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257" r:id="rId3"/>
    <p:sldId id="304" r:id="rId4"/>
    <p:sldId id="305" r:id="rId5"/>
    <p:sldId id="306" r:id="rId6"/>
    <p:sldId id="307" r:id="rId7"/>
    <p:sldId id="308" r:id="rId8"/>
    <p:sldId id="309" r:id="rId9"/>
    <p:sldId id="310" r:id="rId10"/>
    <p:sldId id="311" r:id="rId11"/>
    <p:sldId id="312" r:id="rId12"/>
    <p:sldId id="313" r:id="rId13"/>
    <p:sldId id="303" r:id="rId14"/>
    <p:sldId id="315" r:id="rId15"/>
    <p:sldId id="316" r:id="rId16"/>
    <p:sldId id="317" r:id="rId17"/>
    <p:sldId id="318" r:id="rId18"/>
    <p:sldId id="314" r:id="rId19"/>
    <p:sldId id="279" r:id="rId20"/>
    <p:sldId id="282" r:id="rId21"/>
    <p:sldId id="301" r:id="rId22"/>
    <p:sldId id="283" r:id="rId23"/>
    <p:sldId id="319" r:id="rId24"/>
    <p:sldId id="320" r:id="rId25"/>
    <p:sldId id="321" r:id="rId26"/>
    <p:sldId id="322" r:id="rId27"/>
    <p:sldId id="324" r:id="rId28"/>
    <p:sldId id="298"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r" defTabSz="914400" rtl="1" eaLnBrk="1" latinLnBrk="0" hangingPunct="1">
      <a:defRPr sz="2400" kern="1200">
        <a:solidFill>
          <a:schemeClr val="tx1"/>
        </a:solidFill>
        <a:latin typeface="Arial" panose="020B0604020202020204" pitchFamily="34" charset="0"/>
        <a:ea typeface="+mn-ea"/>
        <a:cs typeface="+mn-cs"/>
      </a:defRPr>
    </a:lvl6pPr>
    <a:lvl7pPr marL="2743200" algn="r" defTabSz="914400" rtl="1" eaLnBrk="1" latinLnBrk="0" hangingPunct="1">
      <a:defRPr sz="2400" kern="1200">
        <a:solidFill>
          <a:schemeClr val="tx1"/>
        </a:solidFill>
        <a:latin typeface="Arial" panose="020B0604020202020204" pitchFamily="34" charset="0"/>
        <a:ea typeface="+mn-ea"/>
        <a:cs typeface="+mn-cs"/>
      </a:defRPr>
    </a:lvl7pPr>
    <a:lvl8pPr marL="3200400" algn="r" defTabSz="914400" rtl="1" eaLnBrk="1" latinLnBrk="0" hangingPunct="1">
      <a:defRPr sz="2400" kern="1200">
        <a:solidFill>
          <a:schemeClr val="tx1"/>
        </a:solidFill>
        <a:latin typeface="Arial" panose="020B0604020202020204" pitchFamily="34" charset="0"/>
        <a:ea typeface="+mn-ea"/>
        <a:cs typeface="+mn-cs"/>
      </a:defRPr>
    </a:lvl8pPr>
    <a:lvl9pPr marL="3657600" algn="r" defTabSz="914400" rtl="1"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ous" initials="v" lastIdx="1" clrIdx="0">
    <p:extLst>
      <p:ext uri="{19B8F6BF-5375-455C-9EA6-DF929625EA0E}">
        <p15:presenceInfo xmlns:p15="http://schemas.microsoft.com/office/powerpoint/2012/main" userId="ven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35B19D"/>
    <a:srgbClr val="040E08"/>
    <a:srgbClr val="3A1002"/>
    <a:srgbClr val="B92D14"/>
    <a:srgbClr val="35759D"/>
    <a:srgbClr val="000000"/>
    <a:srgbClr val="FFFF00"/>
    <a:srgbClr val="491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0896" autoAdjust="0"/>
  </p:normalViewPr>
  <p:slideViewPr>
    <p:cSldViewPr>
      <p:cViewPr varScale="1">
        <p:scale>
          <a:sx n="83" d="100"/>
          <a:sy n="83" d="100"/>
        </p:scale>
        <p:origin x="1302"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0BDEDF4-0273-4FE8-B267-7D46D9D741A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23" name="Rectangle 3">
            <a:extLst>
              <a:ext uri="{FF2B5EF4-FFF2-40B4-BE49-F238E27FC236}">
                <a16:creationId xmlns:a16="http://schemas.microsoft.com/office/drawing/2014/main" id="{BDA83F7B-5834-4321-94D1-43A87650454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a:extLst>
              <a:ext uri="{FF2B5EF4-FFF2-40B4-BE49-F238E27FC236}">
                <a16:creationId xmlns:a16="http://schemas.microsoft.com/office/drawing/2014/main" id="{32A11481-3342-4D48-9EE6-7FA9C6CAF1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9FB4768-5E30-4309-8AE0-BD3AB4C7512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a:extLst>
              <a:ext uri="{FF2B5EF4-FFF2-40B4-BE49-F238E27FC236}">
                <a16:creationId xmlns:a16="http://schemas.microsoft.com/office/drawing/2014/main" id="{755D5D17-CBF6-45C1-95DF-D0D8715C12A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27" name="Rectangle 7">
            <a:extLst>
              <a:ext uri="{FF2B5EF4-FFF2-40B4-BE49-F238E27FC236}">
                <a16:creationId xmlns:a16="http://schemas.microsoft.com/office/drawing/2014/main" id="{87C39916-60D7-4E31-A616-C10BA5A62EC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9FB4A11-5D6E-41DF-AC2B-1250917C1A3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FBBFF3-3CD3-4DBA-975B-0878112B159B}"/>
              </a:ext>
            </a:extLst>
          </p:cNvPr>
          <p:cNvSpPr>
            <a:spLocks noGrp="1" noChangeArrowheads="1"/>
          </p:cNvSpPr>
          <p:nvPr>
            <p:ph type="sldNum" sz="quarter" idx="5"/>
          </p:nvPr>
        </p:nvSpPr>
        <p:spPr>
          <a:ln/>
        </p:spPr>
        <p:txBody>
          <a:bodyPr/>
          <a:lstStyle/>
          <a:p>
            <a:fld id="{029A8789-7262-4855-95D5-F3F97022DC40}" type="slidenum">
              <a:rPr lang="en-US" altLang="en-US"/>
              <a:pPr/>
              <a:t>2</a:t>
            </a:fld>
            <a:endParaRPr lang="en-US" altLang="en-US"/>
          </a:p>
        </p:txBody>
      </p:sp>
      <p:sp>
        <p:nvSpPr>
          <p:cNvPr id="112642" name="Rectangle 2">
            <a:extLst>
              <a:ext uri="{FF2B5EF4-FFF2-40B4-BE49-F238E27FC236}">
                <a16:creationId xmlns:a16="http://schemas.microsoft.com/office/drawing/2014/main" id="{974FBE52-9AF4-4381-9898-0B57F9646C62}"/>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17C6335-839C-48EF-81B4-D794F1FB26DA}"/>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DB4808-1EA4-4792-B199-2DF5ACB9B098}"/>
              </a:ext>
            </a:extLst>
          </p:cNvPr>
          <p:cNvSpPr>
            <a:spLocks noGrp="1" noChangeArrowheads="1"/>
          </p:cNvSpPr>
          <p:nvPr>
            <p:ph type="sldNum" sz="quarter" idx="5"/>
          </p:nvPr>
        </p:nvSpPr>
        <p:spPr>
          <a:ln/>
        </p:spPr>
        <p:txBody>
          <a:bodyPr/>
          <a:lstStyle/>
          <a:p>
            <a:fld id="{290F2829-FE1A-4C84-B54E-C85C1DD009B8}" type="slidenum">
              <a:rPr lang="en-US" altLang="en-US"/>
              <a:pPr/>
              <a:t>19</a:t>
            </a:fld>
            <a:endParaRPr lang="en-US" altLang="en-US"/>
          </a:p>
        </p:txBody>
      </p:sp>
      <p:sp>
        <p:nvSpPr>
          <p:cNvPr id="110594" name="Rectangle 2">
            <a:extLst>
              <a:ext uri="{FF2B5EF4-FFF2-40B4-BE49-F238E27FC236}">
                <a16:creationId xmlns:a16="http://schemas.microsoft.com/office/drawing/2014/main" id="{7765EAA1-7569-46B4-AE8A-F4D099592F3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8A62B5A-08D1-4175-8B4D-FE31CED37B5C}"/>
              </a:ext>
            </a:extLst>
          </p:cNvPr>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F05EF5-7997-4F2E-954B-7459239AB011}"/>
              </a:ext>
            </a:extLst>
          </p:cNvPr>
          <p:cNvSpPr>
            <a:spLocks noGrp="1" noChangeArrowheads="1"/>
          </p:cNvSpPr>
          <p:nvPr>
            <p:ph type="ctrTitle"/>
          </p:nvPr>
        </p:nvSpPr>
        <p:spPr>
          <a:xfrm>
            <a:off x="381000" y="5334000"/>
            <a:ext cx="7772400"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defRPr sz="4000"/>
            </a:lvl1pPr>
          </a:lstStyle>
          <a:p>
            <a:pPr lvl="0"/>
            <a:r>
              <a:rPr lang="ar-SA" altLang="en-US" noProof="0"/>
              <a:t>انقر لتحرير نمط عنوان الشكل الرئيسي</a:t>
            </a:r>
            <a:endParaRPr lang="en-US" altLang="en-US" noProof="0"/>
          </a:p>
        </p:txBody>
      </p:sp>
      <p:sp>
        <p:nvSpPr>
          <p:cNvPr id="3075" name="Rectangle 3">
            <a:extLst>
              <a:ext uri="{FF2B5EF4-FFF2-40B4-BE49-F238E27FC236}">
                <a16:creationId xmlns:a16="http://schemas.microsoft.com/office/drawing/2014/main" id="{ABFA1489-7631-4EBF-8AF0-8C09FDF38D50}"/>
              </a:ext>
            </a:extLst>
          </p:cNvPr>
          <p:cNvSpPr>
            <a:spLocks noGrp="1" noChangeArrowheads="1"/>
          </p:cNvSpPr>
          <p:nvPr>
            <p:ph type="subTitle" idx="1"/>
          </p:nvPr>
        </p:nvSpPr>
        <p:spPr>
          <a:xfrm>
            <a:off x="381000" y="6019800"/>
            <a:ext cx="7772400" cy="6858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a:lvl1pPr>
          </a:lstStyle>
          <a:p>
            <a:pPr lvl="0"/>
            <a:r>
              <a:rPr lang="ar-SA" altLang="en-US" noProof="0"/>
              <a:t>انقر لتحرير نمط العنوان الفرعي للشكل الرئيسي</a:t>
            </a:r>
            <a:endParaRPr lang="en-US"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F1146C-2362-4041-B530-3CD2F7A75E8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183A2C1E-C32B-40F8-B785-A86CB3E19E2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200307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5113771-31C1-4461-96E2-A6B4281C538A}"/>
              </a:ext>
            </a:extLst>
          </p:cNvPr>
          <p:cNvSpPr>
            <a:spLocks noGrp="1"/>
          </p:cNvSpPr>
          <p:nvPr>
            <p:ph type="title" orient="vert"/>
          </p:nvPr>
        </p:nvSpPr>
        <p:spPr>
          <a:xfrm>
            <a:off x="6610350" y="1065213"/>
            <a:ext cx="2038350" cy="5211762"/>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D287F513-3F52-4CD7-8CD9-FBC28516E8B4}"/>
              </a:ext>
            </a:extLst>
          </p:cNvPr>
          <p:cNvSpPr>
            <a:spLocks noGrp="1"/>
          </p:cNvSpPr>
          <p:nvPr>
            <p:ph type="body" orient="vert" idx="1"/>
          </p:nvPr>
        </p:nvSpPr>
        <p:spPr>
          <a:xfrm>
            <a:off x="495300" y="1065213"/>
            <a:ext cx="5962650" cy="5211762"/>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278352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60012B-2866-48F0-9978-B68492A19D1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7992262E-D026-400C-9C83-C318E5A45F6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34821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4C8280-46FD-4DA9-8152-BB36C3EBE43D}"/>
              </a:ext>
            </a:extLst>
          </p:cNvPr>
          <p:cNvSpPr>
            <a:spLocks noGrp="1"/>
          </p:cNvSpPr>
          <p:nvPr>
            <p:ph type="title"/>
          </p:nvPr>
        </p:nvSpPr>
        <p:spPr>
          <a:xfrm>
            <a:off x="623888" y="1709738"/>
            <a:ext cx="78867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C41776AA-E47B-4B74-90A9-0678DD30FC4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Tree>
    <p:extLst>
      <p:ext uri="{BB962C8B-B14F-4D97-AF65-F5344CB8AC3E}">
        <p14:creationId xmlns:p14="http://schemas.microsoft.com/office/powerpoint/2010/main" val="219055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11FE3B-0BD7-4631-B1FE-2BFA910B2C5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094D1653-FC47-4577-A73C-56066C09931C}"/>
              </a:ext>
            </a:extLst>
          </p:cNvPr>
          <p:cNvSpPr>
            <a:spLocks noGrp="1"/>
          </p:cNvSpPr>
          <p:nvPr>
            <p:ph sz="half" idx="1"/>
          </p:nvPr>
        </p:nvSpPr>
        <p:spPr>
          <a:xfrm>
            <a:off x="495300" y="2009775"/>
            <a:ext cx="4000500" cy="4267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D1657877-E3C4-41DB-BFFD-551F2CE1BDA7}"/>
              </a:ext>
            </a:extLst>
          </p:cNvPr>
          <p:cNvSpPr>
            <a:spLocks noGrp="1"/>
          </p:cNvSpPr>
          <p:nvPr>
            <p:ph sz="half" idx="2"/>
          </p:nvPr>
        </p:nvSpPr>
        <p:spPr>
          <a:xfrm>
            <a:off x="4648200" y="2009775"/>
            <a:ext cx="4000500" cy="4267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89327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410CEB-0C43-434C-9917-0BF21A83FAE7}"/>
              </a:ext>
            </a:extLst>
          </p:cNvPr>
          <p:cNvSpPr>
            <a:spLocks noGrp="1"/>
          </p:cNvSpPr>
          <p:nvPr>
            <p:ph type="title"/>
          </p:nvPr>
        </p:nvSpPr>
        <p:spPr>
          <a:xfrm>
            <a:off x="630238" y="365125"/>
            <a:ext cx="78867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17221201-5022-497D-9152-5A1946165C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C0D4241-3F25-4AD8-9EA1-D67D807737AD}"/>
              </a:ext>
            </a:extLst>
          </p:cNvPr>
          <p:cNvSpPr>
            <a:spLocks noGrp="1"/>
          </p:cNvSpPr>
          <p:nvPr>
            <p:ph sz="half" idx="2"/>
          </p:nvPr>
        </p:nvSpPr>
        <p:spPr>
          <a:xfrm>
            <a:off x="630238" y="2505075"/>
            <a:ext cx="386873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49FDEC56-175D-4EF2-A860-C75024F9846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D2956DD-B589-4C42-B26B-808926EEBF90}"/>
              </a:ext>
            </a:extLst>
          </p:cNvPr>
          <p:cNvSpPr>
            <a:spLocks noGrp="1"/>
          </p:cNvSpPr>
          <p:nvPr>
            <p:ph sz="quarter" idx="4"/>
          </p:nvPr>
        </p:nvSpPr>
        <p:spPr>
          <a:xfrm>
            <a:off x="4629150" y="2505075"/>
            <a:ext cx="38877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15482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66F528-B5E4-414F-8EBF-E2D446D8E1EE}"/>
              </a:ext>
            </a:extLst>
          </p:cNvPr>
          <p:cNvSpPr>
            <a:spLocks noGrp="1"/>
          </p:cNvSpPr>
          <p:nvPr>
            <p:ph type="title"/>
          </p:nvPr>
        </p:nvSpPr>
        <p:spPr/>
        <p:txBody>
          <a:bodyPr/>
          <a:lstStyle/>
          <a:p>
            <a:r>
              <a:rPr lang="ar-SA"/>
              <a:t>انقر لتحرير نمط عنوان الشكل الرئيسي</a:t>
            </a:r>
            <a:endParaRPr lang="en-US"/>
          </a:p>
        </p:txBody>
      </p:sp>
    </p:spTree>
    <p:extLst>
      <p:ext uri="{BB962C8B-B14F-4D97-AF65-F5344CB8AC3E}">
        <p14:creationId xmlns:p14="http://schemas.microsoft.com/office/powerpoint/2010/main" val="405929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9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8BB97E-09DE-4B6C-BBF8-8B19675B6DAF}"/>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EE85A2A6-8D93-4E78-BB32-693AD0838A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B515459B-BA5F-45C1-83F3-79346887DD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Tree>
    <p:extLst>
      <p:ext uri="{BB962C8B-B14F-4D97-AF65-F5344CB8AC3E}">
        <p14:creationId xmlns:p14="http://schemas.microsoft.com/office/powerpoint/2010/main" val="32650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F362F2-FE39-45CA-BF4B-D24B4C58CCE3}"/>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2BD741C0-294F-40FC-8A6C-8CD2C5F203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عنصر نائب للنص 3">
            <a:extLst>
              <a:ext uri="{FF2B5EF4-FFF2-40B4-BE49-F238E27FC236}">
                <a16:creationId xmlns:a16="http://schemas.microsoft.com/office/drawing/2014/main" id="{EAE991E8-15ED-4DEF-8DC4-85666D640E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Tree>
    <p:extLst>
      <p:ext uri="{BB962C8B-B14F-4D97-AF65-F5344CB8AC3E}">
        <p14:creationId xmlns:p14="http://schemas.microsoft.com/office/powerpoint/2010/main" val="288200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98D8DF-9061-4EC0-A3FD-97B0FA3EA077}"/>
              </a:ext>
            </a:extLst>
          </p:cNvPr>
          <p:cNvSpPr>
            <a:spLocks noGrp="1" noChangeArrowheads="1"/>
          </p:cNvSpPr>
          <p:nvPr>
            <p:ph type="title"/>
          </p:nvPr>
        </p:nvSpPr>
        <p:spPr bwMode="auto">
          <a:xfrm>
            <a:off x="495300" y="1065213"/>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a:t>انقر لتحرير نمط عنوان الشكل الرئيسي</a:t>
            </a:r>
            <a:endParaRPr lang="en-US" altLang="en-US"/>
          </a:p>
        </p:txBody>
      </p:sp>
      <p:sp>
        <p:nvSpPr>
          <p:cNvPr id="1027" name="Rectangle 3">
            <a:extLst>
              <a:ext uri="{FF2B5EF4-FFF2-40B4-BE49-F238E27FC236}">
                <a16:creationId xmlns:a16="http://schemas.microsoft.com/office/drawing/2014/main" id="{19FC0A65-0644-4894-AF56-C190345D1EFF}"/>
              </a:ext>
            </a:extLst>
          </p:cNvPr>
          <p:cNvSpPr>
            <a:spLocks noGrp="1" noChangeArrowheads="1"/>
          </p:cNvSpPr>
          <p:nvPr>
            <p:ph type="body" idx="1"/>
          </p:nvPr>
        </p:nvSpPr>
        <p:spPr bwMode="auto">
          <a:xfrm>
            <a:off x="495300" y="20097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نص الشكل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1.jp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5334000"/>
            <a:ext cx="8153400" cy="1047328"/>
          </a:xfrm>
        </p:spPr>
        <p:txBody>
          <a:bodyPr/>
          <a:lstStyle/>
          <a:p>
            <a:pPr algn="r"/>
            <a:r>
              <a:rPr lang="ar-SA" dirty="0"/>
              <a:t>    </a:t>
            </a:r>
            <a:br>
              <a:rPr lang="ar-SA" dirty="0"/>
            </a:br>
            <a:r>
              <a:rPr lang="ar-SA" dirty="0"/>
              <a:t>       </a:t>
            </a:r>
            <a:endParaRPr lang="ar-IQ" b="1"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0" y="5334000"/>
            <a:ext cx="7812360" cy="1524000"/>
          </a:xfrm>
        </p:spPr>
        <p:txBody>
          <a:bodyPr/>
          <a:lstStyle/>
          <a:p>
            <a:pPr algn="ctr" rtl="1">
              <a:spcAft>
                <a:spcPts val="1000"/>
              </a:spcAft>
            </a:pPr>
            <a:r>
              <a:rPr lang="en-US" b="1" dirty="0">
                <a:latin typeface="Calibri" panose="020F0502020204030204" pitchFamily="34" charset="0"/>
                <a:ea typeface="Calibri" panose="020F0502020204030204" pitchFamily="34" charset="0"/>
                <a:cs typeface="Arial" panose="020B0604020202020204" pitchFamily="34" charset="0"/>
              </a:rPr>
              <a:t> </a:t>
            </a:r>
            <a:r>
              <a:rPr lang="ar-IQ" sz="3600" b="1" dirty="0">
                <a:latin typeface="Calibri" panose="020F0502020204030204" pitchFamily="34" charset="0"/>
                <a:ea typeface="Calibri" panose="020F0502020204030204" pitchFamily="34" charset="0"/>
                <a:cs typeface="Arial" panose="020B0604020202020204" pitchFamily="34" charset="0"/>
              </a:rPr>
              <a:t>دليل منهجية رسائل الماجستير واطاريح الدكتوراه للدراسات العلمية </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endParaRPr lang="ar-SA" sz="3600" b="1" dirty="0"/>
          </a:p>
        </p:txBody>
      </p:sp>
      <p:sp>
        <p:nvSpPr>
          <p:cNvPr id="4" name="مربع نص 3"/>
          <p:cNvSpPr txBox="1"/>
          <p:nvPr/>
        </p:nvSpPr>
        <p:spPr>
          <a:xfrm>
            <a:off x="6444208" y="2924944"/>
            <a:ext cx="1584176" cy="830997"/>
          </a:xfrm>
          <a:prstGeom prst="rect">
            <a:avLst/>
          </a:prstGeom>
          <a:noFill/>
        </p:spPr>
        <p:txBody>
          <a:bodyPr wrap="square" rtlCol="1">
            <a:spAutoFit/>
          </a:bodyPr>
          <a:lstStyle/>
          <a:p>
            <a:pPr algn="ctr"/>
            <a:r>
              <a:rPr lang="ar-SA" b="1" dirty="0">
                <a:solidFill>
                  <a:schemeClr val="bg1"/>
                </a:solidFill>
                <a:effectLst>
                  <a:outerShdw blurRad="38100" dist="38100" dir="2700000" algn="tl">
                    <a:srgbClr val="000000">
                      <a:alpha val="43137"/>
                    </a:srgbClr>
                  </a:outerShdw>
                </a:effectLst>
              </a:rPr>
              <a:t>محاضرة بعنوان</a:t>
            </a:r>
            <a:endParaRPr lang="ar-IQ"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062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1)">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512271"/>
          </a:xfrm>
        </p:spPr>
        <p:txBody>
          <a:bodyPr/>
          <a:lstStyle/>
          <a:p>
            <a:pPr marL="0" lvl="0" indent="0" algn="r" rtl="1">
              <a:buNone/>
            </a:pPr>
            <a:r>
              <a:rPr lang="ar-IQ" b="1" dirty="0"/>
              <a:t>9. المستخلص        </a:t>
            </a:r>
          </a:p>
          <a:p>
            <a:pPr marL="0" lvl="0" indent="0" algn="r" rtl="1">
              <a:buNone/>
            </a:pPr>
            <a:r>
              <a:rPr lang="ar-IQ" dirty="0"/>
              <a:t>يجب أن يقدم المستخلص بيانا قصيراً واضحاً يعكس هيكل الرسالة/الاطروحة بأكملها ، ويمثل عناصرها الرئيسية وتكتب بفقرة واحدة ومن دون عناوين فرعية، ويتطرق المستخلص المصمم جيداً الى أربعة عناصر رئيسة، وهي: الغرض من البحث، والمنهجية المستخدمة، والنتائج، وأهمية النتائج، وكما يأتي:</a:t>
            </a:r>
            <a:endParaRPr lang="en-US" dirty="0"/>
          </a:p>
          <a:p>
            <a:pPr lvl="0" algn="r" rtl="1"/>
            <a:r>
              <a:rPr lang="ar-IQ" dirty="0"/>
              <a:t>مشكلة البحث والاهداف: توضيح الغرض من البحث، وذكر الأهداف الرئيسة ومجال او نطاق البحث.</a:t>
            </a:r>
            <a:endParaRPr lang="en-US" dirty="0"/>
          </a:p>
        </p:txBody>
      </p:sp>
    </p:spTree>
    <p:extLst>
      <p:ext uri="{BB962C8B-B14F-4D97-AF65-F5344CB8AC3E}">
        <p14:creationId xmlns:p14="http://schemas.microsoft.com/office/powerpoint/2010/main" val="38090552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512271"/>
          </a:xfrm>
        </p:spPr>
        <p:txBody>
          <a:bodyPr/>
          <a:lstStyle/>
          <a:p>
            <a:pPr marL="0" lvl="0" indent="0" algn="r" rtl="1">
              <a:buNone/>
            </a:pPr>
            <a:r>
              <a:rPr lang="ar-IQ" sz="2400" b="1" dirty="0">
                <a:solidFill>
                  <a:srgbClr val="FFFFFF"/>
                </a:solidFill>
              </a:rPr>
              <a:t>المنهجية: توضيح المنهجية بما فيها المواد وطرائق العمل أو أساليب البحث المستخدمة في البحث. ما هي أساليب جمع البيانات ؟ ماهي أساليب قياس المتغيرات؟ وماهي أساليب تحليل البيانات ومعالجتها؟ </a:t>
            </a:r>
            <a:endParaRPr lang="en-US" sz="2400" b="1" dirty="0">
              <a:solidFill>
                <a:srgbClr val="FFFFFF"/>
              </a:solidFill>
            </a:endParaRPr>
          </a:p>
          <a:p>
            <a:pPr marL="0" lvl="0" indent="0" algn="r" rtl="1">
              <a:buNone/>
            </a:pPr>
            <a:r>
              <a:rPr lang="ar-IQ" sz="2400" b="1" dirty="0">
                <a:solidFill>
                  <a:srgbClr val="FFFFFF"/>
                </a:solidFill>
              </a:rPr>
              <a:t>النتائج الرئيسة: وصف النتائج الحالية، ما الذي كشفه البحث؟ إعطاء أولوية للنتائج الجديدة التي تختلف عن النتائج السابقة، هل حدثت مفاجآت؟ </a:t>
            </a:r>
            <a:endParaRPr lang="en-US" sz="2400" b="1" dirty="0">
              <a:solidFill>
                <a:srgbClr val="FFFFFF"/>
              </a:solidFill>
            </a:endParaRPr>
          </a:p>
          <a:p>
            <a:pPr marL="0" lvl="0" indent="0" algn="r" rtl="1">
              <a:buNone/>
            </a:pPr>
            <a:r>
              <a:rPr lang="ar-IQ" sz="2400" b="1" dirty="0">
                <a:solidFill>
                  <a:srgbClr val="FFFFFF"/>
                </a:solidFill>
              </a:rPr>
              <a:t>الاستنتاجات والتوصيات الرئيسة: وصف الآثار المترتبة على النتائج، لماذا تعد النتائج مهمة لمجال البحث؟ </a:t>
            </a:r>
            <a:endParaRPr lang="en-US" sz="2400" b="1" dirty="0">
              <a:solidFill>
                <a:srgbClr val="FFFFFF"/>
              </a:solidFill>
            </a:endParaRPr>
          </a:p>
          <a:p>
            <a:pPr marL="0" indent="0" algn="just" rtl="1">
              <a:lnSpc>
                <a:spcPct val="150000"/>
              </a:lnSpc>
              <a:spcAft>
                <a:spcPts val="0"/>
              </a:spcAft>
              <a:buNone/>
            </a:pPr>
            <a:r>
              <a:rPr lang="ar-IQ" sz="2400" b="1" dirty="0">
                <a:latin typeface="Calibri" panose="020F0502020204030204" pitchFamily="34" charset="0"/>
                <a:ea typeface="Calibri" panose="020F0502020204030204" pitchFamily="34" charset="0"/>
                <a:cs typeface="Arial" panose="020B0604020202020204" pitchFamily="34" charset="0"/>
              </a:rPr>
              <a:t>على الطالب أن يكتب بوضوح ودقة مختصرة، ثم يفكر في كيفية تسلسل الأحداث بشكل غير مطول وان لا يتجاوز 350 كلمة، إلا في حالات تقررها لجنة المناقشة، اذ  يجب أن يكون هناك تطابق تام بين ما يكتب في الخلاصتين العربية والانكليزية. </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r"/>
            <a:endParaRPr lang="ar-IQ" sz="2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7192"/>
            <a:ext cx="9144000" cy="1700808"/>
          </a:xfrm>
          <a:prstGeom prst="rect">
            <a:avLst/>
          </a:prstGeom>
        </p:spPr>
      </p:pic>
    </p:spTree>
    <p:extLst>
      <p:ext uri="{BB962C8B-B14F-4D97-AF65-F5344CB8AC3E}">
        <p14:creationId xmlns:p14="http://schemas.microsoft.com/office/powerpoint/2010/main" val="28544052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836712"/>
            <a:ext cx="8928992" cy="5440263"/>
          </a:xfrm>
        </p:spPr>
        <p:txBody>
          <a:bodyPr/>
          <a:lstStyle/>
          <a:p>
            <a:pPr marL="0" indent="0" algn="r" rtl="1">
              <a:lnSpc>
                <a:spcPct val="150000"/>
              </a:lnSpc>
              <a:spcAft>
                <a:spcPts val="0"/>
              </a:spcAft>
              <a:buNone/>
            </a:pPr>
            <a:r>
              <a:rPr lang="ar-SA" b="1" dirty="0">
                <a:ea typeface="Calibri" panose="020F0502020204030204" pitchFamily="34" charset="0"/>
                <a:cs typeface="Arial" panose="020B0604020202020204" pitchFamily="34" charset="0"/>
              </a:rPr>
              <a:t>10. قائمة المحتويات </a:t>
            </a:r>
            <a:r>
              <a:rPr lang="ar-SA" sz="2000" b="1" dirty="0">
                <a:latin typeface="Times New Roman" panose="02020603050405020304" pitchFamily="18" charset="0"/>
                <a:ea typeface="Calibri" panose="020F0502020204030204" pitchFamily="34" charset="0"/>
                <a:cs typeface="Arial" panose="020B0604020202020204" pitchFamily="34" charset="0"/>
              </a:rPr>
              <a:t>يشمل هذا الجزء فهرست العناوين الداخلة في الرسالة/الاطروحة مع ارقام صفحاتها. </a:t>
            </a:r>
          </a:p>
          <a:p>
            <a:pPr marL="0" indent="0" algn="r" rtl="1">
              <a:lnSpc>
                <a:spcPct val="150000"/>
              </a:lnSpc>
              <a:spcAft>
                <a:spcPts val="0"/>
              </a:spcAft>
              <a:buNone/>
            </a:pPr>
            <a:r>
              <a:rPr lang="ar-SA" sz="2800" b="1" dirty="0">
                <a:latin typeface="Times New Roman" panose="02020603050405020304" pitchFamily="18" charset="0"/>
                <a:ea typeface="Calibri" panose="020F0502020204030204" pitchFamily="34" charset="0"/>
                <a:cs typeface="Arial" panose="020B0604020202020204" pitchFamily="34" charset="0"/>
              </a:rPr>
              <a:t>11. </a:t>
            </a:r>
            <a:r>
              <a:rPr lang="ar-SA" sz="2800" b="1" dirty="0">
                <a:ea typeface="Calibri" panose="020F0502020204030204" pitchFamily="34" charset="0"/>
                <a:cs typeface="Arial" panose="020B0604020202020204" pitchFamily="34" charset="0"/>
              </a:rPr>
              <a:t>قائمة الاشكال</a:t>
            </a:r>
            <a:r>
              <a:rPr lang="en-US" sz="2800" b="1" dirty="0">
                <a:latin typeface="Arial" panose="020B0604020202020204" pitchFamily="34" charset="0"/>
                <a:ea typeface="Calibri" panose="020F0502020204030204" pitchFamily="34" charset="0"/>
              </a:rPr>
              <a:t> </a:t>
            </a:r>
            <a:r>
              <a:rPr lang="ar-SA" sz="2800" b="1" dirty="0">
                <a:latin typeface="Arial" panose="020B0604020202020204" pitchFamily="34" charset="0"/>
                <a:ea typeface="Calibri" panose="020F0502020204030204" pitchFamily="34" charset="0"/>
              </a:rPr>
              <a:t> </a:t>
            </a:r>
            <a:r>
              <a:rPr lang="ar-SA" sz="2000" b="1" dirty="0">
                <a:ea typeface="Calibri" panose="020F0502020204030204" pitchFamily="34" charset="0"/>
                <a:cs typeface="Arial" panose="020B0604020202020204" pitchFamily="34" charset="0"/>
              </a:rPr>
              <a:t>يشمل هذا الجزء فهرست الاشكال الداخلة في الرسالة/الاطروحة مع ارقام صفحاتها. </a:t>
            </a:r>
          </a:p>
          <a:p>
            <a:pPr marL="0" indent="0" algn="r" rtl="1">
              <a:lnSpc>
                <a:spcPct val="150000"/>
              </a:lnSpc>
              <a:spcAft>
                <a:spcPts val="0"/>
              </a:spcAft>
              <a:buNone/>
            </a:pPr>
            <a:r>
              <a:rPr lang="ar-SA" sz="2800" b="1" dirty="0">
                <a:latin typeface="Times New Roman" panose="02020603050405020304" pitchFamily="18" charset="0"/>
                <a:ea typeface="Calibri" panose="020F0502020204030204" pitchFamily="34" charset="0"/>
                <a:cs typeface="Arial" panose="020B0604020202020204" pitchFamily="34" charset="0"/>
              </a:rPr>
              <a:t>12. </a:t>
            </a:r>
            <a:r>
              <a:rPr lang="ar-IQ" sz="2800" b="1" dirty="0">
                <a:ea typeface="Calibri" panose="020F0502020204030204" pitchFamily="34" charset="0"/>
                <a:cs typeface="Arial" panose="020B0604020202020204" pitchFamily="34" charset="0"/>
              </a:rPr>
              <a:t>قائمة الجداول </a:t>
            </a:r>
            <a:r>
              <a:rPr lang="ar-SA" sz="2000" b="1" dirty="0">
                <a:latin typeface="Times New Roman" panose="02020603050405020304" pitchFamily="18" charset="0"/>
                <a:ea typeface="Calibri" panose="020F0502020204030204" pitchFamily="34" charset="0"/>
              </a:rPr>
              <a:t>يشمل هذا الجزء فهرست الجداول الداخلة في الرسالة/الاطروحة مع ارقام صفحاتها. </a:t>
            </a:r>
          </a:p>
          <a:p>
            <a:pPr marL="0" indent="0" algn="r" rtl="1">
              <a:lnSpc>
                <a:spcPct val="150000"/>
              </a:lnSpc>
              <a:spcAft>
                <a:spcPts val="0"/>
              </a:spcAft>
              <a:buNone/>
            </a:pPr>
            <a:r>
              <a:rPr lang="ar-SA" sz="2000" b="1" dirty="0">
                <a:latin typeface="Times New Roman" panose="02020603050405020304" pitchFamily="18" charset="0"/>
                <a:ea typeface="Calibri" panose="020F0502020204030204" pitchFamily="34" charset="0"/>
              </a:rPr>
              <a:t>13.</a:t>
            </a:r>
            <a:r>
              <a:rPr lang="en-US" sz="2000" b="1" dirty="0">
                <a:latin typeface="Arial" panose="020B0604020202020204" pitchFamily="34" charset="0"/>
                <a:ea typeface="Calibri" panose="020F0502020204030204" pitchFamily="34" charset="0"/>
              </a:rPr>
              <a:t> </a:t>
            </a:r>
            <a:r>
              <a:rPr lang="ar-IQ" sz="2800" b="1" dirty="0">
                <a:ea typeface="Calibri" panose="020F0502020204030204" pitchFamily="34" charset="0"/>
                <a:cs typeface="Arial" panose="020B0604020202020204" pitchFamily="34" charset="0"/>
              </a:rPr>
              <a:t>قائمة المختصرات </a:t>
            </a:r>
            <a:r>
              <a:rPr lang="ar-SA" sz="2000" b="1" dirty="0">
                <a:ea typeface="Calibri" panose="020F0502020204030204" pitchFamily="34" charset="0"/>
                <a:cs typeface="Arial" panose="020B0604020202020204" pitchFamily="34" charset="0"/>
              </a:rPr>
              <a:t>يشمل هذا الجزء قائمة بالمختصرات الواردة في الرسالة/الاطروحة مع ارقام صفحاتها</a:t>
            </a:r>
            <a:endParaRPr lang="en-US" sz="2000" b="1" dirty="0">
              <a:latin typeface="Times New Roman" panose="02020603050405020304" pitchFamily="18" charset="0"/>
              <a:ea typeface="Calibri" panose="020F0502020204030204" pitchFamily="34" charset="0"/>
            </a:endParaRPr>
          </a:p>
          <a:p>
            <a:pPr marL="0" indent="0" algn="r" rtl="1">
              <a:lnSpc>
                <a:spcPct val="150000"/>
              </a:lnSpc>
              <a:spcAft>
                <a:spcPts val="0"/>
              </a:spcAft>
              <a:buNone/>
            </a:pPr>
            <a:endParaRPr lang="en-US" sz="2800" b="1" dirty="0">
              <a:latin typeface="Times New Roman" panose="02020603050405020304" pitchFamily="18" charset="0"/>
              <a:ea typeface="Calibri" panose="020F0502020204030204" pitchFamily="34" charset="0"/>
            </a:endParaRPr>
          </a:p>
          <a:p>
            <a:pPr marL="0" indent="0" algn="r" rtl="1">
              <a:lnSpc>
                <a:spcPct val="150000"/>
              </a:lnSpc>
              <a:spcAft>
                <a:spcPts val="0"/>
              </a:spcAft>
              <a:buNone/>
            </a:pPr>
            <a:r>
              <a:rPr lang="en-US" dirty="0">
                <a:solidFill>
                  <a:srgbClr val="000000"/>
                </a:solidFill>
                <a:latin typeface="Arial" panose="020B0604020202020204" pitchFamily="34" charset="0"/>
                <a:ea typeface="Calibri" panose="020F0502020204030204" pitchFamily="34" charset="0"/>
              </a:rPr>
              <a:t> </a:t>
            </a:r>
            <a:endParaRPr lang="en-US" sz="2800" dirty="0">
              <a:solidFill>
                <a:srgbClr val="000000"/>
              </a:solidFill>
              <a:latin typeface="Times New Roman" panose="02020603050405020304" pitchFamily="18" charset="0"/>
              <a:ea typeface="Calibri" panose="020F0502020204030204" pitchFamily="34" charset="0"/>
            </a:endParaRPr>
          </a:p>
          <a:p>
            <a:pPr marL="0" indent="0" algn="r">
              <a:buNone/>
            </a:pPr>
            <a:r>
              <a:rPr lang="en-US" b="1" dirty="0">
                <a:ea typeface="Calibri" panose="020F0502020204030204" pitchFamily="34" charset="0"/>
                <a:cs typeface="Arial" panose="020B0604020202020204" pitchFamily="34" charset="0"/>
              </a:rPr>
              <a:t> </a:t>
            </a:r>
            <a:endParaRPr lang="ar-IQ" dirty="0"/>
          </a:p>
        </p:txBody>
      </p:sp>
    </p:spTree>
    <p:extLst>
      <p:ext uri="{BB962C8B-B14F-4D97-AF65-F5344CB8AC3E}">
        <p14:creationId xmlns:p14="http://schemas.microsoft.com/office/powerpoint/2010/main" val="1797054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anim calcmode="lin" valueType="num">
                                      <p:cBhvr>
                                        <p:cTn id="4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1196753"/>
            <a:ext cx="4211960" cy="5770811"/>
          </a:xfrm>
          <a:prstGeom prst="rect">
            <a:avLst/>
          </a:prstGeom>
          <a:noFill/>
        </p:spPr>
        <p:txBody>
          <a:bodyPr wrap="square" rtlCol="1">
            <a:spAutoFit/>
          </a:bodyPr>
          <a:lstStyle/>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14. فصول الرسال</a:t>
            </a:r>
            <a:r>
              <a:rPr lang="ar-IQ"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ة/</a:t>
            </a:r>
            <a:r>
              <a:rPr lang="ar-SA"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الاطروحة : </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الفصل الاول </a:t>
            </a:r>
            <a:r>
              <a:rPr lang="en-US" sz="2800" b="1" dirty="0">
                <a:solidFill>
                  <a:schemeClr val="bg1"/>
                </a:solidFill>
                <a:latin typeface="Times New Roman" panose="02020603050405020304" pitchFamily="18" charset="0"/>
                <a:ea typeface="Calibri" panose="020F0502020204030204" pitchFamily="34" charset="0"/>
              </a:rPr>
              <a:t>:</a:t>
            </a:r>
            <a:r>
              <a:rPr lang="ar-SA" sz="2800" b="1" dirty="0">
                <a:solidFill>
                  <a:schemeClr val="bg1"/>
                </a:solidFill>
                <a:latin typeface="Times New Roman" panose="02020603050405020304" pitchFamily="18" charset="0"/>
                <a:ea typeface="Calibri" panose="020F0502020204030204" pitchFamily="34" charset="0"/>
              </a:rPr>
              <a:t> 1- المقدمة</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1-1 نظرة عامة للبحث</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1-2 مبررات البحث وأهميته</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1-3 مشكلة البحث</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1-4 أهداف البحث </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1-5 فرضيات البحث</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1-6 مجالات البحث</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 </a:t>
            </a:r>
          </a:p>
          <a:p>
            <a:pPr lvl="0" algn="r" rtl="1">
              <a:lnSpc>
                <a:spcPct val="115000"/>
              </a:lnSpc>
              <a:spcAft>
                <a:spcPts val="0"/>
              </a:spcAft>
            </a:pPr>
            <a:r>
              <a:rPr lang="ar-SA" sz="2800" b="1" dirty="0">
                <a:solidFill>
                  <a:schemeClr val="bg1"/>
                </a:solidFill>
                <a:latin typeface="Times New Roman" panose="02020603050405020304" pitchFamily="18" charset="0"/>
                <a:ea typeface="Calibri" panose="020F0502020204030204" pitchFamily="34" charset="0"/>
              </a:rPr>
              <a:t>       </a:t>
            </a:r>
            <a:endParaRPr lang="en-US" sz="2800" b="1" dirty="0">
              <a:solidFill>
                <a:schemeClr val="bg1"/>
              </a:solidFill>
              <a:latin typeface="Times New Roman" panose="02020603050405020304" pitchFamily="18" charset="0"/>
              <a:ea typeface="Calibri" panose="020F0502020204030204" pitchFamily="34" charset="0"/>
            </a:endParaRPr>
          </a:p>
          <a:p>
            <a:pPr marL="342900" lvl="0" indent="-342900" algn="r" rtl="1">
              <a:lnSpc>
                <a:spcPct val="115000"/>
              </a:lnSpc>
              <a:spcAft>
                <a:spcPts val="0"/>
              </a:spcAft>
              <a:buFont typeface="+mj-lt"/>
              <a:buAutoNum type="alphaLcPeriod"/>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a:r>
              <a:rPr lang="ar-IQ" dirty="0">
                <a:latin typeface="Calibri" panose="020F0502020204030204" pitchFamily="34" charset="0"/>
                <a:ea typeface="Calibri" panose="020F0502020204030204" pitchFamily="34" charset="0"/>
                <a:cs typeface="Arial" panose="020B0604020202020204" pitchFamily="34" charset="0"/>
              </a:rPr>
              <a:t> </a:t>
            </a: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0"/>
            <a:ext cx="4788024" cy="6858000"/>
          </a:xfrm>
          <a:prstGeom prst="rect">
            <a:avLst/>
          </a:prstGeom>
        </p:spPr>
      </p:pic>
    </p:spTree>
    <p:extLst>
      <p:ext uri="{BB962C8B-B14F-4D97-AF65-F5344CB8AC3E}">
        <p14:creationId xmlns:p14="http://schemas.microsoft.com/office/powerpoint/2010/main" val="4024215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3"/>
                                        </p:tgtEl>
                                      </p:cBhvr>
                                    </p:animEffect>
                                    <p:anim calcmode="lin" valueType="num">
                                      <p:cBhvr>
                                        <p:cTn id="14"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tgtEl>
                                        <p:attrNameLst>
                                          <p:attrName>ppt_h</p:attrName>
                                        </p:attrNameLst>
                                      </p:cBhvr>
                                      <p:tavLst>
                                        <p:tav tm="0">
                                          <p:val>
                                            <p:strVal val="ppt_h"/>
                                          </p:val>
                                        </p:tav>
                                        <p:tav tm="100000">
                                          <p:val>
                                            <p:strVal val="ppt_h"/>
                                          </p:val>
                                        </p:tav>
                                      </p:tavLst>
                                    </p:anim>
                                    <p:set>
                                      <p:cBhvr>
                                        <p:cTn id="1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836712"/>
            <a:ext cx="9144000" cy="6021288"/>
          </a:xfrm>
        </p:spPr>
        <p:txBody>
          <a:bodyPr/>
          <a:lstStyle/>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الفصل الثاني</a:t>
            </a:r>
            <a:r>
              <a:rPr lang="en-US" sz="2800" b="1" dirty="0">
                <a:solidFill>
                  <a:srgbClr val="FFFFFF"/>
                </a:solidFill>
                <a:latin typeface="Times New Roman" panose="02020603050405020304" pitchFamily="18" charset="0"/>
                <a:ea typeface="Calibri" panose="020F0502020204030204" pitchFamily="34" charset="0"/>
              </a:rPr>
              <a:t>: </a:t>
            </a:r>
            <a:r>
              <a:rPr lang="ar-IQ" sz="2800" b="1" dirty="0">
                <a:solidFill>
                  <a:srgbClr val="FFFFFF"/>
                </a:solidFill>
                <a:latin typeface="Times New Roman" panose="02020603050405020304" pitchFamily="18" charset="0"/>
                <a:ea typeface="Calibri" panose="020F0502020204030204" pitchFamily="34" charset="0"/>
              </a:rPr>
              <a:t>  2- استعراض المراجع</a:t>
            </a:r>
            <a:r>
              <a:rPr lang="en-US" sz="2800" b="1" dirty="0">
                <a:solidFill>
                  <a:srgbClr val="FFFFFF"/>
                </a:solidFill>
                <a:latin typeface="Times New Roman" panose="02020603050405020304" pitchFamily="18" charset="0"/>
                <a:ea typeface="Calibri" panose="020F0502020204030204" pitchFamily="34" charset="0"/>
              </a:rPr>
              <a:t> </a:t>
            </a:r>
            <a:endParaRPr lang="ar-IQ" sz="2800" b="1" dirty="0">
              <a:solidFill>
                <a:srgbClr val="FFFFFF"/>
              </a:solidFill>
              <a:latin typeface="Times New Roman" panose="02020603050405020304" pitchFamily="18" charset="0"/>
              <a:ea typeface="Calibri" panose="020F0502020204030204" pitchFamily="34" charset="0"/>
            </a:endParaRP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2-1 الدراسات النظرية</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2-2 الدراسات المرتبطة (السابقة </a:t>
            </a:r>
            <a:r>
              <a:rPr lang="ar-IQ" sz="2800" b="1">
                <a:solidFill>
                  <a:srgbClr val="FFFFFF"/>
                </a:solidFill>
                <a:latin typeface="Times New Roman" panose="02020603050405020304" pitchFamily="18" charset="0"/>
                <a:ea typeface="Calibri" panose="020F0502020204030204" pitchFamily="34" charset="0"/>
              </a:rPr>
              <a:t>، المشابهة)</a:t>
            </a:r>
            <a:endParaRPr lang="ar-IQ" sz="2800" b="1" dirty="0">
              <a:solidFill>
                <a:srgbClr val="FFFFFF"/>
              </a:solidFill>
              <a:latin typeface="Times New Roman" panose="02020603050405020304" pitchFamily="18" charset="0"/>
              <a:ea typeface="Calibri" panose="020F0502020204030204" pitchFamily="34" charset="0"/>
            </a:endParaRP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الفصل الثالث: 3- منهجية البحث:</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3-1 منهج البحث</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3-2 مجتمع البحث وعينته</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3-3 الوسائل والأجهزة والأدوات المستعملة</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3-4 إجراءات البحث الميدانية</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(تختلف الإجراءات تبعا للمنهج المتبع)</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الفصل الرابع :  4- النتائج والمناقشة</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4-1 عرض النتائج</a:t>
            </a:r>
          </a:p>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rPr>
              <a:t>                     4-2 مناقشة النتائج</a:t>
            </a:r>
            <a:endParaRPr lang="en-US" sz="2800" b="1" dirty="0">
              <a:solidFill>
                <a:srgbClr val="FFFFFF"/>
              </a:solidFill>
              <a:latin typeface="Times New Roman" panose="02020603050405020304" pitchFamily="18" charset="0"/>
              <a:ea typeface="Calibri" panose="020F0502020204030204" pitchFamily="34" charset="0"/>
            </a:endParaRPr>
          </a:p>
          <a:p>
            <a:pPr marL="0" indent="0" algn="r">
              <a:buNone/>
            </a:pPr>
            <a:endParaRPr lang="ar-IQ" dirty="0"/>
          </a:p>
        </p:txBody>
      </p:sp>
    </p:spTree>
    <p:extLst>
      <p:ext uri="{BB962C8B-B14F-4D97-AF65-F5344CB8AC3E}">
        <p14:creationId xmlns:p14="http://schemas.microsoft.com/office/powerpoint/2010/main" val="233049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wipe(down)">
                                      <p:cBhvr>
                                        <p:cTn id="73" dur="580">
                                          <p:stCondLst>
                                            <p:cond delay="0"/>
                                          </p:stCondLst>
                                        </p:cTn>
                                        <p:tgtEl>
                                          <p:spTgt spid="3">
                                            <p:txEl>
                                              <p:pRg st="4" end="4"/>
                                            </p:txEl>
                                          </p:spTgt>
                                        </p:tgtEl>
                                      </p:cBhvr>
                                    </p:animEffect>
                                    <p:anim calcmode="lin" valueType="num">
                                      <p:cBhvr>
                                        <p:cTn id="7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4" end="4"/>
                                            </p:txEl>
                                          </p:spTgt>
                                        </p:tgtEl>
                                      </p:cBhvr>
                                      <p:to x="100000" y="60000"/>
                                    </p:animScale>
                                    <p:animScale>
                                      <p:cBhvr>
                                        <p:cTn id="80" dur="166" decel="50000">
                                          <p:stCondLst>
                                            <p:cond delay="676"/>
                                          </p:stCondLst>
                                        </p:cTn>
                                        <p:tgtEl>
                                          <p:spTgt spid="3">
                                            <p:txEl>
                                              <p:pRg st="4" end="4"/>
                                            </p:txEl>
                                          </p:spTgt>
                                        </p:tgtEl>
                                      </p:cBhvr>
                                      <p:to x="100000" y="100000"/>
                                    </p:animScale>
                                    <p:animScale>
                                      <p:cBhvr>
                                        <p:cTn id="81" dur="26">
                                          <p:stCondLst>
                                            <p:cond delay="1312"/>
                                          </p:stCondLst>
                                        </p:cTn>
                                        <p:tgtEl>
                                          <p:spTgt spid="3">
                                            <p:txEl>
                                              <p:pRg st="4" end="4"/>
                                            </p:txEl>
                                          </p:spTgt>
                                        </p:tgtEl>
                                      </p:cBhvr>
                                      <p:to x="100000" y="80000"/>
                                    </p:animScale>
                                    <p:animScale>
                                      <p:cBhvr>
                                        <p:cTn id="82" dur="166" decel="50000">
                                          <p:stCondLst>
                                            <p:cond delay="1338"/>
                                          </p:stCondLst>
                                        </p:cTn>
                                        <p:tgtEl>
                                          <p:spTgt spid="3">
                                            <p:txEl>
                                              <p:pRg st="4" end="4"/>
                                            </p:txEl>
                                          </p:spTgt>
                                        </p:tgtEl>
                                      </p:cBhvr>
                                      <p:to x="100000" y="100000"/>
                                    </p:animScale>
                                    <p:animScale>
                                      <p:cBhvr>
                                        <p:cTn id="83" dur="26">
                                          <p:stCondLst>
                                            <p:cond delay="1642"/>
                                          </p:stCondLst>
                                        </p:cTn>
                                        <p:tgtEl>
                                          <p:spTgt spid="3">
                                            <p:txEl>
                                              <p:pRg st="4" end="4"/>
                                            </p:txEl>
                                          </p:spTgt>
                                        </p:tgtEl>
                                      </p:cBhvr>
                                      <p:to x="100000" y="90000"/>
                                    </p:animScale>
                                    <p:animScale>
                                      <p:cBhvr>
                                        <p:cTn id="84" dur="166" decel="50000">
                                          <p:stCondLst>
                                            <p:cond delay="1668"/>
                                          </p:stCondLst>
                                        </p:cTn>
                                        <p:tgtEl>
                                          <p:spTgt spid="3">
                                            <p:txEl>
                                              <p:pRg st="4" end="4"/>
                                            </p:txEl>
                                          </p:spTgt>
                                        </p:tgtEl>
                                      </p:cBhvr>
                                      <p:to x="100000" y="100000"/>
                                    </p:animScale>
                                    <p:animScale>
                                      <p:cBhvr>
                                        <p:cTn id="85" dur="26">
                                          <p:stCondLst>
                                            <p:cond delay="1808"/>
                                          </p:stCondLst>
                                        </p:cTn>
                                        <p:tgtEl>
                                          <p:spTgt spid="3">
                                            <p:txEl>
                                              <p:pRg st="4" end="4"/>
                                            </p:txEl>
                                          </p:spTgt>
                                        </p:tgtEl>
                                      </p:cBhvr>
                                      <p:to x="100000" y="95000"/>
                                    </p:animScale>
                                    <p:animScale>
                                      <p:cBhvr>
                                        <p:cTn id="86" dur="166" decel="50000">
                                          <p:stCondLst>
                                            <p:cond delay="1834"/>
                                          </p:stCondLst>
                                        </p:cTn>
                                        <p:tgtEl>
                                          <p:spTgt spid="3">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Effect transition="in" filter="wipe(down)">
                                      <p:cBhvr>
                                        <p:cTn id="89" dur="580">
                                          <p:stCondLst>
                                            <p:cond delay="0"/>
                                          </p:stCondLst>
                                        </p:cTn>
                                        <p:tgtEl>
                                          <p:spTgt spid="3">
                                            <p:txEl>
                                              <p:pRg st="5" end="5"/>
                                            </p:txEl>
                                          </p:spTgt>
                                        </p:tgtEl>
                                      </p:cBhvr>
                                    </p:animEffect>
                                    <p:anim calcmode="lin" valueType="num">
                                      <p:cBhvr>
                                        <p:cTn id="9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5" end="5"/>
                                            </p:txEl>
                                          </p:spTgt>
                                        </p:tgtEl>
                                      </p:cBhvr>
                                      <p:to x="100000" y="60000"/>
                                    </p:animScale>
                                    <p:animScale>
                                      <p:cBhvr>
                                        <p:cTn id="96" dur="166" decel="50000">
                                          <p:stCondLst>
                                            <p:cond delay="676"/>
                                          </p:stCondLst>
                                        </p:cTn>
                                        <p:tgtEl>
                                          <p:spTgt spid="3">
                                            <p:txEl>
                                              <p:pRg st="5" end="5"/>
                                            </p:txEl>
                                          </p:spTgt>
                                        </p:tgtEl>
                                      </p:cBhvr>
                                      <p:to x="100000" y="100000"/>
                                    </p:animScale>
                                    <p:animScale>
                                      <p:cBhvr>
                                        <p:cTn id="97" dur="26">
                                          <p:stCondLst>
                                            <p:cond delay="1312"/>
                                          </p:stCondLst>
                                        </p:cTn>
                                        <p:tgtEl>
                                          <p:spTgt spid="3">
                                            <p:txEl>
                                              <p:pRg st="5" end="5"/>
                                            </p:txEl>
                                          </p:spTgt>
                                        </p:tgtEl>
                                      </p:cBhvr>
                                      <p:to x="100000" y="80000"/>
                                    </p:animScale>
                                    <p:animScale>
                                      <p:cBhvr>
                                        <p:cTn id="98" dur="166" decel="50000">
                                          <p:stCondLst>
                                            <p:cond delay="1338"/>
                                          </p:stCondLst>
                                        </p:cTn>
                                        <p:tgtEl>
                                          <p:spTgt spid="3">
                                            <p:txEl>
                                              <p:pRg st="5" end="5"/>
                                            </p:txEl>
                                          </p:spTgt>
                                        </p:tgtEl>
                                      </p:cBhvr>
                                      <p:to x="100000" y="100000"/>
                                    </p:animScale>
                                    <p:animScale>
                                      <p:cBhvr>
                                        <p:cTn id="99" dur="26">
                                          <p:stCondLst>
                                            <p:cond delay="1642"/>
                                          </p:stCondLst>
                                        </p:cTn>
                                        <p:tgtEl>
                                          <p:spTgt spid="3">
                                            <p:txEl>
                                              <p:pRg st="5" end="5"/>
                                            </p:txEl>
                                          </p:spTgt>
                                        </p:tgtEl>
                                      </p:cBhvr>
                                      <p:to x="100000" y="90000"/>
                                    </p:animScale>
                                    <p:animScale>
                                      <p:cBhvr>
                                        <p:cTn id="100" dur="166" decel="50000">
                                          <p:stCondLst>
                                            <p:cond delay="1668"/>
                                          </p:stCondLst>
                                        </p:cTn>
                                        <p:tgtEl>
                                          <p:spTgt spid="3">
                                            <p:txEl>
                                              <p:pRg st="5" end="5"/>
                                            </p:txEl>
                                          </p:spTgt>
                                        </p:tgtEl>
                                      </p:cBhvr>
                                      <p:to x="100000" y="100000"/>
                                    </p:animScale>
                                    <p:animScale>
                                      <p:cBhvr>
                                        <p:cTn id="101" dur="26">
                                          <p:stCondLst>
                                            <p:cond delay="1808"/>
                                          </p:stCondLst>
                                        </p:cTn>
                                        <p:tgtEl>
                                          <p:spTgt spid="3">
                                            <p:txEl>
                                              <p:pRg st="5" end="5"/>
                                            </p:txEl>
                                          </p:spTgt>
                                        </p:tgtEl>
                                      </p:cBhvr>
                                      <p:to x="100000" y="95000"/>
                                    </p:animScale>
                                    <p:animScale>
                                      <p:cBhvr>
                                        <p:cTn id="102" dur="166" decel="50000">
                                          <p:stCondLst>
                                            <p:cond delay="1834"/>
                                          </p:stCondLst>
                                        </p:cTn>
                                        <p:tgtEl>
                                          <p:spTgt spid="3">
                                            <p:txEl>
                                              <p:pRg st="5" end="5"/>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Effect transition="in" filter="wipe(down)">
                                      <p:cBhvr>
                                        <p:cTn id="105" dur="580">
                                          <p:stCondLst>
                                            <p:cond delay="0"/>
                                          </p:stCondLst>
                                        </p:cTn>
                                        <p:tgtEl>
                                          <p:spTgt spid="3">
                                            <p:txEl>
                                              <p:pRg st="6" end="6"/>
                                            </p:txEl>
                                          </p:spTgt>
                                        </p:tgtEl>
                                      </p:cBhvr>
                                    </p:animEffect>
                                    <p:anim calcmode="lin" valueType="num">
                                      <p:cBhvr>
                                        <p:cTn id="10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6" end="6"/>
                                            </p:txEl>
                                          </p:spTgt>
                                        </p:tgtEl>
                                      </p:cBhvr>
                                      <p:to x="100000" y="60000"/>
                                    </p:animScale>
                                    <p:animScale>
                                      <p:cBhvr>
                                        <p:cTn id="112" dur="166" decel="50000">
                                          <p:stCondLst>
                                            <p:cond delay="676"/>
                                          </p:stCondLst>
                                        </p:cTn>
                                        <p:tgtEl>
                                          <p:spTgt spid="3">
                                            <p:txEl>
                                              <p:pRg st="6" end="6"/>
                                            </p:txEl>
                                          </p:spTgt>
                                        </p:tgtEl>
                                      </p:cBhvr>
                                      <p:to x="100000" y="100000"/>
                                    </p:animScale>
                                    <p:animScale>
                                      <p:cBhvr>
                                        <p:cTn id="113" dur="26">
                                          <p:stCondLst>
                                            <p:cond delay="1312"/>
                                          </p:stCondLst>
                                        </p:cTn>
                                        <p:tgtEl>
                                          <p:spTgt spid="3">
                                            <p:txEl>
                                              <p:pRg st="6" end="6"/>
                                            </p:txEl>
                                          </p:spTgt>
                                        </p:tgtEl>
                                      </p:cBhvr>
                                      <p:to x="100000" y="80000"/>
                                    </p:animScale>
                                    <p:animScale>
                                      <p:cBhvr>
                                        <p:cTn id="114" dur="166" decel="50000">
                                          <p:stCondLst>
                                            <p:cond delay="1338"/>
                                          </p:stCondLst>
                                        </p:cTn>
                                        <p:tgtEl>
                                          <p:spTgt spid="3">
                                            <p:txEl>
                                              <p:pRg st="6" end="6"/>
                                            </p:txEl>
                                          </p:spTgt>
                                        </p:tgtEl>
                                      </p:cBhvr>
                                      <p:to x="100000" y="100000"/>
                                    </p:animScale>
                                    <p:animScale>
                                      <p:cBhvr>
                                        <p:cTn id="115" dur="26">
                                          <p:stCondLst>
                                            <p:cond delay="1642"/>
                                          </p:stCondLst>
                                        </p:cTn>
                                        <p:tgtEl>
                                          <p:spTgt spid="3">
                                            <p:txEl>
                                              <p:pRg st="6" end="6"/>
                                            </p:txEl>
                                          </p:spTgt>
                                        </p:tgtEl>
                                      </p:cBhvr>
                                      <p:to x="100000" y="90000"/>
                                    </p:animScale>
                                    <p:animScale>
                                      <p:cBhvr>
                                        <p:cTn id="116" dur="166" decel="50000">
                                          <p:stCondLst>
                                            <p:cond delay="1668"/>
                                          </p:stCondLst>
                                        </p:cTn>
                                        <p:tgtEl>
                                          <p:spTgt spid="3">
                                            <p:txEl>
                                              <p:pRg st="6" end="6"/>
                                            </p:txEl>
                                          </p:spTgt>
                                        </p:tgtEl>
                                      </p:cBhvr>
                                      <p:to x="100000" y="100000"/>
                                    </p:animScale>
                                    <p:animScale>
                                      <p:cBhvr>
                                        <p:cTn id="117" dur="26">
                                          <p:stCondLst>
                                            <p:cond delay="1808"/>
                                          </p:stCondLst>
                                        </p:cTn>
                                        <p:tgtEl>
                                          <p:spTgt spid="3">
                                            <p:txEl>
                                              <p:pRg st="6" end="6"/>
                                            </p:txEl>
                                          </p:spTgt>
                                        </p:tgtEl>
                                      </p:cBhvr>
                                      <p:to x="100000" y="95000"/>
                                    </p:animScale>
                                    <p:animScale>
                                      <p:cBhvr>
                                        <p:cTn id="118" dur="166" decel="50000">
                                          <p:stCondLst>
                                            <p:cond delay="1834"/>
                                          </p:stCondLst>
                                        </p:cTn>
                                        <p:tgtEl>
                                          <p:spTgt spid="3">
                                            <p:txEl>
                                              <p:pRg st="6" end="6"/>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animEffect transition="in" filter="wipe(down)">
                                      <p:cBhvr>
                                        <p:cTn id="121" dur="580">
                                          <p:stCondLst>
                                            <p:cond delay="0"/>
                                          </p:stCondLst>
                                        </p:cTn>
                                        <p:tgtEl>
                                          <p:spTgt spid="3">
                                            <p:txEl>
                                              <p:pRg st="7" end="7"/>
                                            </p:txEl>
                                          </p:spTgt>
                                        </p:tgtEl>
                                      </p:cBhvr>
                                    </p:animEffect>
                                    <p:anim calcmode="lin" valueType="num">
                                      <p:cBhvr>
                                        <p:cTn id="12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7" end="7"/>
                                            </p:txEl>
                                          </p:spTgt>
                                        </p:tgtEl>
                                      </p:cBhvr>
                                      <p:to x="100000" y="60000"/>
                                    </p:animScale>
                                    <p:animScale>
                                      <p:cBhvr>
                                        <p:cTn id="128" dur="166" decel="50000">
                                          <p:stCondLst>
                                            <p:cond delay="676"/>
                                          </p:stCondLst>
                                        </p:cTn>
                                        <p:tgtEl>
                                          <p:spTgt spid="3">
                                            <p:txEl>
                                              <p:pRg st="7" end="7"/>
                                            </p:txEl>
                                          </p:spTgt>
                                        </p:tgtEl>
                                      </p:cBhvr>
                                      <p:to x="100000" y="100000"/>
                                    </p:animScale>
                                    <p:animScale>
                                      <p:cBhvr>
                                        <p:cTn id="129" dur="26">
                                          <p:stCondLst>
                                            <p:cond delay="1312"/>
                                          </p:stCondLst>
                                        </p:cTn>
                                        <p:tgtEl>
                                          <p:spTgt spid="3">
                                            <p:txEl>
                                              <p:pRg st="7" end="7"/>
                                            </p:txEl>
                                          </p:spTgt>
                                        </p:tgtEl>
                                      </p:cBhvr>
                                      <p:to x="100000" y="80000"/>
                                    </p:animScale>
                                    <p:animScale>
                                      <p:cBhvr>
                                        <p:cTn id="130" dur="166" decel="50000">
                                          <p:stCondLst>
                                            <p:cond delay="1338"/>
                                          </p:stCondLst>
                                        </p:cTn>
                                        <p:tgtEl>
                                          <p:spTgt spid="3">
                                            <p:txEl>
                                              <p:pRg st="7" end="7"/>
                                            </p:txEl>
                                          </p:spTgt>
                                        </p:tgtEl>
                                      </p:cBhvr>
                                      <p:to x="100000" y="100000"/>
                                    </p:animScale>
                                    <p:animScale>
                                      <p:cBhvr>
                                        <p:cTn id="131" dur="26">
                                          <p:stCondLst>
                                            <p:cond delay="1642"/>
                                          </p:stCondLst>
                                        </p:cTn>
                                        <p:tgtEl>
                                          <p:spTgt spid="3">
                                            <p:txEl>
                                              <p:pRg st="7" end="7"/>
                                            </p:txEl>
                                          </p:spTgt>
                                        </p:tgtEl>
                                      </p:cBhvr>
                                      <p:to x="100000" y="90000"/>
                                    </p:animScale>
                                    <p:animScale>
                                      <p:cBhvr>
                                        <p:cTn id="132" dur="166" decel="50000">
                                          <p:stCondLst>
                                            <p:cond delay="1668"/>
                                          </p:stCondLst>
                                        </p:cTn>
                                        <p:tgtEl>
                                          <p:spTgt spid="3">
                                            <p:txEl>
                                              <p:pRg st="7" end="7"/>
                                            </p:txEl>
                                          </p:spTgt>
                                        </p:tgtEl>
                                      </p:cBhvr>
                                      <p:to x="100000" y="100000"/>
                                    </p:animScale>
                                    <p:animScale>
                                      <p:cBhvr>
                                        <p:cTn id="133" dur="26">
                                          <p:stCondLst>
                                            <p:cond delay="1808"/>
                                          </p:stCondLst>
                                        </p:cTn>
                                        <p:tgtEl>
                                          <p:spTgt spid="3">
                                            <p:txEl>
                                              <p:pRg st="7" end="7"/>
                                            </p:txEl>
                                          </p:spTgt>
                                        </p:tgtEl>
                                      </p:cBhvr>
                                      <p:to x="100000" y="95000"/>
                                    </p:animScale>
                                    <p:animScale>
                                      <p:cBhvr>
                                        <p:cTn id="134" dur="166" decel="50000">
                                          <p:stCondLst>
                                            <p:cond delay="1834"/>
                                          </p:stCondLst>
                                        </p:cTn>
                                        <p:tgtEl>
                                          <p:spTgt spid="3">
                                            <p:txEl>
                                              <p:pRg st="7" end="7"/>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8" end="8"/>
                                            </p:txEl>
                                          </p:spTgt>
                                        </p:tgtEl>
                                        <p:attrNameLst>
                                          <p:attrName>style.visibility</p:attrName>
                                        </p:attrNameLst>
                                      </p:cBhvr>
                                      <p:to>
                                        <p:strVal val="visible"/>
                                      </p:to>
                                    </p:set>
                                    <p:animEffect transition="in" filter="wipe(down)">
                                      <p:cBhvr>
                                        <p:cTn id="137" dur="580">
                                          <p:stCondLst>
                                            <p:cond delay="0"/>
                                          </p:stCondLst>
                                        </p:cTn>
                                        <p:tgtEl>
                                          <p:spTgt spid="3">
                                            <p:txEl>
                                              <p:pRg st="8" end="8"/>
                                            </p:txEl>
                                          </p:spTgt>
                                        </p:tgtEl>
                                      </p:cBhvr>
                                    </p:animEffect>
                                    <p:anim calcmode="lin" valueType="num">
                                      <p:cBhvr>
                                        <p:cTn id="13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8" end="8"/>
                                            </p:txEl>
                                          </p:spTgt>
                                        </p:tgtEl>
                                      </p:cBhvr>
                                      <p:to x="100000" y="60000"/>
                                    </p:animScale>
                                    <p:animScale>
                                      <p:cBhvr>
                                        <p:cTn id="144" dur="166" decel="50000">
                                          <p:stCondLst>
                                            <p:cond delay="676"/>
                                          </p:stCondLst>
                                        </p:cTn>
                                        <p:tgtEl>
                                          <p:spTgt spid="3">
                                            <p:txEl>
                                              <p:pRg st="8" end="8"/>
                                            </p:txEl>
                                          </p:spTgt>
                                        </p:tgtEl>
                                      </p:cBhvr>
                                      <p:to x="100000" y="100000"/>
                                    </p:animScale>
                                    <p:animScale>
                                      <p:cBhvr>
                                        <p:cTn id="145" dur="26">
                                          <p:stCondLst>
                                            <p:cond delay="1312"/>
                                          </p:stCondLst>
                                        </p:cTn>
                                        <p:tgtEl>
                                          <p:spTgt spid="3">
                                            <p:txEl>
                                              <p:pRg st="8" end="8"/>
                                            </p:txEl>
                                          </p:spTgt>
                                        </p:tgtEl>
                                      </p:cBhvr>
                                      <p:to x="100000" y="80000"/>
                                    </p:animScale>
                                    <p:animScale>
                                      <p:cBhvr>
                                        <p:cTn id="146" dur="166" decel="50000">
                                          <p:stCondLst>
                                            <p:cond delay="1338"/>
                                          </p:stCondLst>
                                        </p:cTn>
                                        <p:tgtEl>
                                          <p:spTgt spid="3">
                                            <p:txEl>
                                              <p:pRg st="8" end="8"/>
                                            </p:txEl>
                                          </p:spTgt>
                                        </p:tgtEl>
                                      </p:cBhvr>
                                      <p:to x="100000" y="100000"/>
                                    </p:animScale>
                                    <p:animScale>
                                      <p:cBhvr>
                                        <p:cTn id="147" dur="26">
                                          <p:stCondLst>
                                            <p:cond delay="1642"/>
                                          </p:stCondLst>
                                        </p:cTn>
                                        <p:tgtEl>
                                          <p:spTgt spid="3">
                                            <p:txEl>
                                              <p:pRg st="8" end="8"/>
                                            </p:txEl>
                                          </p:spTgt>
                                        </p:tgtEl>
                                      </p:cBhvr>
                                      <p:to x="100000" y="90000"/>
                                    </p:animScale>
                                    <p:animScale>
                                      <p:cBhvr>
                                        <p:cTn id="148" dur="166" decel="50000">
                                          <p:stCondLst>
                                            <p:cond delay="1668"/>
                                          </p:stCondLst>
                                        </p:cTn>
                                        <p:tgtEl>
                                          <p:spTgt spid="3">
                                            <p:txEl>
                                              <p:pRg st="8" end="8"/>
                                            </p:txEl>
                                          </p:spTgt>
                                        </p:tgtEl>
                                      </p:cBhvr>
                                      <p:to x="100000" y="100000"/>
                                    </p:animScale>
                                    <p:animScale>
                                      <p:cBhvr>
                                        <p:cTn id="149" dur="26">
                                          <p:stCondLst>
                                            <p:cond delay="1808"/>
                                          </p:stCondLst>
                                        </p:cTn>
                                        <p:tgtEl>
                                          <p:spTgt spid="3">
                                            <p:txEl>
                                              <p:pRg st="8" end="8"/>
                                            </p:txEl>
                                          </p:spTgt>
                                        </p:tgtEl>
                                      </p:cBhvr>
                                      <p:to x="100000" y="95000"/>
                                    </p:animScale>
                                    <p:animScale>
                                      <p:cBhvr>
                                        <p:cTn id="150" dur="166" decel="50000">
                                          <p:stCondLst>
                                            <p:cond delay="1834"/>
                                          </p:stCondLst>
                                        </p:cTn>
                                        <p:tgtEl>
                                          <p:spTgt spid="3">
                                            <p:txEl>
                                              <p:pRg st="8" end="8"/>
                                            </p:txEl>
                                          </p:spTgt>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3">
                                            <p:txEl>
                                              <p:pRg st="9" end="9"/>
                                            </p:txEl>
                                          </p:spTgt>
                                        </p:tgtEl>
                                        <p:attrNameLst>
                                          <p:attrName>style.visibility</p:attrName>
                                        </p:attrNameLst>
                                      </p:cBhvr>
                                      <p:to>
                                        <p:strVal val="visible"/>
                                      </p:to>
                                    </p:set>
                                    <p:animEffect transition="in" filter="wipe(down)">
                                      <p:cBhvr>
                                        <p:cTn id="155" dur="580">
                                          <p:stCondLst>
                                            <p:cond delay="0"/>
                                          </p:stCondLst>
                                        </p:cTn>
                                        <p:tgtEl>
                                          <p:spTgt spid="3">
                                            <p:txEl>
                                              <p:pRg st="9" end="9"/>
                                            </p:txEl>
                                          </p:spTgt>
                                        </p:tgtEl>
                                      </p:cBhvr>
                                    </p:animEffect>
                                    <p:anim calcmode="lin" valueType="num">
                                      <p:cBhvr>
                                        <p:cTn id="15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3">
                                            <p:txEl>
                                              <p:pRg st="9" end="9"/>
                                            </p:txEl>
                                          </p:spTgt>
                                        </p:tgtEl>
                                      </p:cBhvr>
                                      <p:to x="100000" y="60000"/>
                                    </p:animScale>
                                    <p:animScale>
                                      <p:cBhvr>
                                        <p:cTn id="162" dur="166" decel="50000">
                                          <p:stCondLst>
                                            <p:cond delay="676"/>
                                          </p:stCondLst>
                                        </p:cTn>
                                        <p:tgtEl>
                                          <p:spTgt spid="3">
                                            <p:txEl>
                                              <p:pRg st="9" end="9"/>
                                            </p:txEl>
                                          </p:spTgt>
                                        </p:tgtEl>
                                      </p:cBhvr>
                                      <p:to x="100000" y="100000"/>
                                    </p:animScale>
                                    <p:animScale>
                                      <p:cBhvr>
                                        <p:cTn id="163" dur="26">
                                          <p:stCondLst>
                                            <p:cond delay="1312"/>
                                          </p:stCondLst>
                                        </p:cTn>
                                        <p:tgtEl>
                                          <p:spTgt spid="3">
                                            <p:txEl>
                                              <p:pRg st="9" end="9"/>
                                            </p:txEl>
                                          </p:spTgt>
                                        </p:tgtEl>
                                      </p:cBhvr>
                                      <p:to x="100000" y="80000"/>
                                    </p:animScale>
                                    <p:animScale>
                                      <p:cBhvr>
                                        <p:cTn id="164" dur="166" decel="50000">
                                          <p:stCondLst>
                                            <p:cond delay="1338"/>
                                          </p:stCondLst>
                                        </p:cTn>
                                        <p:tgtEl>
                                          <p:spTgt spid="3">
                                            <p:txEl>
                                              <p:pRg st="9" end="9"/>
                                            </p:txEl>
                                          </p:spTgt>
                                        </p:tgtEl>
                                      </p:cBhvr>
                                      <p:to x="100000" y="100000"/>
                                    </p:animScale>
                                    <p:animScale>
                                      <p:cBhvr>
                                        <p:cTn id="165" dur="26">
                                          <p:stCondLst>
                                            <p:cond delay="1642"/>
                                          </p:stCondLst>
                                        </p:cTn>
                                        <p:tgtEl>
                                          <p:spTgt spid="3">
                                            <p:txEl>
                                              <p:pRg st="9" end="9"/>
                                            </p:txEl>
                                          </p:spTgt>
                                        </p:tgtEl>
                                      </p:cBhvr>
                                      <p:to x="100000" y="90000"/>
                                    </p:animScale>
                                    <p:animScale>
                                      <p:cBhvr>
                                        <p:cTn id="166" dur="166" decel="50000">
                                          <p:stCondLst>
                                            <p:cond delay="1668"/>
                                          </p:stCondLst>
                                        </p:cTn>
                                        <p:tgtEl>
                                          <p:spTgt spid="3">
                                            <p:txEl>
                                              <p:pRg st="9" end="9"/>
                                            </p:txEl>
                                          </p:spTgt>
                                        </p:tgtEl>
                                      </p:cBhvr>
                                      <p:to x="100000" y="100000"/>
                                    </p:animScale>
                                    <p:animScale>
                                      <p:cBhvr>
                                        <p:cTn id="167" dur="26">
                                          <p:stCondLst>
                                            <p:cond delay="1808"/>
                                          </p:stCondLst>
                                        </p:cTn>
                                        <p:tgtEl>
                                          <p:spTgt spid="3">
                                            <p:txEl>
                                              <p:pRg st="9" end="9"/>
                                            </p:txEl>
                                          </p:spTgt>
                                        </p:tgtEl>
                                      </p:cBhvr>
                                      <p:to x="100000" y="95000"/>
                                    </p:animScale>
                                    <p:animScale>
                                      <p:cBhvr>
                                        <p:cTn id="168" dur="166" decel="50000">
                                          <p:stCondLst>
                                            <p:cond delay="1834"/>
                                          </p:stCondLst>
                                        </p:cTn>
                                        <p:tgtEl>
                                          <p:spTgt spid="3">
                                            <p:txEl>
                                              <p:pRg st="9" end="9"/>
                                            </p:txEl>
                                          </p:spTgt>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3">
                                            <p:txEl>
                                              <p:pRg st="10" end="10"/>
                                            </p:txEl>
                                          </p:spTgt>
                                        </p:tgtEl>
                                        <p:attrNameLst>
                                          <p:attrName>style.visibility</p:attrName>
                                        </p:attrNameLst>
                                      </p:cBhvr>
                                      <p:to>
                                        <p:strVal val="visible"/>
                                      </p:to>
                                    </p:set>
                                    <p:animEffect transition="in" filter="wipe(down)">
                                      <p:cBhvr>
                                        <p:cTn id="171" dur="580">
                                          <p:stCondLst>
                                            <p:cond delay="0"/>
                                          </p:stCondLst>
                                        </p:cTn>
                                        <p:tgtEl>
                                          <p:spTgt spid="3">
                                            <p:txEl>
                                              <p:pRg st="10" end="10"/>
                                            </p:txEl>
                                          </p:spTgt>
                                        </p:tgtEl>
                                      </p:cBhvr>
                                    </p:animEffect>
                                    <p:anim calcmode="lin" valueType="num">
                                      <p:cBhvr>
                                        <p:cTn id="17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7" dur="26">
                                          <p:stCondLst>
                                            <p:cond delay="650"/>
                                          </p:stCondLst>
                                        </p:cTn>
                                        <p:tgtEl>
                                          <p:spTgt spid="3">
                                            <p:txEl>
                                              <p:pRg st="10" end="10"/>
                                            </p:txEl>
                                          </p:spTgt>
                                        </p:tgtEl>
                                      </p:cBhvr>
                                      <p:to x="100000" y="60000"/>
                                    </p:animScale>
                                    <p:animScale>
                                      <p:cBhvr>
                                        <p:cTn id="178" dur="166" decel="50000">
                                          <p:stCondLst>
                                            <p:cond delay="676"/>
                                          </p:stCondLst>
                                        </p:cTn>
                                        <p:tgtEl>
                                          <p:spTgt spid="3">
                                            <p:txEl>
                                              <p:pRg st="10" end="10"/>
                                            </p:txEl>
                                          </p:spTgt>
                                        </p:tgtEl>
                                      </p:cBhvr>
                                      <p:to x="100000" y="100000"/>
                                    </p:animScale>
                                    <p:animScale>
                                      <p:cBhvr>
                                        <p:cTn id="179" dur="26">
                                          <p:stCondLst>
                                            <p:cond delay="1312"/>
                                          </p:stCondLst>
                                        </p:cTn>
                                        <p:tgtEl>
                                          <p:spTgt spid="3">
                                            <p:txEl>
                                              <p:pRg st="10" end="10"/>
                                            </p:txEl>
                                          </p:spTgt>
                                        </p:tgtEl>
                                      </p:cBhvr>
                                      <p:to x="100000" y="80000"/>
                                    </p:animScale>
                                    <p:animScale>
                                      <p:cBhvr>
                                        <p:cTn id="180" dur="166" decel="50000">
                                          <p:stCondLst>
                                            <p:cond delay="1338"/>
                                          </p:stCondLst>
                                        </p:cTn>
                                        <p:tgtEl>
                                          <p:spTgt spid="3">
                                            <p:txEl>
                                              <p:pRg st="10" end="10"/>
                                            </p:txEl>
                                          </p:spTgt>
                                        </p:tgtEl>
                                      </p:cBhvr>
                                      <p:to x="100000" y="100000"/>
                                    </p:animScale>
                                    <p:animScale>
                                      <p:cBhvr>
                                        <p:cTn id="181" dur="26">
                                          <p:stCondLst>
                                            <p:cond delay="1642"/>
                                          </p:stCondLst>
                                        </p:cTn>
                                        <p:tgtEl>
                                          <p:spTgt spid="3">
                                            <p:txEl>
                                              <p:pRg st="10" end="10"/>
                                            </p:txEl>
                                          </p:spTgt>
                                        </p:tgtEl>
                                      </p:cBhvr>
                                      <p:to x="100000" y="90000"/>
                                    </p:animScale>
                                    <p:animScale>
                                      <p:cBhvr>
                                        <p:cTn id="182" dur="166" decel="50000">
                                          <p:stCondLst>
                                            <p:cond delay="1668"/>
                                          </p:stCondLst>
                                        </p:cTn>
                                        <p:tgtEl>
                                          <p:spTgt spid="3">
                                            <p:txEl>
                                              <p:pRg st="10" end="10"/>
                                            </p:txEl>
                                          </p:spTgt>
                                        </p:tgtEl>
                                      </p:cBhvr>
                                      <p:to x="100000" y="100000"/>
                                    </p:animScale>
                                    <p:animScale>
                                      <p:cBhvr>
                                        <p:cTn id="183" dur="26">
                                          <p:stCondLst>
                                            <p:cond delay="1808"/>
                                          </p:stCondLst>
                                        </p:cTn>
                                        <p:tgtEl>
                                          <p:spTgt spid="3">
                                            <p:txEl>
                                              <p:pRg st="10" end="10"/>
                                            </p:txEl>
                                          </p:spTgt>
                                        </p:tgtEl>
                                      </p:cBhvr>
                                      <p:to x="100000" y="95000"/>
                                    </p:animScale>
                                    <p:animScale>
                                      <p:cBhvr>
                                        <p:cTn id="184" dur="166" decel="50000">
                                          <p:stCondLst>
                                            <p:cond delay="1834"/>
                                          </p:stCondLst>
                                        </p:cTn>
                                        <p:tgtEl>
                                          <p:spTgt spid="3">
                                            <p:txEl>
                                              <p:pRg st="10" end="10"/>
                                            </p:txEl>
                                          </p:spTgt>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3">
                                            <p:txEl>
                                              <p:pRg st="11" end="11"/>
                                            </p:txEl>
                                          </p:spTgt>
                                        </p:tgtEl>
                                        <p:attrNameLst>
                                          <p:attrName>style.visibility</p:attrName>
                                        </p:attrNameLst>
                                      </p:cBhvr>
                                      <p:to>
                                        <p:strVal val="visible"/>
                                      </p:to>
                                    </p:set>
                                    <p:animEffect transition="in" filter="wipe(down)">
                                      <p:cBhvr>
                                        <p:cTn id="187" dur="580">
                                          <p:stCondLst>
                                            <p:cond delay="0"/>
                                          </p:stCondLst>
                                        </p:cTn>
                                        <p:tgtEl>
                                          <p:spTgt spid="3">
                                            <p:txEl>
                                              <p:pRg st="11" end="11"/>
                                            </p:txEl>
                                          </p:spTgt>
                                        </p:tgtEl>
                                      </p:cBhvr>
                                    </p:animEffect>
                                    <p:anim calcmode="lin" valueType="num">
                                      <p:cBhvr>
                                        <p:cTn id="18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1" end="11"/>
                                            </p:txEl>
                                          </p:spTgt>
                                        </p:tgtEl>
                                      </p:cBhvr>
                                      <p:to x="100000" y="60000"/>
                                    </p:animScale>
                                    <p:animScale>
                                      <p:cBhvr>
                                        <p:cTn id="194" dur="166" decel="50000">
                                          <p:stCondLst>
                                            <p:cond delay="676"/>
                                          </p:stCondLst>
                                        </p:cTn>
                                        <p:tgtEl>
                                          <p:spTgt spid="3">
                                            <p:txEl>
                                              <p:pRg st="11" end="11"/>
                                            </p:txEl>
                                          </p:spTgt>
                                        </p:tgtEl>
                                      </p:cBhvr>
                                      <p:to x="100000" y="100000"/>
                                    </p:animScale>
                                    <p:animScale>
                                      <p:cBhvr>
                                        <p:cTn id="195" dur="26">
                                          <p:stCondLst>
                                            <p:cond delay="1312"/>
                                          </p:stCondLst>
                                        </p:cTn>
                                        <p:tgtEl>
                                          <p:spTgt spid="3">
                                            <p:txEl>
                                              <p:pRg st="11" end="11"/>
                                            </p:txEl>
                                          </p:spTgt>
                                        </p:tgtEl>
                                      </p:cBhvr>
                                      <p:to x="100000" y="80000"/>
                                    </p:animScale>
                                    <p:animScale>
                                      <p:cBhvr>
                                        <p:cTn id="196" dur="166" decel="50000">
                                          <p:stCondLst>
                                            <p:cond delay="1338"/>
                                          </p:stCondLst>
                                        </p:cTn>
                                        <p:tgtEl>
                                          <p:spTgt spid="3">
                                            <p:txEl>
                                              <p:pRg st="11" end="11"/>
                                            </p:txEl>
                                          </p:spTgt>
                                        </p:tgtEl>
                                      </p:cBhvr>
                                      <p:to x="100000" y="100000"/>
                                    </p:animScale>
                                    <p:animScale>
                                      <p:cBhvr>
                                        <p:cTn id="197" dur="26">
                                          <p:stCondLst>
                                            <p:cond delay="1642"/>
                                          </p:stCondLst>
                                        </p:cTn>
                                        <p:tgtEl>
                                          <p:spTgt spid="3">
                                            <p:txEl>
                                              <p:pRg st="11" end="11"/>
                                            </p:txEl>
                                          </p:spTgt>
                                        </p:tgtEl>
                                      </p:cBhvr>
                                      <p:to x="100000" y="90000"/>
                                    </p:animScale>
                                    <p:animScale>
                                      <p:cBhvr>
                                        <p:cTn id="198" dur="166" decel="50000">
                                          <p:stCondLst>
                                            <p:cond delay="1668"/>
                                          </p:stCondLst>
                                        </p:cTn>
                                        <p:tgtEl>
                                          <p:spTgt spid="3">
                                            <p:txEl>
                                              <p:pRg st="11" end="11"/>
                                            </p:txEl>
                                          </p:spTgt>
                                        </p:tgtEl>
                                      </p:cBhvr>
                                      <p:to x="100000" y="100000"/>
                                    </p:animScale>
                                    <p:animScale>
                                      <p:cBhvr>
                                        <p:cTn id="199" dur="26">
                                          <p:stCondLst>
                                            <p:cond delay="1808"/>
                                          </p:stCondLst>
                                        </p:cTn>
                                        <p:tgtEl>
                                          <p:spTgt spid="3">
                                            <p:txEl>
                                              <p:pRg st="11" end="11"/>
                                            </p:txEl>
                                          </p:spTgt>
                                        </p:tgtEl>
                                      </p:cBhvr>
                                      <p:to x="100000" y="95000"/>
                                    </p:animScale>
                                    <p:animScale>
                                      <p:cBhvr>
                                        <p:cTn id="200"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836712"/>
            <a:ext cx="9144000" cy="6021288"/>
          </a:xfrm>
        </p:spPr>
        <p:txBody>
          <a:bodyPr/>
          <a:lstStyle/>
          <a:p>
            <a:pPr marL="0" indent="0" algn="r">
              <a:buNone/>
            </a:pPr>
            <a:r>
              <a:rPr lang="ar-IQ" sz="2400" b="1" dirty="0">
                <a:ea typeface="Calibri" panose="020F0502020204030204" pitchFamily="34" charset="0"/>
                <a:cs typeface="Arial" panose="020B0604020202020204" pitchFamily="34" charset="0"/>
              </a:rPr>
              <a:t>يتم في هذا الفصل عرض النتائج التي توصل إليها الباحث بشكل واضح مع استخدام الجداول والصور والرسوم والأشكال التوضيحية، كما تتضمن النتائج الفروق الإحصائية والمقارنات بين المتغيرات، ويتم عرض هذه النتائج بشكل مجرد خالي من الإيضاحات والمداخلات وتعرض بشكل جداول أو أشكال مع استخدام عناوين لتلك الجداول والأشكال ليسهل الاستدلال عليها من القارئ.</a:t>
            </a:r>
          </a:p>
          <a:p>
            <a:pPr marL="0" indent="0" algn="r">
              <a:buNone/>
            </a:pPr>
            <a:r>
              <a:rPr lang="ar-IQ" sz="2400" b="1" dirty="0">
                <a:ea typeface="Calibri" panose="020F0502020204030204" pitchFamily="34" charset="0"/>
                <a:cs typeface="Arial" panose="020B0604020202020204" pitchFamily="34" charset="0"/>
              </a:rPr>
              <a:t>أما ما يخص ضوابط إدراج الصور والجداول أو المخططات و الأشكال فيجب مراعاة </a:t>
            </a:r>
            <a:r>
              <a:rPr lang="ar-IQ" sz="2400" b="1" dirty="0" err="1">
                <a:ea typeface="Calibri" panose="020F0502020204030204" pitchFamily="34" charset="0"/>
                <a:cs typeface="Arial" panose="020B0604020202020204" pitchFamily="34" charset="0"/>
              </a:rPr>
              <a:t>مايأتي</a:t>
            </a:r>
            <a:r>
              <a:rPr lang="ar-IQ" sz="2400" b="1" dirty="0">
                <a:ea typeface="Calibri" panose="020F0502020204030204" pitchFamily="34" charset="0"/>
                <a:cs typeface="Arial" panose="020B0604020202020204" pitchFamily="34" charset="0"/>
              </a:rPr>
              <a:t>:</a:t>
            </a:r>
          </a:p>
          <a:p>
            <a:pPr lvl="0" algn="r" rtl="1">
              <a:lnSpc>
                <a:spcPct val="150000"/>
              </a:lnSpc>
              <a:spcAft>
                <a:spcPts val="0"/>
              </a:spcAft>
              <a:buFont typeface="Times New Roman" panose="02020603050405020304" pitchFamily="18" charset="0"/>
              <a:buAutoNum type="arabic1Minus"/>
            </a:pPr>
            <a:r>
              <a:rPr lang="ar-IQ" sz="2400" b="1" dirty="0">
                <a:latin typeface="Arial" panose="020B0604020202020204" pitchFamily="34" charset="0"/>
                <a:ea typeface="Calibri" panose="020F0502020204030204" pitchFamily="34" charset="0"/>
                <a:cs typeface="Arial" panose="020B0604020202020204" pitchFamily="34" charset="0"/>
              </a:rPr>
              <a:t>توحيد حجم الصور والأشكال كي تظهر التفاصيل المطلوبة بشكل واضح.</a:t>
            </a:r>
            <a:endParaRPr lang="en-US" sz="1800" b="1" dirty="0">
              <a:latin typeface="Arial" panose="020B0604020202020204" pitchFamily="34" charset="0"/>
              <a:ea typeface="Calibri" panose="020F0502020204030204" pitchFamily="34" charset="0"/>
              <a:cs typeface="Arial" panose="020B0604020202020204" pitchFamily="34" charset="0"/>
            </a:endParaRPr>
          </a:p>
          <a:p>
            <a:pPr lvl="0" algn="just" rtl="1">
              <a:lnSpc>
                <a:spcPct val="150000"/>
              </a:lnSpc>
              <a:spcAft>
                <a:spcPts val="0"/>
              </a:spcAft>
              <a:buFont typeface="Times New Roman" panose="02020603050405020304" pitchFamily="18" charset="0"/>
              <a:buAutoNum type="arabic1Minus"/>
            </a:pPr>
            <a:r>
              <a:rPr lang="ar-IQ" sz="2400" b="1" dirty="0">
                <a:latin typeface="Arial" panose="020B0604020202020204" pitchFamily="34" charset="0"/>
                <a:ea typeface="Calibri" panose="020F0502020204030204" pitchFamily="34" charset="0"/>
                <a:cs typeface="Arial" panose="020B0604020202020204" pitchFamily="34" charset="0"/>
              </a:rPr>
              <a:t>يجب أن تكون التعليقات عليها مختصرة وواضحة</a:t>
            </a:r>
            <a:r>
              <a:rPr lang="en-US" sz="2400" b="1" dirty="0">
                <a:latin typeface="Arial" panose="020B0604020202020204" pitchFamily="34" charset="0"/>
                <a:ea typeface="Calibri" panose="020F0502020204030204" pitchFamily="34" charset="0"/>
                <a:cs typeface="Arial" panose="020B0604020202020204" pitchFamily="34" charset="0"/>
              </a:rPr>
              <a:t>.</a:t>
            </a:r>
            <a:endParaRPr lang="en-US" sz="1800" b="1" dirty="0">
              <a:latin typeface="Arial" panose="020B0604020202020204" pitchFamily="34" charset="0"/>
              <a:ea typeface="Calibri" panose="020F0502020204030204" pitchFamily="34" charset="0"/>
              <a:cs typeface="Arial" panose="020B0604020202020204" pitchFamily="34" charset="0"/>
            </a:endParaRPr>
          </a:p>
          <a:p>
            <a:pPr lvl="0" algn="just" rtl="1">
              <a:lnSpc>
                <a:spcPct val="150000"/>
              </a:lnSpc>
              <a:spcAft>
                <a:spcPts val="0"/>
              </a:spcAft>
              <a:buFont typeface="Times New Roman" panose="02020603050405020304" pitchFamily="18" charset="0"/>
              <a:buAutoNum type="arabic1Minus"/>
            </a:pPr>
            <a:r>
              <a:rPr lang="ar-IQ" sz="2400" b="1" dirty="0">
                <a:latin typeface="Arial" panose="020B0604020202020204" pitchFamily="34" charset="0"/>
                <a:ea typeface="Calibri" panose="020F0502020204030204" pitchFamily="34" charset="0"/>
                <a:cs typeface="Arial" panose="020B0604020202020204" pitchFamily="34" charset="0"/>
              </a:rPr>
              <a:t> يجب أن يكون حجم الخط </a:t>
            </a:r>
            <a:r>
              <a:rPr lang="en-US" sz="2400" b="1" dirty="0">
                <a:latin typeface="Arial" panose="020B0604020202020204" pitchFamily="34" charset="0"/>
                <a:ea typeface="Calibri" panose="020F0502020204030204" pitchFamily="34" charset="0"/>
                <a:cs typeface="Arial" panose="020B0604020202020204" pitchFamily="34" charset="0"/>
              </a:rPr>
              <a:t>12 </a:t>
            </a:r>
            <a:r>
              <a:rPr lang="ar-IQ" sz="2400" b="1" dirty="0">
                <a:latin typeface="Arial" panose="020B0604020202020204" pitchFamily="34" charset="0"/>
                <a:ea typeface="Calibri" panose="020F0502020204030204" pitchFamily="34" charset="0"/>
                <a:cs typeface="Arial" panose="020B0604020202020204" pitchFamily="34" charset="0"/>
              </a:rPr>
              <a:t>غامق ويقع التعليق أسفل الصورة أو المخطط  والأشكال بينما يكون أعلى الجداول.</a:t>
            </a:r>
            <a:endParaRPr lang="en-US" sz="1800" b="1" dirty="0">
              <a:latin typeface="Arial" panose="020B0604020202020204" pitchFamily="34" charset="0"/>
              <a:ea typeface="Calibri" panose="020F0502020204030204" pitchFamily="34" charset="0"/>
              <a:cs typeface="Arial" panose="020B0604020202020204" pitchFamily="34" charset="0"/>
            </a:endParaRPr>
          </a:p>
          <a:p>
            <a:pPr lvl="0" algn="just" rtl="1">
              <a:lnSpc>
                <a:spcPct val="150000"/>
              </a:lnSpc>
              <a:spcAft>
                <a:spcPts val="0"/>
              </a:spcAft>
              <a:buFont typeface="Times New Roman" panose="02020603050405020304" pitchFamily="18" charset="0"/>
              <a:buAutoNum type="arabic1Minus"/>
            </a:pPr>
            <a:r>
              <a:rPr lang="ar-IQ" sz="2400" b="1" dirty="0" err="1">
                <a:latin typeface="Arial" panose="020B0604020202020204" pitchFamily="34" charset="0"/>
                <a:ea typeface="Calibri" panose="020F0502020204030204" pitchFamily="34" charset="0"/>
                <a:cs typeface="Arial" panose="020B0604020202020204" pitchFamily="34" charset="0"/>
              </a:rPr>
              <a:t>لايجوز</a:t>
            </a:r>
            <a:r>
              <a:rPr lang="ar-IQ" sz="2400" b="1" dirty="0">
                <a:latin typeface="Arial" panose="020B0604020202020204" pitchFamily="34" charset="0"/>
                <a:ea typeface="Calibri" panose="020F0502020204030204" pitchFamily="34" charset="0"/>
                <a:cs typeface="Arial" panose="020B0604020202020204" pitchFamily="34" charset="0"/>
              </a:rPr>
              <a:t> إظهار صورة لأي شخص بما فيهم الباحث أو أي من فريق البحث بل يتم التركيز على إظهار المادة العلمية.</a:t>
            </a:r>
            <a:endParaRPr lang="en-US" sz="1800" b="1" dirty="0">
              <a:latin typeface="Arial" panose="020B0604020202020204" pitchFamily="34" charset="0"/>
              <a:ea typeface="Calibri" panose="020F0502020204030204" pitchFamily="34" charset="0"/>
              <a:cs typeface="Arial" panose="020B0604020202020204" pitchFamily="34" charset="0"/>
            </a:endParaRPr>
          </a:p>
          <a:p>
            <a:pPr marL="0" indent="0" algn="r">
              <a:buNone/>
            </a:pPr>
            <a:endParaRPr lang="ar-IQ" sz="2400" b="1" dirty="0"/>
          </a:p>
        </p:txBody>
      </p:sp>
    </p:spTree>
    <p:extLst>
      <p:ext uri="{BB962C8B-B14F-4D97-AF65-F5344CB8AC3E}">
        <p14:creationId xmlns:p14="http://schemas.microsoft.com/office/powerpoint/2010/main" val="1440205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nodeType="clickEffect">
                                  <p:stCondLst>
                                    <p:cond delay="0"/>
                                  </p:stCondLst>
                                  <p:iterate type="lt">
                                    <p:tmPct val="4000"/>
                                  </p:iterate>
                                  <p:childTnLst>
                                    <p:set>
                                      <p:cBhvr override="childStyle">
                                        <p:cTn id="13" dur="500" fill="hold"/>
                                        <p:tgtEl>
                                          <p:spTgt spid="3">
                                            <p:txEl>
                                              <p:pRg st="1" end="1"/>
                                            </p:txEl>
                                          </p:spTgt>
                                        </p:tgtEl>
                                        <p:attrNameLst>
                                          <p:attrName>style.textDecorationUnderline</p:attrName>
                                        </p:attrNameLst>
                                      </p:cBhvr>
                                      <p:to>
                                        <p:strVal val="true"/>
                                      </p:to>
                                    </p:set>
                                  </p:childTnLst>
                                </p:cTn>
                              </p:par>
                              <p:par>
                                <p:cTn id="14" presetID="18" presetClass="emph" presetSubtype="0" fill="hold" nodeType="with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par>
                                <p:cTn id="16" presetID="18" presetClass="emph" presetSubtype="0" fill="hold" nodeType="withEffect">
                                  <p:stCondLst>
                                    <p:cond delay="0"/>
                                  </p:stCondLst>
                                  <p:iterate type="lt">
                                    <p:tmPct val="4000"/>
                                  </p:iterate>
                                  <p:childTnLst>
                                    <p:set>
                                      <p:cBhvr override="childStyle">
                                        <p:cTn id="17" dur="500" fill="hold"/>
                                        <p:tgtEl>
                                          <p:spTgt spid="3">
                                            <p:txEl>
                                              <p:pRg st="3" end="3"/>
                                            </p:txEl>
                                          </p:spTgt>
                                        </p:tgtEl>
                                        <p:attrNameLst>
                                          <p:attrName>style.textDecorationUnderline</p:attrName>
                                        </p:attrNameLst>
                                      </p:cBhvr>
                                      <p:to>
                                        <p:strVal val="true"/>
                                      </p:to>
                                    </p:set>
                                  </p:childTnLst>
                                </p:cTn>
                              </p:par>
                              <p:par>
                                <p:cTn id="18" presetID="18" presetClass="emph" presetSubtype="0" fill="hold" nodeType="withEffect">
                                  <p:stCondLst>
                                    <p:cond delay="0"/>
                                  </p:stCondLst>
                                  <p:iterate type="lt">
                                    <p:tmPct val="4000"/>
                                  </p:iterate>
                                  <p:childTnLst>
                                    <p:set>
                                      <p:cBhvr override="childStyle">
                                        <p:cTn id="19" dur="500" fill="hold"/>
                                        <p:tgtEl>
                                          <p:spTgt spid="3">
                                            <p:txEl>
                                              <p:pRg st="4" end="4"/>
                                            </p:txEl>
                                          </p:spTgt>
                                        </p:tgtEl>
                                        <p:attrNameLst>
                                          <p:attrName>style.textDecorationUnderline</p:attrName>
                                        </p:attrNameLst>
                                      </p:cBhvr>
                                      <p:to>
                                        <p:strVal val="true"/>
                                      </p:to>
                                    </p:set>
                                  </p:childTnLst>
                                </p:cTn>
                              </p:par>
                              <p:par>
                                <p:cTn id="20" presetID="18" presetClass="emph" presetSubtype="0" fill="hold" nodeType="withEffect">
                                  <p:stCondLst>
                                    <p:cond delay="0"/>
                                  </p:stCondLst>
                                  <p:iterate type="lt">
                                    <p:tmPct val="4000"/>
                                  </p:iterate>
                                  <p:childTnLst>
                                    <p:set>
                                      <p:cBhvr override="childStyle">
                                        <p:cTn id="21"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512271"/>
          </a:xfrm>
        </p:spPr>
        <p:txBody>
          <a:bodyPr/>
          <a:lstStyle/>
          <a:p>
            <a:pPr marL="0" indent="0" algn="r">
              <a:buNone/>
            </a:pPr>
            <a:r>
              <a:rPr lang="ar-IQ" dirty="0"/>
              <a:t>	ج- </a:t>
            </a:r>
            <a:r>
              <a:rPr lang="ar-IQ" sz="2400" dirty="0"/>
              <a:t>استخدام التأشيرات مثل الأسهم أو أي من الأشكال مما يساعد في إظهار المتغيرات بشكل واضح و دقيق.</a:t>
            </a:r>
          </a:p>
          <a:p>
            <a:pPr marL="0" indent="0" algn="r">
              <a:buNone/>
            </a:pPr>
            <a:r>
              <a:rPr lang="ar-IQ" sz="2400" dirty="0"/>
              <a:t>	ح- يجب أن ترقم الصور والجداول والأشكال بالتسلسل وبشكل مستقل لكل فصل على حده (1-1, 1-2, 1-3.....)، وتأخذ الجداول ترقيما" مستقلا" عن ترقيم الصور. </a:t>
            </a:r>
          </a:p>
          <a:p>
            <a:pPr marL="0" indent="0" algn="r">
              <a:buNone/>
            </a:pPr>
            <a:r>
              <a:rPr lang="ar-IQ" sz="2400" dirty="0"/>
              <a:t>أما ما يخص جزء المناقشة، فيجب على الباحث مناقشة ما توصل إليه من نتائج ويتم ذلك عن طريق إيجاد جواب لكل نتيجة حصل عليها الباحث على شكل سرد متسلسل غير متقطع، وأن تكون المناقشة ذات أسلوب علمي وتفاعلي مع بقية المراجع السابقة للبحث</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933056"/>
            <a:ext cx="2719189" cy="2736304"/>
          </a:xfrm>
          <a:prstGeom prst="rect">
            <a:avLst/>
          </a:prstGeom>
        </p:spPr>
      </p:pic>
    </p:spTree>
    <p:extLst>
      <p:ext uri="{BB962C8B-B14F-4D97-AF65-F5344CB8AC3E}">
        <p14:creationId xmlns:p14="http://schemas.microsoft.com/office/powerpoint/2010/main" val="32368656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512271"/>
          </a:xfrm>
        </p:spPr>
        <p:txBody>
          <a:bodyPr/>
          <a:lstStyle/>
          <a:p>
            <a:pPr marL="0" indent="0" algn="r">
              <a:buNone/>
            </a:pPr>
            <a:r>
              <a:rPr lang="ar-IQ" b="1" dirty="0">
                <a:ea typeface="Calibri" panose="020F0502020204030204" pitchFamily="34" charset="0"/>
                <a:cs typeface="Arial" panose="020B0604020202020204" pitchFamily="34" charset="0"/>
              </a:rPr>
              <a:t>الفصل الخامس :  5- الاستنتاجات والتوصيات</a:t>
            </a:r>
          </a:p>
          <a:p>
            <a:pPr marL="0" indent="0" algn="r">
              <a:buNone/>
            </a:pPr>
            <a:r>
              <a:rPr lang="ar-IQ" b="1" dirty="0">
                <a:ea typeface="Calibri" panose="020F0502020204030204" pitchFamily="34" charset="0"/>
                <a:cs typeface="Arial" panose="020B0604020202020204" pitchFamily="34" charset="0"/>
              </a:rPr>
              <a:t>                  5-1 الاستنتاجات</a:t>
            </a:r>
          </a:p>
          <a:p>
            <a:pPr marL="0" indent="0" algn="r">
              <a:buNone/>
            </a:pPr>
            <a:r>
              <a:rPr lang="ar-IQ" b="1" dirty="0">
                <a:ea typeface="Calibri" panose="020F0502020204030204" pitchFamily="34" charset="0"/>
                <a:cs typeface="Arial" panose="020B0604020202020204" pitchFamily="34" charset="0"/>
              </a:rPr>
              <a:t>                 5-2 التوصيات </a:t>
            </a:r>
            <a:endParaRPr lang="en-US" b="1" dirty="0">
              <a:ea typeface="Calibri" panose="020F0502020204030204" pitchFamily="34" charset="0"/>
              <a:cs typeface="Arial" panose="020B0604020202020204" pitchFamily="34" charset="0"/>
            </a:endParaRPr>
          </a:p>
          <a:p>
            <a:pPr marL="0" indent="0" algn="r" rtl="1">
              <a:lnSpc>
                <a:spcPct val="115000"/>
              </a:lnSpc>
              <a:spcAft>
                <a:spcPts val="0"/>
              </a:spcAft>
              <a:buNone/>
            </a:pPr>
            <a:r>
              <a:rPr lang="ar-IQ" b="1" dirty="0">
                <a:latin typeface="Calibri" panose="020F0502020204030204" pitchFamily="34" charset="0"/>
                <a:ea typeface="Calibri" panose="020F0502020204030204" pitchFamily="34" charset="0"/>
                <a:cs typeface="Arial" panose="020B0604020202020204" pitchFamily="34" charset="0"/>
              </a:rPr>
              <a:t>كتابة المصادر</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rtl="1">
              <a:lnSpc>
                <a:spcPct val="150000"/>
              </a:lnSpc>
              <a:spcAft>
                <a:spcPts val="0"/>
              </a:spcAft>
              <a:buNone/>
            </a:pPr>
            <a:r>
              <a:rPr lang="ar-IQ" sz="2400" b="1" dirty="0">
                <a:latin typeface="Calibri" panose="020F0502020204030204" pitchFamily="34" charset="0"/>
                <a:ea typeface="Calibri" panose="020F0502020204030204" pitchFamily="34" charset="0"/>
              </a:rPr>
              <a:t>يجب أن تحتوي الرسالة/ الاطروحة على قائمة بجميع المصادر المستخدمة التي تمت الإشارة إليها في المتن بأكملها وتوضع في نهاية الرسالة/الاطروحة، علما إن هذا الجزء من الدراسة لا يعد فصلا كباقي فصول الدراسة ولا يأخذ رقم فصل، وإن الأسلوب الواجب استخدامه في كتابة المصادر (في المتن أو في قائمة المصادر) هو هارفرد (</a:t>
            </a:r>
            <a:r>
              <a:rPr lang="en-US" sz="2400" b="1" dirty="0">
                <a:latin typeface="Arial" panose="020B0604020202020204" pitchFamily="34" charset="0"/>
                <a:ea typeface="Calibri" panose="020F0502020204030204" pitchFamily="34" charset="0"/>
              </a:rPr>
              <a:t>Harvard style of referencing</a:t>
            </a:r>
            <a:r>
              <a:rPr lang="ar-SA" sz="2400" b="1" dirty="0">
                <a:latin typeface="Calibri" panose="020F0502020204030204" pitchFamily="34" charset="0"/>
                <a:ea typeface="Calibri" panose="020F0502020204030204" pitchFamily="34" charset="0"/>
              </a:rPr>
              <a:t>). </a:t>
            </a:r>
            <a:endParaRPr lang="en-US" sz="2400" b="1" dirty="0">
              <a:latin typeface="Calibri" panose="020F0502020204030204" pitchFamily="34" charset="0"/>
              <a:ea typeface="Calibri" panose="020F0502020204030204" pitchFamily="34" charset="0"/>
            </a:endParaRPr>
          </a:p>
          <a:p>
            <a:pPr marL="0" indent="0" algn="r">
              <a:buNone/>
            </a:pPr>
            <a:endParaRPr lang="ar-IQ" dirty="0"/>
          </a:p>
        </p:txBody>
      </p:sp>
    </p:spTree>
    <p:extLst>
      <p:ext uri="{BB962C8B-B14F-4D97-AF65-F5344CB8AC3E}">
        <p14:creationId xmlns:p14="http://schemas.microsoft.com/office/powerpoint/2010/main" val="385332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anim calcmode="lin" valueType="num">
                                      <p:cBhvr>
                                        <p:cTn id="3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836712"/>
            <a:ext cx="9144000" cy="5440263"/>
          </a:xfrm>
        </p:spPr>
        <p:txBody>
          <a:bodyPr/>
          <a:lstStyle/>
          <a:p>
            <a:pPr marL="0" lvl="0" indent="0" algn="r" rtl="1">
              <a:lnSpc>
                <a:spcPct val="115000"/>
              </a:lnSpc>
              <a:spcBef>
                <a:spcPct val="0"/>
              </a:spcBef>
              <a:spcAft>
                <a:spcPts val="0"/>
              </a:spcAft>
              <a:buNone/>
            </a:pPr>
            <a:r>
              <a:rPr lang="ar-IQ"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الملاحق </a:t>
            </a:r>
          </a:p>
          <a:p>
            <a:pPr algn="just" rtl="1">
              <a:lnSpc>
                <a:spcPct val="150000"/>
              </a:lnSpc>
              <a:spcAft>
                <a:spcPts val="0"/>
              </a:spcAft>
            </a:pPr>
            <a:r>
              <a:rPr lang="ar-IQ" sz="2400" b="1" dirty="0">
                <a:latin typeface="Calibri" panose="020F0502020204030204" pitchFamily="34" charset="0"/>
                <a:ea typeface="Calibri" panose="020F0502020204030204" pitchFamily="34" charset="0"/>
                <a:cs typeface="Arial" panose="020B0604020202020204" pitchFamily="34" charset="0"/>
              </a:rPr>
              <a:t>هو جزء إضافي بالإمكان استخدامه كونه يوفر معلومات تكميلية للرسالة/ الاطروحة، ويجب أن يظهر بعد قائمة المصادر.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15000"/>
              </a:lnSpc>
              <a:spcBef>
                <a:spcPct val="0"/>
              </a:spcBef>
              <a:spcAft>
                <a:spcPts val="0"/>
              </a:spcAft>
              <a:buNone/>
            </a:pPr>
            <a:endParaRPr lang="ar-IQ"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r" rtl="1">
              <a:lnSpc>
                <a:spcPct val="115000"/>
              </a:lnSpc>
              <a:spcBef>
                <a:spcPct val="0"/>
              </a:spcBef>
              <a:spcAft>
                <a:spcPts val="0"/>
              </a:spcAft>
              <a:buNone/>
            </a:pPr>
            <a:r>
              <a:rPr lang="ar-IQ" sz="2800" b="1" dirty="0">
                <a:solidFill>
                  <a:srgbClr val="FFFFFF"/>
                </a:solidFill>
                <a:latin typeface="Calibri" panose="020F0502020204030204" pitchFamily="34" charset="0"/>
                <a:ea typeface="Calibri" panose="020F0502020204030204" pitchFamily="34" charset="0"/>
                <a:cs typeface="Arial" panose="020B0604020202020204" pitchFamily="34" charset="0"/>
              </a:rPr>
              <a:t>   الخلاصة بلغة اخرى ( العربية او الانكليزية)</a:t>
            </a:r>
          </a:p>
          <a:p>
            <a:pPr marL="0" lvl="0" indent="0" algn="r" rtl="1">
              <a:lnSpc>
                <a:spcPct val="115000"/>
              </a:lnSpc>
              <a:spcBef>
                <a:spcPct val="0"/>
              </a:spcBef>
              <a:spcAft>
                <a:spcPts val="0"/>
              </a:spcAft>
              <a:buNone/>
            </a:pPr>
            <a:r>
              <a:rPr lang="ar-SA" sz="2800" b="1" dirty="0">
                <a:solidFill>
                  <a:srgbClr val="FFFFFF"/>
                </a:solidFill>
                <a:latin typeface="Calibri" panose="020F0502020204030204" pitchFamily="34" charset="0"/>
                <a:ea typeface="Calibri" panose="020F0502020204030204" pitchFamily="34" charset="0"/>
                <a:cs typeface="Arial" panose="020B0604020202020204" pitchFamily="34" charset="0"/>
              </a:rPr>
              <a:t>    العنوان بلغة اخرى (العربية او الانكليزية)</a:t>
            </a:r>
            <a:endParaRPr lang="ar-IQ"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r">
              <a:buNone/>
            </a:pPr>
            <a:endParaRPr lang="ar-IQ" dirty="0"/>
          </a:p>
        </p:txBody>
      </p:sp>
    </p:spTree>
    <p:extLst>
      <p:ext uri="{BB962C8B-B14F-4D97-AF65-F5344CB8AC3E}">
        <p14:creationId xmlns:p14="http://schemas.microsoft.com/office/powerpoint/2010/main" val="162298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6AEFE01-B98B-4512-B078-E5248084D46B}"/>
              </a:ext>
            </a:extLst>
          </p:cNvPr>
          <p:cNvSpPr>
            <a:spLocks noGrp="1" noChangeArrowheads="1"/>
          </p:cNvSpPr>
          <p:nvPr>
            <p:ph type="title"/>
          </p:nvPr>
        </p:nvSpPr>
        <p:spPr>
          <a:xfrm>
            <a:off x="1981200" y="685800"/>
            <a:ext cx="6934200" cy="715963"/>
          </a:xfrm>
        </p:spPr>
        <p:txBody>
          <a:bodyPr/>
          <a:lstStyle/>
          <a:p>
            <a:pPr algn="r"/>
            <a:r>
              <a:rPr lang="ar-IQ" altLang="en-US" sz="2800" b="1" dirty="0">
                <a:solidFill>
                  <a:schemeClr val="tx1"/>
                </a:solidFill>
              </a:rPr>
              <a:t>عند كتابة الرسالة/ الاطروحة يراعى الملاحظات الآتية: </a:t>
            </a:r>
            <a:endParaRPr lang="en-US" altLang="en-US" sz="2800" b="1" dirty="0">
              <a:solidFill>
                <a:schemeClr val="tx1"/>
              </a:solidFill>
            </a:endParaRPr>
          </a:p>
        </p:txBody>
      </p:sp>
      <p:sp>
        <p:nvSpPr>
          <p:cNvPr id="2" name="عنصر نائب للمحتوى 1">
            <a:extLst>
              <a:ext uri="{FF2B5EF4-FFF2-40B4-BE49-F238E27FC236}">
                <a16:creationId xmlns:a16="http://schemas.microsoft.com/office/drawing/2014/main" id="{7509CDD9-4881-479D-9417-302D0BEB1DE1}"/>
              </a:ext>
            </a:extLst>
          </p:cNvPr>
          <p:cNvSpPr>
            <a:spLocks noGrp="1"/>
          </p:cNvSpPr>
          <p:nvPr>
            <p:ph idx="1"/>
          </p:nvPr>
        </p:nvSpPr>
        <p:spPr>
          <a:xfrm>
            <a:off x="1763688" y="1628800"/>
            <a:ext cx="7380312" cy="3168352"/>
          </a:xfrm>
        </p:spPr>
        <p:txBody>
          <a:bodyPr/>
          <a:lstStyle/>
          <a:p>
            <a:pPr rtl="1"/>
            <a:r>
              <a:rPr lang="ar-SA" dirty="0"/>
              <a:t>يقصد بالاقتباس: “شكل الاستعانة بالمصادر والمراجع التي يستفيد منها الباحث لتحقيق أغراض بحثه، كما أنه يعتبر بمثابة استشهاد بأفكار وآراء الآخرين، المتعلقة بموضوع البحث</a:t>
            </a:r>
            <a:r>
              <a:rPr lang="en-US" dirty="0"/>
              <a:t>”.</a:t>
            </a:r>
          </a:p>
          <a:p>
            <a:pPr algn="r" rtl="1">
              <a:lnSpc>
                <a:spcPct val="150000"/>
              </a:lnSpc>
              <a:spcAft>
                <a:spcPts val="1000"/>
              </a:spcAft>
            </a:pPr>
            <a:r>
              <a:rPr lang="ar-SA" dirty="0"/>
              <a:t>يعرف الاقتباس بأنه: “إضافة ونسخ ال</a:t>
            </a:r>
            <a:r>
              <a:rPr lang="ar-SA" dirty="0">
                <a:latin typeface="Calibri" panose="020F0502020204030204" pitchFamily="34" charset="0"/>
                <a:ea typeface="Calibri" panose="020F0502020204030204" pitchFamily="34" charset="0"/>
                <a:cs typeface="Arial" panose="020B0604020202020204" pitchFamily="34" charset="0"/>
              </a:rPr>
              <a:t>: “شكل الاستعانة بالمصادر والمراجع التي يستفيد منها الباحث لتحقيق أغراض بحثه، كما أنه يعتبر بمثابة استشهاد بأفكار وآراء الآخرين، المتعلقة بموضوع البحث</a:t>
            </a:r>
            <a:r>
              <a:rPr lang="en-US"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ar-SA" dirty="0">
                <a:latin typeface="Calibri" panose="020F0502020204030204" pitchFamily="34" charset="0"/>
                <a:ea typeface="Calibri" panose="020F0502020204030204" pitchFamily="34" charset="0"/>
                <a:cs typeface="Arial" panose="020B0604020202020204" pitchFamily="34" charset="0"/>
              </a:rPr>
              <a:t>يعرف الاقتباس بأنه: “إضافة ونسخ النصوص التي تعود إلى مُؤلَّفٍ معين، وتضمينها في النصوص التي يجري العمل على إنشائها، لغايات الاستشهاد بنصٍ آخر يحمل الفكرة التي يناقشها الكاتب حالياً”. أو هو: “نقل بعض النصوص عن الآخرين بشكل مباشر أو غير مباشر؛ من أجل التأكيد على فكرة مُعيَّنة أو نقدها نقدًا موضوعيًّا، والوصول إلى الجديد في التخصص ذاته</a:t>
            </a:r>
            <a:r>
              <a:rPr lang="en-US"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rtl="1"/>
            <a:r>
              <a:rPr lang="ar-SA" dirty="0"/>
              <a:t>ود إلى مُؤلَّفٍ معين، وتضمينها في النصوص التي يجري العمل على إنشائها، لغايات الاستشهاد بنصٍ آخر يحمل الفكرة التي يناقشها الكاتب حالياً”. أو هو: “نقل بعض النصوص عن الآخرين بشكل مباشر أو غير مباشر؛ من أجل التأكيد على فكرة مُعيَّنة أو نقدها نقدًا موضوعيًّا، والوصول إلى الجديد في التخصص ذاته</a:t>
            </a:r>
            <a:r>
              <a:rPr lang="en-US" dirty="0"/>
              <a:t>”.</a:t>
            </a:r>
          </a:p>
          <a:p>
            <a:endParaRPr lang="en-US" dirty="0"/>
          </a:p>
        </p:txBody>
      </p:sp>
      <p:pic>
        <p:nvPicPr>
          <p:cNvPr id="9" name="صورة 8">
            <a:extLst>
              <a:ext uri="{FF2B5EF4-FFF2-40B4-BE49-F238E27FC236}">
                <a16:creationId xmlns:a16="http://schemas.microsoft.com/office/drawing/2014/main" id="{45222C51-7A50-4A7D-A4DE-AE2BA89C9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2771800" y="4797152"/>
            <a:ext cx="5959598" cy="1872208"/>
          </a:xfrm>
          <a:prstGeom prst="rect">
            <a:avLst/>
          </a:prstGeom>
        </p:spPr>
      </p:pic>
      <p:sp>
        <p:nvSpPr>
          <p:cNvPr id="3" name="مربع نص 2"/>
          <p:cNvSpPr txBox="1"/>
          <p:nvPr/>
        </p:nvSpPr>
        <p:spPr>
          <a:xfrm>
            <a:off x="1763688" y="1628800"/>
            <a:ext cx="7151712" cy="3366243"/>
          </a:xfrm>
          <a:prstGeom prst="rect">
            <a:avLst/>
          </a:prstGeom>
          <a:noFill/>
        </p:spPr>
        <p:txBody>
          <a:bodyPr wrap="square" rtlCol="1">
            <a:spAutoFit/>
          </a:bodyPr>
          <a:lstStyle/>
          <a:p>
            <a:pPr marL="342900" lvl="0" indent="-342900" algn="just" rtl="1">
              <a:lnSpc>
                <a:spcPct val="150000"/>
              </a:lnSpc>
              <a:spcAft>
                <a:spcPts val="0"/>
              </a:spcAft>
              <a:buSzPts val="1400"/>
              <a:buFont typeface="+mj-lt"/>
              <a:buAutoNum type="arabicPeriod"/>
            </a:pPr>
            <a:r>
              <a:rPr lang="ar-SA" sz="1800" b="1" dirty="0">
                <a:solidFill>
                  <a:srgbClr val="000000"/>
                </a:solidFill>
                <a:latin typeface="Times New Roman" panose="02020603050405020304" pitchFamily="18" charset="0"/>
                <a:ea typeface="Calibri" panose="020F0502020204030204" pitchFamily="34" charset="0"/>
              </a:rPr>
              <a:t>نوع الورق: الورق المستخدم يجب ان يكون ابيض وبحجم </a:t>
            </a:r>
            <a:r>
              <a:rPr lang="en-US" sz="1800" b="1" dirty="0">
                <a:solidFill>
                  <a:srgbClr val="000000"/>
                </a:solidFill>
                <a:ea typeface="Calibri" panose="020F0502020204030204" pitchFamily="34" charset="0"/>
              </a:rPr>
              <a:t> A4  </a:t>
            </a:r>
            <a:endParaRPr lang="en-US" sz="1800" b="1" dirty="0">
              <a:latin typeface="Times New Roman" panose="02020603050405020304" pitchFamily="18" charset="0"/>
              <a:ea typeface="Calibri" panose="020F0502020204030204" pitchFamily="34" charset="0"/>
            </a:endParaRPr>
          </a:p>
          <a:p>
            <a:pPr marL="342900" lvl="0" indent="-342900" algn="just" rtl="1">
              <a:lnSpc>
                <a:spcPct val="150000"/>
              </a:lnSpc>
              <a:spcAft>
                <a:spcPts val="0"/>
              </a:spcAft>
              <a:buSzPts val="1400"/>
              <a:buFont typeface="+mj-lt"/>
              <a:buAutoNum type="arabicPeriod"/>
            </a:pPr>
            <a:r>
              <a:rPr lang="ar-IQ" sz="1800" b="1" dirty="0">
                <a:solidFill>
                  <a:srgbClr val="000000"/>
                </a:solidFill>
                <a:latin typeface="Times New Roman" panose="02020603050405020304" pitchFamily="18" charset="0"/>
                <a:ea typeface="Calibri" panose="020F0502020204030204" pitchFamily="34" charset="0"/>
              </a:rPr>
              <a:t>تطبع نسخة الرسالة/ الأطروحة بصورة واضحة وبخط متساوي الحروف ومتناسق وباللون الأسود.   </a:t>
            </a:r>
            <a:endParaRPr lang="en-US" sz="1800" b="1" dirty="0">
              <a:latin typeface="Times New Roman" panose="02020603050405020304" pitchFamily="18" charset="0"/>
              <a:ea typeface="Calibri" panose="020F0502020204030204" pitchFamily="34" charset="0"/>
            </a:endParaRPr>
          </a:p>
          <a:p>
            <a:pPr marL="342900" lvl="0" indent="-342900" algn="just" rtl="1">
              <a:lnSpc>
                <a:spcPct val="150000"/>
              </a:lnSpc>
              <a:spcAft>
                <a:spcPts val="0"/>
              </a:spcAft>
              <a:buSzPts val="1400"/>
              <a:buFont typeface="+mj-lt"/>
              <a:buAutoNum type="arabicPeriod"/>
            </a:pPr>
            <a:r>
              <a:rPr lang="ar-SA" sz="1800" b="1" dirty="0">
                <a:solidFill>
                  <a:srgbClr val="000000"/>
                </a:solidFill>
                <a:latin typeface="Times New Roman" panose="02020603050405020304" pitchFamily="18" charset="0"/>
                <a:ea typeface="Calibri" panose="020F0502020204030204" pitchFamily="34" charset="0"/>
              </a:rPr>
              <a:t>الكتابة تكون على وجه واحد ويترك مسافة 4 سم من حافة التجليد اما الحواف الاخرى فيترك مسافة 2سم وبضمنها حافة النصوص المقتبسة والهوامش.</a:t>
            </a:r>
            <a:endParaRPr lang="en-US" sz="1800" b="1" dirty="0">
              <a:latin typeface="Times New Roman" panose="02020603050405020304" pitchFamily="18" charset="0"/>
              <a:ea typeface="Calibri" panose="020F0502020204030204" pitchFamily="34" charset="0"/>
            </a:endParaRPr>
          </a:p>
          <a:p>
            <a:pPr marL="342900" lvl="0" indent="-342900" algn="just" rtl="1">
              <a:lnSpc>
                <a:spcPct val="150000"/>
              </a:lnSpc>
              <a:spcAft>
                <a:spcPts val="0"/>
              </a:spcAft>
              <a:buSzPts val="1400"/>
              <a:buFont typeface="+mj-lt"/>
              <a:buAutoNum type="arabicPeriod"/>
            </a:pPr>
            <a:r>
              <a:rPr lang="ar-IQ" sz="1800" b="1" dirty="0">
                <a:solidFill>
                  <a:srgbClr val="000000"/>
                </a:solidFill>
                <a:latin typeface="Times New Roman" panose="02020603050405020304" pitchFamily="18" charset="0"/>
                <a:ea typeface="Calibri" panose="020F0502020204030204" pitchFamily="34" charset="0"/>
              </a:rPr>
              <a:t>عدم استخدام أي إطار أو شكل للحواف حول الورقة الطباعية بتاتاً.</a:t>
            </a:r>
            <a:endParaRPr lang="en-US" sz="1800" b="1" dirty="0">
              <a:latin typeface="Times New Roman" panose="02020603050405020304" pitchFamily="18" charset="0"/>
              <a:ea typeface="Calibri" panose="020F0502020204030204" pitchFamily="34" charset="0"/>
            </a:endParaRPr>
          </a:p>
          <a:p>
            <a:pPr marL="342900" lvl="0" indent="-342900" algn="just" rtl="1">
              <a:lnSpc>
                <a:spcPct val="150000"/>
              </a:lnSpc>
              <a:spcAft>
                <a:spcPts val="0"/>
              </a:spcAft>
              <a:buSzPts val="1400"/>
              <a:buFont typeface="+mj-lt"/>
              <a:buAutoNum type="arabicPeriod"/>
            </a:pPr>
            <a:r>
              <a:rPr lang="ar-SA" sz="1800" b="1" dirty="0">
                <a:solidFill>
                  <a:srgbClr val="000000"/>
                </a:solidFill>
                <a:latin typeface="Times New Roman" panose="02020603050405020304" pitchFamily="18" charset="0"/>
                <a:ea typeface="Calibri" panose="020F0502020204030204" pitchFamily="34" charset="0"/>
              </a:rPr>
              <a:t> تكون المسافة بين سطر واخر 1.5 فراغ عدا الهوامش في اسفل الصفحة فيستعمل فراغ واحد </a:t>
            </a:r>
            <a:endParaRPr lang="en-US" sz="1800" b="1"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80">
                                          <p:stCondLst>
                                            <p:cond delay="0"/>
                                          </p:stCondLst>
                                        </p:cTn>
                                        <p:tgtEl>
                                          <p:spTgt spid="60418"/>
                                        </p:tgtEl>
                                      </p:cBhvr>
                                    </p:animEffect>
                                    <p:anim calcmode="lin" valueType="num">
                                      <p:cBhvr>
                                        <p:cTn id="8" dur="1822" tmFilter="0,0; 0.14,0.36; 0.43,0.73; 0.71,0.91; 1.0,1.0">
                                          <p:stCondLst>
                                            <p:cond delay="0"/>
                                          </p:stCondLst>
                                        </p:cTn>
                                        <p:tgtEl>
                                          <p:spTgt spid="604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04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04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04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0418"/>
                                        </p:tgtEl>
                                        <p:attrNameLst>
                                          <p:attrName>ppt_y</p:attrName>
                                        </p:attrNameLst>
                                      </p:cBhvr>
                                      <p:tavLst>
                                        <p:tav tm="0" fmla="#ppt_y-sin(pi*$)/81">
                                          <p:val>
                                            <p:fltVal val="0"/>
                                          </p:val>
                                        </p:tav>
                                        <p:tav tm="100000">
                                          <p:val>
                                            <p:fltVal val="1"/>
                                          </p:val>
                                        </p:tav>
                                      </p:tavLst>
                                    </p:anim>
                                    <p:animScale>
                                      <p:cBhvr>
                                        <p:cTn id="13" dur="26">
                                          <p:stCondLst>
                                            <p:cond delay="650"/>
                                          </p:stCondLst>
                                        </p:cTn>
                                        <p:tgtEl>
                                          <p:spTgt spid="60418"/>
                                        </p:tgtEl>
                                      </p:cBhvr>
                                      <p:to x="100000" y="60000"/>
                                    </p:animScale>
                                    <p:animScale>
                                      <p:cBhvr>
                                        <p:cTn id="14" dur="166" decel="50000">
                                          <p:stCondLst>
                                            <p:cond delay="676"/>
                                          </p:stCondLst>
                                        </p:cTn>
                                        <p:tgtEl>
                                          <p:spTgt spid="60418"/>
                                        </p:tgtEl>
                                      </p:cBhvr>
                                      <p:to x="100000" y="100000"/>
                                    </p:animScale>
                                    <p:animScale>
                                      <p:cBhvr>
                                        <p:cTn id="15" dur="26">
                                          <p:stCondLst>
                                            <p:cond delay="1312"/>
                                          </p:stCondLst>
                                        </p:cTn>
                                        <p:tgtEl>
                                          <p:spTgt spid="60418"/>
                                        </p:tgtEl>
                                      </p:cBhvr>
                                      <p:to x="100000" y="80000"/>
                                    </p:animScale>
                                    <p:animScale>
                                      <p:cBhvr>
                                        <p:cTn id="16" dur="166" decel="50000">
                                          <p:stCondLst>
                                            <p:cond delay="1338"/>
                                          </p:stCondLst>
                                        </p:cTn>
                                        <p:tgtEl>
                                          <p:spTgt spid="60418"/>
                                        </p:tgtEl>
                                      </p:cBhvr>
                                      <p:to x="100000" y="100000"/>
                                    </p:animScale>
                                    <p:animScale>
                                      <p:cBhvr>
                                        <p:cTn id="17" dur="26">
                                          <p:stCondLst>
                                            <p:cond delay="1642"/>
                                          </p:stCondLst>
                                        </p:cTn>
                                        <p:tgtEl>
                                          <p:spTgt spid="60418"/>
                                        </p:tgtEl>
                                      </p:cBhvr>
                                      <p:to x="100000" y="90000"/>
                                    </p:animScale>
                                    <p:animScale>
                                      <p:cBhvr>
                                        <p:cTn id="18" dur="166" decel="50000">
                                          <p:stCondLst>
                                            <p:cond delay="1668"/>
                                          </p:stCondLst>
                                        </p:cTn>
                                        <p:tgtEl>
                                          <p:spTgt spid="60418"/>
                                        </p:tgtEl>
                                      </p:cBhvr>
                                      <p:to x="100000" y="100000"/>
                                    </p:animScale>
                                    <p:animScale>
                                      <p:cBhvr>
                                        <p:cTn id="19" dur="26">
                                          <p:stCondLst>
                                            <p:cond delay="1808"/>
                                          </p:stCondLst>
                                        </p:cTn>
                                        <p:tgtEl>
                                          <p:spTgt spid="60418"/>
                                        </p:tgtEl>
                                      </p:cBhvr>
                                      <p:to x="100000" y="95000"/>
                                    </p:animScale>
                                    <p:animScale>
                                      <p:cBhvr>
                                        <p:cTn id="20" dur="166" decel="50000">
                                          <p:stCondLst>
                                            <p:cond delay="1834"/>
                                          </p:stCondLst>
                                        </p:cTn>
                                        <p:tgtEl>
                                          <p:spTgt spid="604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2000"/>
                                        <p:tgtEl>
                                          <p:spTgt spid="3">
                                            <p:txEl>
                                              <p:pRg st="0" end="0"/>
                                            </p:txEl>
                                          </p:spTgt>
                                        </p:tgtEl>
                                      </p:cBhvr>
                                    </p:animEffect>
                                    <p:anim calcmode="lin" valueType="num">
                                      <p:cBhvr>
                                        <p:cTn id="3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0" end="0"/>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2000"/>
                                        <p:tgtEl>
                                          <p:spTgt spid="3">
                                            <p:txEl>
                                              <p:pRg st="1" end="1"/>
                                            </p:txEl>
                                          </p:spTgt>
                                        </p:tgtEl>
                                      </p:cBhvr>
                                    </p:animEffect>
                                    <p:anim calcmode="lin" valueType="num">
                                      <p:cBhvr>
                                        <p:cTn id="3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 end="1"/>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2" end="2"/>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2000"/>
                                        <p:tgtEl>
                                          <p:spTgt spid="3">
                                            <p:txEl>
                                              <p:pRg st="3" end="3"/>
                                            </p:txEl>
                                          </p:spTgt>
                                        </p:tgtEl>
                                      </p:cBhvr>
                                    </p:animEffect>
                                    <p:anim calcmode="lin" valueType="num">
                                      <p:cBhvr>
                                        <p:cTn id="4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3" end="3"/>
                                            </p:txEl>
                                          </p:spTgt>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2000"/>
                                        <p:tgtEl>
                                          <p:spTgt spid="3">
                                            <p:txEl>
                                              <p:pRg st="4" end="4"/>
                                            </p:txEl>
                                          </p:spTgt>
                                        </p:tgtEl>
                                      </p:cBhvr>
                                    </p:animEffect>
                                    <p:anim calcmode="lin" valueType="num">
                                      <p:cBhvr>
                                        <p:cTn id="5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a:extLst>
              <a:ext uri="{FF2B5EF4-FFF2-40B4-BE49-F238E27FC236}">
                <a16:creationId xmlns:a16="http://schemas.microsoft.com/office/drawing/2014/main" id="{9D921F8A-5E27-4660-B356-18893FA323DB}"/>
              </a:ext>
            </a:extLst>
          </p:cNvPr>
          <p:cNvSpPr>
            <a:spLocks noGrp="1" noChangeArrowheads="1"/>
          </p:cNvSpPr>
          <p:nvPr>
            <p:ph type="title"/>
          </p:nvPr>
        </p:nvSpPr>
        <p:spPr>
          <a:xfrm>
            <a:off x="495300" y="836713"/>
            <a:ext cx="8648700" cy="1080120"/>
          </a:xfrm>
        </p:spPr>
        <p:txBody>
          <a:bodyPr/>
          <a:lstStyle/>
          <a:p>
            <a:pPr algn="r"/>
            <a:r>
              <a:rPr lang="en-US" dirty="0"/>
              <a:t> </a:t>
            </a:r>
            <a:endParaRPr lang="ru-RU" altLang="en-US" sz="4000" dirty="0"/>
          </a:p>
        </p:txBody>
      </p:sp>
      <p:sp>
        <p:nvSpPr>
          <p:cNvPr id="2" name="عنصر نائب للمحتوى 1">
            <a:extLst>
              <a:ext uri="{FF2B5EF4-FFF2-40B4-BE49-F238E27FC236}">
                <a16:creationId xmlns:a16="http://schemas.microsoft.com/office/drawing/2014/main" id="{1949D15B-A446-4EEB-BCAF-68E2DB8E8C0B}"/>
              </a:ext>
            </a:extLst>
          </p:cNvPr>
          <p:cNvSpPr>
            <a:spLocks noGrp="1"/>
          </p:cNvSpPr>
          <p:nvPr>
            <p:ph idx="1"/>
          </p:nvPr>
        </p:nvSpPr>
        <p:spPr>
          <a:xfrm>
            <a:off x="0" y="1484784"/>
            <a:ext cx="8936732" cy="5282044"/>
          </a:xfrm>
        </p:spPr>
        <p:txBody>
          <a:bodyPr/>
          <a:lstStyle/>
          <a:p>
            <a:pPr marL="0" indent="0" algn="r" rtl="1">
              <a:lnSpc>
                <a:spcPct val="115000"/>
              </a:lnSpc>
              <a:spcAft>
                <a:spcPts val="0"/>
              </a:spcAft>
              <a:buNone/>
              <a:tabLst>
                <a:tab pos="4610100" algn="l"/>
              </a:tabLst>
            </a:pPr>
            <a:r>
              <a:rPr lang="ar-IQ" sz="2400" b="1" dirty="0">
                <a:latin typeface="Calibri" panose="020F0502020204030204" pitchFamily="34" charset="0"/>
                <a:ea typeface="Calibri" panose="020F0502020204030204" pitchFamily="34" charset="0"/>
                <a:cs typeface="Arial" panose="020B0604020202020204" pitchFamily="34" charset="0"/>
              </a:rPr>
              <a:t>يتكون الهيكل العام للرسالة / الاطروحة من الفقرات الآتية: </a:t>
            </a:r>
          </a:p>
          <a:p>
            <a:pPr lvl="0" algn="r" rtl="1">
              <a:lnSpc>
                <a:spcPct val="115000"/>
              </a:lnSpc>
              <a:spcAft>
                <a:spcPts val="0"/>
              </a:spcAft>
              <a:buFont typeface="+mj-lt"/>
              <a:buAutoNum type="arabicPeriod"/>
            </a:pPr>
            <a:r>
              <a:rPr lang="ar-SA" sz="2400" b="1" u="sng" dirty="0">
                <a:latin typeface="Times New Roman" panose="02020603050405020304" pitchFamily="18" charset="0"/>
                <a:ea typeface="Calibri" panose="020F0502020204030204" pitchFamily="34" charset="0"/>
              </a:rPr>
              <a:t>صفحة الغلاف الخارجي  </a:t>
            </a:r>
          </a:p>
          <a:p>
            <a:pPr marL="0" lvl="0" indent="0" algn="r" rtl="1">
              <a:lnSpc>
                <a:spcPct val="115000"/>
              </a:lnSpc>
              <a:spcAft>
                <a:spcPts val="0"/>
              </a:spcAft>
              <a:buNone/>
            </a:pPr>
            <a:r>
              <a:rPr lang="ar-SA" sz="2400" b="1" dirty="0">
                <a:latin typeface="Times New Roman" panose="02020603050405020304" pitchFamily="18" charset="0"/>
                <a:ea typeface="Calibri" panose="020F0502020204030204" pitchFamily="34" charset="0"/>
              </a:rPr>
              <a:t>   </a:t>
            </a:r>
            <a:r>
              <a:rPr lang="ar-SA" sz="2400" b="1" dirty="0">
                <a:latin typeface="Calibri" panose="020F0502020204030204" pitchFamily="34" charset="0"/>
                <a:ea typeface="Calibri" panose="020F0502020204030204" pitchFamily="34" charset="0"/>
              </a:rPr>
              <a:t>الغلاف الخارجي للرسالة/ الاطروحة يجب ان يكون</a:t>
            </a:r>
            <a:r>
              <a:rPr lang="ar-IQ" sz="2400" b="1" dirty="0">
                <a:latin typeface="Calibri" panose="020F0502020204030204" pitchFamily="34" charset="0"/>
                <a:ea typeface="Calibri" panose="020F0502020204030204" pitchFamily="34" charset="0"/>
              </a:rPr>
              <a:t> سميكا"</a:t>
            </a:r>
            <a:r>
              <a:rPr lang="ar-SA" sz="2400" b="1" dirty="0">
                <a:latin typeface="Times New Roman" panose="02020603050405020304" pitchFamily="18" charset="0"/>
                <a:ea typeface="Calibri" panose="020F0502020204030204" pitchFamily="34" charset="0"/>
              </a:rPr>
              <a:t> </a:t>
            </a:r>
            <a:r>
              <a:rPr lang="ar-IQ" sz="2400" b="1" dirty="0">
                <a:latin typeface="Calibri" panose="020F0502020204030204" pitchFamily="34" charset="0"/>
                <a:ea typeface="Calibri" panose="020F0502020204030204" pitchFamily="34" charset="0"/>
              </a:rPr>
              <a:t>وبلون احمر (ماروني) للاختصاصات العلمية، ويجب ان تحوي صفحة الغلاف على عنوان </a:t>
            </a:r>
            <a:r>
              <a:rPr lang="ar-IQ" sz="2400" b="1" dirty="0">
                <a:ea typeface="Calibri" panose="020F0502020204030204" pitchFamily="34" charset="0"/>
              </a:rPr>
              <a:t>الرسالة/ الاطروحة </a:t>
            </a:r>
            <a:r>
              <a:rPr lang="ar-IQ" sz="2400" b="1" dirty="0">
                <a:latin typeface="Calibri" panose="020F0502020204030204" pitchFamily="34" charset="0"/>
                <a:ea typeface="Calibri" panose="020F0502020204030204" pitchFamily="34" charset="0"/>
              </a:rPr>
              <a:t>في حين يحوي الجزء الجانبي على الدرجة العلمية واسم الطالب</a:t>
            </a:r>
            <a:r>
              <a:rPr lang="ar-SA" sz="2400" b="1" dirty="0">
                <a:latin typeface="Calibri" panose="020F0502020204030204" pitchFamily="34" charset="0"/>
                <a:ea typeface="Calibri" panose="020F0502020204030204" pitchFamily="34" charset="0"/>
              </a:rPr>
              <a:t>.</a:t>
            </a:r>
            <a:r>
              <a:rPr lang="ar-SA" sz="2400" b="1"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 </a:t>
            </a:r>
          </a:p>
          <a:p>
            <a:pPr marL="0" lvl="0" indent="0" algn="r" rtl="1">
              <a:lnSpc>
                <a:spcPct val="115000"/>
              </a:lnSpc>
              <a:spcAft>
                <a:spcPts val="0"/>
              </a:spcAft>
              <a:buNone/>
            </a:pPr>
            <a:r>
              <a:rPr lang="ar-SA" sz="2400" b="1" dirty="0">
                <a:latin typeface="Calibri" panose="020F0502020204030204" pitchFamily="34" charset="0"/>
                <a:ea typeface="Calibri" panose="020F0502020204030204" pitchFamily="34" charset="0"/>
              </a:rPr>
              <a:t>2. </a:t>
            </a:r>
            <a:r>
              <a:rPr lang="ar-SA" sz="2400" b="1" u="sng" dirty="0">
                <a:latin typeface="Calibri" panose="020F0502020204030204" pitchFamily="34" charset="0"/>
                <a:ea typeface="Calibri" panose="020F0502020204030204" pitchFamily="34" charset="0"/>
              </a:rPr>
              <a:t>صفحة بيضاء فارغة</a:t>
            </a:r>
            <a:r>
              <a:rPr lang="ar-SA" sz="2400" b="1" dirty="0">
                <a:latin typeface="Calibri" panose="020F0502020204030204" pitchFamily="34" charset="0"/>
                <a:ea typeface="Calibri" panose="020F0502020204030204" pitchFamily="34" charset="0"/>
              </a:rPr>
              <a:t> بعد الغلاف الامامي واخرى بعد الغلاف الخلفي </a:t>
            </a:r>
          </a:p>
          <a:p>
            <a:pPr marL="0" lvl="0" indent="0" algn="r" rtl="1">
              <a:lnSpc>
                <a:spcPct val="115000"/>
              </a:lnSpc>
              <a:spcAft>
                <a:spcPts val="0"/>
              </a:spcAft>
              <a:buNone/>
            </a:pPr>
            <a:r>
              <a:rPr lang="ar-SA" sz="2400" b="1" dirty="0">
                <a:latin typeface="Times New Roman" panose="02020603050405020304" pitchFamily="18" charset="0"/>
                <a:ea typeface="Calibri" panose="020F0502020204030204" pitchFamily="34" charset="0"/>
              </a:rPr>
              <a:t> 3. </a:t>
            </a:r>
            <a:r>
              <a:rPr lang="ar-SA" sz="2400" b="1" u="sng" dirty="0">
                <a:latin typeface="Times New Roman" panose="02020603050405020304" pitchFamily="18" charset="0"/>
                <a:ea typeface="Calibri" panose="020F0502020204030204" pitchFamily="34" charset="0"/>
              </a:rPr>
              <a:t>صفحة العنوان </a:t>
            </a:r>
          </a:p>
          <a:p>
            <a:pPr marL="0" lvl="0" indent="0" algn="r" rtl="1">
              <a:lnSpc>
                <a:spcPct val="115000"/>
              </a:lnSpc>
              <a:spcAft>
                <a:spcPts val="0"/>
              </a:spcAft>
              <a:buNone/>
            </a:pPr>
            <a:r>
              <a:rPr lang="ar-SA" sz="2400" b="1" dirty="0">
                <a:latin typeface="Times New Roman" panose="02020603050405020304" pitchFamily="18" charset="0"/>
                <a:ea typeface="Calibri" panose="020F0502020204030204" pitchFamily="34" charset="0"/>
              </a:rPr>
              <a:t>  </a:t>
            </a:r>
            <a:r>
              <a:rPr lang="ar-IQ" sz="2400" b="1" dirty="0">
                <a:ea typeface="Calibri" panose="020F0502020204030204" pitchFamily="34" charset="0"/>
              </a:rPr>
              <a:t>وتضم المعلومات التي تتناول التعريف والدلالة بالرسالة/الاطروحة، حيث يوضع شعار الجامعة في الزاوية العلوية اليمنى إذا كانت لغة الرسالة/ الاطروحة الانكليزية، ويوضع الشعار في الزاوية العلوية اليسرى إذا كانت لغة الكتابة العربية، يقابلها في الجهة الأخرى جمهورية العراق واسم الوزارة والجامعة والكلية، يلي ذلك عنوان الرسالة/الاطروحة </a:t>
            </a:r>
            <a:r>
              <a:rPr lang="ar-SA" sz="2400" b="1" dirty="0">
                <a:latin typeface="Times New Roman" panose="02020603050405020304" pitchFamily="18" charset="0"/>
                <a:ea typeface="Calibri" panose="020F0502020204030204" pitchFamily="34" charset="0"/>
              </a:rPr>
              <a:t> </a:t>
            </a:r>
            <a:r>
              <a:rPr lang="ar-IQ" sz="2400" b="1" dirty="0">
                <a:ea typeface="Calibri" panose="020F0502020204030204" pitchFamily="34" charset="0"/>
                <a:cs typeface="Arial" panose="020B0604020202020204" pitchFamily="34" charset="0"/>
              </a:rPr>
              <a:t>تعقبه الجملة التالية </a:t>
            </a:r>
          </a:p>
          <a:p>
            <a:pPr marL="0" indent="0" algn="ctr">
              <a:lnSpc>
                <a:spcPct val="115000"/>
              </a:lnSpc>
              <a:spcAft>
                <a:spcPts val="0"/>
              </a:spcAft>
              <a:buNone/>
            </a:pPr>
            <a:r>
              <a:rPr lang="ar-IQ" sz="2000" b="1" dirty="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p:cNvSpPr txBox="1"/>
          <p:nvPr/>
        </p:nvSpPr>
        <p:spPr>
          <a:xfrm>
            <a:off x="1547664" y="1052736"/>
            <a:ext cx="6624736" cy="584775"/>
          </a:xfrm>
          <a:prstGeom prst="rect">
            <a:avLst/>
          </a:prstGeom>
          <a:noFill/>
        </p:spPr>
        <p:txBody>
          <a:bodyPr wrap="square" rtlCol="1">
            <a:spAutoFit/>
          </a:bodyPr>
          <a:lstStyle/>
          <a:p>
            <a:pPr algn="r" rtl="1"/>
            <a:r>
              <a:rPr lang="ar-IQ" sz="3200" b="1" dirty="0">
                <a:solidFill>
                  <a:schemeClr val="accent3"/>
                </a:solidFill>
              </a:rPr>
              <a:t>الهيكل العام للرسالة / الاطروحة</a:t>
            </a:r>
            <a:endParaRPr lang="en-US" sz="3200" dirty="0">
              <a:solidFill>
                <a:schemeClr val="accent3"/>
              </a:solidFill>
            </a:endParaRPr>
          </a:p>
        </p:txBody>
      </p:sp>
      <p:sp>
        <p:nvSpPr>
          <p:cNvPr id="5" name="مربع نص 4"/>
          <p:cNvSpPr txBox="1"/>
          <p:nvPr/>
        </p:nvSpPr>
        <p:spPr>
          <a:xfrm>
            <a:off x="576064" y="1268760"/>
            <a:ext cx="2987824" cy="461665"/>
          </a:xfrm>
          <a:prstGeom prst="rect">
            <a:avLst/>
          </a:prstGeom>
          <a:noFill/>
        </p:spPr>
        <p:txBody>
          <a:bodyPr wrap="square" rtlCol="1">
            <a:spAutoFit/>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heel(1)">
                                      <p:cBhvr>
                                        <p:cTn id="7" dur="20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1" dur="500"/>
                                        <p:tgtEl>
                                          <p:spTgt spid="2">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9C05AD1-E41D-4AB0-8AC7-F754D43EA65D}"/>
              </a:ext>
            </a:extLst>
          </p:cNvPr>
          <p:cNvSpPr>
            <a:spLocks noGrp="1"/>
          </p:cNvSpPr>
          <p:nvPr>
            <p:ph idx="1"/>
          </p:nvPr>
        </p:nvSpPr>
        <p:spPr>
          <a:xfrm>
            <a:off x="0" y="764704"/>
            <a:ext cx="9144000" cy="5480445"/>
          </a:xfrm>
        </p:spPr>
        <p:txBody>
          <a:bodyPr/>
          <a:lstStyle/>
          <a:p>
            <a:pPr marL="0" indent="0" algn="r" rtl="1">
              <a:lnSpc>
                <a:spcPct val="150000"/>
              </a:lnSpc>
              <a:spcAft>
                <a:spcPts val="1000"/>
              </a:spcAft>
              <a:buNone/>
            </a:pPr>
            <a:r>
              <a:rPr lang="ar-SA" sz="2000" dirty="0">
                <a:latin typeface="Calibri" panose="020F0502020204030204" pitchFamily="34" charset="0"/>
                <a:ea typeface="Calibri" panose="020F0502020204030204" pitchFamily="34" charset="0"/>
                <a:cs typeface="Times New Roman" panose="02020603050405020304" pitchFamily="18" charset="0"/>
              </a:rPr>
              <a:t>6</a:t>
            </a:r>
            <a:r>
              <a:rPr lang="ar-SA" sz="2000" b="1" dirty="0">
                <a:latin typeface="Calibri" panose="020F0502020204030204" pitchFamily="34" charset="0"/>
                <a:ea typeface="Calibri" panose="020F0502020204030204" pitchFamily="34" charset="0"/>
              </a:rPr>
              <a:t>- يكون حجم الخط المستخدم في كتابة المتن 14 والعناوين 16 غامق وعناوين الفصول 18 غامق ويستعمل خط من نوع </a:t>
            </a:r>
            <a:r>
              <a:rPr lang="en-US" sz="2000" b="1" dirty="0">
                <a:latin typeface="Calibri" panose="020F0502020204030204" pitchFamily="34" charset="0"/>
                <a:ea typeface="Calibri" panose="020F0502020204030204" pitchFamily="34" charset="0"/>
              </a:rPr>
              <a:t>Arial  </a:t>
            </a:r>
            <a:r>
              <a:rPr lang="ar-SA" sz="2000" b="1" dirty="0">
                <a:latin typeface="Calibri" panose="020F0502020204030204" pitchFamily="34" charset="0"/>
                <a:ea typeface="Calibri" panose="020F0502020204030204" pitchFamily="34" charset="0"/>
              </a:rPr>
              <a:t>للكتابة العربية ومن نوع    </a:t>
            </a:r>
            <a:r>
              <a:rPr lang="en-US" sz="2000" b="1" dirty="0">
                <a:latin typeface="Calibri" panose="020F0502020204030204" pitchFamily="34" charset="0"/>
                <a:ea typeface="Calibri" panose="020F0502020204030204" pitchFamily="34" charset="0"/>
              </a:rPr>
              <a:t>Times New Romans</a:t>
            </a:r>
            <a:r>
              <a:rPr lang="ar-SA" sz="2000" b="1" dirty="0">
                <a:latin typeface="Calibri" panose="020F0502020204030204" pitchFamily="34" charset="0"/>
                <a:ea typeface="Calibri" panose="020F0502020204030204" pitchFamily="34" charset="0"/>
              </a:rPr>
              <a:t>للكتابة الانكليزية باستثناء: </a:t>
            </a:r>
          </a:p>
          <a:p>
            <a:pPr marL="0" indent="0" algn="r" rtl="1">
              <a:lnSpc>
                <a:spcPct val="150000"/>
              </a:lnSpc>
              <a:spcAft>
                <a:spcPts val="1000"/>
              </a:spcAft>
              <a:buNone/>
            </a:pPr>
            <a:r>
              <a:rPr lang="ar-SA" sz="2000" b="1" dirty="0">
                <a:latin typeface="Calibri" panose="020F0502020204030204" pitchFamily="34" charset="0"/>
                <a:ea typeface="Calibri" panose="020F0502020204030204" pitchFamily="34" charset="0"/>
              </a:rPr>
              <a:t>أ‌. عنوان الرسالة او الاطروحة فيكون بحجم 24 غامق (</a:t>
            </a:r>
            <a:r>
              <a:rPr lang="en-US" sz="2000" b="1" dirty="0">
                <a:latin typeface="Calibri" panose="020F0502020204030204" pitchFamily="34" charset="0"/>
                <a:ea typeface="Calibri" panose="020F0502020204030204" pitchFamily="34" charset="0"/>
              </a:rPr>
              <a:t>Bold</a:t>
            </a:r>
            <a:r>
              <a:rPr lang="ar-SA" sz="2000" b="1" dirty="0">
                <a:latin typeface="Calibri" panose="020F0502020204030204" pitchFamily="34" charset="0"/>
                <a:ea typeface="Calibri" panose="020F0502020204030204" pitchFamily="34" charset="0"/>
              </a:rPr>
              <a:t>)</a:t>
            </a:r>
            <a:endParaRPr lang="en-US" sz="2000" b="1" dirty="0">
              <a:latin typeface="Calibri" panose="020F0502020204030204" pitchFamily="34" charset="0"/>
              <a:ea typeface="Calibri" panose="020F0502020204030204" pitchFamily="34" charset="0"/>
            </a:endParaRPr>
          </a:p>
          <a:p>
            <a:pPr marL="0" indent="0" algn="r" rtl="1">
              <a:lnSpc>
                <a:spcPct val="150000"/>
              </a:lnSpc>
              <a:spcAft>
                <a:spcPts val="1000"/>
              </a:spcAft>
              <a:buNone/>
            </a:pPr>
            <a:r>
              <a:rPr lang="ar-SA" sz="2000" b="1" dirty="0">
                <a:latin typeface="Calibri" panose="020F0502020204030204" pitchFamily="34" charset="0"/>
                <a:ea typeface="Calibri" panose="020F0502020204030204" pitchFamily="34" charset="0"/>
              </a:rPr>
              <a:t>ب‌. عناوين الفصول وارقامها في بداية كل فصل تكتب في منتصف الصفحة وفي صفحة مستقلة يكون بحجم (36 ) </a:t>
            </a:r>
          </a:p>
          <a:p>
            <a:pPr marL="0" indent="0" algn="r" rtl="1">
              <a:lnSpc>
                <a:spcPct val="150000"/>
              </a:lnSpc>
              <a:spcAft>
                <a:spcPts val="1000"/>
              </a:spcAft>
              <a:buNone/>
            </a:pPr>
            <a:r>
              <a:rPr lang="ar-SA" sz="2000" b="1" dirty="0">
                <a:latin typeface="Calibri" panose="020F0502020204030204" pitchFamily="34" charset="0"/>
                <a:ea typeface="Calibri" panose="020F0502020204030204" pitchFamily="34" charset="0"/>
              </a:rPr>
              <a:t>7- يبدأ المقطع الجديد بإزاحة (2 سم )الى اليسار في اللغة العربية والى اليمين في اللغة الانكليزية.</a:t>
            </a:r>
          </a:p>
          <a:p>
            <a:pPr marL="0" indent="0" algn="r" rtl="1">
              <a:lnSpc>
                <a:spcPct val="150000"/>
              </a:lnSpc>
              <a:spcAft>
                <a:spcPts val="1000"/>
              </a:spcAft>
              <a:buNone/>
            </a:pPr>
            <a:r>
              <a:rPr lang="ar-SA" sz="2000" b="1" dirty="0">
                <a:latin typeface="Calibri" panose="020F0502020204030204" pitchFamily="34" charset="0"/>
                <a:ea typeface="Calibri" panose="020F0502020204030204" pitchFamily="34" charset="0"/>
              </a:rPr>
              <a:t>8- يحدد عدد الصفحات في الاختصاصات العلمية بما لا يزيد عن 75 لبحث الدبلوم العال و150 للرسالة و 200 صفحة للأطروحة ويترك للأستاذ المشرف والقسم المختص ما زاد عن ذلك مع التوصية بان الرسالة/الاطروحة تكون مركزة جهد الامكان.</a:t>
            </a:r>
          </a:p>
          <a:p>
            <a:pPr marL="0" indent="0" algn="r" rtl="1">
              <a:lnSpc>
                <a:spcPct val="150000"/>
              </a:lnSpc>
              <a:spcAft>
                <a:spcPts val="1000"/>
              </a:spcAft>
              <a:buNone/>
            </a:pPr>
            <a:r>
              <a:rPr lang="ar-SA" sz="2000" b="1" dirty="0">
                <a:latin typeface="Calibri" panose="020F0502020204030204" pitchFamily="34" charset="0"/>
                <a:ea typeface="Calibri" panose="020F0502020204030204" pitchFamily="34" charset="0"/>
              </a:rPr>
              <a:t>9- عدم ترك مساحات فارغة في الورقة بل يجب تغطية كل مساحة الورقة بالمعلومات.</a:t>
            </a:r>
          </a:p>
          <a:p>
            <a:pPr marL="0" indent="0" algn="r" rtl="1">
              <a:lnSpc>
                <a:spcPct val="150000"/>
              </a:lnSpc>
              <a:spcAft>
                <a:spcPts val="1000"/>
              </a:spcAft>
              <a:buNone/>
            </a:pPr>
            <a:endParaRPr lang="ar-SA" sz="2400" dirty="0">
              <a:latin typeface="Calibri" panose="020F0502020204030204" pitchFamily="34" charset="0"/>
              <a:ea typeface="Calibri" panose="020F0502020204030204" pitchFamily="34" charset="0"/>
              <a:cs typeface="Times New Roman" panose="02020603050405020304" pitchFamily="18" charset="0"/>
            </a:endParaRPr>
          </a:p>
          <a:p>
            <a:pPr algn="r" rtl="1">
              <a:lnSpc>
                <a:spcPct val="150000"/>
              </a:lnSpc>
              <a:spcAft>
                <a:spcPts val="10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ar-IQ" dirty="0"/>
          </a:p>
        </p:txBody>
      </p:sp>
    </p:spTree>
    <p:extLst>
      <p:ext uri="{BB962C8B-B14F-4D97-AF65-F5344CB8AC3E}">
        <p14:creationId xmlns:p14="http://schemas.microsoft.com/office/powerpoint/2010/main" val="3686038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xEl>
                                              <p:pRg st="0" end="0"/>
                                            </p:txEl>
                                          </p:spTgt>
                                        </p:tgtEl>
                                        <p:attrNameLst>
                                          <p:attrName>ppt_w</p:attrName>
                                        </p:attrNameLst>
                                      </p:cBhvr>
                                      <p:tavLst>
                                        <p:tav tm="0">
                                          <p:val>
                                            <p:strVal val="ppt_w"/>
                                          </p:val>
                                        </p:tav>
                                        <p:tav tm="100000">
                                          <p:val>
                                            <p:fltVal val="0"/>
                                          </p:val>
                                        </p:tav>
                                      </p:tavLst>
                                    </p:anim>
                                    <p:anim calcmode="lin" valueType="num">
                                      <p:cBhvr>
                                        <p:cTn id="7" dur="500"/>
                                        <p:tgtEl>
                                          <p:spTgt spid="5">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5">
                                            <p:txEl>
                                              <p:pRg st="0" end="0"/>
                                            </p:txEl>
                                          </p:spTgt>
                                        </p:tgtEl>
                                      </p:cBhvr>
                                    </p:animEffect>
                                    <p:set>
                                      <p:cBhvr>
                                        <p:cTn id="9" dur="1" fill="hold">
                                          <p:stCondLst>
                                            <p:cond delay="499"/>
                                          </p:stCondLst>
                                        </p:cTn>
                                        <p:tgtEl>
                                          <p:spTgt spid="5">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
                                            <p:txEl>
                                              <p:pRg st="1" end="1"/>
                                            </p:txEl>
                                          </p:spTgt>
                                        </p:tgtEl>
                                        <p:attrNameLst>
                                          <p:attrName>ppt_w</p:attrName>
                                        </p:attrNameLst>
                                      </p:cBhvr>
                                      <p:tavLst>
                                        <p:tav tm="0">
                                          <p:val>
                                            <p:strVal val="ppt_w"/>
                                          </p:val>
                                        </p:tav>
                                        <p:tav tm="100000">
                                          <p:val>
                                            <p:fltVal val="0"/>
                                          </p:val>
                                        </p:tav>
                                      </p:tavLst>
                                    </p:anim>
                                    <p:anim calcmode="lin" valueType="num">
                                      <p:cBhvr>
                                        <p:cTn id="12" dur="500"/>
                                        <p:tgtEl>
                                          <p:spTgt spid="5">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5">
                                            <p:txEl>
                                              <p:pRg st="1" end="1"/>
                                            </p:txEl>
                                          </p:spTgt>
                                        </p:tgtEl>
                                      </p:cBhvr>
                                    </p:animEffect>
                                    <p:set>
                                      <p:cBhvr>
                                        <p:cTn id="14" dur="1" fill="hold">
                                          <p:stCondLst>
                                            <p:cond delay="499"/>
                                          </p:stCondLst>
                                        </p:cTn>
                                        <p:tgtEl>
                                          <p:spTgt spid="5">
                                            <p:txEl>
                                              <p:pRg st="1" end="1"/>
                                            </p:txEl>
                                          </p:spTgt>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5">
                                            <p:txEl>
                                              <p:pRg st="2" end="2"/>
                                            </p:txEl>
                                          </p:spTgt>
                                        </p:tgtEl>
                                        <p:attrNameLst>
                                          <p:attrName>ppt_w</p:attrName>
                                        </p:attrNameLst>
                                      </p:cBhvr>
                                      <p:tavLst>
                                        <p:tav tm="0">
                                          <p:val>
                                            <p:strVal val="ppt_w"/>
                                          </p:val>
                                        </p:tav>
                                        <p:tav tm="100000">
                                          <p:val>
                                            <p:fltVal val="0"/>
                                          </p:val>
                                        </p:tav>
                                      </p:tavLst>
                                    </p:anim>
                                    <p:anim calcmode="lin" valueType="num">
                                      <p:cBhvr>
                                        <p:cTn id="17" dur="500"/>
                                        <p:tgtEl>
                                          <p:spTgt spid="5">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5">
                                            <p:txEl>
                                              <p:pRg st="2" end="2"/>
                                            </p:txEl>
                                          </p:spTgt>
                                        </p:tgtEl>
                                      </p:cBhvr>
                                    </p:animEffect>
                                    <p:set>
                                      <p:cBhvr>
                                        <p:cTn id="19" dur="1" fill="hold">
                                          <p:stCondLst>
                                            <p:cond delay="499"/>
                                          </p:stCondLst>
                                        </p:cTn>
                                        <p:tgtEl>
                                          <p:spTgt spid="5">
                                            <p:txEl>
                                              <p:pRg st="2" end="2"/>
                                            </p:txEl>
                                          </p:spTgt>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5">
                                            <p:txEl>
                                              <p:pRg st="3" end="3"/>
                                            </p:txEl>
                                          </p:spTgt>
                                        </p:tgtEl>
                                        <p:attrNameLst>
                                          <p:attrName>ppt_w</p:attrName>
                                        </p:attrNameLst>
                                      </p:cBhvr>
                                      <p:tavLst>
                                        <p:tav tm="0">
                                          <p:val>
                                            <p:strVal val="ppt_w"/>
                                          </p:val>
                                        </p:tav>
                                        <p:tav tm="100000">
                                          <p:val>
                                            <p:fltVal val="0"/>
                                          </p:val>
                                        </p:tav>
                                      </p:tavLst>
                                    </p:anim>
                                    <p:anim calcmode="lin" valueType="num">
                                      <p:cBhvr>
                                        <p:cTn id="22" dur="500"/>
                                        <p:tgtEl>
                                          <p:spTgt spid="5">
                                            <p:txEl>
                                              <p:pRg st="3" end="3"/>
                                            </p:txEl>
                                          </p:spTgt>
                                        </p:tgtEl>
                                        <p:attrNameLst>
                                          <p:attrName>ppt_h</p:attrName>
                                        </p:attrNameLst>
                                      </p:cBhvr>
                                      <p:tavLst>
                                        <p:tav tm="0">
                                          <p:val>
                                            <p:strVal val="ppt_h"/>
                                          </p:val>
                                        </p:tav>
                                        <p:tav tm="100000">
                                          <p:val>
                                            <p:fltVal val="0"/>
                                          </p:val>
                                        </p:tav>
                                      </p:tavLst>
                                    </p:anim>
                                    <p:animEffect transition="out" filter="fade">
                                      <p:cBhvr>
                                        <p:cTn id="23" dur="500"/>
                                        <p:tgtEl>
                                          <p:spTgt spid="5">
                                            <p:txEl>
                                              <p:pRg st="3" end="3"/>
                                            </p:txEl>
                                          </p:spTgt>
                                        </p:tgtEl>
                                      </p:cBhvr>
                                    </p:animEffect>
                                    <p:set>
                                      <p:cBhvr>
                                        <p:cTn id="24" dur="1" fill="hold">
                                          <p:stCondLst>
                                            <p:cond delay="499"/>
                                          </p:stCondLst>
                                        </p:cTn>
                                        <p:tgtEl>
                                          <p:spTgt spid="5">
                                            <p:txEl>
                                              <p:pRg st="3" end="3"/>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5">
                                            <p:txEl>
                                              <p:pRg st="4" end="4"/>
                                            </p:txEl>
                                          </p:spTgt>
                                        </p:tgtEl>
                                        <p:attrNameLst>
                                          <p:attrName>ppt_w</p:attrName>
                                        </p:attrNameLst>
                                      </p:cBhvr>
                                      <p:tavLst>
                                        <p:tav tm="0">
                                          <p:val>
                                            <p:strVal val="ppt_w"/>
                                          </p:val>
                                        </p:tav>
                                        <p:tav tm="100000">
                                          <p:val>
                                            <p:fltVal val="0"/>
                                          </p:val>
                                        </p:tav>
                                      </p:tavLst>
                                    </p:anim>
                                    <p:anim calcmode="lin" valueType="num">
                                      <p:cBhvr>
                                        <p:cTn id="27" dur="500"/>
                                        <p:tgtEl>
                                          <p:spTgt spid="5">
                                            <p:txEl>
                                              <p:pRg st="4" end="4"/>
                                            </p:txEl>
                                          </p:spTgt>
                                        </p:tgtEl>
                                        <p:attrNameLst>
                                          <p:attrName>ppt_h</p:attrName>
                                        </p:attrNameLst>
                                      </p:cBhvr>
                                      <p:tavLst>
                                        <p:tav tm="0">
                                          <p:val>
                                            <p:strVal val="ppt_h"/>
                                          </p:val>
                                        </p:tav>
                                        <p:tav tm="100000">
                                          <p:val>
                                            <p:fltVal val="0"/>
                                          </p:val>
                                        </p:tav>
                                      </p:tavLst>
                                    </p:anim>
                                    <p:animEffect transition="out" filter="fade">
                                      <p:cBhvr>
                                        <p:cTn id="28" dur="500"/>
                                        <p:tgtEl>
                                          <p:spTgt spid="5">
                                            <p:txEl>
                                              <p:pRg st="4" end="4"/>
                                            </p:txEl>
                                          </p:spTgt>
                                        </p:tgtEl>
                                      </p:cBhvr>
                                    </p:animEffect>
                                    <p:set>
                                      <p:cBhvr>
                                        <p:cTn id="29" dur="1" fill="hold">
                                          <p:stCondLst>
                                            <p:cond delay="499"/>
                                          </p:stCondLst>
                                        </p:cTn>
                                        <p:tgtEl>
                                          <p:spTgt spid="5">
                                            <p:txEl>
                                              <p:pRg st="4" end="4"/>
                                            </p:txEl>
                                          </p:spTgt>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5">
                                            <p:txEl>
                                              <p:pRg st="5" end="5"/>
                                            </p:txEl>
                                          </p:spTgt>
                                        </p:tgtEl>
                                        <p:attrNameLst>
                                          <p:attrName>ppt_w</p:attrName>
                                        </p:attrNameLst>
                                      </p:cBhvr>
                                      <p:tavLst>
                                        <p:tav tm="0">
                                          <p:val>
                                            <p:strVal val="ppt_w"/>
                                          </p:val>
                                        </p:tav>
                                        <p:tav tm="100000">
                                          <p:val>
                                            <p:fltVal val="0"/>
                                          </p:val>
                                        </p:tav>
                                      </p:tavLst>
                                    </p:anim>
                                    <p:anim calcmode="lin" valueType="num">
                                      <p:cBhvr>
                                        <p:cTn id="32" dur="500"/>
                                        <p:tgtEl>
                                          <p:spTgt spid="5">
                                            <p:txEl>
                                              <p:pRg st="5" end="5"/>
                                            </p:txEl>
                                          </p:spTgt>
                                        </p:tgtEl>
                                        <p:attrNameLst>
                                          <p:attrName>ppt_h</p:attrName>
                                        </p:attrNameLst>
                                      </p:cBhvr>
                                      <p:tavLst>
                                        <p:tav tm="0">
                                          <p:val>
                                            <p:strVal val="ppt_h"/>
                                          </p:val>
                                        </p:tav>
                                        <p:tav tm="100000">
                                          <p:val>
                                            <p:fltVal val="0"/>
                                          </p:val>
                                        </p:tav>
                                      </p:tavLst>
                                    </p:anim>
                                    <p:animEffect transition="out" filter="fade">
                                      <p:cBhvr>
                                        <p:cTn id="33" dur="500"/>
                                        <p:tgtEl>
                                          <p:spTgt spid="5">
                                            <p:txEl>
                                              <p:pRg st="5" end="5"/>
                                            </p:txEl>
                                          </p:spTgt>
                                        </p:tgtEl>
                                      </p:cBhvr>
                                    </p:animEffect>
                                    <p:set>
                                      <p:cBhvr>
                                        <p:cTn id="34"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764704"/>
            <a:ext cx="9036496" cy="5927777"/>
          </a:xfrm>
          <a:prstGeom prst="rect">
            <a:avLst/>
          </a:prstGeom>
          <a:noFill/>
        </p:spPr>
        <p:txBody>
          <a:bodyPr wrap="square" rtlCol="1">
            <a:spAutoFit/>
          </a:bodyPr>
          <a:lstStyle/>
          <a:p>
            <a:pPr algn="r" rtl="1">
              <a:lnSpc>
                <a:spcPct val="115000"/>
              </a:lnSpc>
              <a:spcAft>
                <a:spcPts val="1000"/>
              </a:spcAft>
            </a:pP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10. ترقيم الرسالة/ الاطروحة:</a:t>
            </a:r>
          </a:p>
          <a:p>
            <a:pPr algn="r" rtl="1">
              <a:lnSpc>
                <a:spcPct val="115000"/>
              </a:lnSpc>
              <a:spcAft>
                <a:spcPts val="1000"/>
              </a:spcAft>
            </a:pP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•يجب أن يكون الترقيم موحدا" للصفحات بالأرقام العربية 3,2,1, و مكانها في الزاوية العلوية اليمنى للصفحة  اذا كانت الرسالة/ الاطروحة باللغة الانكليزية وفي الزاوية العلوية اليسرى اذا كانت باللغة العربية، بدءا" من المقدمة إلى نهاية المصادر.</a:t>
            </a:r>
          </a:p>
          <a:p>
            <a:pPr algn="r" rtl="1">
              <a:lnSpc>
                <a:spcPct val="115000"/>
              </a:lnSpc>
              <a:spcAft>
                <a:spcPts val="1000"/>
              </a:spcAft>
            </a:pP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 لا ترقم صفحات العناوين العربية والانكليزية والآية والإهداء وإقرار المشرف وإقرار لجنة المناقشة. </a:t>
            </a:r>
          </a:p>
          <a:p>
            <a:pPr algn="r" rtl="1">
              <a:lnSpc>
                <a:spcPct val="115000"/>
              </a:lnSpc>
              <a:spcAft>
                <a:spcPts val="1000"/>
              </a:spcAft>
            </a:pP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 يتم ترقيم صفحات الخلاصة الانكليزية وصفحات فهارس محتويات الدراسة ((</a:t>
            </a:r>
            <a:r>
              <a:rPr lang="en-US" sz="2800" b="1" dirty="0">
                <a:solidFill>
                  <a:schemeClr val="bg1"/>
                </a:solidFill>
                <a:latin typeface="Calibri" panose="020F0502020204030204" pitchFamily="34" charset="0"/>
                <a:ea typeface="Calibri" panose="020F0502020204030204" pitchFamily="34" charset="0"/>
                <a:cs typeface="Arial" panose="020B0604020202020204" pitchFamily="34" charset="0"/>
              </a:rPr>
              <a:t>Contents, </a:t>
            </a: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الصور </a:t>
            </a:r>
            <a:r>
              <a:rPr lang="en-US" sz="2800" b="1" dirty="0">
                <a:solidFill>
                  <a:schemeClr val="bg1"/>
                </a:solidFill>
                <a:latin typeface="Calibri" panose="020F0502020204030204" pitchFamily="34" charset="0"/>
                <a:ea typeface="Calibri" panose="020F0502020204030204" pitchFamily="34" charset="0"/>
                <a:cs typeface="Arial" panose="020B0604020202020204" pitchFamily="34" charset="0"/>
              </a:rPr>
              <a:t>Figures)) </a:t>
            </a: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والجداول (</a:t>
            </a:r>
            <a:r>
              <a:rPr lang="en-US" sz="2800" b="1" dirty="0">
                <a:solidFill>
                  <a:schemeClr val="bg1"/>
                </a:solidFill>
                <a:latin typeface="Calibri" panose="020F0502020204030204" pitchFamily="34" charset="0"/>
                <a:ea typeface="Calibri" panose="020F0502020204030204" pitchFamily="34" charset="0"/>
                <a:cs typeface="Arial" panose="020B0604020202020204" pitchFamily="34" charset="0"/>
              </a:rPr>
              <a:t>Tables) </a:t>
            </a: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والمختصرات بالأرقام اللاتينية (,(</a:t>
            </a:r>
            <a:r>
              <a:rPr lang="en-US" sz="2800" b="1" dirty="0">
                <a:solidFill>
                  <a:schemeClr val="bg1"/>
                </a:solidFill>
                <a:latin typeface="Calibri" panose="020F0502020204030204" pitchFamily="34" charset="0"/>
                <a:ea typeface="Calibri" panose="020F0502020204030204" pitchFamily="34" charset="0"/>
                <a:cs typeface="Arial" panose="020B0604020202020204" pitchFamily="34" charset="0"/>
              </a:rPr>
              <a:t>I, II, III, IV…. </a:t>
            </a:r>
            <a:r>
              <a:rPr lang="ar-IQ" sz="2800" b="1" dirty="0">
                <a:solidFill>
                  <a:schemeClr val="bg1"/>
                </a:solidFill>
                <a:latin typeface="Calibri" panose="020F0502020204030204" pitchFamily="34" charset="0"/>
                <a:ea typeface="Calibri" panose="020F0502020204030204" pitchFamily="34" charset="0"/>
                <a:cs typeface="Arial" panose="020B0604020202020204" pitchFamily="34" charset="0"/>
              </a:rPr>
              <a:t>أما صفحات الخلاصة العربية فيجب ترقيمها بالأحرف العربية ( أ، ب، ت) ومكانها في الزاوية العلوية اليسرى للصفحة. </a:t>
            </a:r>
          </a:p>
        </p:txBody>
      </p:sp>
    </p:spTree>
    <p:extLst>
      <p:ext uri="{BB962C8B-B14F-4D97-AF65-F5344CB8AC3E}">
        <p14:creationId xmlns:p14="http://schemas.microsoft.com/office/powerpoint/2010/main" val="872265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heel(1)">
                                      <p:cBhvr>
                                        <p:cTn id="16" dur="2000"/>
                                        <p:tgtEl>
                                          <p:spTgt spid="2">
                                            <p:txEl>
                                              <p:pRg st="1" end="1"/>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heel(1)">
                                      <p:cBhvr>
                                        <p:cTn id="19" dur="2000"/>
                                        <p:tgtEl>
                                          <p:spTgt spid="2">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1B06E9D-DD27-4BC4-BF91-F1EA53A7EE35}"/>
              </a:ext>
            </a:extLst>
          </p:cNvPr>
          <p:cNvSpPr>
            <a:spLocks noGrp="1"/>
          </p:cNvSpPr>
          <p:nvPr>
            <p:ph idx="1"/>
          </p:nvPr>
        </p:nvSpPr>
        <p:spPr>
          <a:xfrm>
            <a:off x="0" y="908720"/>
            <a:ext cx="9110153" cy="4576167"/>
          </a:xfrm>
        </p:spPr>
        <p:txBody>
          <a:bodyPr/>
          <a:lstStyle/>
          <a:p>
            <a:pPr marL="0" indent="0" algn="r">
              <a:buNone/>
            </a:pPr>
            <a:r>
              <a:rPr lang="ar-SA" dirty="0"/>
              <a:t>	11. </a:t>
            </a:r>
            <a:r>
              <a:rPr lang="ar-SA" dirty="0">
                <a:solidFill>
                  <a:srgbClr val="FFFFFF"/>
                </a:solidFill>
              </a:rPr>
              <a:t>تضاف حاشية علوية </a:t>
            </a:r>
            <a:r>
              <a:rPr lang="ar-SA" dirty="0"/>
              <a:t>في اعلى الصفحة تضم رقم الصفحة وعنوان الفصل. </a:t>
            </a:r>
          </a:p>
          <a:p>
            <a:pPr marL="0" indent="0" algn="r">
              <a:buNone/>
            </a:pPr>
            <a:r>
              <a:rPr lang="ar-SA" dirty="0"/>
              <a:t>	12. يتم استخدام صفحات وسطية بين فصول الرسالة / الاطروحة  يكتب فيها عنوان الفصل ورقمه وبحجم خط (36). </a:t>
            </a:r>
          </a:p>
          <a:p>
            <a:pPr marL="0" indent="0" algn="r">
              <a:buNone/>
            </a:pPr>
            <a:r>
              <a:rPr lang="ar-SA" dirty="0"/>
              <a:t>	13. يكون ترقيم النص ولغاية اربعة مستويات من العناوين، مثلا":</a:t>
            </a:r>
          </a:p>
          <a:p>
            <a:pPr marL="0" indent="0" algn="r">
              <a:buNone/>
            </a:pPr>
            <a:r>
              <a:rPr lang="ar-SA" dirty="0"/>
              <a:t>2-1 </a:t>
            </a:r>
          </a:p>
          <a:p>
            <a:pPr marL="0" indent="0" algn="r">
              <a:buNone/>
            </a:pPr>
            <a:r>
              <a:rPr lang="ar-SA" dirty="0"/>
              <a:t>2-1-1</a:t>
            </a:r>
          </a:p>
          <a:p>
            <a:pPr marL="0" indent="0" algn="r">
              <a:buNone/>
            </a:pPr>
            <a:r>
              <a:rPr lang="ar-SA" dirty="0"/>
              <a:t>2-1-1-1 </a:t>
            </a:r>
          </a:p>
          <a:p>
            <a:pPr marL="0" indent="0" algn="r">
              <a:buNone/>
            </a:pPr>
            <a:r>
              <a:rPr lang="ar-SA" dirty="0"/>
              <a:t>2-1-2</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9120"/>
            <a:ext cx="3445818" cy="2232248"/>
          </a:xfrm>
          <a:prstGeom prst="rect">
            <a:avLst/>
          </a:prstGeom>
        </p:spPr>
      </p:pic>
    </p:spTree>
    <p:extLst>
      <p:ext uri="{BB962C8B-B14F-4D97-AF65-F5344CB8AC3E}">
        <p14:creationId xmlns:p14="http://schemas.microsoft.com/office/powerpoint/2010/main" val="3267515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980728"/>
            <a:ext cx="8820472" cy="4604658"/>
          </a:xfrm>
          <a:prstGeom prst="rect">
            <a:avLst/>
          </a:prstGeom>
          <a:noFill/>
        </p:spPr>
        <p:txBody>
          <a:bodyPr wrap="square" rtlCol="1">
            <a:spAutoFit/>
          </a:bodyPr>
          <a:lstStyle/>
          <a:p>
            <a:pPr algn="r">
              <a:lnSpc>
                <a:spcPct val="107000"/>
              </a:lnSpc>
              <a:spcAft>
                <a:spcPts val="800"/>
              </a:spcAft>
            </a:pPr>
            <a:r>
              <a:rPr lang="ar-IQ"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كتابة المصدر بأسلوب هارفرد</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ملاحظة : يكتب دائما اسم المؤلف الثاني او اسم العائلة .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يوجد قسمين في اسلوب هارفرد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r-IQ" sz="3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الاول:</a:t>
            </a:r>
            <a:r>
              <a:rPr lang="ar-IQ" dirty="0">
                <a:solidFill>
                  <a:schemeClr val="bg1"/>
                </a:solidFill>
                <a:latin typeface="Calibri" panose="020F0502020204030204" pitchFamily="34" charset="0"/>
                <a:ea typeface="Calibri" panose="020F0502020204030204" pitchFamily="34" charset="0"/>
                <a:cs typeface="Times New Roman" panose="02020603050405020304" pitchFamily="18" charset="0"/>
              </a:rPr>
              <a:t> يوضح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كيفية الإشارة الى المصدر داخل المتن بأسلوب هارفرد</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تتم بطريقتين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 اما ان يذكر المصدر قبل المقطع المقتبس</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r>
              <a:rPr lang="ar-IQ" b="1" dirty="0">
                <a:solidFill>
                  <a:schemeClr val="bg1"/>
                </a:solidFill>
                <a:ea typeface="Calibri" panose="020F0502020204030204" pitchFamily="34" charset="0"/>
                <a:cs typeface="Times New Roman" panose="02020603050405020304" pitchFamily="18" charset="0"/>
              </a:rPr>
              <a:t>2. او يشار الى المصدر بعد المقطع المقتبس</a:t>
            </a:r>
            <a:endParaRPr lang="ar-IQ" dirty="0">
              <a:solidFill>
                <a:schemeClr val="bg1"/>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072"/>
            <a:ext cx="4716016" cy="2780928"/>
          </a:xfrm>
          <a:prstGeom prst="rect">
            <a:avLst/>
          </a:prstGeom>
        </p:spPr>
      </p:pic>
    </p:spTree>
    <p:extLst>
      <p:ext uri="{BB962C8B-B14F-4D97-AF65-F5344CB8AC3E}">
        <p14:creationId xmlns:p14="http://schemas.microsoft.com/office/powerpoint/2010/main" val="313446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268760"/>
            <a:ext cx="8928992" cy="4736361"/>
          </a:xfrm>
          <a:prstGeom prst="rect">
            <a:avLst/>
          </a:prstGeom>
          <a:noFill/>
        </p:spPr>
        <p:txBody>
          <a:bodyPr wrap="square" rtlCol="1">
            <a:spAutoFit/>
          </a:bodyPr>
          <a:lstStyle/>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مثال عن الحالة الاولى : اي عندما نشير الى المصدر في البداية.</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على سبيل المثال المؤلف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علي فهمي البيك، أسس اعداد لاعب كرة القدم والألعاب الجماعية</a:t>
            </a:r>
            <a:r>
              <a:rPr lang="ar-IQ"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ط1</a:t>
            </a:r>
            <a:r>
              <a:rPr lang="ar-IQ"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الاسكندرية ، مطبعة التوني.،99،1992</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البيك (99،1992) يعرف الاعداد البدني على انه  .......... ويكمل المقطع المقتبس</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اما في الحالة الثانية والذي يذكر فيه المصدر في نهاية المقطع المقتبس فيكتب بالشكل التالي:</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يعرف بعض المختصين على ان الاعداد البدني ..........  . (البيك 99،1992)</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r>
              <a:rPr lang="ar-IQ" b="1" dirty="0">
                <a:solidFill>
                  <a:schemeClr val="bg1"/>
                </a:solidFill>
                <a:ea typeface="Calibri" panose="020F0502020204030204" pitchFamily="34" charset="0"/>
                <a:cs typeface="Times New Roman" panose="02020603050405020304" pitchFamily="18" charset="0"/>
              </a:rPr>
              <a:t> في هذه الحالة بين المؤلف والسنة لا توجد فواصل</a:t>
            </a:r>
            <a:endParaRPr lang="ar-IQ" b="1" dirty="0">
              <a:solidFill>
                <a:schemeClr val="bg1"/>
              </a:solidFill>
            </a:endParaRPr>
          </a:p>
        </p:txBody>
      </p:sp>
    </p:spTree>
    <p:extLst>
      <p:ext uri="{BB962C8B-B14F-4D97-AF65-F5344CB8AC3E}">
        <p14:creationId xmlns:p14="http://schemas.microsoft.com/office/powerpoint/2010/main" val="32004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764704"/>
            <a:ext cx="8532440" cy="3371500"/>
          </a:xfrm>
          <a:prstGeom prst="rect">
            <a:avLst/>
          </a:prstGeom>
          <a:noFill/>
        </p:spPr>
        <p:txBody>
          <a:bodyPr wrap="square" rtlCol="1">
            <a:spAutoFit/>
          </a:bodyPr>
          <a:lstStyle/>
          <a:p>
            <a:pPr algn="r" rtl="1">
              <a:lnSpc>
                <a:spcPct val="107000"/>
              </a:lnSpc>
              <a:spcAft>
                <a:spcPts val="800"/>
              </a:spcAft>
            </a:pPr>
            <a:r>
              <a:rPr lang="ar-IQ" dirty="0">
                <a:latin typeface="Calibri" panose="020F0502020204030204" pitchFamily="34" charset="0"/>
                <a:ea typeface="Calibri" panose="020F0502020204030204" pitchFamily="34" charset="0"/>
                <a:cs typeface="Times New Roman" panose="02020603050405020304" pitchFamily="18" charset="0"/>
              </a:rPr>
              <a:t>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في حالة وجود اكثر من مؤلف </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علاوي واخرون (90،1998) يشيرون الى القدرات البدنية ...............</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او</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يشيرعدد</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من المختصين الى ان القدرات البدنية..............  .(علاوي واخرون90،1998  )</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ملاحظة مهمة: يجب ان نتبع نفس الاسلوب على طول الرسالة .</a:t>
            </a:r>
            <a:endPar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635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836712"/>
            <a:ext cx="9036496" cy="5757795"/>
          </a:xfrm>
          <a:prstGeom prst="rect">
            <a:avLst/>
          </a:prstGeom>
          <a:noFill/>
        </p:spPr>
        <p:txBody>
          <a:bodyPr wrap="square" rtlCol="1">
            <a:spAutoFit/>
          </a:bodyPr>
          <a:lstStyle/>
          <a:p>
            <a:pPr algn="r">
              <a:lnSpc>
                <a:spcPct val="107000"/>
              </a:lnSpc>
              <a:spcAft>
                <a:spcPts val="800"/>
              </a:spcAft>
            </a:pPr>
            <a:r>
              <a:rPr lang="ar-IQ" sz="36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الثاني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ترتيب قائمة المصادر بأسلوب هارفرد</a:t>
            </a:r>
            <a:endPar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ملاحظة :</a:t>
            </a:r>
            <a:endPar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 يكتب دائما اسم المؤلف الثاني او العائلة </a:t>
            </a:r>
            <a:endPar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 ترتب المصادر في صفحة المحتويات على الحروف الابجدية تبعا للاسم الثاني أي اسم العائلة</a:t>
            </a:r>
            <a:r>
              <a:rPr lang="ar-IQ"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spcAft>
                <a:spcPts val="800"/>
              </a:spcAft>
            </a:pPr>
            <a:r>
              <a:rPr lang="ar-IQ" b="1" u="sng" dirty="0">
                <a:solidFill>
                  <a:srgbClr val="FFFFFF"/>
                </a:solidFill>
                <a:latin typeface="Calibri" panose="020F0502020204030204" pitchFamily="34" charset="0"/>
                <a:ea typeface="Calibri" panose="020F0502020204030204" pitchFamily="34" charset="0"/>
                <a:cs typeface="Times New Roman" panose="02020603050405020304" pitchFamily="18" charset="0"/>
              </a:rPr>
              <a:t>اذا كان المصدر كتاب لمؤلف واحد: </a:t>
            </a:r>
            <a:endParaRPr lang="en-US" sz="14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a:lnSpc>
                <a:spcPct val="107000"/>
              </a:lnSpc>
              <a:spcAft>
                <a:spcPts val="800"/>
              </a:spcAft>
            </a:pPr>
            <a:r>
              <a:rPr lang="ar-IQ" dirty="0">
                <a:solidFill>
                  <a:srgbClr val="FFFFFF"/>
                </a:solidFill>
                <a:latin typeface="Calibri" panose="020F0502020204030204" pitchFamily="34" charset="0"/>
                <a:ea typeface="Calibri" panose="020F0502020204030204" pitchFamily="34" charset="0"/>
                <a:cs typeface="Times New Roman" panose="02020603050405020304" pitchFamily="18" charset="0"/>
              </a:rPr>
              <a:t>يكون الترتيب بالشكل التالي:</a:t>
            </a:r>
            <a:endParaRPr lang="en-US" sz="14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a:lnSpc>
                <a:spcPct val="107000"/>
              </a:lnSpc>
              <a:spcAft>
                <a:spcPts val="800"/>
              </a:spcAft>
            </a:pP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الاسم الثاني، الاسم الاول.السنة.اسم الكتاب بخط مائل .الطبعة. </a:t>
            </a:r>
            <a:r>
              <a:rPr lang="ar-IQ"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المدينة.دار</a:t>
            </a: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النشر</a:t>
            </a:r>
            <a:endParaRPr lang="en-US" sz="14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a:lnSpc>
                <a:spcPct val="107000"/>
              </a:lnSpc>
              <a:spcAft>
                <a:spcPts val="800"/>
              </a:spcAft>
            </a:pP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مثال:</a:t>
            </a:r>
            <a:endParaRPr lang="en-US" sz="14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a:lnSpc>
                <a:spcPct val="107000"/>
              </a:lnSpc>
              <a:spcAft>
                <a:spcPts val="800"/>
              </a:spcAft>
            </a:pP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البيك،علي فهمي .1992. </a:t>
            </a:r>
            <a:r>
              <a:rPr lang="ar-IQ"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أسس اعداد لاعب كرة القدم والألعاب الجماعية. </a:t>
            </a: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ط1</a:t>
            </a:r>
            <a:r>
              <a:rPr lang="ar-IQ"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ar-IQ"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الاسكندرية.مطبعة التوني</a:t>
            </a:r>
            <a:endParaRPr lang="en-US" sz="14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789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96752"/>
            <a:ext cx="8748464" cy="4736361"/>
          </a:xfrm>
          <a:prstGeom prst="rect">
            <a:avLst/>
          </a:prstGeom>
          <a:noFill/>
        </p:spPr>
        <p:txBody>
          <a:bodyPr wrap="square" rtlCol="1">
            <a:spAutoFit/>
          </a:bodyPr>
          <a:lstStyle/>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اذا كان اكثر من مؤلف (تكتب جميع اسماء المؤلفين)</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عبد الفتاح ،أبو العلا . 1988. </a:t>
            </a:r>
            <a:r>
              <a:rPr lang="ar-IQ"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فسيولوجيا التدريب الرياضي ........</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r>
              <a:rPr lang="ar-IQ" b="1" dirty="0">
                <a:solidFill>
                  <a:schemeClr val="bg1"/>
                </a:solidFill>
                <a:latin typeface="Times New Roman" panose="02020603050405020304" pitchFamily="18" charset="0"/>
                <a:ea typeface="Calibri" panose="020F0502020204030204" pitchFamily="34" charset="0"/>
                <a:cs typeface="Arial" panose="020B0604020202020204" pitchFamily="34" charset="0"/>
              </a:rPr>
              <a:t>علاوي، محمد حسن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اذا كان الاقتباس مأخوذ من كتاب من النت</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يكتب نفس الترتيب  بعدها يكتب الرابط والتاريخ الي الباحث اخذ فيه المعلومة</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وإذ كان </a:t>
            </a:r>
            <a:r>
              <a:rPr lang="ar-IQ" b="1">
                <a:solidFill>
                  <a:schemeClr val="bg1"/>
                </a:solidFill>
                <a:latin typeface="Calibri" panose="020F0502020204030204" pitchFamily="34" charset="0"/>
                <a:ea typeface="Calibri" panose="020F0502020204030204" pitchFamily="34" charset="0"/>
                <a:cs typeface="Times New Roman" panose="02020603050405020304" pitchFamily="18" charset="0"/>
              </a:rPr>
              <a:t>الاقتباس مأخوذ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من مجلة</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يكتب اسم المؤلف . سنة صدور المقال.اسم المقال. </a:t>
            </a:r>
            <a:r>
              <a:rPr lang="ar-IQ"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اسم المجلة .</a:t>
            </a:r>
            <a:r>
              <a:rPr lang="ar-IQ"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رقم المجلة. رقم الصفحة .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DoI</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r>
              <a:rPr lang="ar-IQ" b="1" dirty="0">
                <a:solidFill>
                  <a:schemeClr val="bg1"/>
                </a:solidFill>
                <a:ea typeface="Calibri" panose="020F0502020204030204" pitchFamily="34" charset="0"/>
                <a:cs typeface="Times New Roman" panose="02020603050405020304" pitchFamily="18" charset="0"/>
              </a:rPr>
              <a:t>ملاحظة يكتب اسم المجلة بخط مائل</a:t>
            </a:r>
            <a:endParaRPr lang="ar-IQ" b="1" dirty="0">
              <a:solidFill>
                <a:schemeClr val="bg1"/>
              </a:solidFill>
            </a:endParaRPr>
          </a:p>
        </p:txBody>
      </p:sp>
    </p:spTree>
    <p:extLst>
      <p:ext uri="{BB962C8B-B14F-4D97-AF65-F5344CB8AC3E}">
        <p14:creationId xmlns:p14="http://schemas.microsoft.com/office/powerpoint/2010/main" val="384358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1443E90E-C257-4AEE-AC80-F4CC4DEFA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7" y="1052736"/>
            <a:ext cx="5328592" cy="5544616"/>
          </a:xfrm>
        </p:spPr>
      </p:pic>
      <p:sp>
        <p:nvSpPr>
          <p:cNvPr id="6" name="مستطيل: زوايا مستديرة 5">
            <a:extLst>
              <a:ext uri="{FF2B5EF4-FFF2-40B4-BE49-F238E27FC236}">
                <a16:creationId xmlns:a16="http://schemas.microsoft.com/office/drawing/2014/main" id="{F3B59A81-EB23-49D6-A957-B3242F23FED3}"/>
              </a:ext>
            </a:extLst>
          </p:cNvPr>
          <p:cNvSpPr/>
          <p:nvPr/>
        </p:nvSpPr>
        <p:spPr bwMode="auto">
          <a:xfrm rot="20043911">
            <a:off x="5657117" y="2059290"/>
            <a:ext cx="3237806" cy="1884599"/>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a:ln>
                  <a:noFill/>
                </a:ln>
                <a:solidFill>
                  <a:schemeClr val="bg1"/>
                </a:solidFill>
                <a:effectLst/>
                <a:latin typeface="Arial" panose="020B0604020202020204" pitchFamily="34" charset="0"/>
              </a:rPr>
              <a:t>شكرا لإصغائكم  </a:t>
            </a:r>
          </a:p>
        </p:txBody>
      </p:sp>
    </p:spTree>
    <p:extLst>
      <p:ext uri="{BB962C8B-B14F-4D97-AF65-F5344CB8AC3E}">
        <p14:creationId xmlns:p14="http://schemas.microsoft.com/office/powerpoint/2010/main" val="728032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764704"/>
            <a:ext cx="9144000" cy="4693593"/>
          </a:xfrm>
          <a:prstGeom prst="rect">
            <a:avLst/>
          </a:prstGeom>
          <a:noFill/>
        </p:spPr>
        <p:txBody>
          <a:bodyPr wrap="square" rtlCol="1">
            <a:spAutoFit/>
          </a:bodyPr>
          <a:lstStyle/>
          <a:p>
            <a:pPr lvl="0" algn="ctr">
              <a:lnSpc>
                <a:spcPct val="115000"/>
              </a:lnSpc>
              <a:spcBef>
                <a:spcPct val="20000"/>
              </a:spcBef>
              <a:spcAft>
                <a:spcPts val="0"/>
              </a:spcAft>
            </a:pPr>
            <a:endParaRPr lang="ar-SA"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ct val="20000"/>
              </a:spcBef>
              <a:spcAft>
                <a:spcPts val="0"/>
              </a:spcAft>
            </a:pPr>
            <a:r>
              <a:rPr lang="ar-SA"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رسالة/ اطروحة </a:t>
            </a:r>
            <a:endPar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ct val="20000"/>
              </a:spcBef>
              <a:spcAft>
                <a:spcPts val="0"/>
              </a:spcAft>
            </a:pPr>
            <a:endParaRPr lang="en-US" sz="16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a:spcBef>
                <a:spcPct val="20000"/>
              </a:spcBef>
            </a:pPr>
            <a:r>
              <a:rPr lang="ar-SA" b="1" dirty="0">
                <a:solidFill>
                  <a:srgbClr val="FFFFFF"/>
                </a:solidFill>
                <a:latin typeface="Microsoft Sans Serif"/>
                <a:ea typeface="Calibri" panose="020F0502020204030204" pitchFamily="34" charset="0"/>
                <a:cs typeface="Times New Roman" panose="02020603050405020304" pitchFamily="18" charset="0"/>
              </a:rPr>
              <a:t>مقدمة الى</a:t>
            </a:r>
            <a:r>
              <a:rPr lang="ar-IQ" b="1" dirty="0">
                <a:solidFill>
                  <a:srgbClr val="FFFFFF"/>
                </a:solidFill>
                <a:latin typeface="Microsoft Sans Serif"/>
                <a:ea typeface="Calibri" panose="020F0502020204030204" pitchFamily="34" charset="0"/>
                <a:cs typeface="Times New Roman" panose="02020603050405020304" pitchFamily="18" charset="0"/>
              </a:rPr>
              <a:t> مجلس</a:t>
            </a:r>
            <a:r>
              <a:rPr lang="ar-SA" b="1" dirty="0">
                <a:solidFill>
                  <a:srgbClr val="FFFFFF"/>
                </a:solidFill>
                <a:latin typeface="Microsoft Sans Serif"/>
                <a:ea typeface="Calibri" panose="020F0502020204030204" pitchFamily="34" charset="0"/>
                <a:cs typeface="Times New Roman" panose="02020603050405020304" pitchFamily="18" charset="0"/>
              </a:rPr>
              <a:t> كلية ............/ جامعة بغداد وهي جزء من متطلبات نيل درجة ماجستير/دكتوراه فلسفة في ............................</a:t>
            </a:r>
            <a:r>
              <a:rPr lang="ar-SA" b="1" dirty="0">
                <a:solidFill>
                  <a:srgbClr val="FFFFFF"/>
                </a:solidFill>
                <a:latin typeface="Times New Roman" panose="02020603050405020304" pitchFamily="18" charset="0"/>
                <a:ea typeface="Calibri" panose="020F0502020204030204" pitchFamily="34" charset="0"/>
              </a:rPr>
              <a:t>          </a:t>
            </a:r>
          </a:p>
          <a:p>
            <a:pPr lvl="0" algn="r" rtl="1">
              <a:lnSpc>
                <a:spcPct val="115000"/>
              </a:lnSpc>
              <a:spcBef>
                <a:spcPct val="20000"/>
              </a:spcBef>
              <a:spcAft>
                <a:spcPts val="0"/>
              </a:spcAft>
            </a:pPr>
            <a:r>
              <a:rPr lang="ar-SA" b="1" dirty="0">
                <a:solidFill>
                  <a:schemeClr val="bg1"/>
                </a:solidFill>
                <a:ea typeface="Calibri" panose="020F0502020204030204" pitchFamily="34" charset="0"/>
                <a:cs typeface="Arial" panose="020B0604020202020204" pitchFamily="34" charset="0"/>
              </a:rPr>
              <a:t>بعدها يكتب اسم الطالب كما هو مسجل رسميا في الجامعة </a:t>
            </a:r>
            <a:r>
              <a:rPr lang="ar-IQ" b="1" dirty="0">
                <a:solidFill>
                  <a:schemeClr val="bg1"/>
                </a:solidFill>
                <a:ea typeface="Calibri" panose="020F0502020204030204" pitchFamily="34" charset="0"/>
                <a:cs typeface="Arial" panose="020B0604020202020204" pitchFamily="34" charset="0"/>
              </a:rPr>
              <a:t>و</a:t>
            </a:r>
            <a:r>
              <a:rPr lang="ar-SA" b="1" dirty="0">
                <a:solidFill>
                  <a:schemeClr val="bg1"/>
                </a:solidFill>
                <a:ea typeface="Calibri" panose="020F0502020204030204" pitchFamily="34" charset="0"/>
                <a:cs typeface="Arial" panose="020B0604020202020204" pitchFamily="34" charset="0"/>
              </a:rPr>
              <a:t>اسم المشرف (او المشرفين) مع اللقب العلمي يبعد عن اسم الطالب بمسافتين أو ثلاث، و</a:t>
            </a:r>
            <a:r>
              <a:rPr lang="ar-IQ" b="1" dirty="0">
                <a:solidFill>
                  <a:schemeClr val="bg1"/>
                </a:solidFill>
                <a:ea typeface="Calibri" panose="020F0502020204030204" pitchFamily="34" charset="0"/>
                <a:cs typeface="Arial" panose="020B0604020202020204" pitchFamily="34" charset="0"/>
              </a:rPr>
              <a:t>من </a:t>
            </a:r>
            <a:r>
              <a:rPr lang="ar-SA" b="1" dirty="0">
                <a:solidFill>
                  <a:schemeClr val="bg1"/>
                </a:solidFill>
                <a:ea typeface="Calibri" panose="020F0502020204030204" pitchFamily="34" charset="0"/>
                <a:cs typeface="Arial" panose="020B0604020202020204" pitchFamily="34" charset="0"/>
              </a:rPr>
              <a:t>ثم العام الذي نوقشت فيها الرسالة/الاطروحة بعد ترك ثلاث مسافات من سابقتها</a:t>
            </a:r>
            <a:r>
              <a:rPr lang="ar-IQ" b="1" dirty="0">
                <a:solidFill>
                  <a:schemeClr val="bg1"/>
                </a:solidFill>
                <a:ea typeface="Calibri" panose="020F0502020204030204" pitchFamily="34" charset="0"/>
                <a:cs typeface="Arial" panose="020B0604020202020204" pitchFamily="34" charset="0"/>
              </a:rPr>
              <a:t>، كما تكتب هذه الصفحة بلغة اخرى (اللغة الانكليزية أو اللغة العربية) في الجانب الآخر من الرسالة/الاطروحة.</a:t>
            </a:r>
          </a:p>
          <a:p>
            <a:pPr lvl="0" algn="r" rtl="1">
              <a:lnSpc>
                <a:spcPct val="115000"/>
              </a:lnSpc>
              <a:spcBef>
                <a:spcPct val="20000"/>
              </a:spcBef>
              <a:spcAft>
                <a:spcPts val="0"/>
              </a:spcAft>
            </a:pPr>
            <a:endParaRPr lang="ar-SA"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0" algn="r" rtl="1">
              <a:lnSpc>
                <a:spcPct val="115000"/>
              </a:lnSpc>
              <a:spcBef>
                <a:spcPct val="20000"/>
              </a:spcBef>
              <a:spcAft>
                <a:spcPts val="0"/>
              </a:spcAft>
            </a:pPr>
            <a:endParaRPr lang="ar-SA" sz="2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82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987824" y="-21432"/>
            <a:ext cx="5400600" cy="6856947"/>
          </a:xfrm>
          <a:prstGeom prst="rect">
            <a:avLst/>
          </a:prstGeom>
        </p:spPr>
      </p:pic>
    </p:spTree>
    <p:extLst>
      <p:ext uri="{BB962C8B-B14F-4D97-AF65-F5344CB8AC3E}">
        <p14:creationId xmlns:p14="http://schemas.microsoft.com/office/powerpoint/2010/main" val="3239113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512271"/>
          </a:xfrm>
        </p:spPr>
        <p:txBody>
          <a:bodyPr/>
          <a:lstStyle/>
          <a:p>
            <a:pPr marL="0" indent="0" algn="r" rtl="1">
              <a:lnSpc>
                <a:spcPct val="150000"/>
              </a:lnSpc>
              <a:spcAft>
                <a:spcPts val="0"/>
              </a:spcAft>
              <a:buNone/>
            </a:pPr>
            <a:r>
              <a:rPr lang="ar-SA" sz="2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4. </a:t>
            </a:r>
            <a:r>
              <a:rPr lang="ar-SA" sz="2400" b="1" dirty="0">
                <a:latin typeface="Times New Roman" panose="02020603050405020304" pitchFamily="18" charset="0"/>
                <a:ea typeface="Calibri" panose="020F0502020204030204" pitchFamily="34" charset="0"/>
                <a:cs typeface="Times New Roman" panose="02020603050405020304" pitchFamily="18" charset="0"/>
              </a:rPr>
              <a:t>اية قرآنية (اختياري)</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ar-SA" sz="2400" b="1" dirty="0">
                <a:latin typeface="Times New Roman" panose="02020603050405020304" pitchFamily="18" charset="0"/>
                <a:ea typeface="Calibri" panose="020F0502020204030204" pitchFamily="34" charset="0"/>
              </a:rPr>
              <a:t>وتكون على وفق الرسم </a:t>
            </a:r>
            <a:r>
              <a:rPr lang="ar-SA" sz="2400" b="1" dirty="0" err="1">
                <a:latin typeface="Times New Roman" panose="02020603050405020304" pitchFamily="18" charset="0"/>
                <a:ea typeface="Calibri" panose="020F0502020204030204" pitchFamily="34" charset="0"/>
              </a:rPr>
              <a:t>القراني</a:t>
            </a:r>
            <a:r>
              <a:rPr lang="en-US" sz="2400" b="1" dirty="0">
                <a:latin typeface="Times New Roman" panose="02020603050405020304" pitchFamily="18" charset="0"/>
                <a:ea typeface="Calibri" panose="020F0502020204030204" pitchFamily="34" charset="0"/>
              </a:rPr>
              <a:t>.</a:t>
            </a:r>
          </a:p>
          <a:p>
            <a:pPr marL="0" lvl="0" indent="0" algn="r" rtl="1">
              <a:lnSpc>
                <a:spcPct val="115000"/>
              </a:lnSpc>
              <a:spcAft>
                <a:spcPts val="0"/>
              </a:spcAft>
              <a:buNone/>
            </a:pPr>
            <a:r>
              <a:rPr lang="ar-SA" sz="2400" b="1" dirty="0">
                <a:latin typeface="Times New Roman" panose="02020603050405020304" pitchFamily="18" charset="0"/>
                <a:ea typeface="Calibri" panose="020F0502020204030204" pitchFamily="34" charset="0"/>
                <a:cs typeface="Times New Roman" panose="02020603050405020304" pitchFamily="18" charset="0"/>
              </a:rPr>
              <a:t>5. </a:t>
            </a:r>
            <a:r>
              <a:rPr lang="ar-SA" sz="2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صفحة اقرار المشرف </a:t>
            </a:r>
          </a:p>
          <a:p>
            <a:pPr marL="0" indent="0" algn="just" rtl="1">
              <a:lnSpc>
                <a:spcPct val="150000"/>
              </a:lnSpc>
              <a:spcAft>
                <a:spcPts val="0"/>
              </a:spcAft>
              <a:buNone/>
            </a:pPr>
            <a:r>
              <a:rPr lang="ar-IQ" sz="2400" b="1" dirty="0">
                <a:latin typeface="Calibri" panose="020F0502020204030204" pitchFamily="34" charset="0"/>
                <a:ea typeface="Calibri" panose="020F0502020204030204" pitchFamily="34" charset="0"/>
                <a:cs typeface="Arial" panose="020B0604020202020204" pitchFamily="34" charset="0"/>
              </a:rPr>
              <a:t>هذه الصفحة خاصة بإقرار المشرف حيث يصادق عليها بتوقيع كل من المشرف ومعاون العميد للشؤون العلمية والدراسات العليا وتكون كافة التواقيع والأختام في هذه الصفحة حيه وغير مستنسخة، كما هو موضح في الانموذج المبين في أدناه</a:t>
            </a:r>
            <a:r>
              <a:rPr lang="ar-IQ" sz="2000" dirty="0">
                <a:solidFill>
                  <a:srgbClr val="000000"/>
                </a:solidFill>
                <a:latin typeface="Calibri" panose="020F0502020204030204" pitchFamily="34" charset="0"/>
                <a:ea typeface="Calibri" panose="020F0502020204030204" pitchFamily="34" charset="0"/>
                <a:cs typeface="Arial" panose="020B0604020202020204" pitchFamily="34" charset="0"/>
              </a:rPr>
              <a:t>:</a:t>
            </a:r>
          </a:p>
          <a:p>
            <a:pPr marL="0" indent="0" algn="just" rtl="1">
              <a:lnSpc>
                <a:spcPct val="150000"/>
              </a:lnSpc>
              <a:spcAft>
                <a:spcPts val="0"/>
              </a:spcAft>
              <a:buNone/>
            </a:pP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0"/>
              </a:spcAft>
              <a:buFont typeface="+mj-lt"/>
              <a:buAutoNum type="arabicPeriod"/>
            </a:pPr>
            <a:endParaRPr lang="ar-SA" sz="2000"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0"/>
              </a:spcAft>
              <a:buFont typeface="+mj-lt"/>
              <a:buAutoNum type="arabicPeriod"/>
            </a:pPr>
            <a:endParaRPr lang="ar-SA" sz="20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259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835696" y="0"/>
            <a:ext cx="5904656" cy="6858000"/>
          </a:xfrm>
          <a:prstGeom prst="rect">
            <a:avLst/>
          </a:prstGeom>
        </p:spPr>
      </p:pic>
    </p:spTree>
    <p:extLst>
      <p:ext uri="{BB962C8B-B14F-4D97-AF65-F5344CB8AC3E}">
        <p14:creationId xmlns:p14="http://schemas.microsoft.com/office/powerpoint/2010/main" val="2982399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628800"/>
            <a:ext cx="8541196" cy="4648175"/>
          </a:xfrm>
        </p:spPr>
        <p:txBody>
          <a:bodyPr/>
          <a:lstStyle/>
          <a:p>
            <a:pPr marL="0" lvl="0" indent="0" algn="r" rtl="1">
              <a:lnSpc>
                <a:spcPct val="115000"/>
              </a:lnSpc>
              <a:spcAft>
                <a:spcPts val="0"/>
              </a:spcAft>
              <a:buNone/>
            </a:pPr>
            <a:r>
              <a:rPr lang="ar-SA" sz="2400" b="1" dirty="0">
                <a:solidFill>
                  <a:srgbClr val="FFFFFF"/>
                </a:solidFill>
                <a:latin typeface="Calibri" panose="020F0502020204030204" pitchFamily="34" charset="0"/>
                <a:ea typeface="Calibri" panose="020F0502020204030204" pitchFamily="34" charset="0"/>
                <a:cs typeface="Arial" panose="020B0604020202020204" pitchFamily="34" charset="0"/>
              </a:rPr>
              <a:t>6. اقرار ومصادقة لجنه المناقشة وعميد الكلية</a:t>
            </a:r>
          </a:p>
          <a:p>
            <a:pPr marL="0" indent="0" algn="just" rtl="1">
              <a:lnSpc>
                <a:spcPct val="150000"/>
              </a:lnSpc>
              <a:spcAft>
                <a:spcPts val="0"/>
              </a:spcAft>
              <a:buNone/>
            </a:pPr>
            <a:r>
              <a:rPr lang="ar-IQ" sz="2400" b="1" dirty="0">
                <a:latin typeface="Calibri" panose="020F0502020204030204" pitchFamily="34" charset="0"/>
                <a:ea typeface="Calibri" panose="020F0502020204030204" pitchFamily="34" charset="0"/>
                <a:cs typeface="Arial" panose="020B0604020202020204" pitchFamily="34" charset="0"/>
              </a:rPr>
              <a:t>تضم هذه الصفحة تقريرا وتواقيع كافة أعضاء لجنة المناقشة مع ذكر مراتبهم العلمية ويثبت في نهاية هذه الصفحة مصادقة عميد الكلية، تكون التواقيع والأختام في هذه الصفحة حية وغير مستنسخة وتستكمل التواقيع في المراحل النهائية </a:t>
            </a:r>
            <a:r>
              <a:rPr lang="ar-IQ" sz="2400" b="1" dirty="0" err="1">
                <a:latin typeface="Calibri" panose="020F0502020204030204" pitchFamily="34" charset="0"/>
                <a:ea typeface="Calibri" panose="020F0502020204030204" pitchFamily="34" charset="0"/>
                <a:cs typeface="Arial" panose="020B0604020202020204" pitchFamily="34" charset="0"/>
              </a:rPr>
              <a:t>لانجاز</a:t>
            </a:r>
            <a:r>
              <a:rPr lang="ar-IQ" sz="2400" b="1" dirty="0">
                <a:latin typeface="Calibri" panose="020F0502020204030204" pitchFamily="34" charset="0"/>
                <a:ea typeface="Calibri" panose="020F0502020204030204" pitchFamily="34" charset="0"/>
                <a:cs typeface="Arial" panose="020B0604020202020204" pitchFamily="34" charset="0"/>
              </a:rPr>
              <a:t> الدراسة بعد إكمال كافة التصحيحات والتغيرات المطلوبة وحسب توصيات لجنة المناقشة وتعليمات الدراسات العليا كما هو موضح في الانموذج المبين في أدناه:</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15000"/>
              </a:lnSpc>
              <a:spcAft>
                <a:spcPts val="0"/>
              </a:spcAft>
              <a:buNone/>
            </a:pPr>
            <a:endParaRPr lang="ar-SA" sz="20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50"/>
            <a:ext cx="4067944" cy="1476375"/>
          </a:xfrm>
          <a:prstGeom prst="rect">
            <a:avLst/>
          </a:prstGeom>
        </p:spPr>
      </p:pic>
    </p:spTree>
    <p:extLst>
      <p:ext uri="{BB962C8B-B14F-4D97-AF65-F5344CB8AC3E}">
        <p14:creationId xmlns:p14="http://schemas.microsoft.com/office/powerpoint/2010/main" val="4294697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0"/>
            <a:ext cx="5760639" cy="6858000"/>
          </a:xfrm>
          <a:prstGeom prst="rect">
            <a:avLst/>
          </a:prstGeom>
        </p:spPr>
      </p:pic>
    </p:spTree>
    <p:extLst>
      <p:ext uri="{BB962C8B-B14F-4D97-AF65-F5344CB8AC3E}">
        <p14:creationId xmlns:p14="http://schemas.microsoft.com/office/powerpoint/2010/main" val="6363342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836712"/>
            <a:ext cx="9144000" cy="5440263"/>
          </a:xfrm>
        </p:spPr>
        <p:txBody>
          <a:bodyPr/>
          <a:lstStyle/>
          <a:p>
            <a:pPr marL="0" lvl="0" indent="0" algn="r" rtl="1">
              <a:lnSpc>
                <a:spcPct val="150000"/>
              </a:lnSpc>
              <a:spcAft>
                <a:spcPts val="0"/>
              </a:spcAft>
              <a:buNone/>
            </a:pPr>
            <a:r>
              <a:rPr lang="ar-IQ" b="1" dirty="0">
                <a:latin typeface="Times New Roman" panose="02020603050405020304" pitchFamily="18" charset="0"/>
                <a:ea typeface="Calibri" panose="020F0502020204030204" pitchFamily="34" charset="0"/>
              </a:rPr>
              <a:t>7</a:t>
            </a:r>
            <a:r>
              <a:rPr lang="ar-IQ" sz="2400" b="1" dirty="0">
                <a:latin typeface="Times New Roman" panose="02020603050405020304" pitchFamily="18" charset="0"/>
                <a:ea typeface="Calibri" panose="020F0502020204030204" pitchFamily="34" charset="0"/>
              </a:rPr>
              <a:t>. صفحة </a:t>
            </a:r>
            <a:r>
              <a:rPr lang="ar-SA" sz="2400" b="1" dirty="0">
                <a:latin typeface="Times New Roman" panose="02020603050405020304" pitchFamily="18" charset="0"/>
                <a:ea typeface="Calibri" panose="020F0502020204030204" pitchFamily="34" charset="0"/>
              </a:rPr>
              <a:t>ال</a:t>
            </a:r>
            <a:r>
              <a:rPr lang="ar-IQ" sz="2400" b="1" dirty="0">
                <a:latin typeface="Times New Roman" panose="02020603050405020304" pitchFamily="18" charset="0"/>
                <a:ea typeface="Calibri" panose="020F0502020204030204" pitchFamily="34" charset="0"/>
              </a:rPr>
              <a:t>أ</a:t>
            </a:r>
            <a:r>
              <a:rPr lang="ar-SA" sz="2400" b="1" dirty="0">
                <a:latin typeface="Times New Roman" panose="02020603050405020304" pitchFamily="18" charset="0"/>
                <a:ea typeface="Calibri" panose="020F0502020204030204" pitchFamily="34" charset="0"/>
              </a:rPr>
              <a:t>هداء (اختياري)</a:t>
            </a:r>
            <a:r>
              <a:rPr lang="en-US" sz="2400" b="1" dirty="0">
                <a:latin typeface="Times New Roman" panose="02020603050405020304" pitchFamily="18" charset="0"/>
                <a:ea typeface="Calibri" panose="020F0502020204030204" pitchFamily="34" charset="0"/>
              </a:rPr>
              <a:t> </a:t>
            </a:r>
            <a:r>
              <a:rPr lang="ar-IQ" sz="2400" b="1" dirty="0">
                <a:latin typeface="Arial" panose="020B0604020202020204" pitchFamily="34" charset="0"/>
                <a:ea typeface="Calibri" panose="020F0502020204030204" pitchFamily="34" charset="0"/>
              </a:rPr>
              <a:t>هذه الصفحة اختيارية وتترك الحرية للطالب في صياغة العبارات وبما لا يتعارض مع القوانين والتعليمات النافذة. </a:t>
            </a:r>
          </a:p>
          <a:p>
            <a:pPr marL="0" lvl="0" indent="0" algn="r" rtl="1">
              <a:lnSpc>
                <a:spcPct val="150000"/>
              </a:lnSpc>
              <a:spcAft>
                <a:spcPts val="0"/>
              </a:spcAft>
              <a:buNone/>
            </a:pPr>
            <a:r>
              <a:rPr lang="ar-IQ" sz="2400" b="1" dirty="0">
                <a:latin typeface="Arial" panose="020B0604020202020204" pitchFamily="34" charset="0"/>
                <a:ea typeface="Calibri" panose="020F0502020204030204" pitchFamily="34" charset="0"/>
              </a:rPr>
              <a:t>8. </a:t>
            </a:r>
            <a:r>
              <a:rPr lang="ar-IQ" sz="2400" b="1" dirty="0">
                <a:latin typeface="Times New Roman" panose="02020603050405020304" pitchFamily="18" charset="0"/>
                <a:ea typeface="Calibri" panose="020F0502020204030204" pitchFamily="34" charset="0"/>
              </a:rPr>
              <a:t>صفحة الشكر والامتنان</a:t>
            </a:r>
            <a:endParaRPr lang="en-US" sz="2400" b="1" dirty="0">
              <a:latin typeface="Times New Roman" panose="02020603050405020304" pitchFamily="18" charset="0"/>
              <a:ea typeface="Calibri" panose="020F0502020204030204" pitchFamily="34" charset="0"/>
            </a:endParaRPr>
          </a:p>
          <a:p>
            <a:pPr marL="0" lvl="0" indent="0" algn="r" rtl="1">
              <a:lnSpc>
                <a:spcPct val="150000"/>
              </a:lnSpc>
              <a:spcAft>
                <a:spcPts val="0"/>
              </a:spcAft>
              <a:buNone/>
            </a:pPr>
            <a:r>
              <a:rPr lang="ar-IQ" sz="2400" b="1" dirty="0">
                <a:latin typeface="Times New Roman" panose="02020603050405020304" pitchFamily="18" charset="0"/>
                <a:ea typeface="Calibri" panose="020F0502020204030204" pitchFamily="34" charset="0"/>
              </a:rPr>
              <a:t>في هذه الصفحة يترك للطالب الحرية في صياغة العبارات على ان يتم الالتزام بالضوابط الأخلاقية والأكاديمية وبما لا يتعارض مع القوانين والتعليمات النافذ’، وتجنب كل ما من شأنه الإساءة أو مخالفة الأعراف والقيم الاجتماعية على أن يكون توجيه الشكر والتقدير مقتصرا على الذين أسهموا فعليا في الإشراف ودعم ومساعدة الطالب في بحثه.</a:t>
            </a:r>
          </a:p>
          <a:p>
            <a:pPr marL="0" lvl="0" indent="0" algn="r" rtl="1">
              <a:lnSpc>
                <a:spcPct val="150000"/>
              </a:lnSpc>
              <a:spcAft>
                <a:spcPts val="0"/>
              </a:spcAft>
              <a:buNone/>
            </a:pPr>
            <a:endParaRPr lang="en-US" sz="2800" dirty="0">
              <a:solidFill>
                <a:srgbClr val="000000"/>
              </a:solidFill>
              <a:latin typeface="Times New Roman" panose="02020603050405020304" pitchFamily="18" charset="0"/>
              <a:ea typeface="Calibri" panose="020F0502020204030204" pitchFamily="34" charset="0"/>
            </a:endParaRPr>
          </a:p>
          <a:p>
            <a:endParaRPr lang="ar-IQ" dirty="0"/>
          </a:p>
        </p:txBody>
      </p:sp>
    </p:spTree>
    <p:extLst>
      <p:ext uri="{BB962C8B-B14F-4D97-AF65-F5344CB8AC3E}">
        <p14:creationId xmlns:p14="http://schemas.microsoft.com/office/powerpoint/2010/main" val="9656558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werpoint-template-24">
  <a:themeElements>
    <a:clrScheme name="powerpoint-template-24 16">
      <a:dk1>
        <a:srgbClr val="4D4D4D"/>
      </a:dk1>
      <a:lt1>
        <a:srgbClr val="FFFFFF"/>
      </a:lt1>
      <a:dk2>
        <a:srgbClr val="4D4D4D"/>
      </a:dk2>
      <a:lt2>
        <a:srgbClr val="800609"/>
      </a:lt2>
      <a:accent1>
        <a:srgbClr val="96261A"/>
      </a:accent1>
      <a:accent2>
        <a:srgbClr val="B02E1E"/>
      </a:accent2>
      <a:accent3>
        <a:srgbClr val="FFFFFF"/>
      </a:accent3>
      <a:accent4>
        <a:srgbClr val="404040"/>
      </a:accent4>
      <a:accent5>
        <a:srgbClr val="C9ACAB"/>
      </a:accent5>
      <a:accent6>
        <a:srgbClr val="9F291A"/>
      </a:accent6>
      <a:hlink>
        <a:srgbClr val="B52B1A"/>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BF1D18"/>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C7271E"/>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C1006"/>
        </a:lt2>
        <a:accent1>
          <a:srgbClr val="FF5000"/>
        </a:accent1>
        <a:accent2>
          <a:srgbClr val="FF725E"/>
        </a:accent2>
        <a:accent3>
          <a:srgbClr val="FFFFFF"/>
        </a:accent3>
        <a:accent4>
          <a:srgbClr val="404040"/>
        </a:accent4>
        <a:accent5>
          <a:srgbClr val="FFB3AA"/>
        </a:accent5>
        <a:accent6>
          <a:srgbClr val="E76754"/>
        </a:accent6>
        <a:hlink>
          <a:srgbClr val="FF4D4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620000"/>
        </a:lt2>
        <a:accent1>
          <a:srgbClr val="9F0000"/>
        </a:accent1>
        <a:accent2>
          <a:srgbClr val="CE0000"/>
        </a:accent2>
        <a:accent3>
          <a:srgbClr val="FFFFFF"/>
        </a:accent3>
        <a:accent4>
          <a:srgbClr val="404040"/>
        </a:accent4>
        <a:accent5>
          <a:srgbClr val="CDAAAA"/>
        </a:accent5>
        <a:accent6>
          <a:srgbClr val="BA0000"/>
        </a:accent6>
        <a:hlink>
          <a:srgbClr val="FFD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360001"/>
        </a:lt2>
        <a:accent1>
          <a:srgbClr val="5E0203"/>
        </a:accent1>
        <a:accent2>
          <a:srgbClr val="B40406"/>
        </a:accent2>
        <a:accent3>
          <a:srgbClr val="FFFFFF"/>
        </a:accent3>
        <a:accent4>
          <a:srgbClr val="404040"/>
        </a:accent4>
        <a:accent5>
          <a:srgbClr val="B6AAAA"/>
        </a:accent5>
        <a:accent6>
          <a:srgbClr val="A30305"/>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9207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8006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800609"/>
        </a:lt2>
        <a:accent1>
          <a:srgbClr val="96261A"/>
        </a:accent1>
        <a:accent2>
          <a:srgbClr val="B02E1E"/>
        </a:accent2>
        <a:accent3>
          <a:srgbClr val="FFFFFF"/>
        </a:accent3>
        <a:accent4>
          <a:srgbClr val="404040"/>
        </a:accent4>
        <a:accent5>
          <a:srgbClr val="C9ACAB"/>
        </a:accent5>
        <a:accent6>
          <a:srgbClr val="9F291A"/>
        </a:accent6>
        <a:hlink>
          <a:srgbClr val="B52B1A"/>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702</TotalTime>
  <Words>1776</Words>
  <Application>Microsoft Office PowerPoint</Application>
  <PresentationFormat>عرض على الشاشة (4:3)</PresentationFormat>
  <Paragraphs>153</Paragraphs>
  <Slides>28</Slides>
  <Notes>2</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powerpoint-template-24</vt:lpstr>
      <vt:lpstr>            </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عند كتابة الرسالة/ الاطروحة يراعى الملاحظات الآتية: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venous</dc:creator>
  <cp:lastModifiedBy>مستخدم ضيف</cp:lastModifiedBy>
  <cp:revision>211</cp:revision>
  <dcterms:created xsi:type="dcterms:W3CDTF">2020-04-05T22:20:35Z</dcterms:created>
  <dcterms:modified xsi:type="dcterms:W3CDTF">2024-03-13T09:15:31Z</dcterms:modified>
</cp:coreProperties>
</file>