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7" r:id="rId4"/>
    <p:sldId id="270" r:id="rId5"/>
    <p:sldId id="258" r:id="rId6"/>
    <p:sldId id="259" r:id="rId7"/>
    <p:sldId id="271" r:id="rId8"/>
    <p:sldId id="267" r:id="rId9"/>
    <p:sldId id="268" r:id="rId10"/>
    <p:sldId id="272" r:id="rId11"/>
    <p:sldId id="260" r:id="rId12"/>
    <p:sldId id="262" r:id="rId13"/>
    <p:sldId id="273" r:id="rId14"/>
    <p:sldId id="261" r:id="rId15"/>
    <p:sldId id="263" r:id="rId16"/>
    <p:sldId id="264" r:id="rId17"/>
    <p:sldId id="274" r:id="rId18"/>
    <p:sldId id="265" r:id="rId19"/>
    <p:sldId id="266"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642"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DCF2F02-BD25-40C7-B983-0AF93230391D}" type="datetimeFigureOut">
              <a:rPr lang="en-US" smtClean="0"/>
              <a:t>4/18/2024</a:t>
            </a:fld>
            <a:endParaRPr lang="en-US"/>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41064AB6-ED46-4E74-B9B9-2929A3557E4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DCF2F02-BD25-40C7-B983-0AF93230391D}" type="datetimeFigureOut">
              <a:rPr lang="en-US" smtClean="0"/>
              <a:t>4/18/2024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1064AB6-ED46-4E74-B9B9-2929A3557E4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8DCF2F02-BD25-40C7-B983-0AF93230391D}" type="datetimeFigureOut">
              <a:rPr lang="en-US" smtClean="0"/>
              <a:t>4/18/2024</a:t>
            </a:fld>
            <a:endParaRPr lang="en-US"/>
          </a:p>
        </p:txBody>
      </p:sp>
      <p:sp>
        <p:nvSpPr>
          <p:cNvPr id="5" name="عنصر نائب للتذييل 4"/>
          <p:cNvSpPr>
            <a:spLocks noGrp="1"/>
          </p:cNvSpPr>
          <p:nvPr>
            <p:ph type="ftr" sz="quarter" idx="11"/>
          </p:nvPr>
        </p:nvSpPr>
        <p:spPr>
          <a:xfrm>
            <a:off x="457201" y="6248207"/>
            <a:ext cx="5573483" cy="365125"/>
          </a:xfrm>
        </p:spPr>
        <p:txBody>
          <a:bodyPr/>
          <a:lstStyle/>
          <a:p>
            <a:endParaRPr lang="en-US"/>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41064AB6-ED46-4E74-B9B9-2929A3557E4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8DCF2F02-BD25-40C7-B983-0AF93230391D}" type="datetimeFigureOut">
              <a:rPr lang="en-US" smtClean="0"/>
              <a:t>4/18/2024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41064AB6-ED46-4E74-B9B9-2929A3557E4E}" type="slidenum">
              <a:rPr lang="en-US" smtClean="0"/>
              <a:t>‹#›</a:t>
            </a:fld>
            <a:endParaRPr lang="en-US"/>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8DCF2F02-BD25-40C7-B983-0AF93230391D}" type="datetimeFigureOut">
              <a:rPr lang="en-US" smtClean="0"/>
              <a:t>4/18/2024</a:t>
            </a:fld>
            <a:endParaRPr lang="en-US"/>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1064AB6-ED46-4E74-B9B9-2929A3557E4E}" type="slidenum">
              <a:rPr lang="en-US" smtClean="0"/>
              <a:t>‹#›</a:t>
            </a:fld>
            <a:endParaRPr lang="en-US"/>
          </a:p>
        </p:txBody>
      </p:sp>
      <p:sp>
        <p:nvSpPr>
          <p:cNvPr id="14" name="عنصر نائب للتذييل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8DCF2F02-BD25-40C7-B983-0AF93230391D}" type="datetimeFigureOut">
              <a:rPr lang="en-US" smtClean="0"/>
              <a:t>4/18/2024</a:t>
            </a:fld>
            <a:endParaRPr lang="en-US"/>
          </a:p>
        </p:txBody>
      </p:sp>
      <p:sp>
        <p:nvSpPr>
          <p:cNvPr id="10" name="عنصر نائب لرقم الشريحة 9"/>
          <p:cNvSpPr>
            <a:spLocks noGrp="1"/>
          </p:cNvSpPr>
          <p:nvPr>
            <p:ph type="sldNum" sz="quarter" idx="16"/>
          </p:nvPr>
        </p:nvSpPr>
        <p:spPr/>
        <p:txBody>
          <a:bodyPr rtlCol="0"/>
          <a:lstStyle/>
          <a:p>
            <a:fld id="{41064AB6-ED46-4E74-B9B9-2929A3557E4E}" type="slidenum">
              <a:rPr lang="en-US" smtClean="0"/>
              <a:t>‹#›</a:t>
            </a:fld>
            <a:endParaRPr lang="en-US"/>
          </a:p>
        </p:txBody>
      </p:sp>
      <p:sp>
        <p:nvSpPr>
          <p:cNvPr id="12" name="عنصر نائب للتذييل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8DCF2F02-BD25-40C7-B983-0AF93230391D}" type="datetimeFigureOut">
              <a:rPr lang="en-US" smtClean="0"/>
              <a:t>4/18/2024</a:t>
            </a:fld>
            <a:endParaRPr lang="en-US"/>
          </a:p>
        </p:txBody>
      </p:sp>
      <p:sp>
        <p:nvSpPr>
          <p:cNvPr id="12" name="عنصر نائب لرقم الشريحة 11"/>
          <p:cNvSpPr>
            <a:spLocks noGrp="1"/>
          </p:cNvSpPr>
          <p:nvPr>
            <p:ph type="sldNum" sz="quarter" idx="16"/>
          </p:nvPr>
        </p:nvSpPr>
        <p:spPr/>
        <p:txBody>
          <a:bodyPr rtlCol="0"/>
          <a:lstStyle/>
          <a:p>
            <a:fld id="{41064AB6-ED46-4E74-B9B9-2929A3557E4E}" type="slidenum">
              <a:rPr lang="en-US" smtClean="0"/>
              <a:t>‹#›</a:t>
            </a:fld>
            <a:endParaRPr lang="en-US"/>
          </a:p>
        </p:txBody>
      </p:sp>
      <p:sp>
        <p:nvSpPr>
          <p:cNvPr id="14" name="عنصر نائب للتذييل 13"/>
          <p:cNvSpPr>
            <a:spLocks noGrp="1"/>
          </p:cNvSpPr>
          <p:nvPr>
            <p:ph type="ftr" sz="quarter" idx="17"/>
          </p:nvPr>
        </p:nvSpPr>
        <p:spPr/>
        <p:txBody>
          <a:bodyPr rtlCol="0"/>
          <a:lstStyle/>
          <a:p>
            <a:endParaRPr lang="en-US"/>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8DCF2F02-BD25-40C7-B983-0AF93230391D}" type="datetimeFigureOut">
              <a:rPr lang="en-US" smtClean="0"/>
              <a:t>4/18/2024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41064AB6-ED46-4E74-B9B9-2929A3557E4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DCF2F02-BD25-40C7-B983-0AF93230391D}" type="datetimeFigureOut">
              <a:rPr lang="en-US" smtClean="0"/>
              <a:t>4/18/2024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41064AB6-ED46-4E74-B9B9-2929A3557E4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8DCF2F02-BD25-40C7-B983-0AF93230391D}" type="datetimeFigureOut">
              <a:rPr lang="en-US" smtClean="0"/>
              <a:t>4/18/2024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41064AB6-ED46-4E74-B9B9-2929A3557E4E}" type="slidenum">
              <a:rPr lang="en-US" smtClean="0"/>
              <a:t>‹#›</a:t>
            </a:fld>
            <a:endParaRPr lang="en-US"/>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8DCF2F02-BD25-40C7-B983-0AF93230391D}" type="datetimeFigureOut">
              <a:rPr lang="en-US" smtClean="0"/>
              <a:t>4/18/2024</a:t>
            </a:fld>
            <a:endParaRPr lang="en-US"/>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41064AB6-ED46-4E74-B9B9-2929A3557E4E}" type="slidenum">
              <a:rPr lang="en-US" smtClean="0"/>
              <a:t>‹#›</a:t>
            </a:fld>
            <a:endParaRPr lang="en-US"/>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en-US"/>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DCF2F02-BD25-40C7-B983-0AF93230391D}" type="datetimeFigureOut">
              <a:rPr lang="en-US" smtClean="0"/>
              <a:t>4/18/2024</a:t>
            </a:fld>
            <a:endParaRPr lang="en-US"/>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1064AB6-ED46-4E74-B9B9-2929A3557E4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04800" y="304800"/>
            <a:ext cx="8686800" cy="3962400"/>
          </a:xfrm>
        </p:spPr>
        <p:txBody>
          <a:bodyPr>
            <a:normAutofit fontScale="90000"/>
          </a:bodyPr>
          <a:lstStyle/>
          <a:p>
            <a:pPr algn="r"/>
            <a:r>
              <a:rPr lang="ar-IQ" dirty="0" smtClean="0">
                <a:solidFill>
                  <a:schemeClr val="bg1"/>
                </a:solidFill>
              </a:rPr>
              <a:t>المبحث الاول: رياضه السباحة وتربية الجيل الجديد</a:t>
            </a:r>
            <a:r>
              <a:rPr lang="ar-IQ" dirty="0" smtClean="0"/>
              <a:t/>
            </a:r>
            <a:br>
              <a:rPr lang="ar-IQ" dirty="0" smtClean="0"/>
            </a:br>
            <a:r>
              <a:rPr lang="ar-IQ" dirty="0" smtClean="0">
                <a:solidFill>
                  <a:srgbClr val="C00000"/>
                </a:solidFill>
              </a:rPr>
              <a:t>المبحث الثالث: رياضة السباحة والصحة العامة </a:t>
            </a:r>
            <a:r>
              <a:rPr lang="ar-IQ" dirty="0" smtClean="0">
                <a:solidFill>
                  <a:srgbClr val="00B0F0"/>
                </a:solidFill>
              </a:rPr>
              <a:t>المبحث الرابع: تأثيرات السباحة في الخلية الجسمية</a:t>
            </a:r>
            <a:r>
              <a:rPr lang="ar-IQ" dirty="0"/>
              <a:t/>
            </a:r>
            <a:br>
              <a:rPr lang="ar-IQ" dirty="0"/>
            </a:br>
            <a:r>
              <a:rPr lang="ar-IQ" dirty="0" smtClean="0">
                <a:solidFill>
                  <a:srgbClr val="FFFF00"/>
                </a:solidFill>
              </a:rPr>
              <a:t>تاريخ السباحة في العالم القديم</a:t>
            </a:r>
            <a:endParaRPr lang="en-US" dirty="0">
              <a:solidFill>
                <a:srgbClr val="FFFF00"/>
              </a:solidFill>
            </a:endParaRPr>
          </a:p>
        </p:txBody>
      </p:sp>
      <p:sp>
        <p:nvSpPr>
          <p:cNvPr id="3" name="عنوان فرعي 2"/>
          <p:cNvSpPr>
            <a:spLocks noGrp="1"/>
          </p:cNvSpPr>
          <p:nvPr>
            <p:ph type="subTitle" idx="1"/>
          </p:nvPr>
        </p:nvSpPr>
        <p:spPr/>
        <p:txBody>
          <a:bodyPr/>
          <a:lstStyle/>
          <a:p>
            <a:pPr algn="r"/>
            <a:r>
              <a:rPr lang="ar-IQ" sz="2000" dirty="0" smtClean="0"/>
              <a:t>أ.د. مواهب حميد - أ.د. أيمان صبيح - م. </a:t>
            </a:r>
            <a:r>
              <a:rPr lang="ar-IQ" sz="2000" smtClean="0"/>
              <a:t>فرح علاء - </a:t>
            </a:r>
            <a:r>
              <a:rPr lang="ar-IQ" sz="2000" dirty="0" smtClean="0"/>
              <a:t>م.م. صفية حسان </a:t>
            </a:r>
            <a:endParaRPr lang="en-US" sz="2000" dirty="0"/>
          </a:p>
        </p:txBody>
      </p:sp>
    </p:spTree>
    <p:extLst>
      <p:ext uri="{BB962C8B-B14F-4D97-AF65-F5344CB8AC3E}">
        <p14:creationId xmlns:p14="http://schemas.microsoft.com/office/powerpoint/2010/main" val="3434883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5122"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1600200"/>
            <a:ext cx="90678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9670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solidFill>
                  <a:schemeClr val="accent2"/>
                </a:solidFill>
              </a:rPr>
              <a:t>تأثيرات السباحة في الخلية الجسمية</a:t>
            </a:r>
            <a:endParaRPr lang="en-US" dirty="0">
              <a:solidFill>
                <a:schemeClr val="accent2"/>
              </a:solidFill>
            </a:endParaRPr>
          </a:p>
        </p:txBody>
      </p:sp>
      <p:sp>
        <p:nvSpPr>
          <p:cNvPr id="3" name="عنصر نائب للمحتوى 2"/>
          <p:cNvSpPr>
            <a:spLocks noGrp="1"/>
          </p:cNvSpPr>
          <p:nvPr>
            <p:ph sz="quarter" idx="1"/>
          </p:nvPr>
        </p:nvSpPr>
        <p:spPr/>
        <p:txBody>
          <a:bodyPr/>
          <a:lstStyle/>
          <a:p>
            <a:pPr marL="0" indent="0" algn="r" rtl="1">
              <a:buNone/>
            </a:pPr>
            <a:r>
              <a:rPr lang="ar-IQ" dirty="0" smtClean="0"/>
              <a:t>السباحة تعد من الرياضات المفيدة لكل الاعمار وللجنسين على السواء </a:t>
            </a:r>
            <a:r>
              <a:rPr lang="ar-IQ" dirty="0" err="1" smtClean="0"/>
              <a:t>للاسباب</a:t>
            </a:r>
            <a:r>
              <a:rPr lang="ar-IQ" dirty="0" smtClean="0"/>
              <a:t>  الآتية :</a:t>
            </a:r>
          </a:p>
          <a:p>
            <a:pPr marL="514350" indent="-514350" algn="r" rtl="1">
              <a:buFont typeface="+mj-lt"/>
              <a:buAutoNum type="arabicPeriod"/>
            </a:pPr>
            <a:r>
              <a:rPr lang="ar-IQ" dirty="0" smtClean="0">
                <a:solidFill>
                  <a:srgbClr val="00B0F0"/>
                </a:solidFill>
              </a:rPr>
              <a:t>تأثيرات الماء _والهواء والشمس </a:t>
            </a:r>
          </a:p>
          <a:p>
            <a:pPr marL="514350" indent="-514350" algn="r" rtl="1">
              <a:buFont typeface="+mj-lt"/>
              <a:buAutoNum type="arabicPeriod"/>
            </a:pPr>
            <a:r>
              <a:rPr lang="ar-IQ" dirty="0" smtClean="0">
                <a:solidFill>
                  <a:schemeClr val="accent2">
                    <a:lumMod val="50000"/>
                  </a:schemeClr>
                </a:solidFill>
              </a:rPr>
              <a:t>التأثيرات في جهازي القلب والدوران </a:t>
            </a:r>
          </a:p>
          <a:p>
            <a:pPr marL="514350" indent="-514350" algn="r" rtl="1">
              <a:buFont typeface="+mj-lt"/>
              <a:buAutoNum type="arabicPeriod"/>
            </a:pPr>
            <a:r>
              <a:rPr lang="ar-IQ" dirty="0" smtClean="0"/>
              <a:t>ا</a:t>
            </a:r>
            <a:r>
              <a:rPr lang="ar-IQ" dirty="0" smtClean="0">
                <a:solidFill>
                  <a:srgbClr val="FF0000"/>
                </a:solidFill>
              </a:rPr>
              <a:t>لتأثرات الواقعة في جهاز التنفسي </a:t>
            </a:r>
          </a:p>
          <a:p>
            <a:pPr marL="514350" indent="-514350" algn="r" rtl="1">
              <a:buFont typeface="+mj-lt"/>
              <a:buAutoNum type="arabicPeriod"/>
            </a:pPr>
            <a:r>
              <a:rPr lang="ar-IQ" dirty="0" smtClean="0">
                <a:solidFill>
                  <a:srgbClr val="C00000"/>
                </a:solidFill>
              </a:rPr>
              <a:t>التأثيرات الحاصلة من العضلات وجهاز الحركي</a:t>
            </a:r>
          </a:p>
          <a:p>
            <a:pPr marL="514350" indent="-514350" algn="r" rtl="1">
              <a:buFont typeface="+mj-lt"/>
              <a:buAutoNum type="arabicPeriod"/>
            </a:pPr>
            <a:r>
              <a:rPr lang="ar-IQ" dirty="0" smtClean="0">
                <a:solidFill>
                  <a:srgbClr val="FFC000"/>
                </a:solidFill>
              </a:rPr>
              <a:t>التأثرات في عملية التبادل الغذائي </a:t>
            </a:r>
          </a:p>
          <a:p>
            <a:pPr marL="514350" indent="-514350" algn="r" rtl="1">
              <a:buFont typeface="+mj-lt"/>
              <a:buAutoNum type="arabicPeriod"/>
            </a:pPr>
            <a:r>
              <a:rPr lang="ar-IQ" dirty="0" smtClean="0">
                <a:solidFill>
                  <a:srgbClr val="7030A0"/>
                </a:solidFill>
              </a:rPr>
              <a:t>التأثرات في الجهاز العصبي </a:t>
            </a:r>
            <a:endParaRPr lang="en-US" dirty="0">
              <a:solidFill>
                <a:srgbClr val="7030A0"/>
              </a:solidFill>
            </a:endParaRPr>
          </a:p>
        </p:txBody>
      </p:sp>
    </p:spTree>
    <p:extLst>
      <p:ext uri="{BB962C8B-B14F-4D97-AF65-F5344CB8AC3E}">
        <p14:creationId xmlns:p14="http://schemas.microsoft.com/office/powerpoint/2010/main" val="281499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sz="quarter" idx="1"/>
          </p:nvPr>
        </p:nvSpPr>
        <p:spPr/>
        <p:txBody>
          <a:bodyPr/>
          <a:lstStyle/>
          <a:p>
            <a:pPr marL="514350" indent="-514350" algn="r" rtl="1">
              <a:buFont typeface="+mj-lt"/>
              <a:buAutoNum type="arabicPeriod"/>
            </a:pPr>
            <a:r>
              <a:rPr lang="ar-IQ" dirty="0" smtClean="0"/>
              <a:t>تأثيرات الماء _والهواء والشمس :</a:t>
            </a:r>
            <a:endParaRPr lang="en-US" dirty="0" smtClean="0"/>
          </a:p>
          <a:p>
            <a:pPr marL="0" indent="0" algn="r" rtl="1">
              <a:buNone/>
            </a:pPr>
            <a:r>
              <a:rPr lang="ar-IQ" sz="2800" dirty="0" smtClean="0"/>
              <a:t>ان تأثيرات الاشعة تحت البنفسجية المكتسبة من الشمس عند السباحة في الهواء الطلق في الصيف تقود الى انتاج وتطوير (فيتامين د) في الجسم .هذا الفيتامين مفيد جدا بالنسبة </a:t>
            </a:r>
            <a:r>
              <a:rPr lang="ar-IQ" sz="2800" dirty="0" err="1" smtClean="0"/>
              <a:t>للاطفال</a:t>
            </a:r>
            <a:r>
              <a:rPr lang="ar-IQ" sz="2800" dirty="0" smtClean="0"/>
              <a:t> وفي عملية بناء وتطوير الهيكل العظمي.</a:t>
            </a:r>
          </a:p>
          <a:p>
            <a:pPr marL="0" indent="0" algn="r" rtl="1">
              <a:buNone/>
            </a:pPr>
            <a:r>
              <a:rPr lang="ar-IQ" sz="2800" dirty="0" smtClean="0"/>
              <a:t>وان  المناعة </a:t>
            </a:r>
            <a:r>
              <a:rPr lang="ar-IQ" sz="2800" dirty="0" err="1" smtClean="0"/>
              <a:t>تاخذ</a:t>
            </a:r>
            <a:r>
              <a:rPr lang="ar-IQ" sz="2800" dirty="0" smtClean="0"/>
              <a:t> تأثيراتها المباشرة في الانسجة الجلدية في الخلية الجسمية لأن تأثيرات الريح والبرودة والحرارة والشمس والرطوبة تقع بشكل مباشر على هذه الانسجة </a:t>
            </a:r>
            <a:endParaRPr lang="en-US" sz="2800" dirty="0"/>
          </a:p>
        </p:txBody>
      </p:sp>
    </p:spTree>
    <p:extLst>
      <p:ext uri="{BB962C8B-B14F-4D97-AF65-F5344CB8AC3E}">
        <p14:creationId xmlns:p14="http://schemas.microsoft.com/office/powerpoint/2010/main" val="2959356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614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5991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pPr marL="0" indent="0" algn="r" rtl="1">
              <a:buNone/>
            </a:pPr>
            <a:r>
              <a:rPr lang="ar-IQ" dirty="0" smtClean="0">
                <a:solidFill>
                  <a:srgbClr val="FF0000"/>
                </a:solidFill>
              </a:rPr>
              <a:t>التأثيرات في جهازي القلب والدوران:</a:t>
            </a:r>
          </a:p>
          <a:p>
            <a:pPr marL="0" indent="0" algn="r" rtl="1">
              <a:buNone/>
            </a:pPr>
            <a:r>
              <a:rPr lang="ar-IQ" dirty="0" smtClean="0"/>
              <a:t>تدريبات السباحة تكون مؤثرة نوعا ما يقود الامر الى بناء ما يسمى بالقلب الرياضي وكذلك الى حصول اقتصادية في عمل الدورة الدموية لان السباحة وممارستها تضع متطلبات على الخلية الجسمية لذلك تكون الحاجة الى كمية الاوكسجين. المطلوبة للعمل في رياضة السباحة اكثر منها قياسا ببقية الالعاب الرياضية ومماثلة تقريبا لكمية الدم المطلوبة في رياضات المطاولة ( ركض المسافات الطويلة ودراجات الطريق والتجذيف).ان الاختلاف يكون واضحا في كمية الدم القادمة للعضلات اثناء العمل وكمية الاوكسجين المستخدمة </a:t>
            </a:r>
          </a:p>
          <a:p>
            <a:pPr marL="0" indent="0" algn="r" rtl="1">
              <a:buNone/>
            </a:pPr>
            <a:endParaRPr lang="ar-IQ" dirty="0"/>
          </a:p>
        </p:txBody>
      </p:sp>
    </p:spTree>
    <p:extLst>
      <p:ext uri="{BB962C8B-B14F-4D97-AF65-F5344CB8AC3E}">
        <p14:creationId xmlns:p14="http://schemas.microsoft.com/office/powerpoint/2010/main" val="1848541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92500"/>
          </a:bodyPr>
          <a:lstStyle/>
          <a:p>
            <a:pPr marL="0" indent="0" algn="r" rtl="1">
              <a:buNone/>
            </a:pPr>
            <a:r>
              <a:rPr lang="ar-IQ" dirty="0" smtClean="0">
                <a:solidFill>
                  <a:srgbClr val="0070C0"/>
                </a:solidFill>
              </a:rPr>
              <a:t>التأثيرات الواقعة في جهاز التنفس:</a:t>
            </a:r>
          </a:p>
          <a:p>
            <a:pPr marL="0" indent="0" algn="r" rtl="1">
              <a:buNone/>
            </a:pPr>
            <a:r>
              <a:rPr lang="ar-IQ" dirty="0" smtClean="0"/>
              <a:t>بوساطة تدريبات السباحة المنتظمة تقود تأثيرات التدريب الى رفع كميات الاوكسجين القصوى المأخوذة في عملية الشهيق بسبب ارتفاع السعة الحيوية للرئتين اي (كمية الاوكسجين القصوى التي تستوعبها الرئتان اثناء الشهيق فضلا عن الاوكسجين الاحتياطي فيهما)</a:t>
            </a:r>
          </a:p>
          <a:p>
            <a:pPr marL="0" indent="0" algn="r" rtl="1">
              <a:buNone/>
            </a:pPr>
            <a:r>
              <a:rPr lang="ar-IQ" dirty="0" smtClean="0"/>
              <a:t>تقود هذه التدريبات الى زيادة كمية ضخ الدم في القلب الى الجسم والوصول الى حصول تطبع او تأقلم مناسب في الدورة الدموية</a:t>
            </a:r>
          </a:p>
          <a:p>
            <a:pPr marL="0" indent="0" algn="r" rtl="1">
              <a:buNone/>
            </a:pPr>
            <a:r>
              <a:rPr lang="ar-IQ" dirty="0" smtClean="0"/>
              <a:t>كما ان تحسين عملية تطبع الدورة الدموية من خلال تدريبات متصاعدة يقود الى سهولة سعة تغلغل الاوكسجين والى زيادة كمية </a:t>
            </a:r>
            <a:r>
              <a:rPr lang="ar-IQ" dirty="0" err="1" smtClean="0"/>
              <a:t>الهيموكلوبين</a:t>
            </a:r>
            <a:r>
              <a:rPr lang="ar-IQ" dirty="0" smtClean="0"/>
              <a:t> في الدم وزيادة مقاومة الخلية في مواجهه(الدين </a:t>
            </a:r>
            <a:r>
              <a:rPr lang="ar-IQ" dirty="0" err="1" smtClean="0"/>
              <a:t>الاوكسجيني</a:t>
            </a:r>
            <a:r>
              <a:rPr lang="ar-IQ" dirty="0" smtClean="0"/>
              <a:t>)</a:t>
            </a:r>
            <a:endParaRPr lang="en-US" dirty="0"/>
          </a:p>
        </p:txBody>
      </p:sp>
    </p:spTree>
    <p:extLst>
      <p:ext uri="{BB962C8B-B14F-4D97-AF65-F5344CB8AC3E}">
        <p14:creationId xmlns:p14="http://schemas.microsoft.com/office/powerpoint/2010/main" val="1548293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92500" lnSpcReduction="10000"/>
          </a:bodyPr>
          <a:lstStyle/>
          <a:p>
            <a:pPr marL="0" indent="0" algn="r" rtl="1">
              <a:buNone/>
            </a:pPr>
            <a:r>
              <a:rPr lang="ar-IQ" dirty="0" smtClean="0">
                <a:solidFill>
                  <a:srgbClr val="7030A0"/>
                </a:solidFill>
              </a:rPr>
              <a:t>التأثيرات الحاصلة من العضلات وجهاز الحركة:</a:t>
            </a:r>
          </a:p>
          <a:p>
            <a:pPr marL="0" indent="0" algn="r" rtl="1">
              <a:buNone/>
            </a:pPr>
            <a:r>
              <a:rPr lang="ar-IQ" dirty="0" smtClean="0"/>
              <a:t>ان السباحة لها قيمة مفيدة في تحسين سلوك الحركي </a:t>
            </a:r>
            <a:r>
              <a:rPr lang="ar-IQ" dirty="0" err="1" smtClean="0"/>
              <a:t>للاطفال</a:t>
            </a:r>
            <a:r>
              <a:rPr lang="ar-IQ" dirty="0" smtClean="0"/>
              <a:t>؛ كما انها تستخدم كوسيلة للعلاج الطبيعي لكثير من الامراض العوق الجسدي المعروفة عند الاطفال كون الحركة في السباحة تقود الى مشاركة وتحميل مجمل عضلات الجسم وبجانبية الايسر والايمن.</a:t>
            </a:r>
          </a:p>
          <a:p>
            <a:pPr marL="0" indent="0" algn="r" rtl="1">
              <a:buNone/>
            </a:pPr>
            <a:r>
              <a:rPr lang="ar-IQ" dirty="0" smtClean="0"/>
              <a:t>يتم الامر باستخدام مناسب ومنسجم من تدريبات القوة بطريقتي تدريب الشد الثابت والمتحرك مع الاخذ بنظر الاعتبار دوما ملاحظة مرونة ورخاوة العضلات. لذلك تكون تمرينات السحب </a:t>
            </a:r>
            <a:r>
              <a:rPr lang="ar-IQ" dirty="0" err="1" smtClean="0"/>
              <a:t>والترخية</a:t>
            </a:r>
            <a:r>
              <a:rPr lang="ar-IQ" dirty="0" smtClean="0"/>
              <a:t> وكذلك المساج وعملية السباحة ذاتها احسن الطرائق للوصول الى ذلك.</a:t>
            </a:r>
          </a:p>
          <a:p>
            <a:pPr marL="0" indent="0" algn="r" rtl="1">
              <a:buNone/>
            </a:pPr>
            <a:r>
              <a:rPr lang="ar-IQ" dirty="0" smtClean="0"/>
              <a:t>من خلال كل هذه المواد التدريبة يحصل تطور كبير وشامل للعضلات ويقود الى تحسن في السلوك الحركي.</a:t>
            </a:r>
          </a:p>
          <a:p>
            <a:pPr marL="0" indent="0" algn="r" rtl="1">
              <a:buNone/>
            </a:pPr>
            <a:endParaRPr lang="en-US" dirty="0"/>
          </a:p>
        </p:txBody>
      </p:sp>
    </p:spTree>
    <p:extLst>
      <p:ext uri="{BB962C8B-B14F-4D97-AF65-F5344CB8AC3E}">
        <p14:creationId xmlns:p14="http://schemas.microsoft.com/office/powerpoint/2010/main" val="2559315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717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1524000"/>
            <a:ext cx="9067800" cy="5333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5814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85000" lnSpcReduction="10000"/>
          </a:bodyPr>
          <a:lstStyle/>
          <a:p>
            <a:pPr marL="0" indent="0" algn="r" rtl="1">
              <a:buNone/>
            </a:pPr>
            <a:r>
              <a:rPr lang="ar-IQ" dirty="0" smtClean="0">
                <a:solidFill>
                  <a:srgbClr val="002060"/>
                </a:solidFill>
              </a:rPr>
              <a:t>التأثيرات في عملية التبادل الغذائي:</a:t>
            </a:r>
          </a:p>
          <a:p>
            <a:pPr marL="0" indent="0" algn="r" rtl="1">
              <a:buNone/>
            </a:pPr>
            <a:r>
              <a:rPr lang="ar-IQ" dirty="0" smtClean="0"/>
              <a:t>ان المواد الغذائية تحتوي(</a:t>
            </a:r>
            <a:r>
              <a:rPr lang="ar-IQ" dirty="0" err="1" smtClean="0"/>
              <a:t>الكاربوهيدرات</a:t>
            </a:r>
            <a:r>
              <a:rPr lang="ar-IQ" dirty="0" smtClean="0"/>
              <a:t> والبروتين والدهون) فضلا عن الماء والاملاح والفيتامينات .ان العلاقة بين كمية كل من هذه المواد يؤثر بشكل مباشر في قابلية اطالة مستوى الانجاز المطلوب في رياضة السباحة .</a:t>
            </a:r>
          </a:p>
          <a:p>
            <a:pPr marL="0" indent="0" algn="r" rtl="1">
              <a:buNone/>
            </a:pPr>
            <a:r>
              <a:rPr lang="ar-IQ" dirty="0" smtClean="0"/>
              <a:t>ان التنويع والعلاقة في كمية ونوعية الغذاء ينبغي ان يؤمن للرياضي </a:t>
            </a:r>
          </a:p>
          <a:p>
            <a:pPr marL="0" indent="0" algn="r" rtl="1">
              <a:buNone/>
            </a:pPr>
            <a:r>
              <a:rPr lang="ar-IQ" dirty="0" smtClean="0">
                <a:solidFill>
                  <a:srgbClr val="C00000"/>
                </a:solidFill>
              </a:rPr>
              <a:t>البروتين 175 غرام يوميا</a:t>
            </a:r>
          </a:p>
          <a:p>
            <a:pPr marL="0" indent="0" algn="r" rtl="1">
              <a:buNone/>
            </a:pPr>
            <a:r>
              <a:rPr lang="ar-IQ" dirty="0" err="1" smtClean="0">
                <a:solidFill>
                  <a:srgbClr val="C00000"/>
                </a:solidFill>
              </a:rPr>
              <a:t>الكاربوهيدرات</a:t>
            </a:r>
            <a:r>
              <a:rPr lang="ar-IQ" dirty="0" smtClean="0">
                <a:solidFill>
                  <a:srgbClr val="C00000"/>
                </a:solidFill>
              </a:rPr>
              <a:t> 820 غرام يوميا</a:t>
            </a:r>
          </a:p>
          <a:p>
            <a:pPr marL="0" indent="0" algn="r" rtl="1">
              <a:buNone/>
            </a:pPr>
            <a:r>
              <a:rPr lang="ar-IQ" dirty="0" smtClean="0">
                <a:solidFill>
                  <a:srgbClr val="C00000"/>
                </a:solidFill>
              </a:rPr>
              <a:t>الدهون 205 غرام يوميا</a:t>
            </a:r>
          </a:p>
          <a:p>
            <a:pPr marL="0" indent="0" algn="r" rtl="1">
              <a:buNone/>
            </a:pPr>
            <a:r>
              <a:rPr lang="ar-IQ" dirty="0" smtClean="0"/>
              <a:t>فضلا عن اهمية الماء والاملاح المعدنية والفيتامينات ان كمية السعرات الحرارية المطلوبة في رياضة السباحة  تكون عالية جدا وتبلغ عند سباحي الانجازات العالية اكثر من 6000 سعرة حرارية يوميا </a:t>
            </a:r>
          </a:p>
          <a:p>
            <a:pPr marL="0" indent="0" algn="r" rtl="1">
              <a:buNone/>
            </a:pPr>
            <a:endParaRPr lang="ar-IQ" dirty="0" smtClean="0"/>
          </a:p>
        </p:txBody>
      </p:sp>
    </p:spTree>
    <p:extLst>
      <p:ext uri="{BB962C8B-B14F-4D97-AF65-F5344CB8AC3E}">
        <p14:creationId xmlns:p14="http://schemas.microsoft.com/office/powerpoint/2010/main" val="3367316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lnSpcReduction="10000"/>
          </a:bodyPr>
          <a:lstStyle/>
          <a:p>
            <a:pPr marL="0" indent="0" algn="r" rtl="1">
              <a:buNone/>
            </a:pPr>
            <a:r>
              <a:rPr lang="ar-IQ" dirty="0" smtClean="0">
                <a:solidFill>
                  <a:srgbClr val="FF0000"/>
                </a:solidFill>
              </a:rPr>
              <a:t>التأثيرات في الجهاز العصبي:</a:t>
            </a:r>
          </a:p>
          <a:p>
            <a:pPr marL="0" indent="0" algn="r" rtl="1">
              <a:buNone/>
            </a:pPr>
            <a:r>
              <a:rPr lang="ar-IQ" dirty="0" smtClean="0"/>
              <a:t>في كل انواع الفعاليات الرياضية وكذلك في السباحة فان اوتوماتيكية الحركة المطلوبة تعد عاملا اساسي لبلوغ الانجاز. هذه الاوتوماتيكية  لا يمكن ان تحصل الا بأمر او بأوامر  عصبية . خلال عملية التعلم الحركي والتدريب على حركات السباحة في الماء فان متطلبات كثيرة وكبيرة تقع على الجهاز العصبي المركزي للرياضي وذلك بإصدار اوامر عصبية وردود فعل للحوافز الحركية المطلوبة لهذا الغرض (عمليات عصبية معقدة) لذلك يمكن القول بان السباحة ومتطلبات تعلم وتنفيذ الحركات منها يمكن ان تقود الى تطوير في مجمل الجهاز العصبي للرياضي .</a:t>
            </a:r>
            <a:endParaRPr lang="en-US" dirty="0"/>
          </a:p>
        </p:txBody>
      </p:sp>
    </p:spTree>
    <p:extLst>
      <p:ext uri="{BB962C8B-B14F-4D97-AF65-F5344CB8AC3E}">
        <p14:creationId xmlns:p14="http://schemas.microsoft.com/office/powerpoint/2010/main" val="2534115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1524001"/>
            <a:ext cx="91440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5580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pPr marL="0" indent="0" algn="ctr" rtl="1">
              <a:buNone/>
            </a:pPr>
            <a:r>
              <a:rPr lang="ar-IQ" dirty="0" smtClean="0"/>
              <a:t>شكرا لحسن اصغائكم </a:t>
            </a:r>
          </a:p>
          <a:p>
            <a:pPr marL="0" indent="0" algn="ctr" rtl="1">
              <a:buNone/>
            </a:pPr>
            <a:endParaRPr lang="ar-IQ" dirty="0"/>
          </a:p>
          <a:p>
            <a:pPr marL="0" indent="0" algn="ctr" rtl="1">
              <a:buNone/>
            </a:pPr>
            <a:endParaRPr lang="ar-IQ" dirty="0" smtClean="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508337"/>
            <a:ext cx="85344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0350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solidFill>
                  <a:srgbClr val="FF0000"/>
                </a:solidFill>
              </a:rPr>
              <a:t>رياضة السباحة وتربية الجيل الجديد</a:t>
            </a:r>
            <a:endParaRPr lang="en-US" dirty="0">
              <a:solidFill>
                <a:srgbClr val="FF0000"/>
              </a:solidFill>
            </a:endParaRPr>
          </a:p>
        </p:txBody>
      </p:sp>
      <p:sp>
        <p:nvSpPr>
          <p:cNvPr id="3" name="عنصر نائب للمحتوى 2"/>
          <p:cNvSpPr>
            <a:spLocks noGrp="1"/>
          </p:cNvSpPr>
          <p:nvPr>
            <p:ph sz="quarter" idx="1"/>
          </p:nvPr>
        </p:nvSpPr>
        <p:spPr/>
        <p:txBody>
          <a:bodyPr>
            <a:normAutofit lnSpcReduction="10000"/>
          </a:bodyPr>
          <a:lstStyle/>
          <a:p>
            <a:pPr algn="r" rtl="1">
              <a:buFont typeface="Wingdings" pitchFamily="2" charset="2"/>
              <a:buChar char="v"/>
            </a:pPr>
            <a:r>
              <a:rPr lang="ar-IQ" dirty="0" smtClean="0">
                <a:solidFill>
                  <a:schemeClr val="tx1">
                    <a:lumMod val="65000"/>
                    <a:lumOff val="35000"/>
                  </a:schemeClr>
                </a:solidFill>
              </a:rPr>
              <a:t>ان رياضة السباحة وما تشمله من مهارات رياضية متعددة (طرائق السباحة ؛وكره الماء ؛و القفز الى الماء ؛ورقص الباليه المائي )</a:t>
            </a:r>
          </a:p>
          <a:p>
            <a:pPr algn="r" rtl="1">
              <a:buFont typeface="Wingdings" pitchFamily="2" charset="2"/>
              <a:buChar char="v"/>
            </a:pPr>
            <a:r>
              <a:rPr lang="ar-IQ" dirty="0" smtClean="0">
                <a:solidFill>
                  <a:srgbClr val="00B050"/>
                </a:solidFill>
              </a:rPr>
              <a:t>فالفعاليات الرياضية للسباحة هي وسيلة يمكن الاستفادة منها في اوقات الفراغ لبلوغ المستويات الرياضية العالية بغية تمثيل البلد في (السباقات المحلية ؛ والدولية؛ والاولمبية ...)</a:t>
            </a:r>
          </a:p>
          <a:p>
            <a:pPr algn="r" rtl="1">
              <a:buFont typeface="Wingdings" pitchFamily="2" charset="2"/>
              <a:buChar char="v"/>
            </a:pPr>
            <a:r>
              <a:rPr lang="ar-IQ" dirty="0" smtClean="0"/>
              <a:t>فطرق السباحة الاربعة( حرة؛ وظهر؛ وصدر؛ دولفين)</a:t>
            </a:r>
          </a:p>
          <a:p>
            <a:pPr algn="r" rtl="1">
              <a:buFont typeface="Wingdings" pitchFamily="2" charset="2"/>
              <a:buChar char="v"/>
            </a:pPr>
            <a:r>
              <a:rPr lang="ar-IQ" dirty="0" smtClean="0">
                <a:solidFill>
                  <a:schemeClr val="accent2">
                    <a:lumMod val="75000"/>
                  </a:schemeClr>
                </a:solidFill>
              </a:rPr>
              <a:t>كما ان السباحة وبشكل خاص سباحة الصدر وسباحة الظهر والسباحة ع الجانبين تساعد على سرعة تعلم الانقاذ من الغرق وهي حاله انسانية تنمي حب المساعدة والتعاون وبناء علاقات اجتماعية جيدة بين الافراد  المجتمع</a:t>
            </a:r>
            <a:r>
              <a:rPr lang="ar-IQ" dirty="0" smtClean="0"/>
              <a:t>.</a:t>
            </a:r>
          </a:p>
        </p:txBody>
      </p:sp>
    </p:spTree>
    <p:extLst>
      <p:ext uri="{BB962C8B-B14F-4D97-AF65-F5344CB8AC3E}">
        <p14:creationId xmlns:p14="http://schemas.microsoft.com/office/powerpoint/2010/main" val="768608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1600200"/>
            <a:ext cx="89916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0270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solidFill>
                  <a:srgbClr val="7030A0"/>
                </a:solidFill>
              </a:rPr>
              <a:t>رياضة السباحة والصحة العامة </a:t>
            </a:r>
            <a:endParaRPr lang="en-US" dirty="0">
              <a:solidFill>
                <a:srgbClr val="7030A0"/>
              </a:solidFill>
            </a:endParaRPr>
          </a:p>
        </p:txBody>
      </p:sp>
      <p:sp>
        <p:nvSpPr>
          <p:cNvPr id="3" name="عنصر نائب للمحتوى 2"/>
          <p:cNvSpPr>
            <a:spLocks noGrp="1"/>
          </p:cNvSpPr>
          <p:nvPr>
            <p:ph sz="quarter" idx="1"/>
          </p:nvPr>
        </p:nvSpPr>
        <p:spPr/>
        <p:txBody>
          <a:bodyPr>
            <a:normAutofit/>
          </a:bodyPr>
          <a:lstStyle/>
          <a:p>
            <a:pPr algn="r" rtl="1">
              <a:buFont typeface="Wingdings" pitchFamily="2" charset="2"/>
              <a:buChar char="v"/>
            </a:pPr>
            <a:r>
              <a:rPr lang="ar-IQ" sz="2800" dirty="0" smtClean="0">
                <a:solidFill>
                  <a:srgbClr val="FF0000"/>
                </a:solidFill>
              </a:rPr>
              <a:t>تعد رياضة السباحة احدى اهم الانشطة الرياضية  </a:t>
            </a:r>
            <a:r>
              <a:rPr lang="ar-IQ" sz="2800" dirty="0" err="1" smtClean="0">
                <a:solidFill>
                  <a:srgbClr val="FF0000"/>
                </a:solidFill>
              </a:rPr>
              <a:t>للانسان</a:t>
            </a:r>
            <a:r>
              <a:rPr lang="ar-IQ" sz="2800" dirty="0" smtClean="0">
                <a:solidFill>
                  <a:srgbClr val="FF0000"/>
                </a:solidFill>
              </a:rPr>
              <a:t>؛ حيث يمكن ممارستها من قبل افراد المجتمع كافة وفي مختلف مراحل النمو ومن كلا الجنسين (ذكور واناث)</a:t>
            </a:r>
          </a:p>
          <a:p>
            <a:pPr algn="r" rtl="1">
              <a:buFont typeface="Wingdings" pitchFamily="2" charset="2"/>
              <a:buChar char="v"/>
            </a:pPr>
            <a:r>
              <a:rPr lang="ar-IQ" sz="2800" dirty="0" smtClean="0">
                <a:solidFill>
                  <a:schemeClr val="tx1">
                    <a:lumMod val="65000"/>
                    <a:lumOff val="35000"/>
                  </a:schemeClr>
                </a:solidFill>
              </a:rPr>
              <a:t>كما تستخدم لمعالجة بعض الافراد المصابين بالعاهات الجسمية </a:t>
            </a:r>
            <a:r>
              <a:rPr lang="ar-IQ" sz="2800" dirty="0" err="1" smtClean="0">
                <a:solidFill>
                  <a:schemeClr val="tx1">
                    <a:lumMod val="65000"/>
                    <a:lumOff val="35000"/>
                  </a:schemeClr>
                </a:solidFill>
              </a:rPr>
              <a:t>وبامراض</a:t>
            </a:r>
            <a:r>
              <a:rPr lang="ar-IQ" sz="2800" dirty="0" smtClean="0">
                <a:solidFill>
                  <a:schemeClr val="tx1">
                    <a:lumMod val="65000"/>
                    <a:lumOff val="35000"/>
                  </a:schemeClr>
                </a:solidFill>
              </a:rPr>
              <a:t> العمود الفقري (ضعف الفقرات ) حيث تمنح الانسان حركة كبيرة </a:t>
            </a:r>
            <a:r>
              <a:rPr lang="ar-IQ" sz="2800" dirty="0" err="1" smtClean="0">
                <a:solidFill>
                  <a:schemeClr val="tx1">
                    <a:lumMod val="65000"/>
                    <a:lumOff val="35000"/>
                  </a:schemeClr>
                </a:solidFill>
              </a:rPr>
              <a:t>لاعضاء</a:t>
            </a:r>
            <a:r>
              <a:rPr lang="ar-IQ" sz="2800" dirty="0" smtClean="0">
                <a:solidFill>
                  <a:schemeClr val="tx1">
                    <a:lumMod val="65000"/>
                    <a:lumOff val="35000"/>
                  </a:schemeClr>
                </a:solidFill>
              </a:rPr>
              <a:t> جسمه وتعمل على تقوية الاعصاب وجعلها متزنة وتؤثر بشكل ايجابي في صحته عند ممارستها بشكل منتظم من خلال تطوير الوظائف الحيوية </a:t>
            </a:r>
            <a:r>
              <a:rPr lang="ar-IQ" sz="2800" dirty="0" err="1" smtClean="0">
                <a:solidFill>
                  <a:schemeClr val="tx1">
                    <a:lumMod val="65000"/>
                    <a:lumOff val="35000"/>
                  </a:schemeClr>
                </a:solidFill>
              </a:rPr>
              <a:t>لاجهزة</a:t>
            </a:r>
            <a:r>
              <a:rPr lang="ar-IQ" sz="2800" dirty="0" smtClean="0">
                <a:solidFill>
                  <a:schemeClr val="tx1">
                    <a:lumMod val="65000"/>
                    <a:lumOff val="35000"/>
                  </a:schemeClr>
                </a:solidFill>
              </a:rPr>
              <a:t> الجسم (كالقلب والرئة)</a:t>
            </a:r>
            <a:endParaRPr lang="en-US" sz="2800" dirty="0">
              <a:solidFill>
                <a:schemeClr val="tx1">
                  <a:lumMod val="65000"/>
                  <a:lumOff val="35000"/>
                </a:schemeClr>
              </a:solidFill>
            </a:endParaRPr>
          </a:p>
        </p:txBody>
      </p:sp>
    </p:spTree>
    <p:extLst>
      <p:ext uri="{BB962C8B-B14F-4D97-AF65-F5344CB8AC3E}">
        <p14:creationId xmlns:p14="http://schemas.microsoft.com/office/powerpoint/2010/main" val="4263878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a:bodyPr>
          <a:lstStyle/>
          <a:p>
            <a:pPr algn="r" rtl="1">
              <a:buFont typeface="Wingdings" pitchFamily="2" charset="2"/>
              <a:buChar char="v"/>
            </a:pPr>
            <a:r>
              <a:rPr lang="ar-IQ" sz="2800" dirty="0" smtClean="0">
                <a:solidFill>
                  <a:srgbClr val="00B050"/>
                </a:solidFill>
              </a:rPr>
              <a:t>تم اجراء عدد من البحوث بخصوص مقارنة الالعاب الرياضية بعضها البعض ومدى تأثيرها في الانسان ؛وقد اجرى الباحث لورنس عام 1938 بحثا قارن فيه تأثير العاب الساحة والميدان والسباحة في الخصائص البيولوجية </a:t>
            </a:r>
            <a:r>
              <a:rPr lang="ar-IQ" sz="2800" dirty="0" err="1" smtClean="0">
                <a:solidFill>
                  <a:srgbClr val="00B050"/>
                </a:solidFill>
              </a:rPr>
              <a:t>للانسان</a:t>
            </a:r>
            <a:r>
              <a:rPr lang="ar-IQ" sz="2800" dirty="0" smtClean="0">
                <a:solidFill>
                  <a:srgbClr val="00B050"/>
                </a:solidFill>
              </a:rPr>
              <a:t> فحازت السباحة 43 نقطة والساحة 25 نقطة</a:t>
            </a:r>
          </a:p>
          <a:p>
            <a:pPr algn="r" rtl="1">
              <a:buFont typeface="Wingdings" pitchFamily="2" charset="2"/>
              <a:buChar char="v"/>
            </a:pPr>
            <a:r>
              <a:rPr lang="ar-IQ" sz="2800" dirty="0" smtClean="0">
                <a:solidFill>
                  <a:schemeClr val="accent2">
                    <a:lumMod val="75000"/>
                  </a:schemeClr>
                </a:solidFill>
              </a:rPr>
              <a:t>وقد اكتشف (دي بوار </a:t>
            </a:r>
            <a:r>
              <a:rPr lang="ar-IQ" sz="2800" dirty="0" err="1" smtClean="0">
                <a:solidFill>
                  <a:schemeClr val="accent2">
                    <a:lumMod val="75000"/>
                  </a:schemeClr>
                </a:solidFill>
              </a:rPr>
              <a:t>جوند</a:t>
            </a:r>
            <a:r>
              <a:rPr lang="ar-IQ" sz="2800" dirty="0" smtClean="0">
                <a:solidFill>
                  <a:schemeClr val="accent2">
                    <a:lumMod val="75000"/>
                  </a:schemeClr>
                </a:solidFill>
              </a:rPr>
              <a:t>)ان تواجد الفرد في الماء يؤدي الى فقدان الجسم حرارته </a:t>
            </a:r>
          </a:p>
          <a:p>
            <a:pPr algn="r" rtl="1">
              <a:buFont typeface="Wingdings" pitchFamily="2" charset="2"/>
              <a:buChar char="v"/>
            </a:pPr>
            <a:endParaRPr lang="en-US" sz="2800" dirty="0"/>
          </a:p>
        </p:txBody>
      </p:sp>
    </p:spTree>
    <p:extLst>
      <p:ext uri="{BB962C8B-B14F-4D97-AF65-F5344CB8AC3E}">
        <p14:creationId xmlns:p14="http://schemas.microsoft.com/office/powerpoint/2010/main" val="3832139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307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76200" y="1600200"/>
            <a:ext cx="90678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3363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اهمية السباحة </a:t>
            </a:r>
            <a:endParaRPr lang="en-US" dirty="0"/>
          </a:p>
        </p:txBody>
      </p:sp>
      <p:sp>
        <p:nvSpPr>
          <p:cNvPr id="3" name="عنصر نائب للمحتوى 2"/>
          <p:cNvSpPr>
            <a:spLocks noGrp="1"/>
          </p:cNvSpPr>
          <p:nvPr>
            <p:ph sz="quarter" idx="1"/>
          </p:nvPr>
        </p:nvSpPr>
        <p:spPr/>
        <p:txBody>
          <a:bodyPr/>
          <a:lstStyle/>
          <a:p>
            <a:pPr algn="r" rtl="1"/>
            <a:r>
              <a:rPr lang="ar-IQ" dirty="0" smtClean="0">
                <a:solidFill>
                  <a:srgbClr val="FF0000"/>
                </a:solidFill>
              </a:rPr>
              <a:t>من خلال التمارين المائية وبوساطتها يتم رفع درجة كفاية القلب وتنشيط الدورة الدموية وزيادة  سعة القلب</a:t>
            </a:r>
          </a:p>
          <a:p>
            <a:pPr algn="r" rtl="1"/>
            <a:r>
              <a:rPr lang="ar-IQ" dirty="0" smtClean="0">
                <a:solidFill>
                  <a:srgbClr val="0070C0"/>
                </a:solidFill>
              </a:rPr>
              <a:t>تساعد التمارين المائية على زيادة مرونة المفاصل والحفاظ على رشاقة الجسم وعدم تصلب لمفاصل الجسم كافة ومعالجة اصابات مرض الفقرات مرض الفقرات القطنية </a:t>
            </a:r>
          </a:p>
          <a:p>
            <a:pPr algn="r" rtl="1"/>
            <a:r>
              <a:rPr lang="ar-IQ" dirty="0" smtClean="0">
                <a:solidFill>
                  <a:srgbClr val="7030A0"/>
                </a:solidFill>
              </a:rPr>
              <a:t>تساعد على التخلص من حالة الاصابة بالفطريات الجلدية في حالة تعرض الجسم لقسط من اشعه الشمس احيانا </a:t>
            </a:r>
          </a:p>
          <a:p>
            <a:pPr algn="r" rtl="1"/>
            <a:r>
              <a:rPr lang="ar-IQ" dirty="0" smtClean="0"/>
              <a:t>تساعد على توسع وتقوية عضلات الصدر وبالتالي اتساع الرئتين لاستيعاب اكبر كمية من الهواء لتنشيط عملية </a:t>
            </a:r>
            <a:r>
              <a:rPr lang="ar-IQ" dirty="0" err="1" smtClean="0"/>
              <a:t>الشهيقوالزفير</a:t>
            </a:r>
            <a:endParaRPr lang="en-US" dirty="0"/>
          </a:p>
        </p:txBody>
      </p:sp>
    </p:spTree>
    <p:extLst>
      <p:ext uri="{BB962C8B-B14F-4D97-AF65-F5344CB8AC3E}">
        <p14:creationId xmlns:p14="http://schemas.microsoft.com/office/powerpoint/2010/main" val="533931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اهمية السباحة</a:t>
            </a:r>
            <a:endParaRPr lang="en-US" dirty="0"/>
          </a:p>
        </p:txBody>
      </p:sp>
      <p:sp>
        <p:nvSpPr>
          <p:cNvPr id="3" name="عنصر نائب للمحتوى 2"/>
          <p:cNvSpPr>
            <a:spLocks noGrp="1"/>
          </p:cNvSpPr>
          <p:nvPr>
            <p:ph sz="quarter" idx="1"/>
          </p:nvPr>
        </p:nvSpPr>
        <p:spPr/>
        <p:txBody>
          <a:bodyPr>
            <a:normAutofit lnSpcReduction="10000"/>
          </a:bodyPr>
          <a:lstStyle/>
          <a:p>
            <a:pPr algn="r" rtl="1"/>
            <a:r>
              <a:rPr lang="ar-IQ" dirty="0" smtClean="0">
                <a:solidFill>
                  <a:schemeClr val="tx2"/>
                </a:solidFill>
              </a:rPr>
              <a:t>زياده </a:t>
            </a:r>
            <a:r>
              <a:rPr lang="ar-IQ" dirty="0" err="1" smtClean="0">
                <a:solidFill>
                  <a:schemeClr val="tx2"/>
                </a:solidFill>
              </a:rPr>
              <a:t>الهموكلوبين</a:t>
            </a:r>
            <a:r>
              <a:rPr lang="ar-IQ" dirty="0" smtClean="0">
                <a:solidFill>
                  <a:schemeClr val="tx2"/>
                </a:solidFill>
              </a:rPr>
              <a:t> في الدم </a:t>
            </a:r>
          </a:p>
          <a:p>
            <a:pPr algn="r" rtl="1"/>
            <a:r>
              <a:rPr lang="ar-IQ" dirty="0" smtClean="0">
                <a:solidFill>
                  <a:schemeClr val="accent1">
                    <a:lumMod val="75000"/>
                  </a:schemeClr>
                </a:solidFill>
              </a:rPr>
              <a:t>تؤثر في عضلات البطن مع اعضاء الداخلية (</a:t>
            </a:r>
            <a:r>
              <a:rPr lang="ar-IQ" dirty="0" err="1" smtClean="0">
                <a:solidFill>
                  <a:schemeClr val="accent1">
                    <a:lumMod val="75000"/>
                  </a:schemeClr>
                </a:solidFill>
              </a:rPr>
              <a:t>الكبد.الطحال</a:t>
            </a:r>
            <a:r>
              <a:rPr lang="ar-IQ" dirty="0" smtClean="0">
                <a:solidFill>
                  <a:schemeClr val="accent1">
                    <a:lumMod val="75000"/>
                  </a:schemeClr>
                </a:solidFill>
              </a:rPr>
              <a:t>) وتؤدي الى تسهيل عملية الهضم </a:t>
            </a:r>
            <a:r>
              <a:rPr lang="ar-IQ" dirty="0" smtClean="0"/>
              <a:t>.</a:t>
            </a:r>
          </a:p>
          <a:p>
            <a:pPr algn="r" rtl="1"/>
            <a:r>
              <a:rPr lang="ar-IQ" dirty="0" smtClean="0">
                <a:solidFill>
                  <a:srgbClr val="FFC000"/>
                </a:solidFill>
              </a:rPr>
              <a:t>يعد الماء مدلك طبيعي للجسم .</a:t>
            </a:r>
          </a:p>
          <a:p>
            <a:pPr algn="r" rtl="1"/>
            <a:r>
              <a:rPr lang="ar-IQ" dirty="0" smtClean="0">
                <a:solidFill>
                  <a:schemeClr val="accent1"/>
                </a:solidFill>
              </a:rPr>
              <a:t>تعمل السباحة على تنمية الشجاعة والاقدام</a:t>
            </a:r>
          </a:p>
          <a:p>
            <a:pPr algn="r" rtl="1"/>
            <a:r>
              <a:rPr lang="ar-IQ" dirty="0" smtClean="0">
                <a:solidFill>
                  <a:srgbClr val="002060"/>
                </a:solidFill>
              </a:rPr>
              <a:t>لها اهمية انسانية في حالة انقاذ شخص من الغرق كما ان تعلمها من نسبة حوادث والغرق</a:t>
            </a:r>
          </a:p>
          <a:p>
            <a:pPr algn="r" rtl="1"/>
            <a:r>
              <a:rPr lang="ar-IQ" dirty="0" smtClean="0">
                <a:solidFill>
                  <a:srgbClr val="FF0000"/>
                </a:solidFill>
              </a:rPr>
              <a:t>تعمل ازالة الهموم والمتاعب والعناء العقلي لما فيها من متعة </a:t>
            </a:r>
          </a:p>
          <a:p>
            <a:pPr algn="r" rtl="1"/>
            <a:r>
              <a:rPr lang="ar-IQ" dirty="0" smtClean="0">
                <a:solidFill>
                  <a:srgbClr val="00B050"/>
                </a:solidFill>
              </a:rPr>
              <a:t>تعمل على زيادة التوافق العصبي العضلي </a:t>
            </a:r>
          </a:p>
          <a:p>
            <a:pPr algn="r" rtl="1"/>
            <a:endParaRPr lang="en-US" dirty="0"/>
          </a:p>
        </p:txBody>
      </p:sp>
      <p:pic>
        <p:nvPicPr>
          <p:cNvPr id="4098" name="Picture 2" descr="6 من أهم فوائد السباحة .. رياضة ممتعة لها أهمية كبيرة للصغار والكبا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669925"/>
            <a:ext cx="3238500"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050596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205</TotalTime>
  <Words>994</Words>
  <Application>Microsoft Office PowerPoint</Application>
  <PresentationFormat>On-screen Show (4:3)</PresentationFormat>
  <Paragraphs>56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ألوان متوسطة</vt:lpstr>
      <vt:lpstr>المبحث الاول: رياضه السباحة وتربية الجيل الجديد المبحث الثالث: رياضة السباحة والصحة العامة المبحث الرابع: تأثيرات السباحة في الخلية الجسمية تاريخ السباحة في العالم القديم</vt:lpstr>
      <vt:lpstr>PowerPoint Presentation</vt:lpstr>
      <vt:lpstr>رياضة السباحة وتربية الجيل الجديد</vt:lpstr>
      <vt:lpstr>PowerPoint Presentation</vt:lpstr>
      <vt:lpstr>رياضة السباحة والصحة العامة </vt:lpstr>
      <vt:lpstr>PowerPoint Presentation</vt:lpstr>
      <vt:lpstr>PowerPoint Presentation</vt:lpstr>
      <vt:lpstr>اهمية السباحة </vt:lpstr>
      <vt:lpstr>اهمية السباحة</vt:lpstr>
      <vt:lpstr>PowerPoint Presentation</vt:lpstr>
      <vt:lpstr>تأثيرات السباحة في الخلية الجسمية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1_ رياضة السباحة وتربية الجيل الجديد 2_رياضة السباحة والصحة العامة  3_66تأثيرات السباحة في الخلية ا</dc:title>
  <dc:creator>acer</dc:creator>
  <cp:lastModifiedBy>DR.Ahmed Saker 2O11</cp:lastModifiedBy>
  <cp:revision>23</cp:revision>
  <dcterms:created xsi:type="dcterms:W3CDTF">2020-12-25T14:56:56Z</dcterms:created>
  <dcterms:modified xsi:type="dcterms:W3CDTF">2024-04-18T13:41:28Z</dcterms:modified>
</cp:coreProperties>
</file>