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9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32E5435E-2C72-4312-9245-27557DB787A5}" type="datetimeFigureOut">
              <a:rPr lang="ar-IQ" smtClean="0"/>
              <a:pPr/>
              <a:t>23/09/1445</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CC746C35-FC44-4AC6-B570-01C24A753FCE}"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2E5435E-2C72-4312-9245-27557DB787A5}" type="datetimeFigureOut">
              <a:rPr lang="ar-IQ" smtClean="0"/>
              <a:pPr/>
              <a:t>23/09/1445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C746C35-FC44-4AC6-B570-01C24A753FCE}"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2E5435E-2C72-4312-9245-27557DB787A5}" type="datetimeFigureOut">
              <a:rPr lang="ar-IQ" smtClean="0"/>
              <a:pPr/>
              <a:t>23/09/1445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C746C35-FC44-4AC6-B570-01C24A753FCE}"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2E5435E-2C72-4312-9245-27557DB787A5}" type="datetimeFigureOut">
              <a:rPr lang="ar-IQ" smtClean="0"/>
              <a:pPr/>
              <a:t>23/09/1445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C746C35-FC44-4AC6-B570-01C24A753FCE}"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32E5435E-2C72-4312-9245-27557DB787A5}" type="datetimeFigureOut">
              <a:rPr lang="ar-IQ" smtClean="0"/>
              <a:pPr/>
              <a:t>23/09/1445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C746C35-FC44-4AC6-B570-01C24A753FCE}"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2E5435E-2C72-4312-9245-27557DB787A5}" type="datetimeFigureOut">
              <a:rPr lang="ar-IQ" smtClean="0"/>
              <a:pPr/>
              <a:t>23/09/1445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C746C35-FC44-4AC6-B570-01C24A753FCE}"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32E5435E-2C72-4312-9245-27557DB787A5}" type="datetimeFigureOut">
              <a:rPr lang="ar-IQ" smtClean="0"/>
              <a:pPr/>
              <a:t>23/09/1445</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C746C35-FC44-4AC6-B570-01C24A753FCE}"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a:t>Click to edit Master title style</a:t>
            </a:r>
          </a:p>
        </p:txBody>
      </p:sp>
      <p:sp>
        <p:nvSpPr>
          <p:cNvPr id="7" name="Date Placeholder 6"/>
          <p:cNvSpPr>
            <a:spLocks noGrp="1"/>
          </p:cNvSpPr>
          <p:nvPr>
            <p:ph type="dt" sz="half" idx="10"/>
          </p:nvPr>
        </p:nvSpPr>
        <p:spPr/>
        <p:txBody>
          <a:bodyPr/>
          <a:lstStyle/>
          <a:p>
            <a:fld id="{32E5435E-2C72-4312-9245-27557DB787A5}" type="datetimeFigureOut">
              <a:rPr lang="ar-IQ" smtClean="0"/>
              <a:pPr/>
              <a:t>23/09/1445</a:t>
            </a:fld>
            <a:endParaRPr lang="ar-IQ"/>
          </a:p>
        </p:txBody>
      </p:sp>
      <p:sp>
        <p:nvSpPr>
          <p:cNvPr id="8" name="Slide Number Placeholder 7"/>
          <p:cNvSpPr>
            <a:spLocks noGrp="1"/>
          </p:cNvSpPr>
          <p:nvPr>
            <p:ph type="sldNum" sz="quarter" idx="11"/>
          </p:nvPr>
        </p:nvSpPr>
        <p:spPr/>
        <p:txBody>
          <a:bodyPr/>
          <a:lstStyle/>
          <a:p>
            <a:fld id="{CC746C35-FC44-4AC6-B570-01C24A753FCE}" type="slidenum">
              <a:rPr lang="ar-IQ" smtClean="0"/>
              <a:pPr/>
              <a:t>‹#›</a:t>
            </a:fld>
            <a:endParaRPr lang="ar-IQ"/>
          </a:p>
        </p:txBody>
      </p:sp>
      <p:sp>
        <p:nvSpPr>
          <p:cNvPr id="9" name="Footer Placeholder 8"/>
          <p:cNvSpPr>
            <a:spLocks noGrp="1"/>
          </p:cNvSpPr>
          <p:nvPr>
            <p:ph type="ftr" sz="quarter" idx="12"/>
          </p:nvPr>
        </p:nvSpPr>
        <p:spPr/>
        <p:txBody>
          <a:bodyPr/>
          <a:lstStyle/>
          <a:p>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E5435E-2C72-4312-9245-27557DB787A5}" type="datetimeFigureOut">
              <a:rPr lang="ar-IQ" smtClean="0"/>
              <a:pPr/>
              <a:t>23/09/1445</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C746C35-FC44-4AC6-B570-01C24A753FCE}"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a:t>Click to edit Master title style</a:t>
            </a:r>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2E5435E-2C72-4312-9245-27557DB787A5}" type="datetimeFigureOut">
              <a:rPr lang="ar-IQ" smtClean="0"/>
              <a:pPr/>
              <a:t>23/09/1445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156448" y="6422064"/>
            <a:ext cx="762000" cy="365125"/>
          </a:xfrm>
        </p:spPr>
        <p:txBody>
          <a:bodyPr/>
          <a:lstStyle/>
          <a:p>
            <a:fld id="{CC746C35-FC44-4AC6-B570-01C24A753FCE}"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a:t>Click to edit Master title style</a:t>
            </a:r>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32E5435E-2C72-4312-9245-27557DB787A5}" type="datetimeFigureOut">
              <a:rPr lang="ar-IQ" smtClean="0"/>
              <a:pPr/>
              <a:t>23/09/1445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C746C35-FC44-4AC6-B570-01C24A753FCE}"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a:t>Click to edit Master title style</a:t>
            </a:r>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32E5435E-2C72-4312-9245-27557DB787A5}" type="datetimeFigureOut">
              <a:rPr lang="ar-IQ" smtClean="0"/>
              <a:pPr/>
              <a:t>23/09/1445</a:t>
            </a:fld>
            <a:endParaRPr lang="ar-IQ"/>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ar-IQ"/>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CC746C35-FC44-4AC6-B570-01C24A753FCE}" type="slidenum">
              <a:rPr lang="ar-IQ" smtClean="0"/>
              <a:pPr/>
              <a:t>‹#›</a:t>
            </a:fld>
            <a:endParaRPr lang="ar-IQ"/>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764704"/>
            <a:ext cx="8280920" cy="2301240"/>
          </a:xfrm>
        </p:spPr>
        <p:txBody>
          <a:bodyPr/>
          <a:lstStyle/>
          <a:p>
            <a:pPr algn="ctr"/>
            <a:r>
              <a:rPr lang="ar-IQ" b="1" dirty="0"/>
              <a:t>كيفية احتساب العلامة النهائية في الجمناستك الفني نساء المحاضرة </a:t>
            </a:r>
            <a:r>
              <a:rPr lang="ar-IQ" b="1"/>
              <a:t>العاشره</a:t>
            </a:r>
            <a:endParaRPr lang="ar-IQ" b="1" dirty="0"/>
          </a:p>
        </p:txBody>
      </p:sp>
      <p:sp>
        <p:nvSpPr>
          <p:cNvPr id="3" name="Subtitle 2"/>
          <p:cNvSpPr>
            <a:spLocks noGrp="1"/>
          </p:cNvSpPr>
          <p:nvPr>
            <p:ph type="subTitle" idx="1"/>
          </p:nvPr>
        </p:nvSpPr>
        <p:spPr>
          <a:xfrm>
            <a:off x="827584" y="3140968"/>
            <a:ext cx="6480048" cy="1752600"/>
          </a:xfrm>
        </p:spPr>
        <p:txBody>
          <a:bodyPr>
            <a:normAutofit/>
          </a:bodyPr>
          <a:lstStyle/>
          <a:p>
            <a:r>
              <a:rPr lang="ar-IQ" sz="4800" b="1" dirty="0"/>
              <a:t>أ.د زينه عبد السلام</a:t>
            </a:r>
          </a:p>
          <a:p>
            <a:r>
              <a:rPr lang="ar-IQ" sz="4800" b="1" dirty="0"/>
              <a:t>م.</a:t>
            </a:r>
            <a:r>
              <a:rPr lang="ar-IQ" sz="4800" b="1"/>
              <a:t>م صفية احسان</a:t>
            </a:r>
            <a:endParaRPr lang="ar-IQ" sz="4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584" y="980728"/>
            <a:ext cx="7467600" cy="4525963"/>
          </a:xfrm>
        </p:spPr>
        <p:txBody>
          <a:bodyPr/>
          <a:lstStyle/>
          <a:p>
            <a:r>
              <a:rPr lang="ar-IQ" dirty="0"/>
              <a:t>ثم تقوم لجنة </a:t>
            </a:r>
            <a:r>
              <a:rPr lang="en-US" dirty="0"/>
              <a:t>D</a:t>
            </a:r>
            <a:r>
              <a:rPr lang="ar-IQ" dirty="0"/>
              <a:t> بحساب قيمة المتطلبات الخاصة وهي 5 متطلبات قيمة كل متطلب 0.5 وفي حالة غياب اي متطلب يخصم من اللاعبة 0.5 مثلا في حالة غياب متطلبين يخصم من اللاعبة من قيمة المتطلبات 1.00 ويبقى لها 1.5 او نحسب عدد المتطلبات التي ادتها اللاعبة ونضربها في 0.5 مثلاً ادت اللاعبة 3 متطلبات يكون قيمة المتطلبات النهائية 3 × 0.5 = </a:t>
            </a:r>
            <a:r>
              <a:rPr lang="ar-IQ" dirty="0">
                <a:solidFill>
                  <a:srgbClr val="FF0000"/>
                </a:solidFill>
              </a:rPr>
              <a:t>1.5</a:t>
            </a:r>
            <a:r>
              <a:rPr lang="ar-IQ" dirty="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692696"/>
            <a:ext cx="7467600" cy="4525963"/>
          </a:xfrm>
        </p:spPr>
        <p:txBody>
          <a:bodyPr>
            <a:normAutofit fontScale="92500" lnSpcReduction="10000"/>
          </a:bodyPr>
          <a:lstStyle/>
          <a:p>
            <a:r>
              <a:rPr lang="ar-IQ" dirty="0"/>
              <a:t>اما فيما يخص الربط فحسب ما تؤديه اللاعبة وهي درجات اضافية تحسب للاعبة كلما ادت ربط نادر او حركات نادرة ذات صعوبات عليا تعطى درجات قيمتها اما 0.1 او 0.2 وقد حدد القانون شروط خاصة للحصول على هذه الدرجات وقد اعطى القانون شروط للربط في كل جهاز للحصول على قيمة الربط</a:t>
            </a:r>
          </a:p>
          <a:p>
            <a:r>
              <a:rPr lang="ar-IQ" dirty="0"/>
              <a:t>الان سوف نعطي مثال لحساب العلامة النهائية للاعبة والتي هي :</a:t>
            </a:r>
          </a:p>
          <a:p>
            <a:r>
              <a:rPr lang="ar-IQ" dirty="0">
                <a:solidFill>
                  <a:srgbClr val="FF0000"/>
                </a:solidFill>
              </a:rPr>
              <a:t>العلامة النهائية= علامة لجنة</a:t>
            </a:r>
            <a:r>
              <a:rPr lang="en-US" dirty="0">
                <a:solidFill>
                  <a:srgbClr val="FF0000"/>
                </a:solidFill>
              </a:rPr>
              <a:t>D</a:t>
            </a:r>
            <a:r>
              <a:rPr lang="ar-IQ" dirty="0">
                <a:solidFill>
                  <a:srgbClr val="FF0000"/>
                </a:solidFill>
              </a:rPr>
              <a:t> +علامة لجنة </a:t>
            </a:r>
            <a:r>
              <a:rPr lang="en-US" dirty="0">
                <a:solidFill>
                  <a:srgbClr val="FF0000"/>
                </a:solidFill>
              </a:rPr>
              <a:t>E</a:t>
            </a:r>
            <a:endParaRPr lang="ar-IQ" dirty="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IQ" dirty="0"/>
              <a:t>مثال :</a:t>
            </a:r>
          </a:p>
        </p:txBody>
      </p:sp>
      <p:sp>
        <p:nvSpPr>
          <p:cNvPr id="3" name="Content Placeholder 2"/>
          <p:cNvSpPr>
            <a:spLocks noGrp="1"/>
          </p:cNvSpPr>
          <p:nvPr>
            <p:ph idx="1"/>
          </p:nvPr>
        </p:nvSpPr>
        <p:spPr>
          <a:xfrm>
            <a:off x="4027924" y="1775055"/>
            <a:ext cx="7467600" cy="4525963"/>
          </a:xfrm>
        </p:spPr>
        <p:txBody>
          <a:bodyPr>
            <a:normAutofit/>
          </a:bodyPr>
          <a:lstStyle/>
          <a:p>
            <a:r>
              <a:rPr lang="ar-IQ" sz="2800" dirty="0"/>
              <a:t>اذا ادت اللاعبة الصعوبات التالية </a:t>
            </a:r>
            <a:r>
              <a:rPr lang="ar-IQ" sz="2400" dirty="0"/>
              <a:t>(</a:t>
            </a:r>
            <a:r>
              <a:rPr lang="en-US" sz="2400" dirty="0"/>
              <a:t>2D , 3C , 3B, 1A</a:t>
            </a:r>
            <a:r>
              <a:rPr lang="ar-IQ" sz="2400" dirty="0"/>
              <a:t> ،</a:t>
            </a:r>
            <a:r>
              <a:rPr lang="en-US" sz="2400" dirty="0"/>
              <a:t>1E</a:t>
            </a:r>
            <a:r>
              <a:rPr lang="ar-IQ" sz="2400" dirty="0"/>
              <a:t> )</a:t>
            </a:r>
            <a:r>
              <a:rPr lang="ar-IQ" sz="2800" dirty="0"/>
              <a:t> وادت اربع متطلبات خاصة وكان لديها قيمة ربط مقداره ( 0,2 ) استخرجي علامة البدء ، ثم استخرجي العلامة النهائية اذا كانت خصومات اللجنة </a:t>
            </a:r>
            <a:r>
              <a:rPr lang="en-US" sz="2800" dirty="0"/>
              <a:t>E</a:t>
            </a:r>
            <a:r>
              <a:rPr lang="ar-IQ" sz="2800" dirty="0"/>
              <a:t> كما يلي :</a:t>
            </a:r>
            <a:endParaRPr lang="en-US" sz="2800" dirty="0"/>
          </a:p>
          <a:p>
            <a:pPr>
              <a:buNone/>
            </a:pPr>
            <a:r>
              <a:rPr lang="ar-IQ" sz="2800" dirty="0"/>
              <a:t>   </a:t>
            </a:r>
            <a:r>
              <a:rPr lang="en-US" sz="2800" dirty="0"/>
              <a:t>     E</a:t>
            </a:r>
            <a:r>
              <a:rPr lang="en-US" sz="2800" baseline="-25000" dirty="0"/>
              <a:t>1</a:t>
            </a:r>
            <a:r>
              <a:rPr lang="ar-IQ" sz="2800" dirty="0"/>
              <a:t>    </a:t>
            </a:r>
            <a:r>
              <a:rPr lang="en-US" sz="2800" dirty="0"/>
              <a:t>E</a:t>
            </a:r>
            <a:r>
              <a:rPr lang="en-US" sz="2800" baseline="-25000" dirty="0"/>
              <a:t>2</a:t>
            </a:r>
            <a:r>
              <a:rPr lang="ar-IQ" sz="2800" dirty="0"/>
              <a:t>       </a:t>
            </a:r>
            <a:r>
              <a:rPr lang="en-US" sz="2800" dirty="0"/>
              <a:t>E</a:t>
            </a:r>
            <a:r>
              <a:rPr lang="en-US" sz="2800" baseline="-25000" dirty="0"/>
              <a:t>3</a:t>
            </a:r>
            <a:r>
              <a:rPr lang="ar-IQ" sz="2800" dirty="0"/>
              <a:t>      </a:t>
            </a:r>
            <a:r>
              <a:rPr lang="en-US" sz="2800" dirty="0"/>
              <a:t>E</a:t>
            </a:r>
            <a:r>
              <a:rPr lang="en-US" sz="2800" baseline="-25000" dirty="0"/>
              <a:t>4</a:t>
            </a:r>
            <a:r>
              <a:rPr lang="ar-IQ" sz="2800" dirty="0"/>
              <a:t>       </a:t>
            </a:r>
            <a:r>
              <a:rPr lang="en-US" sz="2800" dirty="0"/>
              <a:t>E</a:t>
            </a:r>
            <a:r>
              <a:rPr lang="en-US" sz="2800" baseline="-25000" dirty="0"/>
              <a:t>5</a:t>
            </a:r>
            <a:r>
              <a:rPr lang="ar-IQ" sz="2800" dirty="0"/>
              <a:t>        </a:t>
            </a:r>
            <a:r>
              <a:rPr lang="en-US" sz="2800" dirty="0"/>
              <a:t>E</a:t>
            </a:r>
            <a:r>
              <a:rPr lang="en-US" sz="2800" baseline="-25000" dirty="0"/>
              <a:t>6</a:t>
            </a:r>
            <a:r>
              <a:rPr lang="en-US" sz="2800" dirty="0"/>
              <a:t> </a:t>
            </a:r>
          </a:p>
          <a:p>
            <a:pPr>
              <a:buNone/>
            </a:pPr>
            <a:r>
              <a:rPr lang="ar-IQ" sz="2800" dirty="0"/>
              <a:t>  2,1       2,4      2,4     2,8     2,5       2,3</a:t>
            </a:r>
          </a:p>
          <a:p>
            <a:pPr>
              <a:buNone/>
            </a:pPr>
            <a:endParaRPr lang="en-US"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IQ" sz="4800" dirty="0"/>
              <a:t>الحل: </a:t>
            </a:r>
            <a:br>
              <a:rPr lang="ar-IQ" sz="4800" dirty="0"/>
            </a:br>
            <a:endParaRPr lang="ar-IQ" dirty="0"/>
          </a:p>
        </p:txBody>
      </p:sp>
      <p:sp>
        <p:nvSpPr>
          <p:cNvPr id="3" name="Content Placeholder 2"/>
          <p:cNvSpPr>
            <a:spLocks noGrp="1"/>
          </p:cNvSpPr>
          <p:nvPr>
            <p:ph idx="1"/>
          </p:nvPr>
        </p:nvSpPr>
        <p:spPr>
          <a:xfrm>
            <a:off x="683568" y="1196752"/>
            <a:ext cx="7467600" cy="4525963"/>
          </a:xfrm>
        </p:spPr>
        <p:txBody>
          <a:bodyPr>
            <a:normAutofit fontScale="47500" lnSpcReduction="20000"/>
          </a:bodyPr>
          <a:lstStyle/>
          <a:p>
            <a:r>
              <a:rPr lang="ar-IQ" sz="3200" dirty="0"/>
              <a:t>اولا نستخرج علامة لجنة </a:t>
            </a:r>
            <a:r>
              <a:rPr lang="en-US" sz="3200" dirty="0"/>
              <a:t>D</a:t>
            </a:r>
            <a:endParaRPr lang="ar-IQ" sz="3200" dirty="0"/>
          </a:p>
          <a:p>
            <a:pPr>
              <a:buNone/>
            </a:pPr>
            <a:r>
              <a:rPr lang="ar-IQ" dirty="0"/>
              <a:t>علامة </a:t>
            </a:r>
            <a:r>
              <a:rPr lang="en-US" dirty="0"/>
              <a:t>D</a:t>
            </a:r>
            <a:r>
              <a:rPr lang="ar-IQ" dirty="0"/>
              <a:t> = قيمة الصعوبات + قيمة المتطلبات الخاصة + قيمة الربط</a:t>
            </a:r>
          </a:p>
          <a:p>
            <a:pPr>
              <a:buFontTx/>
              <a:buChar char="-"/>
            </a:pPr>
            <a:r>
              <a:rPr lang="ar-IQ" dirty="0"/>
              <a:t>قيمة الصعوبات نحتسب اعلى 8 صعوبات من ضمنها النهاية . في المثال هذا لم نحدد  النهاية من اي صعوبة لذا سوف نعتبر ان اللعبة ادت النهاية من ضمن المتطلبات وهنا سوف نحسب اعلى 8 صعوبات وكما يلي :</a:t>
            </a:r>
          </a:p>
          <a:p>
            <a:pPr>
              <a:buNone/>
            </a:pPr>
            <a:r>
              <a:rPr lang="en-US" dirty="0"/>
              <a:t>1E , 2D , 3C , 2B</a:t>
            </a:r>
            <a:r>
              <a:rPr lang="ar-IQ" dirty="0"/>
              <a:t> ثم نقوم بتحويل هذه الصعوبات الى قيمة رقمية عن طريق ضرب قيمة كل صعوبة بعدد ادائها وكما يلي :</a:t>
            </a:r>
          </a:p>
          <a:p>
            <a:pPr algn="ctr">
              <a:buNone/>
            </a:pPr>
            <a:r>
              <a:rPr lang="en-US" dirty="0"/>
              <a:t>1E</a:t>
            </a:r>
            <a:r>
              <a:rPr lang="ar-IQ" dirty="0"/>
              <a:t> × </a:t>
            </a:r>
            <a:r>
              <a:rPr lang="en-US" dirty="0"/>
              <a:t>0,5</a:t>
            </a:r>
            <a:r>
              <a:rPr lang="ar-IQ" dirty="0"/>
              <a:t> = </a:t>
            </a:r>
            <a:r>
              <a:rPr lang="en-US" dirty="0"/>
              <a:t>0,5</a:t>
            </a:r>
          </a:p>
          <a:p>
            <a:pPr algn="ctr">
              <a:buNone/>
            </a:pPr>
            <a:r>
              <a:rPr lang="en-US" dirty="0"/>
              <a:t>2D</a:t>
            </a:r>
            <a:r>
              <a:rPr lang="ar-IQ" dirty="0"/>
              <a:t> × </a:t>
            </a:r>
            <a:r>
              <a:rPr lang="en-US" dirty="0"/>
              <a:t>0,4</a:t>
            </a:r>
            <a:r>
              <a:rPr lang="ar-IQ" dirty="0"/>
              <a:t> = </a:t>
            </a:r>
            <a:r>
              <a:rPr lang="en-US" dirty="0"/>
              <a:t>0,8</a:t>
            </a:r>
          </a:p>
          <a:p>
            <a:pPr algn="ctr">
              <a:buNone/>
            </a:pPr>
            <a:r>
              <a:rPr lang="en-US" dirty="0"/>
              <a:t>3C</a:t>
            </a:r>
            <a:r>
              <a:rPr lang="ar-IQ" dirty="0"/>
              <a:t> × </a:t>
            </a:r>
            <a:r>
              <a:rPr lang="en-US" dirty="0"/>
              <a:t>0,3</a:t>
            </a:r>
            <a:r>
              <a:rPr lang="ar-IQ" dirty="0"/>
              <a:t> = </a:t>
            </a:r>
            <a:r>
              <a:rPr lang="en-US" dirty="0"/>
              <a:t>0,9</a:t>
            </a:r>
          </a:p>
          <a:p>
            <a:pPr algn="ctr">
              <a:buNone/>
            </a:pPr>
            <a:r>
              <a:rPr lang="en-US" dirty="0"/>
              <a:t>2B</a:t>
            </a:r>
            <a:r>
              <a:rPr lang="ar-IQ" dirty="0"/>
              <a:t> ×</a:t>
            </a:r>
            <a:r>
              <a:rPr lang="en-US" dirty="0"/>
              <a:t> </a:t>
            </a:r>
            <a:r>
              <a:rPr lang="ar-IQ" dirty="0"/>
              <a:t> </a:t>
            </a:r>
            <a:r>
              <a:rPr lang="en-US" dirty="0"/>
              <a:t>0,2</a:t>
            </a:r>
            <a:r>
              <a:rPr lang="ar-IQ" dirty="0"/>
              <a:t> = </a:t>
            </a:r>
            <a:r>
              <a:rPr lang="en-US" dirty="0"/>
              <a:t>0,4</a:t>
            </a:r>
            <a:endParaRPr lang="ar-IQ" dirty="0"/>
          </a:p>
          <a:p>
            <a:pPr>
              <a:buNone/>
            </a:pPr>
            <a:r>
              <a:rPr lang="ar-IQ" dirty="0"/>
              <a:t>ثم نجمع القيم المستخرجة من الضرب لنستخرج قيمة الصعوبات</a:t>
            </a:r>
          </a:p>
          <a:p>
            <a:pPr>
              <a:buNone/>
            </a:pPr>
            <a:r>
              <a:rPr lang="en-US" dirty="0"/>
              <a:t>0,5</a:t>
            </a:r>
            <a:r>
              <a:rPr lang="ar-IQ" dirty="0"/>
              <a:t> + </a:t>
            </a:r>
            <a:r>
              <a:rPr lang="en-US" dirty="0"/>
              <a:t>0,8</a:t>
            </a:r>
            <a:r>
              <a:rPr lang="ar-IQ" dirty="0"/>
              <a:t> + </a:t>
            </a:r>
            <a:r>
              <a:rPr lang="en-US" dirty="0"/>
              <a:t>0,9</a:t>
            </a:r>
            <a:r>
              <a:rPr lang="ar-IQ" dirty="0"/>
              <a:t> + </a:t>
            </a:r>
            <a:r>
              <a:rPr lang="en-US" dirty="0"/>
              <a:t>0,4</a:t>
            </a:r>
            <a:r>
              <a:rPr lang="ar-IQ" dirty="0"/>
              <a:t> = </a:t>
            </a:r>
            <a:r>
              <a:rPr lang="en-US" dirty="0">
                <a:solidFill>
                  <a:srgbClr val="FF0000"/>
                </a:solidFill>
              </a:rPr>
              <a:t>2,6</a:t>
            </a:r>
            <a:r>
              <a:rPr lang="ar-IQ" dirty="0"/>
              <a:t> قيمة الصعوبات</a:t>
            </a:r>
          </a:p>
          <a:p>
            <a:pPr>
              <a:buFontTx/>
              <a:buChar char="-"/>
            </a:pPr>
            <a:r>
              <a:rPr lang="ar-IQ" dirty="0"/>
              <a:t>الان نستخرج قيمة المتطلبات الخاصة وفي المثال ادت اللاعبة اربع متطلبات وبما ان قيمة كل متطلب </a:t>
            </a:r>
            <a:r>
              <a:rPr lang="en-US" dirty="0"/>
              <a:t>0,5</a:t>
            </a:r>
            <a:r>
              <a:rPr lang="ar-IQ" dirty="0"/>
              <a:t> اذن نضرب عدد المتطلبات المؤداة في </a:t>
            </a:r>
            <a:r>
              <a:rPr lang="en-US" dirty="0"/>
              <a:t>0,5</a:t>
            </a:r>
            <a:r>
              <a:rPr lang="ar-IQ" dirty="0"/>
              <a:t> وكما يلي :</a:t>
            </a:r>
          </a:p>
          <a:p>
            <a:pPr algn="ctr">
              <a:buNone/>
            </a:pPr>
            <a:r>
              <a:rPr lang="ar-IQ" dirty="0"/>
              <a:t>                            </a:t>
            </a:r>
            <a:r>
              <a:rPr lang="en-US" dirty="0"/>
              <a:t>4</a:t>
            </a:r>
            <a:r>
              <a:rPr lang="ar-IQ" dirty="0"/>
              <a:t> × </a:t>
            </a:r>
            <a:r>
              <a:rPr lang="en-US" dirty="0"/>
              <a:t>0,5</a:t>
            </a:r>
            <a:r>
              <a:rPr lang="ar-IQ" dirty="0"/>
              <a:t> = </a:t>
            </a:r>
            <a:r>
              <a:rPr lang="en-US" dirty="0">
                <a:solidFill>
                  <a:srgbClr val="FF0000"/>
                </a:solidFill>
              </a:rPr>
              <a:t>2,00</a:t>
            </a:r>
            <a:endParaRPr lang="ar-IQ" dirty="0">
              <a:solidFill>
                <a:srgbClr val="FF0000"/>
              </a:solidFill>
            </a:endParaRPr>
          </a:p>
          <a:p>
            <a:pPr>
              <a:buFontTx/>
              <a:buChar char="-"/>
            </a:pPr>
            <a:r>
              <a:rPr lang="ar-IQ" dirty="0"/>
              <a:t>وفي المثال ذكر ان اللاعبة لديها قيمة ربط </a:t>
            </a:r>
            <a:r>
              <a:rPr lang="en-US" dirty="0"/>
              <a:t>0,2</a:t>
            </a:r>
            <a:endParaRPr lang="ar-IQ" dirty="0"/>
          </a:p>
          <a:p>
            <a:pPr>
              <a:buFontTx/>
              <a:buChar char="-"/>
            </a:pPr>
            <a:r>
              <a:rPr lang="ar-IQ" dirty="0"/>
              <a:t>الان نستخرج  </a:t>
            </a:r>
            <a:r>
              <a:rPr lang="ar-IQ" dirty="0">
                <a:solidFill>
                  <a:srgbClr val="FF0000"/>
                </a:solidFill>
              </a:rPr>
              <a:t>علامة لجنة </a:t>
            </a:r>
            <a:r>
              <a:rPr lang="en-US" dirty="0">
                <a:solidFill>
                  <a:srgbClr val="FF0000"/>
                </a:solidFill>
              </a:rPr>
              <a:t>D</a:t>
            </a:r>
            <a:r>
              <a:rPr lang="ar-IQ" dirty="0">
                <a:solidFill>
                  <a:srgbClr val="FF0000"/>
                </a:solidFill>
              </a:rPr>
              <a:t> = قيمة الصعوبات + قيمة المتطلبات + قيمة الربط</a:t>
            </a:r>
          </a:p>
          <a:p>
            <a:pPr>
              <a:buNone/>
            </a:pPr>
            <a:r>
              <a:rPr lang="ar-IQ" dirty="0"/>
              <a:t>                   = </a:t>
            </a:r>
            <a:r>
              <a:rPr lang="en-US" dirty="0"/>
              <a:t>2,6</a:t>
            </a:r>
            <a:r>
              <a:rPr lang="ar-IQ" dirty="0"/>
              <a:t> + </a:t>
            </a:r>
            <a:r>
              <a:rPr lang="en-US" dirty="0"/>
              <a:t>2,00</a:t>
            </a:r>
            <a:r>
              <a:rPr lang="ar-IQ" dirty="0"/>
              <a:t> + </a:t>
            </a:r>
            <a:r>
              <a:rPr lang="en-US" dirty="0"/>
              <a:t>0,2</a:t>
            </a:r>
            <a:endParaRPr lang="ar-IQ" dirty="0"/>
          </a:p>
          <a:p>
            <a:pPr>
              <a:buNone/>
            </a:pPr>
            <a:r>
              <a:rPr lang="ar-IQ" dirty="0"/>
              <a:t>                    = </a:t>
            </a:r>
            <a:r>
              <a:rPr lang="en-US" dirty="0">
                <a:solidFill>
                  <a:srgbClr val="FF0000"/>
                </a:solidFill>
              </a:rPr>
              <a:t>4,8</a:t>
            </a:r>
            <a:endParaRPr lang="ar-IQ" dirty="0">
              <a:solidFill>
                <a:srgbClr val="FF0000"/>
              </a:solidFill>
            </a:endParaRPr>
          </a:p>
          <a:p>
            <a:pPr>
              <a:buFontTx/>
              <a:buChar char="-"/>
            </a:pPr>
            <a:endParaRPr lang="ar-IQ"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1600" y="764704"/>
            <a:ext cx="7467600" cy="4525963"/>
          </a:xfrm>
        </p:spPr>
        <p:txBody>
          <a:bodyPr>
            <a:normAutofit lnSpcReduction="10000"/>
          </a:bodyPr>
          <a:lstStyle/>
          <a:p>
            <a:r>
              <a:rPr lang="ar-IQ" dirty="0"/>
              <a:t>ثانياً : نستخرج علامة لجنة </a:t>
            </a:r>
            <a:r>
              <a:rPr lang="en-US" dirty="0"/>
              <a:t>E</a:t>
            </a:r>
            <a:r>
              <a:rPr lang="ar-IQ" dirty="0"/>
              <a:t> وكما يلي :</a:t>
            </a:r>
          </a:p>
          <a:p>
            <a:pPr>
              <a:buNone/>
            </a:pPr>
            <a:r>
              <a:rPr lang="ar-IQ" sz="2800" dirty="0"/>
              <a:t>   </a:t>
            </a:r>
            <a:r>
              <a:rPr lang="en-US" sz="2800" dirty="0"/>
              <a:t> E</a:t>
            </a:r>
            <a:r>
              <a:rPr lang="en-US" sz="2800" baseline="-25000" dirty="0"/>
              <a:t>1</a:t>
            </a:r>
            <a:r>
              <a:rPr lang="ar-IQ" sz="2800" dirty="0"/>
              <a:t>    </a:t>
            </a:r>
            <a:r>
              <a:rPr lang="en-US" sz="2800" dirty="0"/>
              <a:t>E</a:t>
            </a:r>
            <a:r>
              <a:rPr lang="en-US" sz="2800" baseline="-25000" dirty="0"/>
              <a:t>2</a:t>
            </a:r>
            <a:r>
              <a:rPr lang="ar-IQ" sz="2800" dirty="0"/>
              <a:t>       </a:t>
            </a:r>
            <a:r>
              <a:rPr lang="en-US" sz="2800" dirty="0"/>
              <a:t>E</a:t>
            </a:r>
            <a:r>
              <a:rPr lang="en-US" sz="2800" baseline="-25000" dirty="0"/>
              <a:t>3</a:t>
            </a:r>
            <a:r>
              <a:rPr lang="ar-IQ" sz="2800" dirty="0"/>
              <a:t>      </a:t>
            </a:r>
            <a:r>
              <a:rPr lang="en-US" sz="2800" dirty="0"/>
              <a:t>E</a:t>
            </a:r>
            <a:r>
              <a:rPr lang="en-US" sz="2800" baseline="-25000" dirty="0"/>
              <a:t>4</a:t>
            </a:r>
            <a:r>
              <a:rPr lang="ar-IQ" sz="2800" dirty="0"/>
              <a:t>       </a:t>
            </a:r>
            <a:r>
              <a:rPr lang="en-US" sz="2800" dirty="0"/>
              <a:t>E</a:t>
            </a:r>
            <a:r>
              <a:rPr lang="en-US" sz="2800" baseline="-25000" dirty="0"/>
              <a:t>5</a:t>
            </a:r>
            <a:r>
              <a:rPr lang="ar-IQ" sz="2800" dirty="0"/>
              <a:t>        </a:t>
            </a:r>
            <a:r>
              <a:rPr lang="en-US" sz="2800" dirty="0"/>
              <a:t>E</a:t>
            </a:r>
            <a:r>
              <a:rPr lang="en-US" sz="2800" baseline="-25000" dirty="0"/>
              <a:t>6</a:t>
            </a:r>
            <a:r>
              <a:rPr lang="en-US" sz="2800" dirty="0"/>
              <a:t> </a:t>
            </a:r>
          </a:p>
          <a:p>
            <a:pPr>
              <a:buNone/>
            </a:pPr>
            <a:r>
              <a:rPr lang="ar-IQ" sz="2800" dirty="0"/>
              <a:t>  2,1    2,4      2,4     2,8     2,5       2,3</a:t>
            </a:r>
          </a:p>
          <a:p>
            <a:pPr>
              <a:buFontTx/>
              <a:buChar char="-"/>
            </a:pPr>
            <a:r>
              <a:rPr lang="ar-IQ" sz="2800" dirty="0"/>
              <a:t>نحذف اعلى واقل قيمة </a:t>
            </a:r>
          </a:p>
          <a:p>
            <a:pPr>
              <a:buFontTx/>
              <a:buChar char="-"/>
            </a:pPr>
            <a:r>
              <a:rPr lang="ar-IQ" sz="2800" dirty="0"/>
              <a:t>نجمع الدرجات الباقية ونقسمها على عدد الحكمات الباقيات 4 وكما يلي :</a:t>
            </a:r>
          </a:p>
          <a:p>
            <a:pPr>
              <a:buNone/>
            </a:pPr>
            <a:r>
              <a:rPr lang="ar-IQ" sz="2800" dirty="0"/>
              <a:t>2,4 + 2,4 + 2,5 + 2,3 = 9,6 / 4 = </a:t>
            </a:r>
            <a:r>
              <a:rPr lang="ar-IQ" sz="2800" dirty="0">
                <a:solidFill>
                  <a:srgbClr val="FF0000"/>
                </a:solidFill>
              </a:rPr>
              <a:t>2,4</a:t>
            </a:r>
          </a:p>
          <a:p>
            <a:pPr>
              <a:buFontTx/>
              <a:buChar char="-"/>
            </a:pPr>
            <a:r>
              <a:rPr lang="ar-IQ" sz="2800" dirty="0"/>
              <a:t>نطرح 2,4 من درجة الاداء الفني 10,00 </a:t>
            </a:r>
          </a:p>
          <a:p>
            <a:pPr>
              <a:buNone/>
            </a:pPr>
            <a:r>
              <a:rPr lang="ar-IQ" sz="2800" dirty="0"/>
              <a:t>10,00 – 2,4 = </a:t>
            </a:r>
            <a:r>
              <a:rPr lang="ar-IQ" sz="2800" dirty="0">
                <a:solidFill>
                  <a:srgbClr val="FF0000"/>
                </a:solidFill>
              </a:rPr>
              <a:t>7,6</a:t>
            </a:r>
          </a:p>
          <a:p>
            <a:pPr>
              <a:buNone/>
            </a:pPr>
            <a:endParaRPr lang="ar-IQ" dirty="0"/>
          </a:p>
        </p:txBody>
      </p:sp>
      <p:sp>
        <p:nvSpPr>
          <p:cNvPr id="4" name="Oval 3"/>
          <p:cNvSpPr/>
          <p:nvPr/>
        </p:nvSpPr>
        <p:spPr>
          <a:xfrm>
            <a:off x="4139952" y="1700808"/>
            <a:ext cx="936104" cy="504056"/>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5" name="Oval 4"/>
          <p:cNvSpPr/>
          <p:nvPr/>
        </p:nvSpPr>
        <p:spPr>
          <a:xfrm>
            <a:off x="7308304" y="1700808"/>
            <a:ext cx="936104" cy="504056"/>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1600" y="980728"/>
            <a:ext cx="7467600" cy="4525963"/>
          </a:xfrm>
        </p:spPr>
        <p:txBody>
          <a:bodyPr/>
          <a:lstStyle/>
          <a:p>
            <a:r>
              <a:rPr lang="ar-IQ" dirty="0"/>
              <a:t>الان نستخرج العلامة النهائية للاعبة وهي</a:t>
            </a:r>
          </a:p>
          <a:p>
            <a:r>
              <a:rPr lang="ar-IQ" sz="2400" dirty="0"/>
              <a:t>العلامة النهائية = علامة لجنة </a:t>
            </a:r>
            <a:r>
              <a:rPr lang="en-US" sz="2400" dirty="0"/>
              <a:t>D</a:t>
            </a:r>
            <a:r>
              <a:rPr lang="ar-IQ" sz="2400" dirty="0"/>
              <a:t> + علامة لجنة </a:t>
            </a:r>
            <a:r>
              <a:rPr lang="en-US" sz="2400" dirty="0"/>
              <a:t>E</a:t>
            </a:r>
          </a:p>
          <a:p>
            <a:r>
              <a:rPr lang="ar-IQ" sz="2400" dirty="0"/>
              <a:t>اذن العلامة النهائية للاعبة =  4,8 + 7,6 </a:t>
            </a:r>
          </a:p>
          <a:p>
            <a:pPr>
              <a:buNone/>
            </a:pPr>
            <a:r>
              <a:rPr lang="ar-IQ" sz="2400" dirty="0"/>
              <a:t>                                       = </a:t>
            </a:r>
            <a:r>
              <a:rPr lang="ar-IQ" sz="2400" dirty="0">
                <a:solidFill>
                  <a:srgbClr val="FF0000"/>
                </a:solidFill>
              </a:rPr>
              <a:t>12,4</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19920813">
            <a:off x="-380398" y="2348880"/>
            <a:ext cx="9680856" cy="175432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IQ"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شكراً لكم</a:t>
            </a:r>
          </a:p>
          <a:p>
            <a:pPr algn="ctr"/>
            <a:r>
              <a:rPr lang="ar-IQ"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ونتمنى لكم النجاح والموفقية</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IQ" sz="4800" b="1" dirty="0"/>
              <a:t>لجنة التحكيم .</a:t>
            </a:r>
            <a:br>
              <a:rPr lang="ar-IQ" sz="4800" b="1" dirty="0"/>
            </a:br>
            <a:endParaRPr lang="ar-IQ" dirty="0"/>
          </a:p>
        </p:txBody>
      </p:sp>
      <p:sp>
        <p:nvSpPr>
          <p:cNvPr id="3" name="Content Placeholder 2"/>
          <p:cNvSpPr>
            <a:spLocks noGrp="1"/>
          </p:cNvSpPr>
          <p:nvPr>
            <p:ph idx="1"/>
          </p:nvPr>
        </p:nvSpPr>
        <p:spPr/>
        <p:txBody>
          <a:bodyPr>
            <a:normAutofit fontScale="70000" lnSpcReduction="20000"/>
          </a:bodyPr>
          <a:lstStyle/>
          <a:p>
            <a:pPr>
              <a:buNone/>
            </a:pPr>
            <a:r>
              <a:rPr lang="ar-IQ" sz="3200" b="1" dirty="0"/>
              <a:t>- تتكون لجنة التحيكم من 8 حكمات وتقسم لجنة التحيكم الى لجنتين هما</a:t>
            </a:r>
          </a:p>
          <a:p>
            <a:pPr algn="ctr">
              <a:buNone/>
            </a:pPr>
            <a:endParaRPr lang="ar-IQ" sz="3200" b="1" dirty="0"/>
          </a:p>
          <a:p>
            <a:pPr algn="ctr">
              <a:buNone/>
            </a:pPr>
            <a:r>
              <a:rPr lang="ar-IQ" sz="3200" b="1" dirty="0"/>
              <a:t>لجنة </a:t>
            </a:r>
            <a:r>
              <a:rPr lang="en-US" sz="3200" b="1" dirty="0"/>
              <a:t>D )</a:t>
            </a:r>
            <a:r>
              <a:rPr lang="ar-IQ" sz="3200" b="1" dirty="0"/>
              <a:t> ) ولجنة (  </a:t>
            </a:r>
            <a:r>
              <a:rPr lang="en-US" sz="3200" b="1" dirty="0"/>
              <a:t>E</a:t>
            </a:r>
            <a:r>
              <a:rPr lang="ar-IQ" sz="3200" b="1" dirty="0"/>
              <a:t> )</a:t>
            </a:r>
          </a:p>
          <a:p>
            <a:endParaRPr lang="ar-IQ" dirty="0"/>
          </a:p>
          <a:p>
            <a:pPr>
              <a:buNone/>
            </a:pPr>
            <a:endParaRPr lang="ar-IQ" dirty="0"/>
          </a:p>
          <a:p>
            <a:pPr>
              <a:buNone/>
            </a:pPr>
            <a:endParaRPr lang="ar-IQ" dirty="0"/>
          </a:p>
          <a:p>
            <a:pPr>
              <a:buNone/>
            </a:pPr>
            <a:endParaRPr lang="ar-IQ" dirty="0"/>
          </a:p>
          <a:p>
            <a:pPr>
              <a:buNone/>
            </a:pPr>
            <a:endParaRPr lang="ar-IQ" dirty="0"/>
          </a:p>
          <a:p>
            <a:pPr>
              <a:buNone/>
            </a:pPr>
            <a:endParaRPr lang="ar-IQ" dirty="0"/>
          </a:p>
          <a:p>
            <a:pPr>
              <a:buNone/>
            </a:pPr>
            <a:r>
              <a:rPr lang="ar-IQ" dirty="0"/>
              <a:t>- </a:t>
            </a:r>
            <a:r>
              <a:rPr lang="ar-IQ" sz="3200" b="1" dirty="0"/>
              <a:t>قد تعمل </a:t>
            </a:r>
            <a:r>
              <a:rPr lang="en-US" sz="3200" b="1" dirty="0"/>
              <a:t>D</a:t>
            </a:r>
            <a:r>
              <a:rPr lang="en-US" sz="3200" b="1" baseline="-25000" dirty="0"/>
              <a:t>1</a:t>
            </a:r>
            <a:r>
              <a:rPr lang="ar-IQ" sz="3200" b="1" dirty="0"/>
              <a:t> و </a:t>
            </a:r>
            <a:r>
              <a:rPr lang="en-US" sz="3200" b="1" dirty="0"/>
              <a:t>D</a:t>
            </a:r>
            <a:r>
              <a:rPr lang="en-US" sz="3200" b="1" baseline="-25000" dirty="0"/>
              <a:t>2</a:t>
            </a:r>
            <a:r>
              <a:rPr lang="ar-IQ" sz="3200" b="1" dirty="0"/>
              <a:t> كقاضية </a:t>
            </a:r>
            <a:r>
              <a:rPr lang="en-US" sz="3200" b="1" dirty="0"/>
              <a:t>E</a:t>
            </a:r>
            <a:r>
              <a:rPr lang="en-US" sz="3200" b="1" baseline="-25000" dirty="0"/>
              <a:t>1</a:t>
            </a:r>
            <a:r>
              <a:rPr lang="ar-IQ" sz="3200" b="1" dirty="0"/>
              <a:t> و </a:t>
            </a:r>
            <a:r>
              <a:rPr lang="en-US" sz="3200" b="1" dirty="0"/>
              <a:t>E</a:t>
            </a:r>
            <a:r>
              <a:rPr lang="en-US" sz="3200" b="1" baseline="-25000" dirty="0"/>
              <a:t>2</a:t>
            </a:r>
            <a:r>
              <a:rPr lang="ar-IQ" sz="3200" b="1" dirty="0"/>
              <a:t> عندما يكون المجموع العام اقل من ست قاضيات .</a:t>
            </a:r>
          </a:p>
          <a:p>
            <a:pPr>
              <a:buNone/>
            </a:pPr>
            <a:r>
              <a:rPr lang="ar-IQ" sz="3200" b="1" dirty="0"/>
              <a:t>- تساعد لجنة التحكيم ميقاتيات وحكمات خطوط وامانة سر يحملن الشهادة الدولية .</a:t>
            </a:r>
            <a:endParaRPr lang="en-US" sz="3200" b="1" dirty="0"/>
          </a:p>
          <a:p>
            <a:endParaRPr lang="ar-IQ" dirty="0"/>
          </a:p>
        </p:txBody>
      </p:sp>
      <p:graphicFrame>
        <p:nvGraphicFramePr>
          <p:cNvPr id="4" name="Table 3"/>
          <p:cNvGraphicFramePr>
            <a:graphicFrameLocks noGrp="1"/>
          </p:cNvGraphicFramePr>
          <p:nvPr/>
        </p:nvGraphicFramePr>
        <p:xfrm>
          <a:off x="1043608" y="3140968"/>
          <a:ext cx="7128792" cy="1381760"/>
        </p:xfrm>
        <a:graphic>
          <a:graphicData uri="http://schemas.openxmlformats.org/drawingml/2006/table">
            <a:tbl>
              <a:tblPr rtl="1" firstRow="1" bandRow="1">
                <a:tableStyleId>{5C22544A-7EE6-4342-B048-85BDC9FD1C3A}</a:tableStyleId>
              </a:tblPr>
              <a:tblGrid>
                <a:gridCol w="3564396">
                  <a:extLst>
                    <a:ext uri="{9D8B030D-6E8A-4147-A177-3AD203B41FA5}">
                      <a16:colId xmlns:a16="http://schemas.microsoft.com/office/drawing/2014/main" val="20000"/>
                    </a:ext>
                  </a:extLst>
                </a:gridCol>
                <a:gridCol w="3564396">
                  <a:extLst>
                    <a:ext uri="{9D8B030D-6E8A-4147-A177-3AD203B41FA5}">
                      <a16:colId xmlns:a16="http://schemas.microsoft.com/office/drawing/2014/main" val="20001"/>
                    </a:ext>
                  </a:extLst>
                </a:gridCol>
              </a:tblGrid>
              <a:tr h="370840">
                <a:tc>
                  <a:txBody>
                    <a:bodyPr/>
                    <a:lstStyle/>
                    <a:p>
                      <a:pPr algn="ctr" rtl="1"/>
                      <a:r>
                        <a:rPr kumimoji="0" lang="ar-IQ" sz="1800" b="1" kern="1200" dirty="0">
                          <a:solidFill>
                            <a:schemeClr val="lt1"/>
                          </a:solidFill>
                          <a:latin typeface="+mn-lt"/>
                          <a:ea typeface="+mn-ea"/>
                          <a:cs typeface="+mn-cs"/>
                        </a:rPr>
                        <a:t>منافسات دولية </a:t>
                      </a:r>
                      <a:endParaRPr kumimoji="0" lang="en-US" sz="1800" b="1" kern="1200" dirty="0">
                        <a:solidFill>
                          <a:schemeClr val="lt1"/>
                        </a:solidFill>
                        <a:latin typeface="+mn-lt"/>
                        <a:ea typeface="+mn-ea"/>
                        <a:cs typeface="+mn-cs"/>
                      </a:endParaRPr>
                    </a:p>
                    <a:p>
                      <a:pPr algn="ctr"/>
                      <a:r>
                        <a:rPr kumimoji="0" lang="ar-IQ" sz="1800" b="1" kern="1200" dirty="0">
                          <a:solidFill>
                            <a:schemeClr val="lt1"/>
                          </a:solidFill>
                          <a:latin typeface="+mn-lt"/>
                          <a:ea typeface="+mn-ea"/>
                          <a:cs typeface="+mn-cs"/>
                        </a:rPr>
                        <a:t>6 قاضيات</a:t>
                      </a:r>
                      <a:endParaRPr lang="ar-IQ" dirty="0"/>
                    </a:p>
                  </a:txBody>
                  <a:tcPr/>
                </a:tc>
                <a:tc>
                  <a:txBody>
                    <a:bodyPr/>
                    <a:lstStyle/>
                    <a:p>
                      <a:pPr algn="ctr" rtl="1"/>
                      <a:r>
                        <a:rPr kumimoji="0" lang="ar-IQ" sz="1800" b="1" kern="1200" dirty="0">
                          <a:solidFill>
                            <a:schemeClr val="lt1"/>
                          </a:solidFill>
                          <a:latin typeface="+mn-lt"/>
                          <a:ea typeface="+mn-ea"/>
                          <a:cs typeface="+mn-cs"/>
                        </a:rPr>
                        <a:t>بطولات العالم – الالعاب اولمبية</a:t>
                      </a:r>
                      <a:endParaRPr kumimoji="0" lang="en-US" sz="1800" b="1" kern="1200" dirty="0">
                        <a:solidFill>
                          <a:schemeClr val="lt1"/>
                        </a:solidFill>
                        <a:latin typeface="+mn-lt"/>
                        <a:ea typeface="+mn-ea"/>
                        <a:cs typeface="+mn-cs"/>
                      </a:endParaRPr>
                    </a:p>
                    <a:p>
                      <a:pPr algn="ctr"/>
                      <a:r>
                        <a:rPr kumimoji="0" lang="ar-IQ" sz="1800" b="1" kern="1200" dirty="0">
                          <a:solidFill>
                            <a:schemeClr val="lt1"/>
                          </a:solidFill>
                          <a:latin typeface="+mn-lt"/>
                          <a:ea typeface="+mn-ea"/>
                          <a:cs typeface="+mn-cs"/>
                        </a:rPr>
                        <a:t>8 قاضيات</a:t>
                      </a:r>
                      <a:endParaRPr lang="ar-IQ" dirty="0"/>
                    </a:p>
                  </a:txBody>
                  <a:tcPr/>
                </a:tc>
                <a:extLst>
                  <a:ext uri="{0D108BD9-81ED-4DB2-BD59-A6C34878D82A}">
                    <a16:rowId xmlns:a16="http://schemas.microsoft.com/office/drawing/2014/main" val="10000"/>
                  </a:ext>
                </a:extLst>
              </a:tr>
              <a:tr h="370840">
                <a:tc>
                  <a:txBody>
                    <a:bodyPr/>
                    <a:lstStyle/>
                    <a:p>
                      <a:pPr algn="ctr" rtl="1">
                        <a:spcAft>
                          <a:spcPts val="0"/>
                        </a:spcAft>
                      </a:pPr>
                      <a:r>
                        <a:rPr lang="ar-IQ" sz="1600" dirty="0">
                          <a:latin typeface="Times New Roman"/>
                          <a:ea typeface="Times New Roman"/>
                          <a:cs typeface="Arial"/>
                        </a:rPr>
                        <a:t>2  قاضية </a:t>
                      </a:r>
                      <a:r>
                        <a:rPr lang="en-US" sz="1600" dirty="0">
                          <a:latin typeface="Times New Roman"/>
                          <a:ea typeface="Times New Roman"/>
                          <a:cs typeface="Arial"/>
                        </a:rPr>
                        <a:t> D</a:t>
                      </a:r>
                      <a:endParaRPr lang="en-US" sz="1200" dirty="0">
                        <a:latin typeface="Times New Roman"/>
                        <a:ea typeface="Times New Roman"/>
                        <a:cs typeface="Arial"/>
                      </a:endParaRPr>
                    </a:p>
                  </a:txBody>
                  <a:tcPr marL="68580" marR="68580" marT="0" marB="0" anchor="ctr"/>
                </a:tc>
                <a:tc>
                  <a:txBody>
                    <a:bodyPr/>
                    <a:lstStyle/>
                    <a:p>
                      <a:pPr algn="ctr" rtl="1">
                        <a:spcAft>
                          <a:spcPts val="0"/>
                        </a:spcAft>
                      </a:pPr>
                      <a:r>
                        <a:rPr lang="ar-IQ" sz="1600" dirty="0">
                          <a:latin typeface="Times New Roman"/>
                          <a:ea typeface="Times New Roman"/>
                          <a:cs typeface="Arial"/>
                        </a:rPr>
                        <a:t>2  قاضية  </a:t>
                      </a:r>
                      <a:r>
                        <a:rPr lang="en-US" sz="1600" dirty="0">
                          <a:latin typeface="Times New Roman"/>
                          <a:ea typeface="Times New Roman"/>
                          <a:cs typeface="Arial"/>
                        </a:rPr>
                        <a:t>D</a:t>
                      </a:r>
                      <a:endParaRPr lang="en-US" sz="1200" dirty="0">
                        <a:latin typeface="Times New Roman"/>
                        <a:ea typeface="Times New Roman"/>
                        <a:cs typeface="Arial"/>
                      </a:endParaRPr>
                    </a:p>
                  </a:txBody>
                  <a:tcPr marL="68580" marR="68580" marT="0" marB="0" anchor="ctr"/>
                </a:tc>
                <a:extLst>
                  <a:ext uri="{0D108BD9-81ED-4DB2-BD59-A6C34878D82A}">
                    <a16:rowId xmlns:a16="http://schemas.microsoft.com/office/drawing/2014/main" val="10001"/>
                  </a:ext>
                </a:extLst>
              </a:tr>
              <a:tr h="370840">
                <a:tc>
                  <a:txBody>
                    <a:bodyPr/>
                    <a:lstStyle/>
                    <a:p>
                      <a:pPr algn="ctr" rtl="1">
                        <a:spcAft>
                          <a:spcPts val="0"/>
                        </a:spcAft>
                      </a:pPr>
                      <a:r>
                        <a:rPr lang="ar-IQ" sz="1600" dirty="0">
                          <a:latin typeface="Times New Roman"/>
                          <a:ea typeface="Times New Roman"/>
                          <a:cs typeface="Arial"/>
                        </a:rPr>
                        <a:t>4  قاضيات  </a:t>
                      </a:r>
                      <a:r>
                        <a:rPr lang="en-US" sz="1600" dirty="0">
                          <a:latin typeface="Times New Roman"/>
                          <a:ea typeface="Times New Roman"/>
                          <a:cs typeface="Arial"/>
                        </a:rPr>
                        <a:t>E</a:t>
                      </a:r>
                      <a:endParaRPr lang="en-US" sz="1200" dirty="0">
                        <a:latin typeface="Times New Roman"/>
                        <a:ea typeface="Times New Roman"/>
                        <a:cs typeface="Arial"/>
                      </a:endParaRPr>
                    </a:p>
                  </a:txBody>
                  <a:tcPr marL="68580" marR="68580" marT="0" marB="0" anchor="ctr"/>
                </a:tc>
                <a:tc>
                  <a:txBody>
                    <a:bodyPr/>
                    <a:lstStyle/>
                    <a:p>
                      <a:pPr algn="ctr" rtl="1">
                        <a:spcAft>
                          <a:spcPts val="0"/>
                        </a:spcAft>
                      </a:pPr>
                      <a:r>
                        <a:rPr lang="ar-IQ" sz="1600" dirty="0">
                          <a:latin typeface="Times New Roman"/>
                          <a:ea typeface="Times New Roman"/>
                          <a:cs typeface="Arial"/>
                        </a:rPr>
                        <a:t>6  قاضيات  </a:t>
                      </a:r>
                      <a:r>
                        <a:rPr lang="en-US" sz="1600" dirty="0">
                          <a:latin typeface="Times New Roman"/>
                          <a:ea typeface="Times New Roman"/>
                          <a:cs typeface="Arial"/>
                        </a:rPr>
                        <a:t>E</a:t>
                      </a:r>
                      <a:endParaRPr lang="en-US" sz="1200" dirty="0">
                        <a:latin typeface="Times New Roman"/>
                        <a:ea typeface="Times New Roman"/>
                        <a:cs typeface="Arial"/>
                      </a:endParaRPr>
                    </a:p>
                  </a:txBody>
                  <a:tcPr marL="68580" marR="68580" marT="0" marB="0" anchor="ctr"/>
                </a:tc>
                <a:extLst>
                  <a:ext uri="{0D108BD9-81ED-4DB2-BD59-A6C34878D82A}">
                    <a16:rowId xmlns:a16="http://schemas.microsoft.com/office/drawing/2014/main" val="10002"/>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32656"/>
            <a:ext cx="8748464" cy="5793507"/>
          </a:xfrm>
        </p:spPr>
        <p:txBody>
          <a:bodyPr/>
          <a:lstStyle/>
          <a:p>
            <a:r>
              <a:rPr lang="ar-IQ" sz="2400" dirty="0"/>
              <a:t>لجنة </a:t>
            </a:r>
            <a:r>
              <a:rPr lang="en-US" sz="2400" dirty="0"/>
              <a:t>D</a:t>
            </a:r>
            <a:r>
              <a:rPr lang="ar-IQ" sz="2400" dirty="0"/>
              <a:t> تتكون من حكمتين هما </a:t>
            </a:r>
            <a:r>
              <a:rPr lang="en-US" sz="2400" dirty="0"/>
              <a:t>D1</a:t>
            </a:r>
            <a:r>
              <a:rPr lang="ar-IQ" sz="2400" dirty="0"/>
              <a:t> و </a:t>
            </a:r>
            <a:r>
              <a:rPr lang="en-US" sz="2400" dirty="0"/>
              <a:t>D2</a:t>
            </a:r>
            <a:endParaRPr lang="ar-IQ" sz="2400" dirty="0"/>
          </a:p>
          <a:p>
            <a:r>
              <a:rPr lang="ar-IQ" sz="2400" dirty="0"/>
              <a:t>مهمتة لجنة </a:t>
            </a:r>
            <a:r>
              <a:rPr lang="en-US" sz="2400" dirty="0"/>
              <a:t>D</a:t>
            </a:r>
            <a:r>
              <a:rPr lang="ar-IQ" sz="2400" dirty="0"/>
              <a:t> استخراج محتوى التمرين والذي يتكون من :</a:t>
            </a:r>
          </a:p>
          <a:p>
            <a:pPr lvl="0">
              <a:buNone/>
            </a:pPr>
            <a:r>
              <a:rPr lang="ar-IQ" sz="2400" dirty="0"/>
              <a:t>1- قيمة الصعوبات : </a:t>
            </a:r>
          </a:p>
          <a:p>
            <a:pPr lvl="0">
              <a:buNone/>
            </a:pPr>
            <a:r>
              <a:rPr lang="ar-IQ" sz="2400" dirty="0"/>
              <a:t>اعلى 8 صعوبات متضمنة النهاية يعني ( النهاية + 7 حركات ) .</a:t>
            </a:r>
            <a:endParaRPr lang="en-US" sz="2400" dirty="0"/>
          </a:p>
          <a:p>
            <a:pPr>
              <a:buNone/>
            </a:pPr>
            <a:r>
              <a:rPr lang="ar-IQ" sz="2400" dirty="0"/>
              <a:t>     والصعوبات مقسمة في القانون على النحو التالي :</a:t>
            </a:r>
            <a:endParaRPr lang="en-US" sz="2400" dirty="0"/>
          </a:p>
          <a:p>
            <a:endParaRPr lang="ar-IQ" dirty="0"/>
          </a:p>
        </p:txBody>
      </p:sp>
      <p:graphicFrame>
        <p:nvGraphicFramePr>
          <p:cNvPr id="4" name="Table 3"/>
          <p:cNvGraphicFramePr>
            <a:graphicFrameLocks noGrp="1"/>
          </p:cNvGraphicFramePr>
          <p:nvPr/>
        </p:nvGraphicFramePr>
        <p:xfrm>
          <a:off x="1691680" y="2996952"/>
          <a:ext cx="6096000" cy="2966720"/>
        </p:xfrm>
        <a:graphic>
          <a:graphicData uri="http://schemas.openxmlformats.org/drawingml/2006/table">
            <a:tbl>
              <a:tblPr rtl="1"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pPr algn="ctr" rtl="1">
                        <a:spcAft>
                          <a:spcPts val="0"/>
                        </a:spcAft>
                      </a:pPr>
                      <a:r>
                        <a:rPr lang="ar-IQ" sz="1600" dirty="0">
                          <a:latin typeface="Times New Roman"/>
                          <a:ea typeface="Times New Roman"/>
                        </a:rPr>
                        <a:t>الصعوبة</a:t>
                      </a:r>
                      <a:endParaRPr lang="en-US" sz="1200" dirty="0">
                        <a:latin typeface="Times New Roman"/>
                        <a:ea typeface="Times New Roman"/>
                      </a:endParaRPr>
                    </a:p>
                  </a:txBody>
                  <a:tcPr marL="68580" marR="68580" marT="0" marB="0" anchor="ctr"/>
                </a:tc>
                <a:tc>
                  <a:txBody>
                    <a:bodyPr/>
                    <a:lstStyle/>
                    <a:p>
                      <a:pPr algn="ctr" rtl="1">
                        <a:spcAft>
                          <a:spcPts val="0"/>
                        </a:spcAft>
                      </a:pPr>
                      <a:r>
                        <a:rPr lang="ar-IQ" sz="1600">
                          <a:latin typeface="Times New Roman"/>
                          <a:ea typeface="Times New Roman"/>
                        </a:rPr>
                        <a:t>قيمتها</a:t>
                      </a:r>
                      <a:endParaRPr lang="en-US" sz="1200">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840">
                <a:tc>
                  <a:txBody>
                    <a:bodyPr/>
                    <a:lstStyle/>
                    <a:p>
                      <a:pPr algn="ctr" rtl="1">
                        <a:spcAft>
                          <a:spcPts val="0"/>
                        </a:spcAft>
                      </a:pPr>
                      <a:r>
                        <a:rPr lang="en-US" sz="1600" dirty="0">
                          <a:latin typeface="Times New Roman"/>
                          <a:ea typeface="Times New Roman"/>
                        </a:rPr>
                        <a:t>A</a:t>
                      </a:r>
                      <a:endParaRPr lang="en-US" sz="1200" dirty="0">
                        <a:latin typeface="Times New Roman"/>
                        <a:ea typeface="Times New Roman"/>
                      </a:endParaRPr>
                    </a:p>
                  </a:txBody>
                  <a:tcPr marL="68580" marR="68580" marT="0" marB="0" anchor="ctr"/>
                </a:tc>
                <a:tc>
                  <a:txBody>
                    <a:bodyPr/>
                    <a:lstStyle/>
                    <a:p>
                      <a:pPr algn="ctr" rtl="1">
                        <a:spcAft>
                          <a:spcPts val="0"/>
                        </a:spcAft>
                      </a:pPr>
                      <a:r>
                        <a:rPr lang="ar-IQ" sz="1600" dirty="0">
                          <a:latin typeface="Times New Roman"/>
                          <a:ea typeface="Times New Roman"/>
                        </a:rPr>
                        <a:t>0.1</a:t>
                      </a:r>
                      <a:endParaRPr lang="en-US" sz="1200" dirty="0">
                        <a:latin typeface="Times New Roman"/>
                        <a:ea typeface="Times New Roman"/>
                      </a:endParaRPr>
                    </a:p>
                  </a:txBody>
                  <a:tcPr marL="68580" marR="68580" marT="0" marB="0" anchor="ctr"/>
                </a:tc>
                <a:extLst>
                  <a:ext uri="{0D108BD9-81ED-4DB2-BD59-A6C34878D82A}">
                    <a16:rowId xmlns:a16="http://schemas.microsoft.com/office/drawing/2014/main" val="10001"/>
                  </a:ext>
                </a:extLst>
              </a:tr>
              <a:tr h="370840">
                <a:tc>
                  <a:txBody>
                    <a:bodyPr/>
                    <a:lstStyle/>
                    <a:p>
                      <a:pPr algn="ctr" rtl="1">
                        <a:spcAft>
                          <a:spcPts val="0"/>
                        </a:spcAft>
                      </a:pPr>
                      <a:r>
                        <a:rPr lang="en-US" sz="1600">
                          <a:latin typeface="Times New Roman"/>
                          <a:ea typeface="Times New Roman"/>
                        </a:rPr>
                        <a:t>B</a:t>
                      </a:r>
                      <a:endParaRPr lang="en-US" sz="1200">
                        <a:latin typeface="Times New Roman"/>
                        <a:ea typeface="Times New Roman"/>
                      </a:endParaRPr>
                    </a:p>
                  </a:txBody>
                  <a:tcPr marL="68580" marR="68580" marT="0" marB="0" anchor="ctr"/>
                </a:tc>
                <a:tc>
                  <a:txBody>
                    <a:bodyPr/>
                    <a:lstStyle/>
                    <a:p>
                      <a:pPr algn="ctr" rtl="1">
                        <a:spcAft>
                          <a:spcPts val="0"/>
                        </a:spcAft>
                      </a:pPr>
                      <a:r>
                        <a:rPr lang="ar-IQ" sz="1600" dirty="0">
                          <a:latin typeface="Times New Roman"/>
                          <a:ea typeface="Times New Roman"/>
                        </a:rPr>
                        <a:t>0.2</a:t>
                      </a:r>
                      <a:endParaRPr lang="en-US" sz="1200" dirty="0">
                        <a:latin typeface="Times New Roman"/>
                        <a:ea typeface="Times New Roman"/>
                      </a:endParaRPr>
                    </a:p>
                  </a:txBody>
                  <a:tcPr marL="68580" marR="68580" marT="0" marB="0" anchor="ctr"/>
                </a:tc>
                <a:extLst>
                  <a:ext uri="{0D108BD9-81ED-4DB2-BD59-A6C34878D82A}">
                    <a16:rowId xmlns:a16="http://schemas.microsoft.com/office/drawing/2014/main" val="10002"/>
                  </a:ext>
                </a:extLst>
              </a:tr>
              <a:tr h="370840">
                <a:tc>
                  <a:txBody>
                    <a:bodyPr/>
                    <a:lstStyle/>
                    <a:p>
                      <a:pPr algn="ctr" rtl="1">
                        <a:spcAft>
                          <a:spcPts val="0"/>
                        </a:spcAft>
                      </a:pPr>
                      <a:r>
                        <a:rPr lang="en-US" sz="1600">
                          <a:latin typeface="Times New Roman"/>
                          <a:ea typeface="Times New Roman"/>
                        </a:rPr>
                        <a:t>C</a:t>
                      </a:r>
                      <a:endParaRPr lang="en-US" sz="1200">
                        <a:latin typeface="Times New Roman"/>
                        <a:ea typeface="Times New Roman"/>
                      </a:endParaRPr>
                    </a:p>
                  </a:txBody>
                  <a:tcPr marL="68580" marR="68580" marT="0" marB="0" anchor="ctr"/>
                </a:tc>
                <a:tc>
                  <a:txBody>
                    <a:bodyPr/>
                    <a:lstStyle/>
                    <a:p>
                      <a:pPr algn="ctr" rtl="1">
                        <a:spcAft>
                          <a:spcPts val="0"/>
                        </a:spcAft>
                      </a:pPr>
                      <a:r>
                        <a:rPr lang="ar-IQ" sz="1600" dirty="0">
                          <a:latin typeface="Times New Roman"/>
                          <a:ea typeface="Times New Roman"/>
                        </a:rPr>
                        <a:t>0.3</a:t>
                      </a:r>
                      <a:endParaRPr lang="en-US" sz="1200" dirty="0">
                        <a:latin typeface="Times New Roman"/>
                        <a:ea typeface="Times New Roman"/>
                      </a:endParaRPr>
                    </a:p>
                  </a:txBody>
                  <a:tcPr marL="68580" marR="68580" marT="0" marB="0" anchor="ctr"/>
                </a:tc>
                <a:extLst>
                  <a:ext uri="{0D108BD9-81ED-4DB2-BD59-A6C34878D82A}">
                    <a16:rowId xmlns:a16="http://schemas.microsoft.com/office/drawing/2014/main" val="10003"/>
                  </a:ext>
                </a:extLst>
              </a:tr>
              <a:tr h="370840">
                <a:tc>
                  <a:txBody>
                    <a:bodyPr/>
                    <a:lstStyle/>
                    <a:p>
                      <a:pPr algn="ctr" rtl="1">
                        <a:spcAft>
                          <a:spcPts val="0"/>
                        </a:spcAft>
                      </a:pPr>
                      <a:r>
                        <a:rPr lang="en-US" sz="1600">
                          <a:latin typeface="Times New Roman"/>
                          <a:ea typeface="Times New Roman"/>
                        </a:rPr>
                        <a:t>D</a:t>
                      </a:r>
                      <a:endParaRPr lang="en-US" sz="1200">
                        <a:latin typeface="Times New Roman"/>
                        <a:ea typeface="Times New Roman"/>
                      </a:endParaRPr>
                    </a:p>
                  </a:txBody>
                  <a:tcPr marL="68580" marR="68580" marT="0" marB="0" anchor="ctr"/>
                </a:tc>
                <a:tc>
                  <a:txBody>
                    <a:bodyPr/>
                    <a:lstStyle/>
                    <a:p>
                      <a:pPr algn="ctr" rtl="1">
                        <a:spcAft>
                          <a:spcPts val="0"/>
                        </a:spcAft>
                      </a:pPr>
                      <a:r>
                        <a:rPr lang="ar-IQ" sz="1600" dirty="0">
                          <a:latin typeface="Times New Roman"/>
                          <a:ea typeface="Times New Roman"/>
                        </a:rPr>
                        <a:t>0.4</a:t>
                      </a:r>
                      <a:endParaRPr lang="en-US" sz="1200" dirty="0">
                        <a:latin typeface="Times New Roman"/>
                        <a:ea typeface="Times New Roman"/>
                      </a:endParaRPr>
                    </a:p>
                  </a:txBody>
                  <a:tcPr marL="68580" marR="68580" marT="0" marB="0" anchor="ctr"/>
                </a:tc>
                <a:extLst>
                  <a:ext uri="{0D108BD9-81ED-4DB2-BD59-A6C34878D82A}">
                    <a16:rowId xmlns:a16="http://schemas.microsoft.com/office/drawing/2014/main" val="10004"/>
                  </a:ext>
                </a:extLst>
              </a:tr>
              <a:tr h="370840">
                <a:tc>
                  <a:txBody>
                    <a:bodyPr/>
                    <a:lstStyle/>
                    <a:p>
                      <a:pPr algn="ctr" rtl="1">
                        <a:spcAft>
                          <a:spcPts val="0"/>
                        </a:spcAft>
                      </a:pPr>
                      <a:r>
                        <a:rPr lang="en-US" sz="1600">
                          <a:latin typeface="Times New Roman"/>
                          <a:ea typeface="Times New Roman"/>
                        </a:rPr>
                        <a:t>E</a:t>
                      </a:r>
                      <a:endParaRPr lang="en-US" sz="1200">
                        <a:latin typeface="Times New Roman"/>
                        <a:ea typeface="Times New Roman"/>
                      </a:endParaRPr>
                    </a:p>
                  </a:txBody>
                  <a:tcPr marL="68580" marR="68580" marT="0" marB="0" anchor="ctr"/>
                </a:tc>
                <a:tc>
                  <a:txBody>
                    <a:bodyPr/>
                    <a:lstStyle/>
                    <a:p>
                      <a:pPr algn="ctr" rtl="1">
                        <a:spcAft>
                          <a:spcPts val="0"/>
                        </a:spcAft>
                      </a:pPr>
                      <a:r>
                        <a:rPr lang="ar-IQ" sz="1600" dirty="0">
                          <a:latin typeface="Times New Roman"/>
                          <a:ea typeface="Times New Roman"/>
                        </a:rPr>
                        <a:t>0.5</a:t>
                      </a:r>
                      <a:endParaRPr lang="en-US" sz="1200" dirty="0">
                        <a:latin typeface="Times New Roman"/>
                        <a:ea typeface="Times New Roman"/>
                      </a:endParaRPr>
                    </a:p>
                  </a:txBody>
                  <a:tcPr marL="68580" marR="68580" marT="0" marB="0" anchor="ctr"/>
                </a:tc>
                <a:extLst>
                  <a:ext uri="{0D108BD9-81ED-4DB2-BD59-A6C34878D82A}">
                    <a16:rowId xmlns:a16="http://schemas.microsoft.com/office/drawing/2014/main" val="10005"/>
                  </a:ext>
                </a:extLst>
              </a:tr>
              <a:tr h="370840">
                <a:tc>
                  <a:txBody>
                    <a:bodyPr/>
                    <a:lstStyle/>
                    <a:p>
                      <a:pPr algn="ctr" rtl="1">
                        <a:spcAft>
                          <a:spcPts val="0"/>
                        </a:spcAft>
                      </a:pPr>
                      <a:r>
                        <a:rPr lang="en-US" sz="1600">
                          <a:latin typeface="Times New Roman"/>
                          <a:ea typeface="Times New Roman"/>
                        </a:rPr>
                        <a:t>F</a:t>
                      </a:r>
                      <a:endParaRPr lang="en-US" sz="1200">
                        <a:latin typeface="Times New Roman"/>
                        <a:ea typeface="Times New Roman"/>
                      </a:endParaRPr>
                    </a:p>
                  </a:txBody>
                  <a:tcPr marL="68580" marR="68580" marT="0" marB="0" anchor="ctr"/>
                </a:tc>
                <a:tc>
                  <a:txBody>
                    <a:bodyPr/>
                    <a:lstStyle/>
                    <a:p>
                      <a:pPr algn="ctr" rtl="1">
                        <a:spcAft>
                          <a:spcPts val="0"/>
                        </a:spcAft>
                      </a:pPr>
                      <a:r>
                        <a:rPr lang="ar-IQ" sz="1600" dirty="0">
                          <a:latin typeface="Times New Roman"/>
                          <a:ea typeface="Times New Roman"/>
                        </a:rPr>
                        <a:t>0.6</a:t>
                      </a:r>
                      <a:endParaRPr lang="en-US" sz="1200" dirty="0">
                        <a:latin typeface="Times New Roman"/>
                        <a:ea typeface="Times New Roman"/>
                      </a:endParaRPr>
                    </a:p>
                  </a:txBody>
                  <a:tcPr marL="68580" marR="68580" marT="0" marB="0" anchor="ctr"/>
                </a:tc>
                <a:extLst>
                  <a:ext uri="{0D108BD9-81ED-4DB2-BD59-A6C34878D82A}">
                    <a16:rowId xmlns:a16="http://schemas.microsoft.com/office/drawing/2014/main" val="10006"/>
                  </a:ext>
                </a:extLst>
              </a:tr>
              <a:tr h="370840">
                <a:tc>
                  <a:txBody>
                    <a:bodyPr/>
                    <a:lstStyle/>
                    <a:p>
                      <a:pPr algn="ctr" rtl="1">
                        <a:spcAft>
                          <a:spcPts val="0"/>
                        </a:spcAft>
                      </a:pPr>
                      <a:r>
                        <a:rPr lang="en-US" sz="1600">
                          <a:latin typeface="Times New Roman"/>
                          <a:ea typeface="Times New Roman"/>
                        </a:rPr>
                        <a:t>G</a:t>
                      </a:r>
                      <a:endParaRPr lang="en-US" sz="1200">
                        <a:latin typeface="Times New Roman"/>
                        <a:ea typeface="Times New Roman"/>
                      </a:endParaRPr>
                    </a:p>
                  </a:txBody>
                  <a:tcPr marL="68580" marR="68580" marT="0" marB="0" anchor="ctr"/>
                </a:tc>
                <a:tc>
                  <a:txBody>
                    <a:bodyPr/>
                    <a:lstStyle/>
                    <a:p>
                      <a:pPr algn="ctr" rtl="1">
                        <a:spcAft>
                          <a:spcPts val="0"/>
                        </a:spcAft>
                      </a:pPr>
                      <a:r>
                        <a:rPr lang="ar-IQ" sz="1600" dirty="0">
                          <a:latin typeface="Times New Roman"/>
                          <a:ea typeface="Times New Roman"/>
                        </a:rPr>
                        <a:t>0.7</a:t>
                      </a:r>
                      <a:endParaRPr lang="en-US" sz="1200" dirty="0">
                        <a:latin typeface="Times New Roman"/>
                        <a:ea typeface="Times New Roman"/>
                      </a:endParaRPr>
                    </a:p>
                  </a:txBody>
                  <a:tcPr marL="68580" marR="68580" marT="0" marB="0" anchor="ctr"/>
                </a:tc>
                <a:extLst>
                  <a:ext uri="{0D108BD9-81ED-4DB2-BD59-A6C34878D82A}">
                    <a16:rowId xmlns:a16="http://schemas.microsoft.com/office/drawing/2014/main" val="10007"/>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124744"/>
            <a:ext cx="8280920" cy="4525963"/>
          </a:xfrm>
        </p:spPr>
        <p:txBody>
          <a:bodyPr/>
          <a:lstStyle/>
          <a:p>
            <a:r>
              <a:rPr lang="ar-IQ" dirty="0"/>
              <a:t>الصعوبات هي حركات من جداول الصعوبات في القانون الدولي تستخدم حسب الحاجة اليها .</a:t>
            </a:r>
            <a:endParaRPr lang="en-US" dirty="0"/>
          </a:p>
          <a:p>
            <a:pPr>
              <a:buNone/>
            </a:pPr>
            <a:r>
              <a:rPr lang="ar-IQ" dirty="0"/>
              <a:t>- تحتسب اعلى 8 صعوبات متضمنة النهاية ( متوازي – عارضة – ارضية ) .</a:t>
            </a:r>
            <a:endParaRPr lang="en-US" dirty="0"/>
          </a:p>
          <a:p>
            <a:pPr>
              <a:buNone/>
            </a:pPr>
            <a:r>
              <a:rPr lang="ar-IQ" dirty="0"/>
              <a:t>- ( اللجنة </a:t>
            </a:r>
            <a:r>
              <a:rPr lang="en-US" dirty="0"/>
              <a:t>D</a:t>
            </a:r>
            <a:r>
              <a:rPr lang="ar-IQ" dirty="0"/>
              <a:t> ) سوف تُقييم الصعوبات ما لم يكن هناك خطأ فني (تقني ) في اداء الحركة .</a:t>
            </a:r>
            <a:endParaRPr lang="ar-IQ" b="1" dirty="0"/>
          </a:p>
          <a:p>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IQ" sz="3600" b="1" dirty="0"/>
              <a:t>متطلبات التركيب الخاصة  ( 2.5 ).</a:t>
            </a:r>
            <a:br>
              <a:rPr lang="en-US" dirty="0"/>
            </a:br>
            <a:endParaRPr lang="ar-IQ" dirty="0"/>
          </a:p>
        </p:txBody>
      </p:sp>
      <p:sp>
        <p:nvSpPr>
          <p:cNvPr id="3" name="Content Placeholder 2"/>
          <p:cNvSpPr>
            <a:spLocks noGrp="1"/>
          </p:cNvSpPr>
          <p:nvPr>
            <p:ph idx="1"/>
          </p:nvPr>
        </p:nvSpPr>
        <p:spPr/>
        <p:txBody>
          <a:bodyPr>
            <a:normAutofit fontScale="85000" lnSpcReduction="20000"/>
          </a:bodyPr>
          <a:lstStyle/>
          <a:p>
            <a:pPr>
              <a:buFontTx/>
              <a:buChar char="-"/>
            </a:pPr>
            <a:r>
              <a:rPr lang="ar-IQ" dirty="0"/>
              <a:t>المتطلبات الخاصة مشروحة بشكل خاص لكل جهاز وقيمتها 2.5 .</a:t>
            </a:r>
          </a:p>
          <a:p>
            <a:pPr>
              <a:buFontTx/>
              <a:buChar char="-"/>
            </a:pPr>
            <a:r>
              <a:rPr lang="ar-IQ" dirty="0"/>
              <a:t>عدد متطلبات التركيب الخاصة ( 5 ) قيمة كل متطلب ( 0.5 ) </a:t>
            </a:r>
            <a:endParaRPr lang="en-US" dirty="0"/>
          </a:p>
          <a:p>
            <a:pPr>
              <a:buNone/>
            </a:pPr>
            <a:r>
              <a:rPr lang="ar-IQ" dirty="0"/>
              <a:t>- ممكن ان تغطي حركة واحدة اكثر من متطلب ولكن لا يمكن تكرار الحركة كي تغطي اكثر من متطلب .</a:t>
            </a:r>
            <a:endParaRPr lang="en-US" dirty="0"/>
          </a:p>
          <a:p>
            <a:pPr>
              <a:buNone/>
            </a:pPr>
            <a:r>
              <a:rPr lang="ar-IQ" dirty="0"/>
              <a:t>- الحركات من الجداول الحركية هي فقط التي تغطي المتطلبات .</a:t>
            </a:r>
            <a:endParaRPr lang="en-US" dirty="0"/>
          </a:p>
          <a:p>
            <a:pPr>
              <a:buNone/>
            </a:pPr>
            <a:r>
              <a:rPr lang="ar-IQ" b="1" dirty="0"/>
              <a:t>- مبدأ تقييم النهاية :</a:t>
            </a:r>
            <a:endParaRPr lang="en-US" dirty="0"/>
          </a:p>
          <a:p>
            <a:pPr>
              <a:buNone/>
            </a:pPr>
            <a:r>
              <a:rPr lang="ar-IQ" dirty="0"/>
              <a:t>* لا نهاية او نهاية من صعوبة </a:t>
            </a:r>
            <a:r>
              <a:rPr lang="en-US" dirty="0"/>
              <a:t>A</a:t>
            </a:r>
            <a:r>
              <a:rPr lang="ar-IQ" dirty="0"/>
              <a:t> او </a:t>
            </a:r>
            <a:r>
              <a:rPr lang="en-US" dirty="0"/>
              <a:t>B</a:t>
            </a:r>
            <a:r>
              <a:rPr lang="ar-IQ" dirty="0"/>
              <a:t>                  0.0</a:t>
            </a:r>
            <a:endParaRPr lang="en-US" dirty="0"/>
          </a:p>
          <a:p>
            <a:pPr>
              <a:buNone/>
            </a:pPr>
            <a:r>
              <a:rPr lang="ar-IQ" dirty="0"/>
              <a:t>* نهاية من صعوبة </a:t>
            </a:r>
            <a:r>
              <a:rPr lang="en-US" dirty="0"/>
              <a:t>C</a:t>
            </a:r>
            <a:r>
              <a:rPr lang="ar-IQ" dirty="0"/>
              <a:t>                                       0.3</a:t>
            </a:r>
            <a:endParaRPr lang="en-US" dirty="0"/>
          </a:p>
          <a:p>
            <a:pPr>
              <a:buNone/>
            </a:pPr>
            <a:r>
              <a:rPr lang="ar-IQ" dirty="0"/>
              <a:t>* نهاية من صعوبة </a:t>
            </a:r>
            <a:r>
              <a:rPr lang="en-US" dirty="0"/>
              <a:t>D</a:t>
            </a:r>
            <a:r>
              <a:rPr lang="ar-IQ" dirty="0"/>
              <a:t>                                       0.5</a:t>
            </a:r>
            <a:endParaRPr lang="en-US" dirty="0"/>
          </a:p>
          <a:p>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IQ" b="1" u="dbl" dirty="0"/>
              <a:t>3- قيمة الربط .</a:t>
            </a:r>
            <a:br>
              <a:rPr lang="en-US" dirty="0"/>
            </a:br>
            <a:endParaRPr lang="ar-IQ" dirty="0"/>
          </a:p>
        </p:txBody>
      </p:sp>
      <p:sp>
        <p:nvSpPr>
          <p:cNvPr id="3" name="Content Placeholder 2"/>
          <p:cNvSpPr>
            <a:spLocks noGrp="1"/>
          </p:cNvSpPr>
          <p:nvPr>
            <p:ph idx="1"/>
          </p:nvPr>
        </p:nvSpPr>
        <p:spPr/>
        <p:txBody>
          <a:bodyPr/>
          <a:lstStyle/>
          <a:p>
            <a:pPr>
              <a:buNone/>
            </a:pPr>
            <a:r>
              <a:rPr lang="ar-IQ" dirty="0"/>
              <a:t>- تعطى قيمة الربط لحركات ذات قيمة وتركيب مميز على الاجهزة (الارضية ، العارضة ، المتوازي ) .</a:t>
            </a:r>
            <a:endParaRPr lang="en-US" dirty="0"/>
          </a:p>
          <a:p>
            <a:pPr>
              <a:buFontTx/>
              <a:buChar char="-"/>
            </a:pPr>
            <a:r>
              <a:rPr lang="ar-IQ" dirty="0"/>
              <a:t>قيمة الربط :            0.1             0.2</a:t>
            </a:r>
          </a:p>
          <a:p>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IQ" sz="3600" b="1" dirty="0"/>
              <a:t>اللجنة </a:t>
            </a:r>
            <a:r>
              <a:rPr lang="en-US" sz="3600" b="1" dirty="0"/>
              <a:t>E</a:t>
            </a:r>
            <a:r>
              <a:rPr lang="ar-IQ" sz="3600" b="1" dirty="0"/>
              <a:t> الاداء الفني ( 10 ) درجات </a:t>
            </a:r>
            <a:endParaRPr lang="ar-IQ" sz="3600" dirty="0"/>
          </a:p>
        </p:txBody>
      </p:sp>
      <p:sp>
        <p:nvSpPr>
          <p:cNvPr id="3" name="Content Placeholder 2"/>
          <p:cNvSpPr>
            <a:spLocks noGrp="1"/>
          </p:cNvSpPr>
          <p:nvPr>
            <p:ph idx="1"/>
          </p:nvPr>
        </p:nvSpPr>
        <p:spPr/>
        <p:txBody>
          <a:bodyPr>
            <a:normAutofit fontScale="92500" lnSpcReduction="10000"/>
          </a:bodyPr>
          <a:lstStyle/>
          <a:p>
            <a:r>
              <a:rPr lang="ar-IQ" dirty="0"/>
              <a:t>كي تستحق اللاعبة الـ( 10 ) درجات يجب ان يكون الاداء والتركيب والايقاع بشكل متكامل .</a:t>
            </a:r>
            <a:endParaRPr lang="en-US" dirty="0"/>
          </a:p>
          <a:p>
            <a:r>
              <a:rPr lang="ar-IQ" b="1" dirty="0"/>
              <a:t>تشمل عوامل تقييم اللجنة </a:t>
            </a:r>
            <a:r>
              <a:rPr lang="en-US" b="1" dirty="0"/>
              <a:t>E</a:t>
            </a:r>
            <a:r>
              <a:rPr lang="ar-IQ" b="1" dirty="0"/>
              <a:t> :</a:t>
            </a:r>
            <a:endParaRPr lang="en-US" dirty="0"/>
          </a:p>
          <a:p>
            <a:pPr lvl="0"/>
            <a:r>
              <a:rPr lang="ar-IQ" dirty="0"/>
              <a:t>الاداء .</a:t>
            </a:r>
            <a:endParaRPr lang="en-US" dirty="0"/>
          </a:p>
          <a:p>
            <a:pPr lvl="0"/>
            <a:r>
              <a:rPr lang="ar-IQ" dirty="0"/>
              <a:t>الايقاع .</a:t>
            </a:r>
          </a:p>
          <a:p>
            <a:r>
              <a:rPr lang="ar-IQ" dirty="0"/>
              <a:t>تتكون لجنة </a:t>
            </a:r>
            <a:r>
              <a:rPr lang="en-US" dirty="0"/>
              <a:t>E</a:t>
            </a:r>
            <a:r>
              <a:rPr lang="ar-IQ" dirty="0"/>
              <a:t> من 6 حكمات يكون واجبهم مراقبة الاداء الفني للاعبة وحسم اخطاء الاداء الفني التي تقوم بها اللاعبة حسب ما محدد في القانون الدولي .</a:t>
            </a:r>
          </a:p>
          <a:p>
            <a:r>
              <a:rPr lang="ar-IQ" dirty="0"/>
              <a:t>علامة الاداء الفني هي 10 درجات</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IQ" sz="3200" dirty="0"/>
              <a:t>كيفية استخراج علامة الاداء الفني النهائية</a:t>
            </a:r>
          </a:p>
        </p:txBody>
      </p:sp>
      <p:sp>
        <p:nvSpPr>
          <p:cNvPr id="3" name="Content Placeholder 2"/>
          <p:cNvSpPr>
            <a:spLocks noGrp="1"/>
          </p:cNvSpPr>
          <p:nvPr>
            <p:ph idx="1"/>
          </p:nvPr>
        </p:nvSpPr>
        <p:spPr/>
        <p:txBody>
          <a:bodyPr>
            <a:normAutofit fontScale="77500" lnSpcReduction="20000"/>
          </a:bodyPr>
          <a:lstStyle/>
          <a:p>
            <a:r>
              <a:rPr lang="ar-IQ" dirty="0"/>
              <a:t>تقوم الحكمات الستة بارسال درجاتهم الى اللجنة </a:t>
            </a:r>
            <a:r>
              <a:rPr lang="en-US" dirty="0"/>
              <a:t>D</a:t>
            </a:r>
            <a:r>
              <a:rPr lang="ar-IQ" dirty="0"/>
              <a:t> ثم تقوم اللجنة </a:t>
            </a:r>
            <a:r>
              <a:rPr lang="en-US" dirty="0"/>
              <a:t>D</a:t>
            </a:r>
            <a:r>
              <a:rPr lang="ar-IQ" dirty="0"/>
              <a:t> بحذف اعلى واقل درجة وجمع الاربع درجات الباقية وتقسيم المجموع على 4 لاستخراج المعدل الوسطي للدرجة النهائية لعلامة الاداء الفني وكما موضح بالمثال التالي :</a:t>
            </a:r>
          </a:p>
          <a:p>
            <a:r>
              <a:rPr lang="en-US" dirty="0"/>
              <a:t>E1         E2          E3         E4        E5          E6  </a:t>
            </a:r>
          </a:p>
          <a:p>
            <a:pPr>
              <a:buNone/>
            </a:pPr>
            <a:r>
              <a:rPr lang="en-US" dirty="0"/>
              <a:t>1.5          2             2          2.3          2           2        </a:t>
            </a:r>
            <a:endParaRPr lang="ar-IQ" dirty="0"/>
          </a:p>
          <a:p>
            <a:pPr>
              <a:buNone/>
            </a:pPr>
            <a:r>
              <a:rPr lang="ar-IQ" dirty="0"/>
              <a:t>نجمع الدرجات الاربعة الباقية ونقسمها على 4</a:t>
            </a:r>
          </a:p>
          <a:p>
            <a:pPr>
              <a:buNone/>
            </a:pPr>
            <a:r>
              <a:rPr lang="ar-IQ" dirty="0"/>
              <a:t>2 + 2 + 2 + 2 = 8 / 4 = 2 معدل درجة حسومات الاداء الفني</a:t>
            </a:r>
          </a:p>
          <a:p>
            <a:pPr>
              <a:buNone/>
            </a:pPr>
            <a:r>
              <a:rPr lang="ar-IQ" dirty="0"/>
              <a:t>نطرح معدل الحسومات من درجة الاداء الفني 10 درجات</a:t>
            </a:r>
          </a:p>
          <a:p>
            <a:pPr>
              <a:buNone/>
            </a:pPr>
            <a:r>
              <a:rPr lang="ar-IQ" dirty="0"/>
              <a:t>10 – 2 = 8 ما تبقى من درجة الاداء الفني اي درجة اللاعبة في الاداء الفني</a:t>
            </a:r>
          </a:p>
          <a:p>
            <a:endParaRPr lang="ar-IQ" dirty="0"/>
          </a:p>
        </p:txBody>
      </p:sp>
      <p:sp>
        <p:nvSpPr>
          <p:cNvPr id="4" name="Oval 3"/>
          <p:cNvSpPr/>
          <p:nvPr/>
        </p:nvSpPr>
        <p:spPr>
          <a:xfrm>
            <a:off x="4499992" y="3429000"/>
            <a:ext cx="792088" cy="36004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5" name="Oval 4"/>
          <p:cNvSpPr/>
          <p:nvPr/>
        </p:nvSpPr>
        <p:spPr>
          <a:xfrm>
            <a:off x="1187624" y="3429000"/>
            <a:ext cx="792088" cy="36004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IQ" dirty="0"/>
              <a:t>كيفية احتساب علامة لجنة </a:t>
            </a:r>
            <a:r>
              <a:rPr lang="en-US" dirty="0"/>
              <a:t>D</a:t>
            </a:r>
            <a:endParaRPr lang="ar-IQ" dirty="0"/>
          </a:p>
        </p:txBody>
      </p:sp>
      <p:sp>
        <p:nvSpPr>
          <p:cNvPr id="3" name="Content Placeholder 2"/>
          <p:cNvSpPr>
            <a:spLocks noGrp="1"/>
          </p:cNvSpPr>
          <p:nvPr>
            <p:ph idx="1"/>
          </p:nvPr>
        </p:nvSpPr>
        <p:spPr/>
        <p:txBody>
          <a:bodyPr>
            <a:normAutofit fontScale="62500" lnSpcReduction="20000"/>
          </a:bodyPr>
          <a:lstStyle/>
          <a:p>
            <a:pPr>
              <a:buNone/>
            </a:pPr>
            <a:r>
              <a:rPr lang="ar-IQ" dirty="0"/>
              <a:t>اولاُ : لحساب قيمة الصعوبة يجب على الحكمة اختيار اعلى 8 صعوبات من ضمنها النهاية مثلا اذا ادت اللاعبة الصعوبات التالية :</a:t>
            </a:r>
          </a:p>
          <a:p>
            <a:r>
              <a:rPr lang="en-US" dirty="0"/>
              <a:t>1G,2E,3D,3C,1B,2A</a:t>
            </a:r>
            <a:r>
              <a:rPr lang="ar-IQ" dirty="0"/>
              <a:t> وكانت النهاية من صعوبة </a:t>
            </a:r>
            <a:r>
              <a:rPr lang="en-US" dirty="0"/>
              <a:t>D</a:t>
            </a:r>
            <a:endParaRPr lang="ar-IQ" dirty="0"/>
          </a:p>
          <a:p>
            <a:r>
              <a:rPr lang="ar-IQ" dirty="0"/>
              <a:t>سوف تختار حكمات اللجنة</a:t>
            </a:r>
            <a:r>
              <a:rPr lang="en-US" dirty="0"/>
              <a:t>D </a:t>
            </a:r>
            <a:r>
              <a:rPr lang="ar-IQ" dirty="0"/>
              <a:t> ما يلي :</a:t>
            </a:r>
          </a:p>
          <a:p>
            <a:r>
              <a:rPr lang="en-US" dirty="0"/>
              <a:t>1G ,2E,3D,2C</a:t>
            </a:r>
            <a:r>
              <a:rPr lang="ar-IQ" dirty="0"/>
              <a:t> وهي اعلى 8 صعوبات ومن ضمنها النهاية لان اللاعبة ادت النهاية ضمن المتطلبات</a:t>
            </a:r>
          </a:p>
          <a:p>
            <a:r>
              <a:rPr lang="ar-IQ" dirty="0"/>
              <a:t>ولحساب قيمة الصعوبة سوف نقوم بضرب كل صعوبة بقيمتها في جدول الصعوبات وكما يلي :</a:t>
            </a:r>
          </a:p>
          <a:p>
            <a:r>
              <a:rPr lang="en-US" dirty="0"/>
              <a:t>1G</a:t>
            </a:r>
            <a:r>
              <a:rPr lang="ar-IQ" dirty="0"/>
              <a:t> × </a:t>
            </a:r>
            <a:r>
              <a:rPr lang="en-US" dirty="0"/>
              <a:t>0.7</a:t>
            </a:r>
            <a:r>
              <a:rPr lang="ar-IQ" dirty="0"/>
              <a:t> = </a:t>
            </a:r>
            <a:r>
              <a:rPr lang="en-US" dirty="0"/>
              <a:t>0.7</a:t>
            </a:r>
          </a:p>
          <a:p>
            <a:pPr>
              <a:buNone/>
            </a:pPr>
            <a:r>
              <a:rPr lang="en-US" dirty="0"/>
              <a:t>  2E      </a:t>
            </a:r>
            <a:r>
              <a:rPr lang="ar-IQ" dirty="0"/>
              <a:t>× </a:t>
            </a:r>
            <a:r>
              <a:rPr lang="en-US" dirty="0"/>
              <a:t>0.5</a:t>
            </a:r>
            <a:r>
              <a:rPr lang="ar-IQ" dirty="0"/>
              <a:t> = </a:t>
            </a:r>
            <a:r>
              <a:rPr lang="en-US" dirty="0"/>
              <a:t>1.00</a:t>
            </a:r>
          </a:p>
          <a:p>
            <a:pPr>
              <a:buNone/>
            </a:pPr>
            <a:r>
              <a:rPr lang="ar-IQ" dirty="0"/>
              <a:t>     </a:t>
            </a:r>
            <a:r>
              <a:rPr lang="en-US" dirty="0"/>
              <a:t>3D</a:t>
            </a:r>
            <a:r>
              <a:rPr lang="ar-IQ" dirty="0"/>
              <a:t> × </a:t>
            </a:r>
            <a:r>
              <a:rPr lang="en-US" dirty="0"/>
              <a:t>0.4</a:t>
            </a:r>
            <a:r>
              <a:rPr lang="ar-IQ" dirty="0"/>
              <a:t> = </a:t>
            </a:r>
            <a:r>
              <a:rPr lang="en-US" dirty="0"/>
              <a:t>1.2</a:t>
            </a:r>
          </a:p>
          <a:p>
            <a:pPr>
              <a:buNone/>
            </a:pPr>
            <a:r>
              <a:rPr lang="ar-IQ" dirty="0"/>
              <a:t>     </a:t>
            </a:r>
            <a:r>
              <a:rPr lang="en-US" dirty="0"/>
              <a:t>2C</a:t>
            </a:r>
            <a:r>
              <a:rPr lang="ar-IQ" dirty="0"/>
              <a:t> × </a:t>
            </a:r>
            <a:r>
              <a:rPr lang="en-US" dirty="0"/>
              <a:t>0.3</a:t>
            </a:r>
            <a:r>
              <a:rPr lang="ar-IQ" dirty="0"/>
              <a:t> = </a:t>
            </a:r>
            <a:r>
              <a:rPr lang="en-US" dirty="0"/>
              <a:t>0.6</a:t>
            </a:r>
            <a:endParaRPr lang="ar-IQ" dirty="0"/>
          </a:p>
          <a:p>
            <a:pPr>
              <a:buNone/>
            </a:pPr>
            <a:r>
              <a:rPr lang="ar-IQ" dirty="0"/>
              <a:t>الان نجمع النواتج لنستخرج علامة قيمة الصعوبات</a:t>
            </a:r>
          </a:p>
          <a:p>
            <a:pPr>
              <a:buNone/>
            </a:pPr>
            <a:r>
              <a:rPr lang="en-US" dirty="0"/>
              <a:t>0.7 </a:t>
            </a:r>
            <a:r>
              <a:rPr lang="ar-IQ" dirty="0"/>
              <a:t> + </a:t>
            </a:r>
            <a:r>
              <a:rPr lang="en-US" dirty="0"/>
              <a:t>1.00</a:t>
            </a:r>
            <a:r>
              <a:rPr lang="ar-IQ" dirty="0"/>
              <a:t> + </a:t>
            </a:r>
            <a:r>
              <a:rPr lang="en-US" dirty="0"/>
              <a:t>1.2</a:t>
            </a:r>
            <a:r>
              <a:rPr lang="ar-IQ" dirty="0"/>
              <a:t> + </a:t>
            </a:r>
            <a:r>
              <a:rPr lang="en-US" dirty="0"/>
              <a:t>0.6</a:t>
            </a:r>
            <a:r>
              <a:rPr lang="ar-IQ" dirty="0"/>
              <a:t> = </a:t>
            </a:r>
            <a:r>
              <a:rPr lang="en-US" dirty="0">
                <a:solidFill>
                  <a:srgbClr val="FF0000"/>
                </a:solidFill>
              </a:rPr>
              <a:t>3.5</a:t>
            </a:r>
            <a:r>
              <a:rPr lang="ar-IQ" dirty="0"/>
              <a:t> قيمة الصعوبات التي ادتها اللاعبة</a:t>
            </a:r>
          </a:p>
        </p:txBody>
      </p:sp>
    </p:spTree>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135</TotalTime>
  <Words>1117</Words>
  <Application>Microsoft Office PowerPoint</Application>
  <PresentationFormat>عرض على الشاشة (4:3)</PresentationFormat>
  <Paragraphs>125</Paragraphs>
  <Slides>16</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16</vt:i4>
      </vt:variant>
    </vt:vector>
  </HeadingPairs>
  <TitlesOfParts>
    <vt:vector size="21" baseType="lpstr">
      <vt:lpstr>Arial</vt:lpstr>
      <vt:lpstr>Franklin Gothic Book</vt:lpstr>
      <vt:lpstr>Times New Roman</vt:lpstr>
      <vt:lpstr>Wingdings 2</vt:lpstr>
      <vt:lpstr>Technic</vt:lpstr>
      <vt:lpstr>كيفية احتساب العلامة النهائية في الجمناستك الفني نساء المحاضرة العاشره</vt:lpstr>
      <vt:lpstr>لجنة التحكيم . </vt:lpstr>
      <vt:lpstr>عرض تقديمي في PowerPoint</vt:lpstr>
      <vt:lpstr>عرض تقديمي في PowerPoint</vt:lpstr>
      <vt:lpstr>متطلبات التركيب الخاصة  ( 2.5 ). </vt:lpstr>
      <vt:lpstr>3- قيمة الربط . </vt:lpstr>
      <vt:lpstr>اللجنة E الاداء الفني ( 10 ) درجات </vt:lpstr>
      <vt:lpstr>كيفية استخراج علامة الاداء الفني النهائية</vt:lpstr>
      <vt:lpstr>كيفية احتساب علامة لجنة D</vt:lpstr>
      <vt:lpstr>عرض تقديمي في PowerPoint</vt:lpstr>
      <vt:lpstr>عرض تقديمي في PowerPoint</vt:lpstr>
      <vt:lpstr>مثال :</vt:lpstr>
      <vt:lpstr>الحل:  </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كيفية احتساب العلامة النهائية في الجمناستك الفني نساء</dc:title>
  <dc:creator>DR.Ahmed Saker 2O14</dc:creator>
  <cp:lastModifiedBy>mustafa</cp:lastModifiedBy>
  <cp:revision>50</cp:revision>
  <dcterms:created xsi:type="dcterms:W3CDTF">2020-04-13T19:22:43Z</dcterms:created>
  <dcterms:modified xsi:type="dcterms:W3CDTF">2024-04-01T20:36:32Z</dcterms:modified>
</cp:coreProperties>
</file>