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E6C686-8329-4EA9-9C86-855BADB3B638}" type="datetimeFigureOut">
              <a:rPr lang="en-GB" smtClean="0"/>
              <a:t>23/05/2021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8BAF65-5BED-4453-9DC6-53AE5B829128}" type="slidenum">
              <a:rPr lang="en-GB" smtClean="0"/>
              <a:t>‹#›</a:t>
            </a:fld>
            <a:endParaRPr lang="en-GB"/>
          </a:p>
        </p:txBody>
      </p:sp>
    </p:spTree>
    <p:extLst>
      <p:ext uri="{BB962C8B-B14F-4D97-AF65-F5344CB8AC3E}">
        <p14:creationId xmlns:p14="http://schemas.microsoft.com/office/powerpoint/2010/main" val="2511597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E6C686-8329-4EA9-9C86-855BADB3B638}" type="datetimeFigureOut">
              <a:rPr lang="en-GB" smtClean="0"/>
              <a:t>23/05/2021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8BAF65-5BED-4453-9DC6-53AE5B829128}" type="slidenum">
              <a:rPr lang="en-GB" smtClean="0"/>
              <a:t>‹#›</a:t>
            </a:fld>
            <a:endParaRPr lang="en-GB"/>
          </a:p>
        </p:txBody>
      </p:sp>
    </p:spTree>
    <p:extLst>
      <p:ext uri="{BB962C8B-B14F-4D97-AF65-F5344CB8AC3E}">
        <p14:creationId xmlns:p14="http://schemas.microsoft.com/office/powerpoint/2010/main" val="1204814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E6C686-8329-4EA9-9C86-855BADB3B638}" type="datetimeFigureOut">
              <a:rPr lang="en-GB" smtClean="0"/>
              <a:t>23/05/2021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8BAF65-5BED-4453-9DC6-53AE5B829128}"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99728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E6C686-8329-4EA9-9C86-855BADB3B638}" type="datetimeFigureOut">
              <a:rPr lang="en-GB" smtClean="0"/>
              <a:t>23/05/2021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8BAF65-5BED-4453-9DC6-53AE5B829128}" type="slidenum">
              <a:rPr lang="en-GB" smtClean="0"/>
              <a:t>‹#›</a:t>
            </a:fld>
            <a:endParaRPr lang="en-GB"/>
          </a:p>
        </p:txBody>
      </p:sp>
    </p:spTree>
    <p:extLst>
      <p:ext uri="{BB962C8B-B14F-4D97-AF65-F5344CB8AC3E}">
        <p14:creationId xmlns:p14="http://schemas.microsoft.com/office/powerpoint/2010/main" val="3793521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E6C686-8329-4EA9-9C86-855BADB3B638}" type="datetimeFigureOut">
              <a:rPr lang="en-GB" smtClean="0"/>
              <a:t>23/05/2021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8BAF65-5BED-4453-9DC6-53AE5B829128}"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08893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E6C686-8329-4EA9-9C86-855BADB3B638}" type="datetimeFigureOut">
              <a:rPr lang="en-GB" smtClean="0"/>
              <a:t>23/05/2021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8BAF65-5BED-4453-9DC6-53AE5B829128}" type="slidenum">
              <a:rPr lang="en-GB" smtClean="0"/>
              <a:t>‹#›</a:t>
            </a:fld>
            <a:endParaRPr lang="en-GB"/>
          </a:p>
        </p:txBody>
      </p:sp>
    </p:spTree>
    <p:extLst>
      <p:ext uri="{BB962C8B-B14F-4D97-AF65-F5344CB8AC3E}">
        <p14:creationId xmlns:p14="http://schemas.microsoft.com/office/powerpoint/2010/main" val="861886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E6C686-8329-4EA9-9C86-855BADB3B638}" type="datetimeFigureOut">
              <a:rPr lang="en-GB" smtClean="0"/>
              <a:t>23/05/2021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8BAF65-5BED-4453-9DC6-53AE5B829128}" type="slidenum">
              <a:rPr lang="en-GB" smtClean="0"/>
              <a:t>‹#›</a:t>
            </a:fld>
            <a:endParaRPr lang="en-GB"/>
          </a:p>
        </p:txBody>
      </p:sp>
    </p:spTree>
    <p:extLst>
      <p:ext uri="{BB962C8B-B14F-4D97-AF65-F5344CB8AC3E}">
        <p14:creationId xmlns:p14="http://schemas.microsoft.com/office/powerpoint/2010/main" val="23101299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E6C686-8329-4EA9-9C86-855BADB3B638}" type="datetimeFigureOut">
              <a:rPr lang="en-GB" smtClean="0"/>
              <a:t>23/05/2021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8BAF65-5BED-4453-9DC6-53AE5B829128}" type="slidenum">
              <a:rPr lang="en-GB" smtClean="0"/>
              <a:t>‹#›</a:t>
            </a:fld>
            <a:endParaRPr lang="en-GB"/>
          </a:p>
        </p:txBody>
      </p:sp>
    </p:spTree>
    <p:extLst>
      <p:ext uri="{BB962C8B-B14F-4D97-AF65-F5344CB8AC3E}">
        <p14:creationId xmlns:p14="http://schemas.microsoft.com/office/powerpoint/2010/main" val="2325106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E6C686-8329-4EA9-9C86-855BADB3B638}" type="datetimeFigureOut">
              <a:rPr lang="en-GB" smtClean="0"/>
              <a:t>23/05/2021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8BAF65-5BED-4453-9DC6-53AE5B829128}" type="slidenum">
              <a:rPr lang="en-GB" smtClean="0"/>
              <a:t>‹#›</a:t>
            </a:fld>
            <a:endParaRPr lang="en-GB"/>
          </a:p>
        </p:txBody>
      </p:sp>
    </p:spTree>
    <p:extLst>
      <p:ext uri="{BB962C8B-B14F-4D97-AF65-F5344CB8AC3E}">
        <p14:creationId xmlns:p14="http://schemas.microsoft.com/office/powerpoint/2010/main" val="1045585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E6C686-8329-4EA9-9C86-855BADB3B638}" type="datetimeFigureOut">
              <a:rPr lang="en-GB" smtClean="0"/>
              <a:t>23/05/2021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8BAF65-5BED-4453-9DC6-53AE5B829128}" type="slidenum">
              <a:rPr lang="en-GB" smtClean="0"/>
              <a:t>‹#›</a:t>
            </a:fld>
            <a:endParaRPr lang="en-GB"/>
          </a:p>
        </p:txBody>
      </p:sp>
    </p:spTree>
    <p:extLst>
      <p:ext uri="{BB962C8B-B14F-4D97-AF65-F5344CB8AC3E}">
        <p14:creationId xmlns:p14="http://schemas.microsoft.com/office/powerpoint/2010/main" val="776710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4E6C686-8329-4EA9-9C86-855BADB3B638}" type="datetimeFigureOut">
              <a:rPr lang="en-GB" smtClean="0"/>
              <a:t>23/05/2021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8BAF65-5BED-4453-9DC6-53AE5B829128}" type="slidenum">
              <a:rPr lang="en-GB" smtClean="0"/>
              <a:t>‹#›</a:t>
            </a:fld>
            <a:endParaRPr lang="en-GB"/>
          </a:p>
        </p:txBody>
      </p:sp>
    </p:spTree>
    <p:extLst>
      <p:ext uri="{BB962C8B-B14F-4D97-AF65-F5344CB8AC3E}">
        <p14:creationId xmlns:p14="http://schemas.microsoft.com/office/powerpoint/2010/main" val="163497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4E6C686-8329-4EA9-9C86-855BADB3B638}" type="datetimeFigureOut">
              <a:rPr lang="en-GB" smtClean="0"/>
              <a:t>23/05/2021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18BAF65-5BED-4453-9DC6-53AE5B829128}" type="slidenum">
              <a:rPr lang="en-GB" smtClean="0"/>
              <a:t>‹#›</a:t>
            </a:fld>
            <a:endParaRPr lang="en-GB"/>
          </a:p>
        </p:txBody>
      </p:sp>
    </p:spTree>
    <p:extLst>
      <p:ext uri="{BB962C8B-B14F-4D97-AF65-F5344CB8AC3E}">
        <p14:creationId xmlns:p14="http://schemas.microsoft.com/office/powerpoint/2010/main" val="1833717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4E6C686-8329-4EA9-9C86-855BADB3B638}" type="datetimeFigureOut">
              <a:rPr lang="en-GB" smtClean="0"/>
              <a:t>23/05/2021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18BAF65-5BED-4453-9DC6-53AE5B829128}" type="slidenum">
              <a:rPr lang="en-GB" smtClean="0"/>
              <a:t>‹#›</a:t>
            </a:fld>
            <a:endParaRPr lang="en-GB"/>
          </a:p>
        </p:txBody>
      </p:sp>
    </p:spTree>
    <p:extLst>
      <p:ext uri="{BB962C8B-B14F-4D97-AF65-F5344CB8AC3E}">
        <p14:creationId xmlns:p14="http://schemas.microsoft.com/office/powerpoint/2010/main" val="2740623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E6C686-8329-4EA9-9C86-855BADB3B638}" type="datetimeFigureOut">
              <a:rPr lang="en-GB" smtClean="0"/>
              <a:t>23/05/2021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18BAF65-5BED-4453-9DC6-53AE5B829128}" type="slidenum">
              <a:rPr lang="en-GB" smtClean="0"/>
              <a:t>‹#›</a:t>
            </a:fld>
            <a:endParaRPr lang="en-GB"/>
          </a:p>
        </p:txBody>
      </p:sp>
    </p:spTree>
    <p:extLst>
      <p:ext uri="{BB962C8B-B14F-4D97-AF65-F5344CB8AC3E}">
        <p14:creationId xmlns:p14="http://schemas.microsoft.com/office/powerpoint/2010/main" val="2014337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E6C686-8329-4EA9-9C86-855BADB3B638}" type="datetimeFigureOut">
              <a:rPr lang="en-GB" smtClean="0"/>
              <a:t>23/05/2021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8BAF65-5BED-4453-9DC6-53AE5B829128}" type="slidenum">
              <a:rPr lang="en-GB" smtClean="0"/>
              <a:t>‹#›</a:t>
            </a:fld>
            <a:endParaRPr lang="en-GB"/>
          </a:p>
        </p:txBody>
      </p:sp>
    </p:spTree>
    <p:extLst>
      <p:ext uri="{BB962C8B-B14F-4D97-AF65-F5344CB8AC3E}">
        <p14:creationId xmlns:p14="http://schemas.microsoft.com/office/powerpoint/2010/main" val="491200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E6C686-8329-4EA9-9C86-855BADB3B638}" type="datetimeFigureOut">
              <a:rPr lang="en-GB" smtClean="0"/>
              <a:t>23/05/2021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8BAF65-5BED-4453-9DC6-53AE5B829128}" type="slidenum">
              <a:rPr lang="en-GB" smtClean="0"/>
              <a:t>‹#›</a:t>
            </a:fld>
            <a:endParaRPr lang="en-GB"/>
          </a:p>
        </p:txBody>
      </p:sp>
    </p:spTree>
    <p:extLst>
      <p:ext uri="{BB962C8B-B14F-4D97-AF65-F5344CB8AC3E}">
        <p14:creationId xmlns:p14="http://schemas.microsoft.com/office/powerpoint/2010/main" val="3766557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4E6C686-8329-4EA9-9C86-855BADB3B638}" type="datetimeFigureOut">
              <a:rPr lang="en-GB" smtClean="0"/>
              <a:t>23/05/2021</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18BAF65-5BED-4453-9DC6-53AE5B829128}" type="slidenum">
              <a:rPr lang="en-GB" smtClean="0"/>
              <a:t>‹#›</a:t>
            </a:fld>
            <a:endParaRPr lang="en-GB"/>
          </a:p>
        </p:txBody>
      </p:sp>
    </p:spTree>
    <p:extLst>
      <p:ext uri="{BB962C8B-B14F-4D97-AF65-F5344CB8AC3E}">
        <p14:creationId xmlns:p14="http://schemas.microsoft.com/office/powerpoint/2010/main" val="8934075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IQ" sz="8000" b="1" dirty="0" smtClean="0">
                <a:solidFill>
                  <a:srgbClr val="FF0000"/>
                </a:solidFill>
              </a:rPr>
              <a:t>التعريب</a:t>
            </a:r>
            <a:endParaRPr lang="en-GB" sz="8000" b="1" dirty="0">
              <a:solidFill>
                <a:srgbClr val="FF0000"/>
              </a:solidFill>
            </a:endParaRPr>
          </a:p>
        </p:txBody>
      </p:sp>
      <p:sp>
        <p:nvSpPr>
          <p:cNvPr id="3" name="Content Placeholder 2"/>
          <p:cNvSpPr>
            <a:spLocks noGrp="1"/>
          </p:cNvSpPr>
          <p:nvPr>
            <p:ph idx="1"/>
          </p:nvPr>
        </p:nvSpPr>
        <p:spPr/>
        <p:txBody>
          <a:bodyPr/>
          <a:lstStyle/>
          <a:p>
            <a:pPr algn="ctr" rtl="1"/>
            <a:endParaRPr lang="ar-IQ" dirty="0" smtClean="0"/>
          </a:p>
          <a:p>
            <a:pPr algn="ctr" rtl="1"/>
            <a:endParaRPr lang="ar-IQ" dirty="0"/>
          </a:p>
          <a:p>
            <a:pPr algn="ctr" rtl="1"/>
            <a:endParaRPr lang="ar-IQ" dirty="0" smtClean="0"/>
          </a:p>
          <a:p>
            <a:pPr marL="0" indent="0" algn="ctr" rtl="1">
              <a:buNone/>
            </a:pPr>
            <a:r>
              <a:rPr lang="ar-IQ" sz="4400" b="1" dirty="0" smtClean="0"/>
              <a:t>د. محمد صائب خضير</a:t>
            </a:r>
            <a:endParaRPr lang="en-GB" sz="4400" b="1" dirty="0"/>
          </a:p>
        </p:txBody>
      </p:sp>
    </p:spTree>
    <p:extLst>
      <p:ext uri="{BB962C8B-B14F-4D97-AF65-F5344CB8AC3E}">
        <p14:creationId xmlns:p14="http://schemas.microsoft.com/office/powerpoint/2010/main" val="2561771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b="1" dirty="0" smtClean="0">
                <a:solidFill>
                  <a:srgbClr val="FF0000"/>
                </a:solidFill>
              </a:rPr>
              <a:t>كيف نميز الكلمات المعربة في لغتنا العربية </a:t>
            </a:r>
            <a:endParaRPr lang="en-GB" b="1" dirty="0">
              <a:solidFill>
                <a:srgbClr val="FF0000"/>
              </a:solidFill>
            </a:endParaRPr>
          </a:p>
        </p:txBody>
      </p:sp>
      <p:sp>
        <p:nvSpPr>
          <p:cNvPr id="3" name="Content Placeholder 2"/>
          <p:cNvSpPr>
            <a:spLocks noGrp="1"/>
          </p:cNvSpPr>
          <p:nvPr>
            <p:ph idx="1"/>
          </p:nvPr>
        </p:nvSpPr>
        <p:spPr/>
        <p:txBody>
          <a:bodyPr/>
          <a:lstStyle/>
          <a:p>
            <a:pPr marL="0" indent="0" algn="just" rtl="1">
              <a:buNone/>
            </a:pPr>
            <a:r>
              <a:rPr lang="ar-IQ" dirty="0" smtClean="0"/>
              <a:t>المعرب يعرف بجملة أمور :</a:t>
            </a:r>
          </a:p>
          <a:p>
            <a:pPr algn="just" rtl="1"/>
            <a:r>
              <a:rPr lang="ar-IQ" dirty="0" smtClean="0"/>
              <a:t>خروجه عن أوزان الاسماء العربية كـ (ابراهيم) </a:t>
            </a:r>
          </a:p>
          <a:p>
            <a:pPr algn="just" rtl="1"/>
            <a:r>
              <a:rPr lang="ar-IQ" dirty="0" smtClean="0"/>
              <a:t>تتابع الراء والنون في أوله أو آخره (نرجس - دنر) والزاي والدال (مهندز)</a:t>
            </a:r>
          </a:p>
          <a:p>
            <a:pPr algn="just" rtl="1"/>
            <a:r>
              <a:rPr lang="ar-IQ" dirty="0" smtClean="0"/>
              <a:t>تمييز اصوات موجودة في الجذور الرباعية والخماسية للكلمات ، وبها يستدل على عربية الكلمة وبخلوها منها على اعجميتها ، فاذا جاءت كلمة رباعية او خماسية ليس فيها حرف من حروف الذلق او الشفوية وهي (ر – ل – ن – ف – ب - م) ولايكون في الكلمة حرف واحد او حرفان فان تلك الكلمة مبتدعة ، ليست من كلام العرب ، لان العربية لم توجد فيها كلمة رباعية او خماسية الا واحتوت على حرف من الحروف الشفوية .</a:t>
            </a:r>
            <a:endParaRPr lang="en-GB" dirty="0"/>
          </a:p>
        </p:txBody>
      </p:sp>
    </p:spTree>
    <p:extLst>
      <p:ext uri="{BB962C8B-B14F-4D97-AF65-F5344CB8AC3E}">
        <p14:creationId xmlns:p14="http://schemas.microsoft.com/office/powerpoint/2010/main" val="1846709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b="1" dirty="0" smtClean="0">
                <a:solidFill>
                  <a:srgbClr val="FF0000"/>
                </a:solidFill>
              </a:rPr>
              <a:t>المجامع العلمية العربية والتعريب </a:t>
            </a:r>
            <a:endParaRPr lang="en-GB" b="1"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0" indent="0" algn="just" rtl="1">
              <a:buNone/>
            </a:pPr>
            <a:r>
              <a:rPr lang="ar-IQ" dirty="0" smtClean="0"/>
              <a:t>هي مؤسسات علمية بحثية تعنى بالمصطلح وشؤون التعريب واللغة في جميع مجالات المعرفة ، وبدأ هذا الاهتمام منذ العصر الاموي عند التفكير بانشاء لجنة الترجمة في دمشق لترجمة الكتب الكيميائية وغيرها من اللغة اليونانية الى العربية ، كذلك وضع اسس بيت الحكمة في العصر العباسي الذي يعد اول مجمع للغة العربية وفق المفهوم المعاصر للمجامع العربية .</a:t>
            </a:r>
          </a:p>
          <a:p>
            <a:pPr marL="0" indent="0" algn="just" rtl="1">
              <a:buNone/>
            </a:pPr>
            <a:r>
              <a:rPr lang="ar-IQ" dirty="0" smtClean="0"/>
              <a:t>وانشأت مجموعة من المجامع منها مصر وسوريا والعراق ، ويضم المجمع العراقي لجانا للمصطلحات العلمية والمعاجم والتأليف والنشر والترجمة وتحقيق مخطوطات .</a:t>
            </a:r>
          </a:p>
          <a:p>
            <a:pPr marL="0" indent="0" algn="just" rtl="1">
              <a:buNone/>
            </a:pPr>
            <a:r>
              <a:rPr lang="ar-IQ" dirty="0" smtClean="0"/>
              <a:t>تهدف هذه المجامع الى :</a:t>
            </a:r>
          </a:p>
          <a:p>
            <a:pPr algn="just" rtl="1"/>
            <a:r>
              <a:rPr lang="ar-IQ" dirty="0" smtClean="0"/>
              <a:t>اثراء اللغة العربية بجعلها مواكبة لمتطلبات العصر .</a:t>
            </a:r>
          </a:p>
          <a:p>
            <a:pPr algn="just" rtl="1"/>
            <a:r>
              <a:rPr lang="ar-IQ" dirty="0" smtClean="0"/>
              <a:t>توحيد المصطلحات العلمية .</a:t>
            </a:r>
          </a:p>
          <a:p>
            <a:pPr algn="just" rtl="1"/>
            <a:r>
              <a:rPr lang="ar-IQ" dirty="0" smtClean="0"/>
              <a:t>تشجيع الترجمة والتعريب .</a:t>
            </a:r>
          </a:p>
          <a:p>
            <a:pPr algn="just" rtl="1"/>
            <a:r>
              <a:rPr lang="ar-IQ" dirty="0" smtClean="0"/>
              <a:t>وضع المعاجم التي تواجه حاجات العصر .</a:t>
            </a:r>
          </a:p>
          <a:p>
            <a:pPr algn="just" rtl="1"/>
            <a:r>
              <a:rPr lang="ar-IQ" dirty="0" smtClean="0"/>
              <a:t>تيسير قواعد تعليم اللغة العربية سواء من ناحية النحو أو الصرف أو الكتابة .</a:t>
            </a:r>
          </a:p>
          <a:p>
            <a:pPr algn="just" rtl="1"/>
            <a:r>
              <a:rPr lang="ar-IQ" dirty="0" smtClean="0"/>
              <a:t>إحياء التراث وتحقيق امهات الكتب .</a:t>
            </a:r>
            <a:endParaRPr lang="en-GB" dirty="0"/>
          </a:p>
        </p:txBody>
      </p:sp>
    </p:spTree>
    <p:extLst>
      <p:ext uri="{BB962C8B-B14F-4D97-AF65-F5344CB8AC3E}">
        <p14:creationId xmlns:p14="http://schemas.microsoft.com/office/powerpoint/2010/main" val="1231022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b="1" dirty="0" smtClean="0">
                <a:solidFill>
                  <a:srgbClr val="FF0000"/>
                </a:solidFill>
              </a:rPr>
              <a:t>تصويب بعض المصطلحات المعربة</a:t>
            </a:r>
            <a:endParaRPr lang="en-GB" b="1" dirty="0">
              <a:solidFill>
                <a:srgbClr val="FF0000"/>
              </a:solidFill>
            </a:endParaRPr>
          </a:p>
        </p:txBody>
      </p:sp>
      <p:sp>
        <p:nvSpPr>
          <p:cNvPr id="3" name="Content Placeholder 2"/>
          <p:cNvSpPr>
            <a:spLocks noGrp="1"/>
          </p:cNvSpPr>
          <p:nvPr>
            <p:ph idx="1"/>
          </p:nvPr>
        </p:nvSpPr>
        <p:spPr/>
        <p:txBody>
          <a:bodyPr/>
          <a:lstStyle/>
          <a:p>
            <a:pPr marL="0" indent="0" algn="just" rtl="1">
              <a:buNone/>
            </a:pPr>
            <a:r>
              <a:rPr lang="ar-IQ" dirty="0" smtClean="0"/>
              <a:t>كثير من المترجمين اعتمد نقل الكلمات والمصطلحات الاجنبية كما هي في لغتها الام من دون معرفة البدائل التي اقرتها المجامع العلمية لهذه الكلمات وفيما يأتي تصويب لبعض المصطلحات المعربة :</a:t>
            </a:r>
          </a:p>
          <a:p>
            <a:pPr marL="0" indent="0" algn="just" rtl="1">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120982082"/>
              </p:ext>
            </p:extLst>
          </p:nvPr>
        </p:nvGraphicFramePr>
        <p:xfrm>
          <a:off x="911668" y="3367331"/>
          <a:ext cx="8128000" cy="249428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pPr algn="ctr" rtl="1"/>
                      <a:r>
                        <a:rPr lang="ar-IQ" b="1" dirty="0" smtClean="0">
                          <a:solidFill>
                            <a:srgbClr val="FF0000"/>
                          </a:solidFill>
                        </a:rPr>
                        <a:t>تصويبه</a:t>
                      </a:r>
                      <a:endParaRPr lang="en-GB" b="1" dirty="0">
                        <a:solidFill>
                          <a:srgbClr val="FF0000"/>
                        </a:solidFill>
                      </a:endParaRPr>
                    </a:p>
                  </a:txBody>
                  <a:tcPr/>
                </a:tc>
                <a:tc>
                  <a:txBody>
                    <a:bodyPr/>
                    <a:lstStyle/>
                    <a:p>
                      <a:pPr algn="ctr" rtl="1"/>
                      <a:r>
                        <a:rPr lang="ar-IQ" dirty="0" smtClean="0">
                          <a:solidFill>
                            <a:srgbClr val="FF0000"/>
                          </a:solidFill>
                        </a:rPr>
                        <a:t>المصطلح المتداول</a:t>
                      </a:r>
                      <a:endParaRPr lang="en-GB" dirty="0">
                        <a:solidFill>
                          <a:srgbClr val="FF0000"/>
                        </a:solidFill>
                      </a:endParaRPr>
                    </a:p>
                  </a:txBody>
                  <a:tcPr/>
                </a:tc>
                <a:tc>
                  <a:txBody>
                    <a:bodyPr/>
                    <a:lstStyle/>
                    <a:p>
                      <a:pPr algn="ctr" rtl="1"/>
                      <a:r>
                        <a:rPr lang="ar-IQ" dirty="0" smtClean="0">
                          <a:solidFill>
                            <a:srgbClr val="FF0000"/>
                          </a:solidFill>
                        </a:rPr>
                        <a:t>تصويبه</a:t>
                      </a:r>
                      <a:endParaRPr lang="en-GB" dirty="0">
                        <a:solidFill>
                          <a:srgbClr val="FF0000"/>
                        </a:solidFill>
                      </a:endParaRPr>
                    </a:p>
                  </a:txBody>
                  <a:tcPr/>
                </a:tc>
                <a:tc>
                  <a:txBody>
                    <a:bodyPr/>
                    <a:lstStyle/>
                    <a:p>
                      <a:pPr algn="ctr" rtl="1"/>
                      <a:r>
                        <a:rPr lang="ar-IQ" dirty="0" smtClean="0">
                          <a:solidFill>
                            <a:srgbClr val="FF0000"/>
                          </a:solidFill>
                        </a:rPr>
                        <a:t>المصطلح المتداول</a:t>
                      </a:r>
                      <a:endParaRPr lang="en-GB" dirty="0">
                        <a:solidFill>
                          <a:srgbClr val="FF0000"/>
                        </a:solidFill>
                      </a:endParaRPr>
                    </a:p>
                  </a:txBody>
                  <a:tcPr/>
                </a:tc>
              </a:tr>
              <a:tr h="370840">
                <a:tc>
                  <a:txBody>
                    <a:bodyPr/>
                    <a:lstStyle/>
                    <a:p>
                      <a:pPr algn="ctr" rtl="1"/>
                      <a:r>
                        <a:rPr lang="ar-IQ" b="1" dirty="0" smtClean="0"/>
                        <a:t>لدينة</a:t>
                      </a:r>
                      <a:endParaRPr lang="en-GB" b="1" dirty="0"/>
                    </a:p>
                  </a:txBody>
                  <a:tcPr/>
                </a:tc>
                <a:tc>
                  <a:txBody>
                    <a:bodyPr/>
                    <a:lstStyle/>
                    <a:p>
                      <a:pPr algn="ctr" rtl="1"/>
                      <a:r>
                        <a:rPr lang="ar-IQ" b="1" dirty="0" smtClean="0"/>
                        <a:t>بلاستيك</a:t>
                      </a:r>
                      <a:endParaRPr lang="en-GB" b="1" dirty="0"/>
                    </a:p>
                  </a:txBody>
                  <a:tcPr/>
                </a:tc>
                <a:tc>
                  <a:txBody>
                    <a:bodyPr/>
                    <a:lstStyle/>
                    <a:p>
                      <a:pPr algn="ctr" rtl="1"/>
                      <a:r>
                        <a:rPr lang="ar-IQ" b="1" dirty="0" smtClean="0"/>
                        <a:t>ذاتي الحركة</a:t>
                      </a:r>
                      <a:endParaRPr lang="en-GB" b="1" dirty="0"/>
                    </a:p>
                  </a:txBody>
                  <a:tcPr/>
                </a:tc>
                <a:tc>
                  <a:txBody>
                    <a:bodyPr/>
                    <a:lstStyle/>
                    <a:p>
                      <a:pPr algn="ctr" rtl="1"/>
                      <a:r>
                        <a:rPr lang="ar-IQ" b="1" dirty="0" smtClean="0"/>
                        <a:t>اوتماتيكي</a:t>
                      </a:r>
                      <a:endParaRPr lang="en-GB" b="1" dirty="0"/>
                    </a:p>
                  </a:txBody>
                  <a:tcPr/>
                </a:tc>
              </a:tr>
              <a:tr h="370840">
                <a:tc>
                  <a:txBody>
                    <a:bodyPr/>
                    <a:lstStyle/>
                    <a:p>
                      <a:pPr algn="ctr" rtl="1"/>
                      <a:r>
                        <a:rPr lang="ar-IQ" b="1" dirty="0" smtClean="0"/>
                        <a:t>ناقلة</a:t>
                      </a:r>
                      <a:endParaRPr lang="en-GB" b="1" dirty="0"/>
                    </a:p>
                  </a:txBody>
                  <a:tcPr/>
                </a:tc>
                <a:tc>
                  <a:txBody>
                    <a:bodyPr/>
                    <a:lstStyle/>
                    <a:p>
                      <a:pPr algn="ctr" rtl="1"/>
                      <a:r>
                        <a:rPr lang="ar-IQ" b="1" dirty="0" smtClean="0"/>
                        <a:t>بيكب</a:t>
                      </a:r>
                      <a:endParaRPr lang="en-GB" b="1" dirty="0"/>
                    </a:p>
                  </a:txBody>
                  <a:tcPr/>
                </a:tc>
                <a:tc>
                  <a:txBody>
                    <a:bodyPr/>
                    <a:lstStyle/>
                    <a:p>
                      <a:pPr algn="ctr" rtl="1"/>
                      <a:r>
                        <a:rPr lang="ar-IQ" b="1" dirty="0" smtClean="0"/>
                        <a:t>بريمة</a:t>
                      </a:r>
                      <a:endParaRPr lang="en-GB" b="1" dirty="0"/>
                    </a:p>
                  </a:txBody>
                  <a:tcPr/>
                </a:tc>
                <a:tc>
                  <a:txBody>
                    <a:bodyPr/>
                    <a:lstStyle/>
                    <a:p>
                      <a:pPr algn="ctr" rtl="1"/>
                      <a:r>
                        <a:rPr lang="ar-IQ" b="1" dirty="0" smtClean="0"/>
                        <a:t>برينة</a:t>
                      </a:r>
                      <a:endParaRPr lang="en-GB" b="1" dirty="0"/>
                    </a:p>
                  </a:txBody>
                  <a:tcPr/>
                </a:tc>
              </a:tr>
              <a:tr h="370840">
                <a:tc>
                  <a:txBody>
                    <a:bodyPr/>
                    <a:lstStyle/>
                    <a:p>
                      <a:pPr algn="ctr" rtl="1"/>
                      <a:r>
                        <a:rPr lang="ar-IQ" b="1" dirty="0" smtClean="0"/>
                        <a:t>ساحبة</a:t>
                      </a:r>
                      <a:endParaRPr lang="en-GB" b="1" dirty="0"/>
                    </a:p>
                  </a:txBody>
                  <a:tcPr/>
                </a:tc>
                <a:tc>
                  <a:txBody>
                    <a:bodyPr/>
                    <a:lstStyle/>
                    <a:p>
                      <a:pPr algn="ctr" rtl="1"/>
                      <a:r>
                        <a:rPr lang="ar-IQ" b="1" dirty="0" smtClean="0"/>
                        <a:t>تركتر</a:t>
                      </a:r>
                      <a:endParaRPr lang="en-GB" b="1" dirty="0"/>
                    </a:p>
                  </a:txBody>
                  <a:tcPr/>
                </a:tc>
                <a:tc>
                  <a:txBody>
                    <a:bodyPr/>
                    <a:lstStyle/>
                    <a:p>
                      <a:pPr algn="ctr" rtl="1"/>
                      <a:r>
                        <a:rPr lang="ar-IQ" b="1" dirty="0" smtClean="0"/>
                        <a:t>دهان</a:t>
                      </a:r>
                      <a:endParaRPr lang="en-GB" b="1" dirty="0"/>
                    </a:p>
                  </a:txBody>
                  <a:tcPr/>
                </a:tc>
                <a:tc>
                  <a:txBody>
                    <a:bodyPr/>
                    <a:lstStyle/>
                    <a:p>
                      <a:pPr algn="ctr" rtl="1"/>
                      <a:r>
                        <a:rPr lang="ar-IQ" b="1" dirty="0" smtClean="0"/>
                        <a:t>بوية</a:t>
                      </a:r>
                      <a:endParaRPr lang="en-GB" b="1" dirty="0"/>
                    </a:p>
                  </a:txBody>
                  <a:tcPr/>
                </a:tc>
              </a:tr>
              <a:tr h="370840">
                <a:tc>
                  <a:txBody>
                    <a:bodyPr/>
                    <a:lstStyle/>
                    <a:p>
                      <a:pPr algn="ctr" rtl="1"/>
                      <a:r>
                        <a:rPr lang="ar-IQ" b="1" dirty="0" smtClean="0"/>
                        <a:t>واحية</a:t>
                      </a:r>
                      <a:endParaRPr lang="en-GB" b="1" dirty="0"/>
                    </a:p>
                  </a:txBody>
                  <a:tcPr/>
                </a:tc>
                <a:tc>
                  <a:txBody>
                    <a:bodyPr/>
                    <a:lstStyle/>
                    <a:p>
                      <a:pPr algn="ctr" rtl="1"/>
                      <a:r>
                        <a:rPr lang="ar-IQ" b="1" dirty="0" smtClean="0"/>
                        <a:t>عكس</a:t>
                      </a:r>
                      <a:endParaRPr lang="en-GB" b="1" dirty="0"/>
                    </a:p>
                  </a:txBody>
                  <a:tcPr/>
                </a:tc>
                <a:tc>
                  <a:txBody>
                    <a:bodyPr/>
                    <a:lstStyle/>
                    <a:p>
                      <a:pPr algn="ctr" rtl="1"/>
                      <a:r>
                        <a:rPr lang="ar-IQ" b="1" dirty="0" smtClean="0"/>
                        <a:t>لوح</a:t>
                      </a:r>
                      <a:endParaRPr lang="en-GB" b="1" dirty="0"/>
                    </a:p>
                  </a:txBody>
                  <a:tcPr/>
                </a:tc>
                <a:tc>
                  <a:txBody>
                    <a:bodyPr/>
                    <a:lstStyle/>
                    <a:p>
                      <a:pPr algn="ctr" rtl="1"/>
                      <a:r>
                        <a:rPr lang="ar-IQ" b="1" dirty="0" smtClean="0"/>
                        <a:t>بليت</a:t>
                      </a:r>
                      <a:endParaRPr lang="en-GB" b="1" dirty="0"/>
                    </a:p>
                  </a:txBody>
                  <a:tcPr/>
                </a:tc>
              </a:tr>
              <a:tr h="370840">
                <a:tc>
                  <a:txBody>
                    <a:bodyPr/>
                    <a:lstStyle/>
                    <a:p>
                      <a:pPr algn="ctr" rtl="1"/>
                      <a:r>
                        <a:rPr lang="ar-IQ" b="1" dirty="0" smtClean="0"/>
                        <a:t>شريحة</a:t>
                      </a:r>
                      <a:endParaRPr lang="en-GB" b="1" dirty="0"/>
                    </a:p>
                  </a:txBody>
                  <a:tcPr/>
                </a:tc>
                <a:tc>
                  <a:txBody>
                    <a:bodyPr/>
                    <a:lstStyle/>
                    <a:p>
                      <a:pPr algn="ctr" rtl="1"/>
                      <a:r>
                        <a:rPr lang="ar-IQ" b="1" dirty="0" smtClean="0"/>
                        <a:t>سلايد</a:t>
                      </a:r>
                      <a:endParaRPr lang="en-GB" b="1" dirty="0"/>
                    </a:p>
                  </a:txBody>
                  <a:tcPr/>
                </a:tc>
                <a:tc>
                  <a:txBody>
                    <a:bodyPr/>
                    <a:lstStyle/>
                    <a:p>
                      <a:pPr algn="ctr" rtl="1"/>
                      <a:r>
                        <a:rPr lang="ar-IQ" b="1" dirty="0" smtClean="0"/>
                        <a:t>أنبوب</a:t>
                      </a:r>
                      <a:endParaRPr lang="en-GB" b="1" dirty="0"/>
                    </a:p>
                  </a:txBody>
                  <a:tcPr/>
                </a:tc>
                <a:tc>
                  <a:txBody>
                    <a:bodyPr/>
                    <a:lstStyle/>
                    <a:p>
                      <a:pPr algn="ctr" rtl="1"/>
                      <a:r>
                        <a:rPr lang="ar-IQ" b="1" dirty="0" smtClean="0"/>
                        <a:t>بوري</a:t>
                      </a:r>
                      <a:endParaRPr lang="en-GB" b="1" dirty="0"/>
                    </a:p>
                  </a:txBody>
                  <a:tcPr/>
                </a:tc>
              </a:tr>
            </a:tbl>
          </a:graphicData>
        </a:graphic>
      </p:graphicFrame>
    </p:spTree>
    <p:extLst>
      <p:ext uri="{BB962C8B-B14F-4D97-AF65-F5344CB8AC3E}">
        <p14:creationId xmlns:p14="http://schemas.microsoft.com/office/powerpoint/2010/main" val="3926932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IQ" sz="6000" b="1" dirty="0" smtClean="0">
                <a:solidFill>
                  <a:srgbClr val="FF0000"/>
                </a:solidFill>
              </a:rPr>
              <a:t>مفهومه </a:t>
            </a:r>
            <a:endParaRPr lang="en-GB" sz="6000" b="1" dirty="0">
              <a:solidFill>
                <a:srgbClr val="FF0000"/>
              </a:solidFill>
            </a:endParaRPr>
          </a:p>
        </p:txBody>
      </p:sp>
      <p:sp>
        <p:nvSpPr>
          <p:cNvPr id="3" name="Content Placeholder 2"/>
          <p:cNvSpPr>
            <a:spLocks noGrp="1"/>
          </p:cNvSpPr>
          <p:nvPr>
            <p:ph idx="1"/>
          </p:nvPr>
        </p:nvSpPr>
        <p:spPr/>
        <p:txBody>
          <a:bodyPr/>
          <a:lstStyle/>
          <a:p>
            <a:pPr algn="just" rtl="1">
              <a:lnSpc>
                <a:spcPct val="250000"/>
              </a:lnSpc>
            </a:pPr>
            <a:r>
              <a:rPr lang="ar-IQ" sz="2400" b="1" dirty="0" smtClean="0">
                <a:solidFill>
                  <a:srgbClr val="0070C0"/>
                </a:solidFill>
              </a:rPr>
              <a:t>لغة ً</a:t>
            </a:r>
            <a:r>
              <a:rPr lang="ar-IQ" sz="2400" b="1" dirty="0" smtClean="0"/>
              <a:t> </a:t>
            </a:r>
            <a:r>
              <a:rPr lang="ar-IQ" sz="2400" dirty="0" smtClean="0"/>
              <a:t>: مصدر الفعل عرَّب ، وعرَّب منطقه : هذبه من اللحن .</a:t>
            </a:r>
          </a:p>
          <a:p>
            <a:pPr marL="0" indent="0" algn="just" rtl="1">
              <a:lnSpc>
                <a:spcPct val="250000"/>
              </a:lnSpc>
              <a:buNone/>
            </a:pPr>
            <a:endParaRPr lang="ar-IQ" sz="2400" dirty="0" smtClean="0"/>
          </a:p>
          <a:p>
            <a:pPr algn="just" rtl="1">
              <a:lnSpc>
                <a:spcPct val="150000"/>
              </a:lnSpc>
            </a:pPr>
            <a:r>
              <a:rPr lang="ar-IQ" sz="2400" b="1" dirty="0" smtClean="0">
                <a:solidFill>
                  <a:srgbClr val="0070C0"/>
                </a:solidFill>
              </a:rPr>
              <a:t>اصطلاحا</a:t>
            </a:r>
            <a:r>
              <a:rPr lang="ar-IQ" sz="2400" dirty="0" smtClean="0"/>
              <a:t> : لفظ مشترك متعدد المعاني ، يقصد منه على وجه الاجمال النقل إلى اللغة العربية من لغة أخرى .</a:t>
            </a:r>
          </a:p>
          <a:p>
            <a:pPr marL="0" indent="0" algn="just" rtl="1">
              <a:buNone/>
            </a:pPr>
            <a:endParaRPr lang="ar-IQ" dirty="0"/>
          </a:p>
          <a:p>
            <a:pPr marL="0" indent="0" algn="just" rtl="1">
              <a:buNone/>
            </a:pPr>
            <a:endParaRPr lang="ar-IQ" dirty="0" smtClean="0"/>
          </a:p>
        </p:txBody>
      </p:sp>
    </p:spTree>
    <p:extLst>
      <p:ext uri="{BB962C8B-B14F-4D97-AF65-F5344CB8AC3E}">
        <p14:creationId xmlns:p14="http://schemas.microsoft.com/office/powerpoint/2010/main" val="843152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b="1" dirty="0" smtClean="0">
                <a:solidFill>
                  <a:srgbClr val="FF0000"/>
                </a:solidFill>
              </a:rPr>
              <a:t>المعاني التي يجمعها التعريف لغةً</a:t>
            </a:r>
            <a:endParaRPr lang="en-GB" b="1" dirty="0">
              <a:solidFill>
                <a:srgbClr val="FF0000"/>
              </a:solidFill>
            </a:endParaRPr>
          </a:p>
        </p:txBody>
      </p:sp>
      <p:sp>
        <p:nvSpPr>
          <p:cNvPr id="3" name="Content Placeholder 2"/>
          <p:cNvSpPr>
            <a:spLocks noGrp="1"/>
          </p:cNvSpPr>
          <p:nvPr>
            <p:ph idx="1"/>
          </p:nvPr>
        </p:nvSpPr>
        <p:spPr/>
        <p:txBody>
          <a:bodyPr/>
          <a:lstStyle/>
          <a:p>
            <a:pPr algn="just" rtl="1"/>
            <a:r>
              <a:rPr lang="ar-IQ" dirty="0" smtClean="0"/>
              <a:t>تعريب الاسم الأعجمي أي أن تتفوه به العرب على مناهجها . إذ جاء بلسان العرب : تعريب الاسم الأعجمي أن تتفوه به العرب على مناهجها : تقول عربته العرب ، واعربته أيضا .</a:t>
            </a:r>
          </a:p>
          <a:p>
            <a:pPr algn="just" rtl="1"/>
            <a:r>
              <a:rPr lang="ar-IQ" dirty="0" smtClean="0"/>
              <a:t>المعاجم الحديثة تعرف التعريب على إنه : صبغ الكلمة المصطلح بصبغة عربية عند نقلها بلفظها الأجنبي إلى اللغة العربية .</a:t>
            </a:r>
          </a:p>
          <a:p>
            <a:pPr algn="just" rtl="1"/>
            <a:endParaRPr lang="en-GB" dirty="0"/>
          </a:p>
        </p:txBody>
      </p:sp>
    </p:spTree>
    <p:extLst>
      <p:ext uri="{BB962C8B-B14F-4D97-AF65-F5344CB8AC3E}">
        <p14:creationId xmlns:p14="http://schemas.microsoft.com/office/powerpoint/2010/main" val="1862750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b="1" dirty="0" smtClean="0">
                <a:solidFill>
                  <a:srgbClr val="FF0000"/>
                </a:solidFill>
              </a:rPr>
              <a:t>طريقة القدماء في تعريب الكلمات</a:t>
            </a:r>
            <a:endParaRPr lang="en-GB" b="1" dirty="0">
              <a:solidFill>
                <a:srgbClr val="FF0000"/>
              </a:solidFill>
            </a:endParaRPr>
          </a:p>
        </p:txBody>
      </p:sp>
      <p:sp>
        <p:nvSpPr>
          <p:cNvPr id="3" name="Content Placeholder 2"/>
          <p:cNvSpPr>
            <a:spLocks noGrp="1"/>
          </p:cNvSpPr>
          <p:nvPr>
            <p:ph idx="1"/>
          </p:nvPr>
        </p:nvSpPr>
        <p:spPr/>
        <p:txBody>
          <a:bodyPr/>
          <a:lstStyle/>
          <a:p>
            <a:pPr algn="just" rtl="1"/>
            <a:r>
              <a:rPr lang="ar-IQ" dirty="0" smtClean="0"/>
              <a:t>تعريب الجاهليين والتعريب القرآني : كان تعريب الطبع والسليقة ، وقام به عرب خلص من قرون الاحتجاج .</a:t>
            </a:r>
          </a:p>
          <a:p>
            <a:pPr marL="0" indent="0" algn="just" rtl="1">
              <a:buNone/>
            </a:pPr>
            <a:r>
              <a:rPr lang="ar-IQ" dirty="0"/>
              <a:t> </a:t>
            </a:r>
            <a:r>
              <a:rPr lang="ar-IQ" dirty="0" smtClean="0"/>
              <a:t> لهذا صعب على كثير من الباحثين تمييز المعرب من العربي بعد دخول التعريب فيه ، وذلك في العصور الأولى ، لأن كلمات مثل (قلم – سجيل - درهم) قد عربت بطريقة دمجتها في اللسان العربي دمجا يكاد يكون عضويا .</a:t>
            </a:r>
          </a:p>
          <a:p>
            <a:pPr algn="just" rtl="1"/>
            <a:r>
              <a:rPr lang="ar-IQ" dirty="0" smtClean="0"/>
              <a:t>تعريب العصرين العباسي والمملوكي : كان أقرب إلى الدخيل منه إلى التعريب ، أي بمعنى أن مترجميه أخذوا الكلمة الأعجمية وألصقوها بجسم اللغة ، فبدت غريبة نابية على شاكلة فيزيقي (الطبيعة) أرثماطيقي (علم العدد) </a:t>
            </a:r>
            <a:r>
              <a:rPr lang="ar-IQ" dirty="0" smtClean="0"/>
              <a:t>.</a:t>
            </a:r>
            <a:r>
              <a:rPr lang="en-GB" dirty="0" smtClean="0"/>
              <a:t> </a:t>
            </a:r>
            <a:endParaRPr lang="en-GB" dirty="0"/>
          </a:p>
        </p:txBody>
      </p:sp>
    </p:spTree>
    <p:extLst>
      <p:ext uri="{BB962C8B-B14F-4D97-AF65-F5344CB8AC3E}">
        <p14:creationId xmlns:p14="http://schemas.microsoft.com/office/powerpoint/2010/main" val="1426511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b="1" dirty="0" smtClean="0">
                <a:solidFill>
                  <a:srgbClr val="FF0000"/>
                </a:solidFill>
              </a:rPr>
              <a:t>المعاني التي يدل عليها المعنى الاصطلاحي للتعريب</a:t>
            </a:r>
            <a:endParaRPr lang="en-GB" b="1" dirty="0">
              <a:solidFill>
                <a:srgbClr val="FF0000"/>
              </a:solidFill>
            </a:endParaRPr>
          </a:p>
        </p:txBody>
      </p:sp>
      <p:sp>
        <p:nvSpPr>
          <p:cNvPr id="3" name="Content Placeholder 2"/>
          <p:cNvSpPr>
            <a:spLocks noGrp="1"/>
          </p:cNvSpPr>
          <p:nvPr>
            <p:ph idx="1"/>
          </p:nvPr>
        </p:nvSpPr>
        <p:spPr/>
        <p:txBody>
          <a:bodyPr/>
          <a:lstStyle/>
          <a:p>
            <a:pPr algn="just" rtl="1"/>
            <a:r>
              <a:rPr lang="ar-IQ" dirty="0" smtClean="0"/>
              <a:t>التعريب هو نقل الكلمة الأجنبية ومعناها إلى اللغة العربية سواء أتم هذا النقل من دون تغيير في الكلمة أم بعد إجراء تغيير وتعديل عليها ، وإذا تم نقل اللفظ الأجنبي إلى اللغة العربية من دون تغيير سمي </a:t>
            </a:r>
            <a:r>
              <a:rPr lang="ar-IQ" b="1" dirty="0" smtClean="0">
                <a:solidFill>
                  <a:srgbClr val="7030A0"/>
                </a:solidFill>
              </a:rPr>
              <a:t>(دخيلا) </a:t>
            </a:r>
            <a:r>
              <a:rPr lang="ar-IQ" dirty="0" smtClean="0"/>
              <a:t>، وإذا وقع عليه التغيير سمي </a:t>
            </a:r>
            <a:r>
              <a:rPr lang="ar-IQ" b="1" dirty="0" smtClean="0">
                <a:solidFill>
                  <a:srgbClr val="7030A0"/>
                </a:solidFill>
              </a:rPr>
              <a:t>(معربا) </a:t>
            </a:r>
            <a:r>
              <a:rPr lang="ar-IQ" dirty="0" smtClean="0"/>
              <a:t>، ومن أمثلة الدخيل ألفاظ الأوكسجين والنتروجين والنيترون ، ومن أمثلة المعرب ألفاظ التلفون والتلغراف ويطلق على العملية كلها مصطلح </a:t>
            </a:r>
            <a:r>
              <a:rPr lang="ar-IQ" dirty="0" smtClean="0">
                <a:solidFill>
                  <a:srgbClr val="FF0000"/>
                </a:solidFill>
              </a:rPr>
              <a:t>(الاقتراض اللغوي أو الاستعارة اللغوية) </a:t>
            </a:r>
            <a:r>
              <a:rPr lang="ar-IQ" dirty="0" smtClean="0"/>
              <a:t>وهي عملية تمارسها اللغات الحية باستمرار إذ تقترض اللغة ألفاظا معينة من لغات أخرى للتعبير عن مفاهيم جديدة لم يعهد بها الناطقون بتلك اللغة من قبل ، وبهذا المعنى فان التعريب كما يرى د. صفاء خلوصي</a:t>
            </a:r>
            <a:r>
              <a:rPr lang="en-GB" dirty="0" smtClean="0"/>
              <a:t> </a:t>
            </a:r>
            <a:r>
              <a:rPr lang="ar-IQ" dirty="0" smtClean="0"/>
              <a:t>غير الترجمة</a:t>
            </a:r>
            <a:r>
              <a:rPr lang="ar-IQ" dirty="0" smtClean="0">
                <a:solidFill>
                  <a:srgbClr val="FF0000"/>
                </a:solidFill>
              </a:rPr>
              <a:t> </a:t>
            </a:r>
            <a:r>
              <a:rPr lang="ar-IQ" dirty="0" smtClean="0"/>
              <a:t>فالترجمة نقل معنى واسلوب من لغة لأخرى ، بينما التعريب هو رسم لفظة اجنبية بحروف عربية وهو ما يعرف </a:t>
            </a:r>
            <a:r>
              <a:rPr lang="ar-IQ" dirty="0" smtClean="0">
                <a:solidFill>
                  <a:srgbClr val="FF0000"/>
                </a:solidFill>
              </a:rPr>
              <a:t>بالحورفة</a:t>
            </a:r>
            <a:r>
              <a:rPr lang="ar-IQ" dirty="0" smtClean="0"/>
              <a:t> وتعني كتابة الحروف التي لانظير لها في العربية بما يقاربها في النطق .</a:t>
            </a:r>
            <a:endParaRPr lang="en-GB" dirty="0">
              <a:solidFill>
                <a:srgbClr val="FF0000"/>
              </a:solidFill>
            </a:endParaRPr>
          </a:p>
        </p:txBody>
      </p:sp>
    </p:spTree>
    <p:extLst>
      <p:ext uri="{BB962C8B-B14F-4D97-AF65-F5344CB8AC3E}">
        <p14:creationId xmlns:p14="http://schemas.microsoft.com/office/powerpoint/2010/main" val="681618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r>
              <a:rPr lang="ar-IQ" dirty="0" smtClean="0"/>
              <a:t>التعريب بمعنى الترجمة،فقد أخذ التعريب في العصرين العباسي والحديث مفهوما آخر هو :</a:t>
            </a:r>
            <a:endParaRPr lang="ar-IQ" dirty="0"/>
          </a:p>
          <a:p>
            <a:pPr marL="0" indent="0" algn="just" rtl="1">
              <a:buNone/>
            </a:pPr>
            <a:r>
              <a:rPr lang="ar-IQ" dirty="0" smtClean="0"/>
              <a:t>نقل فكرة أو مفهوم من لغة لأخرى ، أو نقل معنى نص من لغة أجنبية إلى اللغة العربية ، وقد يتألف هذا النص من فقرة أو كتاب كامل ، والتعريب بذلك يكون مرادفا للفظ الترجمة .</a:t>
            </a:r>
          </a:p>
          <a:p>
            <a:pPr algn="just" rtl="1"/>
            <a:r>
              <a:rPr lang="ar-IQ" dirty="0" smtClean="0"/>
              <a:t>هناك من يرى التعريب هو استخدام اللغة العربية في تدريس العلوم جميعها وفي الاستعمالات الحكومية كلها . ويسعى إلى سد الفجوة الناشئة عن التناول القومي للعلوم الأجنبية وأسسها وقواعدها . </a:t>
            </a:r>
            <a:endParaRPr lang="en-GB" dirty="0"/>
          </a:p>
        </p:txBody>
      </p:sp>
    </p:spTree>
    <p:extLst>
      <p:ext uri="{BB962C8B-B14F-4D97-AF65-F5344CB8AC3E}">
        <p14:creationId xmlns:p14="http://schemas.microsoft.com/office/powerpoint/2010/main" val="2300017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b="1" dirty="0" smtClean="0">
                <a:solidFill>
                  <a:srgbClr val="FF0000"/>
                </a:solidFill>
              </a:rPr>
              <a:t>طرائق قدماء اللغويين في التعريب </a:t>
            </a:r>
            <a:endParaRPr lang="en-GB" b="1"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algn="r" rtl="1"/>
            <a:r>
              <a:rPr lang="ar-IQ" b="1" dirty="0" smtClean="0">
                <a:solidFill>
                  <a:srgbClr val="0070C0"/>
                </a:solidFill>
              </a:rPr>
              <a:t>الطريقة الصوتية في نطق الكلمات :</a:t>
            </a:r>
          </a:p>
          <a:p>
            <a:pPr marL="0" indent="0" algn="just" rtl="1">
              <a:buNone/>
            </a:pPr>
            <a:r>
              <a:rPr lang="ar-IQ" dirty="0" smtClean="0"/>
              <a:t>خص العرب القدماء الجانب النطقي من الدراسات الصوتية بعناية خاصة ، وذلك لحرصهم على معرفة أصول القراءات القرانية وإتقان ترتيل كتاب الله العزيز وتجويد نطقه ، واستفادوا من هذه المعرفة عندما واجهوا ظاهرة اللحن الصوتي في نطق الاعاجم للعربية ، كما استعملوا ذلك في الكشف عن الكيفية التي يتم بها التلفظ بالاصوات الدخيلة في كلام العرب  .</a:t>
            </a:r>
          </a:p>
          <a:p>
            <a:pPr marL="0" indent="0" algn="just" rtl="1">
              <a:buNone/>
            </a:pPr>
            <a:r>
              <a:rPr lang="ar-IQ" dirty="0" smtClean="0"/>
              <a:t>والجانب الصوتي هو أهم طريقة للتعريب ، إذ استعملت هذه الكلمة بمعنى الابدال الصوتي مثلما نرى ذلك واضحا في تعريب كثير من الكلمات الأعجمية ، من ذلك أن العرب :</a:t>
            </a:r>
          </a:p>
          <a:p>
            <a:pPr algn="just" rtl="1">
              <a:buFont typeface="Wingdings" panose="05000000000000000000" pitchFamily="2" charset="2"/>
              <a:buChar char="Ø"/>
            </a:pPr>
            <a:r>
              <a:rPr lang="ar-IQ" b="1" dirty="0" smtClean="0">
                <a:solidFill>
                  <a:srgbClr val="FF0000"/>
                </a:solidFill>
              </a:rPr>
              <a:t>يعربون الشين سينا </a:t>
            </a:r>
            <a:r>
              <a:rPr lang="ar-IQ" dirty="0" smtClean="0"/>
              <a:t>يقولون : نيسابور وهي نيشابور ، ويرى بعض القدماء أن السين في العربية هي الشين في العبرية ، وهو نوع من التقارب والتوافق بين اللغات من حيث الأصوات اللغوية ، فإن سين العربية شين في العبرية ، فالسلام شلام ، واللسان لشان والاسم إشم .</a:t>
            </a:r>
          </a:p>
          <a:p>
            <a:pPr algn="just" rtl="1">
              <a:buFont typeface="Wingdings" panose="05000000000000000000" pitchFamily="2" charset="2"/>
              <a:buChar char="Ø"/>
            </a:pPr>
            <a:r>
              <a:rPr lang="ar-IQ" b="1" dirty="0" smtClean="0">
                <a:solidFill>
                  <a:srgbClr val="FF0000"/>
                </a:solidFill>
              </a:rPr>
              <a:t>ومما غيره العرب عن طريق الإبدال أسماء الانبياء </a:t>
            </a:r>
            <a:r>
              <a:rPr lang="ar-IQ" dirty="0" smtClean="0"/>
              <a:t>، لأنها كلها أعجمية نحو ابراهيم واسحاق وإلياس ألا أربعة أسماء وهي آدم وصالح وشعيب ومحمد فالقدماء يغيرون الأسماء الأعجمية إذا استعملوها ، فيبدلون الحروف التي ليست من حروفهم إلى أقربها مخرجا ، وربما أبدلوا ما بعد مخرجه أيضا ومن الحروف الاعجمية التي ليست من حروفهم فيحولونها إلى حروف أقرب من مخارجها كالحرف الذي بين الباء والفاء مثل : بور المحول إلى فور .</a:t>
            </a:r>
            <a:endParaRPr lang="en-GB" dirty="0"/>
          </a:p>
        </p:txBody>
      </p:sp>
    </p:spTree>
    <p:extLst>
      <p:ext uri="{BB962C8B-B14F-4D97-AF65-F5344CB8AC3E}">
        <p14:creationId xmlns:p14="http://schemas.microsoft.com/office/powerpoint/2010/main" val="2565394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rtl="1">
              <a:buFont typeface="Wingdings" panose="05000000000000000000" pitchFamily="2" charset="2"/>
              <a:buChar char="Ø"/>
            </a:pPr>
            <a:r>
              <a:rPr lang="ar-IQ" dirty="0" smtClean="0">
                <a:solidFill>
                  <a:srgbClr val="FF0000"/>
                </a:solidFill>
              </a:rPr>
              <a:t>زادوا فيه من الأعجمية ونقصوا :</a:t>
            </a:r>
            <a:r>
              <a:rPr lang="ar-IQ" dirty="0" smtClean="0"/>
              <a:t> نحو ابريسم واسرافيل وفيروز وقهرمان واصله قرمان </a:t>
            </a:r>
          </a:p>
          <a:p>
            <a:pPr marL="0" indent="0" algn="just" rtl="1">
              <a:buNone/>
            </a:pPr>
            <a:r>
              <a:rPr lang="ar-IQ" dirty="0" smtClean="0"/>
              <a:t>أما لماذا لاتوجد قاعدة ثابتة لابدال الحروف في التعريب ، فانه يعود لتعدد اللغات التي أخذت منها العربية وتباين خصائصها وطبائع أصواتها ، ومنها التطور الصوتي الذي يطرأ على اللغات .</a:t>
            </a:r>
          </a:p>
          <a:p>
            <a:pPr algn="just" rtl="1"/>
            <a:r>
              <a:rPr lang="ar-IQ" b="1" dirty="0" smtClean="0">
                <a:solidFill>
                  <a:srgbClr val="0070C0"/>
                </a:solidFill>
              </a:rPr>
              <a:t>الطريقة الصرفية النحوية : </a:t>
            </a:r>
            <a:r>
              <a:rPr lang="ar-IQ" dirty="0" smtClean="0"/>
              <a:t>كان المعربيين يغيرون من الحروف الأعجمية ما ليس من حروفهم البته ، وما كان ملائما لاوزانهم فربما الحقوه ببناء كلامهم فدرهم ألحقوه بهجرع ، ودينار الحقوه بديماس ، وربما لم يلحقوه .</a:t>
            </a:r>
          </a:p>
          <a:p>
            <a:pPr marL="0" indent="0" algn="just" rtl="1">
              <a:buNone/>
            </a:pPr>
            <a:r>
              <a:rPr lang="ar-IQ" dirty="0" smtClean="0"/>
              <a:t>أما ما كان مركبا فقد أبقوه على حاله لانه سماعي فلايجوز استعمال احد اجزائه كشاهنشاه ، ويتم التعريب من كلمتين أعجميتين بكلمة واحدة كـ السجيل وهي من الألفاظ القرانية وأصلها بالفارسية (سنك) و (كل) أي حجارة وطين . </a:t>
            </a:r>
          </a:p>
          <a:p>
            <a:pPr marL="0" indent="0" algn="just" rtl="1">
              <a:buNone/>
            </a:pPr>
            <a:r>
              <a:rPr lang="ar-IQ" dirty="0" smtClean="0"/>
              <a:t>وللعربية قواعد صوتية متعلقة بالنطق ، بحيث لاتجيز التقاء ساكنين الا بشروط ، وللتخلص من التقاء ساكنين في كلمة (كمان كر) الفارسية المركبة عربوها إلى قمنجر بحذف الالف قبل النون الساكنة مما ادى الى ادخال الكلمة ضمن اطار الايقاع العربي فعلل الذي لاتنفر منه الاذن العربية .</a:t>
            </a:r>
          </a:p>
          <a:p>
            <a:pPr marL="0" indent="0" algn="just" rtl="1">
              <a:buNone/>
            </a:pPr>
            <a:r>
              <a:rPr lang="ar-IQ" dirty="0" smtClean="0"/>
              <a:t>كذلك عدد الحروف في الكلمة فهناك قاعدة صوتية وصرفية التزم بها القدماء وهي ان اللغة العربية تأبى أن تشتمل الكلمة على اكثر من سبعة أحرف اذا كانت اسما وعلى اكثر من ستة أحرف اذا كانت فعلا ، فلانجد في معربات عصر الاحتجاج ما يزيد عن ذلك .  </a:t>
            </a:r>
            <a:endParaRPr lang="en-GB" dirty="0"/>
          </a:p>
        </p:txBody>
      </p:sp>
    </p:spTree>
    <p:extLst>
      <p:ext uri="{BB962C8B-B14F-4D97-AF65-F5344CB8AC3E}">
        <p14:creationId xmlns:p14="http://schemas.microsoft.com/office/powerpoint/2010/main" val="1673809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b="1" dirty="0" smtClean="0">
                <a:solidFill>
                  <a:srgbClr val="FF0000"/>
                </a:solidFill>
              </a:rPr>
              <a:t>طرائق المحدثين في التعريب </a:t>
            </a:r>
            <a:endParaRPr lang="en-GB" b="1"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0" indent="0" algn="just" rtl="1">
              <a:lnSpc>
                <a:spcPct val="150000"/>
              </a:lnSpc>
              <a:buNone/>
            </a:pPr>
            <a:r>
              <a:rPr lang="ar-IQ" sz="3200" dirty="0" smtClean="0"/>
              <a:t>التزم اغلب المحدثين باساليب القدماء في القواعد التي وضعوها في اللفظ المعرب لاعتقادهم انه لايخلو من ان يكون فصيحا غير ان بعضهم يرى ان اللفظ المعرب قد لايتلاشى اصله بالتغييرات أو في القوالب العربية ، نحو كلمة صراط فهي ليست سوى صورة نهائية للكلمة اللاتينية ستراتا </a:t>
            </a:r>
            <a:endParaRPr lang="en-GB" sz="3200" dirty="0"/>
          </a:p>
        </p:txBody>
      </p:sp>
    </p:spTree>
    <p:extLst>
      <p:ext uri="{BB962C8B-B14F-4D97-AF65-F5344CB8AC3E}">
        <p14:creationId xmlns:p14="http://schemas.microsoft.com/office/powerpoint/2010/main" val="98569100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234</TotalTime>
  <Words>1235</Words>
  <Application>Microsoft Office PowerPoint</Application>
  <PresentationFormat>Widescreen</PresentationFormat>
  <Paragraphs>76</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Tahoma</vt:lpstr>
      <vt:lpstr>Trebuchet MS</vt:lpstr>
      <vt:lpstr>Wingdings</vt:lpstr>
      <vt:lpstr>Wingdings 3</vt:lpstr>
      <vt:lpstr>Facet</vt:lpstr>
      <vt:lpstr>التعريب</vt:lpstr>
      <vt:lpstr>مفهومه </vt:lpstr>
      <vt:lpstr>المعاني التي يجمعها التعريف لغةً</vt:lpstr>
      <vt:lpstr>طريقة القدماء في تعريب الكلمات</vt:lpstr>
      <vt:lpstr>المعاني التي يدل عليها المعنى الاصطلاحي للتعريب</vt:lpstr>
      <vt:lpstr>PowerPoint Presentation</vt:lpstr>
      <vt:lpstr>طرائق قدماء اللغويين في التعريب </vt:lpstr>
      <vt:lpstr>PowerPoint Presentation</vt:lpstr>
      <vt:lpstr>طرائق المحدثين في التعريب </vt:lpstr>
      <vt:lpstr>كيف نميز الكلمات المعربة في لغتنا العربية </vt:lpstr>
      <vt:lpstr>المجامع العلمية العربية والتعريب </vt:lpstr>
      <vt:lpstr>تصويب بعض المصطلحات المعربة</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التعريب</dc:title>
  <dc:creator>HP</dc:creator>
  <cp:lastModifiedBy>HP</cp:lastModifiedBy>
  <cp:revision>15</cp:revision>
  <dcterms:created xsi:type="dcterms:W3CDTF">2021-05-22T12:58:55Z</dcterms:created>
  <dcterms:modified xsi:type="dcterms:W3CDTF">2021-05-23T07:30:23Z</dcterms:modified>
</cp:coreProperties>
</file>