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57" r:id="rId4"/>
    <p:sldId id="258" r:id="rId5"/>
    <p:sldId id="277" r:id="rId6"/>
    <p:sldId id="259" r:id="rId7"/>
    <p:sldId id="260" r:id="rId8"/>
    <p:sldId id="279" r:id="rId9"/>
    <p:sldId id="261" r:id="rId10"/>
    <p:sldId id="280" r:id="rId11"/>
    <p:sldId id="281" r:id="rId12"/>
    <p:sldId id="263" r:id="rId13"/>
    <p:sldId id="282" r:id="rId14"/>
    <p:sldId id="283" r:id="rId15"/>
    <p:sldId id="284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C048CF-BB72-415F-BCD6-935678D78F22}" type="datetimeFigureOut">
              <a:rPr lang="ar-IQ" smtClean="0"/>
              <a:t>09/09/1443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AEEEA1-5652-4CA4-8922-6542DF2B1E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05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EEA1-5652-4CA4-8922-6542DF2B1E3B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59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8EB-AE19-4237-86DC-1053E1711130}" type="datetimeFigureOut">
              <a:rPr lang="ar-IQ" smtClean="0"/>
              <a:t>09/09/1443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BAA3-0874-40C3-95D0-000DB9470B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1434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8EB-AE19-4237-86DC-1053E1711130}" type="datetimeFigureOut">
              <a:rPr lang="ar-IQ" smtClean="0"/>
              <a:t>09/09/1443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BAA3-0874-40C3-95D0-000DB9470B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990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8EB-AE19-4237-86DC-1053E1711130}" type="datetimeFigureOut">
              <a:rPr lang="ar-IQ" smtClean="0"/>
              <a:t>09/09/1443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BAA3-0874-40C3-95D0-000DB9470B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659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8EB-AE19-4237-86DC-1053E1711130}" type="datetimeFigureOut">
              <a:rPr lang="ar-IQ" smtClean="0"/>
              <a:t>09/09/1443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BAA3-0874-40C3-95D0-000DB9470B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7184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8EB-AE19-4237-86DC-1053E1711130}" type="datetimeFigureOut">
              <a:rPr lang="ar-IQ" smtClean="0"/>
              <a:t>09/09/1443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BAA3-0874-40C3-95D0-000DB9470B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7616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8EB-AE19-4237-86DC-1053E1711130}" type="datetimeFigureOut">
              <a:rPr lang="ar-IQ" smtClean="0"/>
              <a:t>09/09/1443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BAA3-0874-40C3-95D0-000DB9470B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024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8EB-AE19-4237-86DC-1053E1711130}" type="datetimeFigureOut">
              <a:rPr lang="ar-IQ" smtClean="0"/>
              <a:t>09/09/1443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BAA3-0874-40C3-95D0-000DB9470B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8378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8EB-AE19-4237-86DC-1053E1711130}" type="datetimeFigureOut">
              <a:rPr lang="ar-IQ" smtClean="0"/>
              <a:t>09/09/1443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BAA3-0874-40C3-95D0-000DB9470B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124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8EB-AE19-4237-86DC-1053E1711130}" type="datetimeFigureOut">
              <a:rPr lang="ar-IQ" smtClean="0"/>
              <a:t>09/09/1443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BAA3-0874-40C3-95D0-000DB9470B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454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8EB-AE19-4237-86DC-1053E1711130}" type="datetimeFigureOut">
              <a:rPr lang="ar-IQ" smtClean="0"/>
              <a:t>09/09/1443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BAA3-0874-40C3-95D0-000DB9470B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730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8EB-AE19-4237-86DC-1053E1711130}" type="datetimeFigureOut">
              <a:rPr lang="ar-IQ" smtClean="0"/>
              <a:t>09/09/1443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BAA3-0874-40C3-95D0-000DB9470B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3300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A38EB-AE19-4237-86DC-1053E1711130}" type="datetimeFigureOut">
              <a:rPr lang="ar-IQ" smtClean="0"/>
              <a:t>09/09/1443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BAA3-0874-40C3-95D0-000DB9470B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186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</a:t>
            </a:r>
            <a:endParaRPr lang="ar-IQ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924944"/>
            <a:ext cx="6400800" cy="1752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  <a:endParaRPr lang="ar-IQ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55" y="2636912"/>
            <a:ext cx="8511752" cy="3979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14" y="1289767"/>
            <a:ext cx="8511752" cy="904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7414" y="274104"/>
            <a:ext cx="8746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concentration C is plotted versus position (or distance) within the solid x, the</a:t>
            </a:r>
          </a:p>
          <a:p>
            <a:pPr lvl="0" algn="just" rtl="0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resulting curve is termed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profile.</a:t>
            </a:r>
          </a:p>
        </p:txBody>
      </p:sp>
    </p:spTree>
    <p:extLst>
      <p:ext uri="{BB962C8B-B14F-4D97-AF65-F5344CB8AC3E}">
        <p14:creationId xmlns:p14="http://schemas.microsoft.com/office/powerpoint/2010/main" val="139673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96448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gradient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slope at a particular point on the concentration profile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948913"/>
            <a:ext cx="27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gradient =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471" y="939804"/>
            <a:ext cx="2437988" cy="618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8112" y="1909241"/>
            <a:ext cx="6008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Driving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in diffusion.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4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24656"/>
            <a:ext cx="8697327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practical diffusion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diffusion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concentration gradient 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with time. The changes of the concentration profile can be described by differential question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188640"/>
            <a:ext cx="6006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Nonsteady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-state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diffusion: Fick’s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2159234"/>
            <a:ext cx="5184576" cy="716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33" y="2928301"/>
            <a:ext cx="8362950" cy="6953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19310" y="2159234"/>
            <a:ext cx="2686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(Fick’s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676456"/>
            <a:ext cx="3172948" cy="28009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54377" y="443711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profiles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nonsteady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-state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taken 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different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and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422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THAT INFLUENCE DIFFUSION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754" y="1628800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magnitude of the diffusion coefficient D is indicative of the rate 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atoms diffuse.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host material influence the diffusion coefficient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For example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 is a significant difference in magnitude between self-diffusion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interdiffusion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a-iron 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ͦͦ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D value being greater for the carbon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interdiffusion (3.0 x 10 ̂ -21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 x10 ̂ -12 m ̂ 2/s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This comparison also provides a contrast between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rates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via vacancy and interstitial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Self-diffusion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vacancy mechanism, whereas carbon diffusion in iron is interstitial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4834" y="961195"/>
            <a:ext cx="2767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Diffusing Species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6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5609"/>
            <a:ext cx="885698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Temperature</a:t>
            </a:r>
          </a:p>
          <a:p>
            <a:pPr algn="l" rt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profound influence on the coefficients and diffusion rates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rtl="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example, 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self-diffusion of Fe in a-Fe, the diffusion coefficient increases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six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orders of magnitude (from 3.0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10 ̂ -21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1.8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x10 ̂ -15 m ̂ 2/s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rising temperature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500 ͦ 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 ͦ 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temperature dependence of the diffusion coefficients 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545" y="3194243"/>
            <a:ext cx="2218311" cy="720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2" y="4149080"/>
            <a:ext cx="7350259" cy="162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64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640960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lnSpc>
                <a:spcPct val="150000"/>
              </a:lnSpc>
              <a:buFontTx/>
              <a:buChar char="-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activation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energy required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diffusive motion of one mole of atoms.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activation energy results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relatively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coefficient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2132856"/>
            <a:ext cx="5442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natural logarithms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 equation yields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068960"/>
            <a:ext cx="7758063" cy="7387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3919286"/>
            <a:ext cx="884612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plotted versus the reciprocal of the absolute temperature, a straight line should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result, having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slope and intercept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Q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/2.3R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log D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of Q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experimentally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this plot.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8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9228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28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616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295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4500"/>
            <a:ext cx="7992887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50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lnSpc>
                <a:spcPct val="150000"/>
              </a:lnSpc>
              <a:buFontTx/>
              <a:buChar char="-"/>
            </a:pPr>
            <a:r>
              <a:rPr lang="en-US" dirty="0" smtClean="0"/>
              <a:t> </a:t>
            </a:r>
            <a:r>
              <a:rPr lang="en-US" sz="2000" dirty="0" smtClean="0"/>
              <a:t>Materials </a:t>
            </a:r>
            <a:r>
              <a:rPr lang="en-US" sz="2000" dirty="0"/>
              <a:t>of all types are often heat-treated to improve their properties. The phenomena that occur during a heat treatment almost always involve </a:t>
            </a:r>
            <a:r>
              <a:rPr lang="en-US" sz="2000" dirty="0" smtClean="0"/>
              <a:t>atomic diffusion</a:t>
            </a:r>
            <a:r>
              <a:rPr lang="en-US" sz="2000" dirty="0"/>
              <a:t>. </a:t>
            </a:r>
            <a:endParaRPr lang="en-US" sz="2000" dirty="0" smtClean="0"/>
          </a:p>
          <a:p>
            <a:pPr marL="285750" indent="-285750" algn="just" rtl="0">
              <a:lnSpc>
                <a:spcPct val="150000"/>
              </a:lnSpc>
              <a:buFontTx/>
              <a:buChar char="-"/>
            </a:pP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  <a:r>
              <a:rPr lang="en-US" sz="2000" b="1" u="sng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 algn="just" rtl="0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Diffusion is </a:t>
            </a:r>
            <a:r>
              <a:rPr lang="en-US" sz="2000" dirty="0"/>
              <a:t>the material transport by atomic motion. </a:t>
            </a:r>
            <a:endParaRPr lang="en-US" sz="2000" dirty="0" smtClean="0"/>
          </a:p>
          <a:p>
            <a:pPr marL="285750" indent="-285750" algn="just" rtl="0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Many </a:t>
            </a:r>
            <a:r>
              <a:rPr lang="en-US" sz="2000" dirty="0"/>
              <a:t>reactions and processes that are important in the treatment of materials rely on </a:t>
            </a:r>
            <a:r>
              <a:rPr lang="en-US" sz="2000" dirty="0" smtClean="0"/>
              <a:t>the transfer </a:t>
            </a:r>
            <a:r>
              <a:rPr lang="en-US" sz="2000" dirty="0"/>
              <a:t>of mass either within a specific solid (ordinarily on a microscopic level) or </a:t>
            </a:r>
            <a:r>
              <a:rPr lang="en-US" sz="2000" dirty="0" smtClean="0"/>
              <a:t>from a </a:t>
            </a:r>
            <a:r>
              <a:rPr lang="en-US" sz="2000" dirty="0"/>
              <a:t>liquid, a gas, or another solid phase. </a:t>
            </a:r>
            <a:endParaRPr lang="en-US" sz="2000" dirty="0" smtClean="0"/>
          </a:p>
          <a:p>
            <a:pPr marL="285750" indent="-285750" algn="just" rtl="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phenomenon of diffusion may be demonstrated with the use of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diffusion couple.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formed by joining bars of two different metals together (copper–nickel diffusion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couple).</a:t>
            </a:r>
          </a:p>
        </p:txBody>
      </p:sp>
    </p:spTree>
    <p:extLst>
      <p:ext uri="{BB962C8B-B14F-4D97-AF65-F5344CB8AC3E}">
        <p14:creationId xmlns:p14="http://schemas.microsoft.com/office/powerpoint/2010/main" val="274126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237" y="2989721"/>
            <a:ext cx="17907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19" y="1369603"/>
            <a:ext cx="2598452" cy="1678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135" y="2885053"/>
            <a:ext cx="2598452" cy="1586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78" y="4581128"/>
            <a:ext cx="3103934" cy="2083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258" y="1369603"/>
            <a:ext cx="2558670" cy="1620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9262" y="2885053"/>
            <a:ext cx="2668662" cy="1696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3329" y="4581128"/>
            <a:ext cx="2548217" cy="20913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3529" y="303248"/>
            <a:ext cx="8640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lnSpc>
                <a:spcPct val="15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couple is heated for an extended period at an elevated temperature (but below the melting temperature of both metals) and cooled to room temperature. </a:t>
            </a:r>
          </a:p>
        </p:txBody>
      </p:sp>
    </p:spTree>
    <p:extLst>
      <p:ext uri="{BB962C8B-B14F-4D97-AF65-F5344CB8AC3E}">
        <p14:creationId xmlns:p14="http://schemas.microsoft.com/office/powerpoint/2010/main" val="13826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19" y="188640"/>
            <a:ext cx="8625319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by which atoms of one metal diffuse into another is termed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interdiffusion,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impurity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rtl="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occurs for pure metals, but all atoms exchanging positions are of the same type; this is termed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self-diffusion.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2564904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 MECHANISMS</a:t>
            </a:r>
            <a:endParaRPr lang="ar-IQ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19" y="3212976"/>
            <a:ext cx="8590386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atom to make such a move, two conditions must be met: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there must be an empty adjacent site, and </a:t>
            </a:r>
          </a:p>
          <a:p>
            <a:pPr algn="just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the atom must have sufficient energy to break bonds with its neighbor atoms and then cause some lattice distortion during the displacement. This energy is vibrational in nature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208" y="17934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0000"/>
                </a:solidFill>
                <a:latin typeface="TimesTenLTStd-Roman"/>
              </a:rPr>
              <a:t>-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dominate for metallic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005" y="732120"/>
            <a:ext cx="4914900" cy="4667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174" y="1196752"/>
            <a:ext cx="2904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B20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Vacancy Diffusion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76805" y="3429000"/>
            <a:ext cx="3211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400" b="1" dirty="0">
                <a:solidFill>
                  <a:srgbClr val="B20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Interstitial Diffusion</a:t>
            </a:r>
          </a:p>
        </p:txBody>
      </p:sp>
    </p:spTree>
    <p:extLst>
      <p:ext uri="{BB962C8B-B14F-4D97-AF65-F5344CB8AC3E}">
        <p14:creationId xmlns:p14="http://schemas.microsoft.com/office/powerpoint/2010/main" val="178384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38537" cy="570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4327" y="5589240"/>
            <a:ext cx="8741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Both of self-diffusion and inter-diffusion occur by this mechanism.</a:t>
            </a:r>
            <a:endParaRPr lang="ar-IQ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52928" cy="547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516" y="538067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in this type involves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atoms that migrate from an interstitial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neighboring one that is empty. This mechanism is found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interdiffusion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impurities</a:t>
            </a:r>
            <a:endParaRPr lang="ar-IQ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2317" y="332656"/>
            <a:ext cx="2143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 flux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855876"/>
            <a:ext cx="8697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time-dependent process,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that is transported within another is a function of time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 rtl="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of mass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is called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l" rtl="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flux is the mass (or, equivalently, the number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atoms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 diffusing through and perpendicular to a unit cross-sectional area of solid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unit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time.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lnSpc>
                <a:spcPct val="150000"/>
              </a:lnSpc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430609"/>
            <a:ext cx="1269244" cy="7550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9197" y="4279011"/>
            <a:ext cx="8722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area across which diffusion is occurring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diffusion time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units for J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(kg/m^2.s or atoms/m^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.s).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714746"/>
            <a:ext cx="2808312" cy="19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2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2323" y="120574"/>
            <a:ext cx="5166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diffusion: Fick’s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law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306" y="726838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If the diffusion flux does not change with time, a steady-state diffusion exists.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327119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diffusion flux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proportional to the concentration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gradient, through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expression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370026"/>
            <a:ext cx="509369" cy="582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294168"/>
            <a:ext cx="1959428" cy="8397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76056" y="2294168"/>
            <a:ext cx="3462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equation is sometimes called Fick’s first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en-US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871" y="3278544"/>
            <a:ext cx="866661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constant of proportionality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the diffusion coefficient, which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expressed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square meters per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second.</a:t>
            </a:r>
          </a:p>
          <a:p>
            <a:pPr marL="342900" indent="-342900" algn="just" rtl="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sign in this expression indicates that the direction of diffusion is down the concentration gradient, from a high to a low concentration.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Fick’s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law may be applied to the diffusion of atoms of a gas through a thin metal plate for which the concentrations (or pressures) of the diffusing species on both surfaces of the plate are held constant.</a:t>
            </a:r>
          </a:p>
          <a:p>
            <a:pPr algn="l" rt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912</Words>
  <Application>Microsoft Office PowerPoint</Application>
  <PresentationFormat>On-screen Show (4:3)</PresentationFormat>
  <Paragraphs>53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TimesTenLTStd-Roman</vt:lpstr>
      <vt:lpstr>Office Theme</vt:lpstr>
      <vt:lpstr>Chapter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dell1</dc:creator>
  <cp:lastModifiedBy>AL NARJS</cp:lastModifiedBy>
  <cp:revision>68</cp:revision>
  <dcterms:created xsi:type="dcterms:W3CDTF">2018-10-02T20:47:18Z</dcterms:created>
  <dcterms:modified xsi:type="dcterms:W3CDTF">2022-04-10T22:08:05Z</dcterms:modified>
</cp:coreProperties>
</file>