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300" r:id="rId9"/>
    <p:sldId id="292" r:id="rId10"/>
    <p:sldId id="267" r:id="rId11"/>
    <p:sldId id="30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4" r:id="rId36"/>
    <p:sldId id="295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Vaccination</a:t>
            </a:r>
            <a:endParaRPr lang="ar-IQ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Dr. Ali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Kadhim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Alqurishi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Department of Pediatrics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Al-Kindy college of medicine</a:t>
            </a:r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1905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114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Vaccination </a:t>
            </a:r>
            <a:r>
              <a:rPr lang="en-US" sz="4400" dirty="0">
                <a:solidFill>
                  <a:srgbClr val="FF0000"/>
                </a:solidFill>
              </a:rPr>
              <a:t>schedule </a:t>
            </a:r>
            <a:endParaRPr lang="en-US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in </a:t>
            </a:r>
            <a:r>
              <a:rPr lang="en-US" sz="4400" dirty="0">
                <a:solidFill>
                  <a:srgbClr val="FF0000"/>
                </a:solidFill>
              </a:rPr>
              <a:t>Iraq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20301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dirty="0" smtClean="0">
                <a:solidFill>
                  <a:srgbClr val="FF0000"/>
                </a:solidFill>
              </a:rPr>
              <a:t>Vaccination schedule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Iraq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26102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Type of vaccine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Age at vaccination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Hepatitis B vaccine(HBV)</a:t>
                      </a:r>
                      <a:r>
                        <a:rPr lang="ar-IQ" sz="1100" b="1"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b="1" baseline="30000"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24 h after delivery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Oral polio vaccine( OPV)0 </a:t>
                      </a: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BCG (Bacillus Calmette Guerin)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During 1</a:t>
                      </a:r>
                      <a:r>
                        <a:rPr lang="en-US" sz="1100" b="1" baseline="30000"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week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( OPV)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b="1"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PENT (Diphtheria, Pertussis, Tetanus with HBV and Haemophilus Influenzae Type B) 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PREVNAR 13(PREV 13)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Rota virus vaccine(ROV) </a:t>
                      </a:r>
                      <a:r>
                        <a:rPr lang="en-US" sz="800" b="1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Tow months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( OPV)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( PENT)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500" b="1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Inactivated poliovirus vaccine( IPV 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(PREV 13)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(ROV)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Four months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( OPV)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( PENT)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( IPV 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(PREV 13)</a:t>
                      </a:r>
                      <a:r>
                        <a:rPr lang="en-US" sz="800" b="1" i="1">
                          <a:latin typeface="Cambria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mbria"/>
                          <a:ea typeface="Times New Roman"/>
                          <a:cs typeface="Times New Roman"/>
                        </a:rPr>
                        <a:t>Six months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Measles Vaccine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 vitamin A </a:t>
                      </a:r>
                      <a:r>
                        <a:rPr lang="en-US" sz="800" b="1">
                          <a:latin typeface="Cambria"/>
                          <a:ea typeface="Times New Roman"/>
                          <a:cs typeface="Times New Roman"/>
                        </a:rPr>
                        <a:t>(100,000 iu)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Nine months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MMR (measles, mumps, rubella) </a:t>
                      </a:r>
                      <a:r>
                        <a:rPr lang="en-US" sz="800" b="1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Twelve months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( OPV) 1</a:t>
                      </a:r>
                      <a:r>
                        <a:rPr lang="en-US" sz="1100" b="1" baseline="30000" dirty="0"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 booster dose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 triple vaccine (Diphtheria, </a:t>
                      </a:r>
                      <a:r>
                        <a:rPr lang="en-US" sz="1100" b="1" dirty="0" err="1">
                          <a:latin typeface="Cambria"/>
                          <a:ea typeface="Times New Roman"/>
                          <a:cs typeface="Times New Roman"/>
                        </a:rPr>
                        <a:t>Pertussis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, Tetanus) 1</a:t>
                      </a:r>
                      <a:r>
                        <a:rPr lang="en-US" sz="1100" b="1" baseline="30000" dirty="0"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 booster dose + (MMR) </a:t>
                      </a:r>
                      <a:r>
                        <a:rPr lang="en-US" sz="800" b="1" dirty="0">
                          <a:latin typeface="Cambria"/>
                          <a:ea typeface="Times New Roman"/>
                          <a:cs typeface="Times New Roman"/>
                        </a:rPr>
                        <a:t>2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 vitamin A</a:t>
                      </a:r>
                      <a:r>
                        <a:rPr lang="en-US" sz="800" b="1" dirty="0">
                          <a:latin typeface="Cambria"/>
                          <a:ea typeface="Times New Roman"/>
                          <a:cs typeface="Times New Roman"/>
                        </a:rPr>
                        <a:t>( 200,000 </a:t>
                      </a:r>
                      <a:r>
                        <a:rPr lang="en-US" sz="800" b="1" dirty="0" err="1">
                          <a:latin typeface="Cambria"/>
                          <a:ea typeface="Times New Roman"/>
                          <a:cs typeface="Times New Roman"/>
                        </a:rPr>
                        <a:t>iu</a:t>
                      </a:r>
                      <a:r>
                        <a:rPr lang="en-US" sz="800" b="1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Eighteen months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( OPV)</a:t>
                      </a:r>
                      <a:r>
                        <a:rPr lang="en-US" sz="800" b="1" dirty="0">
                          <a:latin typeface="Cambria"/>
                          <a:ea typeface="Times New Roman"/>
                          <a:cs typeface="Times New Roman"/>
                        </a:rPr>
                        <a:t>2ed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  booster 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triple vaccine (Diphtheria, </a:t>
                      </a:r>
                      <a:r>
                        <a:rPr lang="en-US" sz="1100" b="1" dirty="0" err="1">
                          <a:latin typeface="Cambria"/>
                          <a:ea typeface="Times New Roman"/>
                          <a:cs typeface="Times New Roman"/>
                        </a:rPr>
                        <a:t>Pertussis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, Tetanus) </a:t>
                      </a:r>
                      <a:r>
                        <a:rPr lang="en-US" sz="800" b="1" dirty="0">
                          <a:latin typeface="Cambria"/>
                          <a:ea typeface="Times New Roman"/>
                          <a:cs typeface="Times New Roman"/>
                        </a:rPr>
                        <a:t>2ed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 booster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vitamin A  </a:t>
                      </a:r>
                      <a:r>
                        <a:rPr lang="en-US" sz="800" b="1" dirty="0">
                          <a:latin typeface="Cambria"/>
                          <a:ea typeface="Times New Roman"/>
                          <a:cs typeface="Times New Roman"/>
                        </a:rPr>
                        <a:t>( 200,000 </a:t>
                      </a:r>
                      <a:r>
                        <a:rPr lang="en-US" sz="800" b="1" dirty="0" err="1">
                          <a:latin typeface="Cambria"/>
                          <a:ea typeface="Times New Roman"/>
                          <a:cs typeface="Times New Roman"/>
                        </a:rPr>
                        <a:t>iu</a:t>
                      </a:r>
                      <a:r>
                        <a:rPr lang="en-US" sz="800" b="1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ar-IQ" sz="1100" b="1" dirty="0"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4-6 years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 contraindication for immunization: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Previous anaphylactic reaction to a vaccine or any of its constituent; (e.g.: egg, gelatin, and </a:t>
            </a:r>
            <a:r>
              <a:rPr lang="en-US" dirty="0" smtClean="0"/>
              <a:t>antibiotics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Moderate-severe illness with or without       </a:t>
            </a:r>
            <a:r>
              <a:rPr lang="en-US" dirty="0" smtClean="0"/>
              <a:t>fever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immunocompromized</a:t>
            </a:r>
            <a:r>
              <a:rPr lang="en-US" dirty="0" smtClean="0"/>
              <a:t> </a:t>
            </a:r>
            <a:r>
              <a:rPr lang="en-US" dirty="0"/>
              <a:t>persons with         exception of measles and BCG vaccines for   AIDS </a:t>
            </a:r>
            <a:r>
              <a:rPr lang="en-US" dirty="0" smtClean="0"/>
              <a:t>patients (if </a:t>
            </a:r>
            <a:r>
              <a:rPr lang="en-US" dirty="0"/>
              <a:t>their CD4+ lymphocyte count is greater than 15%).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1033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BCG (Bacillus </a:t>
            </a:r>
            <a:r>
              <a:rPr lang="en-US" dirty="0" err="1">
                <a:solidFill>
                  <a:srgbClr val="FF0000"/>
                </a:solidFill>
              </a:rPr>
              <a:t>Calmette</a:t>
            </a:r>
            <a:r>
              <a:rPr lang="en-US" dirty="0">
                <a:solidFill>
                  <a:srgbClr val="FF0000"/>
                </a:solidFill>
              </a:rPr>
              <a:t> Guerin)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Live attenuated Mycobacterium tuberculosis vaccine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Give at age 1-2weeks (if the age more than one year can not give it)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50-70% protection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Induced </a:t>
            </a:r>
            <a:r>
              <a:rPr lang="en-US" dirty="0"/>
              <a:t>cell-mediated immunity (delayed type) in 4-8 weeks (SCAR</a:t>
            </a:r>
            <a:r>
              <a:rPr lang="en-US" dirty="0" smtClean="0"/>
              <a:t>) and after 2months  if not appear the scar repeat dose of </a:t>
            </a:r>
            <a:r>
              <a:rPr lang="en-US" dirty="0" err="1" smtClean="0"/>
              <a:t>vaccin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The dose: 0.05 ml </a:t>
            </a:r>
            <a:r>
              <a:rPr lang="en-US" dirty="0" smtClean="0"/>
              <a:t>intradermal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Site: usually upper third of forearm e.g. deltoid.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07271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scar of BCG vaccine appears at 4-8weeks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2993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41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BCG (Bacillus </a:t>
            </a:r>
            <a:r>
              <a:rPr lang="en-US" dirty="0" err="1">
                <a:solidFill>
                  <a:srgbClr val="FF0000"/>
                </a:solidFill>
              </a:rPr>
              <a:t>Calmette</a:t>
            </a:r>
            <a:r>
              <a:rPr lang="en-US" dirty="0">
                <a:solidFill>
                  <a:srgbClr val="FF0000"/>
                </a:solidFill>
              </a:rPr>
              <a:t> Guerin)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Adverse events (A/E):</a:t>
            </a:r>
          </a:p>
          <a:p>
            <a:r>
              <a:rPr lang="en-US" dirty="0"/>
              <a:t>Generally safe.</a:t>
            </a:r>
          </a:p>
          <a:p>
            <a:r>
              <a:rPr lang="en-US" dirty="0"/>
              <a:t>fever, pain, </a:t>
            </a:r>
            <a:r>
              <a:rPr lang="en-US" dirty="0" smtClean="0"/>
              <a:t>axillary </a:t>
            </a:r>
            <a:r>
              <a:rPr lang="en-US" dirty="0"/>
              <a:t>lymphadenopathy, ulcer, lupus vulgaris, keloid reaction.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Indications:</a:t>
            </a:r>
          </a:p>
          <a:p>
            <a:r>
              <a:rPr lang="en-US" dirty="0"/>
              <a:t>Tuberculin-negative infant in a household with active disease.</a:t>
            </a:r>
          </a:p>
          <a:p>
            <a:r>
              <a:rPr lang="en-US" dirty="0"/>
              <a:t>High TB incidence area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85700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Poliovirus vaccines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Two types of vaccines protect against polio, or poliomyelitis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1-Inactivated poliovirus vaccine </a:t>
            </a:r>
            <a:r>
              <a:rPr lang="en-US" dirty="0" smtClean="0"/>
              <a:t>IPV (Salk</a:t>
            </a:r>
            <a:r>
              <a:rPr lang="en-US" dirty="0"/>
              <a:t>): is an inactivated or killed injectable. </a:t>
            </a:r>
          </a:p>
          <a:p>
            <a:pPr marL="0" indent="0">
              <a:buNone/>
            </a:pPr>
            <a:r>
              <a:rPr lang="en-US" dirty="0"/>
              <a:t>2-Oral polio vaccine OPV (Sabin): is a live attenuated.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Oral polio vaccine (</a:t>
            </a:r>
            <a:r>
              <a:rPr lang="en-US" dirty="0"/>
              <a:t>OPV)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gives </a:t>
            </a:r>
            <a:r>
              <a:rPr lang="en-US" dirty="0"/>
              <a:t>95% protection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Very </a:t>
            </a:r>
            <a:r>
              <a:rPr lang="en-US" dirty="0" smtClean="0"/>
              <a:t>safe but very rare cause vaccine-associated </a:t>
            </a:r>
            <a:r>
              <a:rPr lang="en-US" dirty="0"/>
              <a:t>paralytic poliomyelitis 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-</a:t>
            </a:r>
            <a:r>
              <a:rPr lang="en-US" dirty="0"/>
              <a:t>contraindications </a:t>
            </a:r>
            <a:r>
              <a:rPr lang="en-US" dirty="0" smtClean="0"/>
              <a:t>of Oral </a:t>
            </a:r>
            <a:r>
              <a:rPr lang="en-US" dirty="0"/>
              <a:t>polio vaccine  (C/I):</a:t>
            </a:r>
          </a:p>
          <a:p>
            <a:pPr marL="0" indent="0">
              <a:buNone/>
            </a:pPr>
            <a:r>
              <a:rPr lang="en-US" dirty="0"/>
              <a:t>individuals known to be or suspected of being </a:t>
            </a:r>
            <a:r>
              <a:rPr lang="en-US" dirty="0" smtClean="0"/>
              <a:t>immunocompromised.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807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Poliovirus vaccines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Inactivated poliovirus vaccine (IPV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99</a:t>
            </a:r>
            <a:r>
              <a:rPr lang="en-US" dirty="0"/>
              <a:t>% effective against all three serotypes types of polio virus,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Very safe, just mild redness or pain may occur at the site of injection.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/>
              <a:t>Who Should Not Get Polio Vaccine?: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1-If </a:t>
            </a:r>
            <a:r>
              <a:rPr lang="en-US" dirty="0"/>
              <a:t>the person getting the vaccine has any severe, life-threatening </a:t>
            </a:r>
            <a:r>
              <a:rPr lang="en-US" dirty="0" smtClean="0"/>
              <a:t>allergies (anaphylaxis)</a:t>
            </a:r>
          </a:p>
          <a:p>
            <a:pPr marL="0" indent="0">
              <a:buNone/>
            </a:pPr>
            <a:r>
              <a:rPr lang="en-US" dirty="0" smtClean="0"/>
              <a:t> 2-moderate </a:t>
            </a:r>
            <a:r>
              <a:rPr lang="en-US" dirty="0"/>
              <a:t>to sever </a:t>
            </a:r>
            <a:r>
              <a:rPr lang="en-US" dirty="0" smtClean="0"/>
              <a:t>illness.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90051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OPV vaccine 2-3 oral drops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09" y="1600200"/>
            <a:ext cx="42993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239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DPT vaccine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DPT (Diphtheria, Pertussis, Tetanus): is a killed vaccine, </a:t>
            </a:r>
          </a:p>
          <a:p>
            <a:r>
              <a:rPr lang="en-US" dirty="0"/>
              <a:t>Route: IM or S.C, in a dose of 0.5 ml 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Contraindication: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acute febrile illness. </a:t>
            </a:r>
          </a:p>
          <a:p>
            <a:r>
              <a:rPr lang="en-US" dirty="0"/>
              <a:t>evolving or suspected neurologic disease.</a:t>
            </a:r>
          </a:p>
          <a:p>
            <a:r>
              <a:rPr lang="en-US" dirty="0"/>
              <a:t>severe reaction to prior dose of DPT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423546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Vaccination?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Vaccination: is the inoculation of any antigenic material for </a:t>
            </a:r>
            <a:r>
              <a:rPr lang="en-US" dirty="0" smtClean="0"/>
              <a:t>producing </a:t>
            </a:r>
            <a:r>
              <a:rPr lang="en-US" dirty="0"/>
              <a:t>active artificial </a:t>
            </a:r>
            <a:r>
              <a:rPr lang="en-US" dirty="0" smtClean="0"/>
              <a:t>immunity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Uses of suspensions or extracts of dead or attenuated bacterial or viral </a:t>
            </a:r>
            <a:r>
              <a:rPr lang="en-US" dirty="0" smtClean="0"/>
              <a:t>cells for the </a:t>
            </a:r>
            <a:r>
              <a:rPr lang="en-US" dirty="0"/>
              <a:t>prophylactic treatment of certain  </a:t>
            </a:r>
            <a:r>
              <a:rPr lang="en-US" dirty="0" smtClean="0"/>
              <a:t>infections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01341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DPT vaccine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Adverse reactions (A/E): </a:t>
            </a:r>
          </a:p>
          <a:p>
            <a:r>
              <a:rPr lang="en-US" dirty="0"/>
              <a:t>local swelling and tenderness at injection site.</a:t>
            </a:r>
          </a:p>
          <a:p>
            <a:r>
              <a:rPr lang="en-US" dirty="0" smtClean="0"/>
              <a:t>fever </a:t>
            </a:r>
            <a:r>
              <a:rPr lang="en-US" dirty="0"/>
              <a:t>and irritability. </a:t>
            </a:r>
          </a:p>
          <a:p>
            <a:r>
              <a:rPr lang="en-US" dirty="0"/>
              <a:t>protracted inconsolable crying. </a:t>
            </a:r>
          </a:p>
          <a:p>
            <a:r>
              <a:rPr lang="en-US" dirty="0"/>
              <a:t>unusual shock like syndrome (uncommon).</a:t>
            </a:r>
          </a:p>
          <a:p>
            <a:r>
              <a:rPr lang="en-US" dirty="0"/>
              <a:t> convulsions. </a:t>
            </a:r>
          </a:p>
          <a:p>
            <a:r>
              <a:rPr lang="en-US" dirty="0"/>
              <a:t>manifestations of encephalopathy </a:t>
            </a:r>
            <a:r>
              <a:rPr lang="en-US" dirty="0" smtClean="0"/>
              <a:t>(1:500000</a:t>
            </a:r>
            <a:r>
              <a:rPr lang="en-US" dirty="0"/>
              <a:t>).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58030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DPT vaccine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IF               </a:t>
            </a:r>
            <a:r>
              <a:rPr lang="en-US" dirty="0" smtClean="0"/>
              <a:t>encephalopathy developed</a:t>
            </a:r>
          </a:p>
          <a:p>
            <a:pPr marL="0" indent="0">
              <a:buNone/>
            </a:pPr>
            <a:r>
              <a:rPr lang="en-US" dirty="0"/>
              <a:t>DT or </a:t>
            </a:r>
            <a:r>
              <a:rPr lang="en-US" dirty="0" err="1"/>
              <a:t>DaPT</a:t>
            </a:r>
            <a:r>
              <a:rPr lang="en-US" dirty="0"/>
              <a:t> which is called(acellular pertussis), it is less </a:t>
            </a:r>
            <a:r>
              <a:rPr lang="en-US" dirty="0" smtClean="0"/>
              <a:t>antigenic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Precautions (Relative IF</a:t>
            </a:r>
            <a:r>
              <a:rPr lang="en-US" dirty="0" smtClean="0">
                <a:solidFill>
                  <a:srgbClr val="FF0000"/>
                </a:solidFill>
              </a:rPr>
              <a:t>!):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body temperature  </a:t>
            </a:r>
            <a:r>
              <a:rPr lang="en-US" dirty="0"/>
              <a:t>within 48 hours.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B-Collapse within 3 days of 1st dose.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D-Persistent </a:t>
            </a:r>
            <a:r>
              <a:rPr lang="en-US" dirty="0"/>
              <a:t>inconsolable cry &gt;3 hours within 48 hours.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E- Development of GBS </a:t>
            </a:r>
            <a:r>
              <a:rPr lang="en-US" dirty="0" smtClean="0"/>
              <a:t>(</a:t>
            </a:r>
            <a:r>
              <a:rPr lang="en-US" dirty="0" err="1" smtClean="0"/>
              <a:t>Guillain</a:t>
            </a:r>
            <a:r>
              <a:rPr lang="en-US" dirty="0" smtClean="0"/>
              <a:t> barre </a:t>
            </a:r>
            <a:r>
              <a:rPr lang="en-US" dirty="0" err="1" smtClean="0"/>
              <a:t>syndrom</a:t>
            </a:r>
            <a:r>
              <a:rPr lang="en-US" dirty="0" smtClean="0"/>
              <a:t>)  within </a:t>
            </a:r>
            <a:r>
              <a:rPr lang="en-US" dirty="0"/>
              <a:t>6 weeks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07" y="1524000"/>
            <a:ext cx="1633537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53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Haemophilus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Influenzae</a:t>
            </a:r>
            <a:r>
              <a:rPr lang="en-US" dirty="0">
                <a:solidFill>
                  <a:srgbClr val="FF0000"/>
                </a:solidFill>
              </a:rPr>
              <a:t> Type B(Hib) vaccine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is a conjugated polysaccharide vaccine.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Gives 90% protection,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infants and young children, Hib disease can be very serious. It can cause infections in different parts of the body — including the brain and lungs. These infections can lead to serious complications, and can even be deadly. The Hib vaccine is the best way to protect your child from Hib </a:t>
            </a:r>
            <a:r>
              <a:rPr lang="en-US" dirty="0" smtClean="0"/>
              <a:t>disease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Route</a:t>
            </a:r>
            <a:r>
              <a:rPr lang="en-US" dirty="0"/>
              <a:t>: IM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3217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Some people should not get the Hib vaccine, including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Infants </a:t>
            </a:r>
            <a:r>
              <a:rPr lang="en-US" dirty="0"/>
              <a:t>younger than 6 weeks</a:t>
            </a:r>
          </a:p>
          <a:p>
            <a:r>
              <a:rPr lang="en-US" dirty="0"/>
              <a:t>People who have had a life-threatening allergic reaction to the Hib vaccine in the past</a:t>
            </a:r>
          </a:p>
          <a:p>
            <a:r>
              <a:rPr lang="en-US" dirty="0"/>
              <a:t>People who have a serious allergy to any ingredient in the </a:t>
            </a:r>
            <a:r>
              <a:rPr lang="en-US" dirty="0" smtClean="0"/>
              <a:t>vaccine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Side </a:t>
            </a:r>
            <a:r>
              <a:rPr lang="en-US" dirty="0" smtClean="0"/>
              <a:t>effects</a:t>
            </a:r>
          </a:p>
          <a:p>
            <a:pPr marL="0" indent="0">
              <a:buNone/>
            </a:pPr>
            <a:r>
              <a:rPr lang="en-US" dirty="0" smtClean="0"/>
              <a:t>Redness</a:t>
            </a:r>
            <a:r>
              <a:rPr lang="en-US" dirty="0"/>
              <a:t>, heat, or </a:t>
            </a:r>
            <a:r>
              <a:rPr lang="en-US" dirty="0" smtClean="0"/>
              <a:t>swelling</a:t>
            </a:r>
          </a:p>
          <a:p>
            <a:pPr marL="0" indent="0">
              <a:buNone/>
            </a:pPr>
            <a:r>
              <a:rPr lang="en-US" dirty="0" smtClean="0"/>
              <a:t>Fever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360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MMR (measles, mumps, rubella)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MMR is a safe and effective combined vaccine that protects against 3 separate illnesses – measles, mumps and </a:t>
            </a:r>
            <a:r>
              <a:rPr lang="en-US" dirty="0" smtClean="0"/>
              <a:t>rubella.</a:t>
            </a:r>
          </a:p>
          <a:p>
            <a:r>
              <a:rPr lang="en-US" dirty="0" smtClean="0"/>
              <a:t> </a:t>
            </a:r>
            <a:r>
              <a:rPr lang="en-US" dirty="0"/>
              <a:t>live attenuated vaccine, given as </a:t>
            </a:r>
            <a:r>
              <a:rPr lang="en-US" dirty="0" smtClean="0"/>
              <a:t>dose </a:t>
            </a:r>
            <a:r>
              <a:rPr lang="en-US" dirty="0"/>
              <a:t>of 0.5 ml IM or S.C </a:t>
            </a:r>
            <a:r>
              <a:rPr lang="en-US" dirty="0" smtClean="0"/>
              <a:t>.</a:t>
            </a:r>
          </a:p>
          <a:p>
            <a:r>
              <a:rPr lang="en-US" dirty="0" smtClean="0"/>
              <a:t>80</a:t>
            </a:r>
            <a:r>
              <a:rPr lang="en-US" dirty="0"/>
              <a:t>% protection.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Contraindication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Immunodeficiency </a:t>
            </a:r>
            <a:r>
              <a:rPr lang="en-US" dirty="0"/>
              <a:t>disease.</a:t>
            </a:r>
          </a:p>
          <a:p>
            <a:r>
              <a:rPr lang="en-US" dirty="0"/>
              <a:t>therapeutic immunosuppression.</a:t>
            </a:r>
          </a:p>
          <a:p>
            <a:r>
              <a:rPr lang="en-US" dirty="0"/>
              <a:t>acute febrile illness.</a:t>
            </a:r>
          </a:p>
          <a:p>
            <a:r>
              <a:rPr lang="en-US" dirty="0"/>
              <a:t>anaphylaxis to egg ingestion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76932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MMR (measles, mumps, rubella)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A/E:</a:t>
            </a:r>
          </a:p>
          <a:p>
            <a:r>
              <a:rPr lang="en-US" dirty="0"/>
              <a:t>transient rash.</a:t>
            </a:r>
          </a:p>
          <a:p>
            <a:r>
              <a:rPr lang="en-US" dirty="0"/>
              <a:t>fever 6-11 days after immunization (due to measles component).</a:t>
            </a:r>
          </a:p>
          <a:p>
            <a:r>
              <a:rPr lang="en-US" dirty="0"/>
              <a:t>transient arthralgia and rarely arthritis with </a:t>
            </a:r>
            <a:r>
              <a:rPr lang="en-US" dirty="0" err="1"/>
              <a:t>paresthetic</a:t>
            </a:r>
            <a:r>
              <a:rPr lang="en-US" dirty="0"/>
              <a:t> pains (due to the rubella component).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607515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Measles Vaccine: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It is a live attenuated virus, given as 0.5 ml I.M or S.C.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Side effects are usually mild and go away in a few days. They may include: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mild </a:t>
            </a:r>
            <a:r>
              <a:rPr lang="en-US" dirty="0" smtClean="0"/>
              <a:t>rash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Contraindication</a:t>
            </a:r>
            <a:r>
              <a:rPr lang="en-US" dirty="0"/>
              <a:t>: </a:t>
            </a:r>
          </a:p>
          <a:p>
            <a:r>
              <a:rPr lang="en-US" dirty="0" smtClean="0"/>
              <a:t>have </a:t>
            </a:r>
            <a:r>
              <a:rPr lang="en-US" dirty="0" err="1" smtClean="0"/>
              <a:t>alife</a:t>
            </a:r>
            <a:r>
              <a:rPr lang="en-US" dirty="0" smtClean="0"/>
              <a:t>-threatening </a:t>
            </a:r>
            <a:r>
              <a:rPr lang="en-US" dirty="0"/>
              <a:t>allergic reaction to a dose of the measles vaccine or any ingredient in the vaccine (like neomycin, an antibiotic sometimes used in vaccines) </a:t>
            </a:r>
            <a:endParaRPr lang="en-US" dirty="0" smtClean="0"/>
          </a:p>
          <a:p>
            <a:r>
              <a:rPr lang="en-US" dirty="0"/>
              <a:t>Have HIV/AIDS (HIV-infected children may receive measles vaccines if their CD4+ lymphocyte count is greater than 15</a:t>
            </a:r>
            <a:r>
              <a:rPr lang="en-US" dirty="0" smtClean="0"/>
              <a:t>%)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426377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Hepatitis B </a:t>
            </a:r>
            <a:r>
              <a:rPr lang="en-US" dirty="0" smtClean="0">
                <a:solidFill>
                  <a:srgbClr val="FF0000"/>
                </a:solidFill>
              </a:rPr>
              <a:t>vaccine(HBV)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Is an inactivated purified protein Ag of virus (recombinant type).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Route: I.M with a dose of 0.5 ml.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protection: 80%.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 </a:t>
            </a:r>
            <a:r>
              <a:rPr lang="en-US" dirty="0" smtClean="0"/>
              <a:t>preterm and birth weight less than 2 Kg the </a:t>
            </a:r>
            <a:r>
              <a:rPr lang="en-US" dirty="0"/>
              <a:t>1st  dose of  vaccine may be delayed till 1month of </a:t>
            </a:r>
            <a:r>
              <a:rPr lang="en-US" dirty="0" smtClean="0"/>
              <a:t>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hepatitis B vaccine is very safe. Other than some redness and soreness at the site of the injection and </a:t>
            </a:r>
            <a:r>
              <a:rPr lang="en-US" dirty="0" smtClean="0"/>
              <a:t>Fever (side </a:t>
            </a:r>
            <a:r>
              <a:rPr lang="en-US" dirty="0"/>
              <a:t>effects are </a:t>
            </a:r>
            <a:r>
              <a:rPr lang="en-US" dirty="0" smtClean="0"/>
              <a:t>rare). 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7066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Rota virus vaccine(ROV)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Rota virus is responsible </a:t>
            </a:r>
            <a:r>
              <a:rPr lang="en-US" dirty="0" smtClean="0"/>
              <a:t>for </a:t>
            </a:r>
            <a:r>
              <a:rPr lang="en-US" dirty="0"/>
              <a:t>about half cases of diarrhea in children.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vaccine is given as oral ampules.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Protection: almost 100</a:t>
            </a:r>
            <a:r>
              <a:rPr lang="en-US" dirty="0" smtClean="0"/>
              <a:t>%.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giving oral 2-3 doses from 2-6 months(1</a:t>
            </a:r>
            <a:r>
              <a:rPr lang="en-US" baseline="30000" dirty="0" smtClean="0"/>
              <a:t>st</a:t>
            </a:r>
            <a:r>
              <a:rPr lang="en-US" dirty="0" smtClean="0"/>
              <a:t> dose not more than 3 months and 2ed dose not more than 8 months old age)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Most </a:t>
            </a:r>
            <a:r>
              <a:rPr lang="en-US" dirty="0"/>
              <a:t>babies who get the rotavirus vaccine don’t have any side effects. If it does cause side effects, they’re usually mild and go away in a few days. They may </a:t>
            </a:r>
            <a:r>
              <a:rPr lang="en-US" dirty="0" smtClean="0"/>
              <a:t>include: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Diarrhea (watery poop)</a:t>
            </a:r>
          </a:p>
          <a:p>
            <a:pPr marL="0" indent="0">
              <a:buNone/>
            </a:pPr>
            <a:r>
              <a:rPr lang="en-US" dirty="0" smtClean="0"/>
              <a:t>vomiting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Contraindication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1-Have </a:t>
            </a:r>
            <a:r>
              <a:rPr lang="en-US" dirty="0"/>
              <a:t>had a severe allergic reaction to the rotavirus vaccine in the past</a:t>
            </a:r>
          </a:p>
          <a:p>
            <a:pPr marL="0" indent="0">
              <a:buNone/>
            </a:pPr>
            <a:r>
              <a:rPr lang="en-US" dirty="0" smtClean="0"/>
              <a:t>2-severe </a:t>
            </a:r>
            <a:r>
              <a:rPr lang="en-US" dirty="0"/>
              <a:t>combined immunodeficiency (SCID).</a:t>
            </a:r>
          </a:p>
          <a:p>
            <a:pPr marL="0" indent="0">
              <a:buNone/>
            </a:pPr>
            <a:r>
              <a:rPr lang="en-US" dirty="0" smtClean="0"/>
              <a:t>3-Intussusception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7625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PREVNAR 13(PREV </a:t>
            </a:r>
            <a:r>
              <a:rPr lang="en-US" dirty="0">
                <a:solidFill>
                  <a:srgbClr val="FF0000"/>
                </a:solidFill>
              </a:rPr>
              <a:t>13)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Is a pneumococcal conjugate vaccine.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Used for the prevention of invasive disease caused by the 13 strains of Streptococcus pneumoniae 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Containdication</a:t>
            </a:r>
            <a:r>
              <a:rPr lang="en-US" dirty="0" smtClean="0"/>
              <a:t>: </a:t>
            </a:r>
            <a:r>
              <a:rPr lang="en-US" dirty="0"/>
              <a:t>History of severe allergic reaction to any component of </a:t>
            </a:r>
            <a:r>
              <a:rPr lang="en-US" dirty="0" err="1"/>
              <a:t>Prevnar</a:t>
            </a:r>
            <a:r>
              <a:rPr lang="en-US" dirty="0"/>
              <a:t> 13® or any diphtheria toxoid–containing vaccine.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Side </a:t>
            </a:r>
            <a:r>
              <a:rPr lang="en-US" dirty="0"/>
              <a:t>affect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 </a:t>
            </a:r>
            <a:r>
              <a:rPr lang="en-US" dirty="0"/>
              <a:t>fever and Irritability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Vomiting. Diarrhea.</a:t>
            </a:r>
          </a:p>
          <a:p>
            <a:pPr marL="0" indent="0">
              <a:buNone/>
            </a:pPr>
            <a:r>
              <a:rPr lang="en-US" dirty="0"/>
              <a:t>Rash.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seizure (convulsions);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wheezing, trouble breathing;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easy bruising or </a:t>
            </a:r>
            <a:r>
              <a:rPr lang="en-US" dirty="0" smtClean="0"/>
              <a:t>bleeding.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severe pain, itching, irritation, or skin changes where the shot was given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Route</a:t>
            </a:r>
            <a:r>
              <a:rPr lang="en-US" dirty="0"/>
              <a:t>: I.M 0.5 cc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037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Vaccine:</a:t>
            </a:r>
            <a:r>
              <a:rPr lang="en-US" dirty="0"/>
              <a:t> is any preparation intended to produce immunity to a disease by stimulating the production of </a:t>
            </a:r>
            <a:r>
              <a:rPr lang="en-US" dirty="0" smtClean="0"/>
              <a:t>antibodies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term vaccine derived from Edward Jenner, in 1796 he used cow pox to induce immunity in humans against </a:t>
            </a:r>
            <a:r>
              <a:rPr lang="en-US" dirty="0" smtClean="0"/>
              <a:t>smallpox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 Latin </a:t>
            </a:r>
            <a:r>
              <a:rPr lang="en-US" dirty="0" err="1"/>
              <a:t>vacca</a:t>
            </a:r>
            <a:r>
              <a:rPr lang="en-US" dirty="0"/>
              <a:t> means cow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803426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Alerting Note</a:t>
            </a:r>
            <a:br>
              <a:rPr lang="en-US" dirty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Unimmunized infants between 2 and 14 mo. should be started on the same sequence of immunizations and intervals as younger infants.</a:t>
            </a:r>
          </a:p>
          <a:p>
            <a:r>
              <a:rPr lang="en-US" dirty="0"/>
              <a:t>Children 14 mo. -7 yr. require modified  schedule of vaccinations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83" y="788533"/>
            <a:ext cx="493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84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Vaccines which are given selectively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1-Pneumococcal </a:t>
            </a:r>
            <a:r>
              <a:rPr lang="en-US" dirty="0"/>
              <a:t>vaccine.(&gt;2 yr. with functional or anatomic </a:t>
            </a:r>
            <a:r>
              <a:rPr lang="en-US" dirty="0" err="1"/>
              <a:t>aspleenia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 smtClean="0"/>
              <a:t>2-Meningococcal </a:t>
            </a:r>
            <a:r>
              <a:rPr lang="en-US" dirty="0"/>
              <a:t>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3-Cholera </a:t>
            </a:r>
            <a:r>
              <a:rPr lang="en-US" dirty="0"/>
              <a:t>v.</a:t>
            </a:r>
          </a:p>
          <a:p>
            <a:pPr marL="0" indent="0">
              <a:buNone/>
            </a:pPr>
            <a:r>
              <a:rPr lang="en-US" dirty="0" smtClean="0"/>
              <a:t>4-Typhoid </a:t>
            </a:r>
            <a:r>
              <a:rPr lang="en-US" dirty="0"/>
              <a:t>fever v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5-Hepatitis </a:t>
            </a:r>
            <a:r>
              <a:rPr lang="en-US" dirty="0"/>
              <a:t>A v.</a:t>
            </a:r>
          </a:p>
          <a:p>
            <a:pPr marL="0" indent="0">
              <a:buNone/>
            </a:pPr>
            <a:r>
              <a:rPr lang="en-US" dirty="0" smtClean="0"/>
              <a:t>6-Influenza </a:t>
            </a:r>
            <a:r>
              <a:rPr lang="en-US" dirty="0"/>
              <a:t>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7-Rabies </a:t>
            </a:r>
            <a:r>
              <a:rPr lang="en-US" dirty="0"/>
              <a:t>v.</a:t>
            </a:r>
          </a:p>
          <a:p>
            <a:pPr marL="0" indent="0">
              <a:buNone/>
            </a:pPr>
            <a:r>
              <a:rPr lang="en-US" dirty="0" smtClean="0"/>
              <a:t>8-N.meningi</a:t>
            </a:r>
            <a:r>
              <a:rPr lang="en-US" dirty="0"/>
              <a:t>. v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9-Yellow </a:t>
            </a:r>
            <a:r>
              <a:rPr lang="en-US" dirty="0"/>
              <a:t>fever v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10-Varicella </a:t>
            </a:r>
            <a:r>
              <a:rPr lang="en-US" dirty="0"/>
              <a:t>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mtClean="0"/>
              <a:t>11-COVID-19 vaccine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4370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 exposure prophylaxis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1-Immunoglobulins (Ig):</a:t>
            </a:r>
          </a:p>
          <a:p>
            <a:r>
              <a:rPr lang="en-US" dirty="0"/>
              <a:t>Measles.</a:t>
            </a:r>
          </a:p>
          <a:p>
            <a:r>
              <a:rPr lang="en-US" dirty="0"/>
              <a:t>Chicken pox.</a:t>
            </a:r>
          </a:p>
          <a:p>
            <a:r>
              <a:rPr lang="en-US" dirty="0"/>
              <a:t>Tetanus.</a:t>
            </a:r>
          </a:p>
          <a:p>
            <a:r>
              <a:rPr lang="en-US" dirty="0"/>
              <a:t>Rabies.</a:t>
            </a:r>
          </a:p>
          <a:p>
            <a:r>
              <a:rPr lang="en-US" dirty="0"/>
              <a:t>Hepatitis A&amp;B.</a:t>
            </a:r>
          </a:p>
          <a:p>
            <a:r>
              <a:rPr lang="en-US" dirty="0"/>
              <a:t>Influenza.</a:t>
            </a:r>
          </a:p>
        </p:txBody>
      </p:sp>
    </p:spTree>
    <p:extLst>
      <p:ext uri="{BB962C8B-B14F-4D97-AF65-F5344CB8AC3E}">
        <p14:creationId xmlns="" xmlns:p14="http://schemas.microsoft.com/office/powerpoint/2010/main" val="844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 exposure prophylaxis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2-Chemoprophylaxis (By antibiotics):</a:t>
            </a:r>
          </a:p>
          <a:p>
            <a:r>
              <a:rPr lang="en-US" dirty="0"/>
              <a:t>Pertussis (Erythromycin).</a:t>
            </a:r>
          </a:p>
          <a:p>
            <a:r>
              <a:rPr lang="en-US" dirty="0"/>
              <a:t>Meningitis (rifampicin).</a:t>
            </a:r>
          </a:p>
          <a:p>
            <a:r>
              <a:rPr lang="en-US" dirty="0"/>
              <a:t>Diphtheria (Penicillin, Erythromycin).</a:t>
            </a:r>
          </a:p>
          <a:p>
            <a:r>
              <a:rPr lang="en-US" dirty="0"/>
              <a:t>Rheumatic fever (Penicillin).</a:t>
            </a:r>
          </a:p>
          <a:p>
            <a:r>
              <a:rPr lang="en-US" dirty="0"/>
              <a:t>Tuberculosis (INH).</a:t>
            </a:r>
          </a:p>
          <a:p>
            <a:r>
              <a:rPr lang="en-US" dirty="0"/>
              <a:t>Sub-acute bacterial endocarditis (Penicillin). </a:t>
            </a:r>
          </a:p>
          <a:p>
            <a:r>
              <a:rPr lang="en-US" dirty="0"/>
              <a:t>Neonatal conjunctivitis (Silver nitrate).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9794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6387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19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tow  months of age, the following vaccines are routinely given </a:t>
            </a:r>
            <a:r>
              <a:rPr lang="en-US" dirty="0" smtClean="0"/>
              <a:t>PENTA1</a:t>
            </a:r>
            <a:r>
              <a:rPr lang="en-US" dirty="0"/>
              <a:t>, OPV1  and ROTA1 What is the missing vaccine here?</a:t>
            </a:r>
          </a:p>
          <a:p>
            <a:pPr marL="0" indent="0">
              <a:buNone/>
            </a:pPr>
            <a:r>
              <a:rPr lang="en-US" dirty="0"/>
              <a:t>a-MMR</a:t>
            </a:r>
          </a:p>
          <a:p>
            <a:pPr marL="0" indent="0">
              <a:buNone/>
            </a:pPr>
            <a:r>
              <a:rPr lang="en-US" dirty="0" smtClean="0"/>
              <a:t>b-PENTA2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c-PREV13-2</a:t>
            </a:r>
          </a:p>
          <a:p>
            <a:pPr marL="0" indent="0">
              <a:buNone/>
            </a:pPr>
            <a:r>
              <a:rPr lang="en-US" dirty="0"/>
              <a:t>d-Measles</a:t>
            </a:r>
          </a:p>
          <a:p>
            <a:pPr marL="0" indent="0">
              <a:buNone/>
            </a:pPr>
            <a:r>
              <a:rPr lang="en-US" dirty="0"/>
              <a:t>e-PREV13-1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971941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Of the vaccines given at eighteen-months, what combination of vaccines below is correct?</a:t>
            </a:r>
          </a:p>
          <a:p>
            <a:pPr marL="0" indent="0">
              <a:buNone/>
            </a:pPr>
            <a:r>
              <a:rPr lang="en-GB" dirty="0" smtClean="0"/>
              <a:t>a-DPT </a:t>
            </a:r>
            <a:r>
              <a:rPr lang="en-GB" dirty="0"/>
              <a:t>/IPV /Hib /OPV</a:t>
            </a:r>
          </a:p>
          <a:p>
            <a:pPr marL="0" indent="0">
              <a:buNone/>
            </a:pPr>
            <a:r>
              <a:rPr lang="en-GB" dirty="0"/>
              <a:t>b-DPT /IPV /Hib /HBV /OPV</a:t>
            </a:r>
          </a:p>
          <a:p>
            <a:pPr marL="0" indent="0">
              <a:buNone/>
            </a:pPr>
            <a:r>
              <a:rPr lang="en-GB" dirty="0"/>
              <a:t>c-DPT /IPV /MMR</a:t>
            </a:r>
          </a:p>
          <a:p>
            <a:pPr marL="0" indent="0">
              <a:buNone/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d-( </a:t>
            </a:r>
            <a:r>
              <a:rPr lang="en-US" dirty="0" smtClean="0">
                <a:latin typeface="Cambria"/>
                <a:ea typeface="Times New Roman"/>
                <a:cs typeface="Times New Roman"/>
              </a:rPr>
              <a:t>OPV) 1</a:t>
            </a:r>
            <a:r>
              <a:rPr lang="en-US" baseline="30000" dirty="0" smtClean="0">
                <a:latin typeface="Cambria"/>
                <a:ea typeface="Times New Roman"/>
                <a:cs typeface="Times New Roman"/>
              </a:rPr>
              <a:t>st</a:t>
            </a:r>
            <a:r>
              <a:rPr lang="en-US" dirty="0" smtClean="0">
                <a:latin typeface="Cambria"/>
                <a:ea typeface="Times New Roman"/>
                <a:cs typeface="Times New Roman"/>
              </a:rPr>
              <a:t> booster dose + triple vaccine </a:t>
            </a:r>
            <a:r>
              <a:rPr lang="en-US" dirty="0" smtClean="0">
                <a:latin typeface="Cambria"/>
                <a:ea typeface="Times New Roman"/>
                <a:cs typeface="Times New Roman"/>
              </a:rPr>
              <a:t>1</a:t>
            </a:r>
            <a:r>
              <a:rPr lang="en-US" baseline="30000" dirty="0" smtClean="0">
                <a:latin typeface="Cambria"/>
                <a:ea typeface="Times New Roman"/>
                <a:cs typeface="Times New Roman"/>
              </a:rPr>
              <a:t>st</a:t>
            </a:r>
            <a:r>
              <a:rPr lang="en-US" dirty="0" smtClean="0">
                <a:latin typeface="Cambria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Cambria"/>
                <a:ea typeface="Times New Roman"/>
                <a:cs typeface="Times New Roman"/>
              </a:rPr>
              <a:t>booster dose + (MMR) 2 </a:t>
            </a:r>
            <a:endParaRPr lang="en-US" dirty="0" smtClean="0"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en-GB" dirty="0" smtClean="0"/>
              <a:t>e-DPT/IPV </a:t>
            </a:r>
            <a:r>
              <a:rPr lang="en-GB" dirty="0"/>
              <a:t>/Hib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4260992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vaccine below is live-attenuated?</a:t>
            </a:r>
          </a:p>
          <a:p>
            <a:pPr marL="0" indent="0">
              <a:buNone/>
            </a:pPr>
            <a:r>
              <a:rPr lang="en-US" dirty="0"/>
              <a:t>a-DPT</a:t>
            </a:r>
          </a:p>
          <a:p>
            <a:pPr marL="0" indent="0">
              <a:buNone/>
            </a:pPr>
            <a:r>
              <a:rPr lang="en-US" dirty="0"/>
              <a:t>b-Rota vaccine</a:t>
            </a:r>
          </a:p>
          <a:p>
            <a:pPr marL="0" indent="0">
              <a:buNone/>
            </a:pPr>
            <a:r>
              <a:rPr lang="en-US" dirty="0"/>
              <a:t>c-Hib vaccine</a:t>
            </a:r>
          </a:p>
          <a:p>
            <a:pPr marL="0" indent="0">
              <a:buNone/>
            </a:pPr>
            <a:r>
              <a:rPr lang="en-US" dirty="0" smtClean="0"/>
              <a:t>d-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PREVNAR 13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e-IPV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4035275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Which infants should receive the BCG vaccine to </a:t>
            </a:r>
            <a:r>
              <a:rPr lang="en-US" dirty="0" err="1"/>
              <a:t>immunise</a:t>
            </a:r>
            <a:r>
              <a:rPr lang="en-US" dirty="0"/>
              <a:t> against TB?</a:t>
            </a:r>
          </a:p>
          <a:p>
            <a:pPr marL="0" indent="0">
              <a:buNone/>
            </a:pPr>
            <a:r>
              <a:rPr lang="en-US" dirty="0"/>
              <a:t>a- Infants who live in areas of high-incidence</a:t>
            </a:r>
          </a:p>
          <a:p>
            <a:pPr marL="0" indent="0">
              <a:buNone/>
            </a:pPr>
            <a:r>
              <a:rPr lang="en-US" dirty="0"/>
              <a:t>b- Only infants whose mothers have an active TB infection</a:t>
            </a:r>
          </a:p>
          <a:p>
            <a:pPr marL="0" indent="0">
              <a:buNone/>
            </a:pPr>
            <a:r>
              <a:rPr lang="en-US" dirty="0"/>
              <a:t>c- all neonate at age 1-2 weeks </a:t>
            </a:r>
          </a:p>
          <a:p>
            <a:pPr marL="0" indent="0">
              <a:buNone/>
            </a:pPr>
            <a:r>
              <a:rPr lang="en-US" dirty="0"/>
              <a:t>d- Only infants who were born in a high-incidence country .</a:t>
            </a:r>
          </a:p>
          <a:p>
            <a:pPr marL="0" indent="0">
              <a:buNone/>
            </a:pPr>
            <a:r>
              <a:rPr lang="en-US" dirty="0"/>
              <a:t>e- Only infants who have parents/grandparents born in a high-incidence country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600765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first vaccine for human use produced using recombinant DNA technology ?</a:t>
            </a:r>
          </a:p>
          <a:p>
            <a:pPr marL="0" indent="0">
              <a:buNone/>
            </a:pPr>
            <a:r>
              <a:rPr lang="en-GB" dirty="0"/>
              <a:t>a- Polio vaccine</a:t>
            </a:r>
          </a:p>
          <a:p>
            <a:pPr marL="0" indent="0">
              <a:buNone/>
            </a:pPr>
            <a:r>
              <a:rPr lang="en-GB" dirty="0"/>
              <a:t>b- Hepatitis B vaccine</a:t>
            </a:r>
          </a:p>
          <a:p>
            <a:pPr marL="0" indent="0">
              <a:buNone/>
            </a:pPr>
            <a:r>
              <a:rPr lang="en-GB" dirty="0"/>
              <a:t>c- MMR vaccine</a:t>
            </a:r>
          </a:p>
          <a:p>
            <a:pPr marL="0" indent="0">
              <a:buNone/>
            </a:pPr>
            <a:r>
              <a:rPr lang="en-GB" dirty="0"/>
              <a:t>d-</a:t>
            </a:r>
            <a:r>
              <a:rPr lang="en-GB" dirty="0" err="1"/>
              <a:t>Rota</a:t>
            </a:r>
            <a:r>
              <a:rPr lang="en-GB" dirty="0"/>
              <a:t> vaccine</a:t>
            </a:r>
          </a:p>
          <a:p>
            <a:pPr marL="0" indent="0">
              <a:buNone/>
            </a:pPr>
            <a:r>
              <a:rPr lang="en-GB" dirty="0"/>
              <a:t>e-DPT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48307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World Health Organization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Reports that: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Nearly nine million children under 14 years of age die every year from infectious disease. And at least a third of them could be saved if existing vaccines were more widely used, but the rest only if suitable new vaccines were developed..."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69638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Types of Immunization: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Active immunization:</a:t>
            </a:r>
          </a:p>
          <a:p>
            <a:pPr marL="0" indent="0">
              <a:buNone/>
            </a:pPr>
            <a:r>
              <a:rPr lang="en-US" dirty="0" smtClean="0"/>
              <a:t>induces </a:t>
            </a:r>
            <a:r>
              <a:rPr lang="en-US" dirty="0"/>
              <a:t>immunity by vaccination with a vaccine or toxoid (inactivated toxin) through stimulating immune system to produce antibodies 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Passive immunization: </a:t>
            </a:r>
          </a:p>
          <a:p>
            <a:pPr marL="0" indent="0">
              <a:buNone/>
            </a:pPr>
            <a:r>
              <a:rPr lang="en-US" dirty="0"/>
              <a:t>temporary protection through administration of exogenously produced antibodies e.g. Immunoglobulin and monoclonal antibodies ,It includes also trans-placental passage of antibodies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0276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Immunizing agents: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Vaccine : </a:t>
            </a:r>
            <a:r>
              <a:rPr lang="en-US" dirty="0"/>
              <a:t>is a preparation of proteins, poly- saccharides or nucleic acids of pathogens delivered to immune system to induce specific responses that inactivate, destroy or suppress </a:t>
            </a:r>
            <a:r>
              <a:rPr lang="en-US" dirty="0" smtClean="0"/>
              <a:t>pathogens</a:t>
            </a:r>
            <a:endParaRPr lang="ar-IQ" dirty="0" smtClean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Toxoid : </a:t>
            </a:r>
            <a:r>
              <a:rPr lang="en-US" dirty="0"/>
              <a:t>is a modified bacterial toxin made non-toxic but retains its capacity to stimulate formation of antitoxin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18195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Immunizing agents: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Immunoglobulin (Ig) : </a:t>
            </a:r>
            <a:r>
              <a:rPr lang="en-US" dirty="0"/>
              <a:t>is an antibody containing solution derived from human blood by fractionation of large pools of plasma used to maintain immunity in </a:t>
            </a:r>
            <a:r>
              <a:rPr lang="en-US" dirty="0" smtClean="0"/>
              <a:t>immunization</a:t>
            </a:r>
            <a:endParaRPr lang="ar-IQ" dirty="0" smtClean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4-Antitoxin:</a:t>
            </a:r>
            <a:r>
              <a:rPr lang="en-US" dirty="0"/>
              <a:t> is an antibody derived from human or animal sera after stimulation with specific antigen, used to induce passive immunization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17494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Classification of vaccination: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1-Live attenuated vaccine 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Attenuated (weakened ) form of the wild virus or bacterium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Must replicate to be effective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Immune response similar to natural infection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Usually produce immunity with one dose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2-Inactivated  or killed vaccine: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Cannot replicate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Less interference from circulating antibody than live vaccines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Generally </a:t>
            </a:r>
            <a:r>
              <a:rPr lang="en-US" dirty="0" err="1" smtClean="0"/>
              <a:t>requie</a:t>
            </a:r>
            <a:r>
              <a:rPr lang="en-US" dirty="0" smtClean="0"/>
              <a:t> 3-5 doses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Immune responses mostly </a:t>
            </a:r>
            <a:r>
              <a:rPr lang="en-US" dirty="0" err="1" smtClean="0"/>
              <a:t>humoral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Antibody titer diminishes with time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Classification of vaccination:</a:t>
            </a:r>
            <a:endParaRPr lang="ar-IQ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Live attenuated </a:t>
            </a:r>
            <a:r>
              <a:rPr lang="en-US" dirty="0" smtClean="0">
                <a:solidFill>
                  <a:srgbClr val="FF0000"/>
                </a:solidFill>
              </a:rPr>
              <a:t>vaccine :</a:t>
            </a:r>
          </a:p>
          <a:p>
            <a:pPr marL="514350" indent="-514350">
              <a:buNone/>
            </a:pPr>
            <a:r>
              <a:rPr lang="en-US" dirty="0" smtClean="0"/>
              <a:t>a-viral : (oral polio, Rotavirus ,</a:t>
            </a:r>
            <a:r>
              <a:rPr lang="en-US" dirty="0" err="1" smtClean="0"/>
              <a:t>measles,mumps</a:t>
            </a:r>
            <a:r>
              <a:rPr lang="en-US" dirty="0" smtClean="0"/>
              <a:t> and rubella )</a:t>
            </a:r>
          </a:p>
          <a:p>
            <a:pPr marL="514350" indent="-514350">
              <a:buNone/>
            </a:pPr>
            <a:r>
              <a:rPr lang="en-US" dirty="0" smtClean="0"/>
              <a:t>b-   bacterial  :( BCG )</a:t>
            </a:r>
          </a:p>
          <a:p>
            <a:pPr marL="514350" indent="-514350"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II.    Inactivated  or killed vaccine: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a- whole – cell vaccine: </a:t>
            </a:r>
            <a:r>
              <a:rPr lang="en-US" dirty="0" smtClean="0"/>
              <a:t>viral = </a:t>
            </a:r>
            <a:r>
              <a:rPr lang="en-US" dirty="0" err="1" smtClean="0"/>
              <a:t>inactivited</a:t>
            </a:r>
            <a:r>
              <a:rPr lang="en-US" dirty="0" smtClean="0"/>
              <a:t> polio </a:t>
            </a:r>
            <a:endParaRPr lang="en-US" dirty="0"/>
          </a:p>
          <a:p>
            <a:pPr>
              <a:buNone/>
            </a:pPr>
            <a:r>
              <a:rPr lang="en-US" dirty="0" smtClean="0"/>
              <a:t>Bacterial =</a:t>
            </a:r>
            <a:r>
              <a:rPr lang="en-US" dirty="0" err="1" smtClean="0"/>
              <a:t>pertussis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b- fractional vaccines 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Protein base : 1-subunit =</a:t>
            </a:r>
            <a:r>
              <a:rPr lang="en-US" dirty="0" err="1" smtClean="0"/>
              <a:t>hepatites</a:t>
            </a:r>
            <a:r>
              <a:rPr lang="en-US" dirty="0" smtClean="0"/>
              <a:t> B and </a:t>
            </a:r>
            <a:r>
              <a:rPr lang="en-US" dirty="0" err="1" smtClean="0"/>
              <a:t>acellular</a:t>
            </a:r>
            <a:r>
              <a:rPr lang="en-US" dirty="0" smtClean="0"/>
              <a:t> </a:t>
            </a:r>
            <a:r>
              <a:rPr lang="en-US" dirty="0" err="1" smtClean="0"/>
              <a:t>pertussis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2-toxoids = </a:t>
            </a:r>
            <a:r>
              <a:rPr lang="en-US" dirty="0"/>
              <a:t>(diphtheria, tetanus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Polysaccharide base : pneumococcal ,</a:t>
            </a:r>
            <a:r>
              <a:rPr lang="en-US" dirty="0" err="1" smtClean="0"/>
              <a:t>hemophilus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 ,</a:t>
            </a:r>
            <a:r>
              <a:rPr lang="en-US" dirty="0" err="1" smtClean="0"/>
              <a:t>menigococcal</a:t>
            </a:r>
            <a:r>
              <a:rPr lang="en-US" dirty="0" smtClean="0"/>
              <a:t> )</a:t>
            </a:r>
          </a:p>
          <a:p>
            <a:pPr>
              <a:buNone/>
            </a:pP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72974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1977</Words>
  <Application>Microsoft Office PowerPoint</Application>
  <PresentationFormat>On-screen Show (4:3)</PresentationFormat>
  <Paragraphs>265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Vaccination</vt:lpstr>
      <vt:lpstr>What is Vaccination?</vt:lpstr>
      <vt:lpstr>Slide 3</vt:lpstr>
      <vt:lpstr>World Health Organization Reports that:</vt:lpstr>
      <vt:lpstr>Types of Immunization:</vt:lpstr>
      <vt:lpstr>Immunizing agents:</vt:lpstr>
      <vt:lpstr>Immunizing agents:</vt:lpstr>
      <vt:lpstr>Classification of vaccination:</vt:lpstr>
      <vt:lpstr>Classification of vaccination:</vt:lpstr>
      <vt:lpstr>Slide 10</vt:lpstr>
      <vt:lpstr>Vaccination schedule in Iraq </vt:lpstr>
      <vt:lpstr>General contraindication for immunization:</vt:lpstr>
      <vt:lpstr>BCG (Bacillus Calmette Guerin)</vt:lpstr>
      <vt:lpstr> scar of BCG vaccine appears at 4-8weeks</vt:lpstr>
      <vt:lpstr>BCG (Bacillus Calmette Guerin)</vt:lpstr>
      <vt:lpstr>Poliovirus vaccines</vt:lpstr>
      <vt:lpstr>Poliovirus vaccines</vt:lpstr>
      <vt:lpstr>OPV vaccine 2-3 oral drops</vt:lpstr>
      <vt:lpstr>DPT vaccine</vt:lpstr>
      <vt:lpstr>DPT vaccine</vt:lpstr>
      <vt:lpstr>DPT vaccine</vt:lpstr>
      <vt:lpstr>Haemophilus Influenzae Type B(Hib) vaccine</vt:lpstr>
      <vt:lpstr>Slide 23</vt:lpstr>
      <vt:lpstr>MMR (measles, mumps, rubella)</vt:lpstr>
      <vt:lpstr>MMR (measles, mumps, rubella)</vt:lpstr>
      <vt:lpstr>Measles Vaccine:</vt:lpstr>
      <vt:lpstr>Hepatitis B vaccine(HBV)</vt:lpstr>
      <vt:lpstr>Rota virus vaccine(ROV)</vt:lpstr>
      <vt:lpstr>PREVNAR 13(PREV 13)</vt:lpstr>
      <vt:lpstr>Alerting Note </vt:lpstr>
      <vt:lpstr>Vaccines which are given selectively</vt:lpstr>
      <vt:lpstr>Post exposure prophylaxis</vt:lpstr>
      <vt:lpstr>Post exposure prophylaxis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</dc:title>
  <dc:creator>pc</dc:creator>
  <cp:lastModifiedBy>DR.Ahmed Saker</cp:lastModifiedBy>
  <cp:revision>85</cp:revision>
  <dcterms:created xsi:type="dcterms:W3CDTF">2006-08-16T00:00:00Z</dcterms:created>
  <dcterms:modified xsi:type="dcterms:W3CDTF">2021-11-10T08:08:10Z</dcterms:modified>
</cp:coreProperties>
</file>