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98" r:id="rId11"/>
    <p:sldId id="266" r:id="rId12"/>
    <p:sldId id="267" r:id="rId13"/>
    <p:sldId id="284" r:id="rId14"/>
    <p:sldId id="277" r:id="rId15"/>
    <p:sldId id="268" r:id="rId16"/>
    <p:sldId id="281" r:id="rId17"/>
    <p:sldId id="269" r:id="rId18"/>
    <p:sldId id="278" r:id="rId19"/>
    <p:sldId id="270" r:id="rId20"/>
    <p:sldId id="282" r:id="rId21"/>
    <p:sldId id="271" r:id="rId22"/>
    <p:sldId id="279" r:id="rId23"/>
    <p:sldId id="272" r:id="rId24"/>
    <p:sldId id="273" r:id="rId25"/>
    <p:sldId id="280" r:id="rId26"/>
    <p:sldId id="274" r:id="rId27"/>
    <p:sldId id="31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A2EA526-0EC6-4561-ACA4-D20906E8F56D}" type="datetimeFigureOut">
              <a:rPr lang="ar-IQ" smtClean="0"/>
              <a:pPr/>
              <a:t>19/05/1446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9A043EC-3504-41DF-9A2E-54D64CB7754D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420616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043EC-3504-41DF-9A2E-54D64CB7754D}" type="slidenum">
              <a:rPr lang="ar-IQ" smtClean="0"/>
              <a:pPr/>
              <a:t>21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37968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Growth and development</a:t>
            </a:r>
            <a:endParaRPr lang="ar-IQ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Dr. Ali </a:t>
            </a:r>
            <a:r>
              <a:rPr lang="en-US" dirty="0" err="1" smtClean="0"/>
              <a:t>Kadhim</a:t>
            </a:r>
            <a:r>
              <a:rPr lang="en-US" dirty="0" smtClean="0"/>
              <a:t> </a:t>
            </a:r>
            <a:r>
              <a:rPr lang="en-US" dirty="0" err="1" smtClean="0"/>
              <a:t>Alqurishi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Department </a:t>
            </a:r>
            <a:r>
              <a:rPr lang="en-US" dirty="0"/>
              <a:t>of Pediatrics</a:t>
            </a:r>
          </a:p>
          <a:p>
            <a:pPr marL="0" indent="0" algn="ctr">
              <a:buNone/>
            </a:pPr>
            <a:r>
              <a:rPr lang="en-US" dirty="0"/>
              <a:t>Al-</a:t>
            </a:r>
            <a:r>
              <a:rPr lang="en-US" dirty="0" err="1"/>
              <a:t>Kindy</a:t>
            </a:r>
            <a:r>
              <a:rPr lang="en-US" dirty="0"/>
              <a:t> college of medicine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  <a:endParaRPr lang="ar-IQ" dirty="0"/>
          </a:p>
        </p:txBody>
      </p:sp>
      <p:pic>
        <p:nvPicPr>
          <p:cNvPr id="6146" name="Picture 2" descr="F:\علي 15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5105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182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to thrive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5700" dirty="0">
                <a:solidFill>
                  <a:srgbClr val="FF0000"/>
                </a:solidFill>
              </a:rPr>
              <a:t>FTT</a:t>
            </a:r>
            <a:r>
              <a:rPr lang="en-US" dirty="0"/>
              <a:t> usually refers to growth below the 3rd or 5th percentile or a change in growth that has crossed two major growth percentiles (from above the 75th percentile to below the 25th) in a short </a:t>
            </a:r>
            <a:r>
              <a:rPr lang="en-US" dirty="0" smtClean="0"/>
              <a:t>time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is considered if a child's weight is below the 5th </a:t>
            </a:r>
            <a:r>
              <a:rPr lang="en-US" dirty="0" smtClean="0"/>
              <a:t>percentile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or if weight for height is less than the 5th percentile. Weight for height below the 5th percentile remains the single best growth chart indicator of acute </a:t>
            </a:r>
            <a:r>
              <a:rPr lang="en-US" dirty="0" err="1" smtClean="0"/>
              <a:t>undernutrition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/>
              <a:t>BMI less than the 5th percentile also indicates that a child is </a:t>
            </a:r>
            <a:r>
              <a:rPr lang="en-US" dirty="0" smtClean="0"/>
              <a:t>underweight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Children who have been chronically malnourished may be short as well as thin, so that their weight-for-height curves may appear relatively normal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Chronic and </a:t>
            </a:r>
            <a:r>
              <a:rPr lang="en-US" dirty="0"/>
              <a:t>severe undernutrition in infancy may depress head growth</a:t>
            </a:r>
            <a:endParaRPr lang="en-US" dirty="0" smtClean="0"/>
          </a:p>
          <a:p>
            <a:endParaRPr lang="en-US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94081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Developmental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Assessment</a:t>
            </a:r>
            <a:endParaRPr lang="ar-IQ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The developmental skills can be </a:t>
            </a:r>
            <a:r>
              <a:rPr lang="en-US" dirty="0" smtClean="0"/>
              <a:t>divided</a:t>
            </a:r>
          </a:p>
          <a:p>
            <a:pPr marL="0" indent="0">
              <a:buNone/>
            </a:pPr>
            <a:r>
              <a:rPr lang="en-US" dirty="0"/>
              <a:t>into four main categories: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gross </a:t>
            </a:r>
            <a:r>
              <a:rPr lang="en-US" dirty="0"/>
              <a:t>motor </a:t>
            </a:r>
            <a:r>
              <a:rPr lang="en-US" dirty="0" smtClean="0"/>
              <a:t>( </a:t>
            </a:r>
            <a:r>
              <a:rPr lang="en-US" dirty="0"/>
              <a:t>postural and </a:t>
            </a:r>
            <a:r>
              <a:rPr lang="en-US" dirty="0" smtClean="0"/>
              <a:t>movement) are </a:t>
            </a:r>
            <a:r>
              <a:rPr lang="en-US" dirty="0"/>
              <a:t>those </a:t>
            </a:r>
            <a:r>
              <a:rPr lang="en-US" dirty="0" smtClean="0"/>
              <a:t>involve </a:t>
            </a:r>
            <a:r>
              <a:rPr lang="en-US" dirty="0"/>
              <a:t>the </a:t>
            </a:r>
            <a:r>
              <a:rPr lang="en-US" dirty="0" smtClean="0"/>
              <a:t>large muscles </a:t>
            </a:r>
            <a:r>
              <a:rPr lang="en-US" dirty="0"/>
              <a:t>of the body to perform everyday functions, such as standing and walking, running and </a:t>
            </a:r>
            <a:r>
              <a:rPr lang="en-US" dirty="0" smtClean="0"/>
              <a:t>jumping.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Vision and fine </a:t>
            </a:r>
            <a:r>
              <a:rPr lang="en-US" dirty="0" smtClean="0"/>
              <a:t>motor (are </a:t>
            </a:r>
            <a:r>
              <a:rPr lang="en-US" dirty="0"/>
              <a:t>involved </a:t>
            </a:r>
            <a:r>
              <a:rPr lang="en-US" dirty="0" smtClean="0"/>
              <a:t>smaller </a:t>
            </a:r>
            <a:r>
              <a:rPr lang="en-US" dirty="0"/>
              <a:t>movements that occur in the wrists, hands, fingers, and the feet and toes</a:t>
            </a:r>
            <a:r>
              <a:rPr lang="en-US" dirty="0" smtClean="0"/>
              <a:t>.)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Hearing and speech.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Social behavior.</a:t>
            </a:r>
          </a:p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5035"/>
            <a:ext cx="1981200" cy="204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3148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posture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movement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gross motor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ar-IQ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3400" dirty="0"/>
              <a:t>The term new born :</a:t>
            </a:r>
            <a:r>
              <a:rPr lang="en-US" dirty="0"/>
              <a:t>in supine position lies with his elbow is flexed; knee and hips are partly </a:t>
            </a:r>
            <a:r>
              <a:rPr lang="en-US" dirty="0" smtClean="0"/>
              <a:t>flexed </a:t>
            </a:r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prone position lies on his abdomen, the pelvis is high and knee up under his </a:t>
            </a:r>
            <a:r>
              <a:rPr lang="en-US" dirty="0" smtClean="0"/>
              <a:t>abdomen</a:t>
            </a:r>
          </a:p>
          <a:p>
            <a:pPr>
              <a:buFont typeface="Wingdings" pitchFamily="2" charset="2"/>
              <a:buChar char="Ø"/>
            </a:pPr>
            <a:r>
              <a:rPr lang="en-US" sz="3400" dirty="0"/>
              <a:t>1 month of age </a:t>
            </a:r>
            <a:r>
              <a:rPr lang="en-US" sz="3400" dirty="0" smtClean="0"/>
              <a:t>:</a:t>
            </a:r>
            <a:r>
              <a:rPr lang="en-US" dirty="0" smtClean="0"/>
              <a:t>in </a:t>
            </a:r>
            <a:r>
              <a:rPr lang="en-US" dirty="0"/>
              <a:t>prone position can raise the head briefly to the plain of body.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2 </a:t>
            </a:r>
            <a:r>
              <a:rPr lang="en-US" dirty="0" smtClean="0"/>
              <a:t>months :in </a:t>
            </a:r>
            <a:r>
              <a:rPr lang="en-US" dirty="0"/>
              <a:t>prone position can sustain the head in that </a:t>
            </a:r>
            <a:r>
              <a:rPr lang="en-US" dirty="0" smtClean="0"/>
              <a:t>plain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3 months the infant can raise the head </a:t>
            </a:r>
            <a:r>
              <a:rPr lang="en-US" dirty="0"/>
              <a:t>above the plane in prone position They will also start to kick and bend their legs while lying there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3-4 months when </a:t>
            </a:r>
            <a:r>
              <a:rPr lang="en-US" dirty="0"/>
              <a:t>the infant is pulled from supine to sitting position, the head is held steady </a:t>
            </a:r>
            <a:r>
              <a:rPr lang="en-US" dirty="0" smtClean="0"/>
              <a:t>(no head lag) </a:t>
            </a:r>
          </a:p>
        </p:txBody>
      </p:sp>
      <p:pic>
        <p:nvPicPr>
          <p:cNvPr id="2051" name="Picture 3" descr="F:\علي 6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"/>
            <a:ext cx="2133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1751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Head lag</a:t>
            </a:r>
            <a:endParaRPr lang="ar-IQ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F:\20\downloa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3352800" cy="218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30\download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3062" y="2286000"/>
            <a:ext cx="2928938" cy="252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120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posture and movement (gross motor)</a:t>
            </a:r>
            <a:endParaRPr lang="ar-IQ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4 months </a:t>
            </a:r>
            <a:r>
              <a:rPr lang="en-US" dirty="0"/>
              <a:t>infant can rolling </a:t>
            </a:r>
            <a:r>
              <a:rPr lang="en-US" dirty="0" smtClean="0"/>
              <a:t>from </a:t>
            </a:r>
            <a:r>
              <a:rPr lang="en-US" dirty="0"/>
              <a:t>belly to back 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5months rolls both ways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6 </a:t>
            </a:r>
            <a:r>
              <a:rPr lang="en-US" dirty="0" smtClean="0"/>
              <a:t>months </a:t>
            </a:r>
            <a:r>
              <a:rPr lang="en-US" dirty="0"/>
              <a:t>infant can sitting with support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7-8months </a:t>
            </a:r>
            <a:r>
              <a:rPr lang="en-US" dirty="0"/>
              <a:t>they can </a:t>
            </a:r>
            <a:r>
              <a:rPr lang="en-US" dirty="0" smtClean="0"/>
              <a:t>sitting position </a:t>
            </a:r>
          </a:p>
          <a:p>
            <a:pPr marL="0" indent="0">
              <a:buNone/>
            </a:pPr>
            <a:r>
              <a:rPr lang="en-US" dirty="0" smtClean="0"/>
              <a:t>unsupported </a:t>
            </a:r>
            <a:r>
              <a:rPr lang="en-US" dirty="0"/>
              <a:t>with back straight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9 </a:t>
            </a:r>
            <a:r>
              <a:rPr lang="en-US" dirty="0" smtClean="0"/>
              <a:t>months </a:t>
            </a:r>
            <a:r>
              <a:rPr lang="en-US" dirty="0"/>
              <a:t>start crawling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10 </a:t>
            </a:r>
            <a:r>
              <a:rPr lang="en-US" dirty="0" smtClean="0"/>
              <a:t>months </a:t>
            </a:r>
            <a:r>
              <a:rPr lang="en-US" dirty="0"/>
              <a:t>Pulls self-up to </a:t>
            </a:r>
            <a:r>
              <a:rPr lang="en-US" dirty="0" smtClean="0"/>
              <a:t>stand and </a:t>
            </a:r>
            <a:r>
              <a:rPr lang="en-US" dirty="0"/>
              <a:t>then Take steps holding on to </a:t>
            </a:r>
            <a:r>
              <a:rPr lang="en-US" dirty="0" smtClean="0"/>
              <a:t>furniture (cruising)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11 months infant can standing alone 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12 </a:t>
            </a:r>
            <a:r>
              <a:rPr lang="en-US" dirty="0" smtClean="0"/>
              <a:t>months </a:t>
            </a:r>
            <a:r>
              <a:rPr lang="en-US" dirty="0"/>
              <a:t>May take some steps without </a:t>
            </a:r>
            <a:r>
              <a:rPr lang="en-US" dirty="0" smtClean="0"/>
              <a:t>support  (can walk </a:t>
            </a:r>
            <a:r>
              <a:rPr lang="en-US" dirty="0"/>
              <a:t>alone </a:t>
            </a:r>
            <a:r>
              <a:rPr lang="en-US" dirty="0" smtClean="0"/>
              <a:t>12-15 </a:t>
            </a:r>
            <a:r>
              <a:rPr lang="en-US" dirty="0"/>
              <a:t>month</a:t>
            </a:r>
            <a:r>
              <a:rPr lang="en-US" dirty="0" smtClean="0"/>
              <a:t>) </a:t>
            </a:r>
            <a:endParaRPr lang="en-US" dirty="0"/>
          </a:p>
          <a:p>
            <a:endParaRPr lang="ar-IQ" dirty="0"/>
          </a:p>
        </p:txBody>
      </p:sp>
      <p:pic>
        <p:nvPicPr>
          <p:cNvPr id="2050" name="Picture 2" descr="F:\40\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447800"/>
            <a:ext cx="15240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3202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posture and movement (gross motor)</a:t>
            </a:r>
            <a:endParaRPr lang="ar-IQ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15 months </a:t>
            </a:r>
            <a:r>
              <a:rPr lang="en-US" dirty="0"/>
              <a:t>the infant can walk alone and </a:t>
            </a:r>
            <a:r>
              <a:rPr lang="en-US" dirty="0" smtClean="0"/>
              <a:t>crawl </a:t>
            </a:r>
            <a:r>
              <a:rPr lang="en-US" dirty="0"/>
              <a:t>up </a:t>
            </a:r>
            <a:r>
              <a:rPr lang="en-US" dirty="0" smtClean="0"/>
              <a:t>stairs 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18 </a:t>
            </a:r>
            <a:r>
              <a:rPr lang="en-US" dirty="0" smtClean="0"/>
              <a:t>months </a:t>
            </a:r>
            <a:r>
              <a:rPr lang="en-US" dirty="0"/>
              <a:t>they can run </a:t>
            </a:r>
            <a:r>
              <a:rPr lang="en-US" dirty="0" smtClean="0"/>
              <a:t>and climb </a:t>
            </a:r>
            <a:r>
              <a:rPr lang="en-US" dirty="0"/>
              <a:t>up stairs with one hand is </a:t>
            </a:r>
            <a:r>
              <a:rPr lang="en-US" dirty="0" smtClean="0"/>
              <a:t>held stair quarry.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20 </a:t>
            </a:r>
            <a:r>
              <a:rPr lang="en-US" dirty="0" smtClean="0"/>
              <a:t>months </a:t>
            </a:r>
            <a:r>
              <a:rPr lang="en-US" dirty="0"/>
              <a:t>they can go down stairs with one hand is </a:t>
            </a:r>
            <a:r>
              <a:rPr lang="en-US" dirty="0" smtClean="0"/>
              <a:t>held stair quarry 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24 </a:t>
            </a:r>
            <a:r>
              <a:rPr lang="en-US" dirty="0" smtClean="0"/>
              <a:t>months </a:t>
            </a:r>
            <a:r>
              <a:rPr lang="en-US" dirty="0"/>
              <a:t>they can walks up and down stairs and Can jump with both </a:t>
            </a:r>
            <a:r>
              <a:rPr lang="en-US" dirty="0" smtClean="0"/>
              <a:t>feet and </a:t>
            </a:r>
            <a:r>
              <a:rPr lang="en-US" dirty="0"/>
              <a:t>Can kick a ball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/>
              <a:t> years can goes up stairs alternating feet, Can balance on one foot for a few </a:t>
            </a:r>
            <a:r>
              <a:rPr lang="en-US" dirty="0" smtClean="0"/>
              <a:t>seconds and rides tricycle.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4-5 </a:t>
            </a:r>
            <a:r>
              <a:rPr lang="en-US" dirty="0" smtClean="0"/>
              <a:t>years </a:t>
            </a:r>
            <a:r>
              <a:rPr lang="en-US" dirty="0"/>
              <a:t>Alternating foot is used to descent stairs , Throw ball over </a:t>
            </a:r>
            <a:r>
              <a:rPr lang="en-US" dirty="0" smtClean="0"/>
              <a:t>head and </a:t>
            </a:r>
            <a:r>
              <a:rPr lang="en-US" dirty="0"/>
              <a:t>can </a:t>
            </a:r>
            <a:r>
              <a:rPr lang="en-US" dirty="0" smtClean="0"/>
              <a:t>skip 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3988982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علي\downlo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382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7774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Vision and fine manipulation</a:t>
            </a:r>
            <a:endParaRPr lang="ar-IQ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In the first few days of life infant watch his, her mother, can fixate on objects placed close to or move through their line of vision 20-30 cm from child </a:t>
            </a:r>
            <a:r>
              <a:rPr lang="en-US" dirty="0" smtClean="0"/>
              <a:t>face.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 month </a:t>
            </a:r>
            <a:r>
              <a:rPr lang="en-US" dirty="0"/>
              <a:t>the infant can watches persons and follows moving </a:t>
            </a:r>
            <a:r>
              <a:rPr lang="en-US" dirty="0" smtClean="0"/>
              <a:t>object.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2 month </a:t>
            </a:r>
            <a:r>
              <a:rPr lang="en-US" dirty="0"/>
              <a:t>the infant follows moving object 180 </a:t>
            </a:r>
            <a:r>
              <a:rPr lang="en-US" dirty="0" smtClean="0"/>
              <a:t>degree.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3 month can follow an object over </a:t>
            </a:r>
            <a:r>
              <a:rPr lang="en-US" dirty="0" smtClean="0"/>
              <a:t> </a:t>
            </a:r>
            <a:r>
              <a:rPr lang="en-US" dirty="0"/>
              <a:t>180 </a:t>
            </a:r>
            <a:r>
              <a:rPr lang="en-US" dirty="0" smtClean="0"/>
              <a:t>and following </a:t>
            </a:r>
            <a:r>
              <a:rPr lang="en-US" dirty="0"/>
              <a:t>it up ward and down </a:t>
            </a:r>
            <a:r>
              <a:rPr lang="en-US" dirty="0" smtClean="0"/>
              <a:t>ward.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Above 7 </a:t>
            </a:r>
            <a:r>
              <a:rPr lang="en-US" dirty="0"/>
              <a:t>month can follow objects in all </a:t>
            </a:r>
            <a:r>
              <a:rPr lang="en-US" dirty="0" smtClean="0"/>
              <a:t>directions.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2 year vision is tested by showing small toys hold at 3 meter away from him and ask him to match them or if he can name them. 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88801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Vision and fine manipulation</a:t>
            </a:r>
            <a:endParaRPr lang="ar-IQ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Reflexive grasp (at birth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Bring </a:t>
            </a:r>
            <a:r>
              <a:rPr lang="en-US" dirty="0"/>
              <a:t>hand to mouth at 3 </a:t>
            </a:r>
            <a:r>
              <a:rPr lang="en-US" dirty="0" smtClean="0"/>
              <a:t>months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Holding </a:t>
            </a:r>
            <a:r>
              <a:rPr lang="en-US" dirty="0"/>
              <a:t>objects in the palm of 2 hands (by 3 months) or palm of one hand (by 5 months)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4 </a:t>
            </a:r>
            <a:r>
              <a:rPr lang="en-US" dirty="0"/>
              <a:t>month infant can make contact with objects </a:t>
            </a:r>
            <a:r>
              <a:rPr lang="en-US" dirty="0" smtClean="0"/>
              <a:t>.grasping </a:t>
            </a:r>
            <a:r>
              <a:rPr lang="en-US" dirty="0"/>
              <a:t>them and bring them to the midline and to the </a:t>
            </a:r>
            <a:r>
              <a:rPr lang="en-US" dirty="0" smtClean="0"/>
              <a:t>mouth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5 months Plays </a:t>
            </a:r>
            <a:r>
              <a:rPr lang="en-US" dirty="0"/>
              <a:t>with feet and brings feet to mouth when on back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6 </a:t>
            </a:r>
            <a:r>
              <a:rPr lang="en-US" dirty="0"/>
              <a:t>month most infant can grasp a large </a:t>
            </a:r>
            <a:r>
              <a:rPr lang="en-US" dirty="0" smtClean="0"/>
              <a:t>object by one hand  </a:t>
            </a:r>
            <a:r>
              <a:rPr lang="en-US" dirty="0"/>
              <a:t>and transfer it from hand to </a:t>
            </a:r>
            <a:r>
              <a:rPr lang="en-US" dirty="0" smtClean="0"/>
              <a:t>hand.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7-8 </a:t>
            </a:r>
            <a:r>
              <a:rPr lang="en-US" dirty="0"/>
              <a:t>month can approaches the objects with ulnar border of the </a:t>
            </a:r>
            <a:r>
              <a:rPr lang="en-US" dirty="0" smtClean="0"/>
              <a:t>hand and taken it  </a:t>
            </a:r>
            <a:r>
              <a:rPr lang="en-US" dirty="0"/>
              <a:t>(palmer grasp).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9 </a:t>
            </a:r>
            <a:r>
              <a:rPr lang="en-US" dirty="0"/>
              <a:t>month infant approaches the objects with radial border and taken it in a scissor grasp between side of thumb and index </a:t>
            </a:r>
            <a:r>
              <a:rPr lang="en-US" dirty="0" smtClean="0"/>
              <a:t>finger.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10 month they can club hands and wave </a:t>
            </a:r>
            <a:r>
              <a:rPr lang="en-US" dirty="0" smtClean="0"/>
              <a:t>bye-bye.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211603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Vision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 fine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motor developmental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(fine manipulation)</a:t>
            </a:r>
            <a:endParaRPr lang="ar-IQ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12 </a:t>
            </a:r>
            <a:r>
              <a:rPr lang="en-US" dirty="0"/>
              <a:t>month he approaches the object with index finger and taken it between the end of the thumb and index finger this called  (pincer grasp).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12 month turns pages of book.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15 month draw scribbling ( 2year)draw straight line (3 year) draw circle (4year) draw cross line (4.5 year) square (5 year) triangle.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15 month build tower of 2 cubes and at 18 months build tower of 4 cubes and at 24 month build tower of 6-8 cubes and 3year build tower of 10 cubes.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2492216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Definition</a:t>
            </a:r>
            <a:endParaRPr lang="ar-IQ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Growth: </a:t>
            </a:r>
            <a:r>
              <a:rPr lang="en-US" dirty="0"/>
              <a:t>refers to an increase in the size of the body as a whole or the increase in its separate parts 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Development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/>
              <a:t>refers to how a child become able to do more complex things as the get older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281748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علي 7\F7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915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1\images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679" y="609601"/>
            <a:ext cx="2514600" cy="271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س\inferior Pincer-Gras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29" y="3280682"/>
            <a:ext cx="26289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4765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Hearing and speech</a:t>
            </a:r>
            <a:endParaRPr lang="ar-IQ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First 3 </a:t>
            </a:r>
            <a:r>
              <a:rPr lang="en-US" dirty="0" smtClean="0"/>
              <a:t>months When  </a:t>
            </a:r>
            <a:r>
              <a:rPr lang="en-US" dirty="0"/>
              <a:t>hear a sound may quite, blink, or startle or cry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7 month the infant turn to sound 45 cm lateral to ear,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9 </a:t>
            </a:r>
            <a:r>
              <a:rPr lang="en-US" dirty="0"/>
              <a:t>month the infant turn  to sound 90 cm lateral,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12 </a:t>
            </a:r>
            <a:r>
              <a:rPr lang="en-US" dirty="0"/>
              <a:t>month the infant turn to sound 90 cm vertically above his head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15 months the child follows simple commands and respond to his name.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2 months may </a:t>
            </a:r>
            <a:r>
              <a:rPr lang="en-US" dirty="0"/>
              <a:t>coos 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6 </a:t>
            </a:r>
            <a:r>
              <a:rPr lang="en-US" dirty="0"/>
              <a:t>month infant start babbling </a:t>
            </a:r>
            <a:r>
              <a:rPr lang="en-US" dirty="0" smtClean="0"/>
              <a:t>sounds.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3639994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Hearing and speech</a:t>
            </a:r>
            <a:endParaRPr lang="ar-IQ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7 </a:t>
            </a:r>
            <a:r>
              <a:rPr lang="en-US" dirty="0"/>
              <a:t>month the infant can make repetitive vowel </a:t>
            </a:r>
            <a:r>
              <a:rPr lang="en-US" dirty="0" smtClean="0"/>
              <a:t>sounds.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9-10 month the infant can make sounds </a:t>
            </a:r>
            <a:r>
              <a:rPr lang="en-US" dirty="0" smtClean="0"/>
              <a:t>like word 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12month the infant can make few </a:t>
            </a:r>
            <a:r>
              <a:rPr lang="en-US" dirty="0" smtClean="0"/>
              <a:t>words 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69206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Hearing and speech</a:t>
            </a:r>
            <a:endParaRPr lang="ar-IQ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18 </a:t>
            </a:r>
            <a:r>
              <a:rPr lang="en-US" dirty="0"/>
              <a:t>month the child can speak 10 </a:t>
            </a:r>
            <a:r>
              <a:rPr lang="en-US" dirty="0" smtClean="0"/>
              <a:t>words.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2 years he can puts 3 wards together (subject, verb, and object)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/>
              <a:t>2 years he can identify at least 4 parts of his </a:t>
            </a:r>
            <a:r>
              <a:rPr lang="en-US" dirty="0" smtClean="0"/>
              <a:t>body.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3years the </a:t>
            </a:r>
            <a:r>
              <a:rPr lang="en-US" dirty="0"/>
              <a:t>child knows his age and name and his </a:t>
            </a:r>
            <a:r>
              <a:rPr lang="en-US" dirty="0" smtClean="0"/>
              <a:t>sex and he </a:t>
            </a:r>
            <a:r>
              <a:rPr lang="en-US" dirty="0"/>
              <a:t>can repeat 3 </a:t>
            </a:r>
            <a:r>
              <a:rPr lang="en-US" dirty="0" smtClean="0"/>
              <a:t>numbers.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4 years he </a:t>
            </a:r>
            <a:r>
              <a:rPr lang="en-US" dirty="0"/>
              <a:t>counts 4 </a:t>
            </a:r>
            <a:r>
              <a:rPr lang="en-US" dirty="0" smtClean="0"/>
              <a:t>coins and </a:t>
            </a:r>
            <a:r>
              <a:rPr lang="en-US" dirty="0"/>
              <a:t>he tells a </a:t>
            </a:r>
            <a:r>
              <a:rPr lang="en-US" dirty="0" smtClean="0"/>
              <a:t>story.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5 years he </a:t>
            </a:r>
            <a:r>
              <a:rPr lang="en-US" dirty="0"/>
              <a:t>names 4 colors, count 10 digits </a:t>
            </a:r>
            <a:r>
              <a:rPr lang="en-US" dirty="0" smtClean="0"/>
              <a:t>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2341188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Social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behavior</a:t>
            </a:r>
            <a:endParaRPr lang="ar-IQ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2 month become smile.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4 month infants start laugh.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6 month infant starts to imitate, for example if you tap on the table he will do the same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7 months Distinguish </a:t>
            </a:r>
            <a:r>
              <a:rPr lang="en-US" dirty="0"/>
              <a:t>between familiar family and friends and </a:t>
            </a:r>
            <a:r>
              <a:rPr lang="en-US" dirty="0" smtClean="0"/>
              <a:t>strangers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8 month infants </a:t>
            </a:r>
            <a:r>
              <a:rPr lang="en-US" dirty="0"/>
              <a:t>Show frustration when a toy is taken </a:t>
            </a:r>
            <a:r>
              <a:rPr lang="en-US" dirty="0" smtClean="0"/>
              <a:t>away.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9 months  </a:t>
            </a:r>
            <a:r>
              <a:rPr lang="en-US" dirty="0"/>
              <a:t>develop anxiety on separation from regular caretaker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10 months Hold </a:t>
            </a:r>
            <a:r>
              <a:rPr lang="en-US" dirty="0"/>
              <a:t>a cup and drink with </a:t>
            </a:r>
            <a:r>
              <a:rPr lang="en-US" dirty="0" smtClean="0"/>
              <a:t>help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11-12 </a:t>
            </a:r>
            <a:r>
              <a:rPr lang="en-US" dirty="0" smtClean="0"/>
              <a:t>months Feed </a:t>
            </a:r>
            <a:r>
              <a:rPr lang="en-US" dirty="0"/>
              <a:t>themselves small bites of food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1637733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Social behavior</a:t>
            </a:r>
            <a:endParaRPr lang="ar-IQ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2 years he handles the spoon </a:t>
            </a:r>
            <a:r>
              <a:rPr lang="en-US" dirty="0" smtClean="0"/>
              <a:t>well and Holds </a:t>
            </a:r>
            <a:r>
              <a:rPr lang="en-US" dirty="0"/>
              <a:t>and drinks from cup independently</a:t>
            </a:r>
            <a:r>
              <a:rPr lang="en-US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2 </a:t>
            </a:r>
            <a:r>
              <a:rPr lang="en-US" dirty="0"/>
              <a:t>years he is able to tell his mother when he is urinate or go to potty  and listens to stories with pictures 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3 year </a:t>
            </a:r>
            <a:r>
              <a:rPr lang="en-US" dirty="0" smtClean="0"/>
              <a:t> washing </a:t>
            </a:r>
            <a:r>
              <a:rPr lang="en-US" dirty="0"/>
              <a:t>hands and  dry during day and </a:t>
            </a:r>
            <a:r>
              <a:rPr lang="en-US" dirty="0" smtClean="0"/>
              <a:t>night and Eating </a:t>
            </a:r>
            <a:r>
              <a:rPr lang="en-US" dirty="0"/>
              <a:t>without </a:t>
            </a:r>
            <a:r>
              <a:rPr lang="en-US" dirty="0" smtClean="0"/>
              <a:t>assistance ,Become </a:t>
            </a:r>
            <a:r>
              <a:rPr lang="en-US" dirty="0"/>
              <a:t>aware that they are a boy or girl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4 year plays with other children. Share toys with other </a:t>
            </a:r>
            <a:r>
              <a:rPr lang="en-US" dirty="0" smtClean="0"/>
              <a:t>kids and He </a:t>
            </a:r>
            <a:r>
              <a:rPr lang="en-US" dirty="0"/>
              <a:t>goes to toilet </a:t>
            </a:r>
            <a:r>
              <a:rPr lang="en-US" dirty="0" smtClean="0"/>
              <a:t>alone.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5year he dresses and </a:t>
            </a:r>
            <a:r>
              <a:rPr lang="en-US" dirty="0" smtClean="0"/>
              <a:t>undresses. </a:t>
            </a:r>
            <a:r>
              <a:rPr lang="en-US" dirty="0"/>
              <a:t>Coordinating hands to brush teeth or hair. </a:t>
            </a:r>
          </a:p>
          <a:p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2350202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MATURITY</a:t>
            </a:r>
            <a:endParaRPr lang="ar-IQ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Child maturity can be assessed by 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Skeletal </a:t>
            </a:r>
            <a:r>
              <a:rPr lang="en-US" sz="2800" dirty="0" smtClean="0"/>
              <a:t>maturity:  (</a:t>
            </a:r>
            <a:r>
              <a:rPr lang="en-US" sz="2800" dirty="0"/>
              <a:t>assessed by</a:t>
            </a:r>
            <a:r>
              <a:rPr lang="en-US" sz="2800" dirty="0">
                <a:solidFill>
                  <a:srgbClr val="FF0000"/>
                </a:solidFill>
              </a:rPr>
              <a:t> bone </a:t>
            </a:r>
            <a:r>
              <a:rPr lang="en-US" sz="2800" dirty="0" smtClean="0">
                <a:solidFill>
                  <a:srgbClr val="FF0000"/>
                </a:solidFill>
              </a:rPr>
              <a:t>age </a:t>
            </a:r>
            <a:r>
              <a:rPr lang="en-US" sz="2800" dirty="0" smtClean="0"/>
              <a:t>is the degree of maturation of child bone ,girls usually continue to grow until bone age about 14 years and boys at age about 16 years ) </a:t>
            </a: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Dental </a:t>
            </a:r>
            <a:r>
              <a:rPr lang="en-US" sz="2800" dirty="0" smtClean="0"/>
              <a:t>maturity : The </a:t>
            </a:r>
            <a:r>
              <a:rPr lang="en-US" sz="2800" dirty="0"/>
              <a:t>first tooth appears at 5-9 month </a:t>
            </a:r>
            <a:r>
              <a:rPr lang="en-US" sz="2800" dirty="0" smtClean="0"/>
              <a:t>,first </a:t>
            </a:r>
            <a:r>
              <a:rPr lang="en-US" sz="2800" dirty="0"/>
              <a:t>year total number of teeth is 6-8 the child completes the deciduous teeth which are 20 in number at </a:t>
            </a:r>
            <a:r>
              <a:rPr lang="en-US" sz="2800" dirty="0" smtClean="0"/>
              <a:t>(tow and half years ,the </a:t>
            </a:r>
            <a:r>
              <a:rPr lang="en-US" sz="2800" dirty="0"/>
              <a:t>first permanent tooth appear at age of 6 </a:t>
            </a:r>
            <a:r>
              <a:rPr lang="en-US" sz="2800" dirty="0" smtClean="0"/>
              <a:t>years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dirty="0"/>
              <a:t>Sexual maturity</a:t>
            </a:r>
            <a:r>
              <a:rPr lang="en-US" sz="2800" dirty="0" smtClean="0"/>
              <a:t>:  starts </a:t>
            </a:r>
            <a:r>
              <a:rPr lang="en-US" sz="2800" dirty="0"/>
              <a:t>from the age at which secondary sexual characteristics appears </a:t>
            </a:r>
            <a:endParaRPr lang="en-US" sz="2800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31226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638799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Factors affecting growth and development</a:t>
            </a:r>
            <a:endParaRPr lang="ar-IQ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Genetic causes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Chronic disease : </a:t>
            </a:r>
            <a:r>
              <a:rPr lang="en-US" dirty="0"/>
              <a:t>any </a:t>
            </a:r>
            <a:r>
              <a:rPr lang="en-US" dirty="0" smtClean="0"/>
              <a:t>illness </a:t>
            </a:r>
            <a:r>
              <a:rPr lang="en-US" dirty="0"/>
              <a:t>in pediatric age group during </a:t>
            </a:r>
            <a:r>
              <a:rPr lang="en-US" dirty="0" smtClean="0"/>
              <a:t>prenatal</a:t>
            </a:r>
            <a:r>
              <a:rPr lang="en-US" dirty="0"/>
              <a:t>, </a:t>
            </a:r>
            <a:r>
              <a:rPr lang="en-US" dirty="0" smtClean="0"/>
              <a:t>natal and </a:t>
            </a:r>
            <a:r>
              <a:rPr lang="en-US" dirty="0"/>
              <a:t>post natal </a:t>
            </a:r>
            <a:r>
              <a:rPr lang="en-US" dirty="0" smtClean="0"/>
              <a:t>period (infection ,structural abnormality, immunological disease )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nutritional: </a:t>
            </a:r>
            <a:r>
              <a:rPr lang="en-US" dirty="0"/>
              <a:t>especially during the first year of life when there is rapid growth and </a:t>
            </a:r>
            <a:r>
              <a:rPr lang="en-US" dirty="0" smtClean="0"/>
              <a:t>development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Others: </a:t>
            </a:r>
            <a:r>
              <a:rPr lang="en-US" dirty="0"/>
              <a:t>includes </a:t>
            </a:r>
            <a:r>
              <a:rPr lang="en-US" dirty="0" smtClean="0"/>
              <a:t>social and </a:t>
            </a:r>
            <a:r>
              <a:rPr lang="en-US" dirty="0"/>
              <a:t>emotional </a:t>
            </a:r>
            <a:r>
              <a:rPr lang="en-US" dirty="0" smtClean="0"/>
              <a:t> </a:t>
            </a:r>
            <a:r>
              <a:rPr lang="en-US" dirty="0"/>
              <a:t>factors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3802180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Assessment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growth </a:t>
            </a:r>
            <a:endParaRPr lang="ar-IQ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Growth assessment is an essential component of pediatric health surveillance. </a:t>
            </a:r>
            <a:r>
              <a:rPr lang="en-US" dirty="0" smtClean="0"/>
              <a:t>Growth failure may </a:t>
            </a:r>
            <a:r>
              <a:rPr lang="en-US" dirty="0"/>
              <a:t>be the first sign of an underlying problem. The most powerful tool in growth assessment is the growth chart used in combination with accurate measurements of height, weight, and head circumference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Infants and early children: </a:t>
            </a:r>
            <a:r>
              <a:rPr lang="en-US" dirty="0"/>
              <a:t>the most useful physical </a:t>
            </a:r>
            <a:r>
              <a:rPr lang="en-US" dirty="0" smtClean="0"/>
              <a:t>measurements </a:t>
            </a:r>
            <a:r>
              <a:rPr lang="en-US" dirty="0"/>
              <a:t>are head circumference , length </a:t>
            </a:r>
            <a:r>
              <a:rPr lang="en-US" dirty="0" smtClean="0"/>
              <a:t> </a:t>
            </a:r>
            <a:r>
              <a:rPr lang="en-US" dirty="0"/>
              <a:t>and weight 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/>
              <a:t>Older children : measurement of stature and </a:t>
            </a:r>
            <a:r>
              <a:rPr lang="en-US" dirty="0" smtClean="0"/>
              <a:t>weight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Adolescence :includes in addition to the height and weight </a:t>
            </a:r>
            <a:r>
              <a:rPr lang="en-US" dirty="0" smtClean="0"/>
              <a:t>, assessments </a:t>
            </a:r>
            <a:r>
              <a:rPr lang="en-US" dirty="0"/>
              <a:t>of sexual maturity rate </a:t>
            </a:r>
            <a:r>
              <a:rPr lang="en-US" dirty="0" smtClean="0"/>
              <a:t> </a:t>
            </a:r>
            <a:r>
              <a:rPr lang="en-US" dirty="0"/>
              <a:t>,height velocity ,body fat content ,skin fold thickness, mid arm and mid leg circumference 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3444712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Parameters of growth</a:t>
            </a:r>
            <a:endParaRPr lang="ar-IQ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Length or </a:t>
            </a:r>
            <a:r>
              <a:rPr lang="en-US" dirty="0" smtClean="0">
                <a:solidFill>
                  <a:srgbClr val="FF0000"/>
                </a:solidFill>
              </a:rPr>
              <a:t>height: </a:t>
            </a:r>
            <a:r>
              <a:rPr lang="en-US" dirty="0" smtClean="0"/>
              <a:t>the </a:t>
            </a:r>
            <a:r>
              <a:rPr lang="en-US" dirty="0"/>
              <a:t>child </a:t>
            </a:r>
            <a:r>
              <a:rPr lang="en-US" dirty="0" smtClean="0"/>
              <a:t> in supine </a:t>
            </a:r>
          </a:p>
          <a:p>
            <a:pPr marL="0" indent="0">
              <a:buNone/>
            </a:pPr>
            <a:r>
              <a:rPr lang="en-US" dirty="0" smtClean="0"/>
              <a:t>position using    </a:t>
            </a:r>
            <a:r>
              <a:rPr lang="en-US" dirty="0"/>
              <a:t>measuring board.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older </a:t>
            </a:r>
            <a:r>
              <a:rPr lang="en-US" dirty="0" smtClean="0"/>
              <a:t>children using </a:t>
            </a:r>
            <a:r>
              <a:rPr lang="en-US" dirty="0"/>
              <a:t>a stadiometer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/>
              <a:t>At birth the length is always in range of 45 -55 cm. Average 50 cm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/>
              <a:t>increment in the length during first year is about </a:t>
            </a:r>
            <a:r>
              <a:rPr lang="en-US" dirty="0" smtClean="0"/>
              <a:t>25cm</a:t>
            </a:r>
            <a:r>
              <a:rPr lang="en-US" dirty="0"/>
              <a:t>. </a:t>
            </a:r>
            <a:r>
              <a:rPr lang="en-US" dirty="0" smtClean="0"/>
              <a:t> during </a:t>
            </a:r>
            <a:r>
              <a:rPr lang="en-US" dirty="0"/>
              <a:t>the second year the increment is about 12 </a:t>
            </a:r>
            <a:r>
              <a:rPr lang="en-US" dirty="0" smtClean="0"/>
              <a:t>cm. in </a:t>
            </a:r>
            <a:r>
              <a:rPr lang="en-US" dirty="0"/>
              <a:t>toddlers and school age is about 6 cm per </a:t>
            </a:r>
            <a:r>
              <a:rPr lang="en-US" dirty="0" smtClean="0"/>
              <a:t>year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at first year the length is 75 cm, at second year 87 </a:t>
            </a:r>
            <a:r>
              <a:rPr lang="en-US" dirty="0" smtClean="0"/>
              <a:t>cm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Its doubled by the age of 4 years (100 cm) and </a:t>
            </a:r>
            <a:r>
              <a:rPr lang="en-US" dirty="0" smtClean="0"/>
              <a:t>triple </a:t>
            </a:r>
            <a:r>
              <a:rPr lang="en-US" dirty="0"/>
              <a:t>by age of 13 years (150 </a:t>
            </a:r>
            <a:r>
              <a:rPr lang="en-US" dirty="0" smtClean="0"/>
              <a:t>cm)</a:t>
            </a: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562600"/>
            <a:ext cx="33655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"/>
            <a:ext cx="33655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659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Parameters of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growth</a:t>
            </a:r>
            <a:endParaRPr lang="ar-IQ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8600" dirty="0" smtClean="0">
                <a:solidFill>
                  <a:srgbClr val="FF0000"/>
                </a:solidFill>
              </a:rPr>
              <a:t>Weight</a:t>
            </a:r>
          </a:p>
          <a:p>
            <a:pPr>
              <a:buFont typeface="Wingdings" pitchFamily="2" charset="2"/>
              <a:buChar char="v"/>
            </a:pPr>
            <a:endParaRPr lang="en-US" sz="4000" dirty="0" smtClean="0"/>
          </a:p>
          <a:p>
            <a:pPr>
              <a:buFont typeface="Wingdings" pitchFamily="2" charset="2"/>
              <a:buChar char="v"/>
            </a:pP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pPr>
              <a:buFont typeface="Wingdings" pitchFamily="2" charset="2"/>
              <a:buChar char="Ø"/>
            </a:pPr>
            <a:r>
              <a:rPr lang="en-US" sz="5500" dirty="0"/>
              <a:t>Birth weight ranges from 2.5- 4. kg. Average 3.5 kg. Any weight below 2.5 kg termed low birth weight. Any weight above 4. kg termed large birth weight.</a:t>
            </a:r>
          </a:p>
          <a:p>
            <a:pPr>
              <a:buFont typeface="Wingdings" pitchFamily="2" charset="2"/>
              <a:buChar char="Ø"/>
            </a:pPr>
            <a:r>
              <a:rPr lang="en-US" sz="5500" dirty="0" smtClean="0"/>
              <a:t>A </a:t>
            </a:r>
            <a:r>
              <a:rPr lang="en-US" sz="5500" dirty="0"/>
              <a:t>newborn's weight may decrease 10% below </a:t>
            </a:r>
            <a:r>
              <a:rPr lang="en-US" sz="5500" dirty="0" smtClean="0"/>
              <a:t>birth weight </a:t>
            </a:r>
            <a:r>
              <a:rPr lang="en-US" sz="5500" dirty="0"/>
              <a:t>in the 1st </a:t>
            </a:r>
            <a:r>
              <a:rPr lang="en-US" sz="5500" dirty="0" err="1"/>
              <a:t>wk</a:t>
            </a:r>
            <a:r>
              <a:rPr lang="en-US" sz="5500" dirty="0"/>
              <a:t> as a result of excretion of excess extravascular fluid and limited intake. </a:t>
            </a:r>
            <a:endParaRPr lang="en-US" sz="5500" dirty="0" smtClean="0"/>
          </a:p>
          <a:p>
            <a:pPr>
              <a:buFont typeface="Wingdings" pitchFamily="2" charset="2"/>
              <a:buChar char="Ø"/>
            </a:pPr>
            <a:r>
              <a:rPr lang="en-US" sz="5500" dirty="0" smtClean="0"/>
              <a:t>Nutrition </a:t>
            </a:r>
            <a:r>
              <a:rPr lang="en-US" sz="5500" dirty="0"/>
              <a:t>improves as colostrum is replaced by higher-fat breast milk, as infants learn to </a:t>
            </a:r>
            <a:r>
              <a:rPr lang="en-US" sz="5500" dirty="0" smtClean="0"/>
              <a:t>lactation and </a:t>
            </a:r>
            <a:r>
              <a:rPr lang="en-US" sz="5500" dirty="0"/>
              <a:t>suck more efficiently, and as mothers become more comfortable with feeding techniques. Infants regain </a:t>
            </a:r>
            <a:r>
              <a:rPr lang="en-US" sz="5500" dirty="0" smtClean="0"/>
              <a:t> </a:t>
            </a:r>
            <a:r>
              <a:rPr lang="en-US" sz="5500" dirty="0"/>
              <a:t>birth weight by 2 </a:t>
            </a:r>
            <a:r>
              <a:rPr lang="en-US" sz="5500" dirty="0" err="1"/>
              <a:t>wk</a:t>
            </a:r>
            <a:r>
              <a:rPr lang="en-US" sz="5500" dirty="0"/>
              <a:t> of age  </a:t>
            </a:r>
            <a:endParaRPr lang="en-US" sz="5500" dirty="0" smtClean="0"/>
          </a:p>
          <a:p>
            <a:pPr>
              <a:buFont typeface="Wingdings" pitchFamily="2" charset="2"/>
              <a:buChar char="Ø"/>
            </a:pPr>
            <a:r>
              <a:rPr lang="en-US" sz="5500" dirty="0" smtClean="0"/>
              <a:t>gain </a:t>
            </a:r>
            <a:r>
              <a:rPr lang="en-US" sz="5500" dirty="0"/>
              <a:t>is </a:t>
            </a:r>
            <a:r>
              <a:rPr lang="en-US" sz="5500" dirty="0" smtClean="0"/>
              <a:t>approximately(30g/day)during </a:t>
            </a:r>
            <a:r>
              <a:rPr lang="en-US" sz="5500" dirty="0"/>
              <a:t>first </a:t>
            </a:r>
            <a:r>
              <a:rPr lang="en-US" sz="5500" dirty="0" smtClean="0"/>
              <a:t>tow month </a:t>
            </a:r>
            <a:r>
              <a:rPr lang="en-US" sz="5500" dirty="0"/>
              <a:t>of life </a:t>
            </a:r>
            <a:r>
              <a:rPr lang="en-US" sz="5500" dirty="0" smtClean="0"/>
              <a:t>and (20g </a:t>
            </a:r>
            <a:r>
              <a:rPr lang="en-US" sz="5500" dirty="0"/>
              <a:t>/ </a:t>
            </a:r>
            <a:r>
              <a:rPr lang="en-US" sz="5500" dirty="0" smtClean="0"/>
              <a:t>day) </a:t>
            </a:r>
            <a:r>
              <a:rPr lang="en-US" sz="5500" dirty="0"/>
              <a:t>during 3- 4 month of </a:t>
            </a:r>
            <a:r>
              <a:rPr lang="en-US" sz="5500" dirty="0" smtClean="0"/>
              <a:t>life.</a:t>
            </a:r>
            <a:endParaRPr lang="en-US" sz="5500" dirty="0"/>
          </a:p>
          <a:p>
            <a:pPr>
              <a:buFont typeface="Wingdings" pitchFamily="2" charset="2"/>
              <a:buChar char="Ø"/>
            </a:pPr>
            <a:r>
              <a:rPr lang="en-US" sz="5500" dirty="0"/>
              <a:t>Weight is doubled between 5- 6 month of life, tripled by the end of first year and </a:t>
            </a:r>
            <a:r>
              <a:rPr lang="en-US" sz="5500" dirty="0" smtClean="0"/>
              <a:t>quadrupled </a:t>
            </a:r>
            <a:r>
              <a:rPr lang="en-US" sz="5500" dirty="0"/>
              <a:t>by the end of second year </a:t>
            </a:r>
            <a:r>
              <a:rPr lang="en-US" sz="5500" dirty="0" smtClean="0"/>
              <a:t>,At </a:t>
            </a:r>
            <a:r>
              <a:rPr lang="en-US" sz="5500" dirty="0"/>
              <a:t>the age of 7 years the average child weight is 7 times of his or her birth </a:t>
            </a:r>
            <a:r>
              <a:rPr lang="en-US" sz="5500" dirty="0" smtClean="0"/>
              <a:t>weight.</a:t>
            </a:r>
            <a:endParaRPr lang="en-US" sz="5500" dirty="0"/>
          </a:p>
          <a:p>
            <a:endParaRPr lang="en-US" dirty="0"/>
          </a:p>
          <a:p>
            <a:endParaRPr lang="en-US" dirty="0" smtClean="0"/>
          </a:p>
          <a:p>
            <a:endParaRPr lang="ar-IQ" dirty="0"/>
          </a:p>
        </p:txBody>
      </p:sp>
      <p:pic>
        <p:nvPicPr>
          <p:cNvPr id="4098" name="Picture 2" descr="F:\علي 16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1"/>
            <a:ext cx="3048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1382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formulas for approximate average Height and Weight of normal infants and children</a:t>
            </a:r>
            <a:r>
              <a:rPr lang="en-US" sz="3200" dirty="0"/>
              <a:t> </a:t>
            </a: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Weight 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From 3- 12 mo the formula (age in month +9) divided by </a:t>
            </a:r>
            <a:r>
              <a:rPr lang="en-US" dirty="0" smtClean="0"/>
              <a:t>2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From 1- 6 </a:t>
            </a:r>
            <a:r>
              <a:rPr lang="en-US" dirty="0" err="1"/>
              <a:t>yr</a:t>
            </a:r>
            <a:r>
              <a:rPr lang="en-US" dirty="0"/>
              <a:t> the formula (age in year x </a:t>
            </a:r>
            <a:r>
              <a:rPr lang="en-US" dirty="0" smtClean="0"/>
              <a:t>2  </a:t>
            </a:r>
            <a:r>
              <a:rPr lang="en-US" dirty="0"/>
              <a:t>+8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From 7- 12 </a:t>
            </a:r>
            <a:r>
              <a:rPr lang="en-US" dirty="0" err="1"/>
              <a:t>yr</a:t>
            </a:r>
            <a:r>
              <a:rPr lang="en-US" dirty="0"/>
              <a:t> the formula (age in year x 7 </a:t>
            </a:r>
            <a:r>
              <a:rPr lang="en-US" dirty="0" smtClean="0"/>
              <a:t> – </a:t>
            </a:r>
            <a:r>
              <a:rPr lang="en-US" dirty="0"/>
              <a:t>5) divided by </a:t>
            </a:r>
            <a:r>
              <a:rPr lang="en-US" dirty="0" smtClean="0"/>
              <a:t>2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Height :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/>
              <a:t>At birth is 50 cm. at 1 year is 75 </a:t>
            </a:r>
            <a:r>
              <a:rPr lang="en-US" dirty="0" smtClean="0"/>
              <a:t>cm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Between 2- 12 </a:t>
            </a:r>
            <a:r>
              <a:rPr lang="en-US" dirty="0" err="1"/>
              <a:t>yr</a:t>
            </a:r>
            <a:r>
              <a:rPr lang="en-US" dirty="0"/>
              <a:t> the formula (age in year x 6 + 77</a:t>
            </a:r>
            <a:r>
              <a:rPr lang="en-US" dirty="0" smtClean="0"/>
              <a:t>)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470758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Parameters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growth      </a:t>
            </a:r>
            <a:endParaRPr lang="ar-IQ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FF0000"/>
                </a:solidFill>
              </a:rPr>
              <a:t>Head circumference 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mean </a:t>
            </a:r>
            <a:r>
              <a:rPr lang="en-US" dirty="0" err="1" smtClean="0"/>
              <a:t>occipito</a:t>
            </a:r>
            <a:r>
              <a:rPr lang="en-US" dirty="0" smtClean="0"/>
              <a:t>-frontal circumference</a:t>
            </a:r>
          </a:p>
          <a:p>
            <a:pPr marL="0" indent="0">
              <a:buNone/>
            </a:pPr>
            <a:r>
              <a:rPr lang="en-US" dirty="0"/>
              <a:t>Head circumference is determined using a flexible tape measure run from the supraorbital ridge to the occiput </a:t>
            </a:r>
            <a:r>
              <a:rPr lang="en-US" dirty="0" smtClean="0"/>
              <a:t>(three measurement and depending on the </a:t>
            </a:r>
            <a:r>
              <a:rPr lang="en-US" dirty="0"/>
              <a:t>largest </a:t>
            </a:r>
            <a:r>
              <a:rPr lang="en-US" dirty="0" smtClean="0"/>
              <a:t>one)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normal full term neonate is usually ranges from 33-37 Cm, average 35 Cm. The maximum increases in head circumference occur at first year which mean also growth of brain. </a:t>
            </a:r>
          </a:p>
          <a:p>
            <a:pPr marL="0" indent="0">
              <a:buNone/>
            </a:pPr>
            <a:r>
              <a:rPr lang="en-US" dirty="0" smtClean="0"/>
              <a:t>Its approximately increase about 2 cm / month for the first three month</a:t>
            </a:r>
          </a:p>
          <a:p>
            <a:pPr marL="0" indent="0">
              <a:buNone/>
            </a:pPr>
            <a:r>
              <a:rPr lang="en-US" dirty="0" smtClean="0"/>
              <a:t>then it increase about 1 cm / month for second three month . </a:t>
            </a:r>
          </a:p>
          <a:p>
            <a:pPr marL="0" indent="0">
              <a:buNone/>
            </a:pPr>
            <a:r>
              <a:rPr lang="en-US" dirty="0" smtClean="0"/>
              <a:t>Then it increase about 0.5 cm / month for last six month</a:t>
            </a:r>
          </a:p>
          <a:p>
            <a:pPr marL="0" indent="0">
              <a:buNone/>
            </a:pPr>
            <a:r>
              <a:rPr lang="en-US" dirty="0"/>
              <a:t>At age of 2 year average H.C. is 49 </a:t>
            </a:r>
            <a:r>
              <a:rPr lang="en-US" dirty="0" smtClean="0"/>
              <a:t>cm</a:t>
            </a:r>
          </a:p>
          <a:p>
            <a:pPr marL="0" indent="0">
              <a:buNone/>
            </a:pPr>
            <a:r>
              <a:rPr lang="en-US" dirty="0"/>
              <a:t>At age of 5 year average H.C. is 51 </a:t>
            </a:r>
            <a:r>
              <a:rPr lang="en-US" dirty="0" smtClean="0"/>
              <a:t>cm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At birth if head circumference below 33 cm called </a:t>
            </a:r>
            <a:r>
              <a:rPr lang="en-US" dirty="0" smtClean="0"/>
              <a:t>microcephaly and above 37 cm called macrocephaly </a:t>
            </a:r>
          </a:p>
          <a:p>
            <a:endParaRPr lang="ar-IQ" dirty="0"/>
          </a:p>
        </p:txBody>
      </p:sp>
      <p:pic>
        <p:nvPicPr>
          <p:cNvPr id="1026" name="Picture 2" descr="F:\40\50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1"/>
            <a:ext cx="2514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929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Growth charts </a:t>
            </a:r>
            <a:endParaRPr lang="ar-IQ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4100" dirty="0">
                <a:solidFill>
                  <a:srgbClr val="FF0000"/>
                </a:solidFill>
              </a:rPr>
              <a:t>There are five standard </a:t>
            </a:r>
            <a:r>
              <a:rPr lang="en-US" sz="4100" dirty="0" smtClean="0">
                <a:solidFill>
                  <a:srgbClr val="FF0000"/>
                </a:solidFill>
              </a:rPr>
              <a:t>charts :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weight for age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Height (length and stature) for age.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Head circumference for age.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Weight for height.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The body mass index for children over 2 </a:t>
            </a:r>
            <a:r>
              <a:rPr lang="en-US" dirty="0" err="1"/>
              <a:t>yr</a:t>
            </a:r>
            <a:r>
              <a:rPr lang="en-US" dirty="0"/>
              <a:t> of age can be calculated as weight in kilograms/(height in meters)2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Separate charts are provided </a:t>
            </a:r>
            <a:r>
              <a:rPr lang="en-US" dirty="0"/>
              <a:t>for boys and </a:t>
            </a:r>
            <a:r>
              <a:rPr lang="en-US" dirty="0" smtClean="0"/>
              <a:t>girls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Charts with lines for the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or 5</a:t>
            </a:r>
            <a:r>
              <a:rPr lang="en-US" baseline="30000" dirty="0" smtClean="0"/>
              <a:t>th</a:t>
            </a:r>
            <a:r>
              <a:rPr lang="en-US" dirty="0" smtClean="0"/>
              <a:t> and 95</a:t>
            </a:r>
            <a:r>
              <a:rPr lang="en-US" baseline="30000" dirty="0" smtClean="0"/>
              <a:t>th</a:t>
            </a:r>
            <a:r>
              <a:rPr lang="en-US" dirty="0" smtClean="0"/>
              <a:t> or 97</a:t>
            </a:r>
            <a:r>
              <a:rPr lang="en-US" baseline="30000" dirty="0" smtClean="0"/>
              <a:t>th</a:t>
            </a:r>
            <a:r>
              <a:rPr lang="en-US" dirty="0" smtClean="0"/>
              <a:t> percentiles </a:t>
            </a:r>
            <a:r>
              <a:rPr lang="en-US" dirty="0"/>
              <a:t>are available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Each chart is composed of 7 or 8 percentile curves</a:t>
            </a:r>
          </a:p>
          <a:p>
            <a:pPr>
              <a:buFont typeface="Wingdings" pitchFamily="2" charset="2"/>
              <a:buChar char="Ø"/>
            </a:pPr>
            <a:r>
              <a:rPr lang="en-US" sz="3400" dirty="0" smtClean="0"/>
              <a:t>The </a:t>
            </a:r>
            <a:r>
              <a:rPr lang="en-US" sz="3400" dirty="0"/>
              <a:t>percentile: </a:t>
            </a:r>
            <a:r>
              <a:rPr lang="en-US" dirty="0"/>
              <a:t>is the percentage of individuals in the group who have achieved a certain measured </a:t>
            </a:r>
            <a:r>
              <a:rPr lang="en-US" dirty="0" smtClean="0"/>
              <a:t>quantity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The median or 50th percentile is also termed the standard </a:t>
            </a:r>
            <a:r>
              <a:rPr lang="en-US" dirty="0" smtClean="0"/>
              <a:t>value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the 9 </a:t>
            </a:r>
            <a:r>
              <a:rPr lang="en-US" dirty="0" err="1"/>
              <a:t>mo</a:t>
            </a:r>
            <a:r>
              <a:rPr lang="en-US" dirty="0"/>
              <a:t> age line intersects the 25th percentile curve at 8.6 kg, indicating that 25% of the 9 </a:t>
            </a:r>
            <a:r>
              <a:rPr lang="en-US" dirty="0" err="1"/>
              <a:t>mo</a:t>
            </a:r>
            <a:r>
              <a:rPr lang="en-US" dirty="0"/>
              <a:t> old boys in the National Center for Health Statistics sample weigh less than 8.6 kg (75% weigh more). 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endParaRPr lang="en-US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35988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2416</TotalTime>
  <Words>2277</Words>
  <Application>Microsoft Office PowerPoint</Application>
  <PresentationFormat>On-screen Show (4:3)</PresentationFormat>
  <Paragraphs>186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Growth and development</vt:lpstr>
      <vt:lpstr>Definition</vt:lpstr>
      <vt:lpstr>Factors affecting growth and development</vt:lpstr>
      <vt:lpstr>Assessment of growth </vt:lpstr>
      <vt:lpstr>Parameters of growth</vt:lpstr>
      <vt:lpstr>Parameters of growth</vt:lpstr>
      <vt:lpstr>The formulas for approximate average Height and Weight of normal infants and children </vt:lpstr>
      <vt:lpstr>              Parameters of growth      </vt:lpstr>
      <vt:lpstr>Growth charts </vt:lpstr>
      <vt:lpstr>failure to thrive </vt:lpstr>
      <vt:lpstr>Developmental  Assessment</vt:lpstr>
      <vt:lpstr>posture and movement  (gross motor) </vt:lpstr>
      <vt:lpstr>Head lag</vt:lpstr>
      <vt:lpstr>posture and movement (gross motor)</vt:lpstr>
      <vt:lpstr>posture and movement (gross motor)</vt:lpstr>
      <vt:lpstr>Slide 16</vt:lpstr>
      <vt:lpstr>Vision and fine manipulation</vt:lpstr>
      <vt:lpstr>Vision and fine manipulation</vt:lpstr>
      <vt:lpstr>Vision and fine motor developmental (fine manipulation)</vt:lpstr>
      <vt:lpstr>Slide 20</vt:lpstr>
      <vt:lpstr>Hearing and speech</vt:lpstr>
      <vt:lpstr>Hearing and speech</vt:lpstr>
      <vt:lpstr>Hearing and speech</vt:lpstr>
      <vt:lpstr>Social behavior</vt:lpstr>
      <vt:lpstr>Social behavior</vt:lpstr>
      <vt:lpstr>MATURITY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Definition</dc:title>
  <dc:creator>pc</dc:creator>
  <cp:lastModifiedBy>DR.Ahmed Saker</cp:lastModifiedBy>
  <cp:revision>147</cp:revision>
  <dcterms:created xsi:type="dcterms:W3CDTF">2006-08-16T00:00:00Z</dcterms:created>
  <dcterms:modified xsi:type="dcterms:W3CDTF">2024-11-19T22:40:04Z</dcterms:modified>
</cp:coreProperties>
</file>