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34" r:id="rId2"/>
    <p:sldId id="335" r:id="rId3"/>
    <p:sldId id="336" r:id="rId4"/>
    <p:sldId id="333" r:id="rId5"/>
    <p:sldId id="261" r:id="rId6"/>
    <p:sldId id="262" r:id="rId7"/>
    <p:sldId id="263" r:id="rId8"/>
    <p:sldId id="265" r:id="rId9"/>
    <p:sldId id="267" r:id="rId10"/>
    <p:sldId id="268" r:id="rId11"/>
    <p:sldId id="269" r:id="rId12"/>
    <p:sldId id="270" r:id="rId13"/>
    <p:sldId id="271" r:id="rId14"/>
    <p:sldId id="272" r:id="rId15"/>
    <p:sldId id="273" r:id="rId16"/>
    <p:sldId id="275" r:id="rId17"/>
    <p:sldId id="300" r:id="rId18"/>
    <p:sldId id="276" r:id="rId19"/>
    <p:sldId id="278" r:id="rId20"/>
    <p:sldId id="322" r:id="rId21"/>
    <p:sldId id="324" r:id="rId22"/>
    <p:sldId id="279" r:id="rId23"/>
    <p:sldId id="280" r:id="rId24"/>
    <p:sldId id="281" r:id="rId25"/>
    <p:sldId id="282" r:id="rId26"/>
    <p:sldId id="283" r:id="rId27"/>
    <p:sldId id="284" r:id="rId28"/>
    <p:sldId id="285" r:id="rId29"/>
    <p:sldId id="286" r:id="rId30"/>
    <p:sldId id="288" r:id="rId31"/>
    <p:sldId id="328" r:id="rId32"/>
    <p:sldId id="327" r:id="rId33"/>
    <p:sldId id="329" r:id="rId34"/>
    <p:sldId id="330" r:id="rId35"/>
    <p:sldId id="291" r:id="rId36"/>
    <p:sldId id="292" r:id="rId37"/>
    <p:sldId id="293" r:id="rId38"/>
    <p:sldId id="294" r:id="rId39"/>
    <p:sldId id="295" r:id="rId40"/>
    <p:sldId id="296" r:id="rId41"/>
    <p:sldId id="297" r:id="rId42"/>
    <p:sldId id="325" r:id="rId43"/>
    <p:sldId id="326" r:id="rId44"/>
    <p:sldId id="33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5E1FBFA-C78A-4255-8D35-BB42C25EBBC4}" type="datetimeFigureOut">
              <a:rPr lang="ar-IQ" smtClean="0"/>
              <a:pPr/>
              <a:t>20/10/1444</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A87D14E-713E-4A76-9594-1F1F6C007F55}" type="slidenum">
              <a:rPr lang="ar-IQ" smtClean="0"/>
              <a:pPr/>
              <a:t>‹#›</a:t>
            </a:fld>
            <a:endParaRPr lang="ar-IQ"/>
          </a:p>
        </p:txBody>
      </p:sp>
    </p:spTree>
    <p:extLst>
      <p:ext uri="{BB962C8B-B14F-4D97-AF65-F5344CB8AC3E}">
        <p14:creationId xmlns:p14="http://schemas.microsoft.com/office/powerpoint/2010/main" xmlns="" val="15835603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CA87D14E-713E-4A76-9594-1F1F6C007F55}" type="slidenum">
              <a:rPr lang="ar-IQ" smtClean="0"/>
              <a:pPr/>
              <a:t>18</a:t>
            </a:fld>
            <a:endParaRPr lang="ar-IQ"/>
          </a:p>
        </p:txBody>
      </p:sp>
    </p:spTree>
    <p:extLst>
      <p:ext uri="{BB962C8B-B14F-4D97-AF65-F5344CB8AC3E}">
        <p14:creationId xmlns:p14="http://schemas.microsoft.com/office/powerpoint/2010/main" xmlns="" val="2798797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chemeClr val="tx2">
                    <a:lumMod val="60000"/>
                    <a:lumOff val="40000"/>
                  </a:schemeClr>
                </a:solidFill>
              </a:rPr>
              <a:t>Renal system</a:t>
            </a:r>
            <a:endParaRPr lang="ar-IQ" sz="5400" dirty="0"/>
          </a:p>
        </p:txBody>
      </p:sp>
      <p:pic>
        <p:nvPicPr>
          <p:cNvPr id="4" name="Picture 2" descr="D:\New folder\images.jpg"/>
          <p:cNvPicPr>
            <a:picLocks noGrp="1" noChangeAspect="1" noChangeArrowheads="1"/>
          </p:cNvPicPr>
          <p:nvPr>
            <p:ph idx="1"/>
          </p:nvPr>
        </p:nvPicPr>
        <p:blipFill>
          <a:blip r:embed="rId2" cstate="print"/>
          <a:srcRect/>
          <a:stretch>
            <a:fillRect/>
          </a:stretch>
        </p:blipFill>
        <p:spPr bwMode="auto">
          <a:xfrm>
            <a:off x="1524000" y="1828800"/>
            <a:ext cx="5867400" cy="2667000"/>
          </a:xfrm>
          <a:prstGeom prst="rect">
            <a:avLst/>
          </a:prstGeom>
          <a:noFill/>
        </p:spPr>
      </p:pic>
      <p:sp>
        <p:nvSpPr>
          <p:cNvPr id="5" name="Rectangle 4"/>
          <p:cNvSpPr/>
          <p:nvPr/>
        </p:nvSpPr>
        <p:spPr>
          <a:xfrm>
            <a:off x="1981200" y="4572000"/>
            <a:ext cx="5105400" cy="1569660"/>
          </a:xfrm>
          <a:prstGeom prst="rect">
            <a:avLst/>
          </a:prstGeom>
        </p:spPr>
        <p:txBody>
          <a:bodyPr wrap="square">
            <a:spAutoFit/>
          </a:bodyPr>
          <a:lstStyle/>
          <a:p>
            <a:pPr algn="ctr"/>
            <a:r>
              <a:rPr lang="en-US" sz="3200" dirty="0" smtClean="0">
                <a:solidFill>
                  <a:srgbClr val="0070C0"/>
                </a:solidFill>
              </a:rPr>
              <a:t>Dr. Ali </a:t>
            </a:r>
            <a:r>
              <a:rPr lang="en-US" sz="3200" dirty="0" err="1" smtClean="0">
                <a:solidFill>
                  <a:srgbClr val="0070C0"/>
                </a:solidFill>
              </a:rPr>
              <a:t>Kadhim</a:t>
            </a:r>
            <a:r>
              <a:rPr lang="en-US" sz="3200" dirty="0" smtClean="0">
                <a:solidFill>
                  <a:srgbClr val="0070C0"/>
                </a:solidFill>
              </a:rPr>
              <a:t> </a:t>
            </a:r>
            <a:r>
              <a:rPr lang="en-US" sz="3200" dirty="0" err="1" smtClean="0">
                <a:solidFill>
                  <a:srgbClr val="0070C0"/>
                </a:solidFill>
              </a:rPr>
              <a:t>Alqurishi</a:t>
            </a:r>
            <a:r>
              <a:rPr lang="en-US" sz="3200" dirty="0" smtClean="0">
                <a:solidFill>
                  <a:srgbClr val="0070C0"/>
                </a:solidFill>
              </a:rPr>
              <a:t> </a:t>
            </a:r>
          </a:p>
          <a:p>
            <a:pPr algn="ctr"/>
            <a:r>
              <a:rPr lang="en-US" sz="3200" dirty="0" smtClean="0">
                <a:solidFill>
                  <a:srgbClr val="0070C0"/>
                </a:solidFill>
              </a:rPr>
              <a:t>Department of Pediatrics</a:t>
            </a:r>
          </a:p>
          <a:p>
            <a:pPr algn="ctr"/>
            <a:r>
              <a:rPr lang="en-US" sz="3200" dirty="0" smtClean="0">
                <a:solidFill>
                  <a:srgbClr val="0070C0"/>
                </a:solidFill>
              </a:rPr>
              <a:t>Al-</a:t>
            </a:r>
            <a:r>
              <a:rPr lang="en-US" sz="3200" dirty="0" err="1" smtClean="0">
                <a:solidFill>
                  <a:srgbClr val="0070C0"/>
                </a:solidFill>
              </a:rPr>
              <a:t>Kindy</a:t>
            </a:r>
            <a:r>
              <a:rPr lang="en-US" sz="3200" dirty="0" smtClean="0">
                <a:solidFill>
                  <a:srgbClr val="0070C0"/>
                </a:solidFill>
              </a:rPr>
              <a:t> college of medicine</a:t>
            </a:r>
            <a:endParaRPr lang="en-US" sz="3200"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Idiopathic Nephrotic Syndrome</a:t>
            </a:r>
            <a:endParaRPr lang="ar-IQ"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GB" dirty="0"/>
              <a:t>Approximately 90% of children with nephrotic syndrome have idiopathic nephrotic syndrome. </a:t>
            </a:r>
            <a:r>
              <a:rPr lang="en-US" dirty="0" smtClean="0"/>
              <a:t>.</a:t>
            </a:r>
            <a:endParaRPr lang="en-GB" dirty="0" smtClean="0"/>
          </a:p>
          <a:p>
            <a:pPr>
              <a:buFont typeface="Wingdings" pitchFamily="2" charset="2"/>
              <a:buChar char="v"/>
            </a:pPr>
            <a:r>
              <a:rPr lang="en-GB" dirty="0" smtClean="0"/>
              <a:t>Idiopathic </a:t>
            </a:r>
            <a:r>
              <a:rPr lang="en-GB" dirty="0"/>
              <a:t>nephrotic syndrome includes 3 histologic types: </a:t>
            </a:r>
            <a:endParaRPr lang="en-GB" dirty="0" smtClean="0"/>
          </a:p>
          <a:p>
            <a:pPr>
              <a:buFont typeface="Wingdings" pitchFamily="2" charset="2"/>
              <a:buChar char="Ø"/>
            </a:pPr>
            <a:r>
              <a:rPr lang="en-GB" dirty="0" smtClean="0"/>
              <a:t>minimal </a:t>
            </a:r>
            <a:r>
              <a:rPr lang="en-GB" dirty="0"/>
              <a:t>change disease, mesangial proliferation, and focal segmental </a:t>
            </a:r>
            <a:r>
              <a:rPr lang="en-GB" dirty="0" smtClean="0"/>
              <a:t>glomerulosclerosis.</a:t>
            </a:r>
          </a:p>
          <a:p>
            <a:pPr>
              <a:buFont typeface="Wingdings" pitchFamily="2" charset="2"/>
              <a:buChar char="Ø"/>
            </a:pPr>
            <a:r>
              <a:rPr lang="en-US" dirty="0"/>
              <a:t>More than 95% of children with minimal change disease respond to corticosteroid therapy.</a:t>
            </a:r>
          </a:p>
          <a:p>
            <a:pPr>
              <a:buFont typeface="Wingdings" pitchFamily="2" charset="2"/>
              <a:buChar char="Ø"/>
            </a:pPr>
            <a:r>
              <a:rPr lang="en-US" dirty="0"/>
              <a:t>Approximately 50% of patients with Mesangial proliferation  respond to corticosteroid </a:t>
            </a:r>
            <a:r>
              <a:rPr lang="en-US" dirty="0" smtClean="0"/>
              <a:t>therapy</a:t>
            </a:r>
          </a:p>
          <a:p>
            <a:pPr>
              <a:buFont typeface="Wingdings" pitchFamily="2" charset="2"/>
              <a:buChar char="Ø"/>
            </a:pPr>
            <a:r>
              <a:rPr lang="en-US" dirty="0"/>
              <a:t>20% of patients with focal segmental glomerulosclerosis  respond to prednisone</a:t>
            </a:r>
            <a:endParaRPr lang="ar-IQ" dirty="0"/>
          </a:p>
        </p:txBody>
      </p:sp>
    </p:spTree>
    <p:extLst>
      <p:ext uri="{BB962C8B-B14F-4D97-AF65-F5344CB8AC3E}">
        <p14:creationId xmlns:p14="http://schemas.microsoft.com/office/powerpoint/2010/main" xmlns="" val="1298547189"/>
      </p:ext>
    </p:extLst>
  </p:cSld>
  <p:clrMapOvr>
    <a:masterClrMapping/>
  </p:clrMapOvr>
  <p:transition spd="slow">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MANIFESTATIONS</a:t>
            </a:r>
            <a:endParaRPr lang="ar-IQ"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a:t>mild edema, which is initially noted around the eyes and in the lower </a:t>
            </a:r>
            <a:r>
              <a:rPr lang="en-US" dirty="0" smtClean="0"/>
              <a:t>extremities With </a:t>
            </a:r>
            <a:r>
              <a:rPr lang="en-US" dirty="0"/>
              <a:t>time, the edema becomes generalized, with the development of ascites, pleural effusions, and genital </a:t>
            </a:r>
            <a:r>
              <a:rPr lang="en-US" dirty="0" smtClean="0"/>
              <a:t>edema</a:t>
            </a:r>
          </a:p>
          <a:p>
            <a:pPr>
              <a:buFont typeface="Wingdings" pitchFamily="2" charset="2"/>
              <a:buChar char="Ø"/>
            </a:pPr>
            <a:r>
              <a:rPr lang="en-US" dirty="0"/>
              <a:t>Anorexia, irritability, abdominal pain, and diarrhea are </a:t>
            </a:r>
            <a:r>
              <a:rPr lang="en-US" dirty="0" smtClean="0"/>
              <a:t>common</a:t>
            </a:r>
          </a:p>
          <a:p>
            <a:pPr>
              <a:buFont typeface="Wingdings" pitchFamily="2" charset="2"/>
              <a:buChar char="Ø"/>
            </a:pPr>
            <a:endParaRPr lang="en-US" dirty="0" smtClean="0"/>
          </a:p>
        </p:txBody>
      </p:sp>
    </p:spTree>
    <p:extLst>
      <p:ext uri="{BB962C8B-B14F-4D97-AF65-F5344CB8AC3E}">
        <p14:creationId xmlns:p14="http://schemas.microsoft.com/office/powerpoint/2010/main" xmlns="" val="4072422284"/>
      </p:ext>
    </p:extLst>
  </p:cSld>
  <p:clrMapOvr>
    <a:masterClrMapping/>
  </p:clrMapOvr>
  <p:transition spd="slow">
    <p:check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a:t>
            </a:r>
            <a:endParaRPr lang="ar-IQ"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a:t>The urinalysis reveals 3+ or 4+ </a:t>
            </a:r>
            <a:r>
              <a:rPr lang="en-US" dirty="0" smtClean="0"/>
              <a:t>proteinuria</a:t>
            </a:r>
          </a:p>
          <a:p>
            <a:pPr>
              <a:buFont typeface="Wingdings" pitchFamily="2" charset="2"/>
              <a:buChar char="Ø"/>
            </a:pPr>
            <a:r>
              <a:rPr lang="en-US" dirty="0"/>
              <a:t>urine protein/creatinine ratio exceeds 2.0 </a:t>
            </a:r>
            <a:endParaRPr lang="en-US" dirty="0" smtClean="0"/>
          </a:p>
          <a:p>
            <a:pPr>
              <a:buFont typeface="Wingdings" pitchFamily="2" charset="2"/>
              <a:buChar char="Ø"/>
            </a:pPr>
            <a:r>
              <a:rPr lang="en-US" dirty="0" smtClean="0"/>
              <a:t>urinary </a:t>
            </a:r>
            <a:r>
              <a:rPr lang="en-US" dirty="0"/>
              <a:t>protein excretion exceeds </a:t>
            </a:r>
            <a:r>
              <a:rPr lang="en-US" dirty="0" smtClean="0"/>
              <a:t>. </a:t>
            </a:r>
            <a:r>
              <a:rPr lang="en-US" dirty="0"/>
              <a:t>40 mg/m2/</a:t>
            </a:r>
            <a:r>
              <a:rPr lang="en-US" dirty="0" err="1"/>
              <a:t>hr</a:t>
            </a:r>
            <a:r>
              <a:rPr lang="en-US" dirty="0"/>
              <a:t> in </a:t>
            </a:r>
            <a:r>
              <a:rPr lang="en-US" dirty="0" smtClean="0"/>
              <a:t>children</a:t>
            </a:r>
          </a:p>
          <a:p>
            <a:pPr>
              <a:buFont typeface="Wingdings" pitchFamily="2" charset="2"/>
              <a:buChar char="Ø"/>
            </a:pPr>
            <a:r>
              <a:rPr lang="en-US" dirty="0"/>
              <a:t>The serum albumin level is generally &lt;2.5 </a:t>
            </a:r>
            <a:r>
              <a:rPr lang="en-US" dirty="0" smtClean="0"/>
              <a:t>g/</a:t>
            </a:r>
            <a:r>
              <a:rPr lang="en-US" dirty="0" err="1" smtClean="0"/>
              <a:t>dL</a:t>
            </a:r>
            <a:endParaRPr lang="en-US" dirty="0" smtClean="0"/>
          </a:p>
          <a:p>
            <a:pPr>
              <a:buFont typeface="Wingdings" pitchFamily="2" charset="2"/>
              <a:buChar char="Ø"/>
            </a:pPr>
            <a:r>
              <a:rPr lang="en-US" dirty="0"/>
              <a:t>the serum cholesterol and triglyceride levels are </a:t>
            </a:r>
            <a:r>
              <a:rPr lang="en-US" dirty="0" smtClean="0"/>
              <a:t>elevated</a:t>
            </a:r>
          </a:p>
          <a:p>
            <a:pPr>
              <a:buFont typeface="Wingdings" pitchFamily="2" charset="2"/>
              <a:buChar char="Ø"/>
            </a:pPr>
            <a:r>
              <a:rPr lang="en-US" dirty="0"/>
              <a:t>microscopic hematuria </a:t>
            </a:r>
            <a:r>
              <a:rPr lang="en-US" dirty="0" smtClean="0"/>
              <a:t> is </a:t>
            </a:r>
            <a:r>
              <a:rPr lang="en-US" dirty="0" smtClean="0">
                <a:solidFill>
                  <a:srgbClr val="FF0000"/>
                </a:solidFill>
              </a:rPr>
              <a:t>rare </a:t>
            </a:r>
            <a:r>
              <a:rPr lang="en-US" dirty="0" smtClean="0"/>
              <a:t>may </a:t>
            </a:r>
            <a:r>
              <a:rPr lang="en-US" dirty="0"/>
              <a:t>be present in 20% of </a:t>
            </a:r>
            <a:r>
              <a:rPr lang="en-US" dirty="0" smtClean="0"/>
              <a:t>children</a:t>
            </a:r>
          </a:p>
          <a:p>
            <a:pPr>
              <a:buFont typeface="Wingdings" pitchFamily="2" charset="2"/>
              <a:buChar char="Ø"/>
            </a:pPr>
            <a:r>
              <a:rPr lang="en-US" dirty="0">
                <a:solidFill>
                  <a:srgbClr val="FF0000"/>
                </a:solidFill>
              </a:rPr>
              <a:t>C3 and C4 levels are </a:t>
            </a:r>
            <a:r>
              <a:rPr lang="en-US" dirty="0" smtClean="0">
                <a:solidFill>
                  <a:srgbClr val="FF0000"/>
                </a:solidFill>
              </a:rPr>
              <a:t>normal</a:t>
            </a:r>
          </a:p>
          <a:p>
            <a:pPr>
              <a:buFont typeface="Wingdings" pitchFamily="2" charset="2"/>
              <a:buChar char="Ø"/>
            </a:pPr>
            <a:r>
              <a:rPr lang="en-US" dirty="0">
                <a:solidFill>
                  <a:srgbClr val="FF0000"/>
                </a:solidFill>
              </a:rPr>
              <a:t>Renal biopsy is not required for </a:t>
            </a:r>
            <a:r>
              <a:rPr lang="en-US" dirty="0" smtClean="0">
                <a:solidFill>
                  <a:srgbClr val="FF0000"/>
                </a:solidFill>
              </a:rPr>
              <a:t>diagnosis</a:t>
            </a:r>
          </a:p>
          <a:p>
            <a:endParaRPr lang="en-US" dirty="0" smtClean="0"/>
          </a:p>
          <a:p>
            <a:endParaRPr lang="ar-IQ" dirty="0"/>
          </a:p>
        </p:txBody>
      </p:sp>
    </p:spTree>
    <p:extLst>
      <p:ext uri="{BB962C8B-B14F-4D97-AF65-F5344CB8AC3E}">
        <p14:creationId xmlns:p14="http://schemas.microsoft.com/office/powerpoint/2010/main" xmlns="" val="3421639758"/>
      </p:ext>
    </p:extLst>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a:t>Children having the first episode of nephrotic syndrome and mild to moderate edema may be managed as </a:t>
            </a:r>
            <a:r>
              <a:rPr lang="en-US" dirty="0" smtClean="0"/>
              <a:t>outpatients</a:t>
            </a:r>
          </a:p>
          <a:p>
            <a:pPr>
              <a:buFont typeface="Wingdings" pitchFamily="2" charset="2"/>
              <a:buChar char="Ø"/>
            </a:pPr>
            <a:r>
              <a:rPr lang="en-US" dirty="0"/>
              <a:t>Children with severe symptomatic edema, including large pleural effusions, ascites, or severe genital edema, should be hospitalized A </a:t>
            </a:r>
            <a:endParaRPr lang="en-US" dirty="0" smtClean="0"/>
          </a:p>
          <a:p>
            <a:pPr>
              <a:buFont typeface="Wingdings" pitchFamily="2" charset="2"/>
              <a:buChar char="Ø"/>
            </a:pPr>
            <a:endParaRPr lang="en-US" dirty="0" smtClean="0"/>
          </a:p>
          <a:p>
            <a:pPr>
              <a:buFont typeface="Wingdings" pitchFamily="2" charset="2"/>
              <a:buChar char="Ø"/>
            </a:pPr>
            <a:r>
              <a:rPr lang="en-US" dirty="0" smtClean="0"/>
              <a:t>Sodium </a:t>
            </a:r>
            <a:r>
              <a:rPr lang="en-US" dirty="0"/>
              <a:t>intake should be reduced by the initiation of a low-sodium diet </a:t>
            </a:r>
            <a:endParaRPr lang="en-US" dirty="0" smtClean="0"/>
          </a:p>
          <a:p>
            <a:pPr>
              <a:buFont typeface="Wingdings" pitchFamily="2" charset="2"/>
              <a:buChar char="Ø"/>
            </a:pPr>
            <a:r>
              <a:rPr lang="en-US" dirty="0"/>
              <a:t>diuretic use should be reserved for patients with severe symptoms and </a:t>
            </a:r>
            <a:r>
              <a:rPr lang="en-US" dirty="0" smtClean="0"/>
              <a:t>must </a:t>
            </a:r>
            <a:r>
              <a:rPr lang="en-US" dirty="0"/>
              <a:t>be closely </a:t>
            </a:r>
            <a:r>
              <a:rPr lang="en-US" dirty="0" smtClean="0"/>
              <a:t>monitored Because </a:t>
            </a:r>
            <a:r>
              <a:rPr lang="en-US" dirty="0"/>
              <a:t>of the possibility of increasing the risk of thromboembolic </a:t>
            </a:r>
            <a:r>
              <a:rPr lang="en-US" dirty="0" smtClean="0"/>
              <a:t>complications</a:t>
            </a:r>
          </a:p>
          <a:p>
            <a:pPr>
              <a:buFont typeface="Wingdings" pitchFamily="2" charset="2"/>
              <a:buChar char="Ø"/>
            </a:pPr>
            <a:r>
              <a:rPr lang="en-US" dirty="0"/>
              <a:t>IV administration of 25% human albumin (0.5 g/kg/dose q 6–12 </a:t>
            </a:r>
            <a:r>
              <a:rPr lang="en-US" dirty="0" err="1"/>
              <a:t>hr</a:t>
            </a:r>
            <a:r>
              <a:rPr lang="en-US" dirty="0"/>
              <a:t> administered over 1–2 </a:t>
            </a:r>
            <a:r>
              <a:rPr lang="en-US" dirty="0" err="1"/>
              <a:t>hr</a:t>
            </a:r>
            <a:r>
              <a:rPr lang="en-US" dirty="0"/>
              <a:t>) followed by furosemide (1–2 mg/kg/dose IV) is often necessary when fluid restriction and parenteral diuretics are not effective </a:t>
            </a:r>
            <a:r>
              <a:rPr lang="en-US" dirty="0" smtClean="0"/>
              <a:t>in Children </a:t>
            </a:r>
            <a:r>
              <a:rPr lang="en-US" dirty="0"/>
              <a:t>with severe symptomatic </a:t>
            </a:r>
            <a:r>
              <a:rPr lang="en-US" dirty="0" smtClean="0"/>
              <a:t>edema</a:t>
            </a:r>
          </a:p>
          <a:p>
            <a:endParaRPr lang="en-US" dirty="0" smtClean="0"/>
          </a:p>
          <a:p>
            <a:endParaRPr lang="ar-IQ" dirty="0"/>
          </a:p>
        </p:txBody>
      </p:sp>
    </p:spTree>
    <p:extLst>
      <p:ext uri="{BB962C8B-B14F-4D97-AF65-F5344CB8AC3E}">
        <p14:creationId xmlns:p14="http://schemas.microsoft.com/office/powerpoint/2010/main" xmlns="" val="473010863"/>
      </p:ext>
    </p:extLst>
  </p:cSld>
  <p:clrMapOvr>
    <a:masterClrMapping/>
  </p:clrMapOvr>
  <p:transition spd="slow">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v"/>
            </a:pPr>
            <a:r>
              <a:rPr lang="en-US" dirty="0"/>
              <a:t>Children with onset of nephrotic syndrome between </a:t>
            </a:r>
            <a:r>
              <a:rPr lang="en-US" dirty="0">
                <a:solidFill>
                  <a:srgbClr val="FF0000"/>
                </a:solidFill>
              </a:rPr>
              <a:t>1 and 8 </a:t>
            </a:r>
            <a:r>
              <a:rPr lang="en-US" dirty="0" err="1">
                <a:solidFill>
                  <a:srgbClr val="FF0000"/>
                </a:solidFill>
              </a:rPr>
              <a:t>yr</a:t>
            </a:r>
            <a:r>
              <a:rPr lang="en-US" dirty="0">
                <a:solidFill>
                  <a:srgbClr val="FF0000"/>
                </a:solidFill>
              </a:rPr>
              <a:t> of </a:t>
            </a:r>
            <a:r>
              <a:rPr lang="en-US" dirty="0" smtClean="0">
                <a:solidFill>
                  <a:srgbClr val="FF0000"/>
                </a:solidFill>
              </a:rPr>
              <a:t>age, no hematuria</a:t>
            </a:r>
            <a:r>
              <a:rPr lang="en-US" dirty="0">
                <a:solidFill>
                  <a:srgbClr val="FF0000"/>
                </a:solidFill>
              </a:rPr>
              <a:t>, </a:t>
            </a:r>
            <a:r>
              <a:rPr lang="en-US" dirty="0" smtClean="0">
                <a:solidFill>
                  <a:srgbClr val="FF0000"/>
                </a:solidFill>
              </a:rPr>
              <a:t>no hypertension</a:t>
            </a:r>
            <a:r>
              <a:rPr lang="en-US" dirty="0">
                <a:solidFill>
                  <a:srgbClr val="FF0000"/>
                </a:solidFill>
              </a:rPr>
              <a:t>, </a:t>
            </a:r>
            <a:r>
              <a:rPr lang="en-US" dirty="0" smtClean="0">
                <a:solidFill>
                  <a:srgbClr val="FF0000"/>
                </a:solidFill>
              </a:rPr>
              <a:t>no renal insufficiency, and normal C3 and C4 are </a:t>
            </a:r>
            <a:r>
              <a:rPr lang="en-US" dirty="0">
                <a:solidFill>
                  <a:srgbClr val="FF0000"/>
                </a:solidFill>
              </a:rPr>
              <a:t>likely to have steroid-responsive </a:t>
            </a:r>
            <a:r>
              <a:rPr lang="en-US" dirty="0" smtClean="0">
                <a:solidFill>
                  <a:srgbClr val="FF0000"/>
                </a:solidFill>
              </a:rPr>
              <a:t>MCNS</a:t>
            </a:r>
          </a:p>
          <a:p>
            <a:pPr>
              <a:buFont typeface="Wingdings" pitchFamily="2" charset="2"/>
              <a:buChar char="Ø"/>
            </a:pPr>
            <a:r>
              <a:rPr lang="en-US" dirty="0" smtClean="0"/>
              <a:t>prednisone </a:t>
            </a:r>
            <a:r>
              <a:rPr lang="en-US" dirty="0"/>
              <a:t>should be administered </a:t>
            </a:r>
            <a:r>
              <a:rPr lang="en-US" dirty="0" smtClean="0"/>
              <a:t>at </a:t>
            </a:r>
            <a:r>
              <a:rPr lang="en-US" dirty="0"/>
              <a:t>a dose of 60 mg/m2/day (maximum daily dose, 80 mg divided into 2–3 doses) for at least </a:t>
            </a:r>
            <a:r>
              <a:rPr lang="en-US" dirty="0" smtClean="0"/>
              <a:t>4-6 </a:t>
            </a:r>
            <a:r>
              <a:rPr lang="en-US" dirty="0"/>
              <a:t>consecutive </a:t>
            </a:r>
            <a:r>
              <a:rPr lang="en-US" dirty="0" smtClean="0"/>
              <a:t>weeks</a:t>
            </a:r>
          </a:p>
          <a:p>
            <a:pPr>
              <a:buFont typeface="Wingdings" pitchFamily="2" charset="2"/>
              <a:buChar char="Ø"/>
            </a:pPr>
            <a:r>
              <a:rPr lang="en-US" dirty="0"/>
              <a:t>Eighty to 90% of children will respond to steroid therapy (urine trace or negative for protein for 3 consecutive </a:t>
            </a:r>
            <a:r>
              <a:rPr lang="en-US" dirty="0" smtClean="0"/>
              <a:t>days)by </a:t>
            </a:r>
            <a:r>
              <a:rPr lang="en-US" dirty="0"/>
              <a:t>2 </a:t>
            </a:r>
            <a:r>
              <a:rPr lang="en-US" dirty="0" err="1" smtClean="0"/>
              <a:t>wk</a:t>
            </a:r>
            <a:endParaRPr lang="en-US" dirty="0" smtClean="0"/>
          </a:p>
          <a:p>
            <a:pPr>
              <a:buFont typeface="Wingdings" pitchFamily="2" charset="2"/>
              <a:buChar char="Ø"/>
            </a:pPr>
            <a:r>
              <a:rPr lang="en-US" dirty="0"/>
              <a:t>After the initial 6-wk course, the prednisone dose should be tapered to 40 mg/m2/day given every other day as a single morning </a:t>
            </a:r>
            <a:r>
              <a:rPr lang="en-US" dirty="0" smtClean="0"/>
              <a:t>dose then </a:t>
            </a:r>
            <a:r>
              <a:rPr lang="en-US" dirty="0"/>
              <a:t>slowly tapered and discontinued over the next 2–3 </a:t>
            </a:r>
            <a:r>
              <a:rPr lang="en-US" dirty="0" err="1" smtClean="0"/>
              <a:t>mo</a:t>
            </a:r>
            <a:endParaRPr lang="en-US" dirty="0" smtClean="0"/>
          </a:p>
          <a:p>
            <a:endParaRPr lang="en-US" dirty="0" smtClean="0"/>
          </a:p>
          <a:p>
            <a:endParaRPr lang="ar-IQ" dirty="0"/>
          </a:p>
        </p:txBody>
      </p:sp>
    </p:spTree>
    <p:extLst>
      <p:ext uri="{BB962C8B-B14F-4D97-AF65-F5344CB8AC3E}">
        <p14:creationId xmlns:p14="http://schemas.microsoft.com/office/powerpoint/2010/main" xmlns="" val="1559711298"/>
      </p:ext>
    </p:extLst>
  </p:cSld>
  <p:clrMapOvr>
    <a:masterClrMapping/>
  </p:clrMapOvr>
  <p:transition spd="slow">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a:t>Children who continue to have proteinuria (2+ or greater) after 8 </a:t>
            </a:r>
            <a:r>
              <a:rPr lang="en-US" dirty="0" err="1"/>
              <a:t>wk</a:t>
            </a:r>
            <a:r>
              <a:rPr lang="en-US" dirty="0"/>
              <a:t> of steroid therapy are considered </a:t>
            </a:r>
            <a:r>
              <a:rPr lang="en-US" dirty="0">
                <a:solidFill>
                  <a:srgbClr val="FF0000"/>
                </a:solidFill>
              </a:rPr>
              <a:t>steroid </a:t>
            </a:r>
            <a:r>
              <a:rPr lang="en-US" dirty="0" smtClean="0">
                <a:solidFill>
                  <a:srgbClr val="FF0000"/>
                </a:solidFill>
              </a:rPr>
              <a:t>resistant (</a:t>
            </a:r>
            <a:r>
              <a:rPr lang="en-US" dirty="0" smtClean="0"/>
              <a:t>renal </a:t>
            </a:r>
            <a:r>
              <a:rPr lang="en-US" dirty="0"/>
              <a:t>biopsy should be </a:t>
            </a:r>
            <a:r>
              <a:rPr lang="en-US" dirty="0" smtClean="0"/>
              <a:t>performed).</a:t>
            </a:r>
            <a:endParaRPr lang="en-US" dirty="0"/>
          </a:p>
          <a:p>
            <a:pPr>
              <a:buFont typeface="Wingdings" pitchFamily="2" charset="2"/>
              <a:buChar char="Ø"/>
            </a:pPr>
            <a:r>
              <a:rPr lang="en-US" dirty="0"/>
              <a:t>patients will relapse while on alternate-day steroid therapy or within 28 days of stopping prednisone therapy. Such patients are termed </a:t>
            </a:r>
            <a:r>
              <a:rPr lang="en-US" dirty="0">
                <a:solidFill>
                  <a:srgbClr val="FF0000"/>
                </a:solidFill>
              </a:rPr>
              <a:t>steroid </a:t>
            </a:r>
            <a:r>
              <a:rPr lang="en-US" dirty="0" smtClean="0">
                <a:solidFill>
                  <a:srgbClr val="FF0000"/>
                </a:solidFill>
              </a:rPr>
              <a:t>dependent</a:t>
            </a:r>
          </a:p>
          <a:p>
            <a:pPr>
              <a:buFont typeface="Wingdings" pitchFamily="2" charset="2"/>
              <a:buChar char="Ø"/>
            </a:pPr>
            <a:r>
              <a:rPr lang="en-US" dirty="0"/>
              <a:t>Patients who respond well to prednisone therapy but relapse ≥4 times in a 12-mo period are termed </a:t>
            </a:r>
            <a:r>
              <a:rPr lang="en-US" dirty="0">
                <a:solidFill>
                  <a:srgbClr val="FF0000"/>
                </a:solidFill>
              </a:rPr>
              <a:t>frequent </a:t>
            </a:r>
            <a:r>
              <a:rPr lang="en-US" dirty="0" err="1">
                <a:solidFill>
                  <a:srgbClr val="FF0000"/>
                </a:solidFill>
              </a:rPr>
              <a:t>relapsers</a:t>
            </a:r>
            <a:r>
              <a:rPr lang="en-US" dirty="0"/>
              <a:t>. </a:t>
            </a:r>
            <a:endParaRPr lang="en-US" dirty="0" smtClean="0"/>
          </a:p>
          <a:p>
            <a:pPr>
              <a:buFont typeface="Wingdings" pitchFamily="2" charset="2"/>
              <a:buChar char="Ø"/>
            </a:pPr>
            <a:r>
              <a:rPr lang="en-US" dirty="0"/>
              <a:t>Cyclophosphamide :indication in </a:t>
            </a:r>
          </a:p>
          <a:p>
            <a:pPr>
              <a:buFont typeface="Wingdings" pitchFamily="2" charset="2"/>
              <a:buChar char="Ø"/>
            </a:pPr>
            <a:r>
              <a:rPr lang="en-US" dirty="0"/>
              <a:t> Steroid-dependent patients, frequent </a:t>
            </a:r>
            <a:r>
              <a:rPr lang="en-US" dirty="0" err="1"/>
              <a:t>relapsers</a:t>
            </a:r>
            <a:r>
              <a:rPr lang="en-US" dirty="0"/>
              <a:t>, and steroid-resistant and the child suffers severe corticosteroid </a:t>
            </a:r>
            <a:r>
              <a:rPr lang="en-US" dirty="0" smtClean="0"/>
              <a:t>toxicity(The </a:t>
            </a:r>
            <a:r>
              <a:rPr lang="en-US" dirty="0"/>
              <a:t>dose of </a:t>
            </a:r>
            <a:r>
              <a:rPr lang="en-US" dirty="0" smtClean="0"/>
              <a:t>is </a:t>
            </a:r>
            <a:r>
              <a:rPr lang="en-US" dirty="0"/>
              <a:t>2–3 mg/kg/24 </a:t>
            </a:r>
            <a:r>
              <a:rPr lang="en-US" dirty="0" err="1"/>
              <a:t>hr</a:t>
            </a:r>
            <a:r>
              <a:rPr lang="en-US" dirty="0"/>
              <a:t> given as a single oral </a:t>
            </a:r>
            <a:r>
              <a:rPr lang="en-US" dirty="0" smtClean="0"/>
              <a:t>dose for </a:t>
            </a:r>
            <a:r>
              <a:rPr lang="en-US" dirty="0"/>
              <a:t>a total duration of 8–12 </a:t>
            </a:r>
            <a:r>
              <a:rPr lang="en-US" dirty="0" err="1"/>
              <a:t>wk</a:t>
            </a:r>
            <a:r>
              <a:rPr lang="en-US" dirty="0"/>
              <a:t> </a:t>
            </a:r>
            <a:r>
              <a:rPr lang="en-US" dirty="0" smtClean="0"/>
              <a:t>)</a:t>
            </a:r>
            <a:endParaRPr lang="en-US" dirty="0"/>
          </a:p>
          <a:p>
            <a:pPr>
              <a:buFont typeface="Wingdings" pitchFamily="2" charset="2"/>
              <a:buChar char="Ø"/>
            </a:pPr>
            <a:endParaRPr lang="ar-IQ" dirty="0"/>
          </a:p>
        </p:txBody>
      </p:sp>
    </p:spTree>
    <p:extLst>
      <p:ext uri="{BB962C8B-B14F-4D97-AF65-F5344CB8AC3E}">
        <p14:creationId xmlns:p14="http://schemas.microsoft.com/office/powerpoint/2010/main" xmlns="" val="1036463776"/>
      </p:ext>
    </p:extLst>
  </p:cSld>
  <p:clrMapOvr>
    <a:masterClrMapping/>
  </p:clrMapOvr>
  <p:transition spd="slow">
    <p:check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COMPLICATIONS</a:t>
            </a:r>
            <a:endParaRPr lang="ar-IQ" dirty="0"/>
          </a:p>
        </p:txBody>
      </p:sp>
      <p:sp>
        <p:nvSpPr>
          <p:cNvPr id="3" name="Content Placeholder 2"/>
          <p:cNvSpPr>
            <a:spLocks noGrp="1"/>
          </p:cNvSpPr>
          <p:nvPr>
            <p:ph idx="1"/>
          </p:nvPr>
        </p:nvSpPr>
        <p:spPr/>
        <p:txBody>
          <a:bodyPr>
            <a:normAutofit/>
          </a:bodyPr>
          <a:lstStyle/>
          <a:p>
            <a:pPr>
              <a:buFont typeface="Wingdings" pitchFamily="2" charset="2"/>
              <a:buChar char="Ø"/>
            </a:pPr>
            <a:r>
              <a:rPr lang="en-GB" dirty="0" smtClean="0"/>
              <a:t>Infection:</a:t>
            </a:r>
            <a:r>
              <a:rPr lang="en-US" dirty="0" smtClean="0"/>
              <a:t>Spontaneous </a:t>
            </a:r>
            <a:r>
              <a:rPr lang="en-US" dirty="0"/>
              <a:t>bacterial peritonitis is the most frequent type of infection, although sepsis, pneumonia, cellulitis, and urinary tract infections </a:t>
            </a:r>
            <a:r>
              <a:rPr lang="ar-IQ" dirty="0" smtClean="0"/>
              <a:t> </a:t>
            </a:r>
          </a:p>
          <a:p>
            <a:pPr>
              <a:buFont typeface="Wingdings" pitchFamily="2" charset="2"/>
              <a:buChar char="Ø"/>
            </a:pPr>
            <a:r>
              <a:rPr lang="en-US" dirty="0"/>
              <a:t>increased risk of thromboembolic </a:t>
            </a:r>
            <a:r>
              <a:rPr lang="en-US" dirty="0" smtClean="0"/>
              <a:t>events</a:t>
            </a:r>
            <a:endParaRPr lang="ar-IQ" dirty="0" smtClean="0"/>
          </a:p>
          <a:p>
            <a:pPr>
              <a:buFont typeface="Wingdings" pitchFamily="2" charset="2"/>
              <a:buChar char="Ø"/>
            </a:pPr>
            <a:r>
              <a:rPr lang="en-US" dirty="0" err="1" smtClean="0"/>
              <a:t>Hyperlipidemia.may</a:t>
            </a:r>
            <a:r>
              <a:rPr lang="en-US" dirty="0" smtClean="0"/>
              <a:t> </a:t>
            </a:r>
            <a:r>
              <a:rPr lang="en-US" dirty="0"/>
              <a:t>be a risk factor for cardiovascular </a:t>
            </a:r>
            <a:r>
              <a:rPr lang="en-US" dirty="0" smtClean="0"/>
              <a:t>disease</a:t>
            </a:r>
            <a:endParaRPr lang="ar-IQ" dirty="0" smtClean="0"/>
          </a:p>
          <a:p>
            <a:r>
              <a:rPr lang="en-GB" dirty="0" smtClean="0"/>
              <a:t> </a:t>
            </a:r>
            <a:endParaRPr lang="ar-IQ" dirty="0"/>
          </a:p>
        </p:txBody>
      </p:sp>
    </p:spTree>
    <p:extLst>
      <p:ext uri="{BB962C8B-B14F-4D97-AF65-F5344CB8AC3E}">
        <p14:creationId xmlns:p14="http://schemas.microsoft.com/office/powerpoint/2010/main" xmlns="" val="2172555333"/>
      </p:ext>
    </p:extLst>
  </p:cSld>
  <p:clrMapOvr>
    <a:masterClrMapping/>
  </p:clrMapOvr>
  <p:transition spd="slow">
    <p:check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solidFill>
                  <a:srgbClr val="FF0000"/>
                </a:solidFill>
              </a:rPr>
              <a:t>Nephrities</a:t>
            </a:r>
            <a:endParaRPr lang="ar-IQ"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smtClean="0"/>
              <a:t>Is the term used when the glomeruli become inflamed and impair the kidney ability to filter urine</a:t>
            </a:r>
          </a:p>
          <a:p>
            <a:pPr>
              <a:buFont typeface="Wingdings" pitchFamily="2" charset="2"/>
              <a:buChar char="Ø"/>
            </a:pPr>
            <a:r>
              <a:rPr lang="en-US" dirty="0" smtClean="0"/>
              <a:t>clinical </a:t>
            </a:r>
            <a:r>
              <a:rPr lang="en-US" dirty="0"/>
              <a:t>features of </a:t>
            </a:r>
            <a:r>
              <a:rPr lang="en-US" dirty="0" err="1" smtClean="0"/>
              <a:t>nephrities</a:t>
            </a:r>
            <a:r>
              <a:rPr lang="en-US" dirty="0"/>
              <a:t> </a:t>
            </a:r>
            <a:r>
              <a:rPr lang="en-US" dirty="0" smtClean="0"/>
              <a:t>are hematuria </a:t>
            </a:r>
            <a:r>
              <a:rPr lang="en-US" dirty="0"/>
              <a:t>hypertension </a:t>
            </a:r>
            <a:r>
              <a:rPr lang="en-US" dirty="0" smtClean="0"/>
              <a:t>, edema ,decrease renal function </a:t>
            </a:r>
          </a:p>
          <a:p>
            <a:pPr marL="0" indent="0">
              <a:buNone/>
            </a:pPr>
            <a:r>
              <a:rPr lang="en-US" dirty="0" smtClean="0">
                <a:solidFill>
                  <a:srgbClr val="FF0000"/>
                </a:solidFill>
              </a:rPr>
              <a:t>The causes of </a:t>
            </a:r>
            <a:r>
              <a:rPr lang="en-US" dirty="0" err="1" smtClean="0">
                <a:solidFill>
                  <a:srgbClr val="FF0000"/>
                </a:solidFill>
              </a:rPr>
              <a:t>nephrities</a:t>
            </a:r>
            <a:r>
              <a:rPr lang="en-US" dirty="0" smtClean="0">
                <a:solidFill>
                  <a:srgbClr val="FF0000"/>
                </a:solidFill>
              </a:rPr>
              <a:t> are </a:t>
            </a:r>
          </a:p>
          <a:p>
            <a:pPr>
              <a:buFont typeface="Wingdings" pitchFamily="2" charset="2"/>
              <a:buChar char="Ø"/>
            </a:pPr>
            <a:r>
              <a:rPr lang="en-US" dirty="0"/>
              <a:t>Hereditary </a:t>
            </a:r>
            <a:r>
              <a:rPr lang="en-US" dirty="0" smtClean="0"/>
              <a:t>(</a:t>
            </a:r>
            <a:r>
              <a:rPr lang="en-US" dirty="0" err="1" smtClean="0"/>
              <a:t>Alport</a:t>
            </a:r>
            <a:r>
              <a:rPr lang="en-US" dirty="0" smtClean="0"/>
              <a:t> Syndrome) </a:t>
            </a:r>
          </a:p>
          <a:p>
            <a:pPr>
              <a:buFont typeface="Wingdings" pitchFamily="2" charset="2"/>
              <a:buChar char="Ø"/>
            </a:pPr>
            <a:r>
              <a:rPr lang="en-US" dirty="0" smtClean="0"/>
              <a:t>chronic </a:t>
            </a:r>
            <a:r>
              <a:rPr lang="en-US" dirty="0"/>
              <a:t>glomerulonephritis </a:t>
            </a:r>
            <a:endParaRPr lang="en-US" dirty="0" smtClean="0"/>
          </a:p>
          <a:p>
            <a:pPr>
              <a:buFont typeface="Wingdings" pitchFamily="2" charset="2"/>
              <a:buChar char="Ø"/>
            </a:pPr>
            <a:r>
              <a:rPr lang="en-US" dirty="0" smtClean="0"/>
              <a:t>Glomerulonephritis associated with infection</a:t>
            </a:r>
          </a:p>
          <a:p>
            <a:pPr>
              <a:buFont typeface="Wingdings" pitchFamily="2" charset="2"/>
              <a:buChar char="Ø"/>
            </a:pPr>
            <a:r>
              <a:rPr lang="en-US" dirty="0" smtClean="0"/>
              <a:t> </a:t>
            </a:r>
            <a:r>
              <a:rPr lang="en-GB" dirty="0" smtClean="0"/>
              <a:t>Glomerulonephritis associated with systemic lupus erythematosus</a:t>
            </a:r>
          </a:p>
          <a:p>
            <a:pPr>
              <a:buFont typeface="Wingdings" pitchFamily="2" charset="2"/>
              <a:buChar char="Ø"/>
            </a:pPr>
            <a:r>
              <a:rPr lang="en-GB" dirty="0"/>
              <a:t>Glomerulonephritis associated with </a:t>
            </a:r>
            <a:r>
              <a:rPr lang="en-GB" dirty="0" err="1" smtClean="0"/>
              <a:t>vascualities</a:t>
            </a:r>
            <a:r>
              <a:rPr lang="en-GB" dirty="0" smtClean="0"/>
              <a:t> .</a:t>
            </a:r>
            <a:endParaRPr lang="ar-IQ" dirty="0"/>
          </a:p>
        </p:txBody>
      </p:sp>
    </p:spTree>
    <p:extLst>
      <p:ext uri="{BB962C8B-B14F-4D97-AF65-F5344CB8AC3E}">
        <p14:creationId xmlns:p14="http://schemas.microsoft.com/office/powerpoint/2010/main" xmlns="" val="21840593"/>
      </p:ext>
    </p:extLst>
  </p:cSld>
  <p:clrMapOvr>
    <a:masterClrMapping/>
  </p:clrMapOvr>
  <p:transition spd="slow">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Alport</a:t>
            </a:r>
            <a:r>
              <a:rPr lang="en-US" dirty="0"/>
              <a:t> Syndrome </a:t>
            </a:r>
            <a:r>
              <a:rPr lang="en-US" dirty="0" smtClean="0"/>
              <a:t/>
            </a:r>
            <a:br>
              <a:rPr lang="en-US" dirty="0" smtClean="0"/>
            </a:b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v"/>
            </a:pPr>
            <a:r>
              <a:rPr lang="en-GB" dirty="0" smtClean="0"/>
              <a:t>hereditary nephritis </a:t>
            </a:r>
            <a:r>
              <a:rPr lang="en-US" dirty="0"/>
              <a:t>Approximately 85% of patients have </a:t>
            </a:r>
            <a:r>
              <a:rPr lang="en-US" dirty="0" smtClean="0"/>
              <a:t>X-linked dominant </a:t>
            </a:r>
            <a:r>
              <a:rPr lang="en-US" dirty="0"/>
              <a:t>disease Autosomal recessive forms 10% autosomal dominant form </a:t>
            </a:r>
            <a:r>
              <a:rPr lang="en-GB" dirty="0"/>
              <a:t>5% of </a:t>
            </a:r>
            <a:r>
              <a:rPr lang="en-GB" dirty="0" smtClean="0"/>
              <a:t>cases</a:t>
            </a:r>
          </a:p>
          <a:p>
            <a:pPr>
              <a:buFont typeface="Wingdings" pitchFamily="2" charset="2"/>
              <a:buChar char="v"/>
            </a:pPr>
            <a:r>
              <a:rPr lang="en-GB" dirty="0"/>
              <a:t>CLINICAL </a:t>
            </a:r>
            <a:r>
              <a:rPr lang="en-GB" dirty="0" smtClean="0"/>
              <a:t>MANIFESTATIONS:</a:t>
            </a:r>
          </a:p>
          <a:p>
            <a:pPr>
              <a:buFont typeface="Wingdings" pitchFamily="2" charset="2"/>
              <a:buChar char="Ø"/>
            </a:pPr>
            <a:r>
              <a:rPr lang="en-US" dirty="0" smtClean="0"/>
              <a:t>All </a:t>
            </a:r>
            <a:r>
              <a:rPr lang="en-US" dirty="0"/>
              <a:t>patients with AS have asymptomatic microscopic </a:t>
            </a:r>
            <a:r>
              <a:rPr lang="en-US" dirty="0" smtClean="0"/>
              <a:t>hematuria</a:t>
            </a:r>
          </a:p>
          <a:p>
            <a:pPr>
              <a:buFont typeface="Wingdings" pitchFamily="2" charset="2"/>
              <a:buChar char="Ø"/>
            </a:pPr>
            <a:r>
              <a:rPr lang="en-US" dirty="0"/>
              <a:t>Single or recurrent episodes of gross hematuria commonly occurring 1–2 days after an upper respiratory infection are seen in approximately 50% of </a:t>
            </a:r>
            <a:r>
              <a:rPr lang="en-US" dirty="0" smtClean="0"/>
              <a:t>patients.</a:t>
            </a:r>
          </a:p>
          <a:p>
            <a:pPr>
              <a:buFont typeface="Wingdings" pitchFamily="2" charset="2"/>
              <a:buChar char="Ø"/>
            </a:pPr>
            <a:r>
              <a:rPr lang="en-US" dirty="0" err="1" smtClean="0"/>
              <a:t>Extrarenal</a:t>
            </a:r>
            <a:r>
              <a:rPr lang="en-US" dirty="0" smtClean="0"/>
              <a:t> </a:t>
            </a:r>
            <a:r>
              <a:rPr lang="en-US" dirty="0"/>
              <a:t>manifestations hearing deficits and ocular abnormalities. Bilateral sensorineural hearing loss </a:t>
            </a:r>
            <a:r>
              <a:rPr lang="en-US" dirty="0" err="1" smtClean="0"/>
              <a:t>Leiomyomatosis</a:t>
            </a:r>
            <a:r>
              <a:rPr lang="en-US" dirty="0" smtClean="0"/>
              <a:t> of the esophagus, tracheobronchial tree, and female genitals </a:t>
            </a:r>
            <a:r>
              <a:rPr lang="en-US" dirty="0"/>
              <a:t>and platelet </a:t>
            </a:r>
            <a:r>
              <a:rPr lang="en-US" dirty="0" smtClean="0"/>
              <a:t>abnormality</a:t>
            </a:r>
          </a:p>
          <a:p>
            <a:endParaRPr lang="en-US" dirty="0" smtClean="0"/>
          </a:p>
          <a:p>
            <a:endParaRPr lang="ar-IQ" dirty="0"/>
          </a:p>
        </p:txBody>
      </p:sp>
    </p:spTree>
    <p:extLst>
      <p:ext uri="{BB962C8B-B14F-4D97-AF65-F5344CB8AC3E}">
        <p14:creationId xmlns:p14="http://schemas.microsoft.com/office/powerpoint/2010/main" xmlns="" val="411978070"/>
      </p:ext>
    </p:extLst>
  </p:cSld>
  <p:clrMapOvr>
    <a:masterClrMapping/>
  </p:clrMapOvr>
  <p:transition spd="slow">
    <p:check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PROGNOSIS AND TREATMENT</a:t>
            </a:r>
            <a:endParaRPr lang="ar-IQ"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The risk of progressive renal dysfunction leading to end-stage renal disease (ESRD) </a:t>
            </a:r>
            <a:r>
              <a:rPr lang="en-US" dirty="0" smtClean="0"/>
              <a:t>.</a:t>
            </a:r>
          </a:p>
          <a:p>
            <a:pPr>
              <a:buFont typeface="Wingdings" pitchFamily="2" charset="2"/>
              <a:buChar char="Ø"/>
            </a:pPr>
            <a:r>
              <a:rPr lang="en-US" dirty="0"/>
              <a:t>No specific therapy is available to treat </a:t>
            </a:r>
            <a:r>
              <a:rPr lang="en-US" dirty="0" smtClean="0"/>
              <a:t>AS</a:t>
            </a:r>
          </a:p>
          <a:p>
            <a:pPr>
              <a:buFont typeface="Wingdings" pitchFamily="2" charset="2"/>
              <a:buChar char="Ø"/>
            </a:pPr>
            <a:r>
              <a:rPr lang="en-US" dirty="0"/>
              <a:t>although some studies suggest that cyclosporine and angiotensin-converting enzyme inhibitors may slow the rate of renal </a:t>
            </a:r>
            <a:r>
              <a:rPr lang="en-US" dirty="0" smtClean="0"/>
              <a:t>progression</a:t>
            </a:r>
          </a:p>
          <a:p>
            <a:pPr>
              <a:buFont typeface="Wingdings" pitchFamily="2" charset="2"/>
              <a:buChar char="Ø"/>
            </a:pPr>
            <a:r>
              <a:rPr lang="en-US" dirty="0" smtClean="0"/>
              <a:t>patients with ESRD are treated with dialysis and successful kidney transplantation </a:t>
            </a:r>
            <a:endParaRPr lang="ar-IQ" dirty="0"/>
          </a:p>
        </p:txBody>
      </p:sp>
    </p:spTree>
    <p:extLst>
      <p:ext uri="{BB962C8B-B14F-4D97-AF65-F5344CB8AC3E}">
        <p14:creationId xmlns:p14="http://schemas.microsoft.com/office/powerpoint/2010/main" xmlns="" val="2803243296"/>
      </p:ext>
    </p:extLst>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URINARY TRACT INFECTION</a:t>
            </a:r>
            <a:endParaRPr lang="ar-IQ" dirty="0"/>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Ø"/>
            </a:pPr>
            <a:r>
              <a:rPr lang="en-US" dirty="0" smtClean="0"/>
              <a:t>occur in 3–5% of girls and 1% of boys</a:t>
            </a:r>
          </a:p>
          <a:p>
            <a:pPr>
              <a:buFont typeface="Wingdings" pitchFamily="2" charset="2"/>
              <a:buChar char="Ø"/>
            </a:pPr>
            <a:r>
              <a:rPr lang="en-US" dirty="0" smtClean="0"/>
              <a:t>During the 1st yr of life, the male : female ratio is 2.8–5.4  </a:t>
            </a:r>
            <a:r>
              <a:rPr lang="en-US" dirty="0" smtClean="0">
                <a:solidFill>
                  <a:srgbClr val="FF0000"/>
                </a:solidFill>
              </a:rPr>
              <a:t>: </a:t>
            </a:r>
            <a:r>
              <a:rPr lang="en-US" dirty="0" smtClean="0"/>
              <a:t>1 </a:t>
            </a:r>
          </a:p>
          <a:p>
            <a:pPr>
              <a:buFont typeface="Wingdings" pitchFamily="2" charset="2"/>
              <a:buChar char="Ø"/>
            </a:pPr>
            <a:r>
              <a:rPr lang="en-US" dirty="0" smtClean="0"/>
              <a:t>Beyond 1–2 yr, .male : female ratio is 1 : 10</a:t>
            </a:r>
            <a:endParaRPr lang="ar-IQ" dirty="0" smtClean="0"/>
          </a:p>
          <a:p>
            <a:pPr>
              <a:buFont typeface="Wingdings" pitchFamily="2" charset="2"/>
              <a:buChar char="Ø"/>
            </a:pPr>
            <a:r>
              <a:rPr lang="en-US" dirty="0" smtClean="0"/>
              <a:t>UTIs are caused mainly by colonic bacteria</a:t>
            </a:r>
          </a:p>
          <a:p>
            <a:pPr>
              <a:buFont typeface="Wingdings" pitchFamily="2" charset="2"/>
              <a:buChar char="Ø"/>
            </a:pPr>
            <a:r>
              <a:rPr lang="en-US" dirty="0" smtClean="0"/>
              <a:t>Virtually all UTIs are ascending infections. The bacteria arise from the fecal flora, colonize the perineum, and enter the bladder via the urethra. In uncircumcised boys, the bacterial pathogens arise from the flora beneath the prepuce (In some cases, the bacteria causing cystitis ascend to the kidney to cause </a:t>
            </a:r>
            <a:r>
              <a:rPr lang="en-US" dirty="0" err="1" smtClean="0"/>
              <a:t>pyelonephritis</a:t>
            </a:r>
            <a:r>
              <a:rPr lang="en-US" dirty="0" smtClean="0"/>
              <a:t>) </a:t>
            </a:r>
          </a:p>
          <a:p>
            <a:pPr>
              <a:buFont typeface="Wingdings" pitchFamily="2" charset="2"/>
              <a:buChar char="Ø"/>
            </a:pPr>
            <a:r>
              <a:rPr lang="en-US" dirty="0" smtClean="0"/>
              <a:t>Rarely renal infection may occur by </a:t>
            </a:r>
            <a:r>
              <a:rPr lang="en-US" dirty="0" err="1" smtClean="0"/>
              <a:t>hematogenous</a:t>
            </a:r>
            <a:r>
              <a:rPr lang="en-US" dirty="0" smtClean="0"/>
              <a:t> spread</a:t>
            </a:r>
          </a:p>
          <a:p>
            <a:pPr>
              <a:buFont typeface="Wingdings" pitchFamily="2" charset="2"/>
              <a:buChar char="Ø"/>
            </a:pPr>
            <a:r>
              <a:rPr lang="en-US" dirty="0" smtClean="0"/>
              <a:t>In females75–90% of all infections are caused by Escherichia coli, followed by </a:t>
            </a:r>
            <a:r>
              <a:rPr lang="en-US" dirty="0" err="1" smtClean="0"/>
              <a:t>Klebsiella</a:t>
            </a:r>
            <a:r>
              <a:rPr lang="en-US" dirty="0" smtClean="0"/>
              <a:t> spp. and Proteus spp.</a:t>
            </a:r>
          </a:p>
          <a:p>
            <a:pPr>
              <a:buFont typeface="Wingdings" pitchFamily="2" charset="2"/>
              <a:buChar char="Ø"/>
            </a:pPr>
            <a:r>
              <a:rPr lang="en-US" dirty="0" smtClean="0"/>
              <a:t>in males older than 1 yr of age, Proteus is as common a cause as E. coli;</a:t>
            </a:r>
          </a:p>
          <a:p>
            <a:pPr>
              <a:buFont typeface="Wingdings" pitchFamily="2" charset="2"/>
              <a:buChar char="Ø"/>
            </a:pPr>
            <a:r>
              <a:rPr lang="en-US" dirty="0" smtClean="0"/>
              <a:t>Viral infections, particularly adenovirus also may occur especially as a cause of cystitis</a:t>
            </a:r>
            <a:endParaRPr lang="ar-IQ" dirty="0" smtClean="0"/>
          </a:p>
          <a:p>
            <a:endParaRPr lang="ar-IQ"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Membranoproliferative</a:t>
            </a:r>
            <a:r>
              <a:rPr lang="en-GB" dirty="0"/>
              <a:t>(</a:t>
            </a:r>
            <a:r>
              <a:rPr lang="en-GB" dirty="0" err="1"/>
              <a:t>Mesangiocapillary</a:t>
            </a:r>
            <a:r>
              <a:rPr lang="en-GB" dirty="0"/>
              <a:t>)  Glomerulonephritis</a:t>
            </a:r>
            <a:endParaRPr lang="ar-IQ"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The most </a:t>
            </a:r>
            <a:r>
              <a:rPr lang="en-US" dirty="0"/>
              <a:t>common cause of chronic glomerulonephritis in older children and young </a:t>
            </a:r>
            <a:r>
              <a:rPr lang="en-US" dirty="0" smtClean="0"/>
              <a:t>,characteristic by </a:t>
            </a:r>
            <a:r>
              <a:rPr lang="en-US" dirty="0"/>
              <a:t>the finding of </a:t>
            </a:r>
            <a:r>
              <a:rPr lang="en-US" dirty="0" err="1"/>
              <a:t>hypocomplementemia</a:t>
            </a:r>
            <a:r>
              <a:rPr lang="en-US" dirty="0"/>
              <a:t> in most </a:t>
            </a:r>
            <a:r>
              <a:rPr lang="en-US" dirty="0" smtClean="0"/>
              <a:t>patients</a:t>
            </a:r>
          </a:p>
          <a:p>
            <a:pPr>
              <a:buFont typeface="Wingdings" pitchFamily="2" charset="2"/>
              <a:buChar char="Ø"/>
            </a:pPr>
            <a:r>
              <a:rPr lang="en-US" dirty="0" smtClean="0"/>
              <a:t>The </a:t>
            </a:r>
            <a:r>
              <a:rPr lang="en-US" dirty="0"/>
              <a:t>majority of patients present with nephrotic syndrome .Others may present with </a:t>
            </a:r>
            <a:r>
              <a:rPr lang="en-US" dirty="0" smtClean="0"/>
              <a:t>nephritic </a:t>
            </a:r>
            <a:r>
              <a:rPr lang="en-US" dirty="0"/>
              <a:t>syndrome characterized by </a:t>
            </a:r>
            <a:r>
              <a:rPr lang="en-US" dirty="0" smtClean="0"/>
              <a:t>(gross </a:t>
            </a:r>
            <a:r>
              <a:rPr lang="en-US" dirty="0"/>
              <a:t>hematuria or asymptomatic microscopic hematuria and </a:t>
            </a:r>
            <a:r>
              <a:rPr lang="en-US" dirty="0" smtClean="0"/>
              <a:t>proteinuria, </a:t>
            </a:r>
            <a:r>
              <a:rPr lang="en-US" dirty="0"/>
              <a:t>Renal function may be normal or </a:t>
            </a:r>
            <a:r>
              <a:rPr lang="en-US" dirty="0" smtClean="0"/>
              <a:t>decreased, </a:t>
            </a:r>
            <a:r>
              <a:rPr lang="en-US" dirty="0"/>
              <a:t>Hypertension </a:t>
            </a:r>
            <a:r>
              <a:rPr lang="en-US" dirty="0" smtClean="0"/>
              <a:t>is common)</a:t>
            </a:r>
          </a:p>
          <a:p>
            <a:pPr>
              <a:buFont typeface="Wingdings" pitchFamily="2" charset="2"/>
              <a:buChar char="Ø"/>
            </a:pPr>
            <a:r>
              <a:rPr lang="en-US" dirty="0"/>
              <a:t>diagnosis of MPGN is made by renal biopsy</a:t>
            </a:r>
          </a:p>
          <a:p>
            <a:endParaRPr lang="en-US" dirty="0" smtClean="0"/>
          </a:p>
        </p:txBody>
      </p:sp>
    </p:spTree>
    <p:extLst>
      <p:ext uri="{BB962C8B-B14F-4D97-AF65-F5344CB8AC3E}">
        <p14:creationId xmlns:p14="http://schemas.microsoft.com/office/powerpoint/2010/main" xmlns="" val="2970011132"/>
      </p:ext>
    </p:extLst>
  </p:cSld>
  <p:clrMapOvr>
    <a:masterClrMapping/>
  </p:clrMapOvr>
  <p:transition>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PROGNOSIS AND TREATMENT</a:t>
            </a:r>
            <a:endParaRPr lang="ar-IQ" dirty="0"/>
          </a:p>
        </p:txBody>
      </p:sp>
      <p:sp>
        <p:nvSpPr>
          <p:cNvPr id="3" name="Content Placeholder 2"/>
          <p:cNvSpPr>
            <a:spLocks noGrp="1"/>
          </p:cNvSpPr>
          <p:nvPr>
            <p:ph idx="1"/>
          </p:nvPr>
        </p:nvSpPr>
        <p:spPr/>
        <p:txBody>
          <a:bodyPr>
            <a:normAutofit/>
          </a:bodyPr>
          <a:lstStyle/>
          <a:p>
            <a:pPr marL="0" indent="0">
              <a:buNone/>
            </a:pPr>
            <a:r>
              <a:rPr lang="en-US" dirty="0"/>
              <a:t>Although some patients recover completely, approximately 50% of patients with MPGN progress to end-stage renal disease 10 </a:t>
            </a:r>
            <a:r>
              <a:rPr lang="en-US" dirty="0" err="1"/>
              <a:t>yr</a:t>
            </a:r>
            <a:r>
              <a:rPr lang="en-US" dirty="0"/>
              <a:t> after their initial </a:t>
            </a:r>
            <a:r>
              <a:rPr lang="en-US" dirty="0" smtClean="0"/>
              <a:t>presentation</a:t>
            </a:r>
          </a:p>
          <a:p>
            <a:pPr marL="0" indent="0">
              <a:buNone/>
            </a:pPr>
            <a:r>
              <a:rPr lang="en-US" dirty="0" smtClean="0"/>
              <a:t>No </a:t>
            </a:r>
            <a:r>
              <a:rPr lang="en-US" dirty="0"/>
              <a:t>definitive therapy </a:t>
            </a:r>
            <a:r>
              <a:rPr lang="en-US" dirty="0" smtClean="0"/>
              <a:t>.although </a:t>
            </a:r>
            <a:r>
              <a:rPr lang="en-US" dirty="0"/>
              <a:t>stabilization of the clinical course has been reported in many patients </a:t>
            </a:r>
            <a:r>
              <a:rPr lang="en-US" dirty="0" smtClean="0"/>
              <a:t>receiving prednisone </a:t>
            </a:r>
            <a:r>
              <a:rPr lang="en-US" dirty="0"/>
              <a:t>therapy</a:t>
            </a:r>
            <a:endParaRPr lang="en-US" dirty="0" smtClean="0"/>
          </a:p>
          <a:p>
            <a:endParaRPr lang="ar-IQ" dirty="0"/>
          </a:p>
        </p:txBody>
      </p:sp>
    </p:spTree>
    <p:extLst>
      <p:ext uri="{BB962C8B-B14F-4D97-AF65-F5344CB8AC3E}">
        <p14:creationId xmlns:p14="http://schemas.microsoft.com/office/powerpoint/2010/main" xmlns="" val="27641752"/>
      </p:ext>
    </p:extLst>
  </p:cSld>
  <p:clrMapOvr>
    <a:masterClrMapping/>
  </p:clrMapOvr>
  <p:transition>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Acute </a:t>
            </a:r>
            <a:r>
              <a:rPr lang="en-GB" dirty="0" err="1"/>
              <a:t>Poststreptococcal</a:t>
            </a:r>
            <a:r>
              <a:rPr lang="en-GB" dirty="0"/>
              <a:t> Glomerulonephritis</a:t>
            </a:r>
            <a:endParaRPr lang="ar-IQ"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a:t>This is a classic example of the </a:t>
            </a:r>
            <a:r>
              <a:rPr lang="en-US" dirty="0">
                <a:solidFill>
                  <a:srgbClr val="FF0000"/>
                </a:solidFill>
              </a:rPr>
              <a:t>acute nephritic syndrome</a:t>
            </a:r>
            <a:r>
              <a:rPr lang="en-US" dirty="0"/>
              <a:t> characterized by the sudden onset of gross hematuria, edema, </a:t>
            </a:r>
            <a:r>
              <a:rPr lang="en-US" dirty="0" smtClean="0"/>
              <a:t>hypertension and </a:t>
            </a:r>
            <a:r>
              <a:rPr lang="en-US" dirty="0"/>
              <a:t>renal insufficiency</a:t>
            </a:r>
            <a:r>
              <a:rPr lang="en-US" dirty="0" smtClean="0"/>
              <a:t>.</a:t>
            </a:r>
          </a:p>
          <a:p>
            <a:pPr>
              <a:buFont typeface="Wingdings" pitchFamily="2" charset="2"/>
              <a:buChar char="Ø"/>
            </a:pPr>
            <a:r>
              <a:rPr lang="en-US" dirty="0"/>
              <a:t>Acute </a:t>
            </a:r>
            <a:r>
              <a:rPr lang="en-US" dirty="0" err="1"/>
              <a:t>poststreptococcal</a:t>
            </a:r>
            <a:r>
              <a:rPr lang="en-US" dirty="0"/>
              <a:t> glomerulonephritis follows infection of the throat or skin by certain “</a:t>
            </a:r>
            <a:r>
              <a:rPr lang="en-US" dirty="0" err="1"/>
              <a:t>nephritogenic</a:t>
            </a:r>
            <a:r>
              <a:rPr lang="en-US" dirty="0"/>
              <a:t>” strains of group A β-hemolytic streptococci</a:t>
            </a:r>
            <a:r>
              <a:rPr lang="en-US" dirty="0" smtClean="0"/>
              <a:t>.</a:t>
            </a:r>
          </a:p>
          <a:p>
            <a:pPr>
              <a:buFont typeface="Wingdings" pitchFamily="2" charset="2"/>
              <a:buChar char="Ø"/>
            </a:pPr>
            <a:r>
              <a:rPr lang="en-US" dirty="0" err="1"/>
              <a:t>Poststreptococcal</a:t>
            </a:r>
            <a:r>
              <a:rPr lang="en-US" dirty="0"/>
              <a:t> glomerulonephritis is most common in children aged 5–12 </a:t>
            </a:r>
            <a:r>
              <a:rPr lang="en-US" dirty="0" err="1"/>
              <a:t>yr</a:t>
            </a:r>
            <a:r>
              <a:rPr lang="en-US" dirty="0"/>
              <a:t> and uncommon before the age of 3 </a:t>
            </a:r>
            <a:r>
              <a:rPr lang="en-US" dirty="0" err="1"/>
              <a:t>yr</a:t>
            </a:r>
            <a:endParaRPr lang="en-US" dirty="0" smtClean="0"/>
          </a:p>
          <a:p>
            <a:endParaRPr lang="ar-IQ" dirty="0"/>
          </a:p>
        </p:txBody>
      </p:sp>
    </p:spTree>
    <p:extLst>
      <p:ext uri="{BB962C8B-B14F-4D97-AF65-F5344CB8AC3E}">
        <p14:creationId xmlns:p14="http://schemas.microsoft.com/office/powerpoint/2010/main" xmlns="" val="709860462"/>
      </p:ext>
    </p:extLst>
  </p:cSld>
  <p:clrMapOvr>
    <a:masterClrMapping/>
  </p:clrMapOvr>
  <p:transition spd="slow">
    <p:check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MANIFESTATIONS</a:t>
            </a:r>
            <a:endParaRPr lang="ar-IQ"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GB" dirty="0"/>
              <a:t>The typical patient develops an acute nephritic syndrome 1–2 </a:t>
            </a:r>
            <a:r>
              <a:rPr lang="en-GB" dirty="0" err="1"/>
              <a:t>wk</a:t>
            </a:r>
            <a:r>
              <a:rPr lang="en-GB" dirty="0"/>
              <a:t> after </a:t>
            </a:r>
            <a:r>
              <a:rPr lang="en-GB" dirty="0" smtClean="0"/>
              <a:t>streptococcal </a:t>
            </a:r>
            <a:r>
              <a:rPr lang="en-GB" dirty="0"/>
              <a:t>pharyngitis or 3–6 </a:t>
            </a:r>
            <a:r>
              <a:rPr lang="en-GB" dirty="0" err="1"/>
              <a:t>wk</a:t>
            </a:r>
            <a:r>
              <a:rPr lang="en-GB" dirty="0"/>
              <a:t> after a streptococcal pyoderma. </a:t>
            </a:r>
            <a:endParaRPr lang="en-GB" dirty="0" smtClean="0"/>
          </a:p>
          <a:p>
            <a:pPr>
              <a:buFont typeface="Wingdings" pitchFamily="2" charset="2"/>
              <a:buChar char="Ø"/>
            </a:pPr>
            <a:r>
              <a:rPr lang="en-US" dirty="0"/>
              <a:t>The severity of renal involvement varies from asymptomatic microscopic hematuria with normal renal function to acute renal </a:t>
            </a:r>
            <a:r>
              <a:rPr lang="en-US" dirty="0" smtClean="0"/>
              <a:t>failure</a:t>
            </a:r>
          </a:p>
          <a:p>
            <a:pPr>
              <a:buFont typeface="Wingdings" pitchFamily="2" charset="2"/>
              <a:buChar char="Ø"/>
            </a:pPr>
            <a:r>
              <a:rPr lang="en-US" dirty="0"/>
              <a:t>patients may develop various degrees of edema, </a:t>
            </a:r>
            <a:r>
              <a:rPr lang="en-US" dirty="0" smtClean="0"/>
              <a:t>hypertension and </a:t>
            </a:r>
            <a:r>
              <a:rPr lang="en-US" dirty="0"/>
              <a:t>oliguria. Patients may develop encephalopathy </a:t>
            </a:r>
            <a:r>
              <a:rPr lang="en-US" dirty="0" smtClean="0"/>
              <a:t>and heart </a:t>
            </a:r>
            <a:r>
              <a:rPr lang="en-US" dirty="0"/>
              <a:t>failure </a:t>
            </a:r>
            <a:r>
              <a:rPr lang="en-US" dirty="0" smtClean="0"/>
              <a:t>.</a:t>
            </a:r>
          </a:p>
          <a:p>
            <a:pPr>
              <a:buFont typeface="Wingdings" pitchFamily="2" charset="2"/>
              <a:buChar char="Ø"/>
            </a:pPr>
            <a:r>
              <a:rPr lang="en-US" dirty="0"/>
              <a:t>nephrotic syndrome may develop in 10–20% of </a:t>
            </a:r>
            <a:r>
              <a:rPr lang="en-US" dirty="0" smtClean="0"/>
              <a:t>cases</a:t>
            </a:r>
          </a:p>
          <a:p>
            <a:endParaRPr lang="en-US" dirty="0" smtClean="0"/>
          </a:p>
        </p:txBody>
      </p:sp>
    </p:spTree>
    <p:extLst>
      <p:ext uri="{BB962C8B-B14F-4D97-AF65-F5344CB8AC3E}">
        <p14:creationId xmlns:p14="http://schemas.microsoft.com/office/powerpoint/2010/main" xmlns="" val="1173488001"/>
      </p:ext>
    </p:extLst>
  </p:cSld>
  <p:clrMapOvr>
    <a:masterClrMapping/>
  </p:clrMapOvr>
  <p:transition spd="slow">
    <p:check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a:t>
            </a:r>
            <a:endParaRPr lang="ar-IQ"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a:t>Urinalysis demonstrates red blood cells (RBCs), frequently in association with RBC </a:t>
            </a:r>
            <a:r>
              <a:rPr lang="en-US" dirty="0" smtClean="0"/>
              <a:t>casts and </a:t>
            </a:r>
            <a:r>
              <a:rPr lang="en-US" dirty="0" err="1" smtClean="0"/>
              <a:t>proteinuria</a:t>
            </a:r>
            <a:endParaRPr lang="en-US" dirty="0" smtClean="0"/>
          </a:p>
          <a:p>
            <a:pPr>
              <a:buFont typeface="Wingdings" pitchFamily="2" charset="2"/>
              <a:buChar char="Ø"/>
            </a:pPr>
            <a:r>
              <a:rPr lang="en-US" dirty="0" smtClean="0"/>
              <a:t>The </a:t>
            </a:r>
            <a:r>
              <a:rPr lang="en-US" dirty="0"/>
              <a:t>serum C3 level is usually reduced in the acute phase and returns to normal 6–8 </a:t>
            </a:r>
            <a:r>
              <a:rPr lang="en-US" dirty="0" err="1"/>
              <a:t>wk</a:t>
            </a:r>
            <a:r>
              <a:rPr lang="en-US" dirty="0"/>
              <a:t> after onset.</a:t>
            </a:r>
          </a:p>
          <a:p>
            <a:pPr>
              <a:buFont typeface="Wingdings" pitchFamily="2" charset="2"/>
              <a:buChar char="Ø"/>
            </a:pPr>
            <a:r>
              <a:rPr lang="en-US" dirty="0"/>
              <a:t>Confirmation of the diagnosis requires clear evidence of invasive streptococcal </a:t>
            </a:r>
            <a:r>
              <a:rPr lang="en-US" dirty="0" smtClean="0"/>
              <a:t>infection</a:t>
            </a:r>
          </a:p>
          <a:p>
            <a:pPr>
              <a:buFont typeface="Wingdings" pitchFamily="2" charset="2"/>
              <a:buChar char="Ø"/>
            </a:pPr>
            <a:r>
              <a:rPr lang="en-GB" dirty="0"/>
              <a:t>Renal biopsy </a:t>
            </a:r>
            <a:r>
              <a:rPr lang="en-US" dirty="0" smtClean="0"/>
              <a:t>.</a:t>
            </a:r>
            <a:endParaRPr lang="en-US" dirty="0"/>
          </a:p>
          <a:p>
            <a:pPr>
              <a:buFont typeface="Wingdings" pitchFamily="2" charset="2"/>
              <a:buChar char="Ø"/>
            </a:pPr>
            <a:endParaRPr lang="ar-IQ" dirty="0"/>
          </a:p>
        </p:txBody>
      </p:sp>
    </p:spTree>
    <p:extLst>
      <p:ext uri="{BB962C8B-B14F-4D97-AF65-F5344CB8AC3E}">
        <p14:creationId xmlns:p14="http://schemas.microsoft.com/office/powerpoint/2010/main" xmlns="" val="52376956"/>
      </p:ext>
    </p:extLst>
  </p:cSld>
  <p:clrMapOvr>
    <a:masterClrMapping/>
  </p:clrMapOvr>
  <p:transition spd="slow">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 and PROGNOSIS</a:t>
            </a:r>
            <a:endParaRPr lang="ar-IQ"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dirty="0"/>
              <a:t>Sodium restriction, diuresis usually with intravenous Lasix, and pharmacotherapy with calcium channel </a:t>
            </a:r>
            <a:r>
              <a:rPr lang="en-US" dirty="0" smtClean="0"/>
              <a:t>antagonists or angiotensin-converting </a:t>
            </a:r>
            <a:r>
              <a:rPr lang="en-US" dirty="0"/>
              <a:t>enzyme inhibitors are standard therapies used to treat hypertension</a:t>
            </a:r>
            <a:r>
              <a:rPr lang="en-US" dirty="0" smtClean="0"/>
              <a:t>.</a:t>
            </a:r>
          </a:p>
          <a:p>
            <a:pPr>
              <a:buFont typeface="Wingdings" pitchFamily="2" charset="2"/>
              <a:buChar char="Ø"/>
            </a:pPr>
            <a:endParaRPr lang="en-US" dirty="0" smtClean="0"/>
          </a:p>
          <a:p>
            <a:pPr>
              <a:buFont typeface="Wingdings" pitchFamily="2" charset="2"/>
              <a:buChar char="Ø"/>
            </a:pPr>
            <a:r>
              <a:rPr lang="en-US" dirty="0" smtClean="0"/>
              <a:t>10-day </a:t>
            </a:r>
            <a:r>
              <a:rPr lang="en-US" dirty="0"/>
              <a:t>course of systemic antibiotic therapy with penicillin is recommended to limit the spread of the </a:t>
            </a:r>
            <a:r>
              <a:rPr lang="en-US" dirty="0" err="1"/>
              <a:t>nephritogenic</a:t>
            </a:r>
            <a:r>
              <a:rPr lang="en-US" dirty="0"/>
              <a:t> </a:t>
            </a:r>
            <a:r>
              <a:rPr lang="en-US" dirty="0" smtClean="0"/>
              <a:t>organisms</a:t>
            </a:r>
          </a:p>
          <a:p>
            <a:pPr>
              <a:buFont typeface="Wingdings" pitchFamily="2" charset="2"/>
              <a:buChar char="Ø"/>
            </a:pPr>
            <a:r>
              <a:rPr lang="en-US" dirty="0" smtClean="0"/>
              <a:t>Complete </a:t>
            </a:r>
            <a:r>
              <a:rPr lang="en-US" dirty="0"/>
              <a:t>recovery occurs in more than 95% of children with acute </a:t>
            </a:r>
            <a:r>
              <a:rPr lang="en-US" dirty="0" err="1"/>
              <a:t>poststreptococcal</a:t>
            </a:r>
            <a:r>
              <a:rPr lang="en-US" dirty="0"/>
              <a:t> glomerulonephritis</a:t>
            </a:r>
          </a:p>
          <a:p>
            <a:endParaRPr lang="ar-IQ" dirty="0"/>
          </a:p>
        </p:txBody>
      </p:sp>
    </p:spTree>
    <p:extLst>
      <p:ext uri="{BB962C8B-B14F-4D97-AF65-F5344CB8AC3E}">
        <p14:creationId xmlns:p14="http://schemas.microsoft.com/office/powerpoint/2010/main" xmlns="" val="2313726915"/>
      </p:ext>
    </p:extLst>
  </p:cSld>
  <p:clrMapOvr>
    <a:masterClrMapping/>
  </p:clrMapOvr>
  <p:transition spd="slow">
    <p:check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Glomerulonephritis Associated with Systemic Lupus Erythematosus</a:t>
            </a:r>
            <a:endParaRPr lang="ar-IQ"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GB" dirty="0"/>
              <a:t>Systemic lupus erythematosus (SLE) is characterized by </a:t>
            </a:r>
            <a:r>
              <a:rPr lang="en-GB" dirty="0" smtClean="0"/>
              <a:t>discoid rash ,photosensitivity ,  </a:t>
            </a:r>
            <a:r>
              <a:rPr lang="en-GB" dirty="0" err="1" smtClean="0"/>
              <a:t>malar</a:t>
            </a:r>
            <a:r>
              <a:rPr lang="en-GB" dirty="0" smtClean="0"/>
              <a:t> rash</a:t>
            </a:r>
            <a:r>
              <a:rPr lang="en-GB" dirty="0"/>
              <a:t>, </a:t>
            </a:r>
            <a:r>
              <a:rPr lang="en-GB" dirty="0" smtClean="0"/>
              <a:t> oral ulcer ,hematologic </a:t>
            </a:r>
            <a:r>
              <a:rPr lang="en-GB" dirty="0"/>
              <a:t>abnormalities, arthritis, and </a:t>
            </a:r>
            <a:r>
              <a:rPr lang="en-GB" dirty="0" err="1" smtClean="0"/>
              <a:t>serositis</a:t>
            </a:r>
            <a:r>
              <a:rPr lang="en-GB" dirty="0" smtClean="0"/>
              <a:t> , neurological disorder and kidney</a:t>
            </a:r>
            <a:r>
              <a:rPr lang="ar-IQ" dirty="0" smtClean="0"/>
              <a:t> </a:t>
            </a:r>
            <a:r>
              <a:rPr lang="en-US" dirty="0" smtClean="0"/>
              <a:t>disease</a:t>
            </a:r>
            <a:r>
              <a:rPr lang="en-GB" dirty="0" smtClean="0"/>
              <a:t>, immunological disorder , anti nuclear antibody ( presence of 4 of 11 criteria are strongly suggest the diagnosis )</a:t>
            </a:r>
          </a:p>
          <a:p>
            <a:pPr>
              <a:buFont typeface="Wingdings" pitchFamily="2" charset="2"/>
              <a:buChar char="Ø"/>
            </a:pPr>
            <a:r>
              <a:rPr lang="en-US" dirty="0"/>
              <a:t>Kidney </a:t>
            </a:r>
            <a:r>
              <a:rPr lang="en-US" dirty="0" smtClean="0"/>
              <a:t>disease one </a:t>
            </a:r>
            <a:r>
              <a:rPr lang="en-US" dirty="0"/>
              <a:t>of the most common features of SLE in childhood, </a:t>
            </a:r>
            <a:r>
              <a:rPr lang="en-US" dirty="0" smtClean="0"/>
              <a:t>.</a:t>
            </a:r>
            <a:endParaRPr lang="en-US" dirty="0"/>
          </a:p>
          <a:p>
            <a:pPr>
              <a:buFont typeface="Wingdings" pitchFamily="2" charset="2"/>
              <a:buChar char="Ø"/>
            </a:pPr>
            <a:r>
              <a:rPr lang="en-US" dirty="0"/>
              <a:t>The majority of children with SLE are adolescent females</a:t>
            </a:r>
            <a:endParaRPr lang="ar-IQ" dirty="0"/>
          </a:p>
        </p:txBody>
      </p:sp>
    </p:spTree>
    <p:extLst>
      <p:ext uri="{BB962C8B-B14F-4D97-AF65-F5344CB8AC3E}">
        <p14:creationId xmlns:p14="http://schemas.microsoft.com/office/powerpoint/2010/main" xmlns="" val="2942559726"/>
      </p:ext>
    </p:extLst>
  </p:cSld>
  <p:clrMapOvr>
    <a:masterClrMapping/>
  </p:clrMapOvr>
  <p:transition spd="slow">
    <p:check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CLINICAL MANIFESTATIONS</a:t>
            </a: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a:t>Clinical evidence of renal disease occurs in 30–70% of </a:t>
            </a:r>
            <a:r>
              <a:rPr lang="en-US" dirty="0" smtClean="0"/>
              <a:t>children </a:t>
            </a:r>
          </a:p>
          <a:p>
            <a:pPr>
              <a:buFont typeface="Wingdings" pitchFamily="2" charset="2"/>
              <a:buChar char="v"/>
            </a:pPr>
            <a:r>
              <a:rPr lang="en-US" dirty="0" smtClean="0"/>
              <a:t>WHO </a:t>
            </a:r>
            <a:r>
              <a:rPr lang="en-US" dirty="0"/>
              <a:t>class I nephritis, </a:t>
            </a:r>
            <a:r>
              <a:rPr lang="en-US" dirty="0" smtClean="0"/>
              <a:t>The clinical findings  </a:t>
            </a:r>
            <a:r>
              <a:rPr lang="en-US" dirty="0" err="1" smtClean="0"/>
              <a:t>hematuria</a:t>
            </a:r>
            <a:r>
              <a:rPr lang="en-US" dirty="0" smtClean="0"/>
              <a:t>, normal renal function and </a:t>
            </a:r>
            <a:r>
              <a:rPr lang="en-US" dirty="0" err="1" smtClean="0"/>
              <a:t>proteinuria</a:t>
            </a:r>
            <a:r>
              <a:rPr lang="en-US" dirty="0" smtClean="0"/>
              <a:t> (no </a:t>
            </a:r>
            <a:r>
              <a:rPr lang="en-US" dirty="0"/>
              <a:t>histologic abnormalities are </a:t>
            </a:r>
            <a:r>
              <a:rPr lang="en-US" dirty="0" smtClean="0"/>
              <a:t>detected)</a:t>
            </a:r>
            <a:endParaRPr lang="ar-IQ" dirty="0" smtClean="0"/>
          </a:p>
          <a:p>
            <a:pPr>
              <a:buFont typeface="Wingdings" pitchFamily="2" charset="2"/>
              <a:buChar char="v"/>
            </a:pPr>
            <a:r>
              <a:rPr lang="en-US" dirty="0"/>
              <a:t>WHO class II nephritis The clinical findings </a:t>
            </a:r>
            <a:r>
              <a:rPr lang="en-US" dirty="0" smtClean="0"/>
              <a:t> hematuria</a:t>
            </a:r>
            <a:r>
              <a:rPr lang="en-US" dirty="0"/>
              <a:t>, normal renal </a:t>
            </a:r>
            <a:r>
              <a:rPr lang="en-US" dirty="0" smtClean="0"/>
              <a:t>function and </a:t>
            </a:r>
            <a:r>
              <a:rPr lang="en-US" dirty="0" err="1" smtClean="0"/>
              <a:t>proteinuria</a:t>
            </a:r>
            <a:r>
              <a:rPr lang="en-US" dirty="0" smtClean="0"/>
              <a:t>( </a:t>
            </a:r>
            <a:r>
              <a:rPr lang="en-US" dirty="0" err="1" smtClean="0"/>
              <a:t>histologic</a:t>
            </a:r>
            <a:r>
              <a:rPr lang="en-US" dirty="0" smtClean="0"/>
              <a:t> abnormalities are detected)</a:t>
            </a:r>
            <a:endParaRPr lang="ar-IQ" dirty="0" smtClean="0"/>
          </a:p>
          <a:p>
            <a:pPr>
              <a:buFont typeface="Wingdings" pitchFamily="2" charset="2"/>
              <a:buChar char="v"/>
            </a:pPr>
            <a:r>
              <a:rPr lang="en-US" dirty="0"/>
              <a:t>WHO class III nephritis </a:t>
            </a:r>
            <a:r>
              <a:rPr lang="en-US" dirty="0" smtClean="0"/>
              <a:t> and WHO </a:t>
            </a:r>
            <a:r>
              <a:rPr lang="en-US" dirty="0"/>
              <a:t>class IV nephritis </a:t>
            </a:r>
            <a:r>
              <a:rPr lang="en-US" dirty="0" smtClean="0"/>
              <a:t>have </a:t>
            </a:r>
            <a:r>
              <a:rPr lang="en-US" dirty="0"/>
              <a:t>hematuria and proteinuria, reduced renal function</a:t>
            </a:r>
            <a:r>
              <a:rPr lang="en-US"/>
              <a:t>, </a:t>
            </a:r>
            <a:r>
              <a:rPr lang="en-US" smtClean="0"/>
              <a:t>or </a:t>
            </a:r>
            <a:r>
              <a:rPr lang="en-US" dirty="0"/>
              <a:t>acute renal </a:t>
            </a:r>
            <a:r>
              <a:rPr lang="en-US" dirty="0" smtClean="0"/>
              <a:t>failure</a:t>
            </a:r>
            <a:endParaRPr lang="ar-IQ" dirty="0" smtClean="0"/>
          </a:p>
          <a:p>
            <a:pPr>
              <a:buFont typeface="Wingdings" pitchFamily="2" charset="2"/>
              <a:buChar char="v"/>
            </a:pPr>
            <a:r>
              <a:rPr lang="en-US" dirty="0"/>
              <a:t>Patients with class V nephritis commonly present with nephrotic syndrome.</a:t>
            </a:r>
          </a:p>
          <a:p>
            <a:endParaRPr lang="ar-IQ" dirty="0"/>
          </a:p>
        </p:txBody>
      </p:sp>
    </p:spTree>
    <p:extLst>
      <p:ext uri="{BB962C8B-B14F-4D97-AF65-F5344CB8AC3E}">
        <p14:creationId xmlns:p14="http://schemas.microsoft.com/office/powerpoint/2010/main" xmlns="" val="3619936258"/>
      </p:ext>
    </p:extLst>
  </p:cSld>
  <p:clrMapOvr>
    <a:masterClrMapping/>
  </p:clrMapOvr>
  <p:transition spd="slow">
    <p:check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DIAGNOSIS</a:t>
            </a:r>
            <a:br>
              <a:rPr lang="en-GB" dirty="0" smtClean="0"/>
            </a:br>
            <a:endParaRPr lang="ar-IQ"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GB" dirty="0" smtClean="0"/>
              <a:t>presence of 4 of 11 criteria  of clinical manifestation of Systemic lupus </a:t>
            </a:r>
            <a:r>
              <a:rPr lang="en-GB" dirty="0" err="1" smtClean="0"/>
              <a:t>erythematosus</a:t>
            </a:r>
            <a:r>
              <a:rPr lang="en-GB" dirty="0" smtClean="0"/>
              <a:t> </a:t>
            </a:r>
            <a:r>
              <a:rPr lang="en-GB" dirty="0" smtClean="0">
                <a:solidFill>
                  <a:srgbClr val="FF0000"/>
                </a:solidFill>
              </a:rPr>
              <a:t>+ </a:t>
            </a:r>
            <a:r>
              <a:rPr lang="en-US" dirty="0" smtClean="0"/>
              <a:t>clinical features of </a:t>
            </a:r>
            <a:r>
              <a:rPr lang="en-US" dirty="0" err="1" smtClean="0"/>
              <a:t>nephrities</a:t>
            </a:r>
            <a:r>
              <a:rPr lang="en-US" dirty="0" smtClean="0"/>
              <a:t> </a:t>
            </a:r>
          </a:p>
          <a:p>
            <a:pPr>
              <a:buFont typeface="Wingdings" pitchFamily="2" charset="2"/>
              <a:buChar char="Ø"/>
            </a:pPr>
            <a:r>
              <a:rPr lang="en-US" dirty="0" smtClean="0"/>
              <a:t>the </a:t>
            </a:r>
            <a:r>
              <a:rPr lang="en-US" dirty="0"/>
              <a:t>detection of circulating antinuclear antibodies </a:t>
            </a:r>
            <a:endParaRPr lang="en-US" dirty="0" smtClean="0"/>
          </a:p>
          <a:p>
            <a:pPr>
              <a:buFont typeface="Wingdings" pitchFamily="2" charset="2"/>
              <a:buChar char="Ø"/>
            </a:pPr>
            <a:r>
              <a:rPr lang="en-GB" dirty="0" smtClean="0"/>
              <a:t>Anti </a:t>
            </a:r>
            <a:r>
              <a:rPr lang="en-GB" dirty="0"/>
              <a:t>double-stranded </a:t>
            </a:r>
            <a:r>
              <a:rPr lang="en-GB" dirty="0" smtClean="0"/>
              <a:t>DNA antibodies</a:t>
            </a:r>
          </a:p>
          <a:p>
            <a:pPr>
              <a:buFont typeface="Wingdings" pitchFamily="2" charset="2"/>
              <a:buChar char="Ø"/>
            </a:pPr>
            <a:r>
              <a:rPr lang="en-GB" dirty="0" smtClean="0"/>
              <a:t> </a:t>
            </a:r>
            <a:r>
              <a:rPr lang="en-US" dirty="0"/>
              <a:t>C3 and C4 levels are </a:t>
            </a:r>
            <a:r>
              <a:rPr lang="en-US" dirty="0" smtClean="0"/>
              <a:t>depressed</a:t>
            </a:r>
          </a:p>
          <a:p>
            <a:pPr>
              <a:buFont typeface="Wingdings" pitchFamily="2" charset="2"/>
              <a:buChar char="Ø"/>
            </a:pPr>
            <a:r>
              <a:rPr lang="en-US" dirty="0"/>
              <a:t>renal biopsy should be performed in all patients with SLE</a:t>
            </a:r>
            <a:endParaRPr lang="en-GB" dirty="0"/>
          </a:p>
          <a:p>
            <a:endParaRPr lang="ar-IQ" dirty="0"/>
          </a:p>
        </p:txBody>
      </p:sp>
    </p:spTree>
    <p:extLst>
      <p:ext uri="{BB962C8B-B14F-4D97-AF65-F5344CB8AC3E}">
        <p14:creationId xmlns:p14="http://schemas.microsoft.com/office/powerpoint/2010/main" xmlns="" val="2216714326"/>
      </p:ext>
    </p:extLst>
  </p:cSld>
  <p:clrMapOvr>
    <a:masterClrMapping/>
  </p:clrMapOvr>
  <p:transition spd="slow">
    <p:check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0000" lnSpcReduction="20000"/>
          </a:bodyPr>
          <a:lstStyle/>
          <a:p>
            <a:endParaRPr lang="en-US" dirty="0" smtClean="0"/>
          </a:p>
          <a:p>
            <a:pPr>
              <a:buFont typeface="Wingdings" pitchFamily="2" charset="2"/>
              <a:buChar char="Ø"/>
            </a:pPr>
            <a:r>
              <a:rPr lang="en-US" dirty="0" smtClean="0"/>
              <a:t>therapy </a:t>
            </a:r>
            <a:r>
              <a:rPr lang="en-US" dirty="0"/>
              <a:t>is initiated in all patients with prednisone at a dose of 1–2 mg/kg/day divided into 2 or 3 doses </a:t>
            </a:r>
            <a:r>
              <a:rPr lang="en-US" dirty="0" smtClean="0"/>
              <a:t> until complement increase to normal followed </a:t>
            </a:r>
            <a:r>
              <a:rPr lang="en-US" dirty="0"/>
              <a:t>by a slow steroid taper over 4–6 </a:t>
            </a:r>
            <a:r>
              <a:rPr lang="en-US" dirty="0" err="1"/>
              <a:t>mo</a:t>
            </a:r>
            <a:r>
              <a:rPr lang="en-US" dirty="0"/>
              <a:t> </a:t>
            </a:r>
            <a:r>
              <a:rPr lang="en-US" dirty="0" smtClean="0"/>
              <a:t>.</a:t>
            </a:r>
          </a:p>
          <a:p>
            <a:pPr>
              <a:buFont typeface="Wingdings" pitchFamily="2" charset="2"/>
              <a:buChar char="Ø"/>
            </a:pPr>
            <a:r>
              <a:rPr lang="en-US" dirty="0"/>
              <a:t>patients </a:t>
            </a:r>
            <a:r>
              <a:rPr lang="en-US" dirty="0" smtClean="0"/>
              <a:t>with WHO classes III and IV. </a:t>
            </a:r>
            <a:r>
              <a:rPr lang="en-US" dirty="0"/>
              <a:t>6 consecutive monthly intravenous infusions of cyclophosphamide at a dose of 500–1,000 mg/m2 followed by dosing every 3 </a:t>
            </a:r>
            <a:r>
              <a:rPr lang="en-US" dirty="0" err="1"/>
              <a:t>mo</a:t>
            </a:r>
            <a:r>
              <a:rPr lang="en-US" dirty="0"/>
              <a:t> for 18 </a:t>
            </a:r>
            <a:r>
              <a:rPr lang="en-US" dirty="0" err="1"/>
              <a:t>mo</a:t>
            </a:r>
            <a:r>
              <a:rPr lang="en-US" dirty="0"/>
              <a:t> appears to reduce the risk of progressive renal dysfunction</a:t>
            </a:r>
            <a:r>
              <a:rPr lang="en-US" dirty="0" smtClean="0"/>
              <a:t>.</a:t>
            </a:r>
          </a:p>
          <a:p>
            <a:pPr>
              <a:buFont typeface="Wingdings" pitchFamily="2" charset="2"/>
              <a:buChar char="Ø"/>
            </a:pPr>
            <a:r>
              <a:rPr lang="en-US" dirty="0"/>
              <a:t>Azathioprine at a single daily dose of 1.5–2.0 mg/kg may be used as a steroid-sparing agent in patients with WHO class I or II lupus </a:t>
            </a:r>
            <a:r>
              <a:rPr lang="en-US" dirty="0" smtClean="0"/>
              <a:t>nephritis</a:t>
            </a:r>
          </a:p>
          <a:p>
            <a:pPr>
              <a:buFont typeface="Wingdings" pitchFamily="2" charset="2"/>
              <a:buChar char="Ø"/>
            </a:pPr>
            <a:r>
              <a:rPr lang="en-US" dirty="0" smtClean="0"/>
              <a:t>Rituximab., </a:t>
            </a:r>
            <a:r>
              <a:rPr lang="en-US" dirty="0"/>
              <a:t>may be effective in patients with WHO type IV lupus nephritis resistant to conventional immunosuppressive therapies.</a:t>
            </a:r>
          </a:p>
          <a:p>
            <a:endParaRPr lang="ar-IQ" dirty="0"/>
          </a:p>
        </p:txBody>
      </p:sp>
    </p:spTree>
    <p:extLst>
      <p:ext uri="{BB962C8B-B14F-4D97-AF65-F5344CB8AC3E}">
        <p14:creationId xmlns:p14="http://schemas.microsoft.com/office/powerpoint/2010/main" xmlns="" val="1479602109"/>
      </p:ext>
    </p:extLst>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MANIFESTATIONS </a:t>
            </a: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v"/>
            </a:pPr>
            <a:r>
              <a:rPr lang="en-US" dirty="0" smtClean="0">
                <a:solidFill>
                  <a:srgbClr val="FF0000"/>
                </a:solidFill>
              </a:rPr>
              <a:t>The 3 basic forms of UTI are </a:t>
            </a:r>
            <a:r>
              <a:rPr lang="en-US" dirty="0" err="1" smtClean="0">
                <a:solidFill>
                  <a:srgbClr val="FF0000"/>
                </a:solidFill>
              </a:rPr>
              <a:t>pyelonephritis</a:t>
            </a:r>
            <a:r>
              <a:rPr lang="en-US" dirty="0" smtClean="0">
                <a:solidFill>
                  <a:srgbClr val="FF0000"/>
                </a:solidFill>
              </a:rPr>
              <a:t>, cystitis, and asymptomatic </a:t>
            </a:r>
            <a:r>
              <a:rPr lang="en-US" dirty="0" err="1" smtClean="0">
                <a:solidFill>
                  <a:srgbClr val="FF0000"/>
                </a:solidFill>
              </a:rPr>
              <a:t>bacteriuria</a:t>
            </a:r>
            <a:endParaRPr lang="en-US" dirty="0" smtClean="0">
              <a:solidFill>
                <a:srgbClr val="FF0000"/>
              </a:solidFill>
            </a:endParaRPr>
          </a:p>
          <a:p>
            <a:pPr>
              <a:buFont typeface="Wingdings" pitchFamily="2" charset="2"/>
              <a:buChar char="Ø"/>
            </a:pPr>
            <a:r>
              <a:rPr lang="en-US" dirty="0" err="1" smtClean="0"/>
              <a:t>Pyelonephritis</a:t>
            </a:r>
            <a:r>
              <a:rPr lang="en-US" dirty="0" smtClean="0"/>
              <a:t>: is characterized by abdominal or flank pain, fever, malaise, nausea, vomiting, and occasionally diarrhea. (Newborns :poor feeding, irritability and weight loss) Acute </a:t>
            </a:r>
            <a:r>
              <a:rPr lang="en-US" dirty="0" err="1" smtClean="0"/>
              <a:t>pyelonephritis</a:t>
            </a:r>
            <a:r>
              <a:rPr lang="en-US" dirty="0" smtClean="0"/>
              <a:t> may cause renal injury</a:t>
            </a:r>
          </a:p>
          <a:p>
            <a:pPr>
              <a:buFont typeface="Wingdings" pitchFamily="2" charset="2"/>
              <a:buChar char="Ø"/>
            </a:pPr>
            <a:r>
              <a:rPr lang="en-US" dirty="0" smtClean="0"/>
              <a:t>Cystitis :include </a:t>
            </a:r>
            <a:r>
              <a:rPr lang="en-US" dirty="0" err="1" smtClean="0"/>
              <a:t>dysuria</a:t>
            </a:r>
            <a:r>
              <a:rPr lang="en-US" dirty="0" smtClean="0"/>
              <a:t> or crying with </a:t>
            </a:r>
            <a:r>
              <a:rPr lang="en-US" dirty="0" err="1" smtClean="0"/>
              <a:t>micturation</a:t>
            </a:r>
            <a:r>
              <a:rPr lang="en-US" dirty="0" smtClean="0"/>
              <a:t> , urgency, frequency, </a:t>
            </a:r>
            <a:r>
              <a:rPr lang="en-US" dirty="0" err="1" smtClean="0"/>
              <a:t>suprapubic</a:t>
            </a:r>
            <a:r>
              <a:rPr lang="en-US" dirty="0" smtClean="0"/>
              <a:t> pain, incontinence and malodorous urine(Cystitis does not cause fever and does not result in renal injury)</a:t>
            </a:r>
          </a:p>
          <a:p>
            <a:pPr>
              <a:buFont typeface="Wingdings" pitchFamily="2" charset="2"/>
              <a:buChar char="Ø"/>
            </a:pPr>
            <a:r>
              <a:rPr lang="en-US" dirty="0" smtClean="0"/>
              <a:t>Asymptomatic </a:t>
            </a:r>
            <a:r>
              <a:rPr lang="en-US" dirty="0" err="1" smtClean="0"/>
              <a:t>bacteriuria</a:t>
            </a:r>
            <a:r>
              <a:rPr lang="en-US" dirty="0" smtClean="0"/>
              <a:t> refers to a condition that results in a positive urine culture without any manifestations of infection.</a:t>
            </a:r>
          </a:p>
          <a:p>
            <a:endParaRPr lang="ar-IQ"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Henoch-</a:t>
            </a:r>
            <a:r>
              <a:rPr lang="en-GB" dirty="0" err="1"/>
              <a:t>Schönlein</a:t>
            </a:r>
            <a:r>
              <a:rPr lang="en-GB" dirty="0"/>
              <a:t> Purpura Nephritis</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GB" dirty="0"/>
              <a:t>is a small vessel vasculitis characterized by a purpuric rash, arthritis, abdominal pain, and </a:t>
            </a:r>
            <a:r>
              <a:rPr lang="en-GB" dirty="0" err="1" smtClean="0"/>
              <a:t>glomerulonephriti</a:t>
            </a:r>
            <a:r>
              <a:rPr lang="en-US" dirty="0" smtClean="0"/>
              <a:t>s</a:t>
            </a:r>
            <a:endParaRPr lang="ar-IQ" dirty="0" smtClean="0"/>
          </a:p>
          <a:p>
            <a:pPr>
              <a:buFont typeface="Wingdings" pitchFamily="2" charset="2"/>
              <a:buChar char="Ø"/>
            </a:pPr>
            <a:r>
              <a:rPr lang="en-US" dirty="0"/>
              <a:t>disease appears to be mediated by the formation of immune complexes containing polymeric IgA1 within capillaries of the skin, intestines, and glomerulus</a:t>
            </a:r>
            <a:r>
              <a:rPr lang="en-US" dirty="0" smtClean="0"/>
              <a:t>.</a:t>
            </a:r>
          </a:p>
          <a:p>
            <a:pPr>
              <a:buFont typeface="Wingdings" pitchFamily="2" charset="2"/>
              <a:buChar char="Ø"/>
            </a:pPr>
            <a:r>
              <a:rPr lang="en-US" dirty="0"/>
              <a:t>Renal manifestations of HSP nephritis occur up to 12 </a:t>
            </a:r>
            <a:r>
              <a:rPr lang="en-US" dirty="0" err="1"/>
              <a:t>wk</a:t>
            </a:r>
            <a:r>
              <a:rPr lang="en-US" dirty="0"/>
              <a:t> after the initial presentation of </a:t>
            </a:r>
            <a:r>
              <a:rPr lang="en-US" dirty="0" smtClean="0"/>
              <a:t>HSP</a:t>
            </a:r>
          </a:p>
          <a:p>
            <a:pPr>
              <a:buFont typeface="Wingdings" pitchFamily="2" charset="2"/>
              <a:buChar char="Ø"/>
            </a:pPr>
            <a:r>
              <a:rPr lang="en-US" dirty="0"/>
              <a:t>gross hematuria is seen in 20–30% of cases, patients may also present with isolated microscopic hematuria, hematuria and proteinuria may also present  (acute nephritic syndrome, nephrotic syndrome, and acute renal insufficiency </a:t>
            </a:r>
            <a:r>
              <a:rPr lang="en-US" dirty="0" smtClean="0"/>
              <a:t>).</a:t>
            </a:r>
          </a:p>
          <a:p>
            <a:pPr>
              <a:buFont typeface="Wingdings" pitchFamily="2" charset="2"/>
              <a:buChar char="Ø"/>
            </a:pPr>
            <a:r>
              <a:rPr lang="en-US" dirty="0"/>
              <a:t> high-dose corticosteroid and cytotoxic therapy with cyclophosphamide or azathioprine</a:t>
            </a:r>
          </a:p>
          <a:p>
            <a:pPr>
              <a:buFont typeface="Wingdings" pitchFamily="2" charset="2"/>
              <a:buChar char="Ø"/>
            </a:pPr>
            <a:endParaRPr lang="en-US" dirty="0" smtClean="0"/>
          </a:p>
          <a:p>
            <a:pPr>
              <a:buFont typeface="Wingdings" pitchFamily="2" charset="2"/>
              <a:buChar char="Ø"/>
            </a:pPr>
            <a:endParaRPr lang="en-US" dirty="0"/>
          </a:p>
        </p:txBody>
      </p:sp>
    </p:spTree>
    <p:extLst>
      <p:ext uri="{BB962C8B-B14F-4D97-AF65-F5344CB8AC3E}">
        <p14:creationId xmlns:p14="http://schemas.microsoft.com/office/powerpoint/2010/main" xmlns="" val="167553171"/>
      </p:ext>
    </p:extLst>
  </p:cSld>
  <p:clrMapOvr>
    <a:masterClrMapping/>
  </p:clrMapOvr>
  <p:transition spd="slow">
    <p:check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Hemolytic-Uremic Syndrome</a:t>
            </a:r>
            <a:endParaRPr lang="ar-IQ" dirty="0">
              <a:solidFill>
                <a:srgbClr val="FF0000"/>
              </a:solidFill>
            </a:endParaRPr>
          </a:p>
        </p:txBody>
      </p:sp>
      <p:sp>
        <p:nvSpPr>
          <p:cNvPr id="3" name="Content Placeholder 2"/>
          <p:cNvSpPr>
            <a:spLocks noGrp="1"/>
          </p:cNvSpPr>
          <p:nvPr>
            <p:ph idx="1"/>
          </p:nvPr>
        </p:nvSpPr>
        <p:spPr/>
        <p:txBody>
          <a:bodyPr/>
          <a:lstStyle/>
          <a:p>
            <a:pPr>
              <a:buFont typeface="Wingdings" pitchFamily="2" charset="2"/>
              <a:buChar char="Ø"/>
            </a:pPr>
            <a:r>
              <a:rPr lang="en-US" b="1" dirty="0" smtClean="0"/>
              <a:t>The hemolytic-uremic syndrome (HUS) is the most common cause of acute renal failure in young children. It is classically characterized by the triad of </a:t>
            </a:r>
            <a:r>
              <a:rPr lang="en-US" b="1" dirty="0" err="1" smtClean="0"/>
              <a:t>microangiopathic</a:t>
            </a:r>
            <a:r>
              <a:rPr lang="en-US" b="1" dirty="0" smtClean="0"/>
              <a:t> hemolytic anemia, thrombocytopenia, and uremia</a:t>
            </a:r>
          </a:p>
          <a:p>
            <a:pPr>
              <a:buFont typeface="Wingdings" pitchFamily="2" charset="2"/>
              <a:buChar char="Ø"/>
            </a:pPr>
            <a:r>
              <a:rPr lang="en-US" b="1" dirty="0" smtClean="0"/>
              <a:t>ETIOLOGY : acute enteritis with diarrhea caused by Shiga-like toxin–producing </a:t>
            </a:r>
            <a:r>
              <a:rPr lang="en-US" b="1" i="1" dirty="0" smtClean="0"/>
              <a:t>Escherichia coli</a:t>
            </a:r>
            <a:r>
              <a:rPr lang="en-US" b="1" dirty="0" smtClean="0"/>
              <a:t> 0157: H7 </a:t>
            </a:r>
            <a:endParaRPr lang="ar-IQ" dirty="0"/>
          </a:p>
        </p:txBody>
      </p:sp>
    </p:spTree>
  </p:cSld>
  <p:clrMapOvr>
    <a:masterClrMapping/>
  </p:clrMapOvr>
  <p:transition>
    <p:check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MANIFESTATIONS</a:t>
            </a:r>
            <a:endParaRPr lang="ar-IQ"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US" b="1" dirty="0" smtClean="0"/>
              <a:t>HUS is most common in children younger than 4 yr of age. </a:t>
            </a:r>
          </a:p>
          <a:p>
            <a:pPr>
              <a:buFont typeface="Wingdings" pitchFamily="2" charset="2"/>
              <a:buChar char="Ø"/>
            </a:pPr>
            <a:r>
              <a:rPr lang="en-US" b="1" dirty="0" smtClean="0"/>
              <a:t>The onset is usually preceded by a gastroenteritis characterized by fever, vomiting, abdominal pain, and diarrhea that is initially watery but then becomes bloody. Less commonly, (patients may present after an upper respiratory tract infection).  </a:t>
            </a:r>
          </a:p>
          <a:p>
            <a:pPr>
              <a:buFont typeface="Wingdings" pitchFamily="2" charset="2"/>
              <a:buChar char="Ø"/>
            </a:pPr>
            <a:r>
              <a:rPr lang="en-US" b="1" dirty="0" smtClean="0"/>
              <a:t>Sudden onset of pallor, irritability, weakness, lethargy, and </a:t>
            </a:r>
            <a:r>
              <a:rPr lang="en-US" b="1" dirty="0" err="1" smtClean="0"/>
              <a:t>oliguria</a:t>
            </a:r>
            <a:r>
              <a:rPr lang="en-US" b="1" dirty="0" smtClean="0"/>
              <a:t> usually occurs 5–10 days after the initial gastrointestinal or respiratory illness. Physical examination may reveal dehydration, edema, </a:t>
            </a:r>
            <a:r>
              <a:rPr lang="en-US" b="1" dirty="0" err="1" smtClean="0"/>
              <a:t>petechiae</a:t>
            </a:r>
            <a:r>
              <a:rPr lang="en-US" b="1" dirty="0" smtClean="0"/>
              <a:t>, .</a:t>
            </a:r>
            <a:endParaRPr lang="ar-IQ" dirty="0"/>
          </a:p>
        </p:txBody>
      </p:sp>
    </p:spTree>
  </p:cSld>
  <p:clrMapOvr>
    <a:masterClrMapping/>
  </p:clrMapOvr>
  <p:transition>
    <p:check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b="1" dirty="0" smtClean="0"/>
              <a:t>The diagnosis is supported by the findings of a </a:t>
            </a:r>
            <a:r>
              <a:rPr lang="en-US" b="1" dirty="0" err="1" smtClean="0"/>
              <a:t>microangiopathic</a:t>
            </a:r>
            <a:r>
              <a:rPr lang="en-US" b="1" dirty="0" smtClean="0"/>
              <a:t> hemolytic anemia, thrombocytopenia, and acute renal failure </a:t>
            </a:r>
          </a:p>
          <a:p>
            <a:pPr>
              <a:buFont typeface="Wingdings" pitchFamily="2" charset="2"/>
              <a:buChar char="Ø"/>
            </a:pPr>
            <a:r>
              <a:rPr lang="en-US" b="1" dirty="0" smtClean="0"/>
              <a:t>The hemoglobin value is commonly in the 5–9 g/</a:t>
            </a:r>
            <a:r>
              <a:rPr lang="en-US" b="1" dirty="0" err="1" smtClean="0"/>
              <a:t>dL</a:t>
            </a:r>
            <a:r>
              <a:rPr lang="en-US" b="1" dirty="0" smtClean="0"/>
              <a:t> range. The blood peripheral smear reveals helmet cells, burr cells, and fragmented RBCs </a:t>
            </a:r>
          </a:p>
          <a:p>
            <a:pPr>
              <a:buFont typeface="Wingdings" pitchFamily="2" charset="2"/>
              <a:buChar char="Ø"/>
            </a:pPr>
            <a:r>
              <a:rPr lang="en-US" b="1" dirty="0" smtClean="0"/>
              <a:t>The </a:t>
            </a:r>
            <a:r>
              <a:rPr lang="en-US" b="1" dirty="0" err="1" smtClean="0"/>
              <a:t>reticulocyte</a:t>
            </a:r>
            <a:r>
              <a:rPr lang="en-US" b="1" dirty="0" smtClean="0"/>
              <a:t> count is moderately elevated, and the Coombs test result is negative. </a:t>
            </a:r>
            <a:r>
              <a:rPr lang="en-US" b="1" dirty="0" err="1" smtClean="0"/>
              <a:t>Leukocytosis</a:t>
            </a:r>
            <a:r>
              <a:rPr lang="en-US" b="1" dirty="0" smtClean="0"/>
              <a:t> is significant. Thrombocytopenia </a:t>
            </a:r>
          </a:p>
          <a:p>
            <a:pPr>
              <a:buFont typeface="Wingdings" pitchFamily="2" charset="2"/>
              <a:buChar char="Ø"/>
            </a:pPr>
            <a:r>
              <a:rPr lang="en-US" b="1" dirty="0" err="1" smtClean="0"/>
              <a:t>hematuria</a:t>
            </a:r>
            <a:r>
              <a:rPr lang="en-US" b="1" dirty="0" smtClean="0"/>
              <a:t> and </a:t>
            </a:r>
            <a:r>
              <a:rPr lang="en-US" b="1" dirty="0" err="1" smtClean="0"/>
              <a:t>proteinuria</a:t>
            </a:r>
            <a:endParaRPr lang="en-US" b="1" dirty="0" smtClean="0"/>
          </a:p>
          <a:p>
            <a:pPr>
              <a:buFont typeface="Wingdings" pitchFamily="2" charset="2"/>
              <a:buChar char="Ø"/>
            </a:pPr>
            <a:r>
              <a:rPr lang="en-US" b="1" dirty="0" smtClean="0"/>
              <a:t>Renal manifestations vary from mild renal insufficiency to acute </a:t>
            </a:r>
            <a:r>
              <a:rPr lang="en-US" b="1" dirty="0" err="1" smtClean="0"/>
              <a:t>oliguric</a:t>
            </a:r>
            <a:r>
              <a:rPr lang="en-US" b="1" dirty="0" smtClean="0"/>
              <a:t> or </a:t>
            </a:r>
            <a:r>
              <a:rPr lang="en-US" b="1" dirty="0" err="1" smtClean="0"/>
              <a:t>anuric</a:t>
            </a:r>
            <a:r>
              <a:rPr lang="en-US" b="1" dirty="0" smtClean="0"/>
              <a:t> renal failure requiring dialysis </a:t>
            </a:r>
          </a:p>
          <a:p>
            <a:endParaRPr lang="ar-IQ" dirty="0"/>
          </a:p>
        </p:txBody>
      </p:sp>
    </p:spTree>
  </p:cSld>
  <p:clrMapOvr>
    <a:masterClrMapping/>
  </p:clrMapOvr>
  <p:transition>
    <p:check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a:t>
            </a:r>
            <a:endParaRPr lang="ar-IQ" dirty="0"/>
          </a:p>
        </p:txBody>
      </p:sp>
      <p:sp>
        <p:nvSpPr>
          <p:cNvPr id="3" name="Content Placeholder 2"/>
          <p:cNvSpPr>
            <a:spLocks noGrp="1"/>
          </p:cNvSpPr>
          <p:nvPr>
            <p:ph idx="1"/>
          </p:nvPr>
        </p:nvSpPr>
        <p:spPr/>
        <p:txBody>
          <a:bodyPr/>
          <a:lstStyle/>
          <a:p>
            <a:r>
              <a:rPr lang="en-US" b="1" dirty="0" smtClean="0"/>
              <a:t>fluid and electrolytes, control of hypertension, aggressive nutrition</a:t>
            </a:r>
          </a:p>
          <a:p>
            <a:r>
              <a:rPr lang="en-US" b="1" dirty="0" smtClean="0"/>
              <a:t>early institution of dialysis </a:t>
            </a:r>
            <a:endParaRPr lang="ar-IQ" dirty="0"/>
          </a:p>
        </p:txBody>
      </p:sp>
    </p:spTree>
  </p:cSld>
  <p:clrMapOvr>
    <a:masterClrMapping/>
  </p:clrMapOvr>
  <p:transition>
    <p:check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Acute Renal Failure</a:t>
            </a:r>
            <a:endParaRPr lang="ar-IQ" dirty="0">
              <a:solidFill>
                <a:srgbClr val="FF0000"/>
              </a:solidFill>
            </a:endParaRPr>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a:t>Acute renal failure (ARF) is a clinical syndrome in which a sudden deterioration in renal function results in the inability of the kidneys to maintain fluid and electrolyte homeostasis. </a:t>
            </a:r>
            <a:endParaRPr lang="en-US" dirty="0" smtClean="0"/>
          </a:p>
          <a:p>
            <a:pPr>
              <a:buFont typeface="Wingdings" pitchFamily="2" charset="2"/>
              <a:buChar char="v"/>
            </a:pPr>
            <a:r>
              <a:rPr lang="en-US" dirty="0"/>
              <a:t>Common Causes of Acute Renal </a:t>
            </a:r>
            <a:r>
              <a:rPr lang="en-US" dirty="0" smtClean="0"/>
              <a:t>Failure</a:t>
            </a:r>
          </a:p>
          <a:p>
            <a:pPr>
              <a:buFont typeface="Wingdings" pitchFamily="2" charset="2"/>
              <a:buChar char="Ø"/>
            </a:pPr>
            <a:r>
              <a:rPr lang="en-GB" dirty="0"/>
              <a:t>Prerenal </a:t>
            </a:r>
            <a:r>
              <a:rPr lang="en-GB" dirty="0" smtClean="0"/>
              <a:t>ARF:</a:t>
            </a:r>
            <a:r>
              <a:rPr lang="en-US" dirty="0"/>
              <a:t>is characterized </a:t>
            </a:r>
            <a:r>
              <a:rPr lang="en-US" dirty="0" smtClean="0"/>
              <a:t>by inadequate </a:t>
            </a:r>
            <a:r>
              <a:rPr lang="en-US" dirty="0"/>
              <a:t>renal perfusion and a decreased glomerular filtration rate (</a:t>
            </a:r>
            <a:r>
              <a:rPr lang="en-US" dirty="0" smtClean="0"/>
              <a:t>GFR) Common </a:t>
            </a:r>
            <a:r>
              <a:rPr lang="en-US" dirty="0"/>
              <a:t>causes of prerenal ARF include dehydration, </a:t>
            </a:r>
            <a:r>
              <a:rPr lang="en-US" dirty="0" smtClean="0"/>
              <a:t>sepsis and hemorrhage.</a:t>
            </a:r>
            <a:endParaRPr lang="en-US" dirty="0"/>
          </a:p>
          <a:p>
            <a:endParaRPr lang="ar-IQ" dirty="0"/>
          </a:p>
        </p:txBody>
      </p:sp>
    </p:spTree>
    <p:extLst>
      <p:ext uri="{BB962C8B-B14F-4D97-AF65-F5344CB8AC3E}">
        <p14:creationId xmlns:p14="http://schemas.microsoft.com/office/powerpoint/2010/main" xmlns="" val="3941398343"/>
      </p:ext>
    </p:extLst>
  </p:cSld>
  <p:clrMapOvr>
    <a:masterClrMapping/>
  </p:clrMapOvr>
  <p:transition spd="slow">
    <p:check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Acute Renal Failure</a:t>
            </a:r>
            <a:endParaRPr lang="ar-IQ"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GB" dirty="0"/>
              <a:t>Intrinsic renal </a:t>
            </a:r>
            <a:r>
              <a:rPr lang="en-GB" dirty="0" smtClean="0"/>
              <a:t>ARF: renal parenchymal damage (cause glomerulonephritis) </a:t>
            </a:r>
            <a:r>
              <a:rPr lang="en-GB" dirty="0"/>
              <a:t>including </a:t>
            </a:r>
            <a:r>
              <a:rPr lang="en-GB" dirty="0" err="1"/>
              <a:t>postinfectious</a:t>
            </a:r>
            <a:r>
              <a:rPr lang="en-GB" dirty="0"/>
              <a:t> glomerulonephritis, lupus nephritis, Henoch-</a:t>
            </a:r>
            <a:r>
              <a:rPr lang="en-GB" dirty="0" err="1"/>
              <a:t>Schönlein</a:t>
            </a:r>
            <a:r>
              <a:rPr lang="en-GB" dirty="0"/>
              <a:t> purpura nephritis, </a:t>
            </a:r>
            <a:r>
              <a:rPr lang="en-GB" dirty="0" err="1"/>
              <a:t>membranoproliferative</a:t>
            </a:r>
            <a:r>
              <a:rPr lang="en-GB" dirty="0"/>
              <a:t> </a:t>
            </a:r>
            <a:r>
              <a:rPr lang="en-GB" dirty="0" smtClean="0"/>
              <a:t>glomerulonephritis.</a:t>
            </a:r>
          </a:p>
          <a:p>
            <a:pPr>
              <a:buFont typeface="Wingdings" pitchFamily="2" charset="2"/>
              <a:buChar char="Ø"/>
            </a:pPr>
            <a:r>
              <a:rPr lang="en-US" dirty="0" err="1"/>
              <a:t>Postrenal</a:t>
            </a:r>
            <a:r>
              <a:rPr lang="en-US" dirty="0"/>
              <a:t> ARF </a:t>
            </a:r>
            <a:r>
              <a:rPr lang="en-US" dirty="0" smtClean="0"/>
              <a:t>:includes </a:t>
            </a:r>
            <a:r>
              <a:rPr lang="en-US" dirty="0"/>
              <a:t>a variety of disorders characterized by obstruction of the urinary tract. In neonates and infants, congenital conditions such as posterior urethral valves and bilateral </a:t>
            </a:r>
            <a:r>
              <a:rPr lang="en-US" dirty="0" err="1"/>
              <a:t>ureteropelvic</a:t>
            </a:r>
            <a:r>
              <a:rPr lang="en-US" dirty="0"/>
              <a:t> junction obstruction </a:t>
            </a:r>
            <a:r>
              <a:rPr lang="en-US" dirty="0" smtClean="0"/>
              <a:t>.</a:t>
            </a:r>
            <a:endParaRPr lang="ar-IQ" dirty="0"/>
          </a:p>
        </p:txBody>
      </p:sp>
    </p:spTree>
    <p:extLst>
      <p:ext uri="{BB962C8B-B14F-4D97-AF65-F5344CB8AC3E}">
        <p14:creationId xmlns:p14="http://schemas.microsoft.com/office/powerpoint/2010/main" xmlns="" val="2392659777"/>
      </p:ext>
    </p:extLst>
  </p:cSld>
  <p:clrMapOvr>
    <a:masterClrMapping/>
  </p:clrMapOvr>
  <p:transition spd="slow">
    <p:check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CLINICAL MANIFESTATIONS AND DIAGNOSIS</a:t>
            </a:r>
            <a:endParaRPr lang="ar-IQ" dirty="0"/>
          </a:p>
        </p:txBody>
      </p:sp>
      <p:sp>
        <p:nvSpPr>
          <p:cNvPr id="3" name="Content Placeholder 2"/>
          <p:cNvSpPr>
            <a:spLocks noGrp="1"/>
          </p:cNvSpPr>
          <p:nvPr>
            <p:ph idx="1"/>
          </p:nvPr>
        </p:nvSpPr>
        <p:spPr/>
        <p:txBody>
          <a:bodyPr>
            <a:noAutofit/>
          </a:bodyPr>
          <a:lstStyle/>
          <a:p>
            <a:pPr>
              <a:buFont typeface="Wingdings" pitchFamily="2" charset="2"/>
              <a:buChar char="Ø"/>
            </a:pPr>
            <a:r>
              <a:rPr lang="en-US" sz="2000" dirty="0" smtClean="0"/>
              <a:t>Sing and symptom of underlying  disease .</a:t>
            </a:r>
          </a:p>
          <a:p>
            <a:pPr>
              <a:buFont typeface="Wingdings" pitchFamily="2" charset="2"/>
              <a:buChar char="Ø"/>
            </a:pPr>
            <a:r>
              <a:rPr lang="en-US" sz="2000" dirty="0" smtClean="0"/>
              <a:t>elevated serum concentrations of blood urea nitrogen, creatinine</a:t>
            </a:r>
          </a:p>
          <a:p>
            <a:pPr>
              <a:buFont typeface="Wingdings" pitchFamily="2" charset="2"/>
              <a:buChar char="Ø"/>
            </a:pPr>
            <a:r>
              <a:rPr lang="en-US" sz="2000" dirty="0" smtClean="0"/>
              <a:t>metabolic acidosis</a:t>
            </a:r>
          </a:p>
          <a:p>
            <a:pPr>
              <a:buFont typeface="Wingdings" pitchFamily="2" charset="2"/>
              <a:buChar char="Ø"/>
            </a:pPr>
            <a:r>
              <a:rPr lang="en-US" sz="2000" dirty="0" smtClean="0"/>
              <a:t>elevated serum potassium, uric acid and phosphate </a:t>
            </a:r>
          </a:p>
          <a:p>
            <a:pPr>
              <a:buFont typeface="Wingdings" pitchFamily="2" charset="2"/>
              <a:buChar char="Ø"/>
            </a:pPr>
            <a:r>
              <a:rPr lang="en-US" sz="2000" dirty="0" smtClean="0"/>
              <a:t>hypocalcemia (hyperphosphatemia</a:t>
            </a:r>
            <a:r>
              <a:rPr lang="en-US" sz="2000" dirty="0"/>
              <a:t>) </a:t>
            </a:r>
            <a:r>
              <a:rPr lang="en-US" sz="2000" dirty="0" smtClean="0"/>
              <a:t>.</a:t>
            </a:r>
          </a:p>
          <a:p>
            <a:pPr>
              <a:buFont typeface="Wingdings" pitchFamily="2" charset="2"/>
              <a:buChar char="Ø"/>
            </a:pPr>
            <a:r>
              <a:rPr lang="en-US" sz="2000" dirty="0" smtClean="0"/>
              <a:t>anemia .leukopenia and thrombocytopenia .</a:t>
            </a:r>
          </a:p>
          <a:p>
            <a:pPr>
              <a:buFont typeface="Wingdings" pitchFamily="2" charset="2"/>
              <a:buChar char="Ø"/>
            </a:pPr>
            <a:r>
              <a:rPr lang="en-US" sz="2000" dirty="0" smtClean="0"/>
              <a:t>The presence of hematuria, proteinuria, and red blood cell or granular urinary casts suggests intrinsic ARF, in particular glomerular disease</a:t>
            </a:r>
          </a:p>
          <a:p>
            <a:pPr>
              <a:buFont typeface="Wingdings" pitchFamily="2" charset="2"/>
              <a:buChar char="Ø"/>
            </a:pPr>
            <a:r>
              <a:rPr lang="en-US" sz="2000" dirty="0"/>
              <a:t>Renal </a:t>
            </a:r>
            <a:r>
              <a:rPr lang="en-US" sz="2000" dirty="0" smtClean="0"/>
              <a:t>biopsy </a:t>
            </a:r>
          </a:p>
          <a:p>
            <a:pPr>
              <a:buFont typeface="Wingdings" pitchFamily="2" charset="2"/>
              <a:buChar char="Ø"/>
            </a:pPr>
            <a:r>
              <a:rPr lang="en-US" sz="2000" dirty="0" smtClean="0"/>
              <a:t>Renal </a:t>
            </a:r>
            <a:r>
              <a:rPr lang="en-US" sz="2000" dirty="0"/>
              <a:t>ultrasonography . </a:t>
            </a:r>
            <a:endParaRPr lang="en-US" sz="2000" dirty="0" smtClean="0"/>
          </a:p>
          <a:p>
            <a:pPr>
              <a:buFont typeface="Wingdings" pitchFamily="2" charset="2"/>
              <a:buChar char="Ø"/>
            </a:pPr>
            <a:r>
              <a:rPr lang="en-US" sz="2000" dirty="0" smtClean="0"/>
              <a:t>Chest </a:t>
            </a:r>
            <a:r>
              <a:rPr lang="en-US" sz="2000" dirty="0"/>
              <a:t>radiography may reveal cardiomegaly and pulmonary congestion .</a:t>
            </a:r>
          </a:p>
          <a:p>
            <a:pPr marL="0" indent="0">
              <a:buNone/>
            </a:pPr>
            <a:r>
              <a:rPr lang="en-US" sz="1600" dirty="0" smtClean="0"/>
              <a:t> </a:t>
            </a:r>
            <a:endParaRPr lang="en-US" sz="1600" dirty="0"/>
          </a:p>
          <a:p>
            <a:pPr>
              <a:buFont typeface="Wingdings" pitchFamily="2" charset="2"/>
              <a:buChar char="Ø"/>
            </a:pPr>
            <a:endParaRPr lang="en-US" sz="1600" dirty="0" smtClean="0"/>
          </a:p>
        </p:txBody>
      </p:sp>
    </p:spTree>
    <p:extLst>
      <p:ext uri="{BB962C8B-B14F-4D97-AF65-F5344CB8AC3E}">
        <p14:creationId xmlns:p14="http://schemas.microsoft.com/office/powerpoint/2010/main" xmlns="" val="1847692998"/>
      </p:ext>
    </p:extLst>
  </p:cSld>
  <p:clrMapOvr>
    <a:masterClrMapping/>
  </p:clrMapOvr>
  <p:transition spd="slow">
    <p:check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v"/>
            </a:pPr>
            <a:r>
              <a:rPr lang="en-GB" dirty="0" smtClean="0"/>
              <a:t>Correct the </a:t>
            </a:r>
            <a:r>
              <a:rPr lang="en-GB" dirty="0"/>
              <a:t>volume </a:t>
            </a:r>
            <a:r>
              <a:rPr lang="en-GB" dirty="0" smtClean="0"/>
              <a:t>status if hypovolemia </a:t>
            </a:r>
            <a:r>
              <a:rPr lang="en-US" dirty="0" smtClean="0"/>
              <a:t>.</a:t>
            </a:r>
          </a:p>
          <a:p>
            <a:pPr>
              <a:buFont typeface="Wingdings" pitchFamily="2" charset="2"/>
              <a:buChar char="v"/>
            </a:pPr>
            <a:r>
              <a:rPr lang="en-US" dirty="0"/>
              <a:t>Diuretic therapy </a:t>
            </a:r>
            <a:r>
              <a:rPr lang="en-US" dirty="0" smtClean="0"/>
              <a:t>.</a:t>
            </a:r>
          </a:p>
          <a:p>
            <a:pPr>
              <a:buFont typeface="Wingdings" pitchFamily="2" charset="2"/>
              <a:buChar char="v"/>
            </a:pPr>
            <a:r>
              <a:rPr lang="en-GB" dirty="0" smtClean="0"/>
              <a:t>Correct </a:t>
            </a:r>
            <a:r>
              <a:rPr lang="en-GB" dirty="0" err="1" smtClean="0"/>
              <a:t>hyperkalemia</a:t>
            </a:r>
            <a:r>
              <a:rPr lang="en-GB" dirty="0" smtClean="0"/>
              <a:t> .</a:t>
            </a:r>
          </a:p>
          <a:p>
            <a:pPr>
              <a:buFont typeface="Wingdings" pitchFamily="2" charset="2"/>
              <a:buChar char="Ø"/>
            </a:pPr>
            <a:r>
              <a:rPr lang="en-GB" dirty="0" smtClean="0"/>
              <a:t>Exogenous </a:t>
            </a:r>
            <a:r>
              <a:rPr lang="en-GB" dirty="0"/>
              <a:t>sources of </a:t>
            </a:r>
            <a:r>
              <a:rPr lang="en-GB" dirty="0" smtClean="0"/>
              <a:t>potassium should </a:t>
            </a:r>
            <a:r>
              <a:rPr lang="en-GB" dirty="0"/>
              <a:t>be eliminated. </a:t>
            </a:r>
            <a:endParaRPr lang="en-GB" dirty="0" smtClean="0"/>
          </a:p>
          <a:p>
            <a:pPr>
              <a:buFont typeface="Wingdings" pitchFamily="2" charset="2"/>
              <a:buChar char="Ø"/>
            </a:pPr>
            <a:r>
              <a:rPr lang="en-GB" dirty="0" smtClean="0"/>
              <a:t>Sodium </a:t>
            </a:r>
            <a:r>
              <a:rPr lang="en-GB" dirty="0"/>
              <a:t>polystyrene sulfonate resin (</a:t>
            </a:r>
            <a:r>
              <a:rPr lang="en-GB" dirty="0" err="1"/>
              <a:t>Kayexalate</a:t>
            </a:r>
            <a:r>
              <a:rPr lang="en-GB" dirty="0"/>
              <a:t>), 1 g/kg, should be given orally or by retention </a:t>
            </a:r>
            <a:r>
              <a:rPr lang="en-GB" dirty="0" smtClean="0"/>
              <a:t>enema</a:t>
            </a:r>
          </a:p>
          <a:p>
            <a:pPr>
              <a:buFont typeface="Wingdings" pitchFamily="2" charset="2"/>
              <a:buChar char="Ø"/>
            </a:pPr>
            <a:r>
              <a:rPr lang="en-GB" dirty="0" smtClean="0"/>
              <a:t> </a:t>
            </a:r>
            <a:r>
              <a:rPr lang="da-DK" dirty="0"/>
              <a:t>Calcium gluconate 10% solution, </a:t>
            </a:r>
            <a:r>
              <a:rPr lang="da-DK" dirty="0" smtClean="0"/>
              <a:t>1 </a:t>
            </a:r>
            <a:r>
              <a:rPr lang="da-DK" dirty="0"/>
              <a:t>mL/kg </a:t>
            </a:r>
            <a:r>
              <a:rPr lang="da-DK" dirty="0" smtClean="0"/>
              <a:t>IV.</a:t>
            </a:r>
          </a:p>
          <a:p>
            <a:pPr>
              <a:buFont typeface="Wingdings" pitchFamily="2" charset="2"/>
              <a:buChar char="Ø"/>
            </a:pPr>
            <a:r>
              <a:rPr lang="en-GB" dirty="0"/>
              <a:t>Sodium bicarbonate, 1–2 </a:t>
            </a:r>
            <a:r>
              <a:rPr lang="en-GB" dirty="0" err="1"/>
              <a:t>mEq</a:t>
            </a:r>
            <a:r>
              <a:rPr lang="en-GB" dirty="0"/>
              <a:t>/kg </a:t>
            </a:r>
            <a:r>
              <a:rPr lang="en-GB" dirty="0" smtClean="0"/>
              <a:t>IV.</a:t>
            </a:r>
          </a:p>
          <a:p>
            <a:pPr>
              <a:buFont typeface="Wingdings" pitchFamily="2" charset="2"/>
              <a:buChar char="Ø"/>
            </a:pPr>
            <a:r>
              <a:rPr lang="en-GB" dirty="0" smtClean="0"/>
              <a:t> </a:t>
            </a:r>
            <a:r>
              <a:rPr lang="en-US" dirty="0"/>
              <a:t>Regular </a:t>
            </a:r>
            <a:r>
              <a:rPr lang="en-US" dirty="0" smtClean="0"/>
              <a:t>insulin (0.1 U/kg)  with </a:t>
            </a:r>
            <a:r>
              <a:rPr lang="en-US" dirty="0"/>
              <a:t>glucose 50% </a:t>
            </a:r>
            <a:r>
              <a:rPr lang="en-US" dirty="0" smtClean="0"/>
              <a:t>solution (1 mL/kg diluted with fluid)  .</a:t>
            </a:r>
          </a:p>
          <a:p>
            <a:pPr>
              <a:buFont typeface="Wingdings" pitchFamily="2" charset="2"/>
              <a:buChar char="v"/>
            </a:pPr>
            <a:r>
              <a:rPr lang="en-US" dirty="0"/>
              <a:t>Correction of </a:t>
            </a:r>
            <a:r>
              <a:rPr lang="en-US" dirty="0" smtClean="0"/>
              <a:t>metabolic </a:t>
            </a:r>
            <a:r>
              <a:rPr lang="en-US" dirty="0"/>
              <a:t>acidosis with intravenous bicarbonate </a:t>
            </a:r>
            <a:endParaRPr lang="ar-IQ" dirty="0"/>
          </a:p>
        </p:txBody>
      </p:sp>
    </p:spTree>
    <p:extLst>
      <p:ext uri="{BB962C8B-B14F-4D97-AF65-F5344CB8AC3E}">
        <p14:creationId xmlns:p14="http://schemas.microsoft.com/office/powerpoint/2010/main" xmlns="" val="2412087319"/>
      </p:ext>
    </p:extLst>
  </p:cSld>
  <p:clrMapOvr>
    <a:masterClrMapping/>
  </p:clrMapOvr>
  <p:transition spd="slow">
    <p:check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correct </a:t>
            </a:r>
            <a:r>
              <a:rPr lang="en-US" dirty="0"/>
              <a:t>of </a:t>
            </a:r>
            <a:r>
              <a:rPr lang="en-US" dirty="0" smtClean="0"/>
              <a:t>hypocalcemia .</a:t>
            </a:r>
          </a:p>
          <a:p>
            <a:pPr>
              <a:buFont typeface="Wingdings" pitchFamily="2" charset="2"/>
              <a:buChar char="Ø"/>
            </a:pPr>
            <a:r>
              <a:rPr lang="en-US" dirty="0"/>
              <a:t>Correction of </a:t>
            </a:r>
            <a:r>
              <a:rPr lang="en-US" dirty="0" smtClean="0"/>
              <a:t>Hyponatremia .</a:t>
            </a:r>
          </a:p>
          <a:p>
            <a:pPr>
              <a:buFont typeface="Wingdings" pitchFamily="2" charset="2"/>
              <a:buChar char="Ø"/>
            </a:pPr>
            <a:r>
              <a:rPr lang="en-US" dirty="0"/>
              <a:t>Hypertension </a:t>
            </a:r>
            <a:r>
              <a:rPr lang="en-US" dirty="0" smtClean="0"/>
              <a:t>:Salt </a:t>
            </a:r>
            <a:r>
              <a:rPr lang="en-US" dirty="0"/>
              <a:t>and water restriction diuretic administration </a:t>
            </a:r>
            <a:r>
              <a:rPr lang="en-US" dirty="0" smtClean="0"/>
              <a:t>,calcium </a:t>
            </a:r>
            <a:r>
              <a:rPr lang="en-US" dirty="0"/>
              <a:t>channel blockers (amlodipine, 0.1–0.6 mg/kg/24 </a:t>
            </a:r>
            <a:r>
              <a:rPr lang="en-US" dirty="0" smtClean="0"/>
              <a:t>hr) </a:t>
            </a:r>
          </a:p>
          <a:p>
            <a:pPr>
              <a:buFont typeface="Wingdings" pitchFamily="2" charset="2"/>
              <a:buChar char="Ø"/>
            </a:pPr>
            <a:r>
              <a:rPr lang="en-GB" dirty="0"/>
              <a:t>Correction of The </a:t>
            </a:r>
            <a:r>
              <a:rPr lang="en-GB" dirty="0" err="1"/>
              <a:t>anemia</a:t>
            </a:r>
            <a:r>
              <a:rPr lang="en-GB" dirty="0"/>
              <a:t> and Nutrition</a:t>
            </a:r>
            <a:endParaRPr lang="ar-IQ" dirty="0"/>
          </a:p>
        </p:txBody>
      </p:sp>
    </p:spTree>
    <p:extLst>
      <p:ext uri="{BB962C8B-B14F-4D97-AF65-F5344CB8AC3E}">
        <p14:creationId xmlns:p14="http://schemas.microsoft.com/office/powerpoint/2010/main" xmlns="" val="135409489"/>
      </p:ext>
    </p:extLst>
  </p:cSld>
  <p:clrMapOvr>
    <a:masterClrMapping/>
  </p:clrMapOvr>
  <p:transition spd="slow">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Risk Factors for Urinary Tract Infection</a:t>
            </a:r>
            <a:endParaRPr lang="ar-IQ"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GB" dirty="0" smtClean="0"/>
              <a:t>Female gender</a:t>
            </a:r>
          </a:p>
          <a:p>
            <a:pPr>
              <a:buFont typeface="Wingdings" pitchFamily="2" charset="2"/>
              <a:buChar char="q"/>
            </a:pPr>
            <a:r>
              <a:rPr lang="en-GB" dirty="0" smtClean="0"/>
              <a:t>Uncircumcised male</a:t>
            </a:r>
          </a:p>
          <a:p>
            <a:pPr>
              <a:buFont typeface="Wingdings" pitchFamily="2" charset="2"/>
              <a:buChar char="q"/>
            </a:pPr>
            <a:r>
              <a:rPr lang="en-GB" dirty="0" err="1" smtClean="0"/>
              <a:t>Vesicoureteral</a:t>
            </a:r>
            <a:r>
              <a:rPr lang="en-GB" dirty="0" smtClean="0"/>
              <a:t> reflux ,Obstructive </a:t>
            </a:r>
            <a:r>
              <a:rPr lang="en-GB" dirty="0" err="1" smtClean="0"/>
              <a:t>uropathy</a:t>
            </a:r>
            <a:r>
              <a:rPr lang="en-GB" dirty="0" smtClean="0"/>
              <a:t>  ,Neuropathic bladder and labial adhesion</a:t>
            </a:r>
          </a:p>
          <a:p>
            <a:pPr>
              <a:buFont typeface="Wingdings" pitchFamily="2" charset="2"/>
              <a:buChar char="q"/>
            </a:pPr>
            <a:r>
              <a:rPr lang="en-GB" dirty="0" smtClean="0"/>
              <a:t>Toilet training and Voiding dysfunction</a:t>
            </a:r>
          </a:p>
          <a:p>
            <a:pPr>
              <a:buFont typeface="Wingdings" pitchFamily="2" charset="2"/>
              <a:buChar char="q"/>
            </a:pPr>
            <a:r>
              <a:rPr lang="en-GB" dirty="0" smtClean="0"/>
              <a:t>Urethral instrumentation</a:t>
            </a:r>
          </a:p>
          <a:p>
            <a:pPr>
              <a:buFont typeface="Wingdings" pitchFamily="2" charset="2"/>
              <a:buChar char="q"/>
            </a:pPr>
            <a:r>
              <a:rPr lang="en-US" dirty="0" smtClean="0"/>
              <a:t>Wiping from back to front in females</a:t>
            </a:r>
          </a:p>
          <a:p>
            <a:pPr>
              <a:buFont typeface="Wingdings" pitchFamily="2" charset="2"/>
              <a:buChar char="q"/>
            </a:pPr>
            <a:r>
              <a:rPr lang="en-GB" dirty="0" smtClean="0"/>
              <a:t>Bubble bath</a:t>
            </a:r>
          </a:p>
          <a:p>
            <a:pPr>
              <a:buFont typeface="Wingdings" pitchFamily="2" charset="2"/>
              <a:buChar char="q"/>
            </a:pPr>
            <a:r>
              <a:rPr lang="en-GB" dirty="0" smtClean="0"/>
              <a:t>Tight clothing (underwear)</a:t>
            </a:r>
          </a:p>
          <a:p>
            <a:pPr>
              <a:buFont typeface="Wingdings" pitchFamily="2" charset="2"/>
              <a:buChar char="q"/>
            </a:pPr>
            <a:r>
              <a:rPr lang="en-GB" dirty="0" smtClean="0"/>
              <a:t>Constipation</a:t>
            </a:r>
          </a:p>
          <a:p>
            <a:pPr>
              <a:buFont typeface="Wingdings" pitchFamily="2" charset="2"/>
              <a:buChar char="q"/>
            </a:pPr>
            <a:r>
              <a:rPr lang="en-GB" dirty="0" smtClean="0"/>
              <a:t>Pinworm infestation</a:t>
            </a:r>
          </a:p>
          <a:p>
            <a:endParaRPr lang="ar-IQ"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DIALYSIS</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v"/>
            </a:pPr>
            <a:r>
              <a:rPr lang="en-US" dirty="0"/>
              <a:t>Indications for dialysis in ARF include the </a:t>
            </a:r>
            <a:r>
              <a:rPr lang="en-US" dirty="0" smtClean="0"/>
              <a:t>following</a:t>
            </a:r>
          </a:p>
          <a:p>
            <a:pPr>
              <a:buFont typeface="Wingdings" pitchFamily="2" charset="2"/>
              <a:buChar char="Ø"/>
            </a:pPr>
            <a:r>
              <a:rPr lang="en-US" dirty="0"/>
              <a:t>Volume overload with evidence of hypertension </a:t>
            </a:r>
            <a:r>
              <a:rPr lang="en-US" dirty="0" smtClean="0"/>
              <a:t>or pulmonary </a:t>
            </a:r>
            <a:r>
              <a:rPr lang="en-US" dirty="0"/>
              <a:t>edema refractory to diuretic </a:t>
            </a:r>
            <a:r>
              <a:rPr lang="en-US" dirty="0" smtClean="0"/>
              <a:t>therapy</a:t>
            </a:r>
          </a:p>
          <a:p>
            <a:pPr>
              <a:buFont typeface="Wingdings" pitchFamily="2" charset="2"/>
              <a:buChar char="Ø"/>
            </a:pPr>
            <a:r>
              <a:rPr lang="en-GB" dirty="0"/>
              <a:t>Persistent </a:t>
            </a:r>
            <a:r>
              <a:rPr lang="en-GB" dirty="0" err="1" smtClean="0"/>
              <a:t>hyperkalemia</a:t>
            </a:r>
            <a:endParaRPr lang="en-GB" dirty="0" smtClean="0"/>
          </a:p>
          <a:p>
            <a:pPr>
              <a:buFont typeface="Wingdings" pitchFamily="2" charset="2"/>
              <a:buChar char="Ø"/>
            </a:pPr>
            <a:r>
              <a:rPr lang="en-US" dirty="0"/>
              <a:t>Severe metabolic acidosis unresponsive to medical </a:t>
            </a:r>
            <a:r>
              <a:rPr lang="en-US" dirty="0" smtClean="0"/>
              <a:t>management</a:t>
            </a:r>
          </a:p>
          <a:p>
            <a:pPr>
              <a:buFont typeface="Wingdings" pitchFamily="2" charset="2"/>
              <a:buChar char="Ø"/>
            </a:pPr>
            <a:r>
              <a:rPr lang="en-US" dirty="0"/>
              <a:t>Neurologic symptoms (altered mental status, seizures</a:t>
            </a:r>
            <a:r>
              <a:rPr lang="en-US" dirty="0" smtClean="0"/>
              <a:t>)</a:t>
            </a:r>
          </a:p>
          <a:p>
            <a:pPr>
              <a:buFont typeface="Wingdings" pitchFamily="2" charset="2"/>
              <a:buChar char="Ø"/>
            </a:pPr>
            <a:r>
              <a:rPr lang="en-US" dirty="0"/>
              <a:t>Blood urea nitrogen greater than 100–150 mg/</a:t>
            </a:r>
            <a:r>
              <a:rPr lang="en-US" dirty="0" err="1"/>
              <a:t>dL</a:t>
            </a:r>
            <a:r>
              <a:rPr lang="en-US" dirty="0"/>
              <a:t> </a:t>
            </a:r>
            <a:r>
              <a:rPr lang="en-US" dirty="0" smtClean="0"/>
              <a:t>.</a:t>
            </a:r>
          </a:p>
          <a:p>
            <a:pPr>
              <a:buFont typeface="Wingdings" pitchFamily="2" charset="2"/>
              <a:buChar char="Ø"/>
            </a:pPr>
            <a:r>
              <a:rPr lang="en-GB" dirty="0"/>
              <a:t>Calcium/phosphorus imbalance, with </a:t>
            </a:r>
            <a:r>
              <a:rPr lang="en-GB" dirty="0" err="1"/>
              <a:t>hypocalcemic</a:t>
            </a:r>
            <a:r>
              <a:rPr lang="en-GB" dirty="0"/>
              <a:t> </a:t>
            </a:r>
            <a:r>
              <a:rPr lang="en-GB" dirty="0" smtClean="0"/>
              <a:t>tetany</a:t>
            </a:r>
          </a:p>
          <a:p>
            <a:pPr>
              <a:buFont typeface="Wingdings" pitchFamily="2" charset="2"/>
              <a:buChar char="v"/>
            </a:pPr>
            <a:r>
              <a:rPr lang="en-GB" dirty="0" smtClean="0"/>
              <a:t>BENEFITS</a:t>
            </a:r>
          </a:p>
          <a:p>
            <a:pPr>
              <a:buFont typeface="Wingdings" pitchFamily="2" charset="2"/>
              <a:buChar char="Ø"/>
            </a:pPr>
            <a:r>
              <a:rPr lang="en-US" dirty="0"/>
              <a:t>Fluid removal</a:t>
            </a:r>
          </a:p>
          <a:p>
            <a:pPr>
              <a:buFont typeface="Wingdings" pitchFamily="2" charset="2"/>
              <a:buChar char="Ø"/>
            </a:pPr>
            <a:r>
              <a:rPr lang="en-US" dirty="0"/>
              <a:t>Urea and creatinine clearance</a:t>
            </a:r>
          </a:p>
          <a:p>
            <a:pPr>
              <a:buFont typeface="Wingdings" pitchFamily="2" charset="2"/>
              <a:buChar char="Ø"/>
            </a:pPr>
            <a:r>
              <a:rPr lang="en-US" dirty="0"/>
              <a:t>Potassium clearance</a:t>
            </a:r>
          </a:p>
          <a:p>
            <a:pPr>
              <a:buFont typeface="Wingdings" pitchFamily="2" charset="2"/>
              <a:buChar char="Ø"/>
            </a:pPr>
            <a:r>
              <a:rPr lang="en-US" dirty="0"/>
              <a:t>Toxin clearance</a:t>
            </a:r>
          </a:p>
          <a:p>
            <a:pPr>
              <a:buFont typeface="Wingdings" pitchFamily="2" charset="2"/>
              <a:buChar char="Ø"/>
            </a:pPr>
            <a:endParaRPr lang="en-GB" dirty="0" smtClean="0"/>
          </a:p>
          <a:p>
            <a:pPr>
              <a:buFont typeface="Wingdings" pitchFamily="2" charset="2"/>
              <a:buChar char="Ø"/>
            </a:pPr>
            <a:endParaRPr lang="ar-IQ" dirty="0"/>
          </a:p>
        </p:txBody>
      </p:sp>
    </p:spTree>
    <p:extLst>
      <p:ext uri="{BB962C8B-B14F-4D97-AF65-F5344CB8AC3E}">
        <p14:creationId xmlns:p14="http://schemas.microsoft.com/office/powerpoint/2010/main" xmlns="" val="4152236096"/>
      </p:ext>
    </p:extLst>
  </p:cSld>
  <p:clrMapOvr>
    <a:masterClrMapping/>
  </p:clrMapOvr>
  <p:transition spd="slow">
    <p:check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3 types of dialysis </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v"/>
            </a:pPr>
            <a:r>
              <a:rPr lang="en-US" dirty="0"/>
              <a:t>Peritoneal dialysis is </a:t>
            </a:r>
            <a:r>
              <a:rPr lang="en-US" dirty="0" smtClean="0"/>
              <a:t>most commonly employed in neonates and infants with ARF, </a:t>
            </a:r>
            <a:r>
              <a:rPr lang="en-US" dirty="0"/>
              <a:t>although this type may be used in children and adolescents of all ages. peritoneal dialysis is contraindicated in patients with significant abdominal pathology </a:t>
            </a:r>
          </a:p>
          <a:p>
            <a:pPr>
              <a:buFont typeface="Wingdings" pitchFamily="2" charset="2"/>
              <a:buChar char="Ø"/>
            </a:pPr>
            <a:r>
              <a:rPr lang="en-US" dirty="0" smtClean="0"/>
              <a:t> </a:t>
            </a:r>
            <a:r>
              <a:rPr lang="en-US" dirty="0" smtClean="0">
                <a:solidFill>
                  <a:srgbClr val="FF0000"/>
                </a:solidFill>
              </a:rPr>
              <a:t>complication:</a:t>
            </a:r>
            <a:r>
              <a:rPr lang="en-US" dirty="0" smtClean="0"/>
              <a:t> Electrolyte </a:t>
            </a:r>
            <a:r>
              <a:rPr lang="en-US" dirty="0"/>
              <a:t>imbalance ,Hypotension ,Peritonitis , abdominal hernia  and Abdominal pain </a:t>
            </a:r>
          </a:p>
          <a:p>
            <a:pPr>
              <a:buFont typeface="Wingdings" pitchFamily="2" charset="2"/>
              <a:buChar char="v"/>
            </a:pPr>
            <a:r>
              <a:rPr lang="en-US" dirty="0" smtClean="0"/>
              <a:t>Intermittent </a:t>
            </a:r>
            <a:r>
              <a:rPr lang="en-US" dirty="0"/>
              <a:t>hemodialysis </a:t>
            </a:r>
            <a:r>
              <a:rPr lang="en-US" dirty="0" smtClean="0"/>
              <a:t>(IH) is </a:t>
            </a:r>
            <a:r>
              <a:rPr lang="en-US" dirty="0"/>
              <a:t>useful in patients with relatively stable </a:t>
            </a:r>
            <a:r>
              <a:rPr lang="en-US" dirty="0" smtClean="0"/>
              <a:t>hemodynamic</a:t>
            </a:r>
          </a:p>
          <a:p>
            <a:pPr>
              <a:buFont typeface="Wingdings" pitchFamily="2" charset="2"/>
              <a:buChar char="v"/>
            </a:pPr>
            <a:r>
              <a:rPr lang="en-US" dirty="0" smtClean="0"/>
              <a:t>Continuous </a:t>
            </a:r>
            <a:r>
              <a:rPr lang="en-US" dirty="0"/>
              <a:t>renal replacement therapy (CRRT) is useful in patients with unstable hemodynamic </a:t>
            </a:r>
            <a:r>
              <a:rPr lang="en-US" dirty="0" smtClean="0"/>
              <a:t>status (sepsis</a:t>
            </a:r>
            <a:r>
              <a:rPr lang="en-US" dirty="0"/>
              <a:t>, or </a:t>
            </a:r>
            <a:r>
              <a:rPr lang="en-US" dirty="0" err="1"/>
              <a:t>multiorgan</a:t>
            </a:r>
            <a:r>
              <a:rPr lang="en-US" dirty="0"/>
              <a:t> failure in the intensive care </a:t>
            </a:r>
            <a:r>
              <a:rPr lang="en-US" dirty="0" smtClean="0"/>
              <a:t>setting)</a:t>
            </a:r>
          </a:p>
          <a:p>
            <a:pPr>
              <a:buFont typeface="Wingdings" pitchFamily="2" charset="2"/>
              <a:buChar char="v"/>
            </a:pPr>
            <a:r>
              <a:rPr lang="en-GB" dirty="0" smtClean="0">
                <a:solidFill>
                  <a:srgbClr val="FF0000"/>
                </a:solidFill>
              </a:rPr>
              <a:t>Complication of HI and CRRT </a:t>
            </a:r>
            <a:r>
              <a:rPr lang="en-GB" dirty="0">
                <a:solidFill>
                  <a:srgbClr val="FF0000"/>
                </a:solidFill>
              </a:rPr>
              <a:t>: </a:t>
            </a:r>
            <a:r>
              <a:rPr lang="en-GB" dirty="0"/>
              <a:t>Electrolyte imbalance ,Hypotension , Bleeding </a:t>
            </a:r>
            <a:r>
              <a:rPr lang="en-GB" dirty="0" smtClean="0"/>
              <a:t>,Central </a:t>
            </a:r>
            <a:r>
              <a:rPr lang="en-GB" dirty="0"/>
              <a:t>line infection </a:t>
            </a:r>
            <a:r>
              <a:rPr lang="en-GB" dirty="0" smtClean="0"/>
              <a:t>and Vessel </a:t>
            </a:r>
            <a:r>
              <a:rPr lang="en-GB" dirty="0"/>
              <a:t>thrombosis </a:t>
            </a:r>
            <a:endParaRPr lang="ar-IQ" dirty="0"/>
          </a:p>
        </p:txBody>
      </p:sp>
    </p:spTree>
    <p:extLst>
      <p:ext uri="{BB962C8B-B14F-4D97-AF65-F5344CB8AC3E}">
        <p14:creationId xmlns:p14="http://schemas.microsoft.com/office/powerpoint/2010/main" xmlns="" val="536762482"/>
      </p:ext>
    </p:extLst>
  </p:cSld>
  <p:clrMapOvr>
    <a:masterClrMapping/>
  </p:clrMapOvr>
  <p:transition spd="slow">
    <p:check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Chronic Kidney Disease</a:t>
            </a:r>
            <a:br>
              <a:rPr lang="en-US" b="1" dirty="0" smtClean="0">
                <a:solidFill>
                  <a:srgbClr val="FF0000"/>
                </a:solidFill>
              </a:rPr>
            </a:br>
            <a:r>
              <a:rPr lang="en-US" b="1" dirty="0" smtClean="0">
                <a:solidFill>
                  <a:srgbClr val="FF0000"/>
                </a:solidFill>
              </a:rPr>
              <a:t>(chronic kidney failure)</a:t>
            </a:r>
            <a:endParaRPr lang="ar-IQ"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514350" indent="-514350">
              <a:buNone/>
            </a:pPr>
            <a:r>
              <a:rPr lang="en-US" b="1" dirty="0" smtClean="0"/>
              <a:t>Chronic kidney disease is </a:t>
            </a:r>
            <a:r>
              <a:rPr lang="en-US" b="1" dirty="0" err="1" smtClean="0"/>
              <a:t>graduly</a:t>
            </a:r>
            <a:r>
              <a:rPr lang="en-US" b="1" dirty="0" smtClean="0"/>
              <a:t> loss of kidney function</a:t>
            </a:r>
          </a:p>
          <a:p>
            <a:pPr marL="514350" indent="-514350">
              <a:buNone/>
            </a:pPr>
            <a:r>
              <a:rPr lang="en-US" b="1" dirty="0" smtClean="0"/>
              <a:t>CKD may be the result of congenital, acquired, inherited, or metabolic renal disease</a:t>
            </a:r>
          </a:p>
          <a:p>
            <a:pPr marL="514350" indent="-514350">
              <a:buNone/>
            </a:pPr>
            <a:r>
              <a:rPr lang="en-US" b="1" dirty="0" smtClean="0"/>
              <a:t>The clinical presentation of CKD is quite varied and dependent on the underlying renal </a:t>
            </a:r>
            <a:r>
              <a:rPr lang="en-US" b="1" dirty="0" err="1" smtClean="0"/>
              <a:t>diseaseChildren</a:t>
            </a:r>
            <a:r>
              <a:rPr lang="en-US" b="1" dirty="0" smtClean="0"/>
              <a:t> and adolescents with CKD from chronic </a:t>
            </a:r>
            <a:r>
              <a:rPr lang="en-US" b="1" dirty="0" err="1" smtClean="0"/>
              <a:t>glomerulonephritis</a:t>
            </a:r>
            <a:r>
              <a:rPr lang="en-US" b="1" dirty="0" smtClean="0"/>
              <a:t> (</a:t>
            </a:r>
            <a:r>
              <a:rPr lang="en-US" b="1" dirty="0" err="1" smtClean="0"/>
              <a:t>membranoproliferative</a:t>
            </a:r>
            <a:r>
              <a:rPr lang="en-US" b="1" dirty="0" smtClean="0"/>
              <a:t> </a:t>
            </a:r>
            <a:r>
              <a:rPr lang="en-US" b="1" dirty="0" err="1" smtClean="0"/>
              <a:t>glomerulonephritis</a:t>
            </a:r>
            <a:r>
              <a:rPr lang="en-US" b="1" dirty="0" smtClean="0"/>
              <a:t>) may present with edema, hypertension, </a:t>
            </a:r>
            <a:r>
              <a:rPr lang="en-US" b="1" dirty="0" err="1" smtClean="0"/>
              <a:t>hematuria</a:t>
            </a:r>
            <a:r>
              <a:rPr lang="en-US" b="1" dirty="0" smtClean="0"/>
              <a:t>, and </a:t>
            </a:r>
            <a:r>
              <a:rPr lang="en-US" b="1" dirty="0" err="1" smtClean="0"/>
              <a:t>proteinuria</a:t>
            </a:r>
            <a:r>
              <a:rPr lang="en-US" b="1" dirty="0" smtClean="0"/>
              <a:t>.</a:t>
            </a:r>
          </a:p>
          <a:p>
            <a:pPr marL="514350" indent="-514350">
              <a:buNone/>
            </a:pPr>
            <a:r>
              <a:rPr lang="en-US" b="1" dirty="0" smtClean="0"/>
              <a:t>Infants and children with congenital disorders such as renal dysplasia and obstructive </a:t>
            </a:r>
            <a:r>
              <a:rPr lang="en-US" b="1" dirty="0" err="1" smtClean="0"/>
              <a:t>uropathy</a:t>
            </a:r>
            <a:r>
              <a:rPr lang="en-US" b="1" dirty="0" smtClean="0"/>
              <a:t> may present in the neonatal period with failure to thrive, </a:t>
            </a:r>
            <a:r>
              <a:rPr lang="en-US" b="1" dirty="0" err="1" smtClean="0"/>
              <a:t>polyuria</a:t>
            </a:r>
            <a:r>
              <a:rPr lang="en-US" b="1" dirty="0" smtClean="0"/>
              <a:t> dehydration, urinary tract infection, or overt renal insufficiency</a:t>
            </a:r>
            <a:endParaRPr lang="ar-IQ" dirty="0"/>
          </a:p>
        </p:txBody>
      </p:sp>
    </p:spTree>
  </p:cSld>
  <p:clrMapOvr>
    <a:masterClrMapping/>
  </p:clrMapOvr>
  <p:transition>
    <p:check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pPr>
              <a:buNone/>
            </a:pPr>
            <a:r>
              <a:rPr lang="en-US" b="1" dirty="0" smtClean="0"/>
              <a:t>The physical examination in patients with CKD may reveal pallor and a sallow appearance. Patients with long-standing untreated CKD may have short stature and the bony abnormalities of renal </a:t>
            </a:r>
            <a:r>
              <a:rPr lang="en-US" b="1" dirty="0" err="1" smtClean="0"/>
              <a:t>osteodystrophy</a:t>
            </a:r>
            <a:r>
              <a:rPr lang="en-US" b="1" dirty="0" smtClean="0"/>
              <a:t> </a:t>
            </a:r>
          </a:p>
          <a:p>
            <a:pPr>
              <a:buNone/>
            </a:pPr>
            <a:r>
              <a:rPr lang="en-US" b="1" dirty="0" smtClean="0"/>
              <a:t>Laboratory findings include elevations in blood urea nitrogen and serum </a:t>
            </a:r>
            <a:r>
              <a:rPr lang="en-US" b="1" dirty="0" err="1" smtClean="0"/>
              <a:t>creatinine</a:t>
            </a:r>
            <a:r>
              <a:rPr lang="en-US" b="1" dirty="0" smtClean="0"/>
              <a:t>. In children,</a:t>
            </a:r>
          </a:p>
          <a:p>
            <a:pPr>
              <a:buNone/>
            </a:pPr>
            <a:r>
              <a:rPr lang="en-US" b="1" dirty="0" smtClean="0"/>
              <a:t>Laboratory findings may also reveal </a:t>
            </a:r>
            <a:r>
              <a:rPr lang="en-US" b="1" dirty="0" err="1" smtClean="0"/>
              <a:t>hyperkalemia</a:t>
            </a:r>
            <a:r>
              <a:rPr lang="en-US" b="1" dirty="0" smtClean="0"/>
              <a:t>, </a:t>
            </a:r>
            <a:r>
              <a:rPr lang="en-US" b="1" dirty="0" err="1" smtClean="0"/>
              <a:t>hyponatremia</a:t>
            </a:r>
            <a:r>
              <a:rPr lang="en-US" b="1" dirty="0" smtClean="0"/>
              <a:t> (if volume overloaded), acidosis, </a:t>
            </a:r>
            <a:r>
              <a:rPr lang="en-US" b="1" dirty="0" err="1" smtClean="0"/>
              <a:t>hypocalcemia</a:t>
            </a:r>
            <a:r>
              <a:rPr lang="en-US" b="1" dirty="0" smtClean="0"/>
              <a:t>, </a:t>
            </a:r>
            <a:r>
              <a:rPr lang="en-US" b="1" dirty="0" err="1" smtClean="0"/>
              <a:t>hyperphosphatemia</a:t>
            </a:r>
            <a:r>
              <a:rPr lang="en-US" b="1" dirty="0" smtClean="0"/>
              <a:t>, and an elevation in uric acid. Patients with heavy </a:t>
            </a:r>
            <a:r>
              <a:rPr lang="en-US" b="1" dirty="0" err="1" smtClean="0"/>
              <a:t>proteinuria</a:t>
            </a:r>
            <a:r>
              <a:rPr lang="en-US" b="1" dirty="0" smtClean="0"/>
              <a:t> may have </a:t>
            </a:r>
            <a:r>
              <a:rPr lang="en-US" b="1" dirty="0" err="1" smtClean="0"/>
              <a:t>hypoalbuminemia</a:t>
            </a:r>
            <a:endParaRPr lang="en-US" b="1" dirty="0" smtClean="0"/>
          </a:p>
          <a:p>
            <a:pPr>
              <a:buNone/>
            </a:pPr>
            <a:r>
              <a:rPr lang="en-US" b="1" dirty="0" smtClean="0"/>
              <a:t>A complete blood cell count usually shows a </a:t>
            </a:r>
            <a:r>
              <a:rPr lang="en-US" b="1" dirty="0" err="1" smtClean="0"/>
              <a:t>normochromic</a:t>
            </a:r>
            <a:r>
              <a:rPr lang="en-US" b="1" dirty="0" smtClean="0"/>
              <a:t>, </a:t>
            </a:r>
            <a:r>
              <a:rPr lang="en-US" b="1" dirty="0" err="1" smtClean="0"/>
              <a:t>normocytic</a:t>
            </a:r>
            <a:r>
              <a:rPr lang="en-US" b="1" dirty="0" smtClean="0"/>
              <a:t> anemia. </a:t>
            </a:r>
          </a:p>
          <a:p>
            <a:endParaRPr lang="ar-IQ" dirty="0"/>
          </a:p>
        </p:txBody>
      </p:sp>
    </p:spTree>
  </p:cSld>
  <p:clrMapOvr>
    <a:masterClrMapping/>
  </p:clrMapOvr>
  <p:transition>
    <p:check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66800" y="1905000"/>
            <a:ext cx="7010400" cy="388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p:check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a:t>
            </a:r>
            <a:endParaRPr lang="ar-IQ"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a:t>A UTI may be suspected based on symptoms or findings on urinalysis, or both, but a urine culture is necessary for confirmation and appropriate </a:t>
                </a:r>
                <a:r>
                  <a:rPr lang="en-US" dirty="0" smtClean="0"/>
                  <a:t>therapy</a:t>
                </a:r>
              </a:p>
              <a:p>
                <a:pPr>
                  <a:buFont typeface="Wingdings" pitchFamily="2" charset="2"/>
                  <a:buChar char="Ø"/>
                </a:pPr>
                <a:r>
                  <a:rPr lang="en-GB" dirty="0"/>
                  <a:t>midstream urine </a:t>
                </a:r>
                <a:r>
                  <a:rPr lang="en-GB" dirty="0" smtClean="0"/>
                  <a:t>sample</a:t>
                </a:r>
                <a14:m>
                  <m:oMath xmlns:m="http://schemas.openxmlformats.org/officeDocument/2006/math">
                    <m:r>
                      <a:rPr lang="en-GB" i="1" dirty="0" smtClean="0">
                        <a:latin typeface="Cambria Math"/>
                        <a:ea typeface="Cambria Math"/>
                      </a:rPr>
                      <m:t>=</m:t>
                    </m:r>
                  </m:oMath>
                </a14:m>
                <a:r>
                  <a:rPr lang="en-GB" dirty="0" smtClean="0"/>
                  <a:t> </a:t>
                </a:r>
                <a:r>
                  <a:rPr lang="en-US" dirty="0" smtClean="0"/>
                  <a:t>100,000 </a:t>
                </a:r>
                <a:r>
                  <a:rPr lang="en-US" dirty="0"/>
                  <a:t>colonies of a single pathogen, </a:t>
                </a:r>
                <a:r>
                  <a:rPr lang="en-US" dirty="0" err="1"/>
                  <a:t>urin</a:t>
                </a:r>
                <a:r>
                  <a:rPr lang="en-US" dirty="0"/>
                  <a:t> collected by catheter </a:t>
                </a:r>
                <a14:m>
                  <m:oMath xmlns:m="http://schemas.openxmlformats.org/officeDocument/2006/math">
                    <m:r>
                      <a:rPr lang="en-US" i="1" smtClean="0">
                        <a:latin typeface="Cambria Math"/>
                        <a:ea typeface="Cambria Math"/>
                      </a:rPr>
                      <m:t>=</m:t>
                    </m:r>
                  </m:oMath>
                </a14:m>
                <a:r>
                  <a:rPr lang="en-US" dirty="0" smtClean="0"/>
                  <a:t>10,00 </a:t>
                </a:r>
                <a:r>
                  <a:rPr lang="en-US" dirty="0"/>
                  <a:t>colonies </a:t>
                </a:r>
                <a:r>
                  <a:rPr lang="en-US" dirty="0" smtClean="0"/>
                  <a:t>of </a:t>
                </a:r>
                <a:r>
                  <a:rPr lang="en-US" dirty="0" err="1" smtClean="0"/>
                  <a:t>singal</a:t>
                </a:r>
                <a:r>
                  <a:rPr lang="en-US" dirty="0" smtClean="0"/>
                  <a:t> pathogen,    </a:t>
                </a:r>
                <a:r>
                  <a:rPr lang="en-US" dirty="0" err="1" smtClean="0"/>
                  <a:t>urin</a:t>
                </a:r>
                <a:r>
                  <a:rPr lang="en-US" dirty="0" smtClean="0"/>
                  <a:t> </a:t>
                </a:r>
                <a:r>
                  <a:rPr lang="en-US" dirty="0"/>
                  <a:t>collected by suprapubic </a:t>
                </a:r>
                <a:r>
                  <a:rPr lang="en-US" dirty="0" smtClean="0"/>
                  <a:t>aspiration</a:t>
                </a:r>
                <a14:m>
                  <m:oMath xmlns:m="http://schemas.openxmlformats.org/officeDocument/2006/math">
                    <m:r>
                      <a:rPr lang="en-US" i="1" smtClean="0">
                        <a:latin typeface="Cambria Math"/>
                        <a:ea typeface="Cambria Math"/>
                      </a:rPr>
                      <m:t>=</m:t>
                    </m:r>
                  </m:oMath>
                </a14:m>
                <a:r>
                  <a:rPr lang="en-US" dirty="0"/>
                  <a:t> 10,0 </a:t>
                </a:r>
                <a:r>
                  <a:rPr lang="en-US" dirty="0" smtClean="0"/>
                  <a:t>colonies </a:t>
                </a:r>
                <a:r>
                  <a:rPr lang="en-US" dirty="0" err="1" smtClean="0"/>
                  <a:t>singal</a:t>
                </a:r>
                <a:r>
                  <a:rPr lang="en-US" dirty="0" smtClean="0"/>
                  <a:t> </a:t>
                </a:r>
                <a:r>
                  <a:rPr lang="en-US" dirty="0"/>
                  <a:t>pathogen </a:t>
                </a:r>
                <a:r>
                  <a:rPr lang="en-US" dirty="0" smtClean="0"/>
                  <a:t>.</a:t>
                </a:r>
              </a:p>
              <a:p>
                <a:pPr>
                  <a:buFont typeface="Wingdings" pitchFamily="2" charset="2"/>
                  <a:buChar char="Ø"/>
                </a:pPr>
                <a:r>
                  <a:rPr lang="en-US" dirty="0" smtClean="0"/>
                  <a:t>pyuria </a:t>
                </a:r>
                <a:r>
                  <a:rPr lang="en-US" dirty="0"/>
                  <a:t>(leukocytes in the urine) suggests infection, but infection can occur in the absence of </a:t>
                </a:r>
                <a:r>
                  <a:rPr lang="en-US" dirty="0" smtClean="0"/>
                  <a:t>pyuria., </a:t>
                </a:r>
                <a:r>
                  <a:rPr lang="en-US" dirty="0"/>
                  <a:t>pyuria can be present without UTI. Nitrites and leukocyte esterase usually are positive in infected urine. Microscopic hematuria is common in acute cystitis. </a:t>
                </a:r>
                <a:r>
                  <a:rPr lang="en-US" dirty="0" smtClean="0"/>
                  <a:t>.</a:t>
                </a:r>
              </a:p>
              <a:p>
                <a:pPr>
                  <a:buFont typeface="Wingdings" pitchFamily="2" charset="2"/>
                  <a:buChar char="Ø"/>
                </a:pPr>
                <a:r>
                  <a:rPr lang="en-US" dirty="0" smtClean="0"/>
                  <a:t>leukocytosis</a:t>
                </a:r>
                <a:r>
                  <a:rPr lang="en-US" dirty="0"/>
                  <a:t>, neutrophilia, and elevated erythrocyte sedimentation rate and C-reactive protein are </a:t>
                </a:r>
                <a:r>
                  <a:rPr lang="en-US" dirty="0" err="1" smtClean="0"/>
                  <a:t>comman</a:t>
                </a:r>
                <a:endParaRPr lang="en-US" dirty="0"/>
              </a:p>
              <a:p>
                <a:endParaRPr lang="ar-IQ"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741" t="-2156" r="-963"/>
                </a:stretch>
              </a:blipFill>
            </p:spPr>
            <p:txBody>
              <a:bodyPr/>
              <a:lstStyle/>
              <a:p>
                <a:r>
                  <a:rPr lang="ar-IQ" dirty="0">
                    <a:noFill/>
                  </a:rPr>
                  <a:t> </a:t>
                </a:r>
              </a:p>
            </p:txBody>
          </p:sp>
        </mc:Fallback>
      </mc:AlternateContent>
    </p:spTree>
    <p:extLst>
      <p:ext uri="{BB962C8B-B14F-4D97-AF65-F5344CB8AC3E}">
        <p14:creationId xmlns:p14="http://schemas.microsoft.com/office/powerpoint/2010/main" xmlns="" val="2584744384"/>
      </p:ext>
    </p:extLst>
  </p:cSld>
  <p:clrMapOvr>
    <a:masterClrMapping/>
  </p:clrMapOvr>
  <p:transition spd="slow">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v"/>
            </a:pPr>
            <a:r>
              <a:rPr lang="en-US" dirty="0" smtClean="0"/>
              <a:t>Acute cystitis should be treated promptly to prevent possible progression to pyelonephritis</a:t>
            </a:r>
          </a:p>
          <a:p>
            <a:pPr>
              <a:buFont typeface="Wingdings" pitchFamily="2" charset="2"/>
              <a:buChar char="Ø"/>
            </a:pPr>
            <a:r>
              <a:rPr lang="en-US" dirty="0"/>
              <a:t>If the symptoms are severe, a specimen of bladder urine is obtained for </a:t>
            </a:r>
            <a:r>
              <a:rPr lang="en-US" dirty="0" smtClean="0"/>
              <a:t>culture and </a:t>
            </a:r>
            <a:r>
              <a:rPr lang="en-US" dirty="0"/>
              <a:t>treatment is started immediately. If the symptoms are mild </a:t>
            </a:r>
            <a:r>
              <a:rPr lang="en-US" dirty="0" smtClean="0"/>
              <a:t>treatment </a:t>
            </a:r>
            <a:r>
              <a:rPr lang="en-US" dirty="0"/>
              <a:t>can be delayed until the results of culture are </a:t>
            </a:r>
            <a:r>
              <a:rPr lang="en-US" dirty="0" smtClean="0"/>
              <a:t>known</a:t>
            </a:r>
          </a:p>
          <a:p>
            <a:pPr>
              <a:buFont typeface="Wingdings" pitchFamily="2" charset="2"/>
              <a:buChar char="Ø"/>
            </a:pPr>
            <a:r>
              <a:rPr lang="en-US" dirty="0"/>
              <a:t>If treatment is initiated before the results of a culture and sensitivities are available, a 3- to 5-day course of therapy with </a:t>
            </a:r>
            <a:r>
              <a:rPr lang="en-US" dirty="0" err="1" smtClean="0"/>
              <a:t>trimethoprim-sulfamethoxazole</a:t>
            </a:r>
            <a:r>
              <a:rPr lang="en-US" dirty="0" smtClean="0"/>
              <a:t> ( 8-10  mg/kg/24 )  is </a:t>
            </a:r>
            <a:r>
              <a:rPr lang="en-US" dirty="0"/>
              <a:t>effective against most strains of E. coli. Nitrofurantoin (5–7 mg/kg/24 </a:t>
            </a:r>
            <a:r>
              <a:rPr lang="en-US" dirty="0" smtClean="0"/>
              <a:t>)also </a:t>
            </a:r>
            <a:r>
              <a:rPr lang="en-US" dirty="0"/>
              <a:t>is effective </a:t>
            </a:r>
            <a:r>
              <a:rPr lang="en-US" dirty="0" smtClean="0"/>
              <a:t>.Amoxicillin </a:t>
            </a:r>
            <a:r>
              <a:rPr lang="en-US" dirty="0"/>
              <a:t>(50 mg/kg/24 </a:t>
            </a:r>
            <a:r>
              <a:rPr lang="en-US" dirty="0" err="1"/>
              <a:t>hr</a:t>
            </a:r>
            <a:r>
              <a:rPr lang="en-US" dirty="0"/>
              <a:t>) also is effective as initial treatment </a:t>
            </a:r>
            <a:r>
              <a:rPr lang="en-US" dirty="0" smtClean="0"/>
              <a:t>.</a:t>
            </a:r>
            <a:endParaRPr lang="en-US" dirty="0"/>
          </a:p>
          <a:p>
            <a:endParaRPr lang="ar-IQ" dirty="0"/>
          </a:p>
        </p:txBody>
      </p:sp>
    </p:spTree>
    <p:extLst>
      <p:ext uri="{BB962C8B-B14F-4D97-AF65-F5344CB8AC3E}">
        <p14:creationId xmlns:p14="http://schemas.microsoft.com/office/powerpoint/2010/main" xmlns="" val="467782732"/>
      </p:ext>
    </p:extLst>
  </p:cSld>
  <p:clrMapOvr>
    <a:masterClrMapping/>
  </p:clrMapOvr>
  <p:transition spd="slow">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TREATMENT</a:t>
            </a:r>
            <a:endParaRPr lang="ar-IQ" dirty="0"/>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v"/>
            </a:pPr>
            <a:r>
              <a:rPr lang="en-US" dirty="0"/>
              <a:t>In acute febrile infections suggestive of pyelonephritis, a </a:t>
            </a:r>
            <a:r>
              <a:rPr lang="en-US" dirty="0" smtClean="0"/>
              <a:t>10-14-day </a:t>
            </a:r>
            <a:r>
              <a:rPr lang="en-US" dirty="0"/>
              <a:t>course of broad-spectrum antibiotics </a:t>
            </a:r>
            <a:endParaRPr lang="en-US" dirty="0" smtClean="0"/>
          </a:p>
          <a:p>
            <a:pPr>
              <a:buFont typeface="Wingdings" pitchFamily="2" charset="2"/>
              <a:buChar char="Ø"/>
            </a:pPr>
            <a:r>
              <a:rPr lang="en-US" dirty="0"/>
              <a:t>Children who are dehydrated, </a:t>
            </a:r>
            <a:r>
              <a:rPr lang="en-US" dirty="0" smtClean="0"/>
              <a:t>vomiting</a:t>
            </a:r>
            <a:r>
              <a:rPr lang="en-US" dirty="0"/>
              <a:t>, </a:t>
            </a:r>
            <a:r>
              <a:rPr lang="en-US" dirty="0" smtClean="0"/>
              <a:t>unable </a:t>
            </a:r>
            <a:r>
              <a:rPr lang="en-US" dirty="0"/>
              <a:t>to drink </a:t>
            </a:r>
            <a:r>
              <a:rPr lang="en-US" dirty="0" smtClean="0"/>
              <a:t>fluids and≤</a:t>
            </a:r>
            <a:r>
              <a:rPr lang="en-US" dirty="0"/>
              <a:t>1 </a:t>
            </a:r>
            <a:r>
              <a:rPr lang="en-US" dirty="0" err="1"/>
              <a:t>mo</a:t>
            </a:r>
            <a:r>
              <a:rPr lang="en-US" dirty="0"/>
              <a:t> of </a:t>
            </a:r>
            <a:r>
              <a:rPr lang="en-US" dirty="0" smtClean="0"/>
              <a:t>age should </a:t>
            </a:r>
            <a:r>
              <a:rPr lang="en-US" dirty="0"/>
              <a:t>be admitted to the hospital for intravenous rehydration and intravenous antibiotic </a:t>
            </a:r>
            <a:r>
              <a:rPr lang="en-US" dirty="0" smtClean="0"/>
              <a:t>therapy</a:t>
            </a:r>
          </a:p>
          <a:p>
            <a:pPr>
              <a:buFont typeface="Wingdings" pitchFamily="2" charset="2"/>
              <a:buChar char="Ø"/>
            </a:pPr>
            <a:r>
              <a:rPr lang="en-GB" dirty="0"/>
              <a:t>Parenteral treatment with ceftriaxone (50–75 mg/kg/24 </a:t>
            </a:r>
            <a:r>
              <a:rPr lang="en-GB" dirty="0" smtClean="0"/>
              <a:t>hr)or </a:t>
            </a:r>
            <a:r>
              <a:rPr lang="en-GB" dirty="0"/>
              <a:t>ampicillin (100 mg/kg/24 hr) </a:t>
            </a:r>
            <a:r>
              <a:rPr lang="en-GB" dirty="0" smtClean="0"/>
              <a:t>with gentamicin </a:t>
            </a:r>
            <a:r>
              <a:rPr lang="en-GB" dirty="0"/>
              <a:t>(3–5 mg/kg/24 hr </a:t>
            </a:r>
            <a:r>
              <a:rPr lang="en-GB" dirty="0" smtClean="0"/>
              <a:t>) is preferable</a:t>
            </a:r>
          </a:p>
          <a:p>
            <a:pPr>
              <a:buFont typeface="Wingdings" pitchFamily="2" charset="2"/>
              <a:buChar char="v"/>
            </a:pPr>
            <a:r>
              <a:rPr lang="en-US" dirty="0"/>
              <a:t>In a child with recurrent UTIs, identification of predisposing factors </a:t>
            </a:r>
            <a:r>
              <a:rPr lang="en-US" dirty="0" smtClean="0"/>
              <a:t> ( </a:t>
            </a:r>
            <a:r>
              <a:rPr lang="en-US" dirty="0"/>
              <a:t>neurogenic bladder, urinary tract stasis and obstruction, reflux, calculi) Prophylaxis against </a:t>
            </a:r>
            <a:r>
              <a:rPr lang="en-US" dirty="0" smtClean="0"/>
              <a:t>reinfection using trimethoprim or </a:t>
            </a:r>
            <a:r>
              <a:rPr lang="en-US" dirty="0"/>
              <a:t>nitrofurantoin </a:t>
            </a:r>
            <a:r>
              <a:rPr lang="en-US" dirty="0" err="1"/>
              <a:t>at⅓of</a:t>
            </a:r>
            <a:r>
              <a:rPr lang="en-US" dirty="0"/>
              <a:t> the normal therapeutic dose once a </a:t>
            </a:r>
            <a:r>
              <a:rPr lang="en-US" dirty="0" smtClean="0"/>
              <a:t>day for 1 – 3 months</a:t>
            </a:r>
            <a:endParaRPr lang="en-US" dirty="0"/>
          </a:p>
          <a:p>
            <a:endParaRPr lang="en-GB" dirty="0" smtClean="0"/>
          </a:p>
          <a:p>
            <a:endParaRPr lang="en-US" dirty="0" smtClean="0"/>
          </a:p>
          <a:p>
            <a:endParaRPr lang="ar-IQ" dirty="0"/>
          </a:p>
        </p:txBody>
      </p:sp>
    </p:spTree>
    <p:extLst>
      <p:ext uri="{BB962C8B-B14F-4D97-AF65-F5344CB8AC3E}">
        <p14:creationId xmlns:p14="http://schemas.microsoft.com/office/powerpoint/2010/main" xmlns="" val="2320361394"/>
      </p:ext>
    </p:extLst>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Nephrotic Syndrome</a:t>
            </a:r>
            <a:endParaRPr lang="ar-IQ"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a:buFont typeface="Wingdings" pitchFamily="2" charset="2"/>
              <a:buChar char="Ø"/>
            </a:pPr>
            <a:r>
              <a:rPr lang="en-US" dirty="0"/>
              <a:t>Nephrotic syndrome is primarily a pediatric disorder and is 15 times more common in children than </a:t>
            </a:r>
            <a:r>
              <a:rPr lang="en-US" dirty="0" smtClean="0"/>
              <a:t>adults</a:t>
            </a:r>
            <a:endParaRPr lang="ar-IQ" dirty="0" smtClean="0"/>
          </a:p>
          <a:p>
            <a:pPr>
              <a:buFont typeface="Wingdings" pitchFamily="2" charset="2"/>
              <a:buChar char="Ø"/>
            </a:pPr>
            <a:r>
              <a:rPr lang="en-US" dirty="0"/>
              <a:t>Most children (90%) with nephrotic syndrome have a form of the idiopathic nephrotic </a:t>
            </a:r>
            <a:r>
              <a:rPr lang="en-US" dirty="0" smtClean="0"/>
              <a:t>syndrome include </a:t>
            </a:r>
            <a:r>
              <a:rPr lang="en-US" dirty="0"/>
              <a:t>minimal change disease (85%), </a:t>
            </a:r>
            <a:r>
              <a:rPr lang="en-US" dirty="0" smtClean="0"/>
              <a:t>mesangial </a:t>
            </a:r>
            <a:r>
              <a:rPr lang="en-US" dirty="0"/>
              <a:t>proliferation (5%), and focal segmental glomerulosclerosis (10%) </a:t>
            </a:r>
            <a:endParaRPr lang="en-US" dirty="0" smtClean="0"/>
          </a:p>
          <a:p>
            <a:pPr>
              <a:buFont typeface="Wingdings" pitchFamily="2" charset="2"/>
              <a:buChar char="Ø"/>
            </a:pPr>
            <a:r>
              <a:rPr lang="en-US" dirty="0" smtClean="0"/>
              <a:t>The </a:t>
            </a:r>
            <a:r>
              <a:rPr lang="en-US" dirty="0"/>
              <a:t>remaining 10% of children with nephrotic syndrome have secondary nephrotic syndrome related to systemic or glomerular diseases such as membranous nephropathy or </a:t>
            </a:r>
            <a:r>
              <a:rPr lang="en-US" dirty="0" err="1"/>
              <a:t>membranoproliferative</a:t>
            </a:r>
            <a:r>
              <a:rPr lang="en-US" dirty="0"/>
              <a:t> glomerulonephritis</a:t>
            </a:r>
            <a:endParaRPr lang="en-US" dirty="0" smtClean="0"/>
          </a:p>
          <a:p>
            <a:pPr>
              <a:buFont typeface="Wingdings" pitchFamily="2" charset="2"/>
              <a:buChar char="Ø"/>
            </a:pPr>
            <a:r>
              <a:rPr lang="en-US" dirty="0"/>
              <a:t>characteristic features of nephrotic syndrome are heavy proteinuria </a:t>
            </a:r>
            <a:r>
              <a:rPr lang="en-US" dirty="0" smtClean="0"/>
              <a:t>hypoalbuminemia , </a:t>
            </a:r>
            <a:r>
              <a:rPr lang="en-US" dirty="0"/>
              <a:t>edema, and hyperlipidemia</a:t>
            </a:r>
          </a:p>
          <a:p>
            <a:endParaRPr lang="en-US" dirty="0"/>
          </a:p>
          <a:p>
            <a:pPr marL="0" indent="0">
              <a:buNone/>
            </a:pPr>
            <a:r>
              <a:rPr lang="en-US" dirty="0" smtClean="0"/>
              <a:t>  </a:t>
            </a:r>
          </a:p>
        </p:txBody>
      </p:sp>
    </p:spTree>
    <p:extLst>
      <p:ext uri="{BB962C8B-B14F-4D97-AF65-F5344CB8AC3E}">
        <p14:creationId xmlns:p14="http://schemas.microsoft.com/office/powerpoint/2010/main" xmlns="" val="3697737401"/>
      </p:ext>
    </p:extLst>
  </p:cSld>
  <p:clrMapOvr>
    <a:masterClrMapping/>
  </p:clrMapOvr>
  <p:transition spd="slow">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PATHOPHYSIOLOGY</a:t>
            </a:r>
            <a:endParaRPr lang="ar-IQ"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Ø"/>
            </a:pPr>
            <a:r>
              <a:rPr lang="en-US" dirty="0"/>
              <a:t>The underlying abnormality in nephrotic syndrome is an increase in permeability of the glomerular capillary wall, which leads to massive proteinuria and </a:t>
            </a:r>
            <a:r>
              <a:rPr lang="en-US" dirty="0" err="1" smtClean="0"/>
              <a:t>hypoalbunemia</a:t>
            </a:r>
            <a:endParaRPr lang="en-US" dirty="0" smtClean="0"/>
          </a:p>
          <a:p>
            <a:pPr>
              <a:buFont typeface="Wingdings" pitchFamily="2" charset="2"/>
              <a:buChar char="Ø"/>
            </a:pPr>
            <a:r>
              <a:rPr lang="en-US" dirty="0" err="1" smtClean="0"/>
              <a:t>hypoalunemia</a:t>
            </a:r>
            <a:r>
              <a:rPr lang="en-US" dirty="0" smtClean="0"/>
              <a:t> causes a decrease in the plasma oncotic pressure and transudation of fluid from the intravascular compartment to the interstitial space and cause edema </a:t>
            </a:r>
          </a:p>
          <a:p>
            <a:pPr>
              <a:buFont typeface="Wingdings" pitchFamily="2" charset="2"/>
              <a:buChar char="Ø"/>
            </a:pPr>
            <a:r>
              <a:rPr lang="en-GB" dirty="0" smtClean="0"/>
              <a:t>In </a:t>
            </a:r>
            <a:r>
              <a:rPr lang="en-GB" dirty="0"/>
              <a:t>the nephrotic state, serum lipid levels (cholesterol, triglycerides) are elevated for two reasons. Hypoalbuminemia stimulates generalized hepatic protein synthesis, including synthesis of </a:t>
            </a:r>
            <a:r>
              <a:rPr lang="en-GB" dirty="0" smtClean="0"/>
              <a:t>lipoproteins In </a:t>
            </a:r>
            <a:r>
              <a:rPr lang="en-GB" dirty="0"/>
              <a:t>addition, lipid catabolism is </a:t>
            </a:r>
            <a:r>
              <a:rPr lang="en-GB" dirty="0" smtClean="0"/>
              <a:t>diminished.</a:t>
            </a:r>
            <a:endParaRPr lang="ar-IQ" dirty="0"/>
          </a:p>
        </p:txBody>
      </p:sp>
    </p:spTree>
    <p:extLst>
      <p:ext uri="{BB962C8B-B14F-4D97-AF65-F5344CB8AC3E}">
        <p14:creationId xmlns:p14="http://schemas.microsoft.com/office/powerpoint/2010/main" xmlns="" val="1084745921"/>
      </p:ext>
    </p:extLst>
  </p:cSld>
  <p:clrMapOvr>
    <a:masterClrMapping/>
  </p:clrMapOvr>
  <p:transition spd="slow">
    <p:check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2304</TotalTime>
  <Words>3299</Words>
  <Application>Microsoft Office PowerPoint</Application>
  <PresentationFormat>On-screen Show (4:3)</PresentationFormat>
  <Paragraphs>248</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Renal system</vt:lpstr>
      <vt:lpstr>URINARY TRACT INFECTION</vt:lpstr>
      <vt:lpstr>CLINICAL MANIFESTATIONS </vt:lpstr>
      <vt:lpstr>Risk Factors for Urinary Tract Infection</vt:lpstr>
      <vt:lpstr>DIAGNOSIS</vt:lpstr>
      <vt:lpstr>TREATMENT</vt:lpstr>
      <vt:lpstr>TREATMENT</vt:lpstr>
      <vt:lpstr>Nephrotic Syndrome</vt:lpstr>
      <vt:lpstr>PATHOPHYSIOLOGY</vt:lpstr>
      <vt:lpstr>Idiopathic Nephrotic Syndrome</vt:lpstr>
      <vt:lpstr>CLINICAL MANIFESTATIONS</vt:lpstr>
      <vt:lpstr>DIAGNOSIS</vt:lpstr>
      <vt:lpstr>TREATMENT</vt:lpstr>
      <vt:lpstr>TREATMENT</vt:lpstr>
      <vt:lpstr>TREATMENT</vt:lpstr>
      <vt:lpstr>COMPLICATIONS</vt:lpstr>
      <vt:lpstr>Nephrities</vt:lpstr>
      <vt:lpstr>Alport Syndrome  </vt:lpstr>
      <vt:lpstr>PROGNOSIS AND TREATMENT</vt:lpstr>
      <vt:lpstr>Membranoproliferative(Mesangiocapillary)  Glomerulonephritis</vt:lpstr>
      <vt:lpstr>PROGNOSIS AND TREATMENT</vt:lpstr>
      <vt:lpstr>Acute Poststreptococcal Glomerulonephritis</vt:lpstr>
      <vt:lpstr>CLINICAL MANIFESTATIONS</vt:lpstr>
      <vt:lpstr>DIAGNOSIS</vt:lpstr>
      <vt:lpstr>TREATMENT and PROGNOSIS</vt:lpstr>
      <vt:lpstr>Glomerulonephritis Associated with Systemic Lupus Erythematosus</vt:lpstr>
      <vt:lpstr>CLINICAL MANIFESTATIONS</vt:lpstr>
      <vt:lpstr>DIAGNOSIS </vt:lpstr>
      <vt:lpstr>TREATMENT</vt:lpstr>
      <vt:lpstr>Henoch-Schönlein Purpura Nephritis</vt:lpstr>
      <vt:lpstr>Hemolytic-Uremic Syndrome</vt:lpstr>
      <vt:lpstr>CLINICAL MANIFESTATIONS</vt:lpstr>
      <vt:lpstr>DIAGNOSIS</vt:lpstr>
      <vt:lpstr>TREATMENT</vt:lpstr>
      <vt:lpstr>Acute Renal Failure</vt:lpstr>
      <vt:lpstr>Causes of Acute Renal Failure</vt:lpstr>
      <vt:lpstr>CLINICAL MANIFESTATIONS AND DIAGNOSIS</vt:lpstr>
      <vt:lpstr>TREATMENT</vt:lpstr>
      <vt:lpstr>TREATMENT</vt:lpstr>
      <vt:lpstr>DIALYSIS</vt:lpstr>
      <vt:lpstr>the 3 types of dialysis </vt:lpstr>
      <vt:lpstr>Chronic Kidney Disease (chronic kidney failure)</vt:lpstr>
      <vt:lpstr>Slide 43</vt:lpstr>
      <vt:lpstr>Slide 44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DR.Ahmed Saker</cp:lastModifiedBy>
  <cp:revision>187</cp:revision>
  <dcterms:created xsi:type="dcterms:W3CDTF">2006-08-16T00:00:00Z</dcterms:created>
  <dcterms:modified xsi:type="dcterms:W3CDTF">2023-05-09T22:43:05Z</dcterms:modified>
</cp:coreProperties>
</file>