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1" r:id="rId15"/>
    <p:sldId id="292" r:id="rId16"/>
    <p:sldId id="259" r:id="rId17"/>
    <p:sldId id="293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6" r:id="rId31"/>
    <p:sldId id="277" r:id="rId32"/>
    <p:sldId id="294" r:id="rId33"/>
    <p:sldId id="295" r:id="rId34"/>
    <p:sldId id="296" r:id="rId35"/>
    <p:sldId id="27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B60459E-4FE7-4F3B-ACE9-5476C56BECB1}" type="datetimeFigureOut">
              <a:rPr lang="ar-IQ" smtClean="0"/>
              <a:pPr/>
              <a:t>04/11/1443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41B17BA-F8BF-4D7D-A130-282B0C17DC3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="" xmlns:p14="http://schemas.microsoft.com/office/powerpoint/2010/main" val="1496894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ar-IQ" sz="7200" b="1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724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Dr. Ali </a:t>
            </a:r>
            <a:r>
              <a:rPr lang="en-US" dirty="0" err="1">
                <a:solidFill>
                  <a:srgbClr val="FF0000"/>
                </a:solidFill>
              </a:rPr>
              <a:t>Kadhim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Alqurishi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Department of Pediatrics</a:t>
            </a:r>
          </a:p>
          <a:p>
            <a:r>
              <a:rPr lang="en-US" dirty="0">
                <a:solidFill>
                  <a:srgbClr val="FF0000"/>
                </a:solidFill>
              </a:rPr>
              <a:t>Al-</a:t>
            </a:r>
            <a:r>
              <a:rPr lang="en-US" dirty="0" err="1">
                <a:solidFill>
                  <a:srgbClr val="FF0000"/>
                </a:solidFill>
              </a:rPr>
              <a:t>Kindy</a:t>
            </a:r>
            <a:r>
              <a:rPr lang="en-US" dirty="0">
                <a:solidFill>
                  <a:srgbClr val="FF0000"/>
                </a:solidFill>
              </a:rPr>
              <a:t> college of medicine</a:t>
            </a:r>
          </a:p>
          <a:p>
            <a:endParaRPr lang="ar-IQ" dirty="0"/>
          </a:p>
        </p:txBody>
      </p:sp>
      <p:pic>
        <p:nvPicPr>
          <p:cNvPr id="1026" name="Picture 2" descr="F:\لسيرة الداتية\poisoning-fac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839200" cy="441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171248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Emesis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emetic </a:t>
            </a:r>
            <a:r>
              <a:rPr lang="en-US" dirty="0" smtClean="0"/>
              <a:t>use is syrup </a:t>
            </a:r>
            <a:r>
              <a:rPr lang="en-US" dirty="0"/>
              <a:t>of </a:t>
            </a:r>
            <a:r>
              <a:rPr lang="en-US" dirty="0" smtClean="0"/>
              <a:t>ipecac ,The </a:t>
            </a:r>
            <a:r>
              <a:rPr lang="en-US" dirty="0"/>
              <a:t>onset of emesis is usually 20–30 min after </a:t>
            </a:r>
            <a:r>
              <a:rPr lang="en-US" dirty="0" smtClean="0"/>
              <a:t>dosing ,The </a:t>
            </a:r>
            <a:r>
              <a:rPr lang="en-US" dirty="0"/>
              <a:t>dose is 10 mL for infants 6–12 mo of age, </a:t>
            </a:r>
            <a:r>
              <a:rPr lang="en-US" dirty="0" smtClean="0"/>
              <a:t>20 </a:t>
            </a:r>
            <a:r>
              <a:rPr lang="en-US" dirty="0"/>
              <a:t>mL for children </a:t>
            </a:r>
            <a:r>
              <a:rPr lang="en-US" dirty="0" smtClean="0"/>
              <a:t>1–6 </a:t>
            </a:r>
            <a:r>
              <a:rPr lang="en-US" dirty="0"/>
              <a:t>yr of age, and 30 mL for older </a:t>
            </a:r>
            <a:r>
              <a:rPr lang="en-US" dirty="0" smtClean="0"/>
              <a:t>children</a:t>
            </a:r>
          </a:p>
          <a:p>
            <a:pPr marL="0" indent="0">
              <a:buNone/>
            </a:pPr>
            <a:r>
              <a:rPr lang="en-US" dirty="0"/>
              <a:t>Ipecac should not be used in infants younger than 6 </a:t>
            </a:r>
            <a:r>
              <a:rPr lang="en-US" dirty="0" err="1"/>
              <a:t>mo</a:t>
            </a:r>
            <a:r>
              <a:rPr lang="en-US" dirty="0"/>
              <a:t> of age because </a:t>
            </a:r>
            <a:r>
              <a:rPr lang="en-US" dirty="0" smtClean="0"/>
              <a:t>risk </a:t>
            </a:r>
            <a:r>
              <a:rPr lang="en-US" dirty="0"/>
              <a:t>of aspiration. Ipecac should be followed by at least 6–8 </a:t>
            </a:r>
            <a:r>
              <a:rPr lang="en-US" dirty="0" err="1"/>
              <a:t>oz</a:t>
            </a:r>
            <a:r>
              <a:rPr lang="en-US" dirty="0"/>
              <a:t> of </a:t>
            </a:r>
            <a:r>
              <a:rPr lang="en-US" dirty="0" smtClean="0"/>
              <a:t>water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978711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Gastric Lavage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technique involves placing a tube into the stomach to aspirate contents, followed by flushing with </a:t>
            </a:r>
            <a:r>
              <a:rPr lang="en-US" dirty="0" smtClean="0"/>
              <a:t>normal saline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1141855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III.    Increase </a:t>
            </a:r>
            <a:r>
              <a:rPr lang="en-US" sz="3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secretion of toxin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Diuresis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Dialysis: </a:t>
            </a:r>
            <a:r>
              <a:rPr lang="en-US" dirty="0"/>
              <a:t>Hemodialysis and peritoneal dialysis have been used successfully to treat poisonings by select agents Examples of toxins for which dialysis may be useful include the toxic alcohols, </a:t>
            </a:r>
            <a:r>
              <a:rPr lang="en-US" dirty="0" smtClean="0"/>
              <a:t>methanol </a:t>
            </a:r>
            <a:r>
              <a:rPr lang="en-US" dirty="0"/>
              <a:t>and ethylene glycol as well as large symptomatic ingestions of salicylates, theophylline or lithium.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Hemoperfusion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583576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Acetaminophen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Acetaminophen is the most widely used analgesic and antipyretic in </a:t>
            </a:r>
            <a:r>
              <a:rPr lang="en-US" dirty="0" smtClean="0"/>
              <a:t>pediatrics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Acetaminophen intoxication is a common cause of acute liver failure in adolescents and adults.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acute toxic dose of acetaminophen is generally considered to be &gt;200 mg/kg in children younger than 12 </a:t>
            </a:r>
            <a:r>
              <a:rPr lang="en-US" dirty="0" err="1"/>
              <a:t>yr</a:t>
            </a:r>
            <a:r>
              <a:rPr lang="en-US" dirty="0"/>
              <a:t> of </a:t>
            </a:r>
            <a:r>
              <a:rPr lang="en-US" dirty="0" smtClean="0"/>
              <a:t>age</a:t>
            </a:r>
          </a:p>
          <a:p>
            <a:pPr marL="0" indent="0">
              <a:buNone/>
            </a:pPr>
            <a:endParaRPr lang="en-US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11472981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Clinical </a:t>
            </a:r>
            <a:r>
              <a:rPr lang="en-US" b="1" i="1" dirty="0" smtClean="0">
                <a:solidFill>
                  <a:srgbClr val="FF0000"/>
                </a:solidFill>
              </a:rPr>
              <a:t> Manifestations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patients with an acute overdose may pass through the 4 stages of </a:t>
            </a:r>
            <a:r>
              <a:rPr lang="en-US" sz="2400" dirty="0" smtClean="0"/>
              <a:t>acetaminophen </a:t>
            </a:r>
            <a:r>
              <a:rPr lang="en-US" sz="2400" dirty="0"/>
              <a:t>toxicity </a:t>
            </a:r>
            <a:endParaRPr lang="en-US" sz="2400" dirty="0" smtClean="0"/>
          </a:p>
          <a:p>
            <a:endParaRPr lang="ar-IQ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17412935"/>
              </p:ext>
            </p:extLst>
          </p:nvPr>
        </p:nvGraphicFramePr>
        <p:xfrm>
          <a:off x="762000" y="2438400"/>
          <a:ext cx="7772400" cy="4307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  </a:t>
                      </a:r>
                      <a:r>
                        <a:rPr lang="en-US" dirty="0" smtClean="0"/>
                        <a:t>Clinical manifestation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TIME AFTER INGESTION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STAGE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Anorexia, nausea, vomiting, malaise, pallor,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0.5–24 </a:t>
                      </a:r>
                      <a:r>
                        <a:rPr lang="en-US" dirty="0" err="1" smtClean="0"/>
                        <a:t>hr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I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Resolution of earlier symptoms; right upper quadrant abdominal pain and tenderness; elevated bilirubin, prothrombin time, hepatic enzymes; oliguria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24–48 </a:t>
                      </a:r>
                      <a:r>
                        <a:rPr lang="en-US" dirty="0" err="1" smtClean="0"/>
                        <a:t>hr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II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Peak liver function abnormalities; anorexia, vomiting, and malaise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72–96 </a:t>
                      </a:r>
                      <a:r>
                        <a:rPr lang="en-US" dirty="0" err="1" smtClean="0"/>
                        <a:t>hr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III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liver failure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 days–2 </a:t>
                      </a:r>
                      <a:r>
                        <a:rPr lang="en-US" dirty="0" err="1" smtClean="0"/>
                        <a:t>wk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IV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353344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Laboratory finding and treatment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minimum of 2 plasma acetaminophen concentrations should be obtained from </a:t>
            </a:r>
            <a:r>
              <a:rPr lang="en-US" dirty="0" smtClean="0"/>
              <a:t>patients; </a:t>
            </a:r>
            <a:r>
              <a:rPr lang="en-US" dirty="0"/>
              <a:t>the 1st at least 4 </a:t>
            </a:r>
            <a:r>
              <a:rPr lang="en-US" dirty="0" err="1"/>
              <a:t>hr</a:t>
            </a:r>
            <a:r>
              <a:rPr lang="en-US" dirty="0"/>
              <a:t> after the </a:t>
            </a:r>
            <a:r>
              <a:rPr lang="en-US" dirty="0" err="1" smtClean="0"/>
              <a:t>ingesed</a:t>
            </a:r>
            <a:r>
              <a:rPr lang="en-US" dirty="0" smtClean="0"/>
              <a:t> </a:t>
            </a:r>
            <a:r>
              <a:rPr lang="en-US" dirty="0"/>
              <a:t>and a 2nd sample 4–6 </a:t>
            </a:r>
            <a:r>
              <a:rPr lang="en-US" dirty="0" err="1"/>
              <a:t>hr</a:t>
            </a:r>
            <a:r>
              <a:rPr lang="en-US" dirty="0"/>
              <a:t> after the 1st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oral </a:t>
            </a:r>
            <a:r>
              <a:rPr lang="en-US" dirty="0" smtClean="0"/>
              <a:t>NAC(N-acetylcysteine ) </a:t>
            </a:r>
            <a:r>
              <a:rPr lang="en-US" dirty="0"/>
              <a:t>dose (140 mg NAC/kg oral loading </a:t>
            </a:r>
            <a:r>
              <a:rPr lang="en-US" dirty="0" smtClean="0"/>
              <a:t>dose)  + (70 </a:t>
            </a:r>
            <a:r>
              <a:rPr lang="en-US" dirty="0"/>
              <a:t>mg oral NAC/kg every 4 </a:t>
            </a:r>
            <a:r>
              <a:rPr lang="en-US" dirty="0" err="1" smtClean="0"/>
              <a:t>hr</a:t>
            </a:r>
            <a:r>
              <a:rPr lang="en-US" dirty="0" smtClean="0"/>
              <a:t>)  for </a:t>
            </a:r>
            <a:r>
              <a:rPr lang="en-US" dirty="0"/>
              <a:t>a total of 17 </a:t>
            </a:r>
            <a:r>
              <a:rPr lang="en-US" dirty="0" smtClean="0"/>
              <a:t>doses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Oral NAC is unpalatable and can be irritating to the gastrointestinal tract, so it should be diluted to a 5% solution with soda or fruit juice to minimize </a:t>
            </a:r>
            <a:r>
              <a:rPr lang="en-US" dirty="0" smtClean="0"/>
              <a:t>vomiting </a:t>
            </a:r>
            <a:r>
              <a:rPr lang="en-US" dirty="0" err="1" smtClean="0"/>
              <a:t>Antiemetics</a:t>
            </a:r>
            <a:r>
              <a:rPr lang="en-US" dirty="0" smtClean="0"/>
              <a:t> may </a:t>
            </a:r>
            <a:r>
              <a:rPr lang="en-US" dirty="0"/>
              <a:t>be used to control </a:t>
            </a:r>
            <a:r>
              <a:rPr lang="en-US" dirty="0" smtClean="0"/>
              <a:t>vomiting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IV preparation of NAC is also available (</a:t>
            </a:r>
            <a:r>
              <a:rPr lang="en-US" dirty="0" err="1"/>
              <a:t>Acetadote</a:t>
            </a:r>
            <a:r>
              <a:rPr lang="en-US" dirty="0"/>
              <a:t>) </a:t>
            </a:r>
            <a:r>
              <a:rPr lang="en-US" dirty="0" smtClean="0"/>
              <a:t>initial </a:t>
            </a:r>
            <a:r>
              <a:rPr lang="en-US" dirty="0"/>
              <a:t>IV loading dose of 150 mg/kg is infused over 15–60 min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13487110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Salicylate poisoning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It is analgesic and antipyretic with anti inflammatory agent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Normal dose less than 12 years 60 -80 mg kg day OR (10-15 mg/kg every 4-6 </a:t>
            </a:r>
            <a:r>
              <a:rPr lang="en-US" dirty="0" err="1" smtClean="0"/>
              <a:t>hr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acute toxic dose of salicylates is generally considered &gt;150 mg/kg for mild symptoms and &gt;300–500 mg/kg for moderate to severe intoxication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0304939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Clinical Feature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nausea </a:t>
            </a:r>
            <a:r>
              <a:rPr lang="en-US" dirty="0" smtClean="0"/>
              <a:t>and </a:t>
            </a:r>
            <a:r>
              <a:rPr lang="en-US" dirty="0"/>
              <a:t>vomiting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respiratory </a:t>
            </a:r>
            <a:r>
              <a:rPr lang="en-US" dirty="0"/>
              <a:t>alkalosis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Dehydration and progressive metabolic </a:t>
            </a:r>
            <a:r>
              <a:rPr lang="en-US" dirty="0" smtClean="0"/>
              <a:t>acidosis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Important signs of serious toxicity are CNS changes. Agitation, restlessness, and confusion are common in children. Coma may develop as a result of cerebral </a:t>
            </a:r>
            <a:r>
              <a:rPr lang="en-US" dirty="0" smtClean="0"/>
              <a:t>edema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hemorrhage may develop in more severe cases</a:t>
            </a:r>
            <a:r>
              <a:rPr lang="en-US" dirty="0" smtClean="0"/>
              <a:t>. </a:t>
            </a:r>
            <a:r>
              <a:rPr lang="en-US" dirty="0"/>
              <a:t>Hyperglycemia (acute) or hypoglycemia (</a:t>
            </a:r>
            <a:r>
              <a:rPr lang="en-US" dirty="0" smtClean="0"/>
              <a:t>chronic)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Hepatotoxicity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Both </a:t>
            </a:r>
            <a:r>
              <a:rPr lang="en-US" dirty="0" smtClean="0"/>
              <a:t>potassium </a:t>
            </a:r>
            <a:r>
              <a:rPr lang="en-US" dirty="0"/>
              <a:t>and sodium bicarbonate are excreted in the </a:t>
            </a:r>
            <a:r>
              <a:rPr lang="en-US" dirty="0" smtClean="0"/>
              <a:t>urine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1029666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rgbClr val="FF0000"/>
                </a:solidFill>
              </a:rPr>
              <a:t>Diagnosis</a:t>
            </a:r>
            <a:endParaRPr lang="ar-IQ" sz="60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4000" dirty="0" smtClean="0"/>
              <a:t>History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/>
              <a:t>Serial serum salicylate concentrations (initially at 4 </a:t>
            </a:r>
            <a:r>
              <a:rPr lang="en-US" sz="4000" dirty="0" err="1"/>
              <a:t>hr</a:t>
            </a:r>
            <a:r>
              <a:rPr lang="en-US" sz="4000" dirty="0"/>
              <a:t> </a:t>
            </a:r>
            <a:r>
              <a:rPr lang="en-US" sz="4000" dirty="0" err="1"/>
              <a:t>postingestion</a:t>
            </a:r>
            <a:r>
              <a:rPr lang="en-US" sz="4000" dirty="0"/>
              <a:t> and then every 3–4 </a:t>
            </a:r>
            <a:r>
              <a:rPr lang="en-US" sz="4000" dirty="0" err="1"/>
              <a:t>hr</a:t>
            </a:r>
            <a:r>
              <a:rPr lang="en-US" sz="4000" dirty="0"/>
              <a:t>) patients with serum salicylate concentrations of &gt;20 mg/</a:t>
            </a:r>
            <a:r>
              <a:rPr lang="en-US" sz="4000" dirty="0" err="1"/>
              <a:t>dL</a:t>
            </a:r>
            <a:r>
              <a:rPr lang="en-US" sz="4000" dirty="0"/>
              <a:t> should undergo continued observation and monitoring. Acute serum concentrations of &gt;70–100 mg/</a:t>
            </a:r>
            <a:r>
              <a:rPr lang="en-US" sz="4000" dirty="0" err="1"/>
              <a:t>dL</a:t>
            </a:r>
            <a:r>
              <a:rPr lang="en-US" sz="4000" dirty="0"/>
              <a:t> may produce life-threatening effects. </a:t>
            </a:r>
            <a:endParaRPr lang="en-U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13473569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Treatment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Activated </a:t>
            </a:r>
            <a:r>
              <a:rPr lang="en-US" dirty="0"/>
              <a:t>charcoal  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Bowel irrigation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Gastric lavage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I.V fluid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Sodium bicarbonate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hemodialysis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 specific antidote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8796340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Definition of poisoning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endParaRPr lang="en-US" sz="4000" dirty="0" smtClean="0"/>
          </a:p>
          <a:p>
            <a:pPr>
              <a:buFont typeface="Wingdings" pitchFamily="2" charset="2"/>
              <a:buChar char="v"/>
            </a:pPr>
            <a:r>
              <a:rPr lang="en-US" sz="4000" dirty="0" smtClean="0"/>
              <a:t>Exposure to a chemical or other agent that adversely affects function of organism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/>
              <a:t>Acute Poisoning in children is still an important public health problem and represents a frequent cause of admission in emergency units.</a:t>
            </a:r>
            <a:endParaRPr lang="en-US" sz="4000" dirty="0" smtClean="0"/>
          </a:p>
          <a:p>
            <a:pPr>
              <a:buFont typeface="Wingdings" pitchFamily="2" charset="2"/>
              <a:buChar char="v"/>
            </a:pPr>
            <a:r>
              <a:rPr lang="en-US" sz="4000" dirty="0"/>
              <a:t>&gt;50% occur in children 5 </a:t>
            </a:r>
            <a:r>
              <a:rPr lang="en-US" sz="4000" dirty="0" err="1"/>
              <a:t>yr</a:t>
            </a:r>
            <a:r>
              <a:rPr lang="en-US" sz="4000" dirty="0"/>
              <a:t> of age or younger</a:t>
            </a:r>
            <a:endParaRPr lang="en-US" sz="4000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15655106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Indication of hemodialysis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serum salicylate concentrations of &gt;90 mg/</a:t>
            </a:r>
            <a:r>
              <a:rPr lang="en-US" dirty="0" err="1"/>
              <a:t>dL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Neurotoxicity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metabolic </a:t>
            </a:r>
            <a:r>
              <a:rPr lang="en-US" dirty="0"/>
              <a:t>acidosis, severe hypokalemia, and renal failure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Cardiopulmonary instability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5107078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Lead poisoning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Lead is a highly toxic metal and a very strong poison. Lead poisoning is a serious and sometimes fatal </a:t>
            </a:r>
            <a:r>
              <a:rPr lang="en-US" dirty="0" smtClean="0"/>
              <a:t>condition</a:t>
            </a:r>
          </a:p>
          <a:p>
            <a:pPr marL="0" indent="0">
              <a:buNone/>
            </a:pPr>
            <a:r>
              <a:rPr lang="en-US" dirty="0"/>
              <a:t>Lead is found in lead-based paints, including paint on the walls of old houses and toys.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Symptoms: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Abdominal pain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Constipation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Anemia and loss of appetite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Irritability and aggressive behavior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Renal failure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high </a:t>
            </a:r>
            <a:r>
              <a:rPr lang="en-US" dirty="0"/>
              <a:t>toxic dose of lead poisoning cause seizures </a:t>
            </a:r>
            <a:r>
              <a:rPr lang="en-US" dirty="0" smtClean="0"/>
              <a:t>,coma and encephalopathy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0769798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Diagnosis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History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Blood lead level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CBC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erythrocyte </a:t>
            </a:r>
            <a:r>
              <a:rPr lang="en-US" dirty="0" err="1"/>
              <a:t>protoporphyrin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blood </a:t>
            </a:r>
            <a:r>
              <a:rPr lang="en-US" dirty="0" smtClean="0"/>
              <a:t>samples increase </a:t>
            </a:r>
            <a:r>
              <a:rPr lang="en-US" dirty="0"/>
              <a:t>when the amount of lead in the blood is high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X-Ray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14631241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Treatment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Chelation therapy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Treatment of  anemia ( iron deficiency anemia)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Lead containing material removal by surgical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Lead encephalopathy treatment by anti convulsion ,steroid and mannitol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34258866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i="1" dirty="0" err="1" smtClean="0">
                <a:solidFill>
                  <a:srgbClr val="FF0000"/>
                </a:solidFill>
              </a:rPr>
              <a:t>Kerosin</a:t>
            </a:r>
            <a:r>
              <a:rPr lang="en-US" sz="5300" b="1" i="1" dirty="0" smtClean="0">
                <a:solidFill>
                  <a:srgbClr val="FF0000"/>
                </a:solidFill>
              </a:rPr>
              <a:t> </a:t>
            </a:r>
            <a:r>
              <a:rPr lang="en-US" sz="5300" b="1" i="1" dirty="0" smtClean="0">
                <a:solidFill>
                  <a:srgbClr val="FF0000"/>
                </a:solidFill>
              </a:rPr>
              <a:t>poisoning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Group of substance that contain hydrogen and carbon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Mechanism of poisoning 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Swallowing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Inhalation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Direct skin absorption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1351203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symptom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Aspiration is characterized by coughing, which usually is the first clinical finding. Cough usually begins immediately or within 2–5 </a:t>
            </a:r>
            <a:r>
              <a:rPr lang="en-US" dirty="0" smtClean="0"/>
              <a:t>min of the aspiration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Dyspnea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Chest and abdominal pain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gastrointestinal mucosal irritation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Bloody stools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Vomiting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Hypotension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Convulsion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Skin burn or irritation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3424063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Management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Diagnosis: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Chest X-Ray after </a:t>
            </a:r>
            <a:r>
              <a:rPr lang="en-US" dirty="0"/>
              <a:t>6 </a:t>
            </a:r>
            <a:r>
              <a:rPr lang="en-US" dirty="0" err="1"/>
              <a:t>hr</a:t>
            </a:r>
            <a:r>
              <a:rPr lang="en-US" dirty="0"/>
              <a:t> or longer from the time of exposure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Blood gas analysis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Treatment: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Emesis is contraindicated because of the risk of </a:t>
            </a:r>
            <a:r>
              <a:rPr lang="en-US" dirty="0" smtClean="0"/>
              <a:t>aspiration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gastric lavage is contraindicated, except under special circumstances of ingestion of </a:t>
            </a:r>
            <a:r>
              <a:rPr lang="en-US" dirty="0" smtClean="0"/>
              <a:t>very large amount . </a:t>
            </a:r>
            <a:r>
              <a:rPr lang="en-US" dirty="0"/>
              <a:t>If gastric lavage is to be performed, the patient should be intubated </a:t>
            </a:r>
            <a:r>
              <a:rPr lang="en-US" dirty="0" smtClean="0"/>
              <a:t> </a:t>
            </a:r>
            <a:r>
              <a:rPr lang="en-US" dirty="0"/>
              <a:t>to protect the airway from further </a:t>
            </a:r>
            <a:r>
              <a:rPr lang="en-US" dirty="0" smtClean="0"/>
              <a:t>aspiration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Oxygen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I.V fluid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Observation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Corticosteroids should be avoided because they are not effective </a:t>
            </a:r>
            <a:r>
              <a:rPr lang="en-US" dirty="0" smtClean="0"/>
              <a:t>and </a:t>
            </a:r>
            <a:r>
              <a:rPr lang="en-US" dirty="0"/>
              <a:t>may increase the risk of </a:t>
            </a:r>
            <a:r>
              <a:rPr lang="en-US" dirty="0" smtClean="0"/>
              <a:t>infection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Prophylactic antibiotics should not be given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460273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Iron poisoning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Iron is one of the most common causes of childhood poisoning death. Iron-containing products are common in many homes, and iron-containing vitamins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Greater </a:t>
            </a:r>
            <a:r>
              <a:rPr lang="en-US" dirty="0"/>
              <a:t>than 60 mg/kg of elemental iron is generally considered a toxic dose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187873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Clinical feature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Phase </a:t>
            </a:r>
            <a:r>
              <a:rPr lang="en-US" b="1" dirty="0">
                <a:solidFill>
                  <a:srgbClr val="FF0000"/>
                </a:solidFill>
              </a:rPr>
              <a:t>1:within 30 min to 6 </a:t>
            </a:r>
            <a:r>
              <a:rPr lang="en-US" b="1" dirty="0" err="1">
                <a:solidFill>
                  <a:srgbClr val="FF0000"/>
                </a:solidFill>
              </a:rPr>
              <a:t>hr</a:t>
            </a:r>
            <a:r>
              <a:rPr lang="en-US" b="1" dirty="0">
                <a:solidFill>
                  <a:srgbClr val="FF0000"/>
                </a:solidFill>
              </a:rPr>
              <a:t> after ingestion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GIT effect (vomiting , diarrhea and abdominal pain)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Phase 2 : </a:t>
            </a:r>
            <a:r>
              <a:rPr lang="en-US" dirty="0" smtClean="0"/>
              <a:t> 6-12 hours post ingestion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Improvement in symptoms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Phase 3:</a:t>
            </a:r>
            <a:r>
              <a:rPr lang="en-US" dirty="0" smtClean="0"/>
              <a:t> within  12-24 hours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Hypovolemic shock ,fit ,acidosis and cardiac syptome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Phase 4: </a:t>
            </a:r>
            <a:r>
              <a:rPr lang="en-US" dirty="0" smtClean="0"/>
              <a:t>(2-3 weeks post ingestion)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Liver injury and failure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Phase 5:</a:t>
            </a:r>
            <a:r>
              <a:rPr lang="en-US" dirty="0" smtClean="0"/>
              <a:t> (</a:t>
            </a:r>
            <a:r>
              <a:rPr lang="en-US" dirty="0"/>
              <a:t>2-6 </a:t>
            </a:r>
            <a:r>
              <a:rPr lang="en-US" dirty="0" smtClean="0"/>
              <a:t>weeks post </a:t>
            </a:r>
            <a:r>
              <a:rPr lang="en-US" dirty="0"/>
              <a:t>ingestion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Pyloric obstruction and liver cirrhosis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37932739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Treatment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Serum iron concentrations should be measured and evaluated in the context of symptoms and should be obtained approximately 4 </a:t>
            </a:r>
            <a:r>
              <a:rPr lang="en-US" dirty="0" err="1"/>
              <a:t>hr</a:t>
            </a:r>
            <a:r>
              <a:rPr lang="en-US" dirty="0"/>
              <a:t> after ingestion. Serum iron concentrations of &lt;500 mg/</a:t>
            </a:r>
            <a:r>
              <a:rPr lang="en-US" dirty="0" err="1"/>
              <a:t>dL</a:t>
            </a:r>
            <a:r>
              <a:rPr lang="en-US" dirty="0"/>
              <a:t>, measured 4–8 </a:t>
            </a:r>
            <a:r>
              <a:rPr lang="en-US" dirty="0" err="1"/>
              <a:t>hr</a:t>
            </a:r>
            <a:r>
              <a:rPr lang="en-US" dirty="0"/>
              <a:t> after ingestion, indicate a low risk of significant toxicity. Serum concentrations of &gt;500 mg/</a:t>
            </a:r>
            <a:r>
              <a:rPr lang="en-US" dirty="0" err="1"/>
              <a:t>dL</a:t>
            </a:r>
            <a:r>
              <a:rPr lang="en-US" dirty="0"/>
              <a:t> indicate that significant toxicity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/>
              <a:t>Desferal</a:t>
            </a:r>
            <a:r>
              <a:rPr lang="en-US" dirty="0"/>
              <a:t> (</a:t>
            </a:r>
            <a:r>
              <a:rPr lang="en-US" dirty="0" err="1"/>
              <a:t>Desferrioxamine</a:t>
            </a:r>
            <a:r>
              <a:rPr lang="en-US" dirty="0"/>
              <a:t>) as iron –chelating agent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I.V fluid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Ipecac-induced emesis may be used to remove tablets from the </a:t>
            </a:r>
            <a:r>
              <a:rPr lang="en-US" dirty="0" smtClean="0"/>
              <a:t>stomach and whole </a:t>
            </a:r>
            <a:r>
              <a:rPr lang="en-US" dirty="0"/>
              <a:t>bowel irrigation may be of benefit.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601207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Routes of exposure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4000" dirty="0" smtClean="0"/>
              <a:t>Ingestion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/>
              <a:t>Injection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/>
              <a:t>Inhalation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/>
              <a:t>Cutaneous exposure</a:t>
            </a:r>
          </a:p>
          <a:p>
            <a:pPr marL="0" indent="0">
              <a:buNone/>
            </a:pPr>
            <a:r>
              <a:rPr lang="en-US" sz="4000" dirty="0"/>
              <a:t>Ingestion is the most common route of poisoning </a:t>
            </a:r>
            <a:r>
              <a:rPr lang="en-US" sz="4000" dirty="0" smtClean="0"/>
              <a:t>exposure</a:t>
            </a:r>
          </a:p>
          <a:p>
            <a:pPr marL="0" indent="0">
              <a:buNone/>
            </a:pPr>
            <a:r>
              <a:rPr lang="en-US" sz="4000" dirty="0"/>
              <a:t>Approximately 50% of cases involve nondrug substances, such as common household products (cosmetics, personal care items, cleaning solutions, plants, foreign bodies, hydrocarbons). </a:t>
            </a:r>
            <a:endParaRPr lang="ar-IQ" sz="4000" dirty="0"/>
          </a:p>
        </p:txBody>
      </p:sp>
    </p:spTree>
    <p:extLst>
      <p:ext uri="{BB962C8B-B14F-4D97-AF65-F5344CB8AC3E}">
        <p14:creationId xmlns="" xmlns:p14="http://schemas.microsoft.com/office/powerpoint/2010/main" val="11681719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err="1">
                <a:solidFill>
                  <a:srgbClr val="FF0000"/>
                </a:solidFill>
              </a:rPr>
              <a:t>organophosphorous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3900" dirty="0">
                <a:solidFill>
                  <a:srgbClr val="FF0000"/>
                </a:solidFill>
              </a:rPr>
              <a:t>Symptom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Muscarinic signs and symptoms include diaphoresis, emesis, urinary and fecal incontinence, tearing, drooling, </a:t>
            </a:r>
            <a:r>
              <a:rPr lang="en-US" dirty="0" err="1"/>
              <a:t>bronchorrhea</a:t>
            </a:r>
            <a:r>
              <a:rPr lang="en-US" dirty="0"/>
              <a:t> and bronchospasm, </a:t>
            </a:r>
            <a:r>
              <a:rPr lang="en-US" dirty="0" err="1"/>
              <a:t>miosis</a:t>
            </a:r>
            <a:r>
              <a:rPr lang="en-US" dirty="0"/>
              <a:t>, hypotension, and </a:t>
            </a:r>
            <a:r>
              <a:rPr lang="en-US" dirty="0" err="1"/>
              <a:t>bradycardia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Nicotinic signs and symptoms include muscle weakness, </a:t>
            </a:r>
            <a:r>
              <a:rPr lang="en-US" dirty="0" err="1"/>
              <a:t>fasciculations</a:t>
            </a:r>
            <a:r>
              <a:rPr lang="en-US" dirty="0"/>
              <a:t>, tremors, </a:t>
            </a:r>
            <a:r>
              <a:rPr lang="en-US" dirty="0" smtClean="0"/>
              <a:t>hypoventilation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CNS effects include malaise, confusion, delirium, seizures, and coma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6808944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Management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Diagnosis : blood cholinesterase level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Treatment: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washing all exposed skin with soap and water and immediate removal of all exposed clothing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Atropin</a:t>
            </a:r>
            <a:r>
              <a:rPr lang="en-US" dirty="0" smtClean="0"/>
              <a:t> </a:t>
            </a:r>
            <a:r>
              <a:rPr lang="en-US" dirty="0" err="1" smtClean="0"/>
              <a:t>sulphate</a:t>
            </a:r>
            <a:r>
              <a:rPr lang="en-US" dirty="0" smtClean="0"/>
              <a:t> I.V at dose 0.02 mg /kg every 20 minute till pupil are normal size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Oxygen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Gastric </a:t>
            </a:r>
            <a:r>
              <a:rPr lang="en-US" dirty="0"/>
              <a:t>lavage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11245100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CAUSTICS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Caustics : </a:t>
            </a:r>
            <a:r>
              <a:rPr lang="en-US" dirty="0" smtClean="0"/>
              <a:t>include acids and alkalis agents</a:t>
            </a:r>
          </a:p>
          <a:p>
            <a:pPr>
              <a:buNone/>
            </a:pPr>
            <a:r>
              <a:rPr lang="en-US" dirty="0" smtClean="0"/>
              <a:t>Causing tissue necrosis with the risk of perforation.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 severity depends on :</a:t>
            </a:r>
          </a:p>
          <a:p>
            <a:pPr>
              <a:buNone/>
            </a:pPr>
            <a:r>
              <a:rPr lang="en-US" dirty="0" smtClean="0"/>
              <a:t>    the pH of the agent, the concentration of the agent, and the length of contact time. Agents with a pH of &lt;2 or &gt;12 are most likely to produce significant injury</a:t>
            </a:r>
            <a:r>
              <a:rPr lang="en-US" b="1" dirty="0" smtClean="0"/>
              <a:t>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Clinical Manifestations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Ingestion of caustic materials may produce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oral burns (Symptoms include pain, drooling, vomiting, and difficulty swallowing or refusal to swallow)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burns of the esophagus are likely to cause strictures on healing, which may require repeated dilation or surgical correction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Strong acids may sometimes produce scarring around the pylorus leading to delayed onset of gastric obstruction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Caustics on the skin can cause significant tissue damage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Treatment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1-removal of the product from the skin or eye by flushing with water</a:t>
            </a:r>
          </a:p>
          <a:p>
            <a:pPr>
              <a:buNone/>
            </a:pPr>
            <a:r>
              <a:rPr lang="en-US" dirty="0" smtClean="0"/>
              <a:t>2-Contaminated clothing should also be removed. </a:t>
            </a:r>
          </a:p>
          <a:p>
            <a:pPr>
              <a:buNone/>
            </a:pPr>
            <a:r>
              <a:rPr lang="en-US" dirty="0" smtClean="0"/>
              <a:t>Emesis and </a:t>
            </a:r>
            <a:r>
              <a:rPr lang="en-US" dirty="0" err="1" smtClean="0"/>
              <a:t>lavage</a:t>
            </a:r>
            <a:r>
              <a:rPr lang="en-US" dirty="0" smtClean="0"/>
              <a:t> are contraindicated. </a:t>
            </a:r>
          </a:p>
          <a:p>
            <a:pPr>
              <a:buNone/>
            </a:pPr>
            <a:r>
              <a:rPr lang="en-US" dirty="0" smtClean="0"/>
              <a:t>Activated charcoal should not be used because it does not bind these agents and may predispose the patient to vomiting and possible aspiration. </a:t>
            </a:r>
          </a:p>
          <a:p>
            <a:pPr>
              <a:buNone/>
            </a:pPr>
            <a:r>
              <a:rPr lang="en-US" dirty="0" smtClean="0"/>
              <a:t>3-Patients should be evaluated for evidence of esophageal burns and if symptoms are present nothing by mouth and  Endoscopy should be performed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6781800" cy="480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484069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Approach to the poisoned patient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chemeClr val="accent1"/>
                </a:solidFill>
              </a:rPr>
              <a:t>History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detailed history and physical examination serves as the foundation for a thoughtful differential diagnosis and the formation of an initial prognosis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Product names (brand, generic, chemical) and ingredients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determine as accurately as possible how much of the substance has been ingested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Time of </a:t>
            </a:r>
            <a:r>
              <a:rPr lang="en-US" dirty="0" smtClean="0"/>
              <a:t>Exposure toxic </a:t>
            </a:r>
            <a:r>
              <a:rPr lang="en-US" dirty="0"/>
              <a:t>manifestations may be </a:t>
            </a:r>
            <a:r>
              <a:rPr lang="en-US" dirty="0" smtClean="0"/>
              <a:t>delayed </a:t>
            </a:r>
            <a:r>
              <a:rPr lang="en-US" dirty="0"/>
              <a:t>for </a:t>
            </a:r>
            <a:r>
              <a:rPr lang="en-US" dirty="0" err="1"/>
              <a:t>hr</a:t>
            </a:r>
            <a:r>
              <a:rPr lang="en-US" dirty="0"/>
              <a:t> or days and Progression of </a:t>
            </a:r>
            <a:r>
              <a:rPr lang="en-US" dirty="0" smtClean="0"/>
              <a:t>Symptoms</a:t>
            </a:r>
          </a:p>
          <a:p>
            <a:pPr marL="0" indent="0">
              <a:buNone/>
            </a:pPr>
            <a:endParaRPr lang="en-US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39926189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Physical Findings 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Odor</a:t>
            </a:r>
          </a:p>
          <a:p>
            <a:pPr marL="0" indent="0">
              <a:buNone/>
            </a:pPr>
            <a:r>
              <a:rPr lang="en-US" dirty="0" smtClean="0"/>
              <a:t>Ocular signs</a:t>
            </a:r>
          </a:p>
          <a:p>
            <a:pPr marL="0" indent="0">
              <a:buNone/>
            </a:pPr>
            <a:r>
              <a:rPr lang="en-US" dirty="0" smtClean="0"/>
              <a:t>Cutaneous signs</a:t>
            </a:r>
          </a:p>
          <a:p>
            <a:pPr marL="0" indent="0">
              <a:buNone/>
            </a:pPr>
            <a:r>
              <a:rPr lang="en-US" dirty="0" smtClean="0"/>
              <a:t>Oral signs</a:t>
            </a:r>
          </a:p>
          <a:p>
            <a:pPr marL="0" indent="0">
              <a:buNone/>
            </a:pPr>
            <a:r>
              <a:rPr lang="en-US" dirty="0" smtClean="0"/>
              <a:t>Intestinal signs</a:t>
            </a:r>
          </a:p>
          <a:p>
            <a:pPr marL="0" indent="0">
              <a:buNone/>
            </a:pPr>
            <a:r>
              <a:rPr lang="en-US" dirty="0" smtClean="0"/>
              <a:t>Cardiac signs</a:t>
            </a:r>
          </a:p>
          <a:p>
            <a:pPr marL="0" indent="0">
              <a:buNone/>
            </a:pPr>
            <a:r>
              <a:rPr lang="en-US" dirty="0" smtClean="0"/>
              <a:t>Respiratory signs</a:t>
            </a:r>
          </a:p>
          <a:p>
            <a:pPr marL="0" indent="0">
              <a:buNone/>
            </a:pPr>
            <a:r>
              <a:rPr lang="en-US" dirty="0" smtClean="0"/>
              <a:t>CNS signs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12984243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Toxicology laboratory analyses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Serum and urine toxicology</a:t>
            </a:r>
          </a:p>
          <a:p>
            <a:pPr marL="0" indent="0">
              <a:buNone/>
            </a:pPr>
            <a:r>
              <a:rPr lang="en-US" dirty="0" smtClean="0"/>
              <a:t>Metabolic acidosis</a:t>
            </a:r>
          </a:p>
          <a:p>
            <a:pPr marL="0" indent="0">
              <a:buNone/>
            </a:pPr>
            <a:r>
              <a:rPr lang="en-US" dirty="0" smtClean="0"/>
              <a:t>Hypoglycemia</a:t>
            </a:r>
          </a:p>
          <a:p>
            <a:pPr marL="0" indent="0">
              <a:buNone/>
            </a:pPr>
            <a:r>
              <a:rPr lang="en-US" dirty="0" smtClean="0"/>
              <a:t>Hyperglycemia</a:t>
            </a:r>
          </a:p>
          <a:p>
            <a:pPr marL="0" indent="0">
              <a:buNone/>
            </a:pPr>
            <a:r>
              <a:rPr lang="en-US" dirty="0" smtClean="0"/>
              <a:t>Hypocalcemia</a:t>
            </a:r>
          </a:p>
        </p:txBody>
      </p:sp>
    </p:spTree>
    <p:extLst>
      <p:ext uri="{BB962C8B-B14F-4D97-AF65-F5344CB8AC3E}">
        <p14:creationId xmlns="" xmlns:p14="http://schemas.microsoft.com/office/powerpoint/2010/main" val="41204718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Initial medical care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57250" indent="-857250">
              <a:buFont typeface="+mj-lt"/>
              <a:buAutoNum type="romanUcPeriod"/>
            </a:pPr>
            <a:r>
              <a:rPr lang="en-US" sz="4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Antidotes for </a:t>
            </a:r>
            <a:r>
              <a:rPr lang="en-US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Poisoning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Preventing absorption : </a:t>
            </a:r>
            <a:r>
              <a:rPr lang="en-US" dirty="0" smtClean="0"/>
              <a:t>Several </a:t>
            </a:r>
            <a:r>
              <a:rPr lang="en-US" dirty="0"/>
              <a:t>procedures are used to prevent absorption of an ingested toxin from the stomach and gastrointestinal </a:t>
            </a:r>
            <a:r>
              <a:rPr lang="en-US" dirty="0" smtClean="0"/>
              <a:t>tract </a:t>
            </a:r>
          </a:p>
          <a:p>
            <a:pPr marL="0" indent="0">
              <a:buNone/>
            </a:pPr>
            <a:r>
              <a:rPr lang="en-US" dirty="0" smtClean="0"/>
              <a:t>Most </a:t>
            </a:r>
            <a:r>
              <a:rPr lang="en-US" dirty="0"/>
              <a:t>liquid drug products are almost completely absorbed within 30–45 min of ingestion, and most solid dosage forms are absorbed within 1–2 hr. When a large overdose involves solid dose forms (tablets, powder-filled capsules), complete intestinal absorption can be delayed by as much as 3–6 </a:t>
            </a:r>
            <a:r>
              <a:rPr lang="en-US" dirty="0" err="1"/>
              <a:t>hr</a:t>
            </a:r>
            <a:r>
              <a:rPr lang="en-US" dirty="0"/>
              <a:t>, and anticholinergic  </a:t>
            </a:r>
            <a:r>
              <a:rPr lang="en-US" dirty="0" smtClean="0"/>
              <a:t>drugs absorption </a:t>
            </a:r>
            <a:r>
              <a:rPr lang="en-US" dirty="0"/>
              <a:t>can be delayed </a:t>
            </a:r>
            <a:r>
              <a:rPr lang="en-US" dirty="0" smtClean="0"/>
              <a:t>up </a:t>
            </a:r>
            <a:r>
              <a:rPr lang="en-US" dirty="0"/>
              <a:t>to 8–12 </a:t>
            </a:r>
            <a:r>
              <a:rPr lang="en-US" dirty="0" err="1"/>
              <a:t>hr</a:t>
            </a:r>
            <a:r>
              <a:rPr lang="en-US" dirty="0"/>
              <a:t>  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5779490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Activated Charcoal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decrease </a:t>
            </a:r>
            <a:r>
              <a:rPr lang="en-US" dirty="0"/>
              <a:t>or prevent the intestinal absorption of a few drugs and </a:t>
            </a:r>
            <a:r>
              <a:rPr lang="en-US" dirty="0" smtClean="0"/>
              <a:t>toxins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Some toxins, including heavy metals, iron, lithium, hydrocarbons, cyanide, and low molecular weight </a:t>
            </a:r>
            <a:r>
              <a:rPr lang="en-US" dirty="0" smtClean="0"/>
              <a:t>alcohols </a:t>
            </a:r>
            <a:r>
              <a:rPr lang="en-US" dirty="0"/>
              <a:t>are not significantly bound to </a:t>
            </a:r>
            <a:r>
              <a:rPr lang="en-US" dirty="0" smtClean="0"/>
              <a:t>charcoal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Usually, a dose of 10–50 g (≈1 g/kg) for a child and 50–100 g for an adolescent 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9974314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Whole Bowel Irrigation</a:t>
            </a:r>
            <a:endParaRPr lang="ar-IQ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Whole bowel irrigation involves instilling large volumes (30 mL/kg/</a:t>
            </a:r>
            <a:r>
              <a:rPr lang="en-US" dirty="0" err="1"/>
              <a:t>hr</a:t>
            </a:r>
            <a:r>
              <a:rPr lang="en-US" dirty="0"/>
              <a:t>) of a </a:t>
            </a:r>
            <a:r>
              <a:rPr lang="en-US" dirty="0" err="1"/>
              <a:t>nonabsorbed</a:t>
            </a:r>
            <a:r>
              <a:rPr lang="en-US" dirty="0"/>
              <a:t> polyethylene glycol electrolyte solution </a:t>
            </a:r>
            <a:r>
              <a:rPr lang="en-US" dirty="0" smtClean="0"/>
              <a:t>into </a:t>
            </a:r>
            <a:r>
              <a:rPr lang="en-US" dirty="0"/>
              <a:t>the </a:t>
            </a:r>
            <a:r>
              <a:rPr lang="en-US" dirty="0" smtClean="0"/>
              <a:t>stomach. </a:t>
            </a:r>
            <a:r>
              <a:rPr lang="en-US" dirty="0"/>
              <a:t>This technique has been successfully used to remove slowly absorbed products, such as iron 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595336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1791</Words>
  <Application>Microsoft Office PowerPoint</Application>
  <PresentationFormat>On-screen Show (4:3)</PresentationFormat>
  <Paragraphs>209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Slide 1</vt:lpstr>
      <vt:lpstr>Definition of poisoning</vt:lpstr>
      <vt:lpstr>Routes of exposure</vt:lpstr>
      <vt:lpstr>Approach to the poisoned patient</vt:lpstr>
      <vt:lpstr>Physical Findings </vt:lpstr>
      <vt:lpstr>Toxicology laboratory analyses</vt:lpstr>
      <vt:lpstr>Initial medical care</vt:lpstr>
      <vt:lpstr>Activated Charcoal</vt:lpstr>
      <vt:lpstr>Whole Bowel Irrigation</vt:lpstr>
      <vt:lpstr>Emesis</vt:lpstr>
      <vt:lpstr>Gastric Lavage</vt:lpstr>
      <vt:lpstr>Slide 12</vt:lpstr>
      <vt:lpstr>Acetaminophen</vt:lpstr>
      <vt:lpstr>Clinical  Manifestations</vt:lpstr>
      <vt:lpstr>Laboratory finding and treatment</vt:lpstr>
      <vt:lpstr>Salicylate poisoning</vt:lpstr>
      <vt:lpstr>Clinical Feature</vt:lpstr>
      <vt:lpstr>Diagnosis</vt:lpstr>
      <vt:lpstr>Treatment</vt:lpstr>
      <vt:lpstr>Indication of hemodialysis</vt:lpstr>
      <vt:lpstr>Lead poisoning</vt:lpstr>
      <vt:lpstr>Diagnosis</vt:lpstr>
      <vt:lpstr>Treatment</vt:lpstr>
      <vt:lpstr>Kerosin poisoning </vt:lpstr>
      <vt:lpstr>symptom</vt:lpstr>
      <vt:lpstr>Management</vt:lpstr>
      <vt:lpstr>Iron poisoning</vt:lpstr>
      <vt:lpstr>Clinical feature</vt:lpstr>
      <vt:lpstr>Treatment</vt:lpstr>
      <vt:lpstr>organophosphorous</vt:lpstr>
      <vt:lpstr>Management</vt:lpstr>
      <vt:lpstr>CAUSTICS</vt:lpstr>
      <vt:lpstr>Clinical Manifestations</vt:lpstr>
      <vt:lpstr>Treatment</vt:lpstr>
      <vt:lpstr>Slide 35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DR.Ahmed Saker</cp:lastModifiedBy>
  <cp:revision>79</cp:revision>
  <dcterms:created xsi:type="dcterms:W3CDTF">2006-08-16T00:00:00Z</dcterms:created>
  <dcterms:modified xsi:type="dcterms:W3CDTF">2022-06-03T15:25:49Z</dcterms:modified>
</cp:coreProperties>
</file>