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57" r:id="rId5"/>
    <p:sldId id="261" r:id="rId6"/>
    <p:sldId id="262" r:id="rId7"/>
    <p:sldId id="258"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5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04A1A33-45E8-4D49-9D71-B76F2F5E1BE5}" type="datetimeFigureOut">
              <a:rPr lang="en-US" smtClean="0"/>
              <a:t>4/25/2023</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192F176-197C-49A4-96BC-35138D28D8EB}" type="slidenum">
              <a:rPr lang="en-US" smtClean="0"/>
              <a:t>‹#›</a:t>
            </a:fld>
            <a:endParaRPr lang="en-US"/>
          </a:p>
        </p:txBody>
      </p:sp>
    </p:spTree>
    <p:extLst>
      <p:ext uri="{BB962C8B-B14F-4D97-AF65-F5344CB8AC3E}">
        <p14:creationId xmlns:p14="http://schemas.microsoft.com/office/powerpoint/2010/main" val="525305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4A1A33-45E8-4D49-9D71-B76F2F5E1BE5}" type="datetimeFigureOut">
              <a:rPr lang="en-US" smtClean="0"/>
              <a:t>4/25/2023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192F176-197C-49A4-96BC-35138D28D8EB}" type="slidenum">
              <a:rPr lang="en-US" smtClean="0"/>
              <a:t>‹#›</a:t>
            </a:fld>
            <a:endParaRPr lang="en-US"/>
          </a:p>
        </p:txBody>
      </p:sp>
    </p:spTree>
    <p:extLst>
      <p:ext uri="{BB962C8B-B14F-4D97-AF65-F5344CB8AC3E}">
        <p14:creationId xmlns:p14="http://schemas.microsoft.com/office/powerpoint/2010/main" val="3998829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4A1A33-45E8-4D49-9D71-B76F2F5E1BE5}" type="datetimeFigureOut">
              <a:rPr lang="en-US" smtClean="0"/>
              <a:t>4/25/2023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192F176-197C-49A4-96BC-35138D28D8EB}"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623816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04A1A33-45E8-4D49-9D71-B76F2F5E1BE5}" type="datetimeFigureOut">
              <a:rPr lang="en-US" smtClean="0"/>
              <a:t>4/25/2023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192F176-197C-49A4-96BC-35138D28D8EB}" type="slidenum">
              <a:rPr lang="en-US" smtClean="0"/>
              <a:t>‹#›</a:t>
            </a:fld>
            <a:endParaRPr lang="en-US"/>
          </a:p>
        </p:txBody>
      </p:sp>
    </p:spTree>
    <p:extLst>
      <p:ext uri="{BB962C8B-B14F-4D97-AF65-F5344CB8AC3E}">
        <p14:creationId xmlns:p14="http://schemas.microsoft.com/office/powerpoint/2010/main" val="24147275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04A1A33-45E8-4D49-9D71-B76F2F5E1BE5}" type="datetimeFigureOut">
              <a:rPr lang="en-US" smtClean="0"/>
              <a:t>4/25/2023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192F176-197C-49A4-96BC-35138D28D8EB}"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639120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04A1A33-45E8-4D49-9D71-B76F2F5E1BE5}" type="datetimeFigureOut">
              <a:rPr lang="en-US" smtClean="0"/>
              <a:t>4/25/2023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192F176-197C-49A4-96BC-35138D28D8EB}" type="slidenum">
              <a:rPr lang="en-US" smtClean="0"/>
              <a:t>‹#›</a:t>
            </a:fld>
            <a:endParaRPr lang="en-US"/>
          </a:p>
        </p:txBody>
      </p:sp>
    </p:spTree>
    <p:extLst>
      <p:ext uri="{BB962C8B-B14F-4D97-AF65-F5344CB8AC3E}">
        <p14:creationId xmlns:p14="http://schemas.microsoft.com/office/powerpoint/2010/main" val="12471391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4A1A33-45E8-4D49-9D71-B76F2F5E1BE5}" type="datetimeFigureOut">
              <a:rPr lang="en-US" smtClean="0"/>
              <a:t>4/25/2023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192F176-197C-49A4-96BC-35138D28D8EB}" type="slidenum">
              <a:rPr lang="en-US" smtClean="0"/>
              <a:t>‹#›</a:t>
            </a:fld>
            <a:endParaRPr lang="en-US"/>
          </a:p>
        </p:txBody>
      </p:sp>
    </p:spTree>
    <p:extLst>
      <p:ext uri="{BB962C8B-B14F-4D97-AF65-F5344CB8AC3E}">
        <p14:creationId xmlns:p14="http://schemas.microsoft.com/office/powerpoint/2010/main" val="35120747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4A1A33-45E8-4D49-9D71-B76F2F5E1BE5}" type="datetimeFigureOut">
              <a:rPr lang="en-US" smtClean="0"/>
              <a:t>4/25/2023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192F176-197C-49A4-96BC-35138D28D8EB}" type="slidenum">
              <a:rPr lang="en-US" smtClean="0"/>
              <a:t>‹#›</a:t>
            </a:fld>
            <a:endParaRPr lang="en-US"/>
          </a:p>
        </p:txBody>
      </p:sp>
    </p:spTree>
    <p:extLst>
      <p:ext uri="{BB962C8B-B14F-4D97-AF65-F5344CB8AC3E}">
        <p14:creationId xmlns:p14="http://schemas.microsoft.com/office/powerpoint/2010/main" val="3267835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4A1A33-45E8-4D49-9D71-B76F2F5E1BE5}" type="datetimeFigureOut">
              <a:rPr lang="en-US" smtClean="0"/>
              <a:t>4/25/2023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192F176-197C-49A4-96BC-35138D28D8EB}" type="slidenum">
              <a:rPr lang="en-US" smtClean="0"/>
              <a:t>‹#›</a:t>
            </a:fld>
            <a:endParaRPr lang="en-US"/>
          </a:p>
        </p:txBody>
      </p:sp>
    </p:spTree>
    <p:extLst>
      <p:ext uri="{BB962C8B-B14F-4D97-AF65-F5344CB8AC3E}">
        <p14:creationId xmlns:p14="http://schemas.microsoft.com/office/powerpoint/2010/main" val="873368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4A1A33-45E8-4D49-9D71-B76F2F5E1BE5}" type="datetimeFigureOut">
              <a:rPr lang="en-US" smtClean="0"/>
              <a:t>4/25/2023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192F176-197C-49A4-96BC-35138D28D8EB}" type="slidenum">
              <a:rPr lang="en-US" smtClean="0"/>
              <a:t>‹#›</a:t>
            </a:fld>
            <a:endParaRPr lang="en-US"/>
          </a:p>
        </p:txBody>
      </p:sp>
    </p:spTree>
    <p:extLst>
      <p:ext uri="{BB962C8B-B14F-4D97-AF65-F5344CB8AC3E}">
        <p14:creationId xmlns:p14="http://schemas.microsoft.com/office/powerpoint/2010/main" val="667552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04A1A33-45E8-4D49-9D71-B76F2F5E1BE5}" type="datetimeFigureOut">
              <a:rPr lang="en-US" smtClean="0"/>
              <a:t>4/25/2023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192F176-197C-49A4-96BC-35138D28D8EB}" type="slidenum">
              <a:rPr lang="en-US" smtClean="0"/>
              <a:t>‹#›</a:t>
            </a:fld>
            <a:endParaRPr lang="en-US"/>
          </a:p>
        </p:txBody>
      </p:sp>
    </p:spTree>
    <p:extLst>
      <p:ext uri="{BB962C8B-B14F-4D97-AF65-F5344CB8AC3E}">
        <p14:creationId xmlns:p14="http://schemas.microsoft.com/office/powerpoint/2010/main" val="621536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04A1A33-45E8-4D49-9D71-B76F2F5E1BE5}" type="datetimeFigureOut">
              <a:rPr lang="en-US" smtClean="0"/>
              <a:t>4/25/2023</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192F176-197C-49A4-96BC-35138D28D8EB}" type="slidenum">
              <a:rPr lang="en-US" smtClean="0"/>
              <a:t>‹#›</a:t>
            </a:fld>
            <a:endParaRPr lang="en-US"/>
          </a:p>
        </p:txBody>
      </p:sp>
    </p:spTree>
    <p:extLst>
      <p:ext uri="{BB962C8B-B14F-4D97-AF65-F5344CB8AC3E}">
        <p14:creationId xmlns:p14="http://schemas.microsoft.com/office/powerpoint/2010/main" val="1240776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04A1A33-45E8-4D49-9D71-B76F2F5E1BE5}" type="datetimeFigureOut">
              <a:rPr lang="en-US" smtClean="0"/>
              <a:t>4/25/2023</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192F176-197C-49A4-96BC-35138D28D8EB}" type="slidenum">
              <a:rPr lang="en-US" smtClean="0"/>
              <a:t>‹#›</a:t>
            </a:fld>
            <a:endParaRPr lang="en-US"/>
          </a:p>
        </p:txBody>
      </p:sp>
    </p:spTree>
    <p:extLst>
      <p:ext uri="{BB962C8B-B14F-4D97-AF65-F5344CB8AC3E}">
        <p14:creationId xmlns:p14="http://schemas.microsoft.com/office/powerpoint/2010/main" val="2074805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4A1A33-45E8-4D49-9D71-B76F2F5E1BE5}" type="datetimeFigureOut">
              <a:rPr lang="en-US" smtClean="0"/>
              <a:t>4/25/2023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192F176-197C-49A4-96BC-35138D28D8EB}" type="slidenum">
              <a:rPr lang="en-US" smtClean="0"/>
              <a:t>‹#›</a:t>
            </a:fld>
            <a:endParaRPr lang="en-US"/>
          </a:p>
        </p:txBody>
      </p:sp>
    </p:spTree>
    <p:extLst>
      <p:ext uri="{BB962C8B-B14F-4D97-AF65-F5344CB8AC3E}">
        <p14:creationId xmlns:p14="http://schemas.microsoft.com/office/powerpoint/2010/main" val="2925699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04A1A33-45E8-4D49-9D71-B76F2F5E1BE5}" type="datetimeFigureOut">
              <a:rPr lang="en-US" smtClean="0"/>
              <a:t>4/25/2023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192F176-197C-49A4-96BC-35138D28D8EB}" type="slidenum">
              <a:rPr lang="en-US" smtClean="0"/>
              <a:t>‹#›</a:t>
            </a:fld>
            <a:endParaRPr lang="en-US"/>
          </a:p>
        </p:txBody>
      </p:sp>
    </p:spTree>
    <p:extLst>
      <p:ext uri="{BB962C8B-B14F-4D97-AF65-F5344CB8AC3E}">
        <p14:creationId xmlns:p14="http://schemas.microsoft.com/office/powerpoint/2010/main" val="3489827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04A1A33-45E8-4D49-9D71-B76F2F5E1BE5}" type="datetimeFigureOut">
              <a:rPr lang="en-US" smtClean="0"/>
              <a:t>4/25/2023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192F176-197C-49A4-96BC-35138D28D8EB}" type="slidenum">
              <a:rPr lang="en-US" smtClean="0"/>
              <a:t>‹#›</a:t>
            </a:fld>
            <a:endParaRPr lang="en-US"/>
          </a:p>
        </p:txBody>
      </p:sp>
    </p:spTree>
    <p:extLst>
      <p:ext uri="{BB962C8B-B14F-4D97-AF65-F5344CB8AC3E}">
        <p14:creationId xmlns:p14="http://schemas.microsoft.com/office/powerpoint/2010/main" val="1519993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04A1A33-45E8-4D49-9D71-B76F2F5E1BE5}" type="datetimeFigureOut">
              <a:rPr lang="en-US" smtClean="0"/>
              <a:t>4/25/2023</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192F176-197C-49A4-96BC-35138D28D8EB}" type="slidenum">
              <a:rPr lang="en-US" smtClean="0"/>
              <a:t>‹#›</a:t>
            </a:fld>
            <a:endParaRPr lang="en-US"/>
          </a:p>
        </p:txBody>
      </p:sp>
    </p:spTree>
    <p:extLst>
      <p:ext uri="{BB962C8B-B14F-4D97-AF65-F5344CB8AC3E}">
        <p14:creationId xmlns:p14="http://schemas.microsoft.com/office/powerpoint/2010/main" val="13369733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79F51-DD25-8918-4304-65087FE49DD8}"/>
              </a:ext>
            </a:extLst>
          </p:cNvPr>
          <p:cNvSpPr>
            <a:spLocks noGrp="1"/>
          </p:cNvSpPr>
          <p:nvPr>
            <p:ph type="ctrTitle"/>
          </p:nvPr>
        </p:nvSpPr>
        <p:spPr>
          <a:xfrm>
            <a:off x="1524000" y="899410"/>
            <a:ext cx="9144000" cy="4571999"/>
          </a:xfrm>
        </p:spPr>
        <p:txBody>
          <a:bodyPr>
            <a:normAutofit/>
          </a:bodyPr>
          <a:lstStyle/>
          <a:p>
            <a:pPr marL="1828800" marR="0" indent="457200" algn="l" rtl="1">
              <a:lnSpc>
                <a:spcPct val="115000"/>
              </a:lnSpc>
              <a:spcBef>
                <a:spcPts val="0"/>
              </a:spcBef>
              <a:spcAft>
                <a:spcPts val="1000"/>
              </a:spcAft>
            </a:pPr>
            <a:r>
              <a:rPr lang="en-US" sz="2800" dirty="0">
                <a:effectLst/>
                <a:latin typeface="Times New Roman" panose="02020603050405020304" pitchFamily="18" charset="0"/>
                <a:ea typeface="Calibri" panose="020F0502020204030204" pitchFamily="34" charset="0"/>
              </a:rPr>
              <a:t>Division: </a:t>
            </a:r>
            <a:r>
              <a:rPr lang="en-US" sz="2800" dirty="0" err="1">
                <a:effectLst/>
                <a:latin typeface="Times New Roman" panose="02020603050405020304" pitchFamily="18" charset="0"/>
                <a:ea typeface="Calibri" panose="020F0502020204030204" pitchFamily="34" charset="0"/>
              </a:rPr>
              <a:t>Ptridophyta</a:t>
            </a:r>
            <a:br>
              <a:rPr lang="en-US" sz="2800" dirty="0">
                <a:effectLst/>
                <a:latin typeface="Times New Roman" panose="02020603050405020304" pitchFamily="18" charset="0"/>
                <a:ea typeface="Calibri" panose="020F0502020204030204" pitchFamily="34" charset="0"/>
              </a:rPr>
            </a:br>
            <a:r>
              <a:rPr lang="en-US" sz="2800" dirty="0">
                <a:effectLst/>
                <a:latin typeface="Times New Roman" panose="02020603050405020304" pitchFamily="18" charset="0"/>
                <a:ea typeface="Calibri" panose="020F0502020204030204" pitchFamily="34" charset="0"/>
              </a:rPr>
              <a:t>Class: </a:t>
            </a:r>
            <a:r>
              <a:rPr lang="en-US" sz="2800" dirty="0" err="1">
                <a:effectLst/>
                <a:latin typeface="Times New Roman" panose="02020603050405020304" pitchFamily="18" charset="0"/>
                <a:ea typeface="Calibri" panose="020F0502020204030204" pitchFamily="34" charset="0"/>
              </a:rPr>
              <a:t>Equisetineae</a:t>
            </a:r>
            <a:r>
              <a:rPr lang="en-US" sz="2800" dirty="0">
                <a:effectLst/>
                <a:latin typeface="Times New Roman" panose="02020603050405020304" pitchFamily="18" charset="0"/>
                <a:ea typeface="Calibri" panose="020F0502020204030204" pitchFamily="34" charset="0"/>
              </a:rPr>
              <a:t> (Horse </a:t>
            </a:r>
            <a:r>
              <a:rPr lang="en-US" sz="2800" dirty="0" err="1">
                <a:effectLst/>
                <a:latin typeface="Times New Roman" panose="02020603050405020304" pitchFamily="18" charset="0"/>
                <a:ea typeface="Calibri" panose="020F0502020204030204" pitchFamily="34" charset="0"/>
              </a:rPr>
              <a:t>taile</a:t>
            </a:r>
            <a:r>
              <a:rPr lang="en-US" sz="2800" dirty="0">
                <a:effectLst/>
                <a:latin typeface="Times New Roman" panose="02020603050405020304" pitchFamily="18" charset="0"/>
                <a:ea typeface="Calibri" panose="020F0502020204030204" pitchFamily="34" charset="0"/>
              </a:rPr>
              <a:t>)</a:t>
            </a:r>
            <a:br>
              <a:rPr lang="en-US" sz="2800" dirty="0">
                <a:effectLst/>
                <a:latin typeface="Times New Roman" panose="02020603050405020304" pitchFamily="18" charset="0"/>
                <a:ea typeface="Calibri" panose="020F0502020204030204" pitchFamily="34" charset="0"/>
              </a:rPr>
            </a:br>
            <a:r>
              <a:rPr lang="en-US" sz="2800" dirty="0">
                <a:effectLst/>
                <a:latin typeface="Times New Roman" panose="02020603050405020304" pitchFamily="18" charset="0"/>
                <a:ea typeface="Calibri" panose="020F0502020204030204" pitchFamily="34" charset="0"/>
              </a:rPr>
              <a:t>Order : </a:t>
            </a:r>
            <a:r>
              <a:rPr lang="en-US" sz="2800" dirty="0" err="1">
                <a:effectLst/>
                <a:latin typeface="Times New Roman" panose="02020603050405020304" pitchFamily="18" charset="0"/>
                <a:ea typeface="Calibri" panose="020F0502020204030204" pitchFamily="34" charset="0"/>
              </a:rPr>
              <a:t>Equisetales</a:t>
            </a:r>
            <a:br>
              <a:rPr lang="en-US" sz="2800" dirty="0">
                <a:effectLst/>
                <a:latin typeface="Times New Roman" panose="02020603050405020304" pitchFamily="18" charset="0"/>
                <a:ea typeface="Calibri" panose="020F0502020204030204" pitchFamily="34" charset="0"/>
              </a:rPr>
            </a:br>
            <a:r>
              <a:rPr lang="en-US" sz="2800" dirty="0">
                <a:effectLst/>
                <a:latin typeface="Times New Roman" panose="02020603050405020304" pitchFamily="18" charset="0"/>
                <a:ea typeface="Calibri" panose="020F0502020204030204" pitchFamily="34" charset="0"/>
              </a:rPr>
              <a:t>Family: </a:t>
            </a:r>
            <a:r>
              <a:rPr lang="en-US" sz="2800" dirty="0" err="1">
                <a:effectLst/>
                <a:latin typeface="Times New Roman" panose="02020603050405020304" pitchFamily="18" charset="0"/>
                <a:ea typeface="Calibri" panose="020F0502020204030204" pitchFamily="34" charset="0"/>
              </a:rPr>
              <a:t>Equisetaceae</a:t>
            </a:r>
            <a:br>
              <a:rPr lang="en-US" sz="2800" dirty="0">
                <a:effectLst/>
                <a:latin typeface="Times New Roman" panose="02020603050405020304" pitchFamily="18" charset="0"/>
                <a:ea typeface="Calibri" panose="020F0502020204030204" pitchFamily="34" charset="0"/>
              </a:rPr>
            </a:br>
            <a:r>
              <a:rPr lang="en-US" sz="2800" dirty="0">
                <a:effectLst/>
                <a:latin typeface="Times New Roman" panose="02020603050405020304" pitchFamily="18" charset="0"/>
                <a:ea typeface="Calibri" panose="020F0502020204030204" pitchFamily="34" charset="0"/>
              </a:rPr>
              <a:t>Genus: </a:t>
            </a:r>
            <a:r>
              <a:rPr lang="en-US" sz="2800" i="1" dirty="0">
                <a:effectLst/>
                <a:latin typeface="Times New Roman" panose="02020603050405020304" pitchFamily="18" charset="0"/>
                <a:ea typeface="Calibri" panose="020F0502020204030204" pitchFamily="34" charset="0"/>
              </a:rPr>
              <a:t>Equisetum</a:t>
            </a:r>
            <a:br>
              <a:rPr lang="en-US" sz="2800" dirty="0">
                <a:effectLst/>
                <a:latin typeface="Times New Roman" panose="02020603050405020304" pitchFamily="18" charset="0"/>
                <a:ea typeface="Calibri" panose="020F0502020204030204" pitchFamily="34" charset="0"/>
              </a:rPr>
            </a:br>
            <a:r>
              <a:rPr lang="en-US" sz="2800" dirty="0">
                <a:effectLst/>
                <a:latin typeface="Times New Roman" panose="02020603050405020304" pitchFamily="18" charset="0"/>
                <a:ea typeface="Calibri" panose="020F0502020204030204" pitchFamily="34" charset="0"/>
              </a:rPr>
              <a:t>1-C.S through  Rhizome</a:t>
            </a:r>
            <a:br>
              <a:rPr lang="en-US" sz="2800" dirty="0">
                <a:effectLst/>
                <a:latin typeface="Times New Roman" panose="02020603050405020304" pitchFamily="18" charset="0"/>
                <a:ea typeface="Calibri" panose="020F0502020204030204" pitchFamily="34" charset="0"/>
              </a:rPr>
            </a:br>
            <a:r>
              <a:rPr lang="en-US" sz="2800" dirty="0">
                <a:effectLst/>
                <a:latin typeface="Times New Roman" panose="02020603050405020304" pitchFamily="18" charset="0"/>
                <a:ea typeface="Calibri" panose="020F0502020204030204" pitchFamily="34" charset="0"/>
              </a:rPr>
              <a:t>2- C.S through  Stem</a:t>
            </a:r>
            <a:br>
              <a:rPr lang="en-US" sz="2800" dirty="0">
                <a:effectLst/>
                <a:latin typeface="Times New Roman" panose="02020603050405020304" pitchFamily="18" charset="0"/>
                <a:ea typeface="Calibri" panose="020F0502020204030204" pitchFamily="34" charset="0"/>
              </a:rPr>
            </a:br>
            <a:r>
              <a:rPr lang="en-US" sz="2800" dirty="0">
                <a:effectLst/>
                <a:latin typeface="Times New Roman" panose="02020603050405020304" pitchFamily="18" charset="0"/>
                <a:ea typeface="Calibri" panose="020F0502020204030204" pitchFamily="34" charset="0"/>
              </a:rPr>
              <a:t>3- C.S through  Strobilus</a:t>
            </a:r>
            <a:br>
              <a:rPr lang="en-US" sz="2800" dirty="0">
                <a:effectLst/>
                <a:latin typeface="Times New Roman" panose="02020603050405020304" pitchFamily="18" charset="0"/>
                <a:ea typeface="Calibri" panose="020F0502020204030204" pitchFamily="34" charset="0"/>
              </a:rPr>
            </a:br>
            <a:endParaRPr lang="en-US" sz="2800" dirty="0"/>
          </a:p>
        </p:txBody>
      </p:sp>
    </p:spTree>
    <p:extLst>
      <p:ext uri="{BB962C8B-B14F-4D97-AF65-F5344CB8AC3E}">
        <p14:creationId xmlns:p14="http://schemas.microsoft.com/office/powerpoint/2010/main" val="349792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6210C-0FD8-4141-7FF9-09009A50F357}"/>
              </a:ext>
            </a:extLst>
          </p:cNvPr>
          <p:cNvSpPr>
            <a:spLocks noGrp="1"/>
          </p:cNvSpPr>
          <p:nvPr>
            <p:ph type="title"/>
          </p:nvPr>
        </p:nvSpPr>
        <p:spPr/>
        <p:txBody>
          <a:bodyPr>
            <a:normAutofit/>
          </a:bodyPr>
          <a:lstStyle/>
          <a:p>
            <a:r>
              <a:rPr lang="en-US" sz="2800" b="1" dirty="0">
                <a:effectLst/>
                <a:latin typeface="Times New Roman" panose="02020603050405020304" pitchFamily="18" charset="0"/>
                <a:ea typeface="Calibri" panose="020F0502020204030204" pitchFamily="34" charset="0"/>
              </a:rPr>
              <a:t>Genus: </a:t>
            </a:r>
            <a:r>
              <a:rPr lang="en-US" sz="2800" b="1" i="1" dirty="0">
                <a:effectLst/>
                <a:latin typeface="Times New Roman" panose="02020603050405020304" pitchFamily="18" charset="0"/>
                <a:ea typeface="Calibri" panose="020F0502020204030204" pitchFamily="34" charset="0"/>
              </a:rPr>
              <a:t>Equisetum</a:t>
            </a:r>
            <a:br>
              <a:rPr lang="en-US" sz="2800" dirty="0">
                <a:effectLst/>
                <a:latin typeface="Times New Roman" panose="02020603050405020304" pitchFamily="18" charset="0"/>
                <a:ea typeface="Calibri" panose="020F0502020204030204" pitchFamily="34" charset="0"/>
              </a:rPr>
            </a:br>
            <a:endParaRPr lang="en-US" sz="2800" dirty="0"/>
          </a:p>
        </p:txBody>
      </p:sp>
      <p:sp>
        <p:nvSpPr>
          <p:cNvPr id="3" name="Content Placeholder 2">
            <a:extLst>
              <a:ext uri="{FF2B5EF4-FFF2-40B4-BE49-F238E27FC236}">
                <a16:creationId xmlns:a16="http://schemas.microsoft.com/office/drawing/2014/main" id="{B948E83D-4375-1E14-2D20-DED66346FC28}"/>
              </a:ext>
            </a:extLst>
          </p:cNvPr>
          <p:cNvSpPr>
            <a:spLocks noGrp="1"/>
          </p:cNvSpPr>
          <p:nvPr>
            <p:ph idx="1"/>
          </p:nvPr>
        </p:nvSpPr>
        <p:spPr/>
        <p:txBody>
          <a:bodyPr>
            <a:normAutofit/>
          </a:bodyPr>
          <a:lstStyle/>
          <a:p>
            <a:pPr marL="0" marR="0" indent="0" algn="just" rtl="1">
              <a:lnSpc>
                <a:spcPct val="115000"/>
              </a:lnSpc>
              <a:spcBef>
                <a:spcPts val="0"/>
              </a:spcBef>
              <a:spcAft>
                <a:spcPts val="1000"/>
              </a:spcAft>
              <a:buNone/>
            </a:pPr>
            <a:r>
              <a:rPr lang="ar-IQ" sz="2800" dirty="0">
                <a:effectLst/>
                <a:latin typeface="Times New Roman" panose="02020603050405020304" pitchFamily="18" charset="0"/>
                <a:ea typeface="Calibri" panose="020F0502020204030204" pitchFamily="34" charset="0"/>
                <a:cs typeface="Times New Roman" panose="02020603050405020304" pitchFamily="18" charset="0"/>
              </a:rPr>
              <a:t>يتميز النبات الى السيقان والاوراق والجذور، وتكون السيقان مميزة الى عقدة وسلاميات وتتميز السلاميات احتواءها على مناطق حافات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Ridges</a:t>
            </a:r>
            <a:r>
              <a:rPr lang="ar-IQ" sz="2800" dirty="0">
                <a:effectLst/>
                <a:latin typeface="Times New Roman" panose="02020603050405020304" pitchFamily="18" charset="0"/>
                <a:ea typeface="Calibri" panose="020F0502020204030204" pitchFamily="34" charset="0"/>
                <a:cs typeface="Times New Roman" panose="02020603050405020304" pitchFamily="18" charset="0"/>
              </a:rPr>
              <a:t> واخاديد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Furrows</a:t>
            </a:r>
            <a:r>
              <a:rPr lang="ar-IQ" sz="2800" dirty="0">
                <a:effectLst/>
                <a:latin typeface="Times New Roman" panose="02020603050405020304" pitchFamily="18" charset="0"/>
                <a:ea typeface="Calibri" panose="020F0502020204030204" pitchFamily="34" charset="0"/>
                <a:cs typeface="Times New Roman" panose="02020603050405020304" pitchFamily="18" charset="0"/>
              </a:rPr>
              <a:t>. وتكون هذة الحافات والاخاديد متبادلة مع السلامية الاخرى.</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158C26AF-E16A-BBF3-4D5B-61BDDBB53111}"/>
              </a:ext>
            </a:extLst>
          </p:cNvPr>
          <p:cNvPicPr>
            <a:picLocks noChangeAspect="1"/>
          </p:cNvPicPr>
          <p:nvPr/>
        </p:nvPicPr>
        <p:blipFill>
          <a:blip r:embed="rId2"/>
          <a:stretch>
            <a:fillRect/>
          </a:stretch>
        </p:blipFill>
        <p:spPr>
          <a:xfrm>
            <a:off x="465787" y="3262704"/>
            <a:ext cx="2936979" cy="3380594"/>
          </a:xfrm>
          <a:prstGeom prst="rect">
            <a:avLst/>
          </a:prstGeom>
        </p:spPr>
      </p:pic>
    </p:spTree>
    <p:extLst>
      <p:ext uri="{BB962C8B-B14F-4D97-AF65-F5344CB8AC3E}">
        <p14:creationId xmlns:p14="http://schemas.microsoft.com/office/powerpoint/2010/main" val="2119791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6898B-0771-11B2-EFCE-FCD499FE137C}"/>
              </a:ext>
            </a:extLst>
          </p:cNvPr>
          <p:cNvSpPr>
            <a:spLocks noGrp="1"/>
          </p:cNvSpPr>
          <p:nvPr>
            <p:ph type="title"/>
          </p:nvPr>
        </p:nvSpPr>
        <p:spPr/>
        <p:txBody>
          <a:bodyPr>
            <a:normAutofit/>
          </a:bodyPr>
          <a:lstStyle/>
          <a:p>
            <a:r>
              <a:rPr lang="en-US" sz="2800" b="1" dirty="0">
                <a:effectLst/>
                <a:latin typeface="Times New Roman" panose="02020603050405020304" pitchFamily="18" charset="0"/>
                <a:ea typeface="Calibri" panose="020F0502020204030204" pitchFamily="34" charset="0"/>
              </a:rPr>
              <a:t> C.S through  Stem</a:t>
            </a:r>
            <a:endParaRPr lang="en-US" sz="4800" dirty="0"/>
          </a:p>
        </p:txBody>
      </p:sp>
      <p:sp>
        <p:nvSpPr>
          <p:cNvPr id="3" name="Content Placeholder 2">
            <a:extLst>
              <a:ext uri="{FF2B5EF4-FFF2-40B4-BE49-F238E27FC236}">
                <a16:creationId xmlns:a16="http://schemas.microsoft.com/office/drawing/2014/main" id="{39EBC83B-4156-475F-F0DC-374096631F5C}"/>
              </a:ext>
            </a:extLst>
          </p:cNvPr>
          <p:cNvSpPr>
            <a:spLocks noGrp="1"/>
          </p:cNvSpPr>
          <p:nvPr>
            <p:ph idx="1"/>
          </p:nvPr>
        </p:nvSpPr>
        <p:spPr>
          <a:xfrm>
            <a:off x="404734" y="1139252"/>
            <a:ext cx="11099878" cy="5094638"/>
          </a:xfrm>
        </p:spPr>
        <p:txBody>
          <a:bodyPr>
            <a:noAutofit/>
          </a:bodyPr>
          <a:lstStyle/>
          <a:p>
            <a:pPr marL="342900" marR="0" lvl="0" indent="-342900" algn="r" rtl="1">
              <a:lnSpc>
                <a:spcPct val="115000"/>
              </a:lnSpc>
              <a:spcBef>
                <a:spcPts val="0"/>
              </a:spcBef>
              <a:spcAft>
                <a:spcPts val="0"/>
              </a:spcAft>
              <a:buFont typeface="Wingdings" panose="05000000000000000000" pitchFamily="2" charset="2"/>
              <a:buChar char=""/>
            </a:pPr>
            <a:r>
              <a:rPr lang="ar-IQ" sz="2400" dirty="0">
                <a:effectLst/>
                <a:latin typeface="Times New Roman" panose="02020603050405020304" pitchFamily="18" charset="0"/>
                <a:ea typeface="Calibri" panose="020F0502020204030204" pitchFamily="34" charset="0"/>
                <a:cs typeface="Times New Roman" panose="02020603050405020304" pitchFamily="18" charset="0"/>
              </a:rPr>
              <a:t>يظهر الساق خلال المقطع المستعرض بشكل متموج فية مناطق حافات واخاديد ويمكن ملاحظة المناطق خلال المقطع التالية:</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rtl="1">
              <a:lnSpc>
                <a:spcPct val="115000"/>
              </a:lnSpc>
              <a:spcBef>
                <a:spcPts val="0"/>
              </a:spcBef>
              <a:spcAft>
                <a:spcPts val="0"/>
              </a:spcAft>
              <a:buFont typeface="+mj-lt"/>
              <a:buAutoNum type="arabicPeriod"/>
            </a:pPr>
            <a:r>
              <a:rPr lang="ar-IQ" sz="2400" b="1" u="none" strike="noStrike" dirty="0">
                <a:effectLst/>
                <a:latin typeface="Times New Roman" panose="02020603050405020304" pitchFamily="18" charset="0"/>
                <a:ea typeface="Calibri" panose="020F0502020204030204" pitchFamily="34" charset="0"/>
                <a:cs typeface="Times New Roman" panose="02020603050405020304" pitchFamily="18" charset="0"/>
              </a:rPr>
              <a:t>البشرة </a:t>
            </a:r>
            <a:r>
              <a:rPr lang="en-US" sz="2400" b="1" u="none" strike="noStrike" dirty="0">
                <a:effectLst/>
                <a:latin typeface="Times New Roman" panose="02020603050405020304" pitchFamily="18" charset="0"/>
                <a:ea typeface="Calibri" panose="020F0502020204030204" pitchFamily="34" charset="0"/>
                <a:cs typeface="Times New Roman" panose="02020603050405020304" pitchFamily="18" charset="0"/>
              </a:rPr>
              <a:t>Epidermis</a:t>
            </a:r>
            <a:r>
              <a:rPr lang="ar-IQ" sz="2400" u="none" strike="noStrike" dirty="0">
                <a:effectLst/>
                <a:latin typeface="Times New Roman" panose="02020603050405020304" pitchFamily="18" charset="0"/>
                <a:ea typeface="Calibri" panose="020F0502020204030204" pitchFamily="34" charset="0"/>
                <a:cs typeface="Times New Roman" panose="02020603050405020304" pitchFamily="18" charset="0"/>
              </a:rPr>
              <a:t> :  تتألف من طبقة واحدة من الخلايا محاطة بطبقة الكيوتكل  ولاتتخللها ثغور في معظع الانواع.</a:t>
            </a:r>
            <a:endParaRPr lang="en-US" sz="2400" u="none" strike="noStrike"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rtl="1">
              <a:lnSpc>
                <a:spcPct val="115000"/>
              </a:lnSpc>
              <a:spcBef>
                <a:spcPts val="0"/>
              </a:spcBef>
              <a:spcAft>
                <a:spcPts val="0"/>
              </a:spcAft>
              <a:buFont typeface="+mj-lt"/>
              <a:buAutoNum type="arabicPeriod"/>
            </a:pPr>
            <a:r>
              <a:rPr lang="ar-IQ" sz="2400" b="1" u="none" strike="noStrike" dirty="0">
                <a:effectLst/>
                <a:latin typeface="Times New Roman" panose="02020603050405020304" pitchFamily="18" charset="0"/>
                <a:ea typeface="Calibri" panose="020F0502020204030204" pitchFamily="34" charset="0"/>
                <a:cs typeface="Times New Roman" panose="02020603050405020304" pitchFamily="18" charset="0"/>
              </a:rPr>
              <a:t>القشرة </a:t>
            </a:r>
            <a:r>
              <a:rPr lang="en-US" sz="2400" b="1" u="none" strike="noStrike" dirty="0">
                <a:effectLst/>
                <a:latin typeface="Times New Roman" panose="02020603050405020304" pitchFamily="18" charset="0"/>
                <a:ea typeface="Calibri" panose="020F0502020204030204" pitchFamily="34" charset="0"/>
                <a:cs typeface="Times New Roman" panose="02020603050405020304" pitchFamily="18" charset="0"/>
              </a:rPr>
              <a:t>Cortex</a:t>
            </a:r>
            <a:r>
              <a:rPr lang="ar-IQ" sz="2400" u="none" strike="noStrike" dirty="0">
                <a:effectLst/>
                <a:latin typeface="Times New Roman" panose="02020603050405020304" pitchFamily="18" charset="0"/>
                <a:ea typeface="Calibri" panose="020F0502020204030204" pitchFamily="34" charset="0"/>
                <a:cs typeface="Times New Roman" panose="02020603050405020304" pitchFamily="18" charset="0"/>
              </a:rPr>
              <a:t> : تتالف من عدة طبقات من الخلايا ويمكن تمييزها الى منطقة خارجية تكون الخلايا في هذة المنطقة نوعين ،خلايا سكلرنكمية جدرانها سميكة وخلايا برنكمية ذات جدار رقيقة اما المنطقة الداخلية تحوي على خلايا برنكيمية فاقدة للبلاستيدات تحوي على قنوات هوائية </a:t>
            </a:r>
            <a:r>
              <a:rPr lang="en-US" sz="240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Valleccular</a:t>
            </a:r>
            <a:r>
              <a:rPr lang="en-US" sz="240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canales</a:t>
            </a:r>
            <a:r>
              <a:rPr lang="ar-IQ" sz="2400" u="none" strike="noStrike" dirty="0">
                <a:effectLst/>
                <a:latin typeface="Times New Roman" panose="02020603050405020304" pitchFamily="18" charset="0"/>
                <a:ea typeface="Calibri" panose="020F0502020204030204" pitchFamily="34" charset="0"/>
                <a:cs typeface="Times New Roman" panose="02020603050405020304" pitchFamily="18" charset="0"/>
              </a:rPr>
              <a:t> ان وجود هذة القنوات دلالة على ان النبات له صفة مائية.</a:t>
            </a:r>
            <a:endParaRPr lang="en-US" sz="2400" u="none" strike="noStrike"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rtl="1">
              <a:lnSpc>
                <a:spcPct val="115000"/>
              </a:lnSpc>
              <a:spcBef>
                <a:spcPts val="0"/>
              </a:spcBef>
              <a:spcAft>
                <a:spcPts val="1000"/>
              </a:spcAft>
              <a:buFont typeface="+mj-lt"/>
              <a:buAutoNum type="arabicPeriod"/>
            </a:pPr>
            <a:r>
              <a:rPr lang="ar-IQ" sz="2400" b="1" u="none" strike="noStrike" dirty="0">
                <a:effectLst/>
                <a:latin typeface="Times New Roman" panose="02020603050405020304" pitchFamily="18" charset="0"/>
                <a:ea typeface="Calibri" panose="020F0502020204030204" pitchFamily="34" charset="0"/>
                <a:cs typeface="Times New Roman" panose="02020603050405020304" pitchFamily="18" charset="0"/>
              </a:rPr>
              <a:t>الاسطوانة الوعائية</a:t>
            </a:r>
            <a:r>
              <a:rPr lang="en-US" sz="2400" b="1" u="none" strike="noStrike" dirty="0">
                <a:effectLst/>
                <a:latin typeface="Times New Roman" panose="02020603050405020304" pitchFamily="18" charset="0"/>
                <a:ea typeface="Calibri" panose="020F0502020204030204" pitchFamily="34" charset="0"/>
                <a:cs typeface="Times New Roman" panose="02020603050405020304" pitchFamily="18" charset="0"/>
              </a:rPr>
              <a:t>Stele</a:t>
            </a:r>
            <a:r>
              <a:rPr lang="en-US" sz="240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r>
              <a:rPr lang="ar-IQ" sz="2400" u="none" strike="noStrike" dirty="0">
                <a:effectLst/>
                <a:latin typeface="Times New Roman" panose="02020603050405020304" pitchFamily="18" charset="0"/>
                <a:ea typeface="Calibri" panose="020F0502020204030204" pitchFamily="34" charset="0"/>
                <a:cs typeface="Times New Roman" panose="02020603050405020304" pitchFamily="18" charset="0"/>
              </a:rPr>
              <a:t>: تتالف من حزم وعائية منفصلة تترتب بشكل محيطي وكل حزمة تتالف من نسيج خشب الى الداخل ويكون على شكل حرف </a:t>
            </a:r>
            <a:r>
              <a:rPr lang="en-US" sz="2400" u="none" strike="noStrike" dirty="0">
                <a:effectLst/>
                <a:latin typeface="Times New Roman" panose="02020603050405020304" pitchFamily="18" charset="0"/>
                <a:ea typeface="Calibri" panose="020F0502020204030204" pitchFamily="34" charset="0"/>
                <a:cs typeface="Times New Roman" panose="02020603050405020304" pitchFamily="18" charset="0"/>
              </a:rPr>
              <a:t>V</a:t>
            </a:r>
            <a:r>
              <a:rPr lang="ar-IQ" sz="2400" u="none" strike="noStrike" dirty="0">
                <a:effectLst/>
                <a:latin typeface="Times New Roman" panose="02020603050405020304" pitchFamily="18" charset="0"/>
                <a:ea typeface="Calibri" panose="020F0502020204030204" pitchFamily="34" charset="0"/>
                <a:cs typeface="Times New Roman" panose="02020603050405020304" pitchFamily="18" charset="0"/>
              </a:rPr>
              <a:t>، ويكون الخشب التالي الى الخارج والخشب الاول الى الداخل. وعند قاعدة كل حزمة يقع تجويف مملوء بالماء يدعي فجوة كارنيل </a:t>
            </a:r>
            <a:r>
              <a:rPr lang="en-US" sz="2400" u="none" strike="noStrike" dirty="0">
                <a:effectLst/>
                <a:latin typeface="Times New Roman" panose="02020603050405020304" pitchFamily="18" charset="0"/>
                <a:ea typeface="Calibri" panose="020F0502020204030204" pitchFamily="34" charset="0"/>
                <a:cs typeface="Times New Roman" panose="02020603050405020304" pitchFamily="18" charset="0"/>
              </a:rPr>
              <a:t>Cavity Carinal</a:t>
            </a:r>
            <a:r>
              <a:rPr lang="ar-IQ" sz="2400" u="none" strike="noStrike" dirty="0">
                <a:effectLst/>
                <a:latin typeface="Times New Roman" panose="02020603050405020304" pitchFamily="18" charset="0"/>
                <a:ea typeface="Calibri" panose="020F0502020204030204" pitchFamily="34" charset="0"/>
                <a:cs typeface="Times New Roman" panose="02020603050405020304" pitchFamily="18" charset="0"/>
              </a:rPr>
              <a:t>. تحيط الحزم الوعئية بمنطقة اللب في مراحل النمو الاولى وتتحول هذة المنطقة الى تجويف عند نمو الساق.</a:t>
            </a:r>
            <a:endParaRPr lang="en-US" sz="2400" u="none" strike="noStrike"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8096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E2777-2186-8FDE-75D2-F68DBEB0C407}"/>
              </a:ext>
            </a:extLst>
          </p:cNvPr>
          <p:cNvSpPr>
            <a:spLocks noGrp="1"/>
          </p:cNvSpPr>
          <p:nvPr>
            <p:ph type="title"/>
          </p:nvPr>
        </p:nvSpPr>
        <p:spPr/>
        <p:txBody>
          <a:bodyPr>
            <a:normAutofit/>
          </a:bodyPr>
          <a:lstStyle/>
          <a:p>
            <a:r>
              <a:rPr lang="en-US" sz="2800" b="1" dirty="0">
                <a:effectLst/>
                <a:latin typeface="Times New Roman" panose="02020603050405020304" pitchFamily="18" charset="0"/>
                <a:ea typeface="Calibri" panose="020F0502020204030204" pitchFamily="34" charset="0"/>
              </a:rPr>
              <a:t> C.S through  Stem</a:t>
            </a:r>
            <a:endParaRPr lang="en-US" sz="2800" dirty="0">
              <a:latin typeface="Times New Roman" panose="02020603050405020304" pitchFamily="18" charset="0"/>
              <a:cs typeface="Times New Roman" panose="02020603050405020304" pitchFamily="18" charset="0"/>
            </a:endParaRPr>
          </a:p>
        </p:txBody>
      </p:sp>
      <p:pic>
        <p:nvPicPr>
          <p:cNvPr id="4" name="Content Placeholder 3">
            <a:extLst>
              <a:ext uri="{FF2B5EF4-FFF2-40B4-BE49-F238E27FC236}">
                <a16:creationId xmlns:a16="http://schemas.microsoft.com/office/drawing/2014/main" id="{4BA99168-D6A6-EFE7-84B4-3041DC54591E}"/>
              </a:ext>
            </a:extLst>
          </p:cNvPr>
          <p:cNvPicPr>
            <a:picLocks noGrp="1" noChangeAspect="1"/>
          </p:cNvPicPr>
          <p:nvPr>
            <p:ph idx="1"/>
          </p:nvPr>
        </p:nvPicPr>
        <p:blipFill>
          <a:blip r:embed="rId2"/>
          <a:stretch>
            <a:fillRect/>
          </a:stretch>
        </p:blipFill>
        <p:spPr>
          <a:xfrm>
            <a:off x="4038107" y="2438401"/>
            <a:ext cx="3829050" cy="2514600"/>
          </a:xfrm>
          <a:prstGeom prst="rect">
            <a:avLst/>
          </a:prstGeom>
        </p:spPr>
      </p:pic>
    </p:spTree>
    <p:extLst>
      <p:ext uri="{BB962C8B-B14F-4D97-AF65-F5344CB8AC3E}">
        <p14:creationId xmlns:p14="http://schemas.microsoft.com/office/powerpoint/2010/main" val="313855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145C7-8053-B55C-FE36-71C99A0D7D46}"/>
              </a:ext>
            </a:extLst>
          </p:cNvPr>
          <p:cNvSpPr>
            <a:spLocks noGrp="1"/>
          </p:cNvSpPr>
          <p:nvPr>
            <p:ph type="title"/>
          </p:nvPr>
        </p:nvSpPr>
        <p:spPr/>
        <p:txBody>
          <a:bodyPr>
            <a:normAutofit/>
          </a:bodyPr>
          <a:lstStyle/>
          <a:p>
            <a:r>
              <a:rPr lang="en-US" sz="2800" b="1" dirty="0">
                <a:effectLst/>
                <a:latin typeface="Times New Roman" panose="02020603050405020304" pitchFamily="18" charset="0"/>
                <a:ea typeface="Calibri" panose="020F0502020204030204" pitchFamily="34" charset="0"/>
              </a:rPr>
              <a:t>C.S through  Rhizome</a:t>
            </a:r>
            <a:endParaRPr lang="en-US" sz="4800" dirty="0"/>
          </a:p>
        </p:txBody>
      </p:sp>
      <p:sp>
        <p:nvSpPr>
          <p:cNvPr id="3" name="Content Placeholder 2">
            <a:extLst>
              <a:ext uri="{FF2B5EF4-FFF2-40B4-BE49-F238E27FC236}">
                <a16:creationId xmlns:a16="http://schemas.microsoft.com/office/drawing/2014/main" id="{18F014CB-1430-0C26-BB38-99204E12BF6E}"/>
              </a:ext>
            </a:extLst>
          </p:cNvPr>
          <p:cNvSpPr>
            <a:spLocks noGrp="1"/>
          </p:cNvSpPr>
          <p:nvPr>
            <p:ph idx="1"/>
          </p:nvPr>
        </p:nvSpPr>
        <p:spPr/>
        <p:txBody>
          <a:bodyPr>
            <a:normAutofit/>
          </a:bodyPr>
          <a:lstStyle/>
          <a:p>
            <a:pPr marL="0" marR="0" algn="r" rtl="1">
              <a:lnSpc>
                <a:spcPct val="115000"/>
              </a:lnSpc>
              <a:spcBef>
                <a:spcPts val="0"/>
              </a:spcBef>
              <a:spcAft>
                <a:spcPts val="1000"/>
              </a:spcAft>
              <a:tabLst>
                <a:tab pos="208280" algn="l"/>
              </a:tabLst>
            </a:pPr>
            <a:r>
              <a:rPr lang="ar-IQ" sz="2800" dirty="0">
                <a:effectLst/>
                <a:latin typeface="Times New Roman" panose="02020603050405020304" pitchFamily="18" charset="0"/>
                <a:ea typeface="Calibri" panose="020F0502020204030204" pitchFamily="34" charset="0"/>
                <a:cs typeface="Times New Roman" panose="02020603050405020304" pitchFamily="18" charset="0"/>
              </a:rPr>
              <a:t>يختلف التشريح الداخلي للرايزومة عن الساق بما يلي:</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r" rtl="1">
              <a:lnSpc>
                <a:spcPct val="115000"/>
              </a:lnSpc>
              <a:spcBef>
                <a:spcPts val="0"/>
              </a:spcBef>
              <a:spcAft>
                <a:spcPts val="0"/>
              </a:spcAft>
              <a:buFont typeface="+mj-lt"/>
              <a:buAutoNum type="arabicPeriod"/>
              <a:tabLst>
                <a:tab pos="208280" algn="l"/>
              </a:tabLst>
            </a:pPr>
            <a:r>
              <a:rPr lang="ar-IQ" sz="2800" dirty="0">
                <a:effectLst/>
                <a:latin typeface="Times New Roman" panose="02020603050405020304" pitchFamily="18" charset="0"/>
                <a:ea typeface="Calibri" panose="020F0502020204030204" pitchFamily="34" charset="0"/>
                <a:cs typeface="Times New Roman" panose="02020603050405020304" pitchFamily="18" charset="0"/>
              </a:rPr>
              <a:t>ينعدم وجود الثغور والخلايا الحارسة في منطقة البشرة</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r" rtl="1">
              <a:lnSpc>
                <a:spcPct val="115000"/>
              </a:lnSpc>
              <a:spcBef>
                <a:spcPts val="0"/>
              </a:spcBef>
              <a:spcAft>
                <a:spcPts val="0"/>
              </a:spcAft>
              <a:buFont typeface="+mj-lt"/>
              <a:buAutoNum type="arabicPeriod"/>
              <a:tabLst>
                <a:tab pos="208280" algn="l"/>
              </a:tabLst>
            </a:pPr>
            <a:r>
              <a:rPr lang="ar-IQ" sz="2800" dirty="0">
                <a:effectLst/>
                <a:latin typeface="Times New Roman" panose="02020603050405020304" pitchFamily="18" charset="0"/>
                <a:ea typeface="Calibri" panose="020F0502020204030204" pitchFamily="34" charset="0"/>
                <a:cs typeface="Times New Roman" panose="02020603050405020304" pitchFamily="18" charset="0"/>
              </a:rPr>
              <a:t> ينعدم وجود البلاستيدات في خلايا القشرة</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r" rtl="1">
              <a:lnSpc>
                <a:spcPct val="115000"/>
              </a:lnSpc>
              <a:spcBef>
                <a:spcPts val="0"/>
              </a:spcBef>
              <a:spcAft>
                <a:spcPts val="1000"/>
              </a:spcAft>
              <a:buFont typeface="+mj-lt"/>
              <a:buAutoNum type="arabicPeriod"/>
              <a:tabLst>
                <a:tab pos="208280" algn="l"/>
              </a:tabLst>
            </a:pPr>
            <a:r>
              <a:rPr lang="ar-IQ" sz="2800" dirty="0">
                <a:effectLst/>
                <a:latin typeface="Times New Roman" panose="02020603050405020304" pitchFamily="18" charset="0"/>
                <a:ea typeface="Calibri" panose="020F0502020204030204" pitchFamily="34" charset="0"/>
                <a:cs typeface="Times New Roman" panose="02020603050405020304" pitchFamily="18" charset="0"/>
              </a:rPr>
              <a:t>وجود اللب في مركز الرايزومة في كثير من الانواع.</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4234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D7DD2-13DF-6B9A-64EF-28B00471DE72}"/>
              </a:ext>
            </a:extLst>
          </p:cNvPr>
          <p:cNvSpPr>
            <a:spLocks noGrp="1"/>
          </p:cNvSpPr>
          <p:nvPr>
            <p:ph type="title"/>
          </p:nvPr>
        </p:nvSpPr>
        <p:spPr/>
        <p:txBody>
          <a:bodyPr>
            <a:normAutofit/>
          </a:bodyPr>
          <a:lstStyle/>
          <a:p>
            <a:r>
              <a:rPr lang="en-US" sz="2800" b="1" dirty="0">
                <a:effectLst/>
                <a:latin typeface="Times New Roman" panose="02020603050405020304" pitchFamily="18" charset="0"/>
                <a:ea typeface="Calibri" panose="020F0502020204030204" pitchFamily="34" charset="0"/>
              </a:rPr>
              <a:t>C.S through  Strobilus</a:t>
            </a:r>
            <a:endParaRPr lang="en-US" sz="4800" dirty="0"/>
          </a:p>
        </p:txBody>
      </p:sp>
      <p:sp>
        <p:nvSpPr>
          <p:cNvPr id="3" name="Content Placeholder 2">
            <a:extLst>
              <a:ext uri="{FF2B5EF4-FFF2-40B4-BE49-F238E27FC236}">
                <a16:creationId xmlns:a16="http://schemas.microsoft.com/office/drawing/2014/main" id="{35319E4B-687C-C4C6-E98B-2DE9F750E9AF}"/>
              </a:ext>
            </a:extLst>
          </p:cNvPr>
          <p:cNvSpPr>
            <a:spLocks noGrp="1"/>
          </p:cNvSpPr>
          <p:nvPr>
            <p:ph idx="1"/>
          </p:nvPr>
        </p:nvSpPr>
        <p:spPr>
          <a:xfrm>
            <a:off x="1364105" y="2133600"/>
            <a:ext cx="10140507" cy="3777622"/>
          </a:xfrm>
        </p:spPr>
        <p:txBody>
          <a:bodyPr>
            <a:normAutofit/>
          </a:bodyPr>
          <a:lstStyle/>
          <a:p>
            <a:pPr marL="0" indent="0" algn="r" rtl="1">
              <a:buNone/>
            </a:pPr>
            <a:r>
              <a:rPr lang="ar-IQ" sz="2800" dirty="0">
                <a:effectLst/>
                <a:latin typeface="Times New Roman" panose="02020603050405020304" pitchFamily="18" charset="0"/>
                <a:ea typeface="Calibri" panose="020F0502020204030204" pitchFamily="34" charset="0"/>
                <a:cs typeface="Times New Roman" panose="02020603050405020304" pitchFamily="18" charset="0"/>
              </a:rPr>
              <a:t>يتكون المخروط من محور مركزي سميك تترتب علية الحوامل الحافظية ( كل حامل يتالف من جزء قاعدي بشكل حامل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Stalk</a:t>
            </a:r>
            <a:r>
              <a:rPr lang="ar-IQ" sz="2800" dirty="0">
                <a:effectLst/>
                <a:latin typeface="Times New Roman" panose="02020603050405020304" pitchFamily="18" charset="0"/>
                <a:ea typeface="Calibri" panose="020F0502020204030204" pitchFamily="34" charset="0"/>
                <a:cs typeface="Times New Roman" panose="02020603050405020304" pitchFamily="18" charset="0"/>
              </a:rPr>
              <a:t> اسطواني يكون قائم على محور المخروط وجزء علوي يتصل بنهاية الحامل الاسطواني تركيب قرصي الشكل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Disc</a:t>
            </a:r>
            <a:r>
              <a:rPr lang="ar-IQ" sz="2800" dirty="0">
                <a:effectLst/>
                <a:latin typeface="Times New Roman" panose="02020603050405020304" pitchFamily="18" charset="0"/>
                <a:ea typeface="Calibri" panose="020F0502020204030204" pitchFamily="34" charset="0"/>
                <a:cs typeface="Times New Roman" panose="02020603050405020304" pitchFamily="18" charset="0"/>
              </a:rPr>
              <a:t>يحمل حول حافتة من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10-5</a:t>
            </a:r>
            <a:r>
              <a:rPr lang="ar-IQ" sz="2800" dirty="0">
                <a:effectLst/>
                <a:latin typeface="Times New Roman" panose="02020603050405020304" pitchFamily="18" charset="0"/>
                <a:ea typeface="Calibri" panose="020F0502020204030204" pitchFamily="34" charset="0"/>
                <a:cs typeface="Times New Roman" panose="02020603050405020304" pitchFamily="18" charset="0"/>
              </a:rPr>
              <a:t>علب بوغية وتحوي العلب البوغية على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Homospores</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ar-IQ" sz="2800" dirty="0">
                <a:effectLst/>
                <a:latin typeface="Times New Roman" panose="02020603050405020304" pitchFamily="18" charset="0"/>
                <a:ea typeface="Calibri" panose="020F0502020204030204" pitchFamily="34" charset="0"/>
                <a:cs typeface="Times New Roman" panose="02020603050405020304" pitchFamily="18" charset="0"/>
              </a:rPr>
              <a:t>وتحاط العلبة الناضجة بجدار ثنائي الطبقات ) والتي تشبة حرف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T</a:t>
            </a:r>
            <a:r>
              <a:rPr lang="ar-IQ" sz="2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445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6BC96-00B8-354C-A5A2-C55F53A620E7}"/>
              </a:ext>
            </a:extLst>
          </p:cNvPr>
          <p:cNvSpPr>
            <a:spLocks noGrp="1"/>
          </p:cNvSpPr>
          <p:nvPr>
            <p:ph type="title"/>
          </p:nvPr>
        </p:nvSpPr>
        <p:spPr/>
        <p:txBody>
          <a:bodyPr/>
          <a:lstStyle/>
          <a:p>
            <a:r>
              <a:rPr lang="en-US" sz="3600" b="1" dirty="0">
                <a:effectLst/>
                <a:latin typeface="Times New Roman" panose="02020603050405020304" pitchFamily="18" charset="0"/>
                <a:ea typeface="Calibri" panose="020F0502020204030204" pitchFamily="34" charset="0"/>
              </a:rPr>
              <a:t>C.S through  Strobilus</a:t>
            </a:r>
            <a:endParaRPr lang="en-US" dirty="0"/>
          </a:p>
        </p:txBody>
      </p:sp>
      <p:pic>
        <p:nvPicPr>
          <p:cNvPr id="4" name="Content Placeholder 3">
            <a:extLst>
              <a:ext uri="{FF2B5EF4-FFF2-40B4-BE49-F238E27FC236}">
                <a16:creationId xmlns:a16="http://schemas.microsoft.com/office/drawing/2014/main" id="{CFCF2ADA-F7A8-F8FC-DCBB-2243C2674096}"/>
              </a:ext>
            </a:extLst>
          </p:cNvPr>
          <p:cNvPicPr>
            <a:picLocks noGrp="1" noChangeAspect="1"/>
          </p:cNvPicPr>
          <p:nvPr>
            <p:ph idx="1"/>
          </p:nvPr>
        </p:nvPicPr>
        <p:blipFill>
          <a:blip r:embed="rId2"/>
          <a:stretch>
            <a:fillRect/>
          </a:stretch>
        </p:blipFill>
        <p:spPr>
          <a:xfrm>
            <a:off x="4594225" y="2198687"/>
            <a:ext cx="4905375" cy="3648075"/>
          </a:xfrm>
          <a:prstGeom prst="rect">
            <a:avLst/>
          </a:prstGeom>
        </p:spPr>
      </p:pic>
    </p:spTree>
    <p:extLst>
      <p:ext uri="{BB962C8B-B14F-4D97-AF65-F5344CB8AC3E}">
        <p14:creationId xmlns:p14="http://schemas.microsoft.com/office/powerpoint/2010/main" val="106214052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13</TotalTime>
  <Words>362</Words>
  <Application>Microsoft Office PowerPoint</Application>
  <PresentationFormat>Widescreen</PresentationFormat>
  <Paragraphs>17</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Century Gothic</vt:lpstr>
      <vt:lpstr>Times New Roman</vt:lpstr>
      <vt:lpstr>Wingdings</vt:lpstr>
      <vt:lpstr>Wingdings 3</vt:lpstr>
      <vt:lpstr>Wisp</vt:lpstr>
      <vt:lpstr>Division: Ptridophyta Class: Equisetineae (Horse taile) Order : Equisetales Family: Equisetaceae Genus: Equisetum 1-C.S through  Rhizome 2- C.S through  Stem 3- C.S through  Strobilus </vt:lpstr>
      <vt:lpstr>Genus: Equisetum </vt:lpstr>
      <vt:lpstr> C.S through  Stem</vt:lpstr>
      <vt:lpstr> C.S through  Stem</vt:lpstr>
      <vt:lpstr>C.S through  Rhizome</vt:lpstr>
      <vt:lpstr>C.S through  Strobilus</vt:lpstr>
      <vt:lpstr>C.S through  Strobilus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Teba Alani</dc:creator>
  <cp:lastModifiedBy>Teba Alani</cp:lastModifiedBy>
  <cp:revision>7</cp:revision>
  <dcterms:created xsi:type="dcterms:W3CDTF">2023-04-12T18:42:02Z</dcterms:created>
  <dcterms:modified xsi:type="dcterms:W3CDTF">2023-04-25T19:58:39Z</dcterms:modified>
</cp:coreProperties>
</file>