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57" r:id="rId3"/>
    <p:sldId id="258" r:id="rId4"/>
    <p:sldId id="261" r:id="rId5"/>
    <p:sldId id="259" r:id="rId6"/>
    <p:sldId id="262" r:id="rId7"/>
    <p:sldId id="260" r:id="rId8"/>
    <p:sldId id="263" r:id="rId9"/>
    <p:sldId id="264" r:id="rId10"/>
    <p:sldId id="265" r:id="rId11"/>
    <p:sldId id="266" r:id="rId12"/>
    <p:sldId id="268" r:id="rId13"/>
    <p:sldId id="269" r:id="rId14"/>
    <p:sldId id="271" r:id="rId15"/>
    <p:sldId id="272"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DDA86-8EE2-4F5A-B002-1D5B853FBB63}"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3D69E-4F95-4C22-8F3A-E0DC11F80B8A}" type="slidenum">
              <a:rPr lang="en-US" smtClean="0"/>
              <a:t>‹#›</a:t>
            </a:fld>
            <a:endParaRPr lang="en-US"/>
          </a:p>
        </p:txBody>
      </p:sp>
    </p:spTree>
    <p:extLst>
      <p:ext uri="{BB962C8B-B14F-4D97-AF65-F5344CB8AC3E}">
        <p14:creationId xmlns:p14="http://schemas.microsoft.com/office/powerpoint/2010/main" val="181284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3D69E-4F95-4C22-8F3A-E0DC11F80B8A}" type="slidenum">
              <a:rPr lang="en-US" smtClean="0"/>
              <a:t>2</a:t>
            </a:fld>
            <a:endParaRPr lang="en-US"/>
          </a:p>
        </p:txBody>
      </p:sp>
    </p:spTree>
    <p:extLst>
      <p:ext uri="{BB962C8B-B14F-4D97-AF65-F5344CB8AC3E}">
        <p14:creationId xmlns:p14="http://schemas.microsoft.com/office/powerpoint/2010/main" val="258281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422180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32868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E7936C2-7007-4CE5-AC14-A74D7E19A72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56092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71367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E7936C2-7007-4CE5-AC14-A74D7E19A72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150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4138544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2114759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12431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255724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E9A91-79A8-483A-B45E-BF7BA4071E67}"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229921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196938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FE9A91-79A8-483A-B45E-BF7BA4071E67}" type="datetimeFigureOut">
              <a:rPr lang="en-US" smtClean="0"/>
              <a:t>9/17/2023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352369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FE9A91-79A8-483A-B45E-BF7BA4071E67}" type="datetimeFigureOut">
              <a:rPr lang="en-US" smtClean="0"/>
              <a:t>9/17/2023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403881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E9A91-79A8-483A-B45E-BF7BA4071E67}" type="datetimeFigureOut">
              <a:rPr lang="en-US" smtClean="0"/>
              <a:t>9/17/2023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256021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345662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E9A91-79A8-483A-B45E-BF7BA4071E67}"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E7936C2-7007-4CE5-AC14-A74D7E19A72F}" type="slidenum">
              <a:rPr lang="en-US" smtClean="0"/>
              <a:t>‹#›</a:t>
            </a:fld>
            <a:endParaRPr lang="en-US"/>
          </a:p>
        </p:txBody>
      </p:sp>
    </p:spTree>
    <p:extLst>
      <p:ext uri="{BB962C8B-B14F-4D97-AF65-F5344CB8AC3E}">
        <p14:creationId xmlns:p14="http://schemas.microsoft.com/office/powerpoint/2010/main" val="388128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4FE9A91-79A8-483A-B45E-BF7BA4071E67}" type="datetimeFigureOut">
              <a:rPr lang="en-US" smtClean="0"/>
              <a:t>9/17/2023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E7936C2-7007-4CE5-AC14-A74D7E19A72F}" type="slidenum">
              <a:rPr lang="en-US" smtClean="0"/>
              <a:t>‹#›</a:t>
            </a:fld>
            <a:endParaRPr lang="en-US"/>
          </a:p>
        </p:txBody>
      </p:sp>
    </p:spTree>
    <p:extLst>
      <p:ext uri="{BB962C8B-B14F-4D97-AF65-F5344CB8AC3E}">
        <p14:creationId xmlns:p14="http://schemas.microsoft.com/office/powerpoint/2010/main" val="843864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CD47-FB0D-0C2A-F9EF-54B20F1F78AD}"/>
              </a:ext>
            </a:extLst>
          </p:cNvPr>
          <p:cNvSpPr>
            <a:spLocks noGrp="1"/>
          </p:cNvSpPr>
          <p:nvPr>
            <p:ph type="ctrTitle"/>
          </p:nvPr>
        </p:nvSpPr>
        <p:spPr>
          <a:xfrm>
            <a:off x="1524000" y="1122362"/>
            <a:ext cx="9238938" cy="4214135"/>
          </a:xfrm>
        </p:spPr>
        <p:txBody>
          <a:bodyPr>
            <a:noAutofit/>
          </a:bodyPr>
          <a:lstStyle/>
          <a:p>
            <a:pPr marL="0" marR="0" rtl="1">
              <a:lnSpc>
                <a:spcPct val="115000"/>
              </a:lnSpc>
              <a:spcBef>
                <a:spcPts val="0"/>
              </a:spcBef>
              <a:spcAft>
                <a:spcPts val="1000"/>
              </a:spcAft>
            </a:pPr>
            <a:r>
              <a:rPr lang="en-US" sz="2400" dirty="0">
                <a:effectLst/>
                <a:latin typeface="Times New Roman" panose="02020603050405020304" pitchFamily="18" charset="0"/>
                <a:ea typeface="Calibri" panose="020F0502020204030204" pitchFamily="34" charset="0"/>
              </a:rPr>
              <a:t> </a:t>
            </a: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br>
              <a:rPr lang="ar-IQ" sz="2400" dirty="0">
                <a:effectLst/>
                <a:latin typeface="Times New Roman" panose="02020603050405020304" pitchFamily="18" charset="0"/>
                <a:ea typeface="Calibri" panose="020F0502020204030204" pitchFamily="34" charset="0"/>
              </a:rPr>
            </a:br>
            <a:endParaRPr lang="en-US" sz="7200" dirty="0"/>
          </a:p>
        </p:txBody>
      </p:sp>
      <p:sp>
        <p:nvSpPr>
          <p:cNvPr id="5" name="TextBox 4">
            <a:extLst>
              <a:ext uri="{FF2B5EF4-FFF2-40B4-BE49-F238E27FC236}">
                <a16:creationId xmlns:a16="http://schemas.microsoft.com/office/drawing/2014/main" id="{ACF645B5-1917-882F-6E7E-25051F366640}"/>
              </a:ext>
            </a:extLst>
          </p:cNvPr>
          <p:cNvSpPr txBox="1"/>
          <p:nvPr/>
        </p:nvSpPr>
        <p:spPr>
          <a:xfrm>
            <a:off x="1234190" y="544272"/>
            <a:ext cx="7711189" cy="4893647"/>
          </a:xfrm>
          <a:prstGeom prst="rect">
            <a:avLst/>
          </a:prstGeom>
          <a:noFill/>
        </p:spPr>
        <p:txBody>
          <a:bodyPr wrap="square">
            <a:spAutoFit/>
          </a:bodyPr>
          <a:lstStyle/>
          <a:p>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Division: Bryophyta</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Class: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j-cs"/>
              </a:rPr>
              <a:t>Bryopsida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 (Mosses)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Order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j-cs"/>
              </a:rPr>
              <a:t>Sphagnales</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Family: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j-cs"/>
              </a:rPr>
              <a:t>Sphagnaceae</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Genus: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Sphagnum</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1-C.S through Leave surface view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2- C.S through Antheridia</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t>3- C.S through Sporophyte</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j-cs"/>
              </a:rPr>
            </a:br>
            <a:endParaRPr lang="en-US" sz="2400" dirty="0"/>
          </a:p>
        </p:txBody>
      </p:sp>
    </p:spTree>
    <p:extLst>
      <p:ext uri="{BB962C8B-B14F-4D97-AF65-F5344CB8AC3E}">
        <p14:creationId xmlns:p14="http://schemas.microsoft.com/office/powerpoint/2010/main" val="90668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843F-6CB0-0162-D2B4-ED4ADABAC260}"/>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C.S through Stem</a:t>
            </a:r>
          </a:p>
        </p:txBody>
      </p:sp>
      <p:sp>
        <p:nvSpPr>
          <p:cNvPr id="3" name="Content Placeholder 2">
            <a:extLst>
              <a:ext uri="{FF2B5EF4-FFF2-40B4-BE49-F238E27FC236}">
                <a16:creationId xmlns:a16="http://schemas.microsoft.com/office/drawing/2014/main" id="{7E5CC8AA-22F4-636D-C207-87890115A6FE}"/>
              </a:ext>
            </a:extLst>
          </p:cNvPr>
          <p:cNvSpPr>
            <a:spLocks noGrp="1"/>
          </p:cNvSpPr>
          <p:nvPr>
            <p:ph idx="1"/>
          </p:nvPr>
        </p:nvSpPr>
        <p:spPr>
          <a:xfrm>
            <a:off x="1244184" y="1663908"/>
            <a:ext cx="10260428" cy="4247314"/>
          </a:xfrm>
        </p:spPr>
        <p:txBody>
          <a:bodyPr>
            <a:noAutofit/>
          </a:bodyPr>
          <a:lstStyle/>
          <a:p>
            <a:pPr marL="0" marR="0" algn="r" rtl="1">
              <a:lnSpc>
                <a:spcPct val="115000"/>
              </a:lnSpc>
              <a:spcBef>
                <a:spcPts val="0"/>
              </a:spcBef>
              <a:spcAft>
                <a:spcPts val="1000"/>
              </a:spcAft>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يمكن تمييز ثلاث مناطق:</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0"/>
              </a:spcAft>
              <a:buFont typeface="+mj-lt"/>
              <a:buAutoNum type="arabicPeriod"/>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الاسطوانة المركزية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Central Strand</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 تتالف المنطقة من خلايا مستطيلة ذات جدار رقيقة ومرتبة بصورة متراصة وظيفتها مشابه لوظيفة القصيبات في النباتات الراقية.</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0"/>
              </a:spcAft>
              <a:buFont typeface="+mj-lt"/>
              <a:buAutoNum type="arabicPeriod"/>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القشرة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Cortex </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اثخن نسبيا من الاسطونة المركزية وخلاياها تحتوي على بلاستيدات خضراء ، تتميز القشرة  في النباتات البالغة الى منطقتين : خلايا خارجية صغيرة الحجم ذات جدار سميكة تعطي الدعامة للساق وخلايا داخلية ذات جدران رقيقة.</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1000"/>
              </a:spcAft>
              <a:buFont typeface="+mj-lt"/>
              <a:buAutoNum type="arabicPeriod"/>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البشرة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Epidermis</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خلاياها صغيرة  الحجم وسمكها طبقة واحدة من الخلايا تحتوي على  بلاستيدات خضراء في الجزء الفتي من المحور اما الجزء المسن  ينقصها البلاستيدات وجدارها متثخنة.</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3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5BE5-8C69-0855-BBE3-1E0EEC730506}"/>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C.S through Stem</a:t>
            </a:r>
            <a:endParaRPr lang="en-US" sz="3600" dirty="0"/>
          </a:p>
        </p:txBody>
      </p:sp>
      <p:pic>
        <p:nvPicPr>
          <p:cNvPr id="7" name="Content Placeholder 6">
            <a:extLst>
              <a:ext uri="{FF2B5EF4-FFF2-40B4-BE49-F238E27FC236}">
                <a16:creationId xmlns:a16="http://schemas.microsoft.com/office/drawing/2014/main" id="{B94D9BE0-C3BD-3301-9B98-149A0DDACE8C}"/>
              </a:ext>
            </a:extLst>
          </p:cNvPr>
          <p:cNvPicPr>
            <a:picLocks noGrp="1" noChangeAspect="1"/>
          </p:cNvPicPr>
          <p:nvPr>
            <p:ph idx="1"/>
          </p:nvPr>
        </p:nvPicPr>
        <p:blipFill>
          <a:blip r:embed="rId2"/>
          <a:stretch>
            <a:fillRect/>
          </a:stretch>
        </p:blipFill>
        <p:spPr>
          <a:xfrm>
            <a:off x="4383556" y="2133600"/>
            <a:ext cx="5326713" cy="3778250"/>
          </a:xfrm>
        </p:spPr>
      </p:pic>
    </p:spTree>
    <p:extLst>
      <p:ext uri="{BB962C8B-B14F-4D97-AF65-F5344CB8AC3E}">
        <p14:creationId xmlns:p14="http://schemas.microsoft.com/office/powerpoint/2010/main" val="145794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9732-7AAB-36ED-605D-E0AC0AE4F977}"/>
              </a:ext>
            </a:extLst>
          </p:cNvPr>
          <p:cNvSpPr>
            <a:spLocks noGrp="1"/>
          </p:cNvSpPr>
          <p:nvPr>
            <p:ph type="title"/>
          </p:nvPr>
        </p:nvSpPr>
        <p:spPr/>
        <p:txBody>
          <a:bodyPr>
            <a:normAutofit/>
          </a:bodyPr>
          <a:lstStyle/>
          <a:p>
            <a:r>
              <a:rPr lang="en-US" sz="2800" b="1" dirty="0">
                <a:effectLst/>
                <a:latin typeface="Times New Roman" panose="02020603050405020304" pitchFamily="18" charset="0"/>
                <a:ea typeface="Calibri" panose="020F0502020204030204" pitchFamily="34" charset="0"/>
              </a:rPr>
              <a:t>C.S through Antheridia</a:t>
            </a:r>
            <a:endParaRPr lang="en-US" sz="6000" dirty="0"/>
          </a:p>
        </p:txBody>
      </p:sp>
      <p:sp>
        <p:nvSpPr>
          <p:cNvPr id="3" name="Content Placeholder 2">
            <a:extLst>
              <a:ext uri="{FF2B5EF4-FFF2-40B4-BE49-F238E27FC236}">
                <a16:creationId xmlns:a16="http://schemas.microsoft.com/office/drawing/2014/main" id="{F3706EDA-4BA8-C1AF-24F6-CCE2D1F7EFD9}"/>
              </a:ext>
            </a:extLst>
          </p:cNvPr>
          <p:cNvSpPr>
            <a:spLocks noGrp="1"/>
          </p:cNvSpPr>
          <p:nvPr>
            <p:ph idx="1"/>
          </p:nvPr>
        </p:nvSpPr>
        <p:spPr>
          <a:xfrm>
            <a:off x="1259174" y="1905000"/>
            <a:ext cx="10245438" cy="4006222"/>
          </a:xfrm>
        </p:spPr>
        <p:txBody>
          <a:bodyPr>
            <a:noAutofit/>
          </a:bodyPr>
          <a:lstStyle/>
          <a:p>
            <a:pPr marL="0" marR="0" algn="just" rtl="1">
              <a:lnSpc>
                <a:spcPct val="115000"/>
              </a:lnSpc>
              <a:spcBef>
                <a:spcPts val="0"/>
              </a:spcBef>
              <a:spcAft>
                <a:spcPts val="1000"/>
              </a:spcAft>
              <a:tabLst>
                <a:tab pos="4521835" algn="l"/>
              </a:tabLst>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يوضح المقطع العرضي الانثريديا  الناضجة ذات الشكل صولجاني تحمل على حامل قصير  عديد الخلايا.وتختلط  مع  الاعضاء الذكرية خيوط عقيمة تشبة الشعيرات عديدة الخلايا قائمة تنتهي بخلية منتفخة  تدعى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Paraphysis</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تقوم بوظيفة المحافظة على ارطوبة بين الاعضاء التكاثرية وحمايتها من المؤثرات الخارجية . ( النبات أحادي المسكن ، تحمل الاعضاء الذكرية عند الطرف المتسع  للمحور الذكر يعرف بالتخت المذكر ويتفرع من قاعدتة فرع يحمل الاعضاء الانثوية وهي بدورها تختلط مع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Paraphysis </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تحاط الاعضاء بالاضافة الى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Paraphysis </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بعدد من الاوراق الخضراء تدعى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Perichaetial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leave</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خلال مراحل نضجها.</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rtl="1">
              <a:lnSpc>
                <a:spcPct val="115000"/>
              </a:lnSpc>
              <a:spcBef>
                <a:spcPts val="0"/>
              </a:spcBef>
              <a:spcAft>
                <a:spcPts val="1000"/>
              </a:spcAft>
              <a:buNone/>
              <a:tabLst>
                <a:tab pos="4521835"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67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2C6F-31A3-FD15-49DE-4A33D6208CF8}"/>
              </a:ext>
            </a:extLst>
          </p:cNvPr>
          <p:cNvSpPr>
            <a:spLocks noGrp="1"/>
          </p:cNvSpPr>
          <p:nvPr>
            <p:ph type="title"/>
          </p:nvPr>
        </p:nvSpPr>
        <p:spPr/>
        <p:txBody>
          <a:bodyPr>
            <a:normAutofit/>
          </a:bodyPr>
          <a:lstStyle/>
          <a:p>
            <a:r>
              <a:rPr lang="en-US" sz="3200" b="1" dirty="0">
                <a:effectLst/>
                <a:latin typeface="Times New Roman" panose="02020603050405020304" pitchFamily="18" charset="0"/>
                <a:ea typeface="Calibri" panose="020F0502020204030204" pitchFamily="34" charset="0"/>
              </a:rPr>
              <a:t>C.S through Antheridia</a:t>
            </a:r>
            <a:endParaRPr lang="en-US" sz="3200" dirty="0"/>
          </a:p>
        </p:txBody>
      </p:sp>
      <p:pic>
        <p:nvPicPr>
          <p:cNvPr id="7" name="Content Placeholder 6">
            <a:extLst>
              <a:ext uri="{FF2B5EF4-FFF2-40B4-BE49-F238E27FC236}">
                <a16:creationId xmlns:a16="http://schemas.microsoft.com/office/drawing/2014/main" id="{D93E8DB2-9DC4-E2D4-6CA8-993F1627EDA5}"/>
              </a:ext>
            </a:extLst>
          </p:cNvPr>
          <p:cNvPicPr>
            <a:picLocks noGrp="1" noChangeAspect="1"/>
          </p:cNvPicPr>
          <p:nvPr>
            <p:ph idx="1"/>
          </p:nvPr>
        </p:nvPicPr>
        <p:blipFill>
          <a:blip r:embed="rId2"/>
          <a:stretch>
            <a:fillRect/>
          </a:stretch>
        </p:blipFill>
        <p:spPr>
          <a:xfrm>
            <a:off x="4182257" y="2133600"/>
            <a:ext cx="4631960" cy="3778250"/>
          </a:xfrm>
        </p:spPr>
      </p:pic>
    </p:spTree>
    <p:extLst>
      <p:ext uri="{BB962C8B-B14F-4D97-AF65-F5344CB8AC3E}">
        <p14:creationId xmlns:p14="http://schemas.microsoft.com/office/powerpoint/2010/main" val="203553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FCC6-47FF-4A2A-A461-1D76928BF61D}"/>
              </a:ext>
            </a:extLst>
          </p:cNvPr>
          <p:cNvSpPr>
            <a:spLocks noGrp="1"/>
          </p:cNvSpPr>
          <p:nvPr>
            <p:ph type="title"/>
          </p:nvPr>
        </p:nvSpPr>
        <p:spPr/>
        <p:txBody>
          <a:bodyPr>
            <a:normAutofit/>
          </a:bodyPr>
          <a:lstStyle/>
          <a:p>
            <a:r>
              <a:rPr lang="en-US" sz="3200" b="1" dirty="0">
                <a:effectLst/>
                <a:latin typeface="Times New Roman" panose="02020603050405020304" pitchFamily="18" charset="0"/>
                <a:ea typeface="Calibri" panose="020F0502020204030204" pitchFamily="34" charset="0"/>
              </a:rPr>
              <a:t>C.S through Sporophyte</a:t>
            </a:r>
            <a:endParaRPr lang="en-US" sz="6600" dirty="0"/>
          </a:p>
        </p:txBody>
      </p:sp>
      <p:sp>
        <p:nvSpPr>
          <p:cNvPr id="3" name="Content Placeholder 2">
            <a:extLst>
              <a:ext uri="{FF2B5EF4-FFF2-40B4-BE49-F238E27FC236}">
                <a16:creationId xmlns:a16="http://schemas.microsoft.com/office/drawing/2014/main" id="{4D5D6088-9410-2DC7-EE95-95D52153E7BC}"/>
              </a:ext>
            </a:extLst>
          </p:cNvPr>
          <p:cNvSpPr>
            <a:spLocks noGrp="1"/>
          </p:cNvSpPr>
          <p:nvPr>
            <p:ph idx="1"/>
          </p:nvPr>
        </p:nvSpPr>
        <p:spPr>
          <a:xfrm>
            <a:off x="838200" y="1469036"/>
            <a:ext cx="10515600" cy="4707927"/>
          </a:xfrm>
        </p:spPr>
        <p:txBody>
          <a:bodyPr>
            <a:noAutofit/>
          </a:bodyPr>
          <a:lstStyle/>
          <a:p>
            <a:pPr marL="0" marR="0" indent="0" algn="just" rtl="1">
              <a:lnSpc>
                <a:spcPct val="115000"/>
              </a:lnSpc>
              <a:spcBef>
                <a:spcPts val="0"/>
              </a:spcBef>
              <a:spcAft>
                <a:spcPts val="1000"/>
              </a:spcAft>
              <a:buNone/>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يتألف الطور البوغي الناضج  خلال المقطع العرضي من</a:t>
            </a:r>
            <a:r>
              <a:rPr lang="ar-IQ" sz="2800" b="1" dirty="0">
                <a:effectLst/>
                <a:latin typeface="Times New Roman" panose="02020603050405020304" pitchFamily="18" charset="0"/>
                <a:ea typeface="Calibri" panose="020F0502020204030204" pitchFamily="34" charset="0"/>
                <a:cs typeface="Times New Roman" panose="02020603050405020304" pitchFamily="18" charset="0"/>
              </a:rPr>
              <a:t>  قدم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Foot</a:t>
            </a:r>
            <a:r>
              <a:rPr lang="ar-IQ" sz="2800" b="1" dirty="0">
                <a:effectLst/>
                <a:latin typeface="Times New Roman" panose="02020603050405020304" pitchFamily="18" charset="0"/>
                <a:ea typeface="Calibri" panose="020F0502020204030204" pitchFamily="34" charset="0"/>
                <a:cs typeface="Times New Roman" panose="02020603050405020304" pitchFamily="18" charset="0"/>
              </a:rPr>
              <a:t> ينطمر في نسيج النبات المشيجي يقوم بوظيقة التثبيت والامتصاص </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أما الحامل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Seta</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هو الجزء الذي يصل بين القدم والعلبة . العلبة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Capsule</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يمثل الجزء القمي يحمل في قمة الحامل تتالف بدورها من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rtl="1">
              <a:lnSpc>
                <a:spcPct val="115000"/>
              </a:lnSpc>
              <a:spcBef>
                <a:spcPts val="0"/>
              </a:spcBef>
              <a:spcAft>
                <a:spcPts val="1000"/>
              </a:spcAft>
              <a:buNone/>
            </a:pPr>
            <a:r>
              <a:rPr lang="ar-IQ" sz="2800" b="1" dirty="0">
                <a:effectLst/>
                <a:latin typeface="Times New Roman" panose="02020603050405020304" pitchFamily="18" charset="0"/>
                <a:ea typeface="Calibri" panose="020F0502020204030204" pitchFamily="34" charset="0"/>
                <a:cs typeface="Times New Roman" panose="02020603050405020304" pitchFamily="18" charset="0"/>
              </a:rPr>
              <a:t>1- النتوء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Apophysis</a:t>
            </a:r>
            <a:r>
              <a:rPr lang="ar-IQ"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يمثل الجزء القاعدي من العلبة البوغية. يقع فوق الحامل ويحاط من الخارج  بطبقة من خلايا البشرة والتي تحوي بينها على الثغور المحاطة بخلايا حارسة تشابة الثغور والخلايا الحارسة في النباتات الراقية. </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580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064CD4-3889-C96F-929B-17869BA9A9D4}"/>
              </a:ext>
            </a:extLst>
          </p:cNvPr>
          <p:cNvSpPr>
            <a:spLocks noGrp="1"/>
          </p:cNvSpPr>
          <p:nvPr>
            <p:ph idx="1"/>
          </p:nvPr>
        </p:nvSpPr>
        <p:spPr>
          <a:xfrm>
            <a:off x="838200" y="179882"/>
            <a:ext cx="10515600" cy="5997081"/>
          </a:xfrm>
        </p:spPr>
        <p:txBody>
          <a:bodyPr>
            <a:noAutofit/>
          </a:bodyPr>
          <a:lstStyle/>
          <a:p>
            <a:pPr marL="0" indent="0" algn="just" rtl="1">
              <a:lnSpc>
                <a:spcPct val="115000"/>
              </a:lnSpc>
              <a:spcBef>
                <a:spcPts val="0"/>
              </a:spcBef>
              <a:spcAft>
                <a:spcPts val="10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rtl="1">
              <a:lnSpc>
                <a:spcPct val="115000"/>
              </a:lnSpc>
              <a:spcBef>
                <a:spcPts val="0"/>
              </a:spcBef>
              <a:buNone/>
            </a:pPr>
            <a:r>
              <a:rPr lang="ar-IQ" sz="2400" b="1" dirty="0">
                <a:latin typeface="Times New Roman" panose="02020603050405020304" pitchFamily="18" charset="0"/>
                <a:ea typeface="Calibri" panose="020F0502020204030204" pitchFamily="34" charset="0"/>
                <a:cs typeface="Times New Roman" panose="02020603050405020304" pitchFamily="18" charset="0"/>
              </a:rPr>
              <a:t>2- </a:t>
            </a:r>
            <a:r>
              <a:rPr lang="ar-IQ" sz="2400" b="1" dirty="0">
                <a:effectLst/>
                <a:latin typeface="Times New Roman" panose="02020603050405020304" pitchFamily="18" charset="0"/>
                <a:ea typeface="Calibri" panose="020F0502020204030204" pitchFamily="34" charset="0"/>
                <a:cs typeface="Times New Roman" panose="02020603050405020304" pitchFamily="18" charset="0"/>
              </a:rPr>
              <a:t>الكيس البوغي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Theca</a:t>
            </a:r>
            <a:r>
              <a:rPr lang="ar-IQ" sz="2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ar-IQ" sz="2400" dirty="0">
                <a:effectLst/>
                <a:latin typeface="Times New Roman" panose="02020603050405020304" pitchFamily="18" charset="0"/>
                <a:ea typeface="Calibri" panose="020F0502020204030204" pitchFamily="34" charset="0"/>
                <a:cs typeface="Times New Roman" panose="02020603050405020304" pitchFamily="18" charset="0"/>
              </a:rPr>
              <a:t>يمثل الجزء الوسطي من العلبة ويتميز من الخارج والى الداخل الى خلايا البشرة الخارجية للجدار وهي امتداد لخلايا البشرة في منطقة النتوء ، توجد تحت البشرة  طبقتين او ثلاث من الخلايا  رقيقة الجدارن عديمة اللون تدعى بالبشرة السفلى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Hypodermis</a:t>
            </a:r>
            <a:r>
              <a:rPr lang="ar-IQ" sz="2400" dirty="0">
                <a:effectLst/>
                <a:latin typeface="Times New Roman" panose="02020603050405020304" pitchFamily="18" charset="0"/>
                <a:ea typeface="Calibri" panose="020F0502020204030204" pitchFamily="34" charset="0"/>
                <a:cs typeface="Times New Roman" panose="02020603050405020304" pitchFamily="18" charset="0"/>
              </a:rPr>
              <a:t> وظيفتها حماية الطبقات الداخلية  بالاضافة الى اعطاء الدعم والاسناد.</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lgn="just" rtl="1">
              <a:lnSpc>
                <a:spcPct val="115000"/>
              </a:lnSpc>
              <a:spcBef>
                <a:spcPts val="0"/>
              </a:spcBef>
              <a:spcAft>
                <a:spcPts val="0"/>
              </a:spcAft>
              <a:buNone/>
            </a:pPr>
            <a:r>
              <a:rPr lang="ar-IQ" sz="2400" dirty="0">
                <a:effectLst/>
                <a:latin typeface="Times New Roman" panose="02020603050405020304" pitchFamily="18" charset="0"/>
                <a:ea typeface="Calibri" panose="020F0502020204030204" pitchFamily="34" charset="0"/>
                <a:cs typeface="Times New Roman" panose="02020603050405020304" pitchFamily="18" charset="0"/>
              </a:rPr>
              <a:t>الكيس البوغي اسطواني الشكل يحوى على يحوى على الابواغ الامية للابواغ  وينعدم وجود المناثير.</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lgn="just" rtl="1">
              <a:lnSpc>
                <a:spcPct val="115000"/>
              </a:lnSpc>
              <a:spcBef>
                <a:spcPts val="0"/>
              </a:spcBef>
              <a:spcAft>
                <a:spcPts val="0"/>
              </a:spcAft>
              <a:buNone/>
            </a:pPr>
            <a:r>
              <a:rPr lang="ar-IQ"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rtl="1">
              <a:lnSpc>
                <a:spcPct val="115000"/>
              </a:lnSpc>
              <a:spcBef>
                <a:spcPts val="0"/>
              </a:spcBef>
              <a:spcAft>
                <a:spcPts val="1000"/>
              </a:spcAft>
              <a:buNone/>
            </a:pPr>
            <a:r>
              <a:rPr lang="ar-IQ" sz="2400" b="1" dirty="0">
                <a:effectLst/>
                <a:latin typeface="Times New Roman" panose="02020603050405020304" pitchFamily="18" charset="0"/>
                <a:ea typeface="Calibri" panose="020F0502020204030204" pitchFamily="34" charset="0"/>
                <a:cs typeface="Times New Roman" panose="02020603050405020304" pitchFamily="18" charset="0"/>
              </a:rPr>
              <a:t>3- الغطاء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Operculum</a:t>
            </a:r>
            <a:r>
              <a:rPr lang="ar-IQ"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ar-IQ" sz="2400" dirty="0">
                <a:effectLst/>
                <a:latin typeface="Times New Roman" panose="02020603050405020304" pitchFamily="18" charset="0"/>
                <a:ea typeface="Calibri" panose="020F0502020204030204" pitchFamily="34" charset="0"/>
                <a:cs typeface="Times New Roman" panose="02020603050405020304" pitchFamily="18" charset="0"/>
              </a:rPr>
              <a:t> يمثل الجزءالعلوي الطرفي من العلبة البوغية ويظهر بشكل القبة  ويكون الغطاء متصل بالبداية مع الكيس البوغي ولكنه يتمايز عن منطقة الكيس بظهور حلقة من الخلايا رقيقة الجدران تدعى بالطوق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.Annulus</a:t>
            </a: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54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4F23-7642-1B80-AED9-46A39D329D58}"/>
              </a:ext>
            </a:extLst>
          </p:cNvPr>
          <p:cNvSpPr>
            <a:spLocks noGrp="1"/>
          </p:cNvSpPr>
          <p:nvPr>
            <p:ph type="title"/>
          </p:nvPr>
        </p:nvSpPr>
        <p:spPr/>
        <p:txBody>
          <a:bodyPr>
            <a:normAutofit/>
          </a:bodyPr>
          <a:lstStyle/>
          <a:p>
            <a:r>
              <a:rPr lang="en-US" sz="3600" b="1" dirty="0">
                <a:effectLst/>
                <a:latin typeface="Times New Roman" panose="02020603050405020304" pitchFamily="18" charset="0"/>
                <a:ea typeface="Calibri" panose="020F0502020204030204" pitchFamily="34" charset="0"/>
              </a:rPr>
              <a:t>C.S through Sporophyte</a:t>
            </a:r>
            <a:endParaRPr lang="en-US" sz="3600" dirty="0"/>
          </a:p>
        </p:txBody>
      </p:sp>
      <p:pic>
        <p:nvPicPr>
          <p:cNvPr id="7" name="Content Placeholder 6">
            <a:extLst>
              <a:ext uri="{FF2B5EF4-FFF2-40B4-BE49-F238E27FC236}">
                <a16:creationId xmlns:a16="http://schemas.microsoft.com/office/drawing/2014/main" id="{35C8182C-6579-B4FE-2245-A0C802DFC733}"/>
              </a:ext>
            </a:extLst>
          </p:cNvPr>
          <p:cNvPicPr>
            <a:picLocks noGrp="1" noChangeAspect="1"/>
          </p:cNvPicPr>
          <p:nvPr>
            <p:ph idx="1"/>
          </p:nvPr>
        </p:nvPicPr>
        <p:blipFill>
          <a:blip r:embed="rId2"/>
          <a:stretch>
            <a:fillRect/>
          </a:stretch>
        </p:blipFill>
        <p:spPr>
          <a:xfrm>
            <a:off x="6520721" y="1728866"/>
            <a:ext cx="5066485" cy="3778250"/>
          </a:xfrm>
        </p:spPr>
      </p:pic>
      <p:pic>
        <p:nvPicPr>
          <p:cNvPr id="9" name="Picture 8">
            <a:extLst>
              <a:ext uri="{FF2B5EF4-FFF2-40B4-BE49-F238E27FC236}">
                <a16:creationId xmlns:a16="http://schemas.microsoft.com/office/drawing/2014/main" id="{295CC46A-2A7D-FA4A-3FA7-FACD85CC752D}"/>
              </a:ext>
            </a:extLst>
          </p:cNvPr>
          <p:cNvPicPr>
            <a:picLocks noChangeAspect="1"/>
          </p:cNvPicPr>
          <p:nvPr/>
        </p:nvPicPr>
        <p:blipFill>
          <a:blip r:embed="rId3"/>
          <a:stretch>
            <a:fillRect/>
          </a:stretch>
        </p:blipFill>
        <p:spPr>
          <a:xfrm>
            <a:off x="1173056" y="1905000"/>
            <a:ext cx="5265071" cy="4129790"/>
          </a:xfrm>
          <a:prstGeom prst="rect">
            <a:avLst/>
          </a:prstGeom>
        </p:spPr>
      </p:pic>
    </p:spTree>
    <p:extLst>
      <p:ext uri="{BB962C8B-B14F-4D97-AF65-F5344CB8AC3E}">
        <p14:creationId xmlns:p14="http://schemas.microsoft.com/office/powerpoint/2010/main" val="203996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6723-C326-DEE9-8F66-F54E47FC9FB9}"/>
              </a:ext>
            </a:extLst>
          </p:cNvPr>
          <p:cNvSpPr>
            <a:spLocks noGrp="1"/>
          </p:cNvSpPr>
          <p:nvPr>
            <p:ph type="title"/>
          </p:nvPr>
        </p:nvSpPr>
        <p:spPr/>
        <p:txBody>
          <a:bodyPr>
            <a:normAutofit fontScale="90000"/>
          </a:bodyPr>
          <a:lstStyle/>
          <a:p>
            <a:pPr algn="r"/>
            <a:r>
              <a:rPr lang="ar-IQ" sz="4400" b="1" dirty="0">
                <a:effectLst/>
                <a:latin typeface="Times New Roman" panose="02020603050405020304" pitchFamily="18" charset="0"/>
                <a:ea typeface="Calibri" panose="020F0502020204030204" pitchFamily="34" charset="0"/>
                <a:cs typeface="Times New Roman" panose="02020603050405020304" pitchFamily="18" charset="0"/>
              </a:rPr>
              <a:t>طريقة تفتح العلبة</a:t>
            </a:r>
            <a:br>
              <a:rPr lang="en-US" sz="44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7E4E8BA-7DB2-8FF8-E167-C790364097BC}"/>
              </a:ext>
            </a:extLst>
          </p:cNvPr>
          <p:cNvSpPr>
            <a:spLocks noGrp="1"/>
          </p:cNvSpPr>
          <p:nvPr>
            <p:ph idx="1"/>
          </p:nvPr>
        </p:nvSpPr>
        <p:spPr>
          <a:xfrm>
            <a:off x="1154243" y="2133600"/>
            <a:ext cx="10350369" cy="3777622"/>
          </a:xfrm>
        </p:spPr>
        <p:txBody>
          <a:bodyPr>
            <a:normAutofit/>
          </a:bodyPr>
          <a:lstStyle/>
          <a:p>
            <a:pPr marL="0" marR="0" algn="just" rtl="1">
              <a:lnSpc>
                <a:spcPct val="115000"/>
              </a:lnSpc>
              <a:spcBef>
                <a:spcPts val="0"/>
              </a:spcBef>
              <a:spcAft>
                <a:spcPts val="1000"/>
              </a:spcAft>
            </a:pP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عند نضج الابواغ في الكيس البوغي يتمزق جدار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Calyptra</a:t>
            </a:r>
            <a:r>
              <a:rPr lang="ar-IQ" sz="2800" dirty="0">
                <a:effectLst/>
                <a:latin typeface="Times New Roman" panose="02020603050405020304" pitchFamily="18" charset="0"/>
                <a:ea typeface="Calibri" panose="020F0502020204030204" pitchFamily="34" charset="0"/>
                <a:cs typeface="Times New Roman" panose="02020603050405020304" pitchFamily="18" charset="0"/>
              </a:rPr>
              <a:t> المحيط بالطور البوغي فتتعرض العلبة للهواء،نتيجة جفاف خلايا جدار العلبة وخاصة خلايا الطوق الرقيقة  مما يؤدي تكسرها وانفصال غطاء العلبة عن بقية أجزاءها ثم تندفع الابواغ للخارج.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r" rtl="1">
              <a:lnSpc>
                <a:spcPct val="115000"/>
              </a:lnSpc>
              <a:spcBef>
                <a:spcPts val="0"/>
              </a:spcBef>
              <a:spcAft>
                <a:spcPts val="1000"/>
              </a:spcAft>
              <a:buNone/>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57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F6B9-7516-7070-FC29-D280A284265C}"/>
              </a:ext>
            </a:extLst>
          </p:cNvPr>
          <p:cNvSpPr>
            <a:spLocks noGrp="1"/>
          </p:cNvSpPr>
          <p:nvPr>
            <p:ph type="title"/>
          </p:nvPr>
        </p:nvSpPr>
        <p:spPr>
          <a:xfrm>
            <a:off x="1783831" y="624110"/>
            <a:ext cx="9720782" cy="1280890"/>
          </a:xfrm>
        </p:spPr>
        <p:txBody>
          <a:bodyPr>
            <a:normAutofit fontScale="90000"/>
          </a:bodyPr>
          <a:lstStyle/>
          <a:p>
            <a:r>
              <a:rPr lang="en-US" sz="3200" b="1" dirty="0">
                <a:effectLst/>
                <a:latin typeface="Times New Roman" panose="02020603050405020304" pitchFamily="18" charset="0"/>
                <a:ea typeface="Calibri" panose="020F0502020204030204" pitchFamily="34" charset="0"/>
              </a:rPr>
              <a:t>Genus: </a:t>
            </a:r>
            <a:r>
              <a:rPr lang="en-US" sz="3200" b="1" i="1" dirty="0">
                <a:effectLst/>
                <a:latin typeface="Times New Roman" panose="02020603050405020304" pitchFamily="18" charset="0"/>
                <a:ea typeface="Calibri" panose="020F0502020204030204" pitchFamily="34" charset="0"/>
              </a:rPr>
              <a:t>Sphagnum</a:t>
            </a:r>
            <a:br>
              <a:rPr lang="en-US" sz="3200" b="1" dirty="0">
                <a:effectLst/>
                <a:latin typeface="Times New Roman" panose="02020603050405020304" pitchFamily="18" charset="0"/>
                <a:ea typeface="Calibri" panose="020F0502020204030204" pitchFamily="34" charset="0"/>
              </a:rPr>
            </a:br>
            <a:endParaRPr lang="en-US" sz="5400" b="1" dirty="0"/>
          </a:p>
        </p:txBody>
      </p:sp>
      <p:sp>
        <p:nvSpPr>
          <p:cNvPr id="3" name="Content Placeholder 2">
            <a:extLst>
              <a:ext uri="{FF2B5EF4-FFF2-40B4-BE49-F238E27FC236}">
                <a16:creationId xmlns:a16="http://schemas.microsoft.com/office/drawing/2014/main" id="{013026B8-3328-D6ED-5935-032C3BD66163}"/>
              </a:ext>
            </a:extLst>
          </p:cNvPr>
          <p:cNvSpPr>
            <a:spLocks noGrp="1"/>
          </p:cNvSpPr>
          <p:nvPr>
            <p:ph idx="1"/>
          </p:nvPr>
        </p:nvSpPr>
        <p:spPr>
          <a:xfrm>
            <a:off x="2439310" y="1264555"/>
            <a:ext cx="8915400" cy="3777622"/>
          </a:xfrm>
        </p:spPr>
        <p:txBody>
          <a:bodyPr>
            <a:normAutofit fontScale="92500" lnSpcReduction="20000"/>
          </a:bodyPr>
          <a:lstStyle/>
          <a:p>
            <a:pPr marL="0" marR="0" algn="just" rtl="1">
              <a:lnSpc>
                <a:spcPct val="115000"/>
              </a:lnSpc>
              <a:spcBef>
                <a:spcPts val="0"/>
              </a:spcBef>
              <a:spcAft>
                <a:spcPts val="1000"/>
              </a:spcAft>
            </a:pP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يتميز النبات المشيجي الناضج الى ساق قائم يصل طوله الى قدم او اكثر ولكون الساق رقيقة فأن نمو النبات المتكاثف يساعد هذة السيقان على النمو بصورة قائمة.ويغطى الساق وتفرعاتة بأوراق صغيرة تكون متباعدة على الساق ولكنها تكون متكاثفة على التفرعات. التفرعات تنشأ من قاعدة الساق وعلى جوانبة تكون متكاثفة ينمو البعض منها:</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r" rtl="1">
              <a:lnSpc>
                <a:spcPct val="115000"/>
              </a:lnSpc>
              <a:spcBef>
                <a:spcPts val="0"/>
              </a:spcBef>
              <a:spcAft>
                <a:spcPts val="0"/>
              </a:spcAft>
              <a:buFont typeface="+mj-lt"/>
              <a:buAutoNum type="arabicPeriod"/>
            </a:pP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التفرعات المستعرضة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Divergent branches </a:t>
            </a: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تنمو بصورة قائمة على الساق تكون صلبة وسميكة ثناثية التفرع.</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r" rtl="1">
              <a:lnSpc>
                <a:spcPct val="115000"/>
              </a:lnSpc>
              <a:spcBef>
                <a:spcPts val="0"/>
              </a:spcBef>
              <a:spcAft>
                <a:spcPts val="1000"/>
              </a:spcAft>
              <a:buFont typeface="+mj-lt"/>
              <a:buAutoNum type="arabicPeriod"/>
            </a:pP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التفرعات المتدلية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Drooping branches</a:t>
            </a: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تنمو الى الاسفل بموازارة الساق تكون طويلة.</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C81C9F8-3DCC-D97D-148F-F7557D843DFA}"/>
              </a:ext>
            </a:extLst>
          </p:cNvPr>
          <p:cNvPicPr>
            <a:picLocks noChangeAspect="1"/>
          </p:cNvPicPr>
          <p:nvPr/>
        </p:nvPicPr>
        <p:blipFill>
          <a:blip r:embed="rId3"/>
          <a:stretch>
            <a:fillRect/>
          </a:stretch>
        </p:blipFill>
        <p:spPr>
          <a:xfrm>
            <a:off x="228824" y="3135443"/>
            <a:ext cx="2484022" cy="3635115"/>
          </a:xfrm>
          <a:prstGeom prst="rect">
            <a:avLst/>
          </a:prstGeom>
        </p:spPr>
      </p:pic>
    </p:spTree>
    <p:extLst>
      <p:ext uri="{BB962C8B-B14F-4D97-AF65-F5344CB8AC3E}">
        <p14:creationId xmlns:p14="http://schemas.microsoft.com/office/powerpoint/2010/main" val="246571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6E35-5382-6794-0E3C-64C1FA544A6D}"/>
              </a:ext>
            </a:extLst>
          </p:cNvPr>
          <p:cNvSpPr>
            <a:spLocks noGrp="1"/>
          </p:cNvSpPr>
          <p:nvPr>
            <p:ph type="title"/>
          </p:nvPr>
        </p:nvSpPr>
        <p:spPr>
          <a:xfrm>
            <a:off x="1903751" y="624110"/>
            <a:ext cx="9600861" cy="1280890"/>
          </a:xfrm>
        </p:spPr>
        <p:txBody>
          <a:bodyPr>
            <a:normAutofit/>
          </a:bodyPr>
          <a:lstStyle/>
          <a:p>
            <a:r>
              <a:rPr lang="en-US" sz="2800" b="1" dirty="0">
                <a:effectLst/>
                <a:latin typeface="Times New Roman" panose="02020603050405020304" pitchFamily="18" charset="0"/>
                <a:ea typeface="Calibri" panose="020F0502020204030204" pitchFamily="34" charset="0"/>
              </a:rPr>
              <a:t>C.S through Leave surface view </a:t>
            </a:r>
            <a:endParaRPr lang="en-US" sz="4800" dirty="0"/>
          </a:p>
        </p:txBody>
      </p:sp>
      <p:sp>
        <p:nvSpPr>
          <p:cNvPr id="3" name="Content Placeholder 2">
            <a:extLst>
              <a:ext uri="{FF2B5EF4-FFF2-40B4-BE49-F238E27FC236}">
                <a16:creationId xmlns:a16="http://schemas.microsoft.com/office/drawing/2014/main" id="{02615BAE-EABD-A958-D911-7C6419C07876}"/>
              </a:ext>
            </a:extLst>
          </p:cNvPr>
          <p:cNvSpPr>
            <a:spLocks noGrp="1"/>
          </p:cNvSpPr>
          <p:nvPr>
            <p:ph idx="1"/>
          </p:nvPr>
        </p:nvSpPr>
        <p:spPr>
          <a:xfrm>
            <a:off x="2462759" y="1346137"/>
            <a:ext cx="8915400" cy="3777622"/>
          </a:xfrm>
        </p:spPr>
        <p:txBody>
          <a:bodyPr>
            <a:normAutofit/>
          </a:bodyPr>
          <a:lstStyle/>
          <a:p>
            <a:pPr marL="0" marR="0" algn="just" rtl="1">
              <a:lnSpc>
                <a:spcPct val="115000"/>
              </a:lnSpc>
              <a:spcBef>
                <a:spcPts val="0"/>
              </a:spcBef>
              <a:spcAft>
                <a:spcPts val="1000"/>
              </a:spcAft>
              <a:tabLst>
                <a:tab pos="4521835" algn="l"/>
              </a:tabLst>
            </a:pP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يوضح المقطع العرضي للورقة نوعين من الخلايا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0"/>
              </a:spcAft>
              <a:buFont typeface="+mj-lt"/>
              <a:buAutoNum type="arabicPeriod"/>
              <a:tabLst>
                <a:tab pos="4521835" algn="l"/>
              </a:tabLst>
            </a:pP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الخلايا الهلامية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Hyalines Cells</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وهي خلايا ميتة كبيرة مضلعة الشكل تحوى جدرانها على تثخنات حلزونية ويحوي البعض منها على ثقوب أو فتحات على سطحها العلوي او السفلي هذة الثقوب تساعد الاوراق في عملية الامتصاص وتجعلها شبيهة بالاسفنج وتكون هذة الخلايا مملؤءة بالماء.</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rtl="1">
              <a:lnSpc>
                <a:spcPct val="115000"/>
              </a:lnSpc>
              <a:spcBef>
                <a:spcPts val="0"/>
              </a:spcBef>
              <a:spcAft>
                <a:spcPts val="0"/>
              </a:spcAft>
              <a:buFont typeface="+mj-lt"/>
              <a:buAutoNum type="arabicPeriod"/>
              <a:tabLst>
                <a:tab pos="4521835" algn="l"/>
              </a:tabLst>
            </a:pP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خلايا الخضراء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Chlorophyllous</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Cells</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وهي خلايا ضيقة تحيط بالخلايا الهلامية وتحوي على عدد كبير من البلاستيدات الخضر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9D01A6-5964-F4DC-6718-F52B793E37A1}"/>
              </a:ext>
            </a:extLst>
          </p:cNvPr>
          <p:cNvPicPr>
            <a:picLocks noChangeAspect="1"/>
          </p:cNvPicPr>
          <p:nvPr/>
        </p:nvPicPr>
        <p:blipFill>
          <a:blip r:embed="rId2"/>
          <a:stretch>
            <a:fillRect/>
          </a:stretch>
        </p:blipFill>
        <p:spPr>
          <a:xfrm>
            <a:off x="3017500" y="4467224"/>
            <a:ext cx="3347085" cy="2390775"/>
          </a:xfrm>
          <a:prstGeom prst="rect">
            <a:avLst/>
          </a:prstGeom>
        </p:spPr>
      </p:pic>
      <p:pic>
        <p:nvPicPr>
          <p:cNvPr id="5" name="Picture 4">
            <a:extLst>
              <a:ext uri="{FF2B5EF4-FFF2-40B4-BE49-F238E27FC236}">
                <a16:creationId xmlns:a16="http://schemas.microsoft.com/office/drawing/2014/main" id="{31B48240-B2BB-0939-2889-F5AD8E88D672}"/>
              </a:ext>
            </a:extLst>
          </p:cNvPr>
          <p:cNvPicPr>
            <a:picLocks noChangeAspect="1"/>
          </p:cNvPicPr>
          <p:nvPr/>
        </p:nvPicPr>
        <p:blipFill>
          <a:blip r:embed="rId3"/>
          <a:stretch>
            <a:fillRect/>
          </a:stretch>
        </p:blipFill>
        <p:spPr>
          <a:xfrm>
            <a:off x="6547891" y="4482213"/>
            <a:ext cx="3181350" cy="2390775"/>
          </a:xfrm>
          <a:prstGeom prst="rect">
            <a:avLst/>
          </a:prstGeom>
        </p:spPr>
      </p:pic>
    </p:spTree>
    <p:extLst>
      <p:ext uri="{BB962C8B-B14F-4D97-AF65-F5344CB8AC3E}">
        <p14:creationId xmlns:p14="http://schemas.microsoft.com/office/powerpoint/2010/main" val="177898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15F9-ED0A-EF99-15C8-1F4C20CD760C}"/>
              </a:ext>
            </a:extLst>
          </p:cNvPr>
          <p:cNvSpPr>
            <a:spLocks noGrp="1"/>
          </p:cNvSpPr>
          <p:nvPr>
            <p:ph type="title"/>
          </p:nvPr>
        </p:nvSpPr>
        <p:spPr>
          <a:xfrm>
            <a:off x="1873771" y="624110"/>
            <a:ext cx="9630842" cy="1280890"/>
          </a:xfrm>
        </p:spPr>
        <p:txBody>
          <a:bodyPr>
            <a:normAutofit fontScale="90000"/>
          </a:bodyPr>
          <a:lstStyle/>
          <a:p>
            <a:pPr marL="342900" marR="0" lvl="0" indent="-342900" rtl="1">
              <a:lnSpc>
                <a:spcPct val="115000"/>
              </a:lnSpc>
              <a:spcBef>
                <a:spcPts val="0"/>
              </a:spcBef>
              <a:spcAft>
                <a:spcPts val="0"/>
              </a:spcAft>
              <a:tabLst>
                <a:tab pos="4521835" algn="l"/>
              </a:tabLst>
            </a:pPr>
            <a:br>
              <a:rPr lang="ar-IQ"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C.S through Antheridia</a:t>
            </a:r>
            <a:br>
              <a:rPr lang="ar-IQ"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DD7BBAA-6995-74F6-E2B1-040EF71B5D04}"/>
              </a:ext>
            </a:extLst>
          </p:cNvPr>
          <p:cNvSpPr>
            <a:spLocks noGrp="1"/>
          </p:cNvSpPr>
          <p:nvPr>
            <p:ph idx="1"/>
          </p:nvPr>
        </p:nvSpPr>
        <p:spPr>
          <a:xfrm>
            <a:off x="2188564" y="1905000"/>
            <a:ext cx="9316048" cy="4006222"/>
          </a:xfrm>
        </p:spPr>
        <p:txBody>
          <a:bodyPr>
            <a:normAutofit/>
          </a:bodyPr>
          <a:lstStyle/>
          <a:p>
            <a:pPr marL="0" indent="0" algn="just" rtl="1">
              <a:lnSpc>
                <a:spcPct val="115000"/>
              </a:lnSpc>
              <a:spcBef>
                <a:spcPts val="0"/>
              </a:spcBef>
              <a:buNone/>
              <a:tabLst>
                <a:tab pos="4521835" algn="l"/>
              </a:tabLst>
            </a:pP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يوضح المقطع العرضي الانثريديا تحمل على حامل طويل طوله يساوي طول جسم الانثريديا ويتكون من 2-4 صفوف عمودية من الخلايا.وتكون الاعضاء الذكرية محاطة بأوراق خضراء.</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rtl="1">
              <a:lnSpc>
                <a:spcPct val="115000"/>
              </a:lnSpc>
              <a:spcBef>
                <a:spcPts val="0"/>
              </a:spcBef>
              <a:spcAft>
                <a:spcPts val="0"/>
              </a:spcAft>
              <a:buNone/>
              <a:tabLst>
                <a:tab pos="4521835"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14300" marR="0" indent="0" algn="r" rtl="1">
              <a:lnSpc>
                <a:spcPct val="115000"/>
              </a:lnSpc>
              <a:spcBef>
                <a:spcPts val="0"/>
              </a:spcBef>
              <a:spcAft>
                <a:spcPts val="1000"/>
              </a:spcAft>
              <a:buNone/>
              <a:tabLst>
                <a:tab pos="4521835"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p>
        </p:txBody>
      </p:sp>
      <p:pic>
        <p:nvPicPr>
          <p:cNvPr id="4" name="Picture 3">
            <a:extLst>
              <a:ext uri="{FF2B5EF4-FFF2-40B4-BE49-F238E27FC236}">
                <a16:creationId xmlns:a16="http://schemas.microsoft.com/office/drawing/2014/main" id="{269ADCD6-1DFD-BDD5-9F43-CF83DEEE168E}"/>
              </a:ext>
            </a:extLst>
          </p:cNvPr>
          <p:cNvPicPr>
            <a:picLocks noChangeAspect="1"/>
          </p:cNvPicPr>
          <p:nvPr/>
        </p:nvPicPr>
        <p:blipFill>
          <a:blip r:embed="rId2"/>
          <a:stretch>
            <a:fillRect/>
          </a:stretch>
        </p:blipFill>
        <p:spPr>
          <a:xfrm>
            <a:off x="1029325" y="3052998"/>
            <a:ext cx="5066675" cy="3800006"/>
          </a:xfrm>
          <a:prstGeom prst="rect">
            <a:avLst/>
          </a:prstGeom>
        </p:spPr>
      </p:pic>
    </p:spTree>
    <p:extLst>
      <p:ext uri="{BB962C8B-B14F-4D97-AF65-F5344CB8AC3E}">
        <p14:creationId xmlns:p14="http://schemas.microsoft.com/office/powerpoint/2010/main" val="366274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B3C7-3D43-CB94-C621-F3582426163A}"/>
              </a:ext>
            </a:extLst>
          </p:cNvPr>
          <p:cNvSpPr>
            <a:spLocks noGrp="1"/>
          </p:cNvSpPr>
          <p:nvPr>
            <p:ph type="title"/>
          </p:nvPr>
        </p:nvSpPr>
        <p:spPr>
          <a:xfrm>
            <a:off x="2113613" y="624110"/>
            <a:ext cx="9390999" cy="1280890"/>
          </a:xfrm>
        </p:spPr>
        <p:txBody>
          <a:bodyPr>
            <a:normAutofit/>
          </a:bodyPr>
          <a:lstStyle/>
          <a:p>
            <a:r>
              <a:rPr lang="en-US" sz="2800" b="1" dirty="0">
                <a:effectLst/>
                <a:latin typeface="Times New Roman" panose="02020603050405020304" pitchFamily="18" charset="0"/>
                <a:ea typeface="Calibri" panose="020F0502020204030204" pitchFamily="34" charset="0"/>
              </a:rPr>
              <a:t>C.S through Sporophyte</a:t>
            </a:r>
            <a:endParaRPr lang="en-US" sz="4800" dirty="0"/>
          </a:p>
        </p:txBody>
      </p:sp>
      <p:sp>
        <p:nvSpPr>
          <p:cNvPr id="3" name="Content Placeholder 2">
            <a:extLst>
              <a:ext uri="{FF2B5EF4-FFF2-40B4-BE49-F238E27FC236}">
                <a16:creationId xmlns:a16="http://schemas.microsoft.com/office/drawing/2014/main" id="{ABBE521D-62D7-1D22-320D-6821ACB7D9F4}"/>
              </a:ext>
            </a:extLst>
          </p:cNvPr>
          <p:cNvSpPr>
            <a:spLocks noGrp="1"/>
          </p:cNvSpPr>
          <p:nvPr>
            <p:ph idx="1"/>
          </p:nvPr>
        </p:nvSpPr>
        <p:spPr>
          <a:xfrm>
            <a:off x="2366402" y="1175379"/>
            <a:ext cx="8915400" cy="3777622"/>
          </a:xfrm>
        </p:spPr>
        <p:txBody>
          <a:bodyPr>
            <a:normAutofit fontScale="92500" lnSpcReduction="10000"/>
          </a:bodyPr>
          <a:lstStyle/>
          <a:p>
            <a:pPr marL="0" marR="0" algn="just" rtl="1">
              <a:lnSpc>
                <a:spcPct val="115000"/>
              </a:lnSpc>
              <a:spcBef>
                <a:spcPts val="0"/>
              </a:spcBef>
              <a:spcAft>
                <a:spcPts val="1000"/>
              </a:spcAft>
            </a:pP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يتألف الطور البوغي الناضج خلال المقطع العرضي من العلبة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Capsule</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والقدم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Foot</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فقط،ويقوم بوظيفة الحامل تركيب ينشأ من قمة الفرع الانثوني يحمل الطورالبوغي يدعى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Pseudopodium</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rtl="1">
              <a:lnSpc>
                <a:spcPct val="115000"/>
              </a:lnSpc>
              <a:spcBef>
                <a:spcPts val="0"/>
              </a:spcBef>
              <a:spcAft>
                <a:spcPts val="10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Capsule</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تكون كروية الشكل خضراء اللون تحاط بجدار عقيم مؤلف من 4-6طبقات من الخلايا.ويوجد بداخلها كيس بوغي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Spore Sac</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شبية بالقبة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Dome Shape</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ويحوي على مجاميع الابواغ الرباعية وينعدم وجود المناثير.  يتوسط العلبة نسيج العويمد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Columella</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يقع أسفل الكيس البوغي.</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rtl="1">
              <a:lnSpc>
                <a:spcPct val="115000"/>
              </a:lnSpc>
              <a:spcBef>
                <a:spcPts val="0"/>
              </a:spcBef>
              <a:spcAft>
                <a:spcPts val="1000"/>
              </a:spcAft>
            </a:pP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يوجد في قمة العلبة الغطاء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Operculm</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القرصي الشكل، يتميز بوجود تركيب حلقي الشكل تكون خلاياه رقيقة الجدران يدعى بالطوق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Annulus</a:t>
            </a:r>
            <a:r>
              <a:rPr lang="ar-IQ"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3D6FF83-DB8A-5188-9AC6-AE22A32EF2FD}"/>
              </a:ext>
            </a:extLst>
          </p:cNvPr>
          <p:cNvPicPr>
            <a:picLocks noChangeAspect="1"/>
          </p:cNvPicPr>
          <p:nvPr/>
        </p:nvPicPr>
        <p:blipFill>
          <a:blip r:embed="rId2"/>
          <a:stretch>
            <a:fillRect/>
          </a:stretch>
        </p:blipFill>
        <p:spPr>
          <a:xfrm>
            <a:off x="1982512" y="4409438"/>
            <a:ext cx="3724049" cy="2448562"/>
          </a:xfrm>
          <a:prstGeom prst="rect">
            <a:avLst/>
          </a:prstGeom>
        </p:spPr>
      </p:pic>
    </p:spTree>
    <p:extLst>
      <p:ext uri="{BB962C8B-B14F-4D97-AF65-F5344CB8AC3E}">
        <p14:creationId xmlns:p14="http://schemas.microsoft.com/office/powerpoint/2010/main" val="1728167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A3DA-2C36-B113-D570-92A6574D5EDA}"/>
              </a:ext>
            </a:extLst>
          </p:cNvPr>
          <p:cNvSpPr>
            <a:spLocks noGrp="1"/>
          </p:cNvSpPr>
          <p:nvPr>
            <p:ph type="title"/>
          </p:nvPr>
        </p:nvSpPr>
        <p:spPr>
          <a:xfrm>
            <a:off x="1789739" y="624110"/>
            <a:ext cx="9714873" cy="1280890"/>
          </a:xfrm>
        </p:spPr>
        <p:txBody>
          <a:bodyPr/>
          <a:lstStyle/>
          <a:p>
            <a:r>
              <a:rPr lang="en-US" sz="3600" b="1" dirty="0">
                <a:effectLst/>
                <a:latin typeface="Times New Roman" panose="02020603050405020304" pitchFamily="18" charset="0"/>
                <a:ea typeface="Calibri" panose="020F0502020204030204" pitchFamily="34" charset="0"/>
              </a:rPr>
              <a:t>C.S through Sporophyte</a:t>
            </a:r>
            <a:endParaRPr lang="en-US" dirty="0"/>
          </a:p>
        </p:txBody>
      </p:sp>
      <p:pic>
        <p:nvPicPr>
          <p:cNvPr id="4" name="Content Placeholder 3">
            <a:extLst>
              <a:ext uri="{FF2B5EF4-FFF2-40B4-BE49-F238E27FC236}">
                <a16:creationId xmlns:a16="http://schemas.microsoft.com/office/drawing/2014/main" id="{4794F0CF-D209-AE00-6AEB-D2BEDA68E53B}"/>
              </a:ext>
            </a:extLst>
          </p:cNvPr>
          <p:cNvPicPr>
            <a:picLocks noGrp="1" noChangeAspect="1"/>
          </p:cNvPicPr>
          <p:nvPr>
            <p:ph idx="1"/>
          </p:nvPr>
        </p:nvPicPr>
        <p:blipFill>
          <a:blip r:embed="rId2"/>
          <a:stretch>
            <a:fillRect/>
          </a:stretch>
        </p:blipFill>
        <p:spPr>
          <a:xfrm>
            <a:off x="5831174" y="1775158"/>
            <a:ext cx="3500245" cy="4286013"/>
          </a:xfrm>
          <a:prstGeom prst="rect">
            <a:avLst/>
          </a:prstGeom>
        </p:spPr>
      </p:pic>
      <p:pic>
        <p:nvPicPr>
          <p:cNvPr id="6" name="Picture 5">
            <a:extLst>
              <a:ext uri="{FF2B5EF4-FFF2-40B4-BE49-F238E27FC236}">
                <a16:creationId xmlns:a16="http://schemas.microsoft.com/office/drawing/2014/main" id="{AA858345-0C6F-A2EF-4726-572D64B3D591}"/>
              </a:ext>
            </a:extLst>
          </p:cNvPr>
          <p:cNvPicPr>
            <a:picLocks noChangeAspect="1"/>
          </p:cNvPicPr>
          <p:nvPr/>
        </p:nvPicPr>
        <p:blipFill>
          <a:blip r:embed="rId3"/>
          <a:stretch>
            <a:fillRect/>
          </a:stretch>
        </p:blipFill>
        <p:spPr>
          <a:xfrm>
            <a:off x="1109272" y="1775158"/>
            <a:ext cx="4243172" cy="3642609"/>
          </a:xfrm>
          <a:prstGeom prst="rect">
            <a:avLst/>
          </a:prstGeom>
        </p:spPr>
      </p:pic>
    </p:spTree>
    <p:extLst>
      <p:ext uri="{BB962C8B-B14F-4D97-AF65-F5344CB8AC3E}">
        <p14:creationId xmlns:p14="http://schemas.microsoft.com/office/powerpoint/2010/main" val="371844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B835-39F3-B8EB-4E6A-3571774CFB74}"/>
              </a:ext>
            </a:extLst>
          </p:cNvPr>
          <p:cNvSpPr>
            <a:spLocks noGrp="1"/>
          </p:cNvSpPr>
          <p:nvPr>
            <p:ph type="title"/>
          </p:nvPr>
        </p:nvSpPr>
        <p:spPr/>
        <p:txBody>
          <a:bodyPr>
            <a:normAutofit/>
          </a:bodyPr>
          <a:lstStyle/>
          <a:p>
            <a:pPr algn="r"/>
            <a:r>
              <a:rPr lang="ar-IQ" b="1" dirty="0">
                <a:effectLst/>
                <a:latin typeface="Times New Roman" panose="02020603050405020304" pitchFamily="18" charset="0"/>
                <a:ea typeface="Calibri" panose="020F0502020204030204" pitchFamily="34" charset="0"/>
                <a:cs typeface="Times New Roman" panose="02020603050405020304" pitchFamily="18" charset="0"/>
              </a:rPr>
              <a:t>طريقة تفتح العلبة</a:t>
            </a:r>
            <a:br>
              <a:rPr lang="en-US"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6AEB623-4DDE-B848-A7ED-6B25FDB5EE08}"/>
              </a:ext>
            </a:extLst>
          </p:cNvPr>
          <p:cNvSpPr>
            <a:spLocks noGrp="1"/>
          </p:cNvSpPr>
          <p:nvPr>
            <p:ph idx="1"/>
          </p:nvPr>
        </p:nvSpPr>
        <p:spPr>
          <a:xfrm>
            <a:off x="1603948" y="1528997"/>
            <a:ext cx="9900664" cy="4382225"/>
          </a:xfrm>
        </p:spPr>
        <p:txBody>
          <a:bodyPr>
            <a:normAutofit/>
          </a:bodyPr>
          <a:lstStyle/>
          <a:p>
            <a:pPr marL="0" marR="0" algn="just" rtl="1">
              <a:lnSpc>
                <a:spcPct val="115000"/>
              </a:lnSpc>
              <a:spcBef>
                <a:spcPts val="0"/>
              </a:spcBef>
              <a:spcAft>
                <a:spcPts val="1000"/>
              </a:spcAft>
            </a:pP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عند نضج الابواغ في الكيس البوغي يتمزق جدار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Calyptra</a:t>
            </a: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المحيط بالطور البوغي فتتعرض العلبة للهواء،نتيجة جفاف خلايا جدار العلبة وأنكماشه وبزيادة الانكماش يزداد الضغط على خلايا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Annulus</a:t>
            </a: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الرقيقة ممايؤدي الى تمزقها وينفتح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Operculum</a:t>
            </a:r>
            <a:r>
              <a:rPr lang="ar-IQ"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ثم تندفع الابواغ للخارج.</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577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1CD4-FDC5-18A4-06C0-A36AE27A9FF0}"/>
              </a:ext>
            </a:extLst>
          </p:cNvPr>
          <p:cNvSpPr>
            <a:spLocks noGrp="1"/>
          </p:cNvSpPr>
          <p:nvPr>
            <p:ph type="ctrTitle"/>
          </p:nvPr>
        </p:nvSpPr>
        <p:spPr>
          <a:xfrm>
            <a:off x="1524000" y="1122363"/>
            <a:ext cx="9144000" cy="4064234"/>
          </a:xfrm>
        </p:spPr>
        <p:txBody>
          <a:bodyPr>
            <a:noAutofit/>
          </a:bodyPr>
          <a:lstStyle/>
          <a:p>
            <a:pPr marL="1828800" marR="0" indent="457200" algn="l" rtl="1">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rPr>
              <a:t>Division: Bryophyta</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Class: </a:t>
            </a:r>
            <a:r>
              <a:rPr lang="en-US" sz="2800" dirty="0" err="1">
                <a:effectLst/>
                <a:latin typeface="Times New Roman" panose="02020603050405020304" pitchFamily="18" charset="0"/>
                <a:ea typeface="Calibri" panose="020F0502020204030204" pitchFamily="34" charset="0"/>
              </a:rPr>
              <a:t>Bryopsida</a:t>
            </a:r>
            <a:r>
              <a:rPr lang="en-US" sz="2800" dirty="0">
                <a:effectLst/>
                <a:latin typeface="Times New Roman" panose="02020603050405020304" pitchFamily="18" charset="0"/>
                <a:ea typeface="Calibri" panose="020F0502020204030204" pitchFamily="34" charset="0"/>
              </a:rPr>
              <a:t> (Mosses) </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Order : </a:t>
            </a:r>
            <a:r>
              <a:rPr lang="en-US" sz="2800" dirty="0" err="1">
                <a:effectLst/>
                <a:latin typeface="Times New Roman" panose="02020603050405020304" pitchFamily="18" charset="0"/>
                <a:ea typeface="Calibri" panose="020F0502020204030204" pitchFamily="34" charset="0"/>
              </a:rPr>
              <a:t>Funariales</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Family: </a:t>
            </a:r>
            <a:r>
              <a:rPr lang="en-US" sz="2800" dirty="0" err="1">
                <a:effectLst/>
                <a:latin typeface="Times New Roman" panose="02020603050405020304" pitchFamily="18" charset="0"/>
                <a:ea typeface="Calibri" panose="020F0502020204030204" pitchFamily="34" charset="0"/>
              </a:rPr>
              <a:t>Funariaceae</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Genus: </a:t>
            </a:r>
            <a:r>
              <a:rPr lang="en-US" sz="2800" i="1" dirty="0">
                <a:effectLst/>
                <a:latin typeface="Times New Roman" panose="02020603050405020304" pitchFamily="18" charset="0"/>
                <a:ea typeface="Calibri" panose="020F0502020204030204" pitchFamily="34" charset="0"/>
              </a:rPr>
              <a:t>M</a:t>
            </a:r>
            <a:r>
              <a:rPr lang="en-US" sz="2800" i="1" dirty="0">
                <a:latin typeface="Times New Roman" panose="02020603050405020304" pitchFamily="18" charset="0"/>
                <a:ea typeface="Calibri" panose="020F0502020204030204" pitchFamily="34" charset="0"/>
              </a:rPr>
              <a:t>n</a:t>
            </a:r>
            <a:r>
              <a:rPr lang="en-US" sz="2800" i="1" dirty="0">
                <a:effectLst/>
                <a:latin typeface="Times New Roman" panose="02020603050405020304" pitchFamily="18" charset="0"/>
                <a:ea typeface="Calibri" panose="020F0502020204030204" pitchFamily="34" charset="0"/>
              </a:rPr>
              <a:t>ium</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1-C.S through Stem</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2- C.S through Leave surface view</a:t>
            </a:r>
            <a:br>
              <a:rPr lang="en-US" sz="2800" dirty="0">
                <a:effectLst/>
                <a:latin typeface="Times New Roman" panose="02020603050405020304" pitchFamily="18" charset="0"/>
                <a:ea typeface="Calibri" panose="020F0502020204030204" pitchFamily="34" charset="0"/>
              </a:rPr>
            </a:br>
            <a:r>
              <a:rPr lang="en-US" sz="2800" dirty="0">
                <a:latin typeface="Times New Roman" panose="02020603050405020304" pitchFamily="18" charset="0"/>
                <a:ea typeface="Calibri" panose="020F0502020204030204" pitchFamily="34" charset="0"/>
              </a:rPr>
              <a:t>3</a:t>
            </a:r>
            <a:r>
              <a:rPr lang="en-US" sz="2800" dirty="0">
                <a:effectLst/>
                <a:latin typeface="Times New Roman" panose="02020603050405020304" pitchFamily="18" charset="0"/>
                <a:ea typeface="Calibri" panose="020F0502020204030204" pitchFamily="34" charset="0"/>
              </a:rPr>
              <a:t>- C.S through Antheridia</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4- C.S through Sporophyte</a:t>
            </a:r>
            <a:endParaRPr lang="en-US" sz="2800" dirty="0"/>
          </a:p>
        </p:txBody>
      </p:sp>
    </p:spTree>
    <p:extLst>
      <p:ext uri="{BB962C8B-B14F-4D97-AF65-F5344CB8AC3E}">
        <p14:creationId xmlns:p14="http://schemas.microsoft.com/office/powerpoint/2010/main" val="11348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8DA4-7E60-A978-19A6-A3F0113CE868}"/>
              </a:ext>
            </a:extLst>
          </p:cNvPr>
          <p:cNvSpPr>
            <a:spLocks noGrp="1"/>
          </p:cNvSpPr>
          <p:nvPr>
            <p:ph type="title"/>
          </p:nvPr>
        </p:nvSpPr>
        <p:spPr>
          <a:xfrm>
            <a:off x="838200" y="563653"/>
            <a:ext cx="10515600" cy="866229"/>
          </a:xfrm>
        </p:spPr>
        <p:txBody>
          <a:bodyPr>
            <a:noAutofit/>
          </a:bodyPr>
          <a:lstStyle/>
          <a:p>
            <a:r>
              <a:rPr lang="en-US" b="1" dirty="0">
                <a:effectLst/>
                <a:latin typeface="Times New Roman" panose="02020603050405020304" pitchFamily="18" charset="0"/>
                <a:ea typeface="Calibri" panose="020F0502020204030204" pitchFamily="34" charset="0"/>
              </a:rPr>
              <a:t>       </a:t>
            </a:r>
            <a:r>
              <a:rPr lang="en-US" b="1" dirty="0" err="1">
                <a:effectLst/>
                <a:latin typeface="Times New Roman" panose="02020603050405020304" pitchFamily="18" charset="0"/>
                <a:ea typeface="Calibri" panose="020F0502020204030204" pitchFamily="34" charset="0"/>
              </a:rPr>
              <a:t>Genus:</a:t>
            </a:r>
            <a:r>
              <a:rPr lang="en-US" b="1" i="1" dirty="0" err="1">
                <a:effectLst/>
                <a:latin typeface="Times New Roman" panose="02020603050405020304" pitchFamily="18" charset="0"/>
                <a:ea typeface="Calibri" panose="020F0502020204030204" pitchFamily="34" charset="0"/>
              </a:rPr>
              <a:t>Mnium</a:t>
            </a:r>
            <a:r>
              <a:rPr lang="en-US" b="1" i="1" dirty="0">
                <a:effectLst/>
                <a:latin typeface="Times New Roman" panose="02020603050405020304" pitchFamily="18" charset="0"/>
                <a:ea typeface="Calibri" panose="020F0502020204030204" pitchFamily="34" charset="0"/>
              </a:rPr>
              <a:t> </a:t>
            </a:r>
            <a:br>
              <a:rPr lang="en-US" dirty="0">
                <a:effectLst/>
                <a:latin typeface="Times New Roman" panose="02020603050405020304" pitchFamily="18" charset="0"/>
                <a:ea typeface="Calibri" panose="020F0502020204030204" pitchFamily="34" charset="0"/>
              </a:rPr>
            </a:br>
            <a:endParaRPr lang="en-US" sz="6600" dirty="0"/>
          </a:p>
        </p:txBody>
      </p:sp>
      <p:sp>
        <p:nvSpPr>
          <p:cNvPr id="3" name="Content Placeholder 2">
            <a:extLst>
              <a:ext uri="{FF2B5EF4-FFF2-40B4-BE49-F238E27FC236}">
                <a16:creationId xmlns:a16="http://schemas.microsoft.com/office/drawing/2014/main" id="{5C40E194-DC1C-2029-9276-38683D1A3838}"/>
              </a:ext>
            </a:extLst>
          </p:cNvPr>
          <p:cNvSpPr>
            <a:spLocks noGrp="1"/>
          </p:cNvSpPr>
          <p:nvPr>
            <p:ph idx="1"/>
          </p:nvPr>
        </p:nvSpPr>
        <p:spPr>
          <a:xfrm>
            <a:off x="838200" y="1429881"/>
            <a:ext cx="10515600" cy="4747081"/>
          </a:xfrm>
        </p:spPr>
        <p:txBody>
          <a:bodyPr>
            <a:normAutofit/>
          </a:bodyPr>
          <a:lstStyle/>
          <a:p>
            <a:r>
              <a:rPr lang="ar-IQ" sz="2800" dirty="0">
                <a:effectLst/>
                <a:latin typeface="Times New Roman" panose="02020603050405020304" pitchFamily="18" charset="0"/>
                <a:ea typeface="Calibri" panose="020F0502020204030204" pitchFamily="34" charset="0"/>
                <a:cs typeface="Times New Roman" panose="02020603050405020304" pitchFamily="18" charset="0"/>
              </a:rPr>
              <a:t>يتميز النبات المشيجي الناضج الى محور رفيع قائم يحمل اوراق مسطحة خضراء وعند قاعدة المحور توجد مجموعة من أشباه الجذور عديدة الخلايا متفرعة تقوم بعملية الامتصاص.</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3BD25B8-F303-2701-8EF5-C032FBE59D13}"/>
              </a:ext>
            </a:extLst>
          </p:cNvPr>
          <p:cNvPicPr>
            <a:picLocks noChangeAspect="1"/>
          </p:cNvPicPr>
          <p:nvPr/>
        </p:nvPicPr>
        <p:blipFill>
          <a:blip r:embed="rId2"/>
          <a:stretch>
            <a:fillRect/>
          </a:stretch>
        </p:blipFill>
        <p:spPr>
          <a:xfrm>
            <a:off x="1488376" y="2931514"/>
            <a:ext cx="1729846" cy="3740151"/>
          </a:xfrm>
          <a:prstGeom prst="rect">
            <a:avLst/>
          </a:prstGeom>
        </p:spPr>
      </p:pic>
      <p:pic>
        <p:nvPicPr>
          <p:cNvPr id="6" name="Picture 5">
            <a:extLst>
              <a:ext uri="{FF2B5EF4-FFF2-40B4-BE49-F238E27FC236}">
                <a16:creationId xmlns:a16="http://schemas.microsoft.com/office/drawing/2014/main" id="{7C865D9E-F6CA-643D-D5FE-6E6AF96A2BD3}"/>
              </a:ext>
            </a:extLst>
          </p:cNvPr>
          <p:cNvPicPr>
            <a:picLocks noChangeAspect="1"/>
          </p:cNvPicPr>
          <p:nvPr/>
        </p:nvPicPr>
        <p:blipFill>
          <a:blip r:embed="rId3"/>
          <a:stretch>
            <a:fillRect/>
          </a:stretch>
        </p:blipFill>
        <p:spPr>
          <a:xfrm>
            <a:off x="3433683" y="3122170"/>
            <a:ext cx="4851655" cy="3358838"/>
          </a:xfrm>
          <a:prstGeom prst="rect">
            <a:avLst/>
          </a:prstGeom>
        </p:spPr>
      </p:pic>
    </p:spTree>
    <p:extLst>
      <p:ext uri="{BB962C8B-B14F-4D97-AF65-F5344CB8AC3E}">
        <p14:creationId xmlns:p14="http://schemas.microsoft.com/office/powerpoint/2010/main" val="163287405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TotalTime>
  <Words>931</Words>
  <Application>Microsoft Office PowerPoint</Application>
  <PresentationFormat>Widescreen</PresentationFormat>
  <Paragraphs>44</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Times New Roman</vt:lpstr>
      <vt:lpstr>Wingdings 3</vt:lpstr>
      <vt:lpstr>Wisp</vt:lpstr>
      <vt:lpstr>        </vt:lpstr>
      <vt:lpstr>Genus: Sphagnum </vt:lpstr>
      <vt:lpstr>C.S through Leave surface view </vt:lpstr>
      <vt:lpstr> C.S through Antheridia </vt:lpstr>
      <vt:lpstr>C.S through Sporophyte</vt:lpstr>
      <vt:lpstr>C.S through Sporophyte</vt:lpstr>
      <vt:lpstr>طريقة تفتح العلبة </vt:lpstr>
      <vt:lpstr>Division: Bryophyta Class: Bryopsida (Mosses)  Order : Funariales Family: Funariaceae Genus: Mnium 1-C.S through Stem 2- C.S through Leave surface view 3- C.S through Antheridia 4- C.S through Sporophyte</vt:lpstr>
      <vt:lpstr>       Genus:Mnium  </vt:lpstr>
      <vt:lpstr>C.S through Stem</vt:lpstr>
      <vt:lpstr>C.S through Stem</vt:lpstr>
      <vt:lpstr>C.S through Antheridia</vt:lpstr>
      <vt:lpstr>C.S through Antheridia</vt:lpstr>
      <vt:lpstr>C.S through Sporophyte</vt:lpstr>
      <vt:lpstr>PowerPoint Presentation</vt:lpstr>
      <vt:lpstr>C.S through Sporophyte</vt:lpstr>
      <vt:lpstr>طريقة تفتح العلبة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Teba Alani</dc:creator>
  <cp:lastModifiedBy>Teba Alani</cp:lastModifiedBy>
  <cp:revision>11</cp:revision>
  <dcterms:created xsi:type="dcterms:W3CDTF">2023-03-11T20:33:48Z</dcterms:created>
  <dcterms:modified xsi:type="dcterms:W3CDTF">2023-09-17T07:47:15Z</dcterms:modified>
</cp:coreProperties>
</file>