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8" r:id="rId4"/>
    <p:sldId id="261" r:id="rId5"/>
    <p:sldId id="259"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129932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158962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336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2458842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6693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147869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395441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252908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253879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126A8-F74C-4D71-AC3E-A30F72F5CD6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162042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8126A8-F74C-4D71-AC3E-A30F72F5CD61}"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101076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8126A8-F74C-4D71-AC3E-A30F72F5CD61}"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421046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8126A8-F74C-4D71-AC3E-A30F72F5CD61}"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1606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126A8-F74C-4D71-AC3E-A30F72F5CD61}"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225961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8126A8-F74C-4D71-AC3E-A30F72F5CD61}"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51918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8126A8-F74C-4D71-AC3E-A30F72F5CD61}"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B5EC5-237C-44AE-9568-AD0CBFB64124}" type="slidenum">
              <a:rPr lang="en-US" smtClean="0"/>
              <a:t>‹#›</a:t>
            </a:fld>
            <a:endParaRPr lang="en-US"/>
          </a:p>
        </p:txBody>
      </p:sp>
    </p:spTree>
    <p:extLst>
      <p:ext uri="{BB962C8B-B14F-4D97-AF65-F5344CB8AC3E}">
        <p14:creationId xmlns:p14="http://schemas.microsoft.com/office/powerpoint/2010/main" val="352608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8126A8-F74C-4D71-AC3E-A30F72F5CD61}" type="datetimeFigureOut">
              <a:rPr lang="en-US" smtClean="0"/>
              <a:t>9/19/2023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BB5EC5-237C-44AE-9568-AD0CBFB64124}" type="slidenum">
              <a:rPr lang="en-US" smtClean="0"/>
              <a:t>‹#›</a:t>
            </a:fld>
            <a:endParaRPr lang="en-US"/>
          </a:p>
        </p:txBody>
      </p:sp>
    </p:spTree>
    <p:extLst>
      <p:ext uri="{BB962C8B-B14F-4D97-AF65-F5344CB8AC3E}">
        <p14:creationId xmlns:p14="http://schemas.microsoft.com/office/powerpoint/2010/main" val="1764685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EBD-ACCB-B2B8-C305-E7FB725D4A5D}"/>
              </a:ext>
            </a:extLst>
          </p:cNvPr>
          <p:cNvSpPr>
            <a:spLocks noGrp="1"/>
          </p:cNvSpPr>
          <p:nvPr>
            <p:ph type="ctrTitle"/>
          </p:nvPr>
        </p:nvSpPr>
        <p:spPr/>
        <p:txBody>
          <a:bodyPr/>
          <a:lstStyle/>
          <a:p>
            <a:pPr algn="ctr"/>
            <a:r>
              <a:rPr lang="ar-IQ" sz="6600" dirty="0">
                <a:latin typeface="Times New Roman" panose="02020603050405020304" pitchFamily="18" charset="0"/>
                <a:cs typeface="Times New Roman" panose="02020603050405020304" pitchFamily="18" charset="0"/>
              </a:rPr>
              <a:t>علم الطحالب</a:t>
            </a:r>
            <a:endParaRPr lang="en-US" sz="6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8E3C734-4580-8CE8-3A18-4D13A5724334}"/>
              </a:ext>
            </a:extLst>
          </p:cNvPr>
          <p:cNvSpPr>
            <a:spLocks noGrp="1"/>
          </p:cNvSpPr>
          <p:nvPr>
            <p:ph type="subTitle" idx="1"/>
          </p:nvPr>
        </p:nvSpPr>
        <p:spPr/>
        <p:txBody>
          <a:bodyPr>
            <a:normAutofit/>
          </a:bodyPr>
          <a:lstStyle/>
          <a:p>
            <a:pPr algn="ctr"/>
            <a:r>
              <a:rPr lang="ar-IQ" sz="3200" b="1" dirty="0">
                <a:latin typeface="Times New Roman" panose="02020603050405020304" pitchFamily="18" charset="0"/>
                <a:cs typeface="Times New Roman" panose="02020603050405020304" pitchFamily="18" charset="0"/>
              </a:rPr>
              <a:t>المختبر الثالث</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94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A8B3D-9E17-CB3D-52AC-B5C9808AC1E6}"/>
              </a:ext>
            </a:extLst>
          </p:cNvPr>
          <p:cNvSpPr>
            <a:spLocks noGrp="1"/>
          </p:cNvSpPr>
          <p:nvPr>
            <p:ph idx="1"/>
          </p:nvPr>
        </p:nvSpPr>
        <p:spPr>
          <a:xfrm>
            <a:off x="133121" y="162080"/>
            <a:ext cx="10515600" cy="3120948"/>
          </a:xfrm>
        </p:spPr>
        <p:txBody>
          <a:bodyPr>
            <a:normAutofit fontScale="92500"/>
          </a:bodyPr>
          <a:lstStyle/>
          <a:p>
            <a:pPr algn="just" rtl="0">
              <a:lnSpc>
                <a:spcPct val="150000"/>
              </a:lnSpc>
            </a:pPr>
            <a:r>
              <a:rPr lang="en-US" sz="2400" dirty="0">
                <a:latin typeface="Times New Roman" panose="02020603050405020304" pitchFamily="18" charset="0"/>
                <a:cs typeface="Times New Roman" panose="02020603050405020304" pitchFamily="18" charset="0"/>
              </a:rPr>
              <a:t>Division</a:t>
            </a:r>
            <a:r>
              <a:rPr lang="ar-IQ"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Chlorophyta</a:t>
            </a:r>
            <a:endParaRPr lang="ar-IQ" sz="2400" dirty="0">
              <a:latin typeface="Times New Roman" panose="02020603050405020304" pitchFamily="18" charset="0"/>
              <a:cs typeface="Times New Roman" panose="02020603050405020304" pitchFamily="18" charset="0"/>
            </a:endParaRPr>
          </a:p>
          <a:p>
            <a:pPr algn="just" rtl="0">
              <a:lnSpc>
                <a:spcPct val="150000"/>
              </a:lnSpc>
            </a:pPr>
            <a:r>
              <a:rPr lang="en-US" sz="2400" dirty="0">
                <a:latin typeface="Times New Roman" panose="02020603050405020304" pitchFamily="18" charset="0"/>
                <a:cs typeface="Times New Roman" panose="02020603050405020304" pitchFamily="18" charset="0"/>
              </a:rPr>
              <a:t>Class: Charophyceae </a:t>
            </a:r>
            <a:endParaRPr lang="ar-IQ" sz="2400" dirty="0">
              <a:latin typeface="Times New Roman" panose="02020603050405020304" pitchFamily="18" charset="0"/>
              <a:cs typeface="Times New Roman" panose="02020603050405020304" pitchFamily="18" charset="0"/>
            </a:endParaRPr>
          </a:p>
          <a:p>
            <a:pPr algn="just" rtl="0">
              <a:lnSpc>
                <a:spcPct val="150000"/>
              </a:lnSpc>
            </a:pPr>
            <a:r>
              <a:rPr lang="en-US" sz="2400" dirty="0">
                <a:latin typeface="Times New Roman" panose="02020603050405020304" pitchFamily="18" charset="0"/>
                <a:cs typeface="Times New Roman" panose="02020603050405020304" pitchFamily="18" charset="0"/>
              </a:rPr>
              <a:t>Order: Charales </a:t>
            </a:r>
            <a:endParaRPr lang="ar-IQ" sz="2400" dirty="0">
              <a:latin typeface="Times New Roman" panose="02020603050405020304" pitchFamily="18" charset="0"/>
              <a:cs typeface="Times New Roman" panose="02020603050405020304" pitchFamily="18" charset="0"/>
            </a:endParaRPr>
          </a:p>
          <a:p>
            <a:pPr algn="just" rtl="0">
              <a:lnSpc>
                <a:spcPct val="150000"/>
              </a:lnSpc>
            </a:pPr>
            <a:r>
              <a:rPr lang="en-US" sz="2400" dirty="0">
                <a:latin typeface="Times New Roman" panose="02020603050405020304" pitchFamily="18" charset="0"/>
                <a:cs typeface="Times New Roman" panose="02020603050405020304" pitchFamily="18" charset="0"/>
              </a:rPr>
              <a:t>Family: Characeae </a:t>
            </a:r>
            <a:endParaRPr lang="ar-IQ" sz="2400" dirty="0">
              <a:latin typeface="Times New Roman" panose="02020603050405020304" pitchFamily="18" charset="0"/>
              <a:cs typeface="Times New Roman" panose="02020603050405020304" pitchFamily="18" charset="0"/>
            </a:endParaRPr>
          </a:p>
          <a:p>
            <a:pPr algn="just" rtl="0">
              <a:lnSpc>
                <a:spcPct val="150000"/>
              </a:lnSpc>
            </a:pPr>
            <a:r>
              <a:rPr lang="en-US" sz="2400" b="1" i="0" dirty="0">
                <a:solidFill>
                  <a:srgbClr val="003E61"/>
                </a:solidFill>
                <a:effectLst/>
                <a:latin typeface="Times New Roman" panose="02020603050405020304" pitchFamily="18" charset="0"/>
                <a:cs typeface="Times New Roman" panose="02020603050405020304" pitchFamily="18" charset="0"/>
              </a:rPr>
              <a:t>Genus          </a:t>
            </a:r>
            <a:r>
              <a:rPr lang="en-US" sz="2400" b="1" i="1" dirty="0">
                <a:solidFill>
                  <a:srgbClr val="003E61"/>
                </a:solidFill>
                <a:effectLst/>
                <a:latin typeface="Times New Roman" panose="02020603050405020304" pitchFamily="18" charset="0"/>
                <a:cs typeface="Times New Roman" panose="02020603050405020304" pitchFamily="18" charset="0"/>
              </a:rPr>
              <a:t>Chara</a:t>
            </a:r>
            <a:r>
              <a:rPr lang="en-US" sz="2400" b="1" i="0" dirty="0">
                <a:solidFill>
                  <a:srgbClr val="003E61"/>
                </a:solidFill>
                <a:effectLst/>
                <a:latin typeface="Times New Roman" panose="02020603050405020304" pitchFamily="18" charset="0"/>
                <a:cs typeface="Times New Roman" panose="02020603050405020304" pitchFamily="18" charset="0"/>
              </a:rPr>
              <a:t>           </a:t>
            </a:r>
            <a:endParaRPr lang="en-US" sz="2400" b="1" i="1" dirty="0">
              <a:solidFill>
                <a:srgbClr val="003E61"/>
              </a:solidFill>
              <a:effectLst/>
              <a:latin typeface="Times New Roman" panose="02020603050405020304" pitchFamily="18" charset="0"/>
              <a:cs typeface="Times New Roman" panose="02020603050405020304" pitchFamily="18" charset="0"/>
            </a:endParaRPr>
          </a:p>
          <a:p>
            <a:pPr algn="r" rtl="1"/>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5519CBB-8AE8-DB20-2694-03B26CDE9617}"/>
              </a:ext>
            </a:extLst>
          </p:cNvPr>
          <p:cNvSpPr txBox="1"/>
          <p:nvPr/>
        </p:nvSpPr>
        <p:spPr>
          <a:xfrm>
            <a:off x="7799941" y="162079"/>
            <a:ext cx="5166911" cy="369332"/>
          </a:xfrm>
          <a:prstGeom prst="rect">
            <a:avLst/>
          </a:prstGeom>
          <a:noFill/>
        </p:spPr>
        <p:txBody>
          <a:bodyPr wrap="square" rtlCol="0">
            <a:spAutoFit/>
          </a:bodyPr>
          <a:lstStyle/>
          <a:p>
            <a:pPr algn="ctr"/>
            <a:endParaRPr lang="en-US" b="1" dirty="0"/>
          </a:p>
        </p:txBody>
      </p:sp>
      <p:sp>
        <p:nvSpPr>
          <p:cNvPr id="6" name="TextBox 5">
            <a:extLst>
              <a:ext uri="{FF2B5EF4-FFF2-40B4-BE49-F238E27FC236}">
                <a16:creationId xmlns:a16="http://schemas.microsoft.com/office/drawing/2014/main" id="{6B2A6E5C-646B-AEC5-B04B-AF60D8B383D9}"/>
              </a:ext>
            </a:extLst>
          </p:cNvPr>
          <p:cNvSpPr txBox="1"/>
          <p:nvPr/>
        </p:nvSpPr>
        <p:spPr>
          <a:xfrm>
            <a:off x="133121" y="3497754"/>
            <a:ext cx="11434590" cy="3349956"/>
          </a:xfrm>
          <a:prstGeom prst="rect">
            <a:avLst/>
          </a:prstGeom>
          <a:noFill/>
        </p:spPr>
        <p:txBody>
          <a:bodyPr wrap="square">
            <a:spAutoFit/>
          </a:bodyPr>
          <a:lstStyle/>
          <a:p>
            <a:pPr algn="just" rtl="1">
              <a:lnSpc>
                <a:spcPct val="150000"/>
              </a:lnSpc>
              <a:buFont typeface="Arial" panose="020B0604020202020204" pitchFamily="34" charset="0"/>
              <a:buChar char="•"/>
            </a:pPr>
            <a:r>
              <a:rPr lang="ar-IQ" sz="2400" b="1" i="0" dirty="0">
                <a:solidFill>
                  <a:srgbClr val="003E61"/>
                </a:solidFill>
                <a:effectLst/>
                <a:latin typeface="Times New Roman" panose="02020603050405020304" pitchFamily="18" charset="0"/>
                <a:cs typeface="Times New Roman" panose="02020603050405020304" pitchFamily="18" charset="0"/>
              </a:rPr>
              <a:t>تتميز هذه الشعبة بكونها تحتل موقعا وسطيا بين الطحالب الخضراء والحزازيات حيث تتميز افرادها بانها كبيرة الحجم </a:t>
            </a:r>
            <a:r>
              <a:rPr lang="ar-IQ" sz="2400" b="1" i="0" u="sng" dirty="0">
                <a:solidFill>
                  <a:srgbClr val="003E61"/>
                </a:solidFill>
                <a:effectLst/>
                <a:latin typeface="Times New Roman" panose="02020603050405020304" pitchFamily="18" charset="0"/>
                <a:cs typeface="Times New Roman" panose="02020603050405020304" pitchFamily="18" charset="0"/>
              </a:rPr>
              <a:t>وتحاط اعضاءها التكاثرية بغلاف عقيم تشابه لما موجود في افراد شعبة الحزازيات </a:t>
            </a:r>
            <a:r>
              <a:rPr lang="ar-IQ" sz="2400" b="1" i="0" dirty="0">
                <a:solidFill>
                  <a:srgbClr val="003E61"/>
                </a:solidFill>
                <a:effectLst/>
                <a:latin typeface="Times New Roman" panose="02020603050405020304" pitchFamily="18" charset="0"/>
                <a:cs typeface="Times New Roman" panose="02020603050405020304" pitchFamily="18" charset="0"/>
              </a:rPr>
              <a:t>الا انها </a:t>
            </a:r>
            <a:r>
              <a:rPr lang="ar-IQ" sz="2400" b="1" i="0" u="sng" dirty="0">
                <a:solidFill>
                  <a:srgbClr val="003E61"/>
                </a:solidFill>
                <a:effectLst/>
                <a:latin typeface="Times New Roman" panose="02020603050405020304" pitchFamily="18" charset="0"/>
                <a:cs typeface="Times New Roman" panose="02020603050405020304" pitchFamily="18" charset="0"/>
              </a:rPr>
              <a:t>تشابه الطحالب </a:t>
            </a:r>
            <a:r>
              <a:rPr lang="ar-IQ" sz="2400" b="1" i="0" dirty="0">
                <a:solidFill>
                  <a:srgbClr val="003E61"/>
                </a:solidFill>
                <a:effectLst/>
                <a:latin typeface="Times New Roman" panose="02020603050405020304" pitchFamily="18" charset="0"/>
                <a:cs typeface="Times New Roman" panose="02020603050405020304" pitchFamily="18" charset="0"/>
              </a:rPr>
              <a:t>من </a:t>
            </a:r>
            <a:r>
              <a:rPr lang="ar-IQ" sz="2400" b="1" i="0" u="sng" dirty="0">
                <a:solidFill>
                  <a:srgbClr val="003E61"/>
                </a:solidFill>
                <a:effectLst/>
                <a:latin typeface="Times New Roman" panose="02020603050405020304" pitchFamily="18" charset="0"/>
                <a:cs typeface="Times New Roman" panose="02020603050405020304" pitchFamily="18" charset="0"/>
              </a:rPr>
              <a:t>حيث المعيشة ونوع الغذاء المخزون والصبغات.</a:t>
            </a:r>
          </a:p>
          <a:p>
            <a:pPr algn="just" rtl="1">
              <a:lnSpc>
                <a:spcPct val="150000"/>
              </a:lnSpc>
            </a:pPr>
            <a:r>
              <a:rPr lang="ar-IQ" sz="2400" b="1" i="0" dirty="0">
                <a:solidFill>
                  <a:srgbClr val="003E61"/>
                </a:solidFill>
                <a:effectLst/>
                <a:latin typeface="Times New Roman" panose="02020603050405020304" pitchFamily="18" charset="0"/>
                <a:cs typeface="Times New Roman" panose="02020603050405020304" pitchFamily="18" charset="0"/>
              </a:rPr>
              <a:t>     -   تثبت نفسها بواسطة تراكيب رفيعة تمثل </a:t>
            </a:r>
            <a:r>
              <a:rPr lang="ar-IQ" sz="2400" b="1" i="0" u="sng" dirty="0">
                <a:solidFill>
                  <a:srgbClr val="003E61"/>
                </a:solidFill>
                <a:effectLst/>
                <a:latin typeface="Times New Roman" panose="02020603050405020304" pitchFamily="18" charset="0"/>
                <a:cs typeface="Times New Roman" panose="02020603050405020304" pitchFamily="18" charset="0"/>
              </a:rPr>
              <a:t>اشباه الجذور</a:t>
            </a:r>
            <a:r>
              <a:rPr lang="en-US" sz="2400" b="1" i="0" u="sng" dirty="0">
                <a:solidFill>
                  <a:srgbClr val="003E61"/>
                </a:solidFill>
                <a:effectLst/>
                <a:latin typeface="Times New Roman" panose="02020603050405020304" pitchFamily="18" charset="0"/>
                <a:cs typeface="Times New Roman" panose="02020603050405020304" pitchFamily="18" charset="0"/>
              </a:rPr>
              <a:t>Rhizoid)</a:t>
            </a:r>
            <a:r>
              <a:rPr lang="ar-IQ" sz="2400" b="1" i="0" u="sng" dirty="0">
                <a:solidFill>
                  <a:srgbClr val="003E61"/>
                </a:solidFill>
                <a:effectLst/>
                <a:latin typeface="Times New Roman" panose="02020603050405020304" pitchFamily="18" charset="0"/>
                <a:cs typeface="Times New Roman" panose="02020603050405020304" pitchFamily="18" charset="0"/>
              </a:rPr>
              <a:t> )</a:t>
            </a:r>
            <a:endParaRPr lang="en-US" sz="2400" b="1" i="0" u="sng" dirty="0">
              <a:solidFill>
                <a:srgbClr val="003E61"/>
              </a:solidFill>
              <a:effectLst/>
              <a:latin typeface="Times New Roman" panose="02020603050405020304" pitchFamily="18" charset="0"/>
              <a:cs typeface="Times New Roman" panose="02020603050405020304" pitchFamily="18" charset="0"/>
            </a:endParaRPr>
          </a:p>
          <a:p>
            <a:pPr algn="just" rtl="1">
              <a:lnSpc>
                <a:spcPct val="150000"/>
              </a:lnSpc>
              <a:buFont typeface="Arial" panose="020B0604020202020204" pitchFamily="34" charset="0"/>
              <a:buChar char="•"/>
            </a:pPr>
            <a:r>
              <a:rPr lang="ar-IQ" sz="2400" b="1" i="0" dirty="0">
                <a:solidFill>
                  <a:srgbClr val="003E61"/>
                </a:solidFill>
                <a:effectLst/>
                <a:latin typeface="Times New Roman" panose="02020603050405020304" pitchFamily="18" charset="0"/>
                <a:cs typeface="Times New Roman" panose="02020603050405020304" pitchFamily="18" charset="0"/>
              </a:rPr>
              <a:t>اما جسم الطحلب فيتكون من </a:t>
            </a:r>
            <a:r>
              <a:rPr lang="ar-IQ" sz="2400" b="1" i="0" u="sng" dirty="0">
                <a:solidFill>
                  <a:srgbClr val="003E61"/>
                </a:solidFill>
                <a:effectLst/>
                <a:latin typeface="Times New Roman" panose="02020603050405020304" pitchFamily="18" charset="0"/>
                <a:cs typeface="Times New Roman" panose="02020603050405020304" pitchFamily="18" charset="0"/>
              </a:rPr>
              <a:t>محور رئيسي واحد </a:t>
            </a:r>
            <a:r>
              <a:rPr lang="ar-IQ" sz="2400" b="1" i="0" dirty="0">
                <a:solidFill>
                  <a:srgbClr val="003E61"/>
                </a:solidFill>
                <a:effectLst/>
                <a:latin typeface="Times New Roman" panose="02020603050405020304" pitchFamily="18" charset="0"/>
                <a:cs typeface="Times New Roman" panose="02020603050405020304" pitchFamily="18" charset="0"/>
              </a:rPr>
              <a:t>او اكثر </a:t>
            </a:r>
            <a:r>
              <a:rPr lang="ar-IQ" sz="2400" b="1" i="0" u="sng" dirty="0">
                <a:solidFill>
                  <a:srgbClr val="003E61"/>
                </a:solidFill>
                <a:effectLst/>
                <a:latin typeface="Times New Roman" panose="02020603050405020304" pitchFamily="18" charset="0"/>
                <a:cs typeface="Times New Roman" panose="02020603050405020304" pitchFamily="18" charset="0"/>
              </a:rPr>
              <a:t>مقسم الى عقد </a:t>
            </a:r>
            <a:r>
              <a:rPr lang="en-US" sz="2400" b="1" i="0" dirty="0">
                <a:solidFill>
                  <a:srgbClr val="003E61"/>
                </a:solidFill>
                <a:effectLst/>
                <a:latin typeface="Times New Roman" panose="02020603050405020304" pitchFamily="18" charset="0"/>
                <a:cs typeface="Times New Roman" panose="02020603050405020304" pitchFamily="18" charset="0"/>
              </a:rPr>
              <a:t>nodes) </a:t>
            </a:r>
            <a:r>
              <a:rPr lang="ar-IQ" sz="2400" b="1" i="0" dirty="0">
                <a:solidFill>
                  <a:srgbClr val="003E61"/>
                </a:solidFill>
                <a:effectLst/>
                <a:latin typeface="Times New Roman" panose="02020603050405020304" pitchFamily="18" charset="0"/>
                <a:cs typeface="Times New Roman" panose="02020603050405020304" pitchFamily="18" charset="0"/>
              </a:rPr>
              <a:t> ) وسلاميات </a:t>
            </a:r>
            <a:r>
              <a:rPr lang="en-US" sz="2400" b="1" i="0" dirty="0">
                <a:solidFill>
                  <a:srgbClr val="003E61"/>
                </a:solidFill>
                <a:effectLst/>
                <a:latin typeface="Times New Roman" panose="02020603050405020304" pitchFamily="18" charset="0"/>
                <a:cs typeface="Times New Roman" panose="02020603050405020304" pitchFamily="18" charset="0"/>
              </a:rPr>
              <a:t>internodes) </a:t>
            </a:r>
            <a:r>
              <a:rPr lang="ar-IQ" sz="2400" b="1" i="0" dirty="0">
                <a:solidFill>
                  <a:srgbClr val="003E61"/>
                </a:solidFill>
                <a:effectLst/>
                <a:latin typeface="Times New Roman" panose="02020603050405020304" pitchFamily="18" charset="0"/>
                <a:cs typeface="Times New Roman" panose="02020603050405020304" pitchFamily="18" charset="0"/>
              </a:rPr>
              <a:t> ) ولها تفرعات سوارية في مناطق العقد.</a:t>
            </a:r>
          </a:p>
        </p:txBody>
      </p:sp>
    </p:spTree>
    <p:extLst>
      <p:ext uri="{BB962C8B-B14F-4D97-AF65-F5344CB8AC3E}">
        <p14:creationId xmlns:p14="http://schemas.microsoft.com/office/powerpoint/2010/main" val="204276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889C-2378-8111-75FA-CB85FD7691D4}"/>
              </a:ext>
            </a:extLst>
          </p:cNvPr>
          <p:cNvSpPr>
            <a:spLocks noGrp="1"/>
          </p:cNvSpPr>
          <p:nvPr>
            <p:ph type="title"/>
          </p:nvPr>
        </p:nvSpPr>
        <p:spPr>
          <a:xfrm>
            <a:off x="838200" y="111737"/>
            <a:ext cx="10515600" cy="1325563"/>
          </a:xfrm>
        </p:spPr>
        <p:txBody>
          <a:bodyPr/>
          <a:lstStyle/>
          <a:p>
            <a:pPr algn="ctr"/>
            <a:r>
              <a:rPr lang="en-US" b="1" i="1" dirty="0">
                <a:solidFill>
                  <a:srgbClr val="FF0000"/>
                </a:solidFill>
                <a:effectLst/>
                <a:latin typeface="Times New Roman" panose="02020603050405020304" pitchFamily="18" charset="0"/>
                <a:cs typeface="Times New Roman" panose="02020603050405020304" pitchFamily="18" charset="0"/>
              </a:rPr>
              <a:t>Chara</a:t>
            </a:r>
            <a:r>
              <a:rPr lang="en-US" b="1" i="0" dirty="0">
                <a:solidFill>
                  <a:srgbClr val="FF0000"/>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A62283-D4F2-C686-6013-519782748F84}"/>
              </a:ext>
            </a:extLst>
          </p:cNvPr>
          <p:cNvSpPr>
            <a:spLocks noGrp="1"/>
          </p:cNvSpPr>
          <p:nvPr>
            <p:ph idx="1"/>
          </p:nvPr>
        </p:nvSpPr>
        <p:spPr>
          <a:xfrm>
            <a:off x="4616067" y="1253331"/>
            <a:ext cx="7200440" cy="5492932"/>
          </a:xfrm>
        </p:spPr>
        <p:txBody>
          <a:bodyPr>
            <a:normAutofit fontScale="92500" lnSpcReduction="10000"/>
          </a:bodyPr>
          <a:lstStyle/>
          <a:p>
            <a:pPr algn="r" rtl="1"/>
            <a:r>
              <a:rPr lang="ar-IQ" sz="2800" b="1" i="0" dirty="0">
                <a:solidFill>
                  <a:srgbClr val="003E61"/>
                </a:solidFill>
                <a:effectLst/>
                <a:latin typeface="Times New Roman" panose="02020603050405020304" pitchFamily="18" charset="0"/>
                <a:cs typeface="Times New Roman" panose="02020603050405020304" pitchFamily="18" charset="0"/>
              </a:rPr>
              <a:t>من الطحالب المائية الغاطسة التي تنمو ملتصقة على قاع الطين في المياه العدبه التي تحتوي كاربونات الكالسيوم والتي تغطيها عادة بطبقة بيضاء تدعى هده الطحالب</a:t>
            </a:r>
            <a:r>
              <a:rPr lang="en-US" sz="2800" b="1" i="0" dirty="0" err="1">
                <a:solidFill>
                  <a:srgbClr val="003E61"/>
                </a:solidFill>
                <a:effectLst/>
                <a:latin typeface="Times New Roman" panose="02020603050405020304" pitchFamily="18" charset="0"/>
                <a:cs typeface="Times New Roman" panose="02020603050405020304" pitchFamily="18" charset="0"/>
              </a:rPr>
              <a:t>Ston</a:t>
            </a:r>
            <a:r>
              <a:rPr lang="en-US" sz="2800" b="1" i="0" dirty="0">
                <a:solidFill>
                  <a:srgbClr val="003E61"/>
                </a:solidFill>
                <a:effectLst/>
                <a:latin typeface="Times New Roman" panose="02020603050405020304" pitchFamily="18" charset="0"/>
                <a:cs typeface="Times New Roman" panose="02020603050405020304" pitchFamily="18" charset="0"/>
              </a:rPr>
              <a:t> </a:t>
            </a:r>
            <a:r>
              <a:rPr lang="en-US" sz="2800" b="1" i="0" dirty="0" err="1">
                <a:solidFill>
                  <a:srgbClr val="003E61"/>
                </a:solidFill>
                <a:effectLst/>
                <a:latin typeface="Times New Roman" panose="02020603050405020304" pitchFamily="18" charset="0"/>
                <a:cs typeface="Times New Roman" panose="02020603050405020304" pitchFamily="18" charset="0"/>
              </a:rPr>
              <a:t>worts</a:t>
            </a:r>
            <a:r>
              <a:rPr lang="ar-IQ" sz="2800" b="1" i="0" dirty="0">
                <a:solidFill>
                  <a:srgbClr val="003E61"/>
                </a:solidFill>
                <a:effectLst/>
                <a:latin typeface="Times New Roman" panose="02020603050405020304" pitchFamily="18" charset="0"/>
                <a:cs typeface="Times New Roman" panose="02020603050405020304" pitchFamily="18" charset="0"/>
              </a:rPr>
              <a:t> ,يكون جسم الطحلب من ثالوس متميز الى عقد وسلاميات، وله </a:t>
            </a:r>
            <a:r>
              <a:rPr lang="ar-IQ" sz="2800" b="1" i="0" u="sng" dirty="0">
                <a:solidFill>
                  <a:srgbClr val="003E61"/>
                </a:solidFill>
                <a:effectLst/>
                <a:latin typeface="Times New Roman" panose="02020603050405020304" pitchFamily="18" charset="0"/>
                <a:cs typeface="Times New Roman" panose="02020603050405020304" pitchFamily="18" charset="0"/>
              </a:rPr>
              <a:t>اشباه جذور </a:t>
            </a:r>
            <a:r>
              <a:rPr lang="ar-IQ" sz="2800" b="1" i="0" dirty="0">
                <a:solidFill>
                  <a:srgbClr val="003E61"/>
                </a:solidFill>
                <a:effectLst/>
                <a:latin typeface="Times New Roman" panose="02020603050405020304" pitchFamily="18" charset="0"/>
                <a:cs typeface="Times New Roman" panose="02020603050405020304" pitchFamily="18" charset="0"/>
              </a:rPr>
              <a:t>متعددة الخلايا ومتفرعة حيث تعمل على </a:t>
            </a:r>
            <a:r>
              <a:rPr lang="ar-IQ" sz="2800" b="1" i="0" u="sng" dirty="0">
                <a:solidFill>
                  <a:srgbClr val="003E61"/>
                </a:solidFill>
                <a:effectLst/>
                <a:latin typeface="Times New Roman" panose="02020603050405020304" pitchFamily="18" charset="0"/>
                <a:cs typeface="Times New Roman" panose="02020603050405020304" pitchFamily="18" charset="0"/>
              </a:rPr>
              <a:t>تثبيت الطحلب الطينية</a:t>
            </a:r>
            <a:r>
              <a:rPr lang="ar-IQ" sz="2800" b="1" i="0" dirty="0">
                <a:solidFill>
                  <a:srgbClr val="003E61"/>
                </a:solidFill>
                <a:effectLst/>
                <a:latin typeface="Times New Roman" panose="02020603050405020304" pitchFamily="18" charset="0"/>
                <a:cs typeface="Times New Roman" panose="02020603050405020304" pitchFamily="18" charset="0"/>
              </a:rPr>
              <a:t>، هناك نوعين من التفرعات في منطقة وهذه التفرعات هي:</a:t>
            </a:r>
          </a:p>
          <a:p>
            <a:pPr marL="514350" indent="-514350" algn="r" rtl="1">
              <a:buFont typeface="+mj-lt"/>
              <a:buAutoNum type="arabicPeriod"/>
            </a:pPr>
            <a:r>
              <a:rPr lang="en-US" sz="2800" b="1" dirty="0">
                <a:solidFill>
                  <a:srgbClr val="003E61"/>
                </a:solidFill>
                <a:latin typeface="Times New Roman" panose="02020603050405020304" pitchFamily="18" charset="0"/>
                <a:cs typeface="Times New Roman" panose="02020603050405020304" pitchFamily="18" charset="0"/>
              </a:rPr>
              <a:t>Primary branches</a:t>
            </a:r>
            <a:r>
              <a:rPr lang="ar-IQ" sz="2800" b="1" i="0" dirty="0">
                <a:solidFill>
                  <a:srgbClr val="003E61"/>
                </a:solidFill>
                <a:effectLst/>
                <a:latin typeface="Times New Roman" panose="02020603050405020304" pitchFamily="18" charset="0"/>
                <a:cs typeface="Times New Roman" panose="02020603050405020304" pitchFamily="18" charset="0"/>
              </a:rPr>
              <a:t>: وهي تفرعات محدودة النمو (تنمو لفترة معينة) ويتوقف النمو وتكون كثيفة وتحمل التفرعات الاعضاء التكاثرية.</a:t>
            </a:r>
          </a:p>
          <a:p>
            <a:pPr marL="514350" indent="-514350" algn="r" rtl="1">
              <a:buFont typeface="+mj-lt"/>
              <a:buAutoNum type="arabicPeriod"/>
            </a:pPr>
            <a:r>
              <a:rPr lang="en-US" sz="2800" b="1" dirty="0">
                <a:solidFill>
                  <a:srgbClr val="003E61"/>
                </a:solidFill>
                <a:latin typeface="Times New Roman" panose="02020603050405020304" pitchFamily="18" charset="0"/>
                <a:cs typeface="Times New Roman" panose="02020603050405020304" pitchFamily="18" charset="0"/>
              </a:rPr>
              <a:t>Secondary branches</a:t>
            </a:r>
            <a:r>
              <a:rPr lang="ar-IQ" sz="2800" b="1" dirty="0">
                <a:solidFill>
                  <a:srgbClr val="003E61"/>
                </a:solidFill>
                <a:latin typeface="Times New Roman" panose="02020603050405020304" pitchFamily="18" charset="0"/>
                <a:cs typeface="Times New Roman" panose="02020603050405020304" pitchFamily="18" charset="0"/>
              </a:rPr>
              <a:t> :تفرع غير محدود النمو (يستمر النمو فيها ) تنشا من منطقة العقدة وتشبه المحور الرئيسي ( تحتوي </a:t>
            </a:r>
            <a:r>
              <a:rPr lang="en-US" sz="2800" b="1" dirty="0">
                <a:solidFill>
                  <a:srgbClr val="003E61"/>
                </a:solidFill>
                <a:latin typeface="Times New Roman" panose="02020603050405020304" pitchFamily="18" charset="0"/>
                <a:cs typeface="Times New Roman" panose="02020603050405020304" pitchFamily="18" charset="0"/>
              </a:rPr>
              <a:t>internode</a:t>
            </a:r>
            <a:r>
              <a:rPr lang="ar-IQ" sz="2800" b="1" dirty="0">
                <a:solidFill>
                  <a:srgbClr val="003E61"/>
                </a:solidFill>
                <a:latin typeface="Times New Roman" panose="02020603050405020304" pitchFamily="18" charset="0"/>
                <a:cs typeface="Times New Roman" panose="02020603050405020304" pitchFamily="18" charset="0"/>
              </a:rPr>
              <a:t> و </a:t>
            </a:r>
            <a:r>
              <a:rPr lang="en-US" sz="2800" b="1" dirty="0">
                <a:solidFill>
                  <a:srgbClr val="003E61"/>
                </a:solidFill>
                <a:latin typeface="Times New Roman" panose="02020603050405020304" pitchFamily="18" charset="0"/>
                <a:cs typeface="Times New Roman" panose="02020603050405020304" pitchFamily="18" charset="0"/>
              </a:rPr>
              <a:t> node</a:t>
            </a:r>
            <a:r>
              <a:rPr lang="ar-IQ" sz="2800" b="1" dirty="0">
                <a:solidFill>
                  <a:srgbClr val="003E61"/>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1413018-AF8A-AE6E-018A-4BCC2B68A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928"/>
            <a:ext cx="4704203" cy="6832191"/>
          </a:xfrm>
          <a:prstGeom prst="rect">
            <a:avLst/>
          </a:prstGeom>
        </p:spPr>
      </p:pic>
    </p:spTree>
    <p:extLst>
      <p:ext uri="{BB962C8B-B14F-4D97-AF65-F5344CB8AC3E}">
        <p14:creationId xmlns:p14="http://schemas.microsoft.com/office/powerpoint/2010/main" val="315234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B610-46A8-B02A-AAA6-D882765C07B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077F478-5E2E-0032-76A3-16F64E0230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8861" y="110169"/>
            <a:ext cx="5249349" cy="4351338"/>
          </a:xfrm>
        </p:spPr>
      </p:pic>
      <p:pic>
        <p:nvPicPr>
          <p:cNvPr id="4" name="Picture 3">
            <a:extLst>
              <a:ext uri="{FF2B5EF4-FFF2-40B4-BE49-F238E27FC236}">
                <a16:creationId xmlns:a16="http://schemas.microsoft.com/office/drawing/2014/main" id="{3FCBABE9-289A-07C0-C145-00E2DBB94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4"/>
            <a:ext cx="5574535" cy="6673468"/>
          </a:xfrm>
          <a:prstGeom prst="rect">
            <a:avLst/>
          </a:prstGeom>
        </p:spPr>
      </p:pic>
      <p:sp>
        <p:nvSpPr>
          <p:cNvPr id="3" name="TextBox 2"/>
          <p:cNvSpPr txBox="1"/>
          <p:nvPr/>
        </p:nvSpPr>
        <p:spPr>
          <a:xfrm>
            <a:off x="6803571" y="4985657"/>
            <a:ext cx="5018315" cy="1200329"/>
          </a:xfrm>
          <a:prstGeom prst="rect">
            <a:avLst/>
          </a:prstGeom>
          <a:noFill/>
        </p:spPr>
        <p:txBody>
          <a:bodyPr wrap="square" rtlCol="0">
            <a:spAutoFit/>
          </a:bodyPr>
          <a:lstStyle/>
          <a:p>
            <a:r>
              <a:rPr lang="ar-IQ" sz="2400" b="1" dirty="0">
                <a:latin typeface="Times New Roman" panose="02020603050405020304" pitchFamily="18" charset="0"/>
                <a:cs typeface="Times New Roman" panose="02020603050405020304" pitchFamily="18" charset="0"/>
              </a:rPr>
              <a:t>يلاحظ في المقطع المستعرض للخلية في منطقة السلاميه خلية كبيرة الحجم بيضوية الشكل محاطة بطبقة واحدة من الخلايا القشرية </a:t>
            </a:r>
            <a:endParaRPr lang="en-US" sz="2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18AC811-E096-E9BD-CF05-76CD92556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075" y="758123"/>
            <a:ext cx="1152686" cy="4227534"/>
          </a:xfrm>
          <a:prstGeom prst="rect">
            <a:avLst/>
          </a:prstGeom>
        </p:spPr>
      </p:pic>
    </p:spTree>
    <p:extLst>
      <p:ext uri="{BB962C8B-B14F-4D97-AF65-F5344CB8AC3E}">
        <p14:creationId xmlns:p14="http://schemas.microsoft.com/office/powerpoint/2010/main" val="22920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EB5B48-73B7-BF1E-B207-47BA038FD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1180"/>
            <a:ext cx="4186410" cy="4993396"/>
          </a:xfrm>
          <a:prstGeom prst="rect">
            <a:avLst/>
          </a:prstGeom>
        </p:spPr>
      </p:pic>
      <p:sp>
        <p:nvSpPr>
          <p:cNvPr id="2" name="Title 1">
            <a:extLst>
              <a:ext uri="{FF2B5EF4-FFF2-40B4-BE49-F238E27FC236}">
                <a16:creationId xmlns:a16="http://schemas.microsoft.com/office/drawing/2014/main" id="{6B48D24F-7283-B0F8-2FC6-058C15528C07}"/>
              </a:ext>
            </a:extLst>
          </p:cNvPr>
          <p:cNvSpPr>
            <a:spLocks noGrp="1"/>
          </p:cNvSpPr>
          <p:nvPr>
            <p:ph type="title"/>
          </p:nvPr>
        </p:nvSpPr>
        <p:spPr>
          <a:xfrm>
            <a:off x="4538948" y="365125"/>
            <a:ext cx="6814851" cy="901815"/>
          </a:xfrm>
        </p:spPr>
        <p:txBody>
          <a:bodyPr/>
          <a:lstStyle/>
          <a:p>
            <a:pPr algn="ctr"/>
            <a:r>
              <a:rPr lang="ar-IQ" dirty="0">
                <a:latin typeface="Times New Roman" panose="02020603050405020304" pitchFamily="18" charset="0"/>
                <a:cs typeface="Times New Roman" panose="02020603050405020304" pitchFamily="18" charset="0"/>
              </a:rPr>
              <a:t>الاعضاء التكاثرية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6E34B8-9003-FE6D-5CF9-E9B8CC4D32EB}"/>
              </a:ext>
            </a:extLst>
          </p:cNvPr>
          <p:cNvSpPr>
            <a:spLocks noGrp="1"/>
          </p:cNvSpPr>
          <p:nvPr>
            <p:ph idx="1"/>
          </p:nvPr>
        </p:nvSpPr>
        <p:spPr>
          <a:xfrm>
            <a:off x="3657599" y="1145753"/>
            <a:ext cx="8247043" cy="5347121"/>
          </a:xfrm>
        </p:spPr>
        <p:txBody>
          <a:bodyPr>
            <a:normAutofit fontScale="92500" lnSpcReduction="10000"/>
          </a:bodyPr>
          <a:lstStyle/>
          <a:p>
            <a:pPr algn="r" rtl="1"/>
            <a:r>
              <a:rPr lang="ar-IQ" sz="3200" dirty="0">
                <a:latin typeface="Times New Roman" panose="02020603050405020304" pitchFamily="18" charset="0"/>
                <a:cs typeface="Times New Roman" panose="02020603050405020304" pitchFamily="18" charset="0"/>
              </a:rPr>
              <a:t>تكون الاعضاء الجنسية من النوع الجالس على المحور القائم عند منطقة العقدة </a:t>
            </a:r>
            <a:r>
              <a:rPr lang="en-US" sz="3200" dirty="0">
                <a:latin typeface="Times New Roman" panose="02020603050405020304" pitchFamily="18" charset="0"/>
                <a:cs typeface="Times New Roman" panose="02020603050405020304" pitchFamily="18" charset="0"/>
              </a:rPr>
              <a:t>node</a:t>
            </a:r>
            <a:r>
              <a:rPr lang="ar-IQ" sz="3200" dirty="0">
                <a:latin typeface="Times New Roman" panose="02020603050405020304" pitchFamily="18" charset="0"/>
                <a:cs typeface="Times New Roman" panose="02020603050405020304" pitchFamily="18" charset="0"/>
              </a:rPr>
              <a:t>. </a:t>
            </a:r>
          </a:p>
          <a:p>
            <a:pPr algn="r" rtl="1"/>
            <a:r>
              <a:rPr lang="ar-IQ" sz="3200" dirty="0">
                <a:latin typeface="Times New Roman" panose="02020603050405020304" pitchFamily="18" charset="0"/>
                <a:cs typeface="Times New Roman" panose="02020603050405020304" pitchFamily="18" charset="0"/>
              </a:rPr>
              <a:t>العضو التكاثري الانثوي والذي يسمى </a:t>
            </a:r>
            <a:r>
              <a:rPr lang="en-US" sz="3200" u="sng" dirty="0" err="1">
                <a:latin typeface="Times New Roman" panose="02020603050405020304" pitchFamily="18" charset="0"/>
                <a:cs typeface="Times New Roman" panose="02020603050405020304" pitchFamily="18" charset="0"/>
              </a:rPr>
              <a:t>Nucale</a:t>
            </a:r>
            <a:r>
              <a:rPr lang="ar-IQ" sz="3200" u="sng" dirty="0">
                <a:latin typeface="Times New Roman" panose="02020603050405020304" pitchFamily="18" charset="0"/>
                <a:cs typeface="Times New Roman" panose="02020603050405020304" pitchFamily="18" charset="0"/>
              </a:rPr>
              <a:t> الى الاعلى </a:t>
            </a:r>
            <a:r>
              <a:rPr lang="ar-IQ" sz="3200" dirty="0">
                <a:latin typeface="Times New Roman" panose="02020603050405020304" pitchFamily="18" charset="0"/>
                <a:cs typeface="Times New Roman" panose="02020603050405020304" pitchFamily="18" charset="0"/>
              </a:rPr>
              <a:t>(تكون كبيرة الحجم كروية الشكل تتكون من خلية واحدة التي تحاط بصف من الخلايا (</a:t>
            </a:r>
            <a:r>
              <a:rPr lang="en-US" sz="3200" dirty="0" err="1">
                <a:latin typeface="Times New Roman" panose="02020603050405020304" pitchFamily="18" charset="0"/>
                <a:cs typeface="Times New Roman" panose="02020603050405020304" pitchFamily="18" charset="0"/>
              </a:rPr>
              <a:t>Jecret</a:t>
            </a:r>
            <a:r>
              <a:rPr lang="en-US" sz="3200" dirty="0">
                <a:latin typeface="Times New Roman" panose="02020603050405020304" pitchFamily="18" charset="0"/>
                <a:cs typeface="Times New Roman" panose="02020603050405020304" pitchFamily="18" charset="0"/>
              </a:rPr>
              <a:t> cell</a:t>
            </a:r>
            <a:r>
              <a:rPr lang="ar-IQ" sz="3200" dirty="0">
                <a:latin typeface="Times New Roman" panose="02020603050405020304" pitchFamily="18" charset="0"/>
                <a:cs typeface="Times New Roman" panose="02020603050405020304" pitchFamily="18" charset="0"/>
              </a:rPr>
              <a:t> ) وهذه الصفه تشابه بها الحزازيات , ويلاحظ في قمة </a:t>
            </a:r>
            <a:r>
              <a:rPr lang="en-US" sz="3200" dirty="0" err="1">
                <a:latin typeface="Times New Roman" panose="02020603050405020304" pitchFamily="18" charset="0"/>
                <a:cs typeface="Times New Roman" panose="02020603050405020304" pitchFamily="18" charset="0"/>
              </a:rPr>
              <a:t>Nucale</a:t>
            </a:r>
            <a:r>
              <a:rPr lang="ar-IQ" sz="3200" dirty="0">
                <a:latin typeface="Times New Roman" panose="02020603050405020304" pitchFamily="18" charset="0"/>
                <a:cs typeface="Times New Roman" panose="02020603050405020304" pitchFamily="18" charset="0"/>
              </a:rPr>
              <a:t> </a:t>
            </a:r>
            <a:r>
              <a:rPr lang="ar-IQ" sz="3200" u="sng" dirty="0">
                <a:latin typeface="Times New Roman" panose="02020603050405020304" pitchFamily="18" charset="0"/>
                <a:cs typeface="Times New Roman" panose="02020603050405020304" pitchFamily="18" charset="0"/>
              </a:rPr>
              <a:t>خلايا تاجية </a:t>
            </a:r>
            <a:r>
              <a:rPr lang="en-US" sz="3200" u="sng" dirty="0">
                <a:latin typeface="Times New Roman" panose="02020603050405020304" pitchFamily="18" charset="0"/>
                <a:cs typeface="Times New Roman" panose="02020603050405020304" pitchFamily="18" charset="0"/>
              </a:rPr>
              <a:t>Coronal cell</a:t>
            </a:r>
            <a:r>
              <a:rPr lang="ar-IQ" sz="3200" u="sng" dirty="0">
                <a:latin typeface="Times New Roman" panose="02020603050405020304" pitchFamily="18" charset="0"/>
                <a:cs typeface="Times New Roman" panose="02020603050405020304" pitchFamily="18" charset="0"/>
              </a:rPr>
              <a:t> مرتبه بصفين ثلاث خلايا الى الامام وخليتين للخلف</a:t>
            </a:r>
            <a:r>
              <a:rPr lang="ar-IQ" sz="3200" dirty="0">
                <a:latin typeface="Times New Roman" panose="02020603050405020304" pitchFamily="18" charset="0"/>
                <a:cs typeface="Times New Roman" panose="02020603050405020304" pitchFamily="18" charset="0"/>
              </a:rPr>
              <a:t>.</a:t>
            </a:r>
          </a:p>
          <a:p>
            <a:pPr algn="r" rtl="1"/>
            <a:endParaRPr lang="ar-IQ" sz="3200" dirty="0">
              <a:latin typeface="Times New Roman" panose="02020603050405020304" pitchFamily="18" charset="0"/>
              <a:cs typeface="Times New Roman" panose="02020603050405020304" pitchFamily="18" charset="0"/>
            </a:endParaRPr>
          </a:p>
          <a:p>
            <a:pPr algn="r" rtl="1"/>
            <a:r>
              <a:rPr lang="ar-IQ" sz="3200" dirty="0">
                <a:latin typeface="Times New Roman" panose="02020603050405020304" pitchFamily="18" charset="0"/>
                <a:cs typeface="Times New Roman" panose="02020603050405020304" pitchFamily="18" charset="0"/>
              </a:rPr>
              <a:t> والعضو التكاثري الذكري </a:t>
            </a:r>
            <a:r>
              <a:rPr lang="ar-IQ" sz="3200" u="sng" dirty="0">
                <a:latin typeface="Times New Roman" panose="02020603050405020304" pitchFamily="18" charset="0"/>
                <a:cs typeface="Times New Roman" panose="02020603050405020304" pitchFamily="18" charset="0"/>
              </a:rPr>
              <a:t>ويسمى </a:t>
            </a:r>
            <a:r>
              <a:rPr lang="en-US" sz="3200" u="sng" dirty="0">
                <a:latin typeface="Times New Roman" panose="02020603050405020304" pitchFamily="18" charset="0"/>
                <a:cs typeface="Times New Roman" panose="02020603050405020304" pitchFamily="18" charset="0"/>
              </a:rPr>
              <a:t>Globule</a:t>
            </a:r>
            <a:r>
              <a:rPr lang="ar-IQ" sz="3200" u="sng" dirty="0">
                <a:latin typeface="Times New Roman" panose="02020603050405020304" pitchFamily="18" charset="0"/>
                <a:cs typeface="Times New Roman" panose="02020603050405020304" pitchFamily="18" charset="0"/>
              </a:rPr>
              <a:t> الى الاسفل من العضو التكاثري الانثوي وهو عضو صغير </a:t>
            </a:r>
            <a:r>
              <a:rPr lang="ar-IQ" sz="3200" dirty="0">
                <a:latin typeface="Times New Roman" panose="02020603050405020304" pitchFamily="18" charset="0"/>
                <a:cs typeface="Times New Roman" panose="02020603050405020304" pitchFamily="18" charset="0"/>
              </a:rPr>
              <a:t>الحجم كروي الشكل محاط بصف من الخلايا الخيطية ولايحتوي خلايا تاجيه .</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D4D839E-9213-62DB-B179-9B35AA3AB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5054"/>
            <a:ext cx="3778786" cy="2902945"/>
          </a:xfrm>
          <a:prstGeom prst="rect">
            <a:avLst/>
          </a:prstGeom>
        </p:spPr>
      </p:pic>
    </p:spTree>
    <p:extLst>
      <p:ext uri="{BB962C8B-B14F-4D97-AF65-F5344CB8AC3E}">
        <p14:creationId xmlns:p14="http://schemas.microsoft.com/office/powerpoint/2010/main" val="344227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57C317-9AD6-8573-431C-580027618D54}"/>
              </a:ext>
            </a:extLst>
          </p:cNvPr>
          <p:cNvSpPr>
            <a:spLocks noGrp="1"/>
          </p:cNvSpPr>
          <p:nvPr>
            <p:ph idx="1"/>
          </p:nvPr>
        </p:nvSpPr>
        <p:spPr>
          <a:xfrm>
            <a:off x="838200" y="1417638"/>
            <a:ext cx="11049000" cy="4759325"/>
          </a:xfrm>
        </p:spPr>
        <p:txBody>
          <a:bodyPr>
            <a:normAutofit/>
          </a:bodyPr>
          <a:lstStyle/>
          <a:p>
            <a:pPr algn="r" rtl="1">
              <a:spcBef>
                <a:spcPts val="592"/>
              </a:spcBef>
              <a:buClr>
                <a:schemeClr val="dk1"/>
              </a:buClr>
              <a:buSzPct val="100000"/>
              <a:buFont typeface="Wingdings" panose="05000000000000000000" pitchFamily="2" charset="2"/>
              <a:buChar char="§"/>
            </a:pPr>
            <a:r>
              <a:rPr lang="ar-IQ" sz="3200" dirty="0">
                <a:latin typeface="Times New Roman" panose="02020603050405020304" pitchFamily="18" charset="0"/>
                <a:cs typeface="Times New Roman" panose="02020603050405020304" pitchFamily="18" charset="0"/>
              </a:rPr>
              <a:t>غالبية افرادها احادية الخلية ،متحركة لانها تمتلك سوط او سوطين </a:t>
            </a:r>
          </a:p>
          <a:p>
            <a:pPr algn="r" rtl="1">
              <a:spcBef>
                <a:spcPts val="592"/>
              </a:spcBef>
              <a:buClr>
                <a:schemeClr val="dk1"/>
              </a:buClr>
              <a:buSzPct val="100000"/>
              <a:buFont typeface="Wingdings" panose="05000000000000000000" pitchFamily="2" charset="2"/>
              <a:buChar char="§"/>
            </a:pPr>
            <a:r>
              <a:rPr lang="ar-IQ" sz="3200" dirty="0">
                <a:latin typeface="Times New Roman" panose="02020603050405020304" pitchFamily="18" charset="0"/>
                <a:cs typeface="Times New Roman" panose="02020603050405020304" pitchFamily="18" charset="0"/>
              </a:rPr>
              <a:t>تحتوي على كلوروفٌل </a:t>
            </a:r>
            <a:r>
              <a:rPr lang="en-US" sz="3200" dirty="0">
                <a:latin typeface="Times New Roman" panose="02020603050405020304" pitchFamily="18" charset="0"/>
                <a:cs typeface="Times New Roman" panose="02020603050405020304" pitchFamily="18" charset="0"/>
              </a:rPr>
              <a:t>b , a </a:t>
            </a:r>
            <a:r>
              <a:rPr lang="ar-IQ" sz="3200" dirty="0">
                <a:latin typeface="Times New Roman" panose="02020603050405020304" pitchFamily="18" charset="0"/>
                <a:cs typeface="Times New Roman" panose="02020603050405020304" pitchFamily="18" charset="0"/>
              </a:rPr>
              <a:t> باالضافة الى انواع من الكاروتينات والزانثوفيلات</a:t>
            </a:r>
          </a:p>
          <a:p>
            <a:pPr algn="r" rtl="1">
              <a:spcBef>
                <a:spcPts val="592"/>
              </a:spcBef>
              <a:buClr>
                <a:schemeClr val="dk1"/>
              </a:buClr>
              <a:buSzPct val="100000"/>
              <a:buFont typeface="Wingdings" panose="05000000000000000000" pitchFamily="2" charset="2"/>
              <a:buChar char="§"/>
            </a:pPr>
            <a:r>
              <a:rPr lang="ar-IQ" sz="3200" dirty="0">
                <a:latin typeface="Times New Roman" panose="02020603050405020304" pitchFamily="18" charset="0"/>
                <a:cs typeface="Times New Roman" panose="02020603050405020304" pitchFamily="18" charset="0"/>
              </a:rPr>
              <a:t>البلاستيدة تتخذ اشكال مختلفة قرصية ،صفائحية، شريطية، نجمية، شبكية. </a:t>
            </a:r>
          </a:p>
          <a:p>
            <a:pPr algn="r" rtl="1">
              <a:spcBef>
                <a:spcPts val="592"/>
              </a:spcBef>
              <a:buClr>
                <a:schemeClr val="dk1"/>
              </a:buClr>
              <a:buSzPct val="100000"/>
              <a:buFont typeface="Wingdings" panose="05000000000000000000" pitchFamily="2" charset="2"/>
              <a:buChar char="§"/>
            </a:pPr>
            <a:r>
              <a:rPr lang="ar-IQ" sz="3200" dirty="0">
                <a:latin typeface="Times New Roman" panose="02020603050405020304" pitchFamily="18" charset="0"/>
                <a:cs typeface="Times New Roman" panose="02020603050405020304" pitchFamily="18" charset="0"/>
              </a:rPr>
              <a:t>تفتقر لوجود الجدارالخلوي ،يحاط بالغشاء البلازمي يقع الى الداخل منه اشرطة ذات حافات واخاديد يطلق عليها مع الغشاء البلازمي بـ </a:t>
            </a:r>
            <a:r>
              <a:rPr lang="en-US" sz="3200" dirty="0" err="1">
                <a:latin typeface="Times New Roman" panose="02020603050405020304" pitchFamily="18" charset="0"/>
                <a:cs typeface="Times New Roman" panose="02020603050405020304" pitchFamily="18" charset="0"/>
              </a:rPr>
              <a:t>Periplast</a:t>
            </a:r>
            <a:r>
              <a:rPr lang="en-US" sz="3200" dirty="0">
                <a:latin typeface="Times New Roman" panose="02020603050405020304" pitchFamily="18" charset="0"/>
                <a:cs typeface="Times New Roman" panose="02020603050405020304" pitchFamily="18" charset="0"/>
              </a:rPr>
              <a:t> .</a:t>
            </a:r>
          </a:p>
          <a:p>
            <a:pPr algn="r" rtl="1">
              <a:spcBef>
                <a:spcPts val="592"/>
              </a:spcBef>
              <a:buClr>
                <a:schemeClr val="dk1"/>
              </a:buClr>
              <a:buSzPct val="100000"/>
              <a:buFont typeface="Wingdings" panose="05000000000000000000" pitchFamily="2" charset="2"/>
              <a:buChar char="§"/>
            </a:pPr>
            <a:r>
              <a:rPr lang="ar-IQ" sz="3200" dirty="0">
                <a:latin typeface="Times New Roman" panose="02020603050405020304" pitchFamily="18" charset="0"/>
                <a:cs typeface="Times New Roman" panose="02020603050405020304" pitchFamily="18" charset="0"/>
              </a:rPr>
              <a:t>الغذاء المخزون بشكل حبيبات تسمى  </a:t>
            </a:r>
            <a:r>
              <a:rPr lang="en-US" sz="3200" dirty="0" err="1">
                <a:latin typeface="Times New Roman" panose="02020603050405020304" pitchFamily="18" charset="0"/>
                <a:cs typeface="Times New Roman" panose="02020603050405020304" pitchFamily="18" charset="0"/>
              </a:rPr>
              <a:t>paramylum</a:t>
            </a:r>
            <a:r>
              <a:rPr lang="en-US" sz="3200" dirty="0">
                <a:latin typeface="Times New Roman" panose="02020603050405020304" pitchFamily="18" charset="0"/>
                <a:cs typeface="Times New Roman" panose="02020603050405020304" pitchFamily="18" charset="0"/>
              </a:rPr>
              <a:t>.</a:t>
            </a:r>
          </a:p>
          <a:p>
            <a:pPr algn="r" rtl="1">
              <a:spcBef>
                <a:spcPts val="592"/>
              </a:spcBef>
              <a:buClr>
                <a:schemeClr val="dk1"/>
              </a:buClr>
              <a:buSzPct val="100000"/>
              <a:buFont typeface="Wingdings" panose="05000000000000000000" pitchFamily="2" charset="2"/>
              <a:buChar char="§"/>
            </a:pPr>
            <a:r>
              <a:rPr lang="ar-IQ" sz="3200" dirty="0">
                <a:latin typeface="Times New Roman" panose="02020603050405020304" pitchFamily="18" charset="0"/>
                <a:cs typeface="Times New Roman" panose="02020603050405020304" pitchFamily="18" charset="0"/>
              </a:rPr>
              <a:t>تمتلك الخلايا سوط (سوطين او ثلاثة) من النوع الرئيسي.</a:t>
            </a:r>
          </a:p>
          <a:p>
            <a:pPr algn="r" rtl="1">
              <a:spcBef>
                <a:spcPts val="592"/>
              </a:spcBef>
              <a:buClr>
                <a:schemeClr val="dk1"/>
              </a:buClr>
              <a:buSzPct val="100000"/>
              <a:buFont typeface="Wingdings" panose="05000000000000000000" pitchFamily="2" charset="2"/>
              <a:buChar char="§"/>
            </a:pPr>
            <a:r>
              <a:rPr lang="ar-IQ" sz="3200" dirty="0">
                <a:latin typeface="Times New Roman" panose="02020603050405020304" pitchFamily="18" charset="0"/>
                <a:cs typeface="Times New Roman" panose="02020603050405020304" pitchFamily="18" charset="0"/>
              </a:rPr>
              <a:t>وجود البقعة العينية في بعض الاجناس</a:t>
            </a:r>
          </a:p>
          <a:p>
            <a:pPr algn="r" rtl="1">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p:txBody>
      </p:sp>
      <p:sp>
        <p:nvSpPr>
          <p:cNvPr id="4" name="Google Shape;90;p14">
            <a:extLst>
              <a:ext uri="{FF2B5EF4-FFF2-40B4-BE49-F238E27FC236}">
                <a16:creationId xmlns:a16="http://schemas.microsoft.com/office/drawing/2014/main" id="{E00FA5AB-D8C6-6634-3657-873F245B4FD3}"/>
              </a:ext>
            </a:extLst>
          </p:cNvPr>
          <p:cNvSpPr txBox="1">
            <a:spLocks/>
          </p:cNvSpPr>
          <p:nvPr/>
        </p:nvSpPr>
        <p:spPr>
          <a:xfrm>
            <a:off x="88135" y="274638"/>
            <a:ext cx="10008824" cy="1143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spcBef>
                <a:spcPts val="0"/>
              </a:spcBef>
              <a:buClr>
                <a:schemeClr val="dk1"/>
              </a:buClr>
              <a:buSzPts val="4400"/>
              <a:buFont typeface="Calibri"/>
              <a:buNone/>
            </a:pPr>
            <a:r>
              <a:rPr lang="ar-IQ" dirty="0">
                <a:latin typeface="Times New Roman" panose="02020603050405020304" pitchFamily="18" charset="0"/>
                <a:cs typeface="Times New Roman" panose="02020603050405020304" pitchFamily="18" charset="0"/>
              </a:rPr>
              <a:t>الطحالب اليوغلينية       </a:t>
            </a:r>
            <a:r>
              <a:rPr lang="en-US" dirty="0">
                <a:latin typeface="Times New Roman" panose="02020603050405020304" pitchFamily="18" charset="0"/>
                <a:cs typeface="Times New Roman" panose="02020603050405020304" pitchFamily="18" charset="0"/>
              </a:rPr>
              <a:t>Division: Euglenophyta</a:t>
            </a:r>
          </a:p>
        </p:txBody>
      </p:sp>
    </p:spTree>
    <p:extLst>
      <p:ext uri="{BB962C8B-B14F-4D97-AF65-F5344CB8AC3E}">
        <p14:creationId xmlns:p14="http://schemas.microsoft.com/office/powerpoint/2010/main" val="168734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A529-56A9-B484-BE5C-D5DC182A9526}"/>
              </a:ext>
            </a:extLst>
          </p:cNvPr>
          <p:cNvSpPr>
            <a:spLocks noGrp="1"/>
          </p:cNvSpPr>
          <p:nvPr>
            <p:ph type="title"/>
          </p:nvPr>
        </p:nvSpPr>
        <p:spPr>
          <a:xfrm>
            <a:off x="165253" y="365125"/>
            <a:ext cx="3470314" cy="2345024"/>
          </a:xfrm>
          <a:ln w="12700">
            <a:solidFill>
              <a:schemeClr val="tx1"/>
            </a:solidFill>
          </a:ln>
        </p:spPr>
        <p:txBody>
          <a:bodyPr>
            <a:normAutofit fontScale="90000"/>
          </a:bodyPr>
          <a:lstStyle/>
          <a:p>
            <a:pPr>
              <a:lnSpc>
                <a:spcPct val="150000"/>
              </a:lnSpc>
            </a:pPr>
            <a:r>
              <a:rPr lang="en-US" sz="2800" b="1" dirty="0">
                <a:latin typeface="Times New Roman" panose="02020603050405020304" pitchFamily="18" charset="0"/>
                <a:cs typeface="Times New Roman" panose="02020603050405020304" pitchFamily="18" charset="0"/>
              </a:rPr>
              <a:t>Class: </a:t>
            </a:r>
            <a:r>
              <a:rPr lang="en-US" sz="2800" b="1" dirty="0" err="1">
                <a:latin typeface="Times New Roman" panose="02020603050405020304" pitchFamily="18" charset="0"/>
                <a:cs typeface="Times New Roman" panose="02020603050405020304" pitchFamily="18" charset="0"/>
              </a:rPr>
              <a:t>Euglenophyceae</a:t>
            </a:r>
            <a:r>
              <a:rPr lang="en-US" sz="2800" b="1" dirty="0">
                <a:latin typeface="Times New Roman" panose="02020603050405020304" pitchFamily="18" charset="0"/>
                <a:cs typeface="Times New Roman" panose="02020603050405020304" pitchFamily="18" charset="0"/>
              </a:rPr>
              <a:t> </a:t>
            </a:r>
            <a:br>
              <a:rPr lang="ar-IQ"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Order: </a:t>
            </a:r>
            <a:r>
              <a:rPr lang="en-US" sz="2800" b="1" dirty="0" err="1">
                <a:latin typeface="Times New Roman" panose="02020603050405020304" pitchFamily="18" charset="0"/>
                <a:cs typeface="Times New Roman" panose="02020603050405020304" pitchFamily="18" charset="0"/>
              </a:rPr>
              <a:t>Euglenales</a:t>
            </a:r>
            <a:br>
              <a:rPr lang="ar-IQ"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Family: </a:t>
            </a:r>
            <a:r>
              <a:rPr lang="en-US" sz="2800" b="1" dirty="0" err="1">
                <a:latin typeface="Times New Roman" panose="02020603050405020304" pitchFamily="18" charset="0"/>
                <a:cs typeface="Times New Roman" panose="02020603050405020304" pitchFamily="18" charset="0"/>
              </a:rPr>
              <a:t>Euglenaceae</a:t>
            </a:r>
            <a:r>
              <a:rPr lang="en-US" sz="2800" b="1" dirty="0">
                <a:latin typeface="Times New Roman" panose="02020603050405020304" pitchFamily="18" charset="0"/>
                <a:cs typeface="Times New Roman" panose="02020603050405020304" pitchFamily="18" charset="0"/>
              </a:rPr>
              <a:t> </a:t>
            </a:r>
            <a:br>
              <a:rPr lang="ar-IQ"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Genus:</a:t>
            </a:r>
            <a:r>
              <a:rPr lang="en-US" sz="2800" b="1" i="1" dirty="0" err="1">
                <a:latin typeface="Times New Roman" panose="02020603050405020304" pitchFamily="18" charset="0"/>
                <a:cs typeface="Times New Roman" panose="02020603050405020304" pitchFamily="18" charset="0"/>
              </a:rPr>
              <a:t>Euglena</a:t>
            </a:r>
            <a:endParaRPr lang="en-US" sz="2800" b="1"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F81151E-055B-EB15-A738-0871A9D0EA2A}"/>
              </a:ext>
            </a:extLst>
          </p:cNvPr>
          <p:cNvSpPr txBox="1"/>
          <p:nvPr/>
        </p:nvSpPr>
        <p:spPr>
          <a:xfrm>
            <a:off x="3811837" y="124584"/>
            <a:ext cx="8082707" cy="3903954"/>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طحلب احادي الخلايا متحرك ،يحوي على سوط واحد يخرج من قمة الخلية شكل الطحلب مغزلي او بيضوي او متطاول spindle-shaped or twisted   حسب نوع الطحلب ,البلاستيدة تكون نجمية او شريطية او قرصية band like  حسب اختلاف نوع الطحلب يتكاثر لاجنسي بالانشطار الطولي. وجود البقعة العينية عند قاعدة السوط ،يكون الـ   periplast في بعض الانواع التابعة الـ  Euglena  يكون مرن وبعضها الاخر صلب flexible or firm) ) والغذاء المخزون هو paramylum</a:t>
            </a:r>
            <a:endParaRPr lang="en-US" sz="2400" dirty="0">
              <a:latin typeface="Times New Roman" panose="02020603050405020304" pitchFamily="18" charset="0"/>
              <a:cs typeface="Times New Roman" panose="02020603050405020304" pitchFamily="18" charset="0"/>
            </a:endParaRPr>
          </a:p>
        </p:txBody>
      </p:sp>
      <p:pic>
        <p:nvPicPr>
          <p:cNvPr id="6" name="Google Shape;106;p16">
            <a:extLst>
              <a:ext uri="{FF2B5EF4-FFF2-40B4-BE49-F238E27FC236}">
                <a16:creationId xmlns:a16="http://schemas.microsoft.com/office/drawing/2014/main" id="{6C5A95C2-39A2-880A-72E2-C3DC9BBE01A2}"/>
              </a:ext>
            </a:extLst>
          </p:cNvPr>
          <p:cNvPicPr preferRelativeResize="0"/>
          <p:nvPr/>
        </p:nvPicPr>
        <p:blipFill rotWithShape="1">
          <a:blip r:embed="rId2">
            <a:alphaModFix/>
          </a:blip>
          <a:srcRect/>
          <a:stretch/>
        </p:blipFill>
        <p:spPr>
          <a:xfrm>
            <a:off x="210763" y="4028538"/>
            <a:ext cx="2427885" cy="2345024"/>
          </a:xfrm>
          <a:prstGeom prst="rect">
            <a:avLst/>
          </a:prstGeom>
          <a:noFill/>
          <a:ln>
            <a:noFill/>
          </a:ln>
        </p:spPr>
      </p:pic>
      <p:pic>
        <p:nvPicPr>
          <p:cNvPr id="7" name="Google Shape;104;p16">
            <a:extLst>
              <a:ext uri="{FF2B5EF4-FFF2-40B4-BE49-F238E27FC236}">
                <a16:creationId xmlns:a16="http://schemas.microsoft.com/office/drawing/2014/main" id="{303349E6-1C5F-AC08-F9BB-D2CB351E00B5}"/>
              </a:ext>
            </a:extLst>
          </p:cNvPr>
          <p:cNvPicPr preferRelativeResize="0"/>
          <p:nvPr/>
        </p:nvPicPr>
        <p:blipFill rotWithShape="1">
          <a:blip r:embed="rId3">
            <a:alphaModFix/>
          </a:blip>
          <a:srcRect/>
          <a:stretch/>
        </p:blipFill>
        <p:spPr>
          <a:xfrm>
            <a:off x="2769630" y="3782762"/>
            <a:ext cx="2523744" cy="2590800"/>
          </a:xfrm>
          <a:prstGeom prst="rect">
            <a:avLst/>
          </a:prstGeom>
          <a:noFill/>
          <a:ln>
            <a:noFill/>
          </a:ln>
        </p:spPr>
      </p:pic>
      <p:pic>
        <p:nvPicPr>
          <p:cNvPr id="8" name="Google Shape;108;p16">
            <a:extLst>
              <a:ext uri="{FF2B5EF4-FFF2-40B4-BE49-F238E27FC236}">
                <a16:creationId xmlns:a16="http://schemas.microsoft.com/office/drawing/2014/main" id="{786729DF-872C-7AAD-9A6B-00916492452A}"/>
              </a:ext>
            </a:extLst>
          </p:cNvPr>
          <p:cNvPicPr preferRelativeResize="0"/>
          <p:nvPr/>
        </p:nvPicPr>
        <p:blipFill rotWithShape="1">
          <a:blip r:embed="rId4">
            <a:alphaModFix/>
          </a:blip>
          <a:srcRect/>
          <a:stretch/>
        </p:blipFill>
        <p:spPr>
          <a:xfrm>
            <a:off x="5424357" y="4524157"/>
            <a:ext cx="4857666" cy="1724025"/>
          </a:xfrm>
          <a:prstGeom prst="rect">
            <a:avLst/>
          </a:prstGeom>
          <a:noFill/>
          <a:ln>
            <a:noFill/>
          </a:ln>
        </p:spPr>
      </p:pic>
    </p:spTree>
    <p:extLst>
      <p:ext uri="{BB962C8B-B14F-4D97-AF65-F5344CB8AC3E}">
        <p14:creationId xmlns:p14="http://schemas.microsoft.com/office/powerpoint/2010/main" val="374574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6028-17C8-C87B-0FC6-3699CCC61C2F}"/>
              </a:ext>
            </a:extLst>
          </p:cNvPr>
          <p:cNvSpPr>
            <a:spLocks noGrp="1"/>
          </p:cNvSpPr>
          <p:nvPr>
            <p:ph type="title"/>
          </p:nvPr>
        </p:nvSpPr>
        <p:spPr>
          <a:xfrm>
            <a:off x="838200" y="59387"/>
            <a:ext cx="10515600" cy="1325563"/>
          </a:xfrm>
        </p:spPr>
        <p:txBody>
          <a:bodyPr/>
          <a:lstStyle/>
          <a:p>
            <a:pPr algn="ctr"/>
            <a:r>
              <a:rPr lang="ar-IQ" b="1" i="1" dirty="0">
                <a:latin typeface="Times New Roman" panose="02020603050405020304" pitchFamily="18" charset="0"/>
                <a:cs typeface="Times New Roman" panose="02020603050405020304" pitchFamily="18" charset="0"/>
              </a:rPr>
              <a:t>Phacus</a:t>
            </a:r>
            <a:endParaRPr lang="en-US" b="1" i="1" dirty="0">
              <a:latin typeface="Times New Roman" panose="02020603050405020304" pitchFamily="18" charset="0"/>
              <a:cs typeface="Times New Roman" panose="02020603050405020304" pitchFamily="18" charset="0"/>
            </a:endParaRPr>
          </a:p>
        </p:txBody>
      </p:sp>
      <p:sp>
        <p:nvSpPr>
          <p:cNvPr id="4" name="Google Shape;117;p17">
            <a:extLst>
              <a:ext uri="{FF2B5EF4-FFF2-40B4-BE49-F238E27FC236}">
                <a16:creationId xmlns:a16="http://schemas.microsoft.com/office/drawing/2014/main" id="{B8D3FA7F-1650-B673-5AA7-43F9E3CD44CC}"/>
              </a:ext>
            </a:extLst>
          </p:cNvPr>
          <p:cNvSpPr txBox="1">
            <a:spLocks noGrp="1"/>
          </p:cNvSpPr>
          <p:nvPr>
            <p:ph idx="1"/>
          </p:nvPr>
        </p:nvSpPr>
        <p:spPr>
          <a:xfrm>
            <a:off x="561860" y="1384950"/>
            <a:ext cx="10791940" cy="2834510"/>
          </a:xfrm>
          <a:prstGeom prst="rect">
            <a:avLst/>
          </a:prstGeom>
          <a:noFill/>
          <a:ln>
            <a:noFill/>
          </a:ln>
        </p:spPr>
        <p:txBody>
          <a:bodyPr spcFirstLastPara="1" wrap="square" lIns="91425" tIns="45700" rIns="91425" bIns="45700" anchor="t" anchorCtr="0">
            <a:normAutofit lnSpcReduction="10000"/>
          </a:bodyPr>
          <a:lstStyle/>
          <a:p>
            <a:pPr marL="342900" lvl="0" indent="-342900" algn="r" rtl="1">
              <a:lnSpc>
                <a:spcPct val="150000"/>
              </a:lnSpc>
              <a:spcBef>
                <a:spcPts val="0"/>
              </a:spcBef>
              <a:spcAft>
                <a:spcPts val="0"/>
              </a:spcAft>
              <a:buClr>
                <a:schemeClr val="dk1"/>
              </a:buClr>
              <a:buSzPts val="2400"/>
              <a:buChar char="•"/>
            </a:pPr>
            <a:r>
              <a:rPr lang="ar-IQ" sz="2400" dirty="0">
                <a:latin typeface="Times New Roman" panose="02020603050405020304" pitchFamily="18" charset="0"/>
                <a:cs typeface="Times New Roman" panose="02020603050405020304" pitchFamily="18" charset="0"/>
              </a:rPr>
              <a:t>طحلب احادي الخلية متحرك مسطح الشكل (عريض من الامام ويستدق من النهاية الخلفية) يشبه الورقة leaf like in shape , يحتوي سوط يخرج من الجهة العرضية من الطحلب ويحوي بروز في النهاية المستدقة بشكل شوكة يدعى spine،ولا يحوي على البقعه العينية ال periplast  صلب يدعى  pellicle  والذي يكون حاوي او بشكل اشرطه طويلة longitudinal striation , البلاستيدة قرصية Disk shape والغذاء المخزون هو paramylum.</a:t>
            </a:r>
            <a:endParaRPr sz="2400" dirty="0">
              <a:latin typeface="Times New Roman" panose="02020603050405020304" pitchFamily="18" charset="0"/>
              <a:cs typeface="Times New Roman" panose="02020603050405020304" pitchFamily="18" charset="0"/>
            </a:endParaRPr>
          </a:p>
        </p:txBody>
      </p:sp>
      <p:pic>
        <p:nvPicPr>
          <p:cNvPr id="5" name="Google Shape;120;p17">
            <a:extLst>
              <a:ext uri="{FF2B5EF4-FFF2-40B4-BE49-F238E27FC236}">
                <a16:creationId xmlns:a16="http://schemas.microsoft.com/office/drawing/2014/main" id="{72D46418-8374-D925-A5BA-00A95ABEDD8E}"/>
              </a:ext>
            </a:extLst>
          </p:cNvPr>
          <p:cNvPicPr preferRelativeResize="0"/>
          <p:nvPr/>
        </p:nvPicPr>
        <p:blipFill rotWithShape="1">
          <a:blip r:embed="rId2">
            <a:alphaModFix/>
          </a:blip>
          <a:srcRect/>
          <a:stretch/>
        </p:blipFill>
        <p:spPr>
          <a:xfrm>
            <a:off x="609600" y="4100092"/>
            <a:ext cx="2816646" cy="2332822"/>
          </a:xfrm>
          <a:prstGeom prst="rect">
            <a:avLst/>
          </a:prstGeom>
          <a:noFill/>
          <a:ln>
            <a:noFill/>
          </a:ln>
        </p:spPr>
      </p:pic>
      <p:pic>
        <p:nvPicPr>
          <p:cNvPr id="6" name="Google Shape;119;p17">
            <a:extLst>
              <a:ext uri="{FF2B5EF4-FFF2-40B4-BE49-F238E27FC236}">
                <a16:creationId xmlns:a16="http://schemas.microsoft.com/office/drawing/2014/main" id="{46AA6BF8-4544-B64F-753B-5807265DF7B0}"/>
              </a:ext>
            </a:extLst>
          </p:cNvPr>
          <p:cNvPicPr preferRelativeResize="0"/>
          <p:nvPr/>
        </p:nvPicPr>
        <p:blipFill rotWithShape="1">
          <a:blip r:embed="rId3">
            <a:alphaModFix/>
          </a:blip>
          <a:srcRect/>
          <a:stretch/>
        </p:blipFill>
        <p:spPr>
          <a:xfrm>
            <a:off x="3714749" y="3933903"/>
            <a:ext cx="3457231" cy="2665201"/>
          </a:xfrm>
          <a:prstGeom prst="rect">
            <a:avLst/>
          </a:prstGeom>
          <a:noFill/>
          <a:ln>
            <a:noFill/>
          </a:ln>
        </p:spPr>
      </p:pic>
      <p:pic>
        <p:nvPicPr>
          <p:cNvPr id="7" name="Google Shape;118;p17">
            <a:extLst>
              <a:ext uri="{FF2B5EF4-FFF2-40B4-BE49-F238E27FC236}">
                <a16:creationId xmlns:a16="http://schemas.microsoft.com/office/drawing/2014/main" id="{6F9CBA0F-672D-3337-D2F5-5544E2C53940}"/>
              </a:ext>
            </a:extLst>
          </p:cNvPr>
          <p:cNvPicPr preferRelativeResize="0"/>
          <p:nvPr/>
        </p:nvPicPr>
        <p:blipFill rotWithShape="1">
          <a:blip r:embed="rId4">
            <a:alphaModFix/>
          </a:blip>
          <a:srcRect/>
          <a:stretch/>
        </p:blipFill>
        <p:spPr>
          <a:xfrm>
            <a:off x="7340906" y="4063101"/>
            <a:ext cx="4241494" cy="2526172"/>
          </a:xfrm>
          <a:prstGeom prst="rect">
            <a:avLst/>
          </a:prstGeom>
          <a:noFill/>
          <a:ln>
            <a:noFill/>
          </a:ln>
        </p:spPr>
      </p:pic>
    </p:spTree>
    <p:extLst>
      <p:ext uri="{BB962C8B-B14F-4D97-AF65-F5344CB8AC3E}">
        <p14:creationId xmlns:p14="http://schemas.microsoft.com/office/powerpoint/2010/main" val="20994269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TotalTime>
  <Words>570</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Times New Roman</vt:lpstr>
      <vt:lpstr>Trebuchet MS</vt:lpstr>
      <vt:lpstr>Wingdings</vt:lpstr>
      <vt:lpstr>Wingdings 3</vt:lpstr>
      <vt:lpstr>Facet</vt:lpstr>
      <vt:lpstr>علم الطحالب</vt:lpstr>
      <vt:lpstr>PowerPoint Presentation</vt:lpstr>
      <vt:lpstr>Chara  </vt:lpstr>
      <vt:lpstr>PowerPoint Presentation</vt:lpstr>
      <vt:lpstr>الاعضاء التكاثرية </vt:lpstr>
      <vt:lpstr>PowerPoint Presentation</vt:lpstr>
      <vt:lpstr>Class: Euglenophyceae  Order: Euglenales  Family: Euglenaceae  Genus:Euglena</vt:lpstr>
      <vt:lpstr>Phacus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Teba Alani</dc:creator>
  <cp:lastModifiedBy>Teba Alani</cp:lastModifiedBy>
  <cp:revision>8</cp:revision>
  <dcterms:created xsi:type="dcterms:W3CDTF">2023-09-17T06:49:16Z</dcterms:created>
  <dcterms:modified xsi:type="dcterms:W3CDTF">2023-09-18T21:27:19Z</dcterms:modified>
</cp:coreProperties>
</file>