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F8416C0-3057-4A61-9F30-4C01AC058115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C2DB47D-748E-4F10-B9FA-AE0EB7C12DE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606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94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92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55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57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610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002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646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900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09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02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2810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3115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1532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753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7334E-6A8D-45FB-857F-60F59C0371BF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606D-7508-4424-9AAF-C56395A20C9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50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138" y="601368"/>
            <a:ext cx="11281145" cy="11157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Division </a:t>
            </a:r>
            <a:r>
              <a:rPr lang="en-US" dirty="0" err="1" smtClean="0"/>
              <a:t>Phaeophyta</a:t>
            </a:r>
            <a:r>
              <a:rPr lang="en-US" dirty="0" smtClean="0"/>
              <a:t> -Brown algae (</a:t>
            </a:r>
            <a:r>
              <a:rPr lang="ar-IQ" dirty="0"/>
              <a:t>sea </a:t>
            </a:r>
            <a:r>
              <a:rPr lang="ar-IQ" dirty="0" smtClean="0"/>
              <a:t>weeds(</a:t>
            </a:r>
            <a:endParaRPr lang="ar-IQ" dirty="0"/>
          </a:p>
        </p:txBody>
      </p:sp>
      <p:sp>
        <p:nvSpPr>
          <p:cNvPr id="4" name="Google Shape;168;p25"/>
          <p:cNvSpPr txBox="1">
            <a:spLocks/>
          </p:cNvSpPr>
          <p:nvPr/>
        </p:nvSpPr>
        <p:spPr>
          <a:xfrm>
            <a:off x="1020724" y="1524000"/>
            <a:ext cx="8229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Class 1 :-</a:t>
            </a:r>
            <a:r>
              <a:rPr lang="en-US" dirty="0" err="1" smtClean="0"/>
              <a:t>Heterogenerate</a:t>
            </a:r>
            <a:r>
              <a:rPr lang="en-US" dirty="0" smtClean="0"/>
              <a:t> </a:t>
            </a:r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Order:-</a:t>
            </a:r>
            <a:r>
              <a:rPr lang="en-US" dirty="0" err="1" smtClean="0"/>
              <a:t>Laminariales</a:t>
            </a:r>
            <a:endParaRPr lang="en-US" dirty="0" smtClean="0"/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Genus:-</a:t>
            </a:r>
            <a:r>
              <a:rPr lang="en-US" i="1" dirty="0" err="1" smtClean="0"/>
              <a:t>Laminaria</a:t>
            </a:r>
            <a:endParaRPr lang="en-US" i="1" dirty="0" smtClean="0"/>
          </a:p>
          <a:p>
            <a:pPr algn="l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 smtClean="0"/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Class  2  :-</a:t>
            </a:r>
            <a:r>
              <a:rPr lang="en-US" dirty="0" err="1" smtClean="0"/>
              <a:t>Cyclosporae</a:t>
            </a:r>
            <a:endParaRPr lang="en-US" dirty="0" smtClean="0"/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Order:-</a:t>
            </a:r>
            <a:r>
              <a:rPr lang="en-US" dirty="0" err="1" smtClean="0"/>
              <a:t>Fucales</a:t>
            </a:r>
            <a:endParaRPr lang="en-US" dirty="0" smtClean="0"/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Family:-</a:t>
            </a:r>
            <a:r>
              <a:rPr lang="en-US" dirty="0" err="1" smtClean="0"/>
              <a:t>Fucaceae</a:t>
            </a:r>
            <a:endParaRPr lang="en-US" dirty="0" smtClean="0"/>
          </a:p>
          <a:p>
            <a:pPr marL="342900" indent="-342900" algn="l">
              <a:spcBef>
                <a:spcPts val="48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smtClean="0"/>
              <a:t>Genus:-</a:t>
            </a:r>
            <a:r>
              <a:rPr lang="en-US" i="1" dirty="0" err="1" smtClean="0"/>
              <a:t>Fucu</a:t>
            </a:r>
            <a:endParaRPr lang="en-US" i="1" dirty="0" smtClean="0"/>
          </a:p>
          <a:p>
            <a:pPr algn="l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conceptacl</a:t>
            </a:r>
            <a:r>
              <a:rPr lang="en-US" dirty="0" smtClean="0"/>
              <a:t>(male)</a:t>
            </a:r>
          </a:p>
          <a:p>
            <a:pPr algn="l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Conceptacl</a:t>
            </a:r>
            <a:r>
              <a:rPr lang="en-US" dirty="0" smtClean="0"/>
              <a:t>(female)</a:t>
            </a:r>
          </a:p>
          <a:p>
            <a:pPr marL="342900" indent="-190500" algn="l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0996" y="2301817"/>
            <a:ext cx="3727642" cy="225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2" y="365126"/>
            <a:ext cx="11056088" cy="964494"/>
          </a:xfrm>
        </p:spPr>
        <p:txBody>
          <a:bodyPr/>
          <a:lstStyle/>
          <a:p>
            <a:r>
              <a:rPr lang="en-US" dirty="0" smtClean="0"/>
              <a:t>General characteristics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16" y="1283364"/>
            <a:ext cx="10515600" cy="55746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Mostly marine. </a:t>
            </a:r>
            <a:endParaRPr lang="en-US" dirty="0" smtClean="0"/>
          </a:p>
          <a:p>
            <a:r>
              <a:rPr lang="en-US" dirty="0" smtClean="0"/>
              <a:t>Food reserves: </a:t>
            </a:r>
            <a:r>
              <a:rPr lang="en-US" dirty="0" err="1" smtClean="0"/>
              <a:t>laminarin</a:t>
            </a:r>
            <a:r>
              <a:rPr lang="en-US" dirty="0" smtClean="0"/>
              <a:t>, mannitol. </a:t>
            </a:r>
          </a:p>
          <a:p>
            <a:r>
              <a:rPr lang="en-US" dirty="0" smtClean="0"/>
              <a:t>Photosynthetic pigments: chlorophyll a and c, beta carotene, </a:t>
            </a:r>
            <a:r>
              <a:rPr lang="en-US" dirty="0" err="1" smtClean="0"/>
              <a:t>Dinoxanthin</a:t>
            </a:r>
            <a:r>
              <a:rPr lang="en-US" dirty="0" smtClean="0"/>
              <a:t> ,</a:t>
            </a:r>
            <a:r>
              <a:rPr lang="en-US" dirty="0" err="1" smtClean="0"/>
              <a:t>violaxanthin</a:t>
            </a:r>
            <a:r>
              <a:rPr lang="en-US" dirty="0" smtClean="0"/>
              <a:t>, and </a:t>
            </a:r>
            <a:r>
              <a:rPr lang="en-US" dirty="0" err="1" smtClean="0"/>
              <a:t>Fucoxanthin</a:t>
            </a:r>
            <a:r>
              <a:rPr lang="en-US" dirty="0" smtClean="0"/>
              <a:t>. </a:t>
            </a:r>
            <a:endParaRPr lang="ar-IQ" dirty="0" smtClean="0"/>
          </a:p>
          <a:p>
            <a:r>
              <a:rPr lang="en-US" dirty="0" smtClean="0"/>
              <a:t>Brown Algal Tissue Differentiation: Epidermis, Cortex and Medulla</a:t>
            </a:r>
          </a:p>
          <a:p>
            <a:r>
              <a:rPr lang="en-US" dirty="0" smtClean="0"/>
              <a:t> Some members of </a:t>
            </a:r>
            <a:r>
              <a:rPr lang="en-US" dirty="0" err="1" smtClean="0"/>
              <a:t>phaeophyta</a:t>
            </a:r>
            <a:r>
              <a:rPr lang="en-US" dirty="0" smtClean="0"/>
              <a:t> have</a:t>
            </a:r>
          </a:p>
          <a:p>
            <a:pPr marL="0" indent="0">
              <a:buNone/>
            </a:pPr>
            <a:r>
              <a:rPr lang="en-US" dirty="0" smtClean="0"/>
              <a:t> Containing bladders or airbags</a:t>
            </a:r>
          </a:p>
          <a:p>
            <a:r>
              <a:rPr lang="en-US" dirty="0" smtClean="0"/>
              <a:t>Morphology: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A]Holdfast</a:t>
            </a:r>
            <a:r>
              <a:rPr lang="en-US" dirty="0" smtClean="0"/>
              <a:t> :which attachment  the alga </a:t>
            </a:r>
          </a:p>
          <a:p>
            <a:pPr marL="0" indent="0">
              <a:buNone/>
            </a:pPr>
            <a:r>
              <a:rPr lang="en-US" dirty="0" smtClean="0"/>
              <a:t>to the substrate</a:t>
            </a:r>
          </a:p>
          <a:p>
            <a:pPr marL="0" indent="0">
              <a:buNone/>
            </a:pPr>
            <a:r>
              <a:rPr lang="en-US" dirty="0" smtClean="0"/>
              <a:t> B] </a:t>
            </a:r>
            <a:r>
              <a:rPr lang="en-US" dirty="0" smtClean="0">
                <a:solidFill>
                  <a:srgbClr val="FF0000"/>
                </a:solidFill>
              </a:rPr>
              <a:t>Stipe </a:t>
            </a:r>
            <a:r>
              <a:rPr lang="en-US" dirty="0" smtClean="0"/>
              <a:t>which is stem-like </a:t>
            </a:r>
          </a:p>
          <a:p>
            <a:pPr marL="0" indent="0">
              <a:buNone/>
            </a:pPr>
            <a:r>
              <a:rPr lang="en-US" dirty="0" smtClean="0"/>
              <a:t>C] Laminae (</a:t>
            </a:r>
            <a:r>
              <a:rPr lang="en-US" dirty="0" smtClean="0">
                <a:solidFill>
                  <a:srgbClr val="FF0000"/>
                </a:solidFill>
              </a:rPr>
              <a:t>blades</a:t>
            </a:r>
            <a:r>
              <a:rPr lang="en-US" dirty="0" smtClean="0"/>
              <a:t>) which are leaf-like 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6" y="3338623"/>
            <a:ext cx="4454979" cy="32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4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159488"/>
            <a:ext cx="11087986" cy="6017475"/>
          </a:xfrm>
        </p:spPr>
        <p:txBody>
          <a:bodyPr/>
          <a:lstStyle/>
          <a:p>
            <a:r>
              <a:rPr lang="en-US" dirty="0" smtClean="0"/>
              <a:t>individuals with a macroscopic </a:t>
            </a:r>
            <a:r>
              <a:rPr lang="en-US" dirty="0" smtClean="0">
                <a:solidFill>
                  <a:srgbClr val="FF0000"/>
                </a:solidFill>
              </a:rPr>
              <a:t>sporophyte</a:t>
            </a:r>
            <a:r>
              <a:rPr lang="en-US" dirty="0" smtClean="0"/>
              <a:t> generation diploid and a microscopic </a:t>
            </a:r>
            <a:r>
              <a:rPr lang="en-US" dirty="0" smtClean="0">
                <a:solidFill>
                  <a:srgbClr val="FF0000"/>
                </a:solidFill>
              </a:rPr>
              <a:t>gametophyte</a:t>
            </a:r>
            <a:r>
              <a:rPr lang="en-US" dirty="0" smtClean="0"/>
              <a:t> generation haploid. The haploid phase begins when the mature organism releases many spores, which then germinate to become male or female gametophytes.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sporophytes</a:t>
            </a:r>
            <a:r>
              <a:rPr lang="en-US" dirty="0" smtClean="0"/>
              <a:t> are large with a holdfast, stipe, and one or more blade or blades.</a:t>
            </a:r>
          </a:p>
          <a:p>
            <a:r>
              <a:rPr lang="en-US" dirty="0" smtClean="0"/>
              <a:t> The stipe is usually cylindrical. It is either simple or branched.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Gametophytes</a:t>
            </a:r>
            <a:r>
              <a:rPr lang="en-US" dirty="0" smtClean="0"/>
              <a:t> are filamentous. The Antheridia of the male gametophyte produce </a:t>
            </a:r>
            <a:r>
              <a:rPr lang="en-US" dirty="0" err="1" smtClean="0"/>
              <a:t>antherozoid</a:t>
            </a:r>
            <a:r>
              <a:rPr lang="en-US" dirty="0" smtClean="0"/>
              <a:t>. The </a:t>
            </a:r>
            <a:r>
              <a:rPr lang="en-US" dirty="0" err="1" smtClean="0"/>
              <a:t>Oogonia</a:t>
            </a:r>
            <a:r>
              <a:rPr lang="en-US" dirty="0" smtClean="0"/>
              <a:t> of the female gametophyte produces a single egg.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410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723014"/>
            <a:ext cx="11940363" cy="5879805"/>
          </a:xfrm>
        </p:spPr>
        <p:txBody>
          <a:bodyPr/>
          <a:lstStyle/>
          <a:p>
            <a:r>
              <a:rPr lang="en-US" dirty="0" smtClean="0"/>
              <a:t>Exhibits a life cycle called </a:t>
            </a:r>
            <a:r>
              <a:rPr lang="en-US" dirty="0" smtClean="0">
                <a:solidFill>
                  <a:srgbClr val="FF0000"/>
                </a:solidFill>
              </a:rPr>
              <a:t>alternation of generations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It has three distinct multicellular organs: a holdfast, that attaches the organism to a substrate, a broad flat blade that carries out the bulk of photosynthesis, and a stipe (stalk) that connects the blade to the holdfast </a:t>
            </a:r>
            <a:r>
              <a:rPr lang="en-US" dirty="0" smtClean="0"/>
              <a:t>.</a:t>
            </a:r>
          </a:p>
          <a:p>
            <a:r>
              <a:rPr lang="en-US" dirty="0"/>
              <a:t>The internal structure of the blade is characterized by the following layers:</a:t>
            </a:r>
          </a:p>
          <a:p>
            <a:r>
              <a:rPr lang="en-US" b="1" dirty="0"/>
              <a:t>Upper Epidermis</a:t>
            </a:r>
            <a:r>
              <a:rPr lang="en-US" dirty="0"/>
              <a:t>: The cells are cuboidal, contain plastids, and are covered externally by a gelatinous layer. This layer is also characterized by the presence of sporangium and </a:t>
            </a:r>
            <a:r>
              <a:rPr lang="en-US" dirty="0" err="1"/>
              <a:t>paraphysis</a:t>
            </a:r>
            <a:r>
              <a:rPr lang="en-US" dirty="0"/>
              <a:t> for protection between the </a:t>
            </a:r>
            <a:r>
              <a:rPr lang="en-US" dirty="0" err="1"/>
              <a:t>gametangia</a:t>
            </a:r>
            <a:r>
              <a:rPr lang="en-US" dirty="0"/>
              <a:t>.</a:t>
            </a:r>
          </a:p>
          <a:p>
            <a:r>
              <a:rPr lang="en-US" b="1" dirty="0"/>
              <a:t>Cortex</a:t>
            </a:r>
            <a:r>
              <a:rPr lang="en-US" dirty="0"/>
              <a:t>: It contains intercellular spaces filled with gelatinous material. The air bladder can also be observed, which helps the algae float in water.</a:t>
            </a:r>
          </a:p>
          <a:p>
            <a:r>
              <a:rPr lang="en-US" b="1" dirty="0"/>
              <a:t>Medulla</a:t>
            </a:r>
            <a:r>
              <a:rPr lang="en-US" dirty="0"/>
              <a:t>: Its function is transport, containing elongated cells with expanded ends, resembling trumpet hyphae that function similarly to sieve plates.</a:t>
            </a:r>
          </a:p>
          <a:p>
            <a:r>
              <a:rPr lang="en-US" b="1" dirty="0"/>
              <a:t>Lower Epidermis</a:t>
            </a:r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3019" y="-42197"/>
            <a:ext cx="10515600" cy="914068"/>
          </a:xfrm>
        </p:spPr>
        <p:txBody>
          <a:bodyPr/>
          <a:lstStyle/>
          <a:p>
            <a:r>
              <a:rPr lang="ar-IQ" b="1" i="1" dirty="0" smtClean="0"/>
              <a:t>Laminaria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5136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1905000" y="1524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C.S in </a:t>
            </a:r>
            <a:r>
              <a:rPr lang="en-US" dirty="0" err="1"/>
              <a:t>Laminaria</a:t>
            </a:r>
            <a:r>
              <a:rPr lang="en-US" dirty="0"/>
              <a:t> blade</a:t>
            </a:r>
            <a:endParaRPr dirty="0"/>
          </a:p>
        </p:txBody>
      </p:sp>
      <p:pic>
        <p:nvPicPr>
          <p:cNvPr id="194" name="Google Shape;19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1" y="1066801"/>
            <a:ext cx="4279763" cy="268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3657601"/>
            <a:ext cx="3670300" cy="223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51508" y="4267200"/>
            <a:ext cx="3008108" cy="2257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9"/>
          <p:cNvCxnSpPr/>
          <p:nvPr/>
        </p:nvCxnSpPr>
        <p:spPr>
          <a:xfrm>
            <a:off x="2438400" y="2657856"/>
            <a:ext cx="0" cy="12192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98" name="Google Shape;198;p29"/>
          <p:cNvSpPr/>
          <p:nvPr/>
        </p:nvSpPr>
        <p:spPr>
          <a:xfrm>
            <a:off x="2133600" y="2127504"/>
            <a:ext cx="524256" cy="533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IQ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الحوافظ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9"/>
          <p:cNvCxnSpPr/>
          <p:nvPr/>
        </p:nvCxnSpPr>
        <p:spPr>
          <a:xfrm>
            <a:off x="2971800" y="2433828"/>
            <a:ext cx="0" cy="167487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0" name="Google Shape;200;p29"/>
          <p:cNvSpPr/>
          <p:nvPr/>
        </p:nvSpPr>
        <p:spPr>
          <a:xfrm>
            <a:off x="2743200" y="1985772"/>
            <a:ext cx="609600" cy="4480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IQ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البشرة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29"/>
          <p:cNvCxnSpPr/>
          <p:nvPr/>
        </p:nvCxnSpPr>
        <p:spPr>
          <a:xfrm>
            <a:off x="3409950" y="2985516"/>
            <a:ext cx="38100" cy="1251204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2" name="Google Shape;202;p29"/>
          <p:cNvSpPr/>
          <p:nvPr/>
        </p:nvSpPr>
        <p:spPr>
          <a:xfrm>
            <a:off x="3104388" y="2627376"/>
            <a:ext cx="609600" cy="3215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IQ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القشرة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29"/>
          <p:cNvCxnSpPr/>
          <p:nvPr/>
        </p:nvCxnSpPr>
        <p:spPr>
          <a:xfrm>
            <a:off x="4191000" y="2762250"/>
            <a:ext cx="0" cy="19050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4" name="Google Shape;204;p29"/>
          <p:cNvSpPr/>
          <p:nvPr/>
        </p:nvSpPr>
        <p:spPr>
          <a:xfrm>
            <a:off x="3767328" y="2330958"/>
            <a:ext cx="914400" cy="457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IQ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الهايفات البوقية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29"/>
          <p:cNvCxnSpPr/>
          <p:nvPr/>
        </p:nvCxnSpPr>
        <p:spPr>
          <a:xfrm flipH="1">
            <a:off x="5092700" y="2330958"/>
            <a:ext cx="88900" cy="303657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6" name="Google Shape;206;p29"/>
          <p:cNvSpPr/>
          <p:nvPr/>
        </p:nvSpPr>
        <p:spPr>
          <a:xfrm>
            <a:off x="4766056" y="1680972"/>
            <a:ext cx="742188" cy="609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ar-IQ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بشرة سفلى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43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3" y="839972"/>
            <a:ext cx="10971028" cy="5427885"/>
          </a:xfrm>
        </p:spPr>
      </p:pic>
    </p:spTree>
    <p:extLst>
      <p:ext uri="{BB962C8B-B14F-4D97-AF65-F5344CB8AC3E}">
        <p14:creationId xmlns:p14="http://schemas.microsoft.com/office/powerpoint/2010/main" val="24143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95" y="-25381"/>
            <a:ext cx="10515600" cy="1325563"/>
          </a:xfrm>
        </p:spPr>
        <p:txBody>
          <a:bodyPr/>
          <a:lstStyle/>
          <a:p>
            <a:r>
              <a:rPr lang="en-US" i="1" dirty="0" err="1"/>
              <a:t>Fucus</a:t>
            </a:r>
            <a:endParaRPr lang="ar-IQ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81" y="903767"/>
            <a:ext cx="11729483" cy="24667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A.The</a:t>
            </a:r>
            <a:r>
              <a:rPr lang="en-US" dirty="0" smtClean="0"/>
              <a:t> </a:t>
            </a:r>
            <a:r>
              <a:rPr lang="en-US" dirty="0"/>
              <a:t>common name is rock weed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b- The thallus of these algae is leathery dichotomously branched, supported by a short narrow stalk that is attached to a disk-shaped holdfasts. The blade is mucilage- covered resist desiccation and temperature changes. And contains air bladders (to keep the thallus floating in vertical position when submerged.</a:t>
            </a:r>
            <a:endParaRPr lang="ar-IQ" dirty="0"/>
          </a:p>
        </p:txBody>
      </p:sp>
      <p:pic>
        <p:nvPicPr>
          <p:cNvPr id="4" name="Google Shape;2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595" y="3072810"/>
            <a:ext cx="3693042" cy="378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4464" y="3243262"/>
            <a:ext cx="3564020" cy="346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6774" y="3133927"/>
            <a:ext cx="4741303" cy="372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53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82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1"/>
          </p:nvPr>
        </p:nvSpPr>
        <p:spPr>
          <a:xfrm>
            <a:off x="1752600" y="6858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 </a:t>
            </a:r>
            <a:r>
              <a:rPr lang="en-US" dirty="0" err="1"/>
              <a:t>Conceptacl</a:t>
            </a:r>
            <a:r>
              <a:rPr lang="en-US" dirty="0"/>
              <a:t>(female</a:t>
            </a:r>
            <a:r>
              <a:rPr lang="en-US" dirty="0" smtClean="0"/>
              <a:t>)</a:t>
            </a:r>
            <a:r>
              <a:rPr lang="en-US" dirty="0"/>
              <a:t> </a:t>
            </a:r>
            <a:r>
              <a:rPr lang="en-US" dirty="0" err="1"/>
              <a:t>Oogonia</a:t>
            </a:r>
            <a:endParaRPr dirty="0"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1" y="1295401"/>
            <a:ext cx="2468563" cy="232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1439069"/>
            <a:ext cx="1725613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136" y="1673621"/>
            <a:ext cx="2133600" cy="188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25626" y="4114800"/>
            <a:ext cx="2974975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24801" y="4114800"/>
            <a:ext cx="2627313" cy="2037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3"/>
          <p:cNvCxnSpPr/>
          <p:nvPr/>
        </p:nvCxnSpPr>
        <p:spPr>
          <a:xfrm flipH="1" flipV="1">
            <a:off x="5348177" y="2530549"/>
            <a:ext cx="62023" cy="2041451"/>
          </a:xfrm>
          <a:prstGeom prst="straightConnector1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41" name="Google Shape;241;p33"/>
          <p:cNvSpPr/>
          <p:nvPr/>
        </p:nvSpPr>
        <p:spPr>
          <a:xfrm>
            <a:off x="5029200" y="4572000"/>
            <a:ext cx="2286002" cy="914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dirty="0" err="1"/>
              <a:t>Conceptacl</a:t>
            </a:r>
            <a:r>
              <a:rPr lang="en-US" dirty="0"/>
              <a:t>(female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42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1971481" y="152400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err="1"/>
              <a:t>conceptacl</a:t>
            </a:r>
            <a:r>
              <a:rPr lang="en-US" dirty="0"/>
              <a:t>(male</a:t>
            </a:r>
            <a:r>
              <a:rPr lang="en-US" dirty="0" smtClean="0"/>
              <a:t>)</a:t>
            </a:r>
            <a:r>
              <a:rPr lang="en-US" dirty="0"/>
              <a:t> Antheridia</a:t>
            </a:r>
            <a:endParaRPr dirty="0"/>
          </a:p>
        </p:txBody>
      </p:sp>
      <p:pic>
        <p:nvPicPr>
          <p:cNvPr id="247" name="Google Shape;24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01001" y="4550665"/>
            <a:ext cx="2139881" cy="213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1" y="45720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1" y="1178554"/>
            <a:ext cx="4552560" cy="302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24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446</Words>
  <Application>Microsoft Office PowerPoint</Application>
  <PresentationFormat>Widescreen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Division Phaeophyta -Brown algae (sea weeds(</vt:lpstr>
      <vt:lpstr>General characteristics</vt:lpstr>
      <vt:lpstr>PowerPoint Presentation</vt:lpstr>
      <vt:lpstr>Laminaria</vt:lpstr>
      <vt:lpstr>C.S in Laminaria blade</vt:lpstr>
      <vt:lpstr>PowerPoint Presentation</vt:lpstr>
      <vt:lpstr>Fucus</vt:lpstr>
      <vt:lpstr>PowerPoint Presentation</vt:lpstr>
      <vt:lpstr>conceptacl(male) Antheridia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Phaeophyta -Brown algae (sea weeds(</dc:title>
  <dc:creator>Maher</dc:creator>
  <cp:lastModifiedBy>Maher</cp:lastModifiedBy>
  <cp:revision>6</cp:revision>
  <dcterms:created xsi:type="dcterms:W3CDTF">2024-08-19T16:25:19Z</dcterms:created>
  <dcterms:modified xsi:type="dcterms:W3CDTF">2024-08-19T19:13:11Z</dcterms:modified>
</cp:coreProperties>
</file>