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BCE5-9F3E-433C-990B-3C6E9EB84DFE}" type="datetimeFigureOut">
              <a:rPr lang="ar-IQ" smtClean="0"/>
              <a:t>14/02/1446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2BC4B-9F8A-4E6C-AC1F-2A9F889DC89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01090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BCE5-9F3E-433C-990B-3C6E9EB84DFE}" type="datetimeFigureOut">
              <a:rPr lang="ar-IQ" smtClean="0"/>
              <a:t>14/02/1446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2BC4B-9F8A-4E6C-AC1F-2A9F889DC89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13807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BCE5-9F3E-433C-990B-3C6E9EB84DFE}" type="datetimeFigureOut">
              <a:rPr lang="ar-IQ" smtClean="0"/>
              <a:t>14/02/1446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2BC4B-9F8A-4E6C-AC1F-2A9F889DC89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48820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BCE5-9F3E-433C-990B-3C6E9EB84DFE}" type="datetimeFigureOut">
              <a:rPr lang="ar-IQ" smtClean="0"/>
              <a:t>14/02/1446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2BC4B-9F8A-4E6C-AC1F-2A9F889DC89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02662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BCE5-9F3E-433C-990B-3C6E9EB84DFE}" type="datetimeFigureOut">
              <a:rPr lang="ar-IQ" smtClean="0"/>
              <a:t>14/02/1446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2BC4B-9F8A-4E6C-AC1F-2A9F889DC89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15408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BCE5-9F3E-433C-990B-3C6E9EB84DFE}" type="datetimeFigureOut">
              <a:rPr lang="ar-IQ" smtClean="0"/>
              <a:t>14/02/1446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2BC4B-9F8A-4E6C-AC1F-2A9F889DC89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77117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BCE5-9F3E-433C-990B-3C6E9EB84DFE}" type="datetimeFigureOut">
              <a:rPr lang="ar-IQ" smtClean="0"/>
              <a:t>14/02/1446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2BC4B-9F8A-4E6C-AC1F-2A9F889DC89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59589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BCE5-9F3E-433C-990B-3C6E9EB84DFE}" type="datetimeFigureOut">
              <a:rPr lang="ar-IQ" smtClean="0"/>
              <a:t>14/02/1446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2BC4B-9F8A-4E6C-AC1F-2A9F889DC89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00938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BCE5-9F3E-433C-990B-3C6E9EB84DFE}" type="datetimeFigureOut">
              <a:rPr lang="ar-IQ" smtClean="0"/>
              <a:t>14/02/1446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2BC4B-9F8A-4E6C-AC1F-2A9F889DC89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32660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BCE5-9F3E-433C-990B-3C6E9EB84DFE}" type="datetimeFigureOut">
              <a:rPr lang="ar-IQ" smtClean="0"/>
              <a:t>14/02/1446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2BC4B-9F8A-4E6C-AC1F-2A9F889DC89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2093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BCE5-9F3E-433C-990B-3C6E9EB84DFE}" type="datetimeFigureOut">
              <a:rPr lang="ar-IQ" smtClean="0"/>
              <a:t>14/02/1446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2BC4B-9F8A-4E6C-AC1F-2A9F889DC89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21061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1BCE5-9F3E-433C-990B-3C6E9EB84DFE}" type="datetimeFigureOut">
              <a:rPr lang="ar-IQ" smtClean="0"/>
              <a:t>14/02/1446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2BC4B-9F8A-4E6C-AC1F-2A9F889DC89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5497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8428" y="519203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ar-IQ" sz="4000" b="1" dirty="0" smtClean="0">
                <a:solidFill>
                  <a:prstClr val="black"/>
                </a:solidFill>
                <a:latin typeface="Calibri Light"/>
                <a:ea typeface="+mj-ea"/>
                <a:cs typeface="Times New Roman"/>
              </a:rPr>
              <a:t>Division</a:t>
            </a:r>
            <a:r>
              <a:rPr lang="ar-IQ" sz="4000" b="1" dirty="0">
                <a:solidFill>
                  <a:prstClr val="black"/>
                </a:solidFill>
                <a:latin typeface="Calibri Light"/>
                <a:ea typeface="+mj-ea"/>
                <a:cs typeface="Times New Roman"/>
              </a:rPr>
              <a:t>:-Chrysophyta (golden algae</a:t>
            </a:r>
          </a:p>
          <a:p>
            <a:pPr marL="0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prstClr val="black"/>
                </a:solidFill>
              </a:rPr>
              <a:t>2- Class</a:t>
            </a:r>
            <a:r>
              <a:rPr lang="en-US" b="1" dirty="0">
                <a:solidFill>
                  <a:prstClr val="black"/>
                </a:solidFill>
              </a:rPr>
              <a:t>: </a:t>
            </a:r>
            <a:r>
              <a:rPr lang="en-US" b="1" dirty="0" err="1" smtClean="0">
                <a:solidFill>
                  <a:prstClr val="black"/>
                </a:solidFill>
              </a:rPr>
              <a:t>bacillariophyceae</a:t>
            </a:r>
            <a:r>
              <a:rPr lang="en-US" b="1" dirty="0" smtClean="0">
                <a:solidFill>
                  <a:prstClr val="black"/>
                </a:solidFill>
              </a:rPr>
              <a:t> (</a:t>
            </a:r>
            <a:r>
              <a:rPr lang="en-US" b="1" dirty="0" err="1">
                <a:solidFill>
                  <a:prstClr val="black"/>
                </a:solidFill>
              </a:rPr>
              <a:t>Diatomes</a:t>
            </a:r>
            <a:r>
              <a:rPr lang="en-US" b="1" dirty="0">
                <a:solidFill>
                  <a:prstClr val="black"/>
                </a:solidFill>
              </a:rPr>
              <a:t>)</a:t>
            </a:r>
            <a:endParaRPr lang="en-US" sz="30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0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1- Order: </a:t>
            </a:r>
            <a:r>
              <a:rPr lang="en-US" sz="3000" b="1" dirty="0" err="1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Pennales</a:t>
            </a:r>
            <a:r>
              <a:rPr lang="en-US" sz="30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</a:p>
          <a:p>
            <a:pPr marL="0" indent="0">
              <a:buNone/>
            </a:pPr>
            <a:r>
              <a:rPr lang="en-US" sz="30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Genus :</a:t>
            </a:r>
            <a:r>
              <a:rPr lang="ar-IQ" sz="3200" b="1" i="1" dirty="0">
                <a:solidFill>
                  <a:prstClr val="black"/>
                </a:solidFill>
                <a:latin typeface="Calibri Light"/>
              </a:rPr>
              <a:t> Navicula</a:t>
            </a:r>
            <a:endParaRPr lang="en-US" sz="30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0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2- Order: </a:t>
            </a:r>
            <a:r>
              <a:rPr lang="en-US" sz="3000" b="1" dirty="0" err="1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centrales</a:t>
            </a:r>
            <a:r>
              <a:rPr lang="en-US" sz="30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sz="30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Genus : </a:t>
            </a:r>
            <a:r>
              <a:rPr lang="ar-IQ" sz="3200" b="1" i="1" dirty="0">
                <a:solidFill>
                  <a:prstClr val="black"/>
                </a:solidFill>
                <a:latin typeface="Calibri Light"/>
              </a:rPr>
              <a:t>cyclotella</a:t>
            </a:r>
            <a:endParaRPr lang="en-US" sz="30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000" b="1" dirty="0">
                <a:solidFill>
                  <a:prstClr val="black"/>
                </a:solidFill>
                <a:latin typeface="Calibri Light"/>
                <a:ea typeface="+mj-ea"/>
                <a:cs typeface="Times New Roman"/>
              </a:rPr>
              <a:t> </a:t>
            </a:r>
            <a:r>
              <a:rPr lang="ar-IQ" sz="3000" b="1" dirty="0">
                <a:solidFill>
                  <a:prstClr val="black"/>
                </a:solidFill>
                <a:latin typeface="Calibri Light"/>
                <a:ea typeface="+mj-ea"/>
                <a:cs typeface="Times New Roman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888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9863470" cy="1440160"/>
          </a:xfrm>
        </p:spPr>
        <p:txBody>
          <a:bodyPr>
            <a:normAutofit fontScale="90000"/>
          </a:bodyPr>
          <a:lstStyle/>
          <a:p>
            <a:pPr marL="63500">
              <a:lnSpc>
                <a:spcPct val="115000"/>
              </a:lnSpc>
              <a:spcBef>
                <a:spcPts val="1385"/>
              </a:spcBef>
            </a:pPr>
            <a:r>
              <a:rPr lang="ar-IQ" sz="4000" b="1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/>
            </a:r>
            <a:br>
              <a:rPr lang="ar-IQ" sz="4000" b="1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</a:br>
            <a:r>
              <a:rPr lang="en-US" sz="4000" b="1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General Characteristics of </a:t>
            </a:r>
            <a:r>
              <a:rPr lang="en-US" sz="4000" b="1" dirty="0" err="1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Bacillariophyta</a:t>
            </a:r>
            <a:r>
              <a:rPr lang="en-US" sz="2800" dirty="0">
                <a:ea typeface="Calibri"/>
                <a:cs typeface="Arial"/>
              </a:rPr>
              <a:t/>
            </a:r>
            <a:br>
              <a:rPr lang="en-US" sz="2800" dirty="0">
                <a:ea typeface="Calibri"/>
                <a:cs typeface="Arial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ar-IQ" dirty="0"/>
              <a:t>Very important for aquatic food chains: they provide </a:t>
            </a:r>
            <a:r>
              <a:rPr lang="en-US" altLang="ar-IQ" i="1" dirty="0"/>
              <a:t>phytoplankton</a:t>
            </a:r>
          </a:p>
          <a:p>
            <a:pPr marL="0" indent="0">
              <a:buNone/>
            </a:pPr>
            <a:endParaRPr lang="en-US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Most 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their species are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unicellular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,filamentous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colonies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aggregates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cell wall of the diatom is called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frustule</a:t>
            </a:r>
            <a:r>
              <a:rPr lang="en-US" dirty="0">
                <a:solidFill>
                  <a:srgbClr val="FF0000"/>
                </a:solidFill>
                <a:latin typeface="var(--gpts-font-family)"/>
              </a:rPr>
              <a:t>.</a:t>
            </a:r>
          </a:p>
          <a:p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frustule consists of two halves; the upper half is called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Hybotheca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while the lower half is referred to as </a:t>
            </a:r>
            <a:endParaRPr lang="ar-IQ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ar-IQ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Epitheca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cell wall is primarily composed of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silica</a:t>
            </a:r>
            <a:r>
              <a:rPr lang="en-US" dirty="0" smtClean="0">
                <a:latin typeface="var(--gpts-font-family)"/>
              </a:rPr>
              <a:t>.</a:t>
            </a:r>
            <a:endParaRPr lang="en-US" dirty="0">
              <a:latin typeface="var(--gpts-font-family)"/>
            </a:endParaRPr>
          </a:p>
          <a:p>
            <a:r>
              <a:rPr lang="en-US" dirty="0">
                <a:latin typeface="Times New Roman"/>
                <a:ea typeface="Times New Roman"/>
              </a:rPr>
              <a:t>The</a:t>
            </a:r>
            <a:r>
              <a:rPr lang="en-US" spc="160" dirty="0">
                <a:latin typeface="Times New Roman"/>
                <a:ea typeface="Times New Roman"/>
              </a:rPr>
              <a:t> </a:t>
            </a:r>
            <a:r>
              <a:rPr lang="en-US" dirty="0">
                <a:latin typeface="Times New Roman"/>
                <a:ea typeface="Times New Roman"/>
              </a:rPr>
              <a:t>food</a:t>
            </a:r>
            <a:r>
              <a:rPr lang="en-US" spc="165" dirty="0">
                <a:latin typeface="Times New Roman"/>
                <a:ea typeface="Times New Roman"/>
              </a:rPr>
              <a:t> </a:t>
            </a:r>
            <a:r>
              <a:rPr lang="en-US" dirty="0">
                <a:latin typeface="Times New Roman"/>
                <a:ea typeface="Times New Roman"/>
              </a:rPr>
              <a:t>as</a:t>
            </a:r>
            <a:r>
              <a:rPr lang="en-US" spc="170" dirty="0">
                <a:latin typeface="Times New Roman"/>
                <a:ea typeface="Times New Roman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/>
                <a:ea typeface="Times New Roman"/>
              </a:rPr>
              <a:t>oil</a:t>
            </a:r>
            <a:r>
              <a:rPr lang="en-US" b="1" spc="170" dirty="0">
                <a:latin typeface="Times New Roman"/>
                <a:ea typeface="Times New Roman"/>
              </a:rPr>
              <a:t> </a:t>
            </a:r>
            <a:r>
              <a:rPr lang="en-US" dirty="0">
                <a:latin typeface="Times New Roman"/>
                <a:ea typeface="Times New Roman"/>
              </a:rPr>
              <a:t>and</a:t>
            </a:r>
            <a:r>
              <a:rPr lang="en-US" spc="155" dirty="0">
                <a:latin typeface="Times New Roman"/>
                <a:ea typeface="Times New Roman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/>
                <a:ea typeface="Times New Roman"/>
              </a:rPr>
              <a:t>chrysolaminarin</a:t>
            </a:r>
            <a:r>
              <a:rPr lang="en-US" b="1" spc="160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891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591" y="191388"/>
            <a:ext cx="11398102" cy="57540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Cells are surrounded by rigid 2 part box or petri dish pieces like cell wall, composed of Silica and is known as “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Frustule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Thus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two-part frustules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surround the protoplasm. It consist of two halves the smaller or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lower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one is known as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hypotheca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the larger or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upper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one is known as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Epitheca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ar-IQ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Tx/>
              <a:buChar char="-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two halves are connected by connecting band called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girdle</a:t>
            </a:r>
          </a:p>
          <a:p>
            <a:pPr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diatom cell has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two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appearances: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gridle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view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2-valve view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605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2211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507288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4" y="1772816"/>
            <a:ext cx="4584377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040" y="2252664"/>
            <a:ext cx="3600400" cy="276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459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3765447"/>
              </p:ext>
            </p:extLst>
          </p:nvPr>
        </p:nvGraphicFramePr>
        <p:xfrm>
          <a:off x="1970567" y="383746"/>
          <a:ext cx="8229600" cy="4078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Simplified Arabic"/>
                          <a:cs typeface="Times New Roman" pitchFamily="18" charset="0"/>
                          <a:sym typeface="Simplified Arabic"/>
                        </a:rPr>
                        <a:t>Order: </a:t>
                      </a:r>
                      <a:r>
                        <a:rPr kumimoji="0" lang="en-US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Simplified Arabic"/>
                          <a:cs typeface="Times New Roman" pitchFamily="18" charset="0"/>
                          <a:sym typeface="Simplified Arabic"/>
                        </a:rPr>
                        <a:t>Centrales</a:t>
                      </a:r>
                      <a:endParaRPr kumimoji="0" lang="en-US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  <a:sym typeface="Calibri"/>
                      </a:endParaRPr>
                    </a:p>
                    <a:p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Simplified Arabic"/>
                          <a:cs typeface="Times New Roman" pitchFamily="18" charset="0"/>
                          <a:sym typeface="Simplified Arabic"/>
                        </a:rPr>
                        <a:t>Order: </a:t>
                      </a:r>
                      <a:r>
                        <a:rPr kumimoji="0" lang="en-US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Simplified Arabic"/>
                          <a:cs typeface="Times New Roman" pitchFamily="18" charset="0"/>
                          <a:sym typeface="Simplified Arabic"/>
                        </a:rPr>
                        <a:t>Pennales</a:t>
                      </a:r>
                      <a:endParaRPr kumimoji="0" lang="en-US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  <a:sym typeface="Calibri"/>
                      </a:endParaRPr>
                    </a:p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0" lang="ar-IQ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implified Arabic"/>
                          <a:ea typeface="Simplified Arabic"/>
                          <a:cs typeface="+mj-cs"/>
                          <a:sym typeface="Simplified Arabic"/>
                        </a:rPr>
                        <a:t>Radial</a:t>
                      </a:r>
                      <a:r>
                        <a:rPr kumimoji="0" lang="ar-IQ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implified Arabic"/>
                          <a:ea typeface="Simplified Arabic"/>
                          <a:cs typeface="+mj-cs"/>
                          <a:sym typeface="Simplified Arabic"/>
                        </a:rPr>
                        <a:t> </a:t>
                      </a:r>
                      <a:r>
                        <a:rPr kumimoji="0" lang="ar-IQ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implified Arabic"/>
                          <a:ea typeface="Simplified Arabic"/>
                          <a:cs typeface="+mj-cs"/>
                          <a:sym typeface="Simplified Arabic"/>
                        </a:rPr>
                        <a:t>Summetry</a:t>
                      </a:r>
                      <a:r>
                        <a:rPr kumimoji="0" lang="ar-IQ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implified Arabic"/>
                          <a:ea typeface="Simplified Arabic"/>
                          <a:cs typeface="+mj-cs"/>
                          <a:sym typeface="Simplified Arabic"/>
                        </a:rPr>
                        <a:t> </a:t>
                      </a:r>
                      <a:r>
                        <a:rPr lang="en-US" sz="2400" b="0" dirty="0" smtClean="0">
                          <a:cs typeface="+mj-cs"/>
                        </a:rPr>
                        <a:t>1-</a:t>
                      </a:r>
                      <a:r>
                        <a:rPr lang="en-US" sz="2400" b="0" baseline="0" dirty="0" smtClean="0">
                          <a:cs typeface="+mj-cs"/>
                        </a:rPr>
                        <a:t> </a:t>
                      </a:r>
                      <a:endParaRPr lang="en-US" sz="2400" b="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0" lang="ar-IQ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implified Arabic"/>
                          <a:ea typeface="Simplified Arabic"/>
                          <a:cs typeface="+mj-cs"/>
                          <a:sym typeface="Simplified Arabic"/>
                        </a:rPr>
                        <a:t>Summetry</a:t>
                      </a:r>
                      <a:r>
                        <a:rPr kumimoji="0" lang="ar-IQ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implified Arabic"/>
                          <a:ea typeface="Simplified Arabic"/>
                          <a:cs typeface="+mj-cs"/>
                          <a:sym typeface="Simplified Arabic"/>
                        </a:rPr>
                        <a:t>   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implified Arabic"/>
                          <a:ea typeface="Simplified Arabic"/>
                          <a:cs typeface="+mj-cs"/>
                          <a:sym typeface="Simplified Arabic"/>
                        </a:rPr>
                        <a:t>1-  </a:t>
                      </a:r>
                      <a:r>
                        <a:rPr kumimoji="0" lang="ar-IQ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implified Arabic"/>
                          <a:ea typeface="Simplified Arabic"/>
                          <a:cs typeface="+mj-cs"/>
                          <a:sym typeface="Simplified Arabic"/>
                        </a:rPr>
                        <a:t>Bilateral</a:t>
                      </a:r>
                      <a:endParaRPr lang="en-US" sz="2400" b="0" dirty="0">
                        <a:cs typeface="+mj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2- Discoid</a:t>
                      </a:r>
                      <a:r>
                        <a:rPr lang="en-US" sz="2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chloroplast</a:t>
                      </a: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2- Elongated</a:t>
                      </a:r>
                      <a:r>
                        <a:rPr lang="en-US" sz="2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chloroplast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3-</a:t>
                      </a:r>
                      <a:r>
                        <a:rPr lang="en-US" sz="2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Rapfe</a:t>
                      </a:r>
                      <a:r>
                        <a:rPr lang="en-US" sz="2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is absent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3- Raphe</a:t>
                      </a:r>
                      <a:r>
                        <a:rPr lang="en-US" sz="2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is present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ar-IQ" sz="2400" dirty="0" smtClean="0">
                          <a:cs typeface="+mj-cs"/>
                        </a:rPr>
                        <a:t>   </a:t>
                      </a:r>
                      <a:r>
                        <a:rPr lang="en-US" sz="2400" baseline="0" dirty="0" smtClean="0">
                          <a:cs typeface="+mj-cs"/>
                        </a:rPr>
                        <a:t> </a:t>
                      </a:r>
                      <a:r>
                        <a:rPr lang="en-US" sz="2400" b="0" i="0" baseline="0" dirty="0" smtClean="0">
                          <a:effectLst/>
                          <a:latin typeface="DM Sans"/>
                          <a:cs typeface="+mj-cs"/>
                        </a:rPr>
                        <a:t>Gliding motion</a:t>
                      </a:r>
                      <a:r>
                        <a:rPr lang="ar-IQ" sz="2400" dirty="0" smtClean="0">
                          <a:cs typeface="+mj-cs"/>
                        </a:rPr>
                        <a:t>-4</a:t>
                      </a:r>
                      <a:r>
                        <a:rPr lang="ar-IQ" sz="2400" baseline="0" dirty="0" smtClean="0">
                          <a:cs typeface="+mj-cs"/>
                        </a:rPr>
                        <a:t> </a:t>
                      </a:r>
                      <a:endParaRPr lang="en-US" sz="24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cs typeface="+mj-cs"/>
                        </a:rPr>
                        <a:t>4- No Gliding</a:t>
                      </a:r>
                      <a:r>
                        <a:rPr lang="en-US" sz="2400" baseline="0" dirty="0" smtClean="0">
                          <a:cs typeface="+mj-cs"/>
                        </a:rPr>
                        <a:t> motion</a:t>
                      </a:r>
                      <a:endParaRPr lang="en-US" sz="2400" dirty="0">
                        <a:cs typeface="+mj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cs typeface="+mj-cs"/>
                        </a:rPr>
                        <a:t> 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5-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ex  </a:t>
                      </a:r>
                      <a:r>
                        <a:rPr lang="en-US" sz="2400" i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Cyclotella</a:t>
                      </a:r>
                      <a:r>
                        <a:rPr lang="en-US" sz="2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5- ex 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400" i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Navcula</a:t>
                      </a:r>
                      <a:endParaRPr lang="en-US" sz="2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248CB309-EC04-2660-2153-CA6A203111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477926" y="4461968"/>
            <a:ext cx="8899451" cy="1877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550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i="1" dirty="0" err="1">
                <a:solidFill>
                  <a:prstClr val="black"/>
                </a:solidFill>
                <a:latin typeface="Calibri Light"/>
              </a:rPr>
              <a:t>Navicula</a:t>
            </a:r>
            <a:endParaRPr lang="en-US" b="1" dirty="0"/>
          </a:p>
        </p:txBody>
      </p:sp>
      <p:pic>
        <p:nvPicPr>
          <p:cNvPr id="4" name="Google Shape;126;p20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8112225" y="1844825"/>
            <a:ext cx="1762125" cy="2600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128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22884" y="2204865"/>
            <a:ext cx="240982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27;p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67314" y="4100339"/>
            <a:ext cx="2466975" cy="184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89967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i="1" dirty="0" err="1">
                <a:solidFill>
                  <a:prstClr val="black"/>
                </a:solidFill>
                <a:latin typeface="Calibri Light"/>
              </a:rPr>
              <a:t>cyclotella</a:t>
            </a:r>
            <a:endParaRPr lang="en-US" b="1" dirty="0"/>
          </a:p>
        </p:txBody>
      </p:sp>
      <p:pic>
        <p:nvPicPr>
          <p:cNvPr id="4" name="Google Shape;146;p22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2423593" y="3933057"/>
            <a:ext cx="2390775" cy="1914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147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51785" y="1458888"/>
            <a:ext cx="3419475" cy="2409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45;p22"/>
          <p:cNvPicPr preferRelativeResize="0"/>
          <p:nvPr/>
        </p:nvPicPr>
        <p:blipFill rotWithShape="1">
          <a:blip r:embed="rId4">
            <a:alphaModFix/>
          </a:blip>
          <a:srcRect l="42873" b="42228"/>
          <a:stretch/>
        </p:blipFill>
        <p:spPr>
          <a:xfrm>
            <a:off x="7392144" y="4005065"/>
            <a:ext cx="2982816" cy="26330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5001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238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DM Sans</vt:lpstr>
      <vt:lpstr>Simplified Arabic</vt:lpstr>
      <vt:lpstr>Times New Roman</vt:lpstr>
      <vt:lpstr>var(--gpts-font-family)</vt:lpstr>
      <vt:lpstr>Office Theme</vt:lpstr>
      <vt:lpstr>PowerPoint Presentation</vt:lpstr>
      <vt:lpstr> General Characteristics of Bacillariophyta </vt:lpstr>
      <vt:lpstr>PowerPoint Presentation</vt:lpstr>
      <vt:lpstr>PowerPoint Presentation</vt:lpstr>
      <vt:lpstr>PowerPoint Presentation</vt:lpstr>
      <vt:lpstr>Navicula</vt:lpstr>
      <vt:lpstr>cyclotella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4</cp:revision>
  <dcterms:created xsi:type="dcterms:W3CDTF">2024-08-19T15:45:53Z</dcterms:created>
  <dcterms:modified xsi:type="dcterms:W3CDTF">2024-08-19T16:23:05Z</dcterms:modified>
</cp:coreProperties>
</file>