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0" r:id="rId7"/>
    <p:sldId id="269" r:id="rId8"/>
    <p:sldId id="271" r:id="rId9"/>
    <p:sldId id="272" r:id="rId10"/>
    <p:sldId id="273" r:id="rId11"/>
    <p:sldId id="259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D02A24A-98D2-44CA-B678-742A00809469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FA768B6-A37C-4010-82AB-08699BC0E69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731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4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57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664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298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798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67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33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989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68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831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718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395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77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0342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5482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61431-A0CD-4303-9FB0-74986A008B32}" type="datetimeFigureOut">
              <a:rPr lang="ar-IQ" smtClean="0"/>
              <a:t>14/02/1446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6F80D-EB19-430E-9637-D0F556592B6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65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873" y="1122363"/>
            <a:ext cx="11249247" cy="2387600"/>
          </a:xfrm>
        </p:spPr>
        <p:txBody>
          <a:bodyPr>
            <a:normAutofit/>
          </a:bodyPr>
          <a:lstStyle/>
          <a:p>
            <a:r>
              <a:rPr lang="en-US" b="1" dirty="0"/>
              <a:t>phylum </a:t>
            </a:r>
            <a:r>
              <a:rPr lang="en-US" b="1" dirty="0" err="1" smtClean="0"/>
              <a:t>Pyrrophyta</a:t>
            </a:r>
            <a:r>
              <a:rPr lang="en-US" dirty="0"/>
              <a:t> (dinoflagellates) 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56680"/>
              </p:ext>
            </p:extLst>
          </p:nvPr>
        </p:nvGraphicFramePr>
        <p:xfrm>
          <a:off x="637952" y="3710317"/>
          <a:ext cx="11217350" cy="2222650"/>
        </p:xfrm>
        <a:graphic>
          <a:graphicData uri="http://schemas.openxmlformats.org/drawingml/2006/table">
            <a:tbl>
              <a:tblPr/>
              <a:tblGrid>
                <a:gridCol w="5608675">
                  <a:extLst>
                    <a:ext uri="{9D8B030D-6E8A-4147-A177-3AD203B41FA5}">
                      <a16:colId xmlns:a16="http://schemas.microsoft.com/office/drawing/2014/main" val="3319316168"/>
                    </a:ext>
                  </a:extLst>
                </a:gridCol>
                <a:gridCol w="5608675">
                  <a:extLst>
                    <a:ext uri="{9D8B030D-6E8A-4147-A177-3AD203B41FA5}">
                      <a16:colId xmlns:a16="http://schemas.microsoft.com/office/drawing/2014/main" val="2829105370"/>
                    </a:ext>
                  </a:extLst>
                </a:gridCol>
              </a:tblGrid>
              <a:tr h="222265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effectLst/>
                        </a:rPr>
                        <a:t>Class:                       </a:t>
                      </a:r>
                      <a:r>
                        <a:rPr lang="en-US" sz="2800" b="1" dirty="0" err="1" smtClean="0">
                          <a:effectLst/>
                        </a:rPr>
                        <a:t>Peridinea</a:t>
                      </a:r>
                      <a:endParaRPr lang="en-US" sz="2800" b="1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</a:rPr>
                        <a:t>Order:                    </a:t>
                      </a:r>
                      <a:r>
                        <a:rPr lang="en-US" sz="2800" b="1" dirty="0" err="1" smtClean="0">
                          <a:effectLst/>
                        </a:rPr>
                        <a:t>Peridiniida</a:t>
                      </a:r>
                      <a:endParaRPr lang="en-US" sz="2800" b="1" dirty="0" smtClean="0">
                        <a:effectLst/>
                      </a:endParaRPr>
                    </a:p>
                    <a:p>
                      <a:pPr algn="l"/>
                      <a:r>
                        <a:rPr lang="en-US" sz="2800" b="1" dirty="0" smtClean="0">
                          <a:effectLst/>
                        </a:rPr>
                        <a:t>Family:                  </a:t>
                      </a:r>
                      <a:r>
                        <a:rPr lang="en-US" sz="2800" b="1" dirty="0" err="1" smtClean="0">
                          <a:effectLst/>
                        </a:rPr>
                        <a:t>Peridiniidae</a:t>
                      </a:r>
                      <a:endParaRPr lang="en-US" sz="2800" b="1" dirty="0" smtClean="0">
                        <a:effectLst/>
                      </a:endParaRPr>
                    </a:p>
                    <a:p>
                      <a:pPr algn="l"/>
                      <a:r>
                        <a:rPr lang="en-US" sz="2800" b="1" dirty="0" smtClean="0">
                          <a:effectLst/>
                        </a:rPr>
                        <a:t>Genus:                </a:t>
                      </a:r>
                      <a:r>
                        <a:rPr lang="en-US" sz="2800" b="1" i="1" dirty="0" err="1" smtClean="0">
                          <a:effectLst/>
                        </a:rPr>
                        <a:t>Peridinum</a:t>
                      </a:r>
                      <a:r>
                        <a:rPr lang="en-US" sz="2800" b="1" i="1" dirty="0" smtClean="0">
                          <a:effectLst/>
                        </a:rPr>
                        <a:t> </a:t>
                      </a:r>
                      <a:r>
                        <a:rPr lang="en-US" sz="2800" b="1" dirty="0" smtClean="0">
                          <a:effectLst/>
                        </a:rPr>
                        <a:t>, </a:t>
                      </a:r>
                      <a:r>
                        <a:rPr lang="en-US" sz="2800" b="1" i="1" dirty="0" err="1" smtClean="0">
                          <a:effectLst/>
                        </a:rPr>
                        <a:t>Ceratium</a:t>
                      </a:r>
                      <a:endParaRPr lang="en-US" sz="2800" b="1" i="1" dirty="0">
                        <a:effectLst/>
                      </a:endParaRPr>
                    </a:p>
                  </a:txBody>
                  <a:tcPr marL="19050" marR="1270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effectLst/>
                      </a:endParaRPr>
                    </a:p>
                    <a:p>
                      <a:endParaRPr lang="en-US" dirty="0">
                        <a:effectLst/>
                      </a:endParaRPr>
                    </a:p>
                  </a:txBody>
                  <a:tcPr marL="19050" marR="1270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1D2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80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6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ar-IQ"/>
              <a:t>Vaucheria geminata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1828800" y="10668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20" y="1371600"/>
            <a:ext cx="2316480" cy="228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555" y="4193667"/>
            <a:ext cx="297721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599" y="1341120"/>
            <a:ext cx="2772168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57400" y="4126993"/>
            <a:ext cx="3088598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70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ar-IQ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5740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3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characteristics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1169581"/>
            <a:ext cx="11087986" cy="5401340"/>
          </a:xfrm>
        </p:spPr>
        <p:txBody>
          <a:bodyPr/>
          <a:lstStyle/>
          <a:p>
            <a:r>
              <a:rPr lang="en-US" dirty="0" smtClean="0"/>
              <a:t>They commonly have a cell covering structure named (theca) composed of cellulose or polysaccharide. The theca is laced with spine.</a:t>
            </a:r>
          </a:p>
          <a:p>
            <a:r>
              <a:rPr lang="en-US" dirty="0" smtClean="0"/>
              <a:t>unicellular </a:t>
            </a:r>
            <a:r>
              <a:rPr lang="en-US" dirty="0"/>
              <a:t>algae that has a yellow brown </a:t>
            </a:r>
            <a:r>
              <a:rPr lang="en-US" dirty="0" smtClean="0"/>
              <a:t>color</a:t>
            </a:r>
          </a:p>
          <a:p>
            <a:r>
              <a:rPr lang="en-US" dirty="0"/>
              <a:t>has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>
                <a:solidFill>
                  <a:srgbClr val="FF0000"/>
                </a:solidFill>
              </a:rPr>
              <a:t> different flagella </a:t>
            </a:r>
            <a:r>
              <a:rPr lang="en-US" dirty="0"/>
              <a:t>which are ribbon-shaped</a:t>
            </a:r>
            <a:r>
              <a:rPr lang="en-US" dirty="0" smtClean="0"/>
              <a:t>.</a:t>
            </a:r>
            <a:r>
              <a:rPr lang="en-US" dirty="0"/>
              <a:t> A longer flagellum lies </a:t>
            </a:r>
            <a:r>
              <a:rPr lang="en-US" dirty="0">
                <a:solidFill>
                  <a:srgbClr val="FF0000"/>
                </a:solidFill>
              </a:rPr>
              <a:t>in a groove called the </a:t>
            </a:r>
            <a:r>
              <a:rPr lang="en-US" b="1" dirty="0">
                <a:solidFill>
                  <a:srgbClr val="FF0000"/>
                </a:solidFill>
              </a:rPr>
              <a:t>sulcus</a:t>
            </a:r>
            <a:r>
              <a:rPr lang="en-US" dirty="0"/>
              <a:t>, and a </a:t>
            </a:r>
            <a:r>
              <a:rPr lang="en-US" dirty="0">
                <a:solidFill>
                  <a:srgbClr val="FF0000"/>
                </a:solidFill>
              </a:rPr>
              <a:t>shorter flagellum </a:t>
            </a:r>
            <a:r>
              <a:rPr lang="en-US" dirty="0"/>
              <a:t>lies perpendicular to the first in a groove </a:t>
            </a:r>
            <a:r>
              <a:rPr lang="en-US" dirty="0">
                <a:solidFill>
                  <a:srgbClr val="FF0000"/>
                </a:solidFill>
              </a:rPr>
              <a:t>called the </a:t>
            </a:r>
            <a:r>
              <a:rPr lang="en-US" b="1" dirty="0">
                <a:solidFill>
                  <a:srgbClr val="FF0000"/>
                </a:solidFill>
              </a:rPr>
              <a:t>girdle</a:t>
            </a:r>
            <a:r>
              <a:rPr lang="en-US" dirty="0"/>
              <a:t>. The positioning of the flagella </a:t>
            </a:r>
            <a:r>
              <a:rPr lang="en-US" dirty="0" err="1"/>
              <a:t>causest</a:t>
            </a:r>
            <a:r>
              <a:rPr lang="en-US" dirty="0"/>
              <a:t> he cell to swim in a </a:t>
            </a:r>
            <a:r>
              <a:rPr lang="en-US" dirty="0">
                <a:solidFill>
                  <a:srgbClr val="FF0000"/>
                </a:solidFill>
              </a:rPr>
              <a:t>rotating motion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pigments (chlorophyll-a, chlorophyll-b, c1, c2 and </a:t>
            </a:r>
            <a:r>
              <a:rPr lang="en-US" dirty="0" err="1"/>
              <a:t>fucoxanthin</a:t>
            </a:r>
            <a:r>
              <a:rPr lang="en-US" dirty="0"/>
              <a:t>) that can photosynthesize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food is </a:t>
            </a:r>
            <a:r>
              <a:rPr lang="en-US" dirty="0" smtClean="0">
                <a:solidFill>
                  <a:srgbClr val="FF0000"/>
                </a:solidFill>
              </a:rPr>
              <a:t>starch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oil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2" y="4206090"/>
            <a:ext cx="6526618" cy="25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-algal bodies are composed of upper part (</a:t>
            </a:r>
            <a:r>
              <a:rPr lang="en-US" dirty="0" err="1" smtClean="0"/>
              <a:t>Epicon</a:t>
            </a:r>
            <a:r>
              <a:rPr lang="en-US" dirty="0" smtClean="0"/>
              <a:t>) and lower part (</a:t>
            </a:r>
            <a:r>
              <a:rPr lang="en-US" dirty="0" err="1" smtClean="0"/>
              <a:t>Hypocon</a:t>
            </a:r>
            <a:r>
              <a:rPr lang="en-US" dirty="0" smtClean="0"/>
              <a:t>) separated by transverse groove or annulus. In addition, having a longitudinal groove called (sulcus) containing pair of flagella (long and short).</a:t>
            </a:r>
            <a:endParaRPr lang="ar-IQ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44" y="3136605"/>
            <a:ext cx="7401226" cy="35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ar-IQ" b="1" i="1" dirty="0"/>
              <a:t>Peridinium</a:t>
            </a:r>
            <a:endParaRPr b="1" i="1" dirty="0"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765543" y="1066800"/>
            <a:ext cx="10377377" cy="541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918" y="1280922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601" y="1371600"/>
            <a:ext cx="18383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8360" y="1314450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1" y="4495800"/>
            <a:ext cx="2828925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67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ar-IQ" i="1" dirty="0"/>
              <a:t>Ceratium</a:t>
            </a:r>
            <a:endParaRPr i="1" dirty="0"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1" y="4495801"/>
            <a:ext cx="23907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l="10429" t="16000" r="13713" b="4571"/>
          <a:stretch/>
        </p:blipFill>
        <p:spPr>
          <a:xfrm>
            <a:off x="7976189" y="4196221"/>
            <a:ext cx="4027967" cy="221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169043" y="1981200"/>
            <a:ext cx="2098318" cy="205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6940" y="1719567"/>
            <a:ext cx="3384634" cy="477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9991" y="1865616"/>
            <a:ext cx="3997842" cy="202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745612"/>
            <a:ext cx="11897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alga is similar to the former one except that the </a:t>
            </a:r>
            <a:r>
              <a:rPr lang="en-US" sz="2800" dirty="0" err="1" smtClean="0"/>
              <a:t>epicon</a:t>
            </a:r>
            <a:r>
              <a:rPr lang="en-US" sz="2800" dirty="0" smtClean="0"/>
              <a:t> contains a fork like structures called ( dorsal horn) and the </a:t>
            </a:r>
            <a:r>
              <a:rPr lang="en-US" sz="2800" dirty="0" err="1" smtClean="0"/>
              <a:t>hypocon</a:t>
            </a:r>
            <a:r>
              <a:rPr lang="en-US" sz="2800" dirty="0" smtClean="0"/>
              <a:t> contains double fork called (ventral horn).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85132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Division: </a:t>
            </a:r>
            <a:r>
              <a:rPr lang="en-US" b="1" dirty="0" err="1" smtClean="0"/>
              <a:t>chrysophyta</a:t>
            </a:r>
            <a:r>
              <a:rPr lang="en-US" b="1" dirty="0" smtClean="0"/>
              <a:t> (Yellow-green)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1- Class: </a:t>
            </a:r>
            <a:r>
              <a:rPr lang="en-US" sz="3200" b="1" dirty="0" err="1" smtClean="0"/>
              <a:t>xanthophyceae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Family : </a:t>
            </a:r>
            <a:r>
              <a:rPr lang="en-US" sz="3200" b="1" dirty="0" err="1" smtClean="0"/>
              <a:t>Vaucheriaceae</a:t>
            </a:r>
            <a:r>
              <a:rPr lang="en-US" sz="3200" b="1" dirty="0" smtClean="0"/>
              <a:t>.</a:t>
            </a:r>
          </a:p>
          <a:p>
            <a:pPr algn="ctr"/>
            <a:r>
              <a:rPr lang="en-US" sz="3200" b="1" dirty="0"/>
              <a:t>Genus: </a:t>
            </a:r>
            <a:r>
              <a:rPr lang="en-US" sz="3200" b="1" i="1" dirty="0" err="1" smtClean="0"/>
              <a:t>Vaucheria</a:t>
            </a:r>
            <a:endParaRPr lang="ar-IQ" sz="3200" b="1" i="1" dirty="0"/>
          </a:p>
        </p:txBody>
      </p:sp>
    </p:spTree>
    <p:extLst>
      <p:ext uri="{BB962C8B-B14F-4D97-AF65-F5344CB8AC3E}">
        <p14:creationId xmlns:p14="http://schemas.microsoft.com/office/powerpoint/2010/main" val="301746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characteristics of </a:t>
            </a:r>
            <a:r>
              <a:rPr lang="en-US" dirty="0" err="1" smtClean="0"/>
              <a:t>chrysophyta</a:t>
            </a:r>
            <a:r>
              <a:rPr lang="en-US" dirty="0" smtClean="0"/>
              <a:t>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Yellow-green algae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Pigments: </a:t>
            </a:r>
            <a:r>
              <a:rPr lang="en-US" dirty="0" smtClean="0"/>
              <a:t>Chlorophyll a, e, </a:t>
            </a:r>
            <a:r>
              <a:rPr lang="el-GR" dirty="0" smtClean="0"/>
              <a:t>β </a:t>
            </a:r>
            <a:r>
              <a:rPr lang="en-US" dirty="0" smtClean="0"/>
              <a:t>carotene and </a:t>
            </a:r>
            <a:r>
              <a:rPr lang="en-US" dirty="0" err="1" smtClean="0"/>
              <a:t>xanthophylls</a:t>
            </a:r>
            <a:endParaRPr lang="ar-IQ" dirty="0" smtClean="0"/>
          </a:p>
          <a:p>
            <a:r>
              <a:rPr lang="en-US" dirty="0" smtClean="0"/>
              <a:t>Eukaryotic unicellular to simple filamentous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main Food </a:t>
            </a:r>
            <a:r>
              <a:rPr lang="en-US" dirty="0" smtClean="0"/>
              <a:t>Type Stock </a:t>
            </a:r>
            <a:r>
              <a:rPr lang="en-US" dirty="0" err="1" smtClean="0">
                <a:solidFill>
                  <a:srgbClr val="FF0000"/>
                </a:solidFill>
              </a:rPr>
              <a:t>leucosin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oil droplets.</a:t>
            </a:r>
          </a:p>
          <a:p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Reproduction: </a:t>
            </a:r>
            <a:r>
              <a:rPr lang="en-US" dirty="0" smtClean="0"/>
              <a:t>Vegetative, Asexual and Sexual (Mainly </a:t>
            </a:r>
            <a:r>
              <a:rPr lang="en-US" dirty="0" err="1" smtClean="0"/>
              <a:t>Isogamous</a:t>
            </a:r>
            <a:r>
              <a:rPr lang="en-US" dirty="0" smtClean="0"/>
              <a:t>, </a:t>
            </a:r>
            <a:r>
              <a:rPr lang="en-US" dirty="0" err="1" smtClean="0"/>
              <a:t>Anisogamy</a:t>
            </a:r>
            <a:r>
              <a:rPr lang="en-US" dirty="0" smtClean="0"/>
              <a:t> is rare, </a:t>
            </a:r>
            <a:r>
              <a:rPr lang="en-US" dirty="0" err="1" smtClean="0"/>
              <a:t>Oogamous</a:t>
            </a:r>
            <a:r>
              <a:rPr lang="en-US" dirty="0" smtClean="0"/>
              <a:t> in </a:t>
            </a:r>
            <a:r>
              <a:rPr lang="en-US" dirty="0" err="1" smtClean="0"/>
              <a:t>Vaucheria</a:t>
            </a:r>
            <a:r>
              <a:rPr lang="en-US" dirty="0" smtClean="0"/>
              <a:t>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3801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7" y="0"/>
            <a:ext cx="10515600" cy="1325563"/>
          </a:xfrm>
        </p:spPr>
        <p:txBody>
          <a:bodyPr/>
          <a:lstStyle/>
          <a:p>
            <a:r>
              <a:rPr lang="ar-IQ" b="1" i="1" dirty="0" smtClean="0"/>
              <a:t>vaucheria</a:t>
            </a:r>
            <a:endParaRPr lang="ar-IQ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999460"/>
            <a:ext cx="11674549" cy="5539563"/>
          </a:xfrm>
        </p:spPr>
        <p:txBody>
          <a:bodyPr/>
          <a:lstStyle/>
          <a:p>
            <a:r>
              <a:rPr lang="ar-IQ" dirty="0"/>
              <a:t>fialmens cylindrical </a:t>
            </a:r>
            <a:r>
              <a:rPr lang="ar-IQ" dirty="0" smtClean="0"/>
              <a:t>form</a:t>
            </a:r>
            <a:r>
              <a:rPr lang="en-US" dirty="0" smtClean="0"/>
              <a:t>,</a:t>
            </a:r>
            <a:r>
              <a:rPr lang="ar-IQ" dirty="0"/>
              <a:t> irregular </a:t>
            </a:r>
            <a:r>
              <a:rPr lang="ar-IQ" dirty="0" smtClean="0"/>
              <a:t>branded</a:t>
            </a:r>
          </a:p>
          <a:p>
            <a:r>
              <a:rPr lang="en-US" dirty="0" smtClean="0"/>
              <a:t>This genus is characterized by lacking cross</a:t>
            </a:r>
          </a:p>
          <a:p>
            <a:pPr marL="0" indent="0">
              <a:buNone/>
            </a:pPr>
            <a:r>
              <a:rPr lang="en-US" dirty="0" smtClean="0"/>
              <a:t> walls called (</a:t>
            </a:r>
            <a:r>
              <a:rPr lang="en-US" dirty="0" err="1" smtClean="0"/>
              <a:t>coenocytic</a:t>
            </a:r>
            <a:r>
              <a:rPr lang="en-US" dirty="0" smtClean="0"/>
              <a:t>) except in association</a:t>
            </a:r>
          </a:p>
          <a:p>
            <a:pPr marL="0" indent="0">
              <a:buNone/>
            </a:pPr>
            <a:r>
              <a:rPr lang="en-US" dirty="0" smtClean="0"/>
              <a:t> with reproductive organs.</a:t>
            </a:r>
            <a:endParaRPr lang="ar-IQ" dirty="0" smtClean="0"/>
          </a:p>
          <a:p>
            <a:r>
              <a:rPr lang="en-US" dirty="0" smtClean="0"/>
              <a:t>reproduce sexually by </a:t>
            </a:r>
            <a:r>
              <a:rPr lang="en-US" dirty="0" err="1" smtClean="0"/>
              <a:t>Oogamous</a:t>
            </a:r>
            <a:r>
              <a:rPr lang="en-US" dirty="0" smtClean="0"/>
              <a:t> reproduction. </a:t>
            </a:r>
            <a:r>
              <a:rPr lang="en-US" dirty="0" smtClean="0">
                <a:solidFill>
                  <a:srgbClr val="FF0000"/>
                </a:solidFill>
              </a:rPr>
              <a:t>There are two characterized species in </a:t>
            </a:r>
            <a:r>
              <a:rPr lang="en-US" dirty="0" err="1" smtClean="0">
                <a:solidFill>
                  <a:srgbClr val="FF0000"/>
                </a:solidFill>
              </a:rPr>
              <a:t>Vaucheria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a- </a:t>
            </a:r>
            <a:r>
              <a:rPr lang="en-US" dirty="0" err="1" smtClean="0">
                <a:solidFill>
                  <a:srgbClr val="FF0000"/>
                </a:solidFill>
              </a:rPr>
              <a:t>Vaucheria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sessils</a:t>
            </a:r>
            <a:r>
              <a:rPr lang="en-US" dirty="0" smtClean="0">
                <a:solidFill>
                  <a:srgbClr val="FF0000"/>
                </a:solidFill>
              </a:rPr>
              <a:t>: in this species reproductive organs are setting directly on algal body.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b- </a:t>
            </a:r>
            <a:r>
              <a:rPr lang="en-US" dirty="0" err="1" smtClean="0">
                <a:solidFill>
                  <a:srgbClr val="FF0000"/>
                </a:solidFill>
              </a:rPr>
              <a:t>Vaucheria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geminata</a:t>
            </a:r>
            <a:r>
              <a:rPr lang="en-US" dirty="0" smtClean="0">
                <a:solidFill>
                  <a:srgbClr val="FF0000"/>
                </a:solidFill>
              </a:rPr>
              <a:t>: in this species reproductive organs are stalked on a small holder.</a:t>
            </a:r>
          </a:p>
        </p:txBody>
      </p:sp>
      <p:pic>
        <p:nvPicPr>
          <p:cNvPr id="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70651" y="219776"/>
            <a:ext cx="4974265" cy="2534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94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ar-IQ"/>
              <a:t>vaucheria Sessiles 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1752600" y="12192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365681" y="2537409"/>
            <a:ext cx="3041042" cy="289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3298" y="2590800"/>
            <a:ext cx="3404152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9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357</Words>
  <Application>Microsoft Office PowerPoint</Application>
  <PresentationFormat>Widescreen</PresentationFormat>
  <Paragraphs>36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phylum Pyrrophyta (dinoflagellates) </vt:lpstr>
      <vt:lpstr>General characteristics </vt:lpstr>
      <vt:lpstr>PowerPoint Presentation</vt:lpstr>
      <vt:lpstr>Peridinium</vt:lpstr>
      <vt:lpstr>Ceratium</vt:lpstr>
      <vt:lpstr>Division: chrysophyta (Yellow-green)</vt:lpstr>
      <vt:lpstr>General characteristics of chrysophyta:</vt:lpstr>
      <vt:lpstr>vaucheria</vt:lpstr>
      <vt:lpstr>vaucheria Sessiles </vt:lpstr>
      <vt:lpstr>Vaucheria geminata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Pyrrophyta (dinoflagellates) </dc:title>
  <dc:creator>Maher</dc:creator>
  <cp:lastModifiedBy>Maher</cp:lastModifiedBy>
  <cp:revision>8</cp:revision>
  <dcterms:created xsi:type="dcterms:W3CDTF">2024-08-19T14:36:25Z</dcterms:created>
  <dcterms:modified xsi:type="dcterms:W3CDTF">2024-08-19T15:49:08Z</dcterms:modified>
</cp:coreProperties>
</file>