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0" d="100"/>
          <a:sy n="60" d="100"/>
        </p:scale>
        <p:origin x="13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13/02/1446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طحالب عملي (6)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solidFill>
                  <a:schemeClr val="tx1"/>
                </a:solidFill>
                <a:cs typeface="+mj-cs"/>
              </a:rPr>
              <a:t>المرحلة الثانية</a:t>
            </a:r>
            <a:endParaRPr lang="en-US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60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dirty="0"/>
              <a:t>Division: </a:t>
            </a:r>
            <a:r>
              <a:rPr lang="en-US" sz="4000" b="1" dirty="0" err="1"/>
              <a:t>Chlorophyta</a:t>
            </a:r>
            <a:endParaRPr lang="en-US" sz="4000" b="1" dirty="0"/>
          </a:p>
          <a:p>
            <a:pPr algn="l" rtl="0"/>
            <a:r>
              <a:rPr lang="en-US" sz="4000" b="1" dirty="0" smtClean="0"/>
              <a:t>Class :  </a:t>
            </a:r>
            <a:r>
              <a:rPr lang="en-US" sz="4000" b="1" dirty="0" err="1" smtClean="0"/>
              <a:t>Charophyceae</a:t>
            </a:r>
            <a:endParaRPr lang="en-US" sz="4000" b="1" dirty="0" smtClean="0"/>
          </a:p>
          <a:p>
            <a:pPr algn="l" rtl="0"/>
            <a:r>
              <a:rPr lang="en-US" sz="4000" b="1" dirty="0"/>
              <a:t>Order: </a:t>
            </a:r>
            <a:r>
              <a:rPr lang="en-US" sz="4000" b="1" dirty="0" err="1"/>
              <a:t>Charales</a:t>
            </a:r>
            <a:r>
              <a:rPr lang="en-US" sz="4000" b="1" dirty="0"/>
              <a:t> </a:t>
            </a:r>
            <a:endParaRPr lang="en-US" sz="4000" b="1" dirty="0" smtClean="0"/>
          </a:p>
          <a:p>
            <a:pPr algn="l" rtl="0"/>
            <a:r>
              <a:rPr lang="en-US" sz="4000" b="1" dirty="0" smtClean="0"/>
              <a:t>Family</a:t>
            </a:r>
            <a:r>
              <a:rPr lang="en-US" sz="4000" b="1" dirty="0"/>
              <a:t>: </a:t>
            </a:r>
            <a:r>
              <a:rPr lang="en-US" sz="4000" b="1" dirty="0" err="1"/>
              <a:t>Characeae</a:t>
            </a:r>
            <a:r>
              <a:rPr lang="en-US" sz="4000" b="1" dirty="0"/>
              <a:t> </a:t>
            </a:r>
            <a:endParaRPr lang="en-US" sz="4000" b="1" dirty="0" smtClean="0"/>
          </a:p>
          <a:p>
            <a:pPr algn="l" rtl="0"/>
            <a:r>
              <a:rPr lang="en-US" sz="4000" b="1" dirty="0" smtClean="0"/>
              <a:t>Genus</a:t>
            </a:r>
            <a:r>
              <a:rPr lang="en-US" sz="4000" b="1" dirty="0"/>
              <a:t>: </a:t>
            </a:r>
            <a:r>
              <a:rPr lang="en-US" sz="4000" b="1" i="1" dirty="0" err="1" smtClean="0"/>
              <a:t>Chara</a:t>
            </a:r>
            <a:r>
              <a:rPr lang="en-US" sz="4000" b="1" dirty="0">
                <a:solidFill>
                  <a:srgbClr val="003E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E6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>
                <a:solidFill>
                  <a:srgbClr val="003E61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US" sz="4000" b="1" i="1" dirty="0" err="1"/>
              <a:t>Nitella</a:t>
            </a:r>
            <a:endParaRPr lang="ar-IQ" sz="4000" b="1" i="1" dirty="0"/>
          </a:p>
        </p:txBody>
      </p:sp>
    </p:spTree>
    <p:extLst>
      <p:ext uri="{BB962C8B-B14F-4D97-AF65-F5344CB8AC3E}">
        <p14:creationId xmlns:p14="http://schemas.microsoft.com/office/powerpoint/2010/main" val="145760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5721499"/>
          </a:xfrm>
        </p:spPr>
        <p:txBody>
          <a:bodyPr>
            <a:normAutofit fontScale="92500"/>
          </a:bodyPr>
          <a:lstStyle/>
          <a:p>
            <a:pPr marL="228600" lvl="0" indent="-228600" algn="just" rtl="0">
              <a:spcBef>
                <a:spcPts val="1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Thallus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macroscopic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branched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multicellular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main axis is differentiated into nodes and internodes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lvl="0" indent="-228600" algn="just" rtl="0">
              <a:spcBef>
                <a:spcPts val="1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sex organs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male sex organ is called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'globule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' and female organ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nucule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', are present at one point on the node of the short lateral branch.</a:t>
            </a:r>
            <a:endParaRPr lang="ar-IQ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 rtl="0">
              <a:spcBef>
                <a:spcPts val="1000"/>
              </a:spcBef>
            </a:pPr>
            <a:endParaRPr lang="ar-IQ" sz="2400" dirty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 rtl="0">
              <a:spcBef>
                <a:spcPts val="1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phylum is characterized by being an intermediate position between green algae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mosses</a:t>
            </a:r>
          </a:p>
          <a:p>
            <a:pPr marL="0" lvl="0" indent="0" algn="just" rtl="0">
              <a:spcBef>
                <a:spcPts val="1000"/>
              </a:spcBef>
              <a:buNone/>
            </a:pP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reproductive organs are surrounded by a sterile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cover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similar to what is found in members of the moss phylum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lvl="0" indent="0" algn="l">
              <a:buNone/>
            </a:pPr>
            <a:r>
              <a:rPr lang="ar-IQ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Similarity to algae in terms of living, type of food stored, and pigments</a:t>
            </a:r>
            <a:r>
              <a:rPr lang="en-US" sz="2400" dirty="0"/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0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06" y="3284984"/>
            <a:ext cx="2736303" cy="3087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239994"/>
            <a:ext cx="8229600" cy="622935"/>
          </a:xfrm>
        </p:spPr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922324"/>
            <a:ext cx="6840314" cy="5847339"/>
          </a:xfrm>
        </p:spPr>
        <p:txBody>
          <a:bodyPr>
            <a:normAutofit/>
          </a:bodyPr>
          <a:lstStyle/>
          <a:p>
            <a:pPr marL="117475" indent="0" algn="l" rtl="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plant body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calcified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commonly called "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stone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worts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marL="117475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It is attached to bottom of pool by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rhizoids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7475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 axis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consists of a series of alternating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internodes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17475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node consists of a pair of central small cells surrounded by 6-20 peripheral cells.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two types of branching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branches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They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limited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branches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grow for a certain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period)and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their growth stops,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making</a:t>
            </a:r>
          </a:p>
          <a:p>
            <a:pPr marL="0" indent="0"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them dense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bearing reproductive organs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97573"/>
            <a:ext cx="2267744" cy="587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2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5577483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Secondary branches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These are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unlimited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growth branches (they continue to grow) that originate from the node area and resemble the main axis (containing internodes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nodes).</a:t>
            </a: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077F478-5E2E-0032-76A3-16F64E023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2636912"/>
            <a:ext cx="3312369" cy="37752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" y="2636912"/>
            <a:ext cx="5054897" cy="377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74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Reproductive Organs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79"/>
            <a:ext cx="9036496" cy="3413083"/>
          </a:xfrm>
        </p:spPr>
        <p:txBody>
          <a:bodyPr>
            <a:normAutofit lnSpcReduction="10000"/>
          </a:bodyPr>
          <a:lstStyle/>
          <a:p>
            <a:pPr marL="117475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Sexual reproduction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oogamous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 sexual organs are of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Sessiles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type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17475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male sex organ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large, round bright yellow or red structure; it is globule (antheridium).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located below the female reproductive organ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Does not contain coronal cells</a:t>
            </a:r>
            <a:r>
              <a:rPr lang="en-US" sz="2400" dirty="0">
                <a:latin typeface="DM Sans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female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reproductive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a large, oval body covered with multicellular envelope,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contains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crown cells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arranged in two rows: three cells in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two cells in the back</a:t>
            </a:r>
            <a:r>
              <a:rPr lang="en-US" sz="2400" dirty="0" smtClean="0">
                <a:latin typeface="DM Sans"/>
              </a:rPr>
              <a:t>.</a:t>
            </a:r>
            <a:r>
              <a:rPr lang="ar-IQ" sz="2400" dirty="0" smtClean="0">
                <a:latin typeface="DM Sans"/>
              </a:rPr>
              <a:t> </a:t>
            </a:r>
          </a:p>
          <a:p>
            <a:pPr marL="117475" indent="0" algn="l" rtl="0"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it is known as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nucule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B5B48-73B7-BF1E-B207-47BA038FD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9000"/>
            <a:ext cx="4824536" cy="3289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4D839E-9213-62DB-B179-9B35AA3AB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763"/>
            <a:ext cx="4293914" cy="290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0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Nitella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036496" cy="2016224"/>
          </a:xfrm>
        </p:spPr>
        <p:txBody>
          <a:bodyPr/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Similar to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but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Globule are produced above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nucule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Oogonium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with a crown of 10 cells in two rows.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contains both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limited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unlimited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branches</a:t>
            </a:r>
            <a:r>
              <a:rPr lang="en-US" sz="2400" dirty="0" smtClean="0">
                <a:latin typeface="var(--gpts-font-family)"/>
              </a:rPr>
              <a:t>.</a:t>
            </a:r>
            <a:endParaRPr lang="en-US" sz="2400" dirty="0">
              <a:latin typeface="var(--gpts-font-family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E83B4-D6C0-65B9-4B8C-4ACEA2672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001058" cy="3296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F4899-DF5B-F115-A49E-FC1A8AB45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58" y="3212976"/>
            <a:ext cx="5035438" cy="3296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262613"/>
            <a:ext cx="2232248" cy="28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924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389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DM Sans</vt:lpstr>
      <vt:lpstr>Times New Roman</vt:lpstr>
      <vt:lpstr>var(--gpts-font-family)</vt:lpstr>
      <vt:lpstr>سمة Office</vt:lpstr>
      <vt:lpstr>طحالب عملي (6)</vt:lpstr>
      <vt:lpstr>PowerPoint Presentation</vt:lpstr>
      <vt:lpstr>PowerPoint Presentation</vt:lpstr>
      <vt:lpstr>Chara</vt:lpstr>
      <vt:lpstr>PowerPoint Presentation</vt:lpstr>
      <vt:lpstr>Reproductive Organs</vt:lpstr>
      <vt:lpstr>Nitella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</dc:creator>
  <cp:lastModifiedBy>Maher</cp:lastModifiedBy>
  <cp:revision>21</cp:revision>
  <dcterms:created xsi:type="dcterms:W3CDTF">2024-08-16T13:38:31Z</dcterms:created>
  <dcterms:modified xsi:type="dcterms:W3CDTF">2024-08-18T14:46:05Z</dcterms:modified>
</cp:coreProperties>
</file>