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4" r:id="rId3"/>
    <p:sldId id="275" r:id="rId4"/>
    <p:sldId id="276" r:id="rId5"/>
    <p:sldId id="277" r:id="rId6"/>
    <p:sldId id="278" r:id="rId7"/>
    <p:sldId id="279" r:id="rId8"/>
    <p:sldId id="280" r:id="rId9"/>
    <p:sldId id="281" r:id="rId10"/>
    <p:sldId id="27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F67F101-5E3C-483B-B639-2B3EDC6E265B}" type="datetimeFigureOut">
              <a:rPr lang="en-US" smtClean="0"/>
              <a:t>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F01F16-4C38-4FCD-988E-850B18791585}"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67F101-5E3C-483B-B639-2B3EDC6E265B}" type="datetimeFigureOut">
              <a:rPr lang="en-US" smtClean="0"/>
              <a:t>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F01F16-4C38-4FCD-988E-850B1879158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F67F101-5E3C-483B-B639-2B3EDC6E265B}" type="datetimeFigureOut">
              <a:rPr lang="en-US" smtClean="0"/>
              <a:t>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F01F16-4C38-4FCD-988E-850B1879158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F67F101-5E3C-483B-B639-2B3EDC6E265B}" type="datetimeFigureOut">
              <a:rPr lang="en-US" smtClean="0"/>
              <a:t>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F01F16-4C38-4FCD-988E-850B18791585}"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67F101-5E3C-483B-B639-2B3EDC6E265B}" type="datetimeFigureOut">
              <a:rPr lang="en-US" smtClean="0"/>
              <a:t>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F01F16-4C38-4FCD-988E-850B1879158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F67F101-5E3C-483B-B639-2B3EDC6E265B}" type="datetimeFigureOut">
              <a:rPr lang="en-US" smtClean="0"/>
              <a:t>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F01F16-4C38-4FCD-988E-850B18791585}"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F67F101-5E3C-483B-B639-2B3EDC6E265B}" type="datetimeFigureOut">
              <a:rPr lang="en-US" smtClean="0"/>
              <a:t>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F01F16-4C38-4FCD-988E-850B18791585}"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F67F101-5E3C-483B-B639-2B3EDC6E265B}" type="datetimeFigureOut">
              <a:rPr lang="en-US" smtClean="0"/>
              <a:t>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F01F16-4C38-4FCD-988E-850B1879158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67F101-5E3C-483B-B639-2B3EDC6E265B}" type="datetimeFigureOut">
              <a:rPr lang="en-US" smtClean="0"/>
              <a:t>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F01F16-4C38-4FCD-988E-850B1879158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67F101-5E3C-483B-B639-2B3EDC6E265B}" type="datetimeFigureOut">
              <a:rPr lang="en-US" smtClean="0"/>
              <a:t>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F01F16-4C38-4FCD-988E-850B18791585}"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67F101-5E3C-483B-B639-2B3EDC6E265B}" type="datetimeFigureOut">
              <a:rPr lang="en-US" smtClean="0"/>
              <a:t>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F01F16-4C38-4FCD-988E-850B18791585}"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F67F101-5E3C-483B-B639-2B3EDC6E265B}" type="datetimeFigureOut">
              <a:rPr lang="en-US" smtClean="0"/>
              <a:t>2/1/2026</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78F01F16-4C38-4FCD-988E-850B1879158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7772400" y="152314"/>
            <a:ext cx="1371600" cy="1522092"/>
          </a:xfrm>
          <a:prstGeom prst="ellipse">
            <a:avLst/>
          </a:prstGeom>
          <a:ln>
            <a:solidFill>
              <a:schemeClr val="accent1"/>
            </a:solidFill>
          </a:ln>
          <a:effectLst>
            <a:softEdge rad="112500"/>
          </a:effectLst>
        </p:spPr>
      </p:pic>
      <p:pic>
        <p:nvPicPr>
          <p:cNvPr id="7" name="صورة 3"/>
          <p:cNvPicPr/>
          <p:nvPr/>
        </p:nvPicPr>
        <p:blipFill>
          <a:blip r:embed="rId3"/>
          <a:srcRect/>
          <a:stretch>
            <a:fillRect/>
          </a:stretch>
        </p:blipFill>
        <p:spPr bwMode="auto">
          <a:xfrm>
            <a:off x="-29308" y="152314"/>
            <a:ext cx="1650591" cy="1514892"/>
          </a:xfrm>
          <a:prstGeom prst="ellipse">
            <a:avLst/>
          </a:prstGeom>
          <a:ln>
            <a:solidFill>
              <a:schemeClr val="accent1"/>
            </a:solidFill>
          </a:ln>
          <a:effectLst>
            <a:softEdge rad="112500"/>
          </a:effectLst>
        </p:spPr>
      </p:pic>
      <p:sp>
        <p:nvSpPr>
          <p:cNvPr id="10" name="TextBox 9"/>
          <p:cNvSpPr txBox="1"/>
          <p:nvPr/>
        </p:nvSpPr>
        <p:spPr>
          <a:xfrm>
            <a:off x="1447800" y="3048000"/>
            <a:ext cx="6553200" cy="1569660"/>
          </a:xfrm>
          <a:prstGeom prst="rect">
            <a:avLst/>
          </a:prstGeom>
          <a:noFill/>
        </p:spPr>
        <p:txBody>
          <a:bodyPr wrap="square" rtlCol="0">
            <a:spAutoFit/>
          </a:bodyPr>
          <a:lstStyle/>
          <a:p>
            <a:pPr algn="ctr"/>
            <a:r>
              <a:rPr lang="ar-IQ" sz="2400" b="1" dirty="0" smtClean="0">
                <a:solidFill>
                  <a:srgbClr val="C00000"/>
                </a:solidFill>
                <a:latin typeface="Arial" panose="020B0604020202020204" pitchFamily="34" charset="0"/>
                <a:cs typeface="Arial" panose="020B0604020202020204" pitchFamily="34" charset="0"/>
              </a:rPr>
              <a:t>أ . د. مي فيصل أحمد</a:t>
            </a:r>
          </a:p>
          <a:p>
            <a:pPr algn="ctr"/>
            <a:r>
              <a:rPr lang="ar-IQ" sz="2400" b="1" dirty="0" smtClean="0">
                <a:solidFill>
                  <a:srgbClr val="C00000"/>
                </a:solidFill>
                <a:latin typeface="Arial" panose="020B0604020202020204" pitchFamily="34" charset="0"/>
                <a:cs typeface="Arial" panose="020B0604020202020204" pitchFamily="34" charset="0"/>
              </a:rPr>
              <a:t>جامعة بغداد / كلية التربية للعلوم الصرفة / ابن الهيثم</a:t>
            </a:r>
          </a:p>
          <a:p>
            <a:pPr algn="ctr"/>
            <a:r>
              <a:rPr lang="ar-IQ" sz="2400" b="1" dirty="0" smtClean="0">
                <a:solidFill>
                  <a:srgbClr val="C00000"/>
                </a:solidFill>
                <a:latin typeface="Arial" panose="020B0604020202020204" pitchFamily="34" charset="0"/>
                <a:cs typeface="Arial" panose="020B0604020202020204" pitchFamily="34" charset="0"/>
              </a:rPr>
              <a:t>قسم علوم الحياة</a:t>
            </a:r>
          </a:p>
          <a:p>
            <a:pPr algn="ctr"/>
            <a:endParaRPr lang="ar-IQ" sz="2400" b="1" dirty="0" smtClean="0">
              <a:solidFill>
                <a:srgbClr val="C00000"/>
              </a:solidFill>
              <a:latin typeface="Arial" panose="020B0604020202020204" pitchFamily="34" charset="0"/>
              <a:cs typeface="Arial" panose="020B0604020202020204" pitchFamily="34" charset="0"/>
            </a:endParaRPr>
          </a:p>
        </p:txBody>
      </p:sp>
      <p:sp>
        <p:nvSpPr>
          <p:cNvPr id="12" name="مستطيل 11"/>
          <p:cNvSpPr/>
          <p:nvPr/>
        </p:nvSpPr>
        <p:spPr>
          <a:xfrm>
            <a:off x="795987" y="1828800"/>
            <a:ext cx="7433613" cy="1066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endParaRPr lang="ar-IQ" sz="3200" b="1" dirty="0" smtClean="0">
              <a:latin typeface="Arabic Typesetting" pitchFamily="66" charset="-78"/>
              <a:cs typeface="Arabic Typesetting" pitchFamily="66" charset="-78"/>
            </a:endParaRPr>
          </a:p>
          <a:p>
            <a:pPr algn="ctr" rtl="1"/>
            <a:r>
              <a:rPr lang="ar-IQ" sz="4800" b="1" dirty="0" smtClean="0">
                <a:solidFill>
                  <a:srgbClr val="002060"/>
                </a:solidFill>
                <a:latin typeface="Arabic Typesetting" pitchFamily="66" charset="-78"/>
                <a:cs typeface="Arabic Typesetting" pitchFamily="66" charset="-78"/>
              </a:rPr>
              <a:t>القيــــــــــــــادة التربوية</a:t>
            </a:r>
            <a:endParaRPr lang="en-US" sz="4800" b="1" dirty="0">
              <a:solidFill>
                <a:srgbClr val="002060"/>
              </a:solidFill>
              <a:latin typeface="Arabic Typesetting" pitchFamily="66" charset="-78"/>
              <a:cs typeface="Arabic Typesetting" pitchFamily="66" charset="-78"/>
            </a:endParaRPr>
          </a:p>
        </p:txBody>
      </p:sp>
      <p:sp>
        <p:nvSpPr>
          <p:cNvPr id="2" name="AutoShape 2" descr="الطاقة المتجددة والاستدامة: استراتيجيات الشركات لتحقيق الأهداف البيئية في  2024 - اتحاد المحاسبين والمراجعين العرب"/>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الطاقة المتجددة والاستدامة: استراتيجيات الشركات لتحقيق الأهداف البيئية في  2024 - اتحاد المحاسبين والمراجعين العرب"/>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الطاقة المتجددة والاستدامة: استراتيجيات الشركات لتحقيق الأهداف البيئية في  2024 - اتحاد المحاسبين والمراجعين العرب"/>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الطاقة المتجددة والاستدامة: استراتيجيات الشركات لتحقيق الأهداف البيئية في  2024 - اتحاد المحاسبين والمراجعين العرب"/>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AutoShape 10" descr="الطاقة المتجددة والاستدامة: استراتيجيات الشركات لتحقيق الأهداف البيئية في  2024 - اتحاد المحاسبين والمراجعين العرب"/>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AutoShape 12" descr="الطاقة المتجددة والاستدامة: استراتيجيات الشركات لتحقيق الأهداف البيئية في  2024 - اتحاد المحاسبين والمراجعين العرب"/>
          <p:cNvSpPr>
            <a:spLocks noChangeAspect="1" noChangeArrowheads="1"/>
          </p:cNvSpPr>
          <p:nvPr/>
        </p:nvSpPr>
        <p:spPr bwMode="auto">
          <a:xfrm>
            <a:off x="917575" y="6175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3" name="AutoShape 14" descr="الطاقة المتجددة والاستدامة: استراتيجيات الشركات لتحقيق الأهداف البيئية في  2024 - اتحاد المحاسبين والمراجعين العرب"/>
          <p:cNvSpPr>
            <a:spLocks noChangeAspect="1" noChangeArrowheads="1"/>
          </p:cNvSpPr>
          <p:nvPr/>
        </p:nvSpPr>
        <p:spPr bwMode="auto">
          <a:xfrm>
            <a:off x="1069975" y="769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9914043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648841" y="415968"/>
            <a:ext cx="5846318" cy="499423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IQ" sz="3600" b="1" smtClean="0">
                <a:latin typeface="Arial" pitchFamily="34" charset="0"/>
                <a:cs typeface="Arial" pitchFamily="34" charset="0"/>
              </a:rPr>
              <a:t>شكراً لحسن </a:t>
            </a:r>
            <a:r>
              <a:rPr lang="ar-IQ" sz="3600" b="1" dirty="0" err="1" smtClean="0">
                <a:latin typeface="Arial" pitchFamily="34" charset="0"/>
                <a:cs typeface="Arial" pitchFamily="34" charset="0"/>
              </a:rPr>
              <a:t>صغائكم</a:t>
            </a:r>
            <a:r>
              <a:rPr lang="ar-IQ" sz="3600" b="1" dirty="0" smtClean="0">
                <a:latin typeface="Arial" pitchFamily="34" charset="0"/>
                <a:cs typeface="Arial" pitchFamily="34" charset="0"/>
              </a:rPr>
              <a:t> </a:t>
            </a:r>
            <a:endParaRPr lang="en-US" sz="3600" b="1" dirty="0">
              <a:latin typeface="Arial" pitchFamily="34" charset="0"/>
              <a:cs typeface="Arial" pitchFamily="34" charset="0"/>
            </a:endParaRPr>
          </a:p>
        </p:txBody>
      </p:sp>
    </p:spTree>
    <p:extLst>
      <p:ext uri="{BB962C8B-B14F-4D97-AF65-F5344CB8AC3E}">
        <p14:creationId xmlns:p14="http://schemas.microsoft.com/office/powerpoint/2010/main" val="10043945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مستطيل 11"/>
          <p:cNvSpPr/>
          <p:nvPr/>
        </p:nvSpPr>
        <p:spPr>
          <a:xfrm>
            <a:off x="1621283" y="381000"/>
            <a:ext cx="5846318" cy="685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IQ" sz="5400" b="1" dirty="0" smtClean="0">
                <a:latin typeface="Arabic Typesetting" pitchFamily="66" charset="-78"/>
                <a:cs typeface="Arabic Typesetting" pitchFamily="66" charset="-78"/>
              </a:rPr>
              <a:t>نبذة </a:t>
            </a:r>
            <a:r>
              <a:rPr lang="ar-IQ" sz="5400" b="1" dirty="0">
                <a:latin typeface="Arabic Typesetting" pitchFamily="66" charset="-78"/>
                <a:cs typeface="Arabic Typesetting" pitchFamily="66" charset="-78"/>
              </a:rPr>
              <a:t>تاريخية عن </a:t>
            </a:r>
            <a:r>
              <a:rPr lang="ar-IQ" sz="5400" b="1" dirty="0" smtClean="0">
                <a:latin typeface="Arabic Typesetting" pitchFamily="66" charset="-78"/>
                <a:cs typeface="Arabic Typesetting" pitchFamily="66" charset="-78"/>
              </a:rPr>
              <a:t>القيادة</a:t>
            </a:r>
            <a:endParaRPr lang="en-US" sz="5400" dirty="0">
              <a:latin typeface="Arabic Typesetting" pitchFamily="66" charset="-78"/>
              <a:cs typeface="Arabic Typesetting" pitchFamily="66" charset="-78"/>
            </a:endParaRPr>
          </a:p>
        </p:txBody>
      </p:sp>
      <p:sp>
        <p:nvSpPr>
          <p:cNvPr id="2" name="مستطيل 1"/>
          <p:cNvSpPr/>
          <p:nvPr/>
        </p:nvSpPr>
        <p:spPr>
          <a:xfrm>
            <a:off x="304800" y="1447799"/>
            <a:ext cx="8763000" cy="5539978"/>
          </a:xfrm>
          <a:prstGeom prst="rect">
            <a:avLst/>
          </a:prstGeom>
        </p:spPr>
        <p:txBody>
          <a:bodyPr wrap="square">
            <a:spAutoFit/>
          </a:bodyPr>
          <a:lstStyle/>
          <a:p>
            <a:pPr algn="just" rtl="1"/>
            <a:r>
              <a:rPr lang="ar-IQ" sz="2400" b="1" dirty="0" smtClean="0">
                <a:latin typeface="Arial" pitchFamily="34" charset="0"/>
                <a:cs typeface="Arial" pitchFamily="34" charset="0"/>
              </a:rPr>
              <a:t>في </a:t>
            </a:r>
            <a:r>
              <a:rPr lang="ar-IQ" sz="2400" b="1" dirty="0">
                <a:latin typeface="Arial" pitchFamily="34" charset="0"/>
                <a:cs typeface="Arial" pitchFamily="34" charset="0"/>
              </a:rPr>
              <a:t>عصور التاريخ المختلفة عرف الانسان أن الفرق بين النجاح والفشل سواء في الحروب، أم في ميادين الأعمال أم السياسة يرجع في جانب كبير منه إلى مدى قابلية وقدرة القيادة. وعرف الإنسان أيضًا أن كل جماعة أو منظمة تحتاج إلى قائد، ولكن وقفت أمامه عدة تساؤلات مثل: ما الذي يميز القائد من غيره من أفراد الجماعة؟ وما الذي يميز القائد الناجح من القائد غير الناجح؟</a:t>
            </a:r>
            <a:endParaRPr lang="en-US" sz="2400" b="1" dirty="0">
              <a:latin typeface="Arial" pitchFamily="34" charset="0"/>
              <a:cs typeface="Arial" pitchFamily="34" charset="0"/>
            </a:endParaRPr>
          </a:p>
          <a:p>
            <a:pPr algn="just" rtl="1"/>
            <a:r>
              <a:rPr lang="ar-IQ" sz="2400" b="1" dirty="0">
                <a:latin typeface="Arial" pitchFamily="34" charset="0"/>
                <a:cs typeface="Arial" pitchFamily="34" charset="0"/>
              </a:rPr>
              <a:t>      وفي محاولة للإجابة عن مثل هذه التساؤلات لجأ بعض الأفراد قديمًا ومنذ مئات السنين إلى أساليب قد تعد نوعًا من الشعوذة. فهنالك من حاول استكشاف شخصية القادة عن طريق أشكال جمجمة الرأس لمعرفة القوى الذهنية للقادة </a:t>
            </a:r>
            <a:r>
              <a:rPr lang="en-US" sz="2400" b="1" dirty="0">
                <a:latin typeface="Arial" pitchFamily="34" charset="0"/>
                <a:cs typeface="Arial" pitchFamily="34" charset="0"/>
              </a:rPr>
              <a:t>Phrenology</a:t>
            </a:r>
            <a:r>
              <a:rPr lang="ar-IQ" sz="2400" b="1" dirty="0">
                <a:latin typeface="Arial" pitchFamily="34" charset="0"/>
                <a:cs typeface="Arial" pitchFamily="34" charset="0"/>
              </a:rPr>
              <a:t>، ومنهم من لجأ إلى تحليل خط يدهم في الكتابة </a:t>
            </a:r>
            <a:r>
              <a:rPr lang="en-US" sz="2400" b="1" dirty="0">
                <a:latin typeface="Arial" pitchFamily="34" charset="0"/>
                <a:cs typeface="Arial" pitchFamily="34" charset="0"/>
              </a:rPr>
              <a:t>Graphology</a:t>
            </a:r>
            <a:r>
              <a:rPr lang="ar-IQ" sz="2400" b="1" dirty="0">
                <a:latin typeface="Arial" pitchFamily="34" charset="0"/>
                <a:cs typeface="Arial" pitchFamily="34" charset="0"/>
              </a:rPr>
              <a:t>، بل إن بعضهم الآخر لجأ إلى استقصاء النجوم وعناصر الأجرام السماوية على القادة.</a:t>
            </a:r>
            <a:endParaRPr lang="en-US" sz="2400" b="1" dirty="0">
              <a:latin typeface="Arial" pitchFamily="34" charset="0"/>
              <a:cs typeface="Arial" pitchFamily="34" charset="0"/>
            </a:endParaRPr>
          </a:p>
          <a:p>
            <a:pPr algn="just" rtl="1"/>
            <a:r>
              <a:rPr lang="ar-IQ" sz="2400" b="1" dirty="0">
                <a:latin typeface="Arial" pitchFamily="34" charset="0"/>
                <a:cs typeface="Arial" pitchFamily="34" charset="0"/>
              </a:rPr>
              <a:t>    وعلى الرغم من الأهمية لهذا العنصر، والدراسات التي لا حصر لها في هذا المجال، إلا أن مفهوم القيادة ما زال غامضًا لدى الكثيرين، فضلًا عن أي خلاف على وجود القيادة وعلى تأثيرها الكبير في الأداء الإنساني، ولكن وصف أبعادها وطبيعة عملها ما زال أمرًا غاية في التعقيد.</a:t>
            </a:r>
            <a:endParaRPr lang="en-US" sz="2400" b="1" dirty="0">
              <a:latin typeface="Arial" pitchFamily="34" charset="0"/>
              <a:cs typeface="Arial" pitchFamily="34" charset="0"/>
            </a:endParaRPr>
          </a:p>
          <a:p>
            <a:pPr rtl="1"/>
            <a:r>
              <a:rPr lang="ar-IQ" dirty="0"/>
              <a:t> </a:t>
            </a:r>
            <a:endParaRPr lang="en-US" dirty="0"/>
          </a:p>
        </p:txBody>
      </p:sp>
    </p:spTree>
    <p:extLst>
      <p:ext uri="{BB962C8B-B14F-4D97-AF65-F5344CB8AC3E}">
        <p14:creationId xmlns:p14="http://schemas.microsoft.com/office/powerpoint/2010/main" val="34422095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مستطيل 11"/>
          <p:cNvSpPr/>
          <p:nvPr/>
        </p:nvSpPr>
        <p:spPr>
          <a:xfrm>
            <a:off x="1621283" y="381000"/>
            <a:ext cx="5846318" cy="685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IQ" sz="3600" b="1" dirty="0" smtClean="0">
                <a:solidFill>
                  <a:srgbClr val="002060"/>
                </a:solidFill>
                <a:latin typeface="Arial" pitchFamily="34" charset="0"/>
                <a:cs typeface="Arial" pitchFamily="34" charset="0"/>
              </a:rPr>
              <a:t>مفهوم القيادة</a:t>
            </a:r>
            <a:endParaRPr lang="en-US" sz="3600" b="1" dirty="0">
              <a:solidFill>
                <a:srgbClr val="002060"/>
              </a:solidFill>
              <a:latin typeface="Arial" pitchFamily="34" charset="0"/>
              <a:cs typeface="Arial" pitchFamily="34" charset="0"/>
            </a:endParaRPr>
          </a:p>
        </p:txBody>
      </p:sp>
      <p:sp>
        <p:nvSpPr>
          <p:cNvPr id="2" name="مستطيل 1"/>
          <p:cNvSpPr/>
          <p:nvPr/>
        </p:nvSpPr>
        <p:spPr>
          <a:xfrm>
            <a:off x="533400" y="1295400"/>
            <a:ext cx="7620000" cy="5355312"/>
          </a:xfrm>
          <a:prstGeom prst="rect">
            <a:avLst/>
          </a:prstGeom>
        </p:spPr>
        <p:txBody>
          <a:bodyPr wrap="square">
            <a:spAutoFit/>
          </a:bodyPr>
          <a:lstStyle/>
          <a:p>
            <a:pPr algn="just" rtl="1"/>
            <a:r>
              <a:rPr lang="ar-IQ" b="1" dirty="0" smtClean="0">
                <a:latin typeface="Arial" pitchFamily="34" charset="0"/>
                <a:cs typeface="Arial" pitchFamily="34" charset="0"/>
              </a:rPr>
              <a:t>- هي </a:t>
            </a:r>
            <a:r>
              <a:rPr lang="ar-IQ" b="1" dirty="0">
                <a:latin typeface="Arial" pitchFamily="34" charset="0"/>
                <a:cs typeface="Arial" pitchFamily="34" charset="0"/>
              </a:rPr>
              <a:t>القدرة التي يستأثر بها المدير على العاملين وتوجيههم بطريقة يتسنى بها كسب طاعتهم واحترامهم وولائهم وشحذ هممهم وخلق التعاون بينهم في سبيل تحقيق هدف معين.</a:t>
            </a:r>
            <a:endParaRPr lang="en-US" b="1" dirty="0">
              <a:latin typeface="Arial" pitchFamily="34" charset="0"/>
              <a:cs typeface="Arial" pitchFamily="34" charset="0"/>
            </a:endParaRPr>
          </a:p>
          <a:p>
            <a:pPr algn="just" rtl="1"/>
            <a:r>
              <a:rPr lang="ar-IQ" b="1" dirty="0" smtClean="0">
                <a:latin typeface="Arial" pitchFamily="34" charset="0"/>
                <a:cs typeface="Arial" pitchFamily="34" charset="0"/>
              </a:rPr>
              <a:t>- وقد </a:t>
            </a:r>
            <a:r>
              <a:rPr lang="ar-IQ" b="1" dirty="0">
                <a:latin typeface="Arial" pitchFamily="34" charset="0"/>
                <a:cs typeface="Arial" pitchFamily="34" charset="0"/>
              </a:rPr>
              <a:t>عرفها </a:t>
            </a:r>
            <a:r>
              <a:rPr lang="ar-IQ" b="1" dirty="0" err="1">
                <a:latin typeface="Arial" pitchFamily="34" charset="0"/>
                <a:cs typeface="Arial" pitchFamily="34" charset="0"/>
              </a:rPr>
              <a:t>تيد</a:t>
            </a:r>
            <a:r>
              <a:rPr lang="ar-IQ" b="1" dirty="0">
                <a:latin typeface="Arial" pitchFamily="34" charset="0"/>
                <a:cs typeface="Arial" pitchFamily="34" charset="0"/>
              </a:rPr>
              <a:t> </a:t>
            </a:r>
            <a:r>
              <a:rPr lang="en-US" b="1" dirty="0" err="1">
                <a:latin typeface="Arial" pitchFamily="34" charset="0"/>
                <a:cs typeface="Arial" pitchFamily="34" charset="0"/>
              </a:rPr>
              <a:t>Tead</a:t>
            </a:r>
            <a:r>
              <a:rPr lang="ar-IQ" b="1" dirty="0">
                <a:latin typeface="Arial" pitchFamily="34" charset="0"/>
                <a:cs typeface="Arial" pitchFamily="34" charset="0"/>
              </a:rPr>
              <a:t> بأنها مجموعة من الصفات الشخصية التي تمكن الفرد من التأثير في الآخرين لكي يتعاونوا لتحقيق هدف يرغبون فيه.</a:t>
            </a:r>
            <a:endParaRPr lang="en-US" b="1" dirty="0">
              <a:latin typeface="Arial" pitchFamily="34" charset="0"/>
              <a:cs typeface="Arial" pitchFamily="34" charset="0"/>
            </a:endParaRPr>
          </a:p>
          <a:p>
            <a:pPr marL="285750" indent="-285750" algn="just" rtl="1">
              <a:buFontTx/>
              <a:buChar char="-"/>
            </a:pPr>
            <a:r>
              <a:rPr lang="ar-IQ" b="1" dirty="0" smtClean="0">
                <a:latin typeface="Arial" pitchFamily="34" charset="0"/>
                <a:cs typeface="Arial" pitchFamily="34" charset="0"/>
              </a:rPr>
              <a:t>كما </a:t>
            </a:r>
            <a:r>
              <a:rPr lang="ar-IQ" b="1" dirty="0">
                <a:latin typeface="Arial" pitchFamily="34" charset="0"/>
                <a:cs typeface="Arial" pitchFamily="34" charset="0"/>
              </a:rPr>
              <a:t>عرفها مرسي بانها: السلوك الذي يقوم به الفرد حين يوجه نشاط جماعة نحو هدف </a:t>
            </a:r>
            <a:r>
              <a:rPr lang="ar-IQ" b="1" dirty="0" smtClean="0">
                <a:latin typeface="Arial" pitchFamily="34" charset="0"/>
                <a:cs typeface="Arial" pitchFamily="34" charset="0"/>
              </a:rPr>
              <a:t>مشترك.</a:t>
            </a:r>
            <a:endParaRPr lang="ar-IQ" b="1" dirty="0">
              <a:latin typeface="Arial" pitchFamily="34" charset="0"/>
              <a:cs typeface="Arial" pitchFamily="34" charset="0"/>
            </a:endParaRPr>
          </a:p>
          <a:p>
            <a:pPr marL="285750" indent="-285750" algn="just" rtl="1">
              <a:buFontTx/>
              <a:buChar char="-"/>
            </a:pPr>
            <a:r>
              <a:rPr lang="ar-IQ" b="1" dirty="0" smtClean="0">
                <a:latin typeface="Arial" pitchFamily="34" charset="0"/>
                <a:cs typeface="Arial" pitchFamily="34" charset="0"/>
              </a:rPr>
              <a:t>وعرفها </a:t>
            </a:r>
            <a:r>
              <a:rPr lang="ar-IQ" b="1" dirty="0">
                <a:latin typeface="Arial" pitchFamily="34" charset="0"/>
                <a:cs typeface="Arial" pitchFamily="34" charset="0"/>
              </a:rPr>
              <a:t>العلاق بأنها قوة التأثير في نشاط فرد أو مجموعة من الأفراد بغية تحقيق أهداف المنظمة.</a:t>
            </a:r>
            <a:endParaRPr lang="en-US" b="1" dirty="0">
              <a:latin typeface="Arial" pitchFamily="34" charset="0"/>
              <a:cs typeface="Arial" pitchFamily="34" charset="0"/>
            </a:endParaRPr>
          </a:p>
          <a:p>
            <a:pPr algn="just" rtl="1"/>
            <a:r>
              <a:rPr lang="ar-IQ" b="1" dirty="0" smtClean="0">
                <a:latin typeface="Arial" pitchFamily="34" charset="0"/>
                <a:cs typeface="Arial" pitchFamily="34" charset="0"/>
              </a:rPr>
              <a:t>- ويمكن </a:t>
            </a:r>
            <a:r>
              <a:rPr lang="ar-IQ" b="1" dirty="0">
                <a:latin typeface="Arial" pitchFamily="34" charset="0"/>
                <a:cs typeface="Arial" pitchFamily="34" charset="0"/>
              </a:rPr>
              <a:t>تعريف القيادة الإدارية بأنها عملية توجيه والتأثير في الأنشطة المرتبطة بالمهام لأفراد الجماعة.</a:t>
            </a:r>
            <a:endParaRPr lang="en-US" b="1" dirty="0">
              <a:latin typeface="Arial" pitchFamily="34" charset="0"/>
              <a:cs typeface="Arial" pitchFamily="34" charset="0"/>
            </a:endParaRPr>
          </a:p>
          <a:p>
            <a:pPr algn="just" rtl="1"/>
            <a:r>
              <a:rPr lang="ar-IQ" b="1" dirty="0">
                <a:latin typeface="Arial" pitchFamily="34" charset="0"/>
                <a:cs typeface="Arial" pitchFamily="34" charset="0"/>
              </a:rPr>
              <a:t>	ومن تلك التعريفات تبرز نقاط هامة، هي:</a:t>
            </a:r>
            <a:endParaRPr lang="en-US" b="1" dirty="0">
              <a:latin typeface="Arial" pitchFamily="34" charset="0"/>
              <a:cs typeface="Arial" pitchFamily="34" charset="0"/>
            </a:endParaRPr>
          </a:p>
          <a:p>
            <a:pPr algn="just" rtl="1"/>
            <a:r>
              <a:rPr lang="ar-IQ" b="1" dirty="0">
                <a:latin typeface="Arial" pitchFamily="34" charset="0"/>
                <a:cs typeface="Arial" pitchFamily="34" charset="0"/>
              </a:rPr>
              <a:t>1- أن القيادة يجب أن تتضمن أفرادًا آخرين (المرؤوسين)، فباستعدادهم لقبول توجيهات القائد يحددون مكانة القائد ويجعلون عملية القيادة ممكنة، وبدنوهم تصبح كل الصفات القيادية للمدير غير ذات موضوع.</a:t>
            </a:r>
            <a:endParaRPr lang="en-US" b="1" dirty="0">
              <a:latin typeface="Arial" pitchFamily="34" charset="0"/>
              <a:cs typeface="Arial" pitchFamily="34" charset="0"/>
            </a:endParaRPr>
          </a:p>
          <a:p>
            <a:pPr algn="just" rtl="1"/>
            <a:r>
              <a:rPr lang="ar-IQ" b="1" dirty="0">
                <a:latin typeface="Arial" pitchFamily="34" charset="0"/>
                <a:cs typeface="Arial" pitchFamily="34" charset="0"/>
              </a:rPr>
              <a:t>2- أن القيادة تتطور على توزيع غير متساوٍ للقوة بين القادة وأفراد الجماعة، فعلى الرغم من أن القادة لديهم سلطة توجيه بعض أنشطة أفراد الجماعة الذين لا يستطيعون بالقدر نفسه توجيه أنشطة القائد، فإن أفرادًا معينين من الجماعة يمكنهم التأثير في هذه الأنشطة بعدد من الطرائق.</a:t>
            </a:r>
            <a:endParaRPr lang="en-US" b="1" dirty="0">
              <a:latin typeface="Arial" pitchFamily="34" charset="0"/>
              <a:cs typeface="Arial" pitchFamily="34" charset="0"/>
            </a:endParaRPr>
          </a:p>
          <a:p>
            <a:pPr algn="just" rtl="1"/>
            <a:r>
              <a:rPr lang="ar-IQ" b="1" dirty="0">
                <a:latin typeface="Arial" pitchFamily="34" charset="0"/>
                <a:cs typeface="Arial" pitchFamily="34" charset="0"/>
              </a:rPr>
              <a:t>3- بالإضافة إلى قدرة القائد المشروعة على أعضاء مرؤوسيه أو تابعيه أو توجيهات، فإنهم يستطيعون أيضًا التأثير فيهم بطرائق أخرى مختلفة.</a:t>
            </a:r>
            <a:endParaRPr lang="en-US" b="1" dirty="0">
              <a:latin typeface="Arial" pitchFamily="34" charset="0"/>
              <a:cs typeface="Arial" pitchFamily="34" charset="0"/>
            </a:endParaRPr>
          </a:p>
          <a:p>
            <a:pPr algn="just" rtl="1"/>
            <a:r>
              <a:rPr lang="ar-IQ" b="1" dirty="0">
                <a:latin typeface="Arial" pitchFamily="34" charset="0"/>
                <a:cs typeface="Arial" pitchFamily="34" charset="0"/>
              </a:rPr>
              <a:t> </a:t>
            </a:r>
            <a:r>
              <a:rPr lang="ar-SA" b="1" dirty="0" smtClean="0">
                <a:latin typeface="Arial" pitchFamily="34" charset="0"/>
                <a:cs typeface="Arial" pitchFamily="34" charset="0"/>
              </a:rPr>
              <a:t>القيادة </a:t>
            </a:r>
            <a:r>
              <a:rPr lang="ar-SA" b="1" dirty="0">
                <a:latin typeface="Arial" pitchFamily="34" charset="0"/>
                <a:cs typeface="Arial" pitchFamily="34" charset="0"/>
              </a:rPr>
              <a:t>هي "عملية التأثير على الاخرين ليعملوا من اجل تحقيق هدف معين".</a:t>
            </a:r>
            <a:endParaRPr lang="en-US" b="1" dirty="0">
              <a:latin typeface="Arial" pitchFamily="34" charset="0"/>
              <a:cs typeface="Arial" pitchFamily="34" charset="0"/>
            </a:endParaRPr>
          </a:p>
          <a:p>
            <a:pPr algn="just" rtl="1"/>
            <a:r>
              <a:rPr lang="ar-SA" b="1" dirty="0" smtClean="0">
                <a:latin typeface="Arial" pitchFamily="34" charset="0"/>
                <a:cs typeface="Arial" pitchFamily="34" charset="0"/>
              </a:rPr>
              <a:t>والقيادة </a:t>
            </a:r>
            <a:r>
              <a:rPr lang="ar-SA" b="1" dirty="0">
                <a:latin typeface="Arial" pitchFamily="34" charset="0"/>
                <a:cs typeface="Arial" pitchFamily="34" charset="0"/>
              </a:rPr>
              <a:t>هي "التأثير الفعال على نشاط الجماعة وتوجيهها نحو الهدف والسعي لبلوغ هذا الهدف</a:t>
            </a:r>
            <a:r>
              <a:rPr lang="en-US" b="1" dirty="0">
                <a:latin typeface="Arial" pitchFamily="34" charset="0"/>
                <a:cs typeface="Arial" pitchFamily="34" charset="0"/>
              </a:rPr>
              <a:t>"</a:t>
            </a:r>
            <a:r>
              <a:rPr lang="ar-SA" b="1" dirty="0">
                <a:latin typeface="Arial" pitchFamily="34" charset="0"/>
                <a:cs typeface="Arial" pitchFamily="34" charset="0"/>
              </a:rPr>
              <a:t>.</a:t>
            </a:r>
            <a:endParaRPr lang="en-US" b="1" dirty="0">
              <a:latin typeface="Arial" pitchFamily="34" charset="0"/>
              <a:cs typeface="Arial" pitchFamily="34" charset="0"/>
            </a:endParaRPr>
          </a:p>
        </p:txBody>
      </p:sp>
    </p:spTree>
    <p:extLst>
      <p:ext uri="{BB962C8B-B14F-4D97-AF65-F5344CB8AC3E}">
        <p14:creationId xmlns:p14="http://schemas.microsoft.com/office/powerpoint/2010/main" val="32461242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مستطيل 11"/>
          <p:cNvSpPr/>
          <p:nvPr/>
        </p:nvSpPr>
        <p:spPr>
          <a:xfrm>
            <a:off x="1621283" y="381000"/>
            <a:ext cx="5846318" cy="685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IQ" sz="3600" b="1" dirty="0" smtClean="0">
                <a:solidFill>
                  <a:srgbClr val="002060"/>
                </a:solidFill>
                <a:latin typeface="Arial" pitchFamily="34" charset="0"/>
                <a:cs typeface="Arial" pitchFamily="34" charset="0"/>
              </a:rPr>
              <a:t>القيادة التربوية</a:t>
            </a:r>
            <a:endParaRPr lang="en-US" sz="3600" b="1" dirty="0">
              <a:solidFill>
                <a:srgbClr val="002060"/>
              </a:solidFill>
              <a:latin typeface="Arial" pitchFamily="34" charset="0"/>
              <a:cs typeface="Arial" pitchFamily="34" charset="0"/>
            </a:endParaRPr>
          </a:p>
        </p:txBody>
      </p:sp>
      <p:sp>
        <p:nvSpPr>
          <p:cNvPr id="2" name="مستطيل 1"/>
          <p:cNvSpPr/>
          <p:nvPr/>
        </p:nvSpPr>
        <p:spPr>
          <a:xfrm>
            <a:off x="685800" y="1600200"/>
            <a:ext cx="8077200" cy="2677656"/>
          </a:xfrm>
          <a:prstGeom prst="rect">
            <a:avLst/>
          </a:prstGeom>
        </p:spPr>
        <p:txBody>
          <a:bodyPr wrap="square">
            <a:spAutoFit/>
          </a:bodyPr>
          <a:lstStyle/>
          <a:p>
            <a:pPr algn="just" rtl="1"/>
            <a:r>
              <a:rPr lang="ar-SA" sz="2800" b="1" dirty="0">
                <a:latin typeface="Arial" pitchFamily="34" charset="0"/>
                <a:cs typeface="Arial" pitchFamily="34" charset="0"/>
              </a:rPr>
              <a:t>هي العملية التي يتم عبرها توجيه وتنظيم الأنشطة التربوية والتعليمية داخل المؤسسات التعليمية بهدف تحسين أداء العملية التعليمية وتحقيق الأهداف التربوية. تتضمن القيادة التربوية مجموعة من المهام والأنشطة التي تهدف إلى تطوير البيئة التعليمية، وتحفيز المعلمين والطلاب، وتعزيز التعاون بين جميع الأطراف المعنية، مثل الإداريين والمجتمع المحلي</a:t>
            </a:r>
            <a:r>
              <a:rPr lang="en-US" sz="2800" b="1" dirty="0">
                <a:latin typeface="Arial" pitchFamily="34" charset="0"/>
                <a:cs typeface="Arial" pitchFamily="34" charset="0"/>
              </a:rPr>
              <a:t>.</a:t>
            </a:r>
          </a:p>
        </p:txBody>
      </p:sp>
    </p:spTree>
    <p:extLst>
      <p:ext uri="{BB962C8B-B14F-4D97-AF65-F5344CB8AC3E}">
        <p14:creationId xmlns:p14="http://schemas.microsoft.com/office/powerpoint/2010/main" val="37096847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مستطيل 11"/>
          <p:cNvSpPr/>
          <p:nvPr/>
        </p:nvSpPr>
        <p:spPr>
          <a:xfrm>
            <a:off x="1621283" y="381000"/>
            <a:ext cx="5846318" cy="685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IQ" sz="3600" b="1" dirty="0" smtClean="0">
                <a:solidFill>
                  <a:srgbClr val="002060"/>
                </a:solidFill>
                <a:latin typeface="Arial" pitchFamily="34" charset="0"/>
                <a:cs typeface="Arial" pitchFamily="34" charset="0"/>
              </a:rPr>
              <a:t>مهام القائد التربوي</a:t>
            </a:r>
            <a:endParaRPr lang="en-US" sz="3600" b="1" dirty="0">
              <a:solidFill>
                <a:srgbClr val="002060"/>
              </a:solidFill>
              <a:latin typeface="Arial" pitchFamily="34" charset="0"/>
              <a:cs typeface="Arial" pitchFamily="34" charset="0"/>
            </a:endParaRPr>
          </a:p>
        </p:txBody>
      </p:sp>
      <p:sp>
        <p:nvSpPr>
          <p:cNvPr id="2" name="مستطيل 1"/>
          <p:cNvSpPr/>
          <p:nvPr/>
        </p:nvSpPr>
        <p:spPr>
          <a:xfrm>
            <a:off x="609600" y="612845"/>
            <a:ext cx="8153400" cy="5909310"/>
          </a:xfrm>
          <a:prstGeom prst="rect">
            <a:avLst/>
          </a:prstGeom>
        </p:spPr>
        <p:txBody>
          <a:bodyPr wrap="square">
            <a:spAutoFit/>
          </a:bodyPr>
          <a:lstStyle/>
          <a:p>
            <a:pPr lvl="0" rtl="1"/>
            <a:endParaRPr lang="ar-IQ" b="1" dirty="0" smtClean="0"/>
          </a:p>
          <a:p>
            <a:pPr lvl="0" algn="r" rtl="1"/>
            <a:endParaRPr lang="ar-IQ" sz="2400" b="1" dirty="0">
              <a:latin typeface="Arial" pitchFamily="34" charset="0"/>
              <a:cs typeface="Arial" pitchFamily="34" charset="0"/>
            </a:endParaRPr>
          </a:p>
          <a:p>
            <a:pPr lvl="0" algn="r" rtl="1"/>
            <a:r>
              <a:rPr lang="ar-IQ" sz="2400" b="1" dirty="0" smtClean="0">
                <a:latin typeface="Arial" pitchFamily="34" charset="0"/>
                <a:cs typeface="Arial" pitchFamily="34" charset="0"/>
              </a:rPr>
              <a:t>1- </a:t>
            </a:r>
            <a:r>
              <a:rPr lang="ar-SA" sz="2400" b="1" dirty="0" smtClean="0">
                <a:solidFill>
                  <a:srgbClr val="C00000"/>
                </a:solidFill>
                <a:latin typeface="Arial" pitchFamily="34" charset="0"/>
                <a:cs typeface="Arial" pitchFamily="34" charset="0"/>
              </a:rPr>
              <a:t>تحديد </a:t>
            </a:r>
            <a:r>
              <a:rPr lang="ar-SA" sz="2400" b="1" dirty="0">
                <a:solidFill>
                  <a:srgbClr val="C00000"/>
                </a:solidFill>
                <a:latin typeface="Arial" pitchFamily="34" charset="0"/>
                <a:cs typeface="Arial" pitchFamily="34" charset="0"/>
              </a:rPr>
              <a:t>الرؤية والأهداف التربوية</a:t>
            </a:r>
            <a:r>
              <a:rPr lang="ar-SA" sz="2400" b="1" dirty="0">
                <a:latin typeface="Arial" pitchFamily="34" charset="0"/>
                <a:cs typeface="Arial" pitchFamily="34" charset="0"/>
              </a:rPr>
              <a:t>: وضع رؤية واضحة لمستقبل المؤسسة التعليمية وتحديد أهداف قابلة للتحقيق</a:t>
            </a:r>
            <a:r>
              <a:rPr lang="en-US" sz="2400" b="1" dirty="0">
                <a:latin typeface="Arial" pitchFamily="34" charset="0"/>
                <a:cs typeface="Arial" pitchFamily="34" charset="0"/>
              </a:rPr>
              <a:t>.</a:t>
            </a:r>
          </a:p>
          <a:p>
            <a:pPr lvl="0" algn="r" rtl="1"/>
            <a:r>
              <a:rPr lang="ar-IQ" sz="2400" b="1" dirty="0" smtClean="0">
                <a:latin typeface="Arial" pitchFamily="34" charset="0"/>
                <a:cs typeface="Arial" pitchFamily="34" charset="0"/>
              </a:rPr>
              <a:t>2- </a:t>
            </a:r>
            <a:r>
              <a:rPr lang="ar-SA" sz="2400" b="1" dirty="0" smtClean="0">
                <a:solidFill>
                  <a:srgbClr val="C00000"/>
                </a:solidFill>
                <a:latin typeface="Arial" pitchFamily="34" charset="0"/>
                <a:cs typeface="Arial" pitchFamily="34" charset="0"/>
              </a:rPr>
              <a:t>التخطيط </a:t>
            </a:r>
            <a:r>
              <a:rPr lang="ar-SA" sz="2400" b="1" dirty="0">
                <a:solidFill>
                  <a:srgbClr val="C00000"/>
                </a:solidFill>
                <a:latin typeface="Arial" pitchFamily="34" charset="0"/>
                <a:cs typeface="Arial" pitchFamily="34" charset="0"/>
              </a:rPr>
              <a:t>والتنظيم: </a:t>
            </a:r>
            <a:r>
              <a:rPr lang="ar-SA" sz="2400" b="1" dirty="0">
                <a:latin typeface="Arial" pitchFamily="34" charset="0"/>
                <a:cs typeface="Arial" pitchFamily="34" charset="0"/>
              </a:rPr>
              <a:t>تنظيم الموارد والوقت لضمان سير العملية التعليمية بنحو منظم وفعال</a:t>
            </a:r>
            <a:r>
              <a:rPr lang="en-US" sz="2400" b="1" dirty="0">
                <a:latin typeface="Arial" pitchFamily="34" charset="0"/>
                <a:cs typeface="Arial" pitchFamily="34" charset="0"/>
              </a:rPr>
              <a:t>.</a:t>
            </a:r>
          </a:p>
          <a:p>
            <a:pPr lvl="0" algn="r" rtl="1"/>
            <a:r>
              <a:rPr lang="ar-IQ" sz="2400" b="1" dirty="0" smtClean="0">
                <a:latin typeface="Arial" pitchFamily="34" charset="0"/>
                <a:cs typeface="Arial" pitchFamily="34" charset="0"/>
              </a:rPr>
              <a:t>3- </a:t>
            </a:r>
            <a:r>
              <a:rPr lang="ar-SA" sz="2400" b="1" dirty="0" smtClean="0">
                <a:solidFill>
                  <a:srgbClr val="C00000"/>
                </a:solidFill>
                <a:latin typeface="Arial" pitchFamily="34" charset="0"/>
                <a:cs typeface="Arial" pitchFamily="34" charset="0"/>
              </a:rPr>
              <a:t>تحفيز </a:t>
            </a:r>
            <a:r>
              <a:rPr lang="ar-SA" sz="2400" b="1" dirty="0">
                <a:solidFill>
                  <a:srgbClr val="C00000"/>
                </a:solidFill>
                <a:latin typeface="Arial" pitchFamily="34" charset="0"/>
                <a:cs typeface="Arial" pitchFamily="34" charset="0"/>
              </a:rPr>
              <a:t>وتوجيه المعلمين والطلاب: </a:t>
            </a:r>
            <a:r>
              <a:rPr lang="ar-SA" sz="2400" b="1" dirty="0">
                <a:latin typeface="Arial" pitchFamily="34" charset="0"/>
                <a:cs typeface="Arial" pitchFamily="34" charset="0"/>
              </a:rPr>
              <a:t>العمل على تحفيز المعلمين والطلاب عبر الدعم والتوجيه المستمرين</a:t>
            </a:r>
            <a:r>
              <a:rPr lang="en-US" sz="2400" b="1" dirty="0">
                <a:latin typeface="Arial" pitchFamily="34" charset="0"/>
                <a:cs typeface="Arial" pitchFamily="34" charset="0"/>
              </a:rPr>
              <a:t>.</a:t>
            </a:r>
          </a:p>
          <a:p>
            <a:pPr lvl="0" algn="r" rtl="1"/>
            <a:r>
              <a:rPr lang="ar-IQ" sz="2400" b="1" dirty="0" smtClean="0">
                <a:latin typeface="Arial" pitchFamily="34" charset="0"/>
                <a:cs typeface="Arial" pitchFamily="34" charset="0"/>
              </a:rPr>
              <a:t>4- </a:t>
            </a:r>
            <a:r>
              <a:rPr lang="ar-SA" sz="2400" b="1" dirty="0" smtClean="0">
                <a:solidFill>
                  <a:srgbClr val="C00000"/>
                </a:solidFill>
                <a:latin typeface="Arial" pitchFamily="34" charset="0"/>
                <a:cs typeface="Arial" pitchFamily="34" charset="0"/>
              </a:rPr>
              <a:t>اتخاذ </a:t>
            </a:r>
            <a:r>
              <a:rPr lang="ar-SA" sz="2400" b="1" dirty="0">
                <a:solidFill>
                  <a:srgbClr val="C00000"/>
                </a:solidFill>
                <a:latin typeface="Arial" pitchFamily="34" charset="0"/>
                <a:cs typeface="Arial" pitchFamily="34" charset="0"/>
              </a:rPr>
              <a:t>القرارات: </a:t>
            </a:r>
            <a:r>
              <a:rPr lang="ar-SA" sz="2400" b="1" dirty="0">
                <a:latin typeface="Arial" pitchFamily="34" charset="0"/>
                <a:cs typeface="Arial" pitchFamily="34" charset="0"/>
              </a:rPr>
              <a:t>اتخاذ قرارات تربوية وإدارية مدروسة ترتبط بمصلحة المؤسسة التعليمية</a:t>
            </a:r>
            <a:r>
              <a:rPr lang="en-US" sz="2400" b="1" dirty="0">
                <a:latin typeface="Arial" pitchFamily="34" charset="0"/>
                <a:cs typeface="Arial" pitchFamily="34" charset="0"/>
              </a:rPr>
              <a:t>.</a:t>
            </a:r>
          </a:p>
          <a:p>
            <a:pPr lvl="0" algn="r" rtl="1"/>
            <a:r>
              <a:rPr lang="ar-IQ" sz="2400" b="1" dirty="0" smtClean="0">
                <a:latin typeface="Arial" pitchFamily="34" charset="0"/>
                <a:cs typeface="Arial" pitchFamily="34" charset="0"/>
              </a:rPr>
              <a:t>5- </a:t>
            </a:r>
            <a:r>
              <a:rPr lang="ar-SA" sz="2400" b="1" dirty="0" smtClean="0">
                <a:solidFill>
                  <a:srgbClr val="C00000"/>
                </a:solidFill>
                <a:latin typeface="Arial" pitchFamily="34" charset="0"/>
                <a:cs typeface="Arial" pitchFamily="34" charset="0"/>
              </a:rPr>
              <a:t>تعزيز </a:t>
            </a:r>
            <a:r>
              <a:rPr lang="ar-SA" sz="2400" b="1" dirty="0">
                <a:solidFill>
                  <a:srgbClr val="C00000"/>
                </a:solidFill>
                <a:latin typeface="Arial" pitchFamily="34" charset="0"/>
                <a:cs typeface="Arial" pitchFamily="34" charset="0"/>
              </a:rPr>
              <a:t>التعاون والعمل الجمعي: </a:t>
            </a:r>
            <a:r>
              <a:rPr lang="ar-SA" sz="2400" b="1" dirty="0">
                <a:latin typeface="Arial" pitchFamily="34" charset="0"/>
                <a:cs typeface="Arial" pitchFamily="34" charset="0"/>
              </a:rPr>
              <a:t>بناء علاقات عمل جيدة بين المعلمين والإداريين والمجتمع المدرسي</a:t>
            </a:r>
            <a:r>
              <a:rPr lang="en-US" sz="2400" b="1" dirty="0">
                <a:latin typeface="Arial" pitchFamily="34" charset="0"/>
                <a:cs typeface="Arial" pitchFamily="34" charset="0"/>
              </a:rPr>
              <a:t>.</a:t>
            </a:r>
          </a:p>
          <a:p>
            <a:pPr lvl="0" algn="r" rtl="1"/>
            <a:r>
              <a:rPr lang="ar-IQ" sz="2400" b="1" dirty="0" smtClean="0">
                <a:latin typeface="Arial" pitchFamily="34" charset="0"/>
                <a:cs typeface="Arial" pitchFamily="34" charset="0"/>
              </a:rPr>
              <a:t>6- </a:t>
            </a:r>
            <a:r>
              <a:rPr lang="ar-SA" sz="2400" b="1" dirty="0" smtClean="0">
                <a:solidFill>
                  <a:srgbClr val="C00000"/>
                </a:solidFill>
                <a:latin typeface="Arial" pitchFamily="34" charset="0"/>
                <a:cs typeface="Arial" pitchFamily="34" charset="0"/>
              </a:rPr>
              <a:t>متابعة </a:t>
            </a:r>
            <a:r>
              <a:rPr lang="ar-SA" sz="2400" b="1" dirty="0">
                <a:solidFill>
                  <a:srgbClr val="C00000"/>
                </a:solidFill>
                <a:latin typeface="Arial" pitchFamily="34" charset="0"/>
                <a:cs typeface="Arial" pitchFamily="34" charset="0"/>
              </a:rPr>
              <a:t>التقويم والتطوير: </a:t>
            </a:r>
            <a:r>
              <a:rPr lang="ar-SA" sz="2400" b="1" dirty="0">
                <a:latin typeface="Arial" pitchFamily="34" charset="0"/>
                <a:cs typeface="Arial" pitchFamily="34" charset="0"/>
              </a:rPr>
              <a:t>متابعة نتائج العملية التعليمية والتقويم المستمر لأداء المؤسسة</a:t>
            </a:r>
            <a:r>
              <a:rPr lang="en-US" sz="2400" b="1" dirty="0">
                <a:latin typeface="Arial" pitchFamily="34" charset="0"/>
                <a:cs typeface="Arial" pitchFamily="34" charset="0"/>
              </a:rPr>
              <a:t>.</a:t>
            </a:r>
          </a:p>
          <a:p>
            <a:pPr algn="r" rtl="1"/>
            <a:r>
              <a:rPr lang="ar-SA" sz="2400" b="1" dirty="0">
                <a:solidFill>
                  <a:srgbClr val="002060"/>
                </a:solidFill>
                <a:latin typeface="Arial" pitchFamily="34" charset="0"/>
                <a:cs typeface="Arial" pitchFamily="34" charset="0"/>
              </a:rPr>
              <a:t>وتعتمد القيادة التربوية على المهارات الإدارية، الإنسانية، والفنية لضمان تقديم تعليم متميز يعزز من قدرات الطلاب ويسهم في تطوير المجتمع.</a:t>
            </a:r>
            <a:endParaRPr lang="en-US" sz="2400" b="1"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38047154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مستطيل 11"/>
          <p:cNvSpPr/>
          <p:nvPr/>
        </p:nvSpPr>
        <p:spPr>
          <a:xfrm>
            <a:off x="1621283" y="381000"/>
            <a:ext cx="5846318" cy="685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IQ" sz="3600" b="1" dirty="0" smtClean="0">
                <a:solidFill>
                  <a:srgbClr val="002060"/>
                </a:solidFill>
                <a:latin typeface="Arial" pitchFamily="34" charset="0"/>
                <a:cs typeface="Arial" pitchFamily="34" charset="0"/>
              </a:rPr>
              <a:t>انواع القيادة</a:t>
            </a:r>
            <a:endParaRPr lang="en-US" sz="3600" b="1" dirty="0">
              <a:solidFill>
                <a:srgbClr val="002060"/>
              </a:solidFill>
              <a:latin typeface="Arial" pitchFamily="34" charset="0"/>
              <a:cs typeface="Arial" pitchFamily="34" charset="0"/>
            </a:endParaRPr>
          </a:p>
        </p:txBody>
      </p:sp>
      <p:sp>
        <p:nvSpPr>
          <p:cNvPr id="2" name="مستطيل 1"/>
          <p:cNvSpPr/>
          <p:nvPr/>
        </p:nvSpPr>
        <p:spPr>
          <a:xfrm>
            <a:off x="304800" y="889844"/>
            <a:ext cx="8534400" cy="5970865"/>
          </a:xfrm>
          <a:prstGeom prst="rect">
            <a:avLst/>
          </a:prstGeom>
        </p:spPr>
        <p:txBody>
          <a:bodyPr wrap="square">
            <a:spAutoFit/>
          </a:bodyPr>
          <a:lstStyle/>
          <a:p>
            <a:pPr lvl="0" algn="just" rtl="1"/>
            <a:endParaRPr lang="ar-IQ" dirty="0" smtClean="0"/>
          </a:p>
          <a:p>
            <a:pPr lvl="0" algn="just" rtl="1"/>
            <a:r>
              <a:rPr lang="ar-IQ" sz="2800" b="1" dirty="0" smtClean="0">
                <a:solidFill>
                  <a:srgbClr val="C00000"/>
                </a:solidFill>
                <a:latin typeface="Arial" pitchFamily="34" charset="0"/>
                <a:cs typeface="Arial" pitchFamily="34" charset="0"/>
              </a:rPr>
              <a:t>1-</a:t>
            </a:r>
            <a:r>
              <a:rPr lang="ar-IQ" sz="2800" b="1" dirty="0" smtClean="0">
                <a:latin typeface="Arial" pitchFamily="34" charset="0"/>
                <a:cs typeface="Arial" pitchFamily="34" charset="0"/>
              </a:rPr>
              <a:t> </a:t>
            </a:r>
            <a:r>
              <a:rPr lang="ar-SA" sz="2800" b="1" dirty="0" smtClean="0">
                <a:solidFill>
                  <a:srgbClr val="C00000"/>
                </a:solidFill>
                <a:latin typeface="Arial" pitchFamily="34" charset="0"/>
                <a:cs typeface="Arial" pitchFamily="34" charset="0"/>
              </a:rPr>
              <a:t>القيادة </a:t>
            </a:r>
            <a:r>
              <a:rPr lang="ar-SA" sz="2800" b="1" dirty="0">
                <a:solidFill>
                  <a:srgbClr val="C00000"/>
                </a:solidFill>
                <a:latin typeface="Arial" pitchFamily="34" charset="0"/>
                <a:cs typeface="Arial" pitchFamily="34" charset="0"/>
              </a:rPr>
              <a:t>الاوتوقراطية</a:t>
            </a:r>
            <a:r>
              <a:rPr lang="ar-SA" sz="2800" b="1" dirty="0">
                <a:latin typeface="Arial" pitchFamily="34" charset="0"/>
                <a:cs typeface="Arial" pitchFamily="34" charset="0"/>
              </a:rPr>
              <a:t>: يفرض القائد قدرته وسلوكه التعسف مجتمعه وفقاً الافراد في المنظمة وقوانينه، ويتصف هذا النوع من القيادة بالعناد المتشدد والتمسك الشديد بتطبيق القوانين والانظمة والتعليمات وكذلك العقوبات تعد الخيار الاول في حال وقوع اي مشكلة او خطأ بغض النظر عن حجمها.</a:t>
            </a:r>
            <a:endParaRPr lang="en-US" sz="2800" b="1" dirty="0">
              <a:latin typeface="Arial" pitchFamily="34" charset="0"/>
              <a:cs typeface="Arial" pitchFamily="34" charset="0"/>
            </a:endParaRPr>
          </a:p>
          <a:p>
            <a:pPr lvl="0" algn="just" rtl="1"/>
            <a:r>
              <a:rPr lang="ar-IQ" sz="2800" b="1" dirty="0" smtClean="0">
                <a:solidFill>
                  <a:srgbClr val="C00000"/>
                </a:solidFill>
                <a:latin typeface="Arial" pitchFamily="34" charset="0"/>
                <a:cs typeface="Arial" pitchFamily="34" charset="0"/>
              </a:rPr>
              <a:t>2-</a:t>
            </a:r>
            <a:r>
              <a:rPr lang="ar-SA" sz="2800" b="1" dirty="0" smtClean="0">
                <a:solidFill>
                  <a:srgbClr val="C00000"/>
                </a:solidFill>
                <a:latin typeface="Arial" pitchFamily="34" charset="0"/>
                <a:cs typeface="Arial" pitchFamily="34" charset="0"/>
              </a:rPr>
              <a:t>القيادة </a:t>
            </a:r>
            <a:r>
              <a:rPr lang="ar-SA" sz="2800" b="1" dirty="0">
                <a:solidFill>
                  <a:srgbClr val="C00000"/>
                </a:solidFill>
                <a:latin typeface="Arial" pitchFamily="34" charset="0"/>
                <a:cs typeface="Arial" pitchFamily="34" charset="0"/>
              </a:rPr>
              <a:t>الديمقراطية: </a:t>
            </a:r>
            <a:r>
              <a:rPr lang="ar-SA" sz="2800" b="1" dirty="0">
                <a:latin typeface="Arial" pitchFamily="34" charset="0"/>
                <a:cs typeface="Arial" pitchFamily="34" charset="0"/>
              </a:rPr>
              <a:t>يتسم هذا النوع من القيادة بقدرة القائد على إقناع تابعيه ومرؤوسيه على القبول لسلطته عبر خلق التعاون وروح من الثقة والاحترام المتبادل بينهم، مع الابتعاد عن الدور الرسمي الموكل له، ويعد هذا النوع نوعاً معاكساً تماماً لنوع القيادة الاوتوقراطية. </a:t>
            </a:r>
            <a:endParaRPr lang="en-US" sz="2800" b="1" dirty="0">
              <a:latin typeface="Arial" pitchFamily="34" charset="0"/>
              <a:cs typeface="Arial" pitchFamily="34" charset="0"/>
            </a:endParaRPr>
          </a:p>
          <a:p>
            <a:pPr lvl="0" algn="just" rtl="1"/>
            <a:r>
              <a:rPr lang="ar-IQ" sz="2800" b="1" dirty="0" smtClean="0">
                <a:solidFill>
                  <a:srgbClr val="C00000"/>
                </a:solidFill>
                <a:latin typeface="Arial" pitchFamily="34" charset="0"/>
                <a:cs typeface="Arial" pitchFamily="34" charset="0"/>
              </a:rPr>
              <a:t>3-</a:t>
            </a:r>
            <a:r>
              <a:rPr lang="ar-SA" sz="2800" b="1" dirty="0" smtClean="0">
                <a:solidFill>
                  <a:srgbClr val="C00000"/>
                </a:solidFill>
                <a:latin typeface="Arial" pitchFamily="34" charset="0"/>
                <a:cs typeface="Arial" pitchFamily="34" charset="0"/>
              </a:rPr>
              <a:t>القيادة </a:t>
            </a:r>
            <a:r>
              <a:rPr lang="ar-SA" sz="2800" b="1" dirty="0">
                <a:solidFill>
                  <a:srgbClr val="C00000"/>
                </a:solidFill>
                <a:latin typeface="Arial" pitchFamily="34" charset="0"/>
                <a:cs typeface="Arial" pitchFamily="34" charset="0"/>
              </a:rPr>
              <a:t>الحرة: </a:t>
            </a:r>
            <a:r>
              <a:rPr lang="ar-SA" sz="2800" b="1" dirty="0">
                <a:latin typeface="Arial" pitchFamily="34" charset="0"/>
                <a:cs typeface="Arial" pitchFamily="34" charset="0"/>
              </a:rPr>
              <a:t>وتعرف أيضاً بالقيادة </a:t>
            </a:r>
            <a:r>
              <a:rPr lang="ar-SA" sz="2800" b="1" dirty="0" err="1">
                <a:latin typeface="Arial" pitchFamily="34" charset="0"/>
                <a:cs typeface="Arial" pitchFamily="34" charset="0"/>
              </a:rPr>
              <a:t>التراسلية</a:t>
            </a:r>
            <a:r>
              <a:rPr lang="ar-SA" sz="2800" b="1" dirty="0">
                <a:latin typeface="Arial" pitchFamily="34" charset="0"/>
                <a:cs typeface="Arial" pitchFamily="34" charset="0"/>
              </a:rPr>
              <a:t> وعدم التدخل، ويعد دور القائد بتقديم معلومات وبيانات للمرؤوسين حول كل ما ينبغي تحقيقه من دون اي تدخل منه، مع إعطاء الحرية الكاملة بكيفية تحقيق الاهداف المخططة</a:t>
            </a:r>
            <a:r>
              <a:rPr lang="en-US" sz="2800" b="1" dirty="0">
                <a:latin typeface="Arial" pitchFamily="34" charset="0"/>
                <a:cs typeface="Arial" pitchFamily="34" charset="0"/>
              </a:rPr>
              <a:t>.</a:t>
            </a:r>
          </a:p>
        </p:txBody>
      </p:sp>
    </p:spTree>
    <p:extLst>
      <p:ext uri="{BB962C8B-B14F-4D97-AF65-F5344CB8AC3E}">
        <p14:creationId xmlns:p14="http://schemas.microsoft.com/office/powerpoint/2010/main" val="8244860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مستطيل 11"/>
          <p:cNvSpPr/>
          <p:nvPr/>
        </p:nvSpPr>
        <p:spPr>
          <a:xfrm>
            <a:off x="1621283" y="381000"/>
            <a:ext cx="5846318" cy="685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rtl="1"/>
            <a:r>
              <a:rPr lang="ar-SA" sz="3600" b="1" dirty="0"/>
              <a:t>القيادة علم وفن </a:t>
            </a:r>
            <a:r>
              <a:rPr lang="ar-SA" sz="3600" b="1" dirty="0" smtClean="0"/>
              <a:t>ومهنة</a:t>
            </a:r>
            <a:endParaRPr lang="en-US" sz="3600" dirty="0"/>
          </a:p>
        </p:txBody>
      </p:sp>
      <p:sp>
        <p:nvSpPr>
          <p:cNvPr id="2" name="مستطيل 1"/>
          <p:cNvSpPr/>
          <p:nvPr/>
        </p:nvSpPr>
        <p:spPr>
          <a:xfrm>
            <a:off x="838200" y="1305342"/>
            <a:ext cx="7848600" cy="4832092"/>
          </a:xfrm>
          <a:prstGeom prst="rect">
            <a:avLst/>
          </a:prstGeom>
        </p:spPr>
        <p:txBody>
          <a:bodyPr wrap="square">
            <a:spAutoFit/>
          </a:bodyPr>
          <a:lstStyle/>
          <a:p>
            <a:pPr algn="justLow" rtl="1"/>
            <a:r>
              <a:rPr lang="ar-SA" dirty="0"/>
              <a:t> </a:t>
            </a:r>
            <a:r>
              <a:rPr lang="ar-SA" sz="2800" b="1" dirty="0">
                <a:solidFill>
                  <a:srgbClr val="0070C0"/>
                </a:solidFill>
                <a:latin typeface="Arial" pitchFamily="34" charset="0"/>
                <a:cs typeface="Arial" pitchFamily="34" charset="0"/>
              </a:rPr>
              <a:t>تُعرف القيادة بأنها فن معاملة الطبيعة البشرية، أو فن التأثير في السلوك البشري لتوجيه جماعة من الناس نحو هدف معين بطريقة تضمن طاعتهم، وتفهمهم، واحترامهم، وتعاونهم. وتُعرفها بعض الآراء بأنها فن التأثير والتأثر، وهي من الناحية النفسية فن تعديل السلوك لسير في الاتجاه المرغوب. وكذلك تعد القيادة علماً، فهي تحتاج إلى دراسة خاصة وبحث عميق في نواحي العلوم الإنسانية، تشمل دراسة الإنسان وعلم النفس والاجتماع.</a:t>
            </a:r>
            <a:endParaRPr lang="en-US" sz="2800" b="1" dirty="0">
              <a:solidFill>
                <a:srgbClr val="0070C0"/>
              </a:solidFill>
              <a:latin typeface="Arial" pitchFamily="34" charset="0"/>
              <a:cs typeface="Arial" pitchFamily="34" charset="0"/>
            </a:endParaRPr>
          </a:p>
          <a:p>
            <a:pPr algn="justLow" rtl="1"/>
            <a:r>
              <a:rPr lang="ar-SA" sz="2800" b="1" dirty="0">
                <a:solidFill>
                  <a:srgbClr val="0070C0"/>
                </a:solidFill>
                <a:latin typeface="Arial" pitchFamily="34" charset="0"/>
                <a:cs typeface="Arial" pitchFamily="34" charset="0"/>
              </a:rPr>
              <a:t>  تتجلى أهمية القيادة في شتى الميادين في الحياة، وفي المدارس، وفي الأندية، وفي المصانع، وفي الحكومة. ففي كل العلاقات الإنسانية هناك أتباع وهناك قادة، ويتوقف الإنتاج والنجاح والتقدم على نوعية القادة وكفاءتهم.</a:t>
            </a:r>
            <a:endParaRPr lang="en-US" sz="2800" b="1" dirty="0">
              <a:solidFill>
                <a:srgbClr val="0070C0"/>
              </a:solidFill>
              <a:latin typeface="Arial" pitchFamily="34" charset="0"/>
              <a:cs typeface="Arial" pitchFamily="34" charset="0"/>
            </a:endParaRPr>
          </a:p>
        </p:txBody>
      </p:sp>
    </p:spTree>
    <p:extLst>
      <p:ext uri="{BB962C8B-B14F-4D97-AF65-F5344CB8AC3E}">
        <p14:creationId xmlns:p14="http://schemas.microsoft.com/office/powerpoint/2010/main" val="15591144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مستطيل 11"/>
          <p:cNvSpPr/>
          <p:nvPr/>
        </p:nvSpPr>
        <p:spPr>
          <a:xfrm>
            <a:off x="1621283" y="381000"/>
            <a:ext cx="5846318" cy="685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rtl="1"/>
            <a:r>
              <a:rPr lang="ar-IQ" sz="3600" b="1" dirty="0"/>
              <a:t>الفرق بين القيادة </a:t>
            </a:r>
            <a:r>
              <a:rPr lang="ar-IQ" sz="3600" b="1" dirty="0" smtClean="0"/>
              <a:t>والادارة</a:t>
            </a:r>
            <a:endParaRPr lang="en-US" sz="3600" dirty="0"/>
          </a:p>
        </p:txBody>
      </p:sp>
      <p:sp>
        <p:nvSpPr>
          <p:cNvPr id="2" name="مستطيل 1"/>
          <p:cNvSpPr/>
          <p:nvPr/>
        </p:nvSpPr>
        <p:spPr>
          <a:xfrm>
            <a:off x="381000" y="1443841"/>
            <a:ext cx="8077200" cy="4247317"/>
          </a:xfrm>
          <a:prstGeom prst="rect">
            <a:avLst/>
          </a:prstGeom>
        </p:spPr>
        <p:txBody>
          <a:bodyPr wrap="square">
            <a:spAutoFit/>
          </a:bodyPr>
          <a:lstStyle/>
          <a:p>
            <a:pPr algn="just" rtl="1"/>
            <a:r>
              <a:rPr lang="ar-SA" sz="2800" b="1" dirty="0">
                <a:solidFill>
                  <a:srgbClr val="C00000"/>
                </a:solidFill>
                <a:latin typeface="Arial" pitchFamily="34" charset="0"/>
                <a:cs typeface="Arial" pitchFamily="34" charset="0"/>
              </a:rPr>
              <a:t>يدمج الكثير بين كل من مفهومي الادارة والقيادة، ويعد أن لهما المعنى نفسه، الا أن هنالك اختلافاً كبيراً على ارض الواقع بين المفهومين السابقين وعلى أكثر من ناحية، وتعد نقطة الاختلاف الاهم بين الادارة والقيادة هي ما تركز عليه كل منهما، إذ تضع الادارة اغلب تركيزها على المخرجات والنتائج في الاداء والمكونات المادية في المنظمة مع إهمال العنصر البشري، وبخلاف القيادة إذ تركز وتهتم بنحو كبير على العنصر البشري، وتهتم ذلك تماماً بتنمية مهاراته وقدرات وتدريب الافراد و تحفيزهم بنحو دائم على أداء العمل وإنجاز الأهداف المخططة.</a:t>
            </a:r>
            <a:endParaRPr lang="en-US" sz="2800" b="1" dirty="0">
              <a:solidFill>
                <a:srgbClr val="C00000"/>
              </a:solidFill>
              <a:latin typeface="Arial" pitchFamily="34" charset="0"/>
              <a:cs typeface="Arial" pitchFamily="34" charset="0"/>
            </a:endParaRPr>
          </a:p>
          <a:p>
            <a:pPr rtl="1"/>
            <a:r>
              <a:rPr lang="ar-SA" b="1" dirty="0"/>
              <a:t> </a:t>
            </a:r>
            <a:endParaRPr lang="en-US" dirty="0"/>
          </a:p>
        </p:txBody>
      </p:sp>
    </p:spTree>
    <p:extLst>
      <p:ext uri="{BB962C8B-B14F-4D97-AF65-F5344CB8AC3E}">
        <p14:creationId xmlns:p14="http://schemas.microsoft.com/office/powerpoint/2010/main" val="27801160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مستطيل 11"/>
          <p:cNvSpPr/>
          <p:nvPr/>
        </p:nvSpPr>
        <p:spPr>
          <a:xfrm>
            <a:off x="1621283" y="381000"/>
            <a:ext cx="5846318" cy="685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SA" sz="3600" b="1" dirty="0"/>
              <a:t>الفرق بين القائد والمدير</a:t>
            </a:r>
            <a:endParaRPr lang="en-US" sz="3600" b="1" dirty="0">
              <a:solidFill>
                <a:srgbClr val="002060"/>
              </a:solidFill>
              <a:latin typeface="Arial" pitchFamily="34" charset="0"/>
              <a:cs typeface="Arial" pitchFamily="34" charset="0"/>
            </a:endParaRPr>
          </a:p>
        </p:txBody>
      </p:sp>
      <p:sp>
        <p:nvSpPr>
          <p:cNvPr id="2" name="مستطيل 1"/>
          <p:cNvSpPr/>
          <p:nvPr/>
        </p:nvSpPr>
        <p:spPr>
          <a:xfrm>
            <a:off x="609600" y="1371600"/>
            <a:ext cx="7924800" cy="5324535"/>
          </a:xfrm>
          <a:prstGeom prst="rect">
            <a:avLst/>
          </a:prstGeom>
        </p:spPr>
        <p:txBody>
          <a:bodyPr wrap="square">
            <a:spAutoFit/>
          </a:bodyPr>
          <a:lstStyle/>
          <a:p>
            <a:pPr algn="just" rtl="1"/>
            <a:r>
              <a:rPr lang="ar-SA" sz="2000" b="1" dirty="0">
                <a:solidFill>
                  <a:srgbClr val="0070C0"/>
                </a:solidFill>
              </a:rPr>
              <a:t>يواكب </a:t>
            </a:r>
            <a:r>
              <a:rPr lang="ar-SA" sz="2000" b="1" dirty="0">
                <a:solidFill>
                  <a:srgbClr val="C00000"/>
                </a:solidFill>
              </a:rPr>
              <a:t>القائد</a:t>
            </a:r>
            <a:r>
              <a:rPr lang="ar-SA" sz="2000" b="1" dirty="0">
                <a:solidFill>
                  <a:srgbClr val="0070C0"/>
                </a:solidFill>
              </a:rPr>
              <a:t> التغيرات التي تطرأ في أي وضع راهن، ويسعى دائماً والتحسين والتغيير المستمرين، والاخذ بيد مرؤوسيه لتقدم وازدهار المؤسسة، ويشجع والاخرين على التغيير ويحفزهم بأسلوبه الخاص، ولا يشعرهم بأن هناك فرقاً في المسمى الوظيفي في العمل</a:t>
            </a:r>
            <a:r>
              <a:rPr lang="en-US" sz="2000" b="1" dirty="0">
                <a:solidFill>
                  <a:srgbClr val="0070C0"/>
                </a:solidFill>
              </a:rPr>
              <a:t>.  </a:t>
            </a:r>
          </a:p>
          <a:p>
            <a:pPr algn="just" rtl="1"/>
            <a:r>
              <a:rPr lang="ar-SA" sz="2000" b="1" dirty="0">
                <a:solidFill>
                  <a:srgbClr val="0070C0"/>
                </a:solidFill>
              </a:rPr>
              <a:t>اما </a:t>
            </a:r>
            <a:r>
              <a:rPr lang="ar-SA" sz="2000" b="1" dirty="0">
                <a:solidFill>
                  <a:srgbClr val="C00000"/>
                </a:solidFill>
              </a:rPr>
              <a:t>المدير</a:t>
            </a:r>
            <a:r>
              <a:rPr lang="ar-SA" sz="2000" b="1" dirty="0">
                <a:solidFill>
                  <a:srgbClr val="0070C0"/>
                </a:solidFill>
              </a:rPr>
              <a:t> فيكون بخلاف القائد، إذ يلجأ في الغالب المدير إلى إجبار المرؤوسين على أداء الوظائف وتحقيق أهداف المنظمة بالاعتماد على مجموعة من الاجراءات والقوانين التي رسمتها الادارة العليا في المنظمة، وتتصف العلاقة بينه وبين مرؤوسيه بأنها رسمية جداً، إذ تخلو من العاطفة والمشاعر نظراً لإهمال العنصر البشري في المنظمة، كما أن المدير لا يهتم بأحداث تغييرات بل إنه يسعى لتحقيق ما رسمته المنظمة من دون تقدم أو نمو ملحوظ في أداء المنظمة، وبالتالي تبقى على شكلها الاعتيادي، وفضلاً عن ذلك فإن المدير يتصف بأنه ذو تخطيط قصير الاجل، لذلك التي يهتم للتغيير بل يركز كل تفكيره في الوقت الراهن للمنظمة، ويهمل الوضع المستقبلي لها، ويشار إلى أن المدير بينه وبين مرؤوسيه فجوة واسعة بسبب الاهتمام بالمسميات الوظيفية.</a:t>
            </a:r>
            <a:endParaRPr lang="en-US" sz="2000" b="1" dirty="0">
              <a:solidFill>
                <a:srgbClr val="0070C0"/>
              </a:solidFill>
            </a:endParaRPr>
          </a:p>
        </p:txBody>
      </p:sp>
    </p:spTree>
    <p:extLst>
      <p:ext uri="{BB962C8B-B14F-4D97-AF65-F5344CB8AC3E}">
        <p14:creationId xmlns:p14="http://schemas.microsoft.com/office/powerpoint/2010/main" val="2418269627"/>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691</TotalTime>
  <Words>1019</Words>
  <Application>Microsoft Office PowerPoint</Application>
  <PresentationFormat>عرض على الشاشة (3:4)‏</PresentationFormat>
  <Paragraphs>49</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Slipstream</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Reviewer</dc:creator>
  <cp:lastModifiedBy>Maher</cp:lastModifiedBy>
  <cp:revision>111</cp:revision>
  <dcterms:created xsi:type="dcterms:W3CDTF">2023-03-26T06:01:27Z</dcterms:created>
  <dcterms:modified xsi:type="dcterms:W3CDTF">2026-02-01T18:15:02Z</dcterms:modified>
</cp:coreProperties>
</file>