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63" r:id="rId3"/>
    <p:sldId id="264" r:id="rId4"/>
    <p:sldId id="265" r:id="rId5"/>
    <p:sldId id="303" r:id="rId6"/>
    <p:sldId id="296" r:id="rId7"/>
    <p:sldId id="294" r:id="rId8"/>
    <p:sldId id="293" r:id="rId9"/>
    <p:sldId id="522" r:id="rId10"/>
    <p:sldId id="269" r:id="rId11"/>
    <p:sldId id="352" r:id="rId12"/>
    <p:sldId id="525" r:id="rId13"/>
    <p:sldId id="353" r:id="rId14"/>
    <p:sldId id="527" r:id="rId15"/>
    <p:sldId id="528" r:id="rId16"/>
    <p:sldId id="529" r:id="rId17"/>
    <p:sldId id="526" r:id="rId18"/>
    <p:sldId id="523" r:id="rId19"/>
    <p:sldId id="354" r:id="rId20"/>
    <p:sldId id="355" r:id="rId21"/>
    <p:sldId id="356" r:id="rId22"/>
    <p:sldId id="357" r:id="rId23"/>
    <p:sldId id="530" r:id="rId24"/>
    <p:sldId id="274" r:id="rId25"/>
    <p:sldId id="340" r:id="rId26"/>
    <p:sldId id="481" r:id="rId27"/>
    <p:sldId id="482" r:id="rId28"/>
    <p:sldId id="288" r:id="rId29"/>
    <p:sldId id="343" r:id="rId30"/>
    <p:sldId id="285" r:id="rId31"/>
    <p:sldId id="283" r:id="rId32"/>
    <p:sldId id="524" r:id="rId33"/>
    <p:sldId id="521" r:id="rId34"/>
    <p:sldId id="520" r:id="rId35"/>
    <p:sldId id="280" r:id="rId36"/>
    <p:sldId id="515" r:id="rId37"/>
    <p:sldId id="517" r:id="rId38"/>
    <p:sldId id="279" r:id="rId39"/>
    <p:sldId id="518" r:id="rId40"/>
    <p:sldId id="266"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p:restoredTop sz="91536"/>
  </p:normalViewPr>
  <p:slideViewPr>
    <p:cSldViewPr snapToGrid="0" snapToObjects="1">
      <p:cViewPr varScale="1">
        <p:scale>
          <a:sx n="96" d="100"/>
          <a:sy n="96"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FC97B-4DAC-344A-83C7-6F5A43135613}" type="datetimeFigureOut">
              <a:rPr lang="en-US" smtClean="0"/>
              <a:t>10/31/24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C4A10-BB03-6441-A6E8-DBC8CB56342F}" type="slidenum">
              <a:rPr lang="en-US" smtClean="0"/>
              <a:t>‹#›</a:t>
            </a:fld>
            <a:endParaRPr lang="en-US"/>
          </a:p>
        </p:txBody>
      </p:sp>
    </p:spTree>
    <p:extLst>
      <p:ext uri="{BB962C8B-B14F-4D97-AF65-F5344CB8AC3E}">
        <p14:creationId xmlns:p14="http://schemas.microsoft.com/office/powerpoint/2010/main" val="157152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37F61E6-9E0D-A04C-A63A-A4F90AEAEE86}"/>
              </a:ext>
            </a:extLst>
          </p:cNvPr>
          <p:cNvSpPr>
            <a:spLocks noGrp="1" noChangeArrowheads="1"/>
          </p:cNvSpPr>
          <p:nvPr>
            <p:ph type="body" idx="1"/>
          </p:nvPr>
        </p:nvSpPr>
        <p:spPr>
          <a:noFill/>
        </p:spPr>
        <p:txBody>
          <a:bodyPr/>
          <a:lstStyle/>
          <a:p>
            <a:endParaRPr lang="en-US" altLang="en-US"/>
          </a:p>
        </p:txBody>
      </p:sp>
      <p:sp>
        <p:nvSpPr>
          <p:cNvPr id="46082" name="Rectangle 3">
            <a:extLst>
              <a:ext uri="{FF2B5EF4-FFF2-40B4-BE49-F238E27FC236}">
                <a16:creationId xmlns:a16="http://schemas.microsoft.com/office/drawing/2014/main" id="{FA80C837-CEE1-104F-80D4-6924C648D09F}"/>
              </a:ext>
            </a:extLst>
          </p:cNvPr>
          <p:cNvSpPr>
            <a:spLocks noGrp="1" noRot="1" noChangeAspect="1" noChangeArrowheads="1" noTextEdit="1"/>
          </p:cNvSpPr>
          <p:nvPr>
            <p:ph type="sldImg"/>
          </p:nvPr>
        </p:nvSpPr>
        <p:spPr>
          <a:xfrm>
            <a:off x="674688" y="3016250"/>
            <a:ext cx="6118225" cy="3441700"/>
          </a:xfrm>
          <a:ln cap="flat"/>
        </p:spPr>
      </p:sp>
      <p:sp>
        <p:nvSpPr>
          <p:cNvPr id="46083" name="Rectangle 4">
            <a:extLst>
              <a:ext uri="{FF2B5EF4-FFF2-40B4-BE49-F238E27FC236}">
                <a16:creationId xmlns:a16="http://schemas.microsoft.com/office/drawing/2014/main" id="{5AC3C355-B620-B94B-BAB9-68D545890BAF}"/>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125711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25</a:t>
            </a:fld>
            <a:endParaRPr lang="en-US"/>
          </a:p>
        </p:txBody>
      </p:sp>
    </p:spTree>
    <p:extLst>
      <p:ext uri="{BB962C8B-B14F-4D97-AF65-F5344CB8AC3E}">
        <p14:creationId xmlns:p14="http://schemas.microsoft.com/office/powerpoint/2010/main" val="172247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33</a:t>
            </a:fld>
            <a:endParaRPr lang="en-US"/>
          </a:p>
        </p:txBody>
      </p:sp>
    </p:spTree>
    <p:extLst>
      <p:ext uri="{BB962C8B-B14F-4D97-AF65-F5344CB8AC3E}">
        <p14:creationId xmlns:p14="http://schemas.microsoft.com/office/powerpoint/2010/main" val="123221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34</a:t>
            </a:fld>
            <a:endParaRPr lang="en-US"/>
          </a:p>
        </p:txBody>
      </p:sp>
    </p:spTree>
    <p:extLst>
      <p:ext uri="{BB962C8B-B14F-4D97-AF65-F5344CB8AC3E}">
        <p14:creationId xmlns:p14="http://schemas.microsoft.com/office/powerpoint/2010/main" val="24433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E583CE7-FB98-7341-A96D-818237776492}"/>
              </a:ext>
            </a:extLst>
          </p:cNvPr>
          <p:cNvSpPr>
            <a:spLocks noGrp="1" noChangeArrowheads="1"/>
          </p:cNvSpPr>
          <p:nvPr>
            <p:ph type="body" idx="1"/>
          </p:nvPr>
        </p:nvSpPr>
        <p:spPr>
          <a:noFill/>
        </p:spPr>
        <p:txBody>
          <a:bodyPr/>
          <a:lstStyle/>
          <a:p>
            <a:endParaRPr lang="en-US" altLang="en-US"/>
          </a:p>
        </p:txBody>
      </p:sp>
      <p:sp>
        <p:nvSpPr>
          <p:cNvPr id="48130" name="Rectangle 3">
            <a:extLst>
              <a:ext uri="{FF2B5EF4-FFF2-40B4-BE49-F238E27FC236}">
                <a16:creationId xmlns:a16="http://schemas.microsoft.com/office/drawing/2014/main" id="{1E5C7CE8-FA9B-DB4B-A920-B469FDAF3E8C}"/>
              </a:ext>
            </a:extLst>
          </p:cNvPr>
          <p:cNvSpPr>
            <a:spLocks noGrp="1" noRot="1" noChangeAspect="1" noChangeArrowheads="1" noTextEdit="1"/>
          </p:cNvSpPr>
          <p:nvPr>
            <p:ph type="sldImg"/>
          </p:nvPr>
        </p:nvSpPr>
        <p:spPr>
          <a:xfrm>
            <a:off x="674688" y="3016250"/>
            <a:ext cx="6118225" cy="3441700"/>
          </a:xfrm>
          <a:ln cap="flat"/>
        </p:spPr>
      </p:sp>
      <p:sp>
        <p:nvSpPr>
          <p:cNvPr id="48131" name="Rectangle 4">
            <a:extLst>
              <a:ext uri="{FF2B5EF4-FFF2-40B4-BE49-F238E27FC236}">
                <a16:creationId xmlns:a16="http://schemas.microsoft.com/office/drawing/2014/main" id="{0BA314CE-8A34-FA4E-AE90-607BBDD4C19E}"/>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252598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EA02FCE-B4CE-874E-A710-301A0BD99433}"/>
              </a:ext>
            </a:extLst>
          </p:cNvPr>
          <p:cNvSpPr>
            <a:spLocks noGrp="1" noChangeArrowheads="1"/>
          </p:cNvSpPr>
          <p:nvPr>
            <p:ph type="body" idx="1"/>
          </p:nvPr>
        </p:nvSpPr>
        <p:spPr>
          <a:noFill/>
        </p:spPr>
        <p:txBody>
          <a:bodyPr/>
          <a:lstStyle/>
          <a:p>
            <a:endParaRPr lang="en-US" altLang="en-US"/>
          </a:p>
        </p:txBody>
      </p:sp>
      <p:sp>
        <p:nvSpPr>
          <p:cNvPr id="50178" name="Rectangle 3">
            <a:extLst>
              <a:ext uri="{FF2B5EF4-FFF2-40B4-BE49-F238E27FC236}">
                <a16:creationId xmlns:a16="http://schemas.microsoft.com/office/drawing/2014/main" id="{CD11FCB5-2449-974D-A209-FB32A374A0DA}"/>
              </a:ext>
            </a:extLst>
          </p:cNvPr>
          <p:cNvSpPr>
            <a:spLocks noGrp="1" noRot="1" noChangeAspect="1" noChangeArrowheads="1" noTextEdit="1"/>
          </p:cNvSpPr>
          <p:nvPr>
            <p:ph type="sldImg"/>
          </p:nvPr>
        </p:nvSpPr>
        <p:spPr>
          <a:xfrm>
            <a:off x="674688" y="3016250"/>
            <a:ext cx="6118225" cy="3441700"/>
          </a:xfrm>
          <a:ln cap="flat"/>
        </p:spPr>
      </p:sp>
      <p:sp>
        <p:nvSpPr>
          <p:cNvPr id="50179" name="Rectangle 4">
            <a:extLst>
              <a:ext uri="{FF2B5EF4-FFF2-40B4-BE49-F238E27FC236}">
                <a16:creationId xmlns:a16="http://schemas.microsoft.com/office/drawing/2014/main" id="{D4BFE494-0A72-5240-B0A4-79307C69376D}"/>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284014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B8167331-CB4B-6F44-AE43-D60BDFD50B32}"/>
              </a:ext>
            </a:extLst>
          </p:cNvPr>
          <p:cNvSpPr>
            <a:spLocks noGrp="1" noChangeArrowheads="1"/>
          </p:cNvSpPr>
          <p:nvPr>
            <p:ph type="body" idx="1"/>
          </p:nvPr>
        </p:nvSpPr>
        <p:spPr>
          <a:noFill/>
        </p:spPr>
        <p:txBody>
          <a:bodyPr/>
          <a:lstStyle/>
          <a:p>
            <a:endParaRPr lang="en-US" altLang="en-US"/>
          </a:p>
        </p:txBody>
      </p:sp>
      <p:sp>
        <p:nvSpPr>
          <p:cNvPr id="58370" name="Rectangle 3">
            <a:extLst>
              <a:ext uri="{FF2B5EF4-FFF2-40B4-BE49-F238E27FC236}">
                <a16:creationId xmlns:a16="http://schemas.microsoft.com/office/drawing/2014/main" id="{D5B4800E-0428-6C41-B535-312586D3B505}"/>
              </a:ext>
            </a:extLst>
          </p:cNvPr>
          <p:cNvSpPr>
            <a:spLocks noGrp="1" noRot="1" noChangeAspect="1" noChangeArrowheads="1" noTextEdit="1"/>
          </p:cNvSpPr>
          <p:nvPr>
            <p:ph type="sldImg"/>
          </p:nvPr>
        </p:nvSpPr>
        <p:spPr>
          <a:xfrm>
            <a:off x="674688" y="3016250"/>
            <a:ext cx="6118225" cy="3441700"/>
          </a:xfrm>
          <a:ln cap="flat"/>
        </p:spPr>
      </p:sp>
      <p:sp>
        <p:nvSpPr>
          <p:cNvPr id="58371" name="Rectangle 4">
            <a:extLst>
              <a:ext uri="{FF2B5EF4-FFF2-40B4-BE49-F238E27FC236}">
                <a16:creationId xmlns:a16="http://schemas.microsoft.com/office/drawing/2014/main" id="{69617DA3-A761-D54B-ACFA-CB8AB38448EB}"/>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324798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10</a:t>
            </a:fld>
            <a:endParaRPr lang="en-US"/>
          </a:p>
        </p:txBody>
      </p:sp>
    </p:spTree>
    <p:extLst>
      <p:ext uri="{BB962C8B-B14F-4D97-AF65-F5344CB8AC3E}">
        <p14:creationId xmlns:p14="http://schemas.microsoft.com/office/powerpoint/2010/main" val="180313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13</a:t>
            </a:fld>
            <a:endParaRPr lang="en-US"/>
          </a:p>
        </p:txBody>
      </p:sp>
    </p:spTree>
    <p:extLst>
      <p:ext uri="{BB962C8B-B14F-4D97-AF65-F5344CB8AC3E}">
        <p14:creationId xmlns:p14="http://schemas.microsoft.com/office/powerpoint/2010/main" val="28110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Q" dirty="0"/>
              <a:t>CCl</a:t>
            </a:r>
            <a:r>
              <a:rPr lang="en-IQ" baseline="-25000" dirty="0"/>
              <a:t>4</a:t>
            </a:r>
            <a:r>
              <a:rPr lang="en-IQ" dirty="0"/>
              <a:t> </a:t>
            </a:r>
            <a:r>
              <a:rPr lang="en-US" b="0" i="0" dirty="0">
                <a:solidFill>
                  <a:srgbClr val="4D5156"/>
                </a:solidFill>
                <a:effectLst/>
                <a:latin typeface="Google Sans"/>
              </a:rPr>
              <a:t>Carbon tetrachloride, CS</a:t>
            </a:r>
            <a:r>
              <a:rPr lang="en-US" b="0" i="0" baseline="-25000" dirty="0">
                <a:solidFill>
                  <a:srgbClr val="4D5156"/>
                </a:solidFill>
                <a:effectLst/>
                <a:latin typeface="Google Sans"/>
              </a:rPr>
              <a:t>2 </a:t>
            </a:r>
            <a:r>
              <a:rPr lang="en-US" b="0" i="0" dirty="0">
                <a:solidFill>
                  <a:srgbClr val="040C28"/>
                </a:solidFill>
                <a:effectLst/>
                <a:latin typeface="Google Sans"/>
              </a:rPr>
              <a:t>carbon Disulfide, CHCl</a:t>
            </a:r>
            <a:r>
              <a:rPr lang="en-US" b="0" i="0" baseline="-25000" dirty="0">
                <a:solidFill>
                  <a:srgbClr val="040C28"/>
                </a:solidFill>
                <a:effectLst/>
                <a:latin typeface="Google Sans"/>
              </a:rPr>
              <a:t>3</a:t>
            </a:r>
            <a:r>
              <a:rPr lang="en-US" b="0" i="0" dirty="0">
                <a:solidFill>
                  <a:srgbClr val="040C28"/>
                </a:solidFill>
                <a:effectLst/>
                <a:latin typeface="Google Sans"/>
              </a:rPr>
              <a:t> Chloroform, or trichloromethane</a:t>
            </a:r>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14</a:t>
            </a:fld>
            <a:endParaRPr lang="en-US"/>
          </a:p>
        </p:txBody>
      </p:sp>
    </p:spTree>
    <p:extLst>
      <p:ext uri="{BB962C8B-B14F-4D97-AF65-F5344CB8AC3E}">
        <p14:creationId xmlns:p14="http://schemas.microsoft.com/office/powerpoint/2010/main" val="71075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20</a:t>
            </a:fld>
            <a:endParaRPr lang="en-US"/>
          </a:p>
        </p:txBody>
      </p:sp>
    </p:spTree>
    <p:extLst>
      <p:ext uri="{BB962C8B-B14F-4D97-AF65-F5344CB8AC3E}">
        <p14:creationId xmlns:p14="http://schemas.microsoft.com/office/powerpoint/2010/main" val="104820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effectLst/>
                <a:latin typeface="Helvetica" pitchFamily="2" charset="0"/>
              </a:rPr>
              <a:t>As IR radiation is weak energy radiation it can not cause, damage or lysis of analyte, as UV radiation (high energy),</a:t>
            </a:r>
          </a:p>
          <a:p>
            <a:r>
              <a:rPr lang="en-US" dirty="0">
                <a:solidFill>
                  <a:srgbClr val="202124"/>
                </a:solidFill>
                <a:effectLst/>
                <a:latin typeface="Helvetica" pitchFamily="2" charset="0"/>
              </a:rPr>
              <a:t>may cause. So no need to mount an absorption monochromator in between IR Source and Sample. Further</a:t>
            </a:r>
          </a:p>
          <a:p>
            <a:r>
              <a:rPr lang="en-US" dirty="0">
                <a:solidFill>
                  <a:srgbClr val="202124"/>
                </a:solidFill>
                <a:effectLst/>
                <a:latin typeface="Helvetica" pitchFamily="2" charset="0"/>
              </a:rPr>
              <a:t>emission monochromator avoids scattered and stray radiation reaching to the detector</a:t>
            </a:r>
          </a:p>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22</a:t>
            </a:fld>
            <a:endParaRPr lang="en-US"/>
          </a:p>
        </p:txBody>
      </p:sp>
    </p:spTree>
    <p:extLst>
      <p:ext uri="{BB962C8B-B14F-4D97-AF65-F5344CB8AC3E}">
        <p14:creationId xmlns:p14="http://schemas.microsoft.com/office/powerpoint/2010/main" val="72165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0AFF-1EB9-D54A-9F5A-2687AA8B2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DEC57-1EBB-4141-912C-48824DFAC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B15F2-7532-2844-8D70-E9F987EEDB6D}"/>
              </a:ext>
            </a:extLst>
          </p:cNvPr>
          <p:cNvSpPr>
            <a:spLocks noGrp="1"/>
          </p:cNvSpPr>
          <p:nvPr>
            <p:ph type="dt" sz="half" idx="10"/>
          </p:nvPr>
        </p:nvSpPr>
        <p:spPr/>
        <p:txBody>
          <a:bodyPr/>
          <a:lstStyle/>
          <a:p>
            <a:fld id="{BE26B0BF-3819-F14D-AED8-362A91301AA0}" type="datetime1">
              <a:rPr lang="en-US" smtClean="0"/>
              <a:t>10/31/24</a:t>
            </a:fld>
            <a:endParaRPr lang="en-US"/>
          </a:p>
        </p:txBody>
      </p:sp>
      <p:sp>
        <p:nvSpPr>
          <p:cNvPr id="5" name="Footer Placeholder 4">
            <a:extLst>
              <a:ext uri="{FF2B5EF4-FFF2-40B4-BE49-F238E27FC236}">
                <a16:creationId xmlns:a16="http://schemas.microsoft.com/office/drawing/2014/main" id="{C1CBB835-066A-4D40-8400-6EB6E017D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8B16B-E5EF-D94E-B0F1-93F33AE2D382}"/>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5327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3E4-D119-D64B-BABD-3AFA56F4E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6A4AF-FFD4-7248-B920-4D4B89D57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ABAEA-C511-BD41-A1FC-15F01C388F7A}"/>
              </a:ext>
            </a:extLst>
          </p:cNvPr>
          <p:cNvSpPr>
            <a:spLocks noGrp="1"/>
          </p:cNvSpPr>
          <p:nvPr>
            <p:ph type="dt" sz="half" idx="10"/>
          </p:nvPr>
        </p:nvSpPr>
        <p:spPr/>
        <p:txBody>
          <a:bodyPr/>
          <a:lstStyle/>
          <a:p>
            <a:fld id="{C5C89E18-A6DB-C748-B490-305C93496713}" type="datetime1">
              <a:rPr lang="en-US" smtClean="0"/>
              <a:t>10/31/24</a:t>
            </a:fld>
            <a:endParaRPr lang="en-US"/>
          </a:p>
        </p:txBody>
      </p:sp>
      <p:sp>
        <p:nvSpPr>
          <p:cNvPr id="5" name="Footer Placeholder 4">
            <a:extLst>
              <a:ext uri="{FF2B5EF4-FFF2-40B4-BE49-F238E27FC236}">
                <a16:creationId xmlns:a16="http://schemas.microsoft.com/office/drawing/2014/main" id="{6E3977AE-2EBB-6E4D-ADE7-3FF4CC3C7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D5AD6-E6A8-6A4B-B388-3A738FFEBAD8}"/>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12181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174BE-A064-C644-AD7B-A6FCBD98D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11E62-F907-FF4D-B1F0-7C824A9DEC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3137-BC50-6543-B8A5-FD665F7A7F3E}"/>
              </a:ext>
            </a:extLst>
          </p:cNvPr>
          <p:cNvSpPr>
            <a:spLocks noGrp="1"/>
          </p:cNvSpPr>
          <p:nvPr>
            <p:ph type="dt" sz="half" idx="10"/>
          </p:nvPr>
        </p:nvSpPr>
        <p:spPr/>
        <p:txBody>
          <a:bodyPr/>
          <a:lstStyle/>
          <a:p>
            <a:fld id="{AB7C43FA-FE77-AB4E-BA7C-740962B6EB36}" type="datetime1">
              <a:rPr lang="en-US" smtClean="0"/>
              <a:t>10/31/24</a:t>
            </a:fld>
            <a:endParaRPr lang="en-US"/>
          </a:p>
        </p:txBody>
      </p:sp>
      <p:sp>
        <p:nvSpPr>
          <p:cNvPr id="5" name="Footer Placeholder 4">
            <a:extLst>
              <a:ext uri="{FF2B5EF4-FFF2-40B4-BE49-F238E27FC236}">
                <a16:creationId xmlns:a16="http://schemas.microsoft.com/office/drawing/2014/main" id="{717B609C-5FD8-CE4B-98A5-7AEAF17A0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FCF23-47B7-2C4E-8DA4-259434E36633}"/>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64006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28600"/>
            <a:ext cx="7823200" cy="457200"/>
          </a:xfrm>
        </p:spPr>
        <p:txBody>
          <a:bodyPr/>
          <a:lstStyle>
            <a:lvl1pPr>
              <a:defRPr sz="2800" b="1"/>
            </a:lvl1pPr>
          </a:lstStyle>
          <a:p>
            <a:r>
              <a:rPr lang="en-US" dirty="0"/>
              <a:t>Click to edit Master title style</a:t>
            </a:r>
          </a:p>
        </p:txBody>
      </p:sp>
      <p:sp>
        <p:nvSpPr>
          <p:cNvPr id="3" name="Content Placeholder 2"/>
          <p:cNvSpPr>
            <a:spLocks noGrp="1"/>
          </p:cNvSpPr>
          <p:nvPr>
            <p:ph idx="1"/>
          </p:nvPr>
        </p:nvSpPr>
        <p:spPr>
          <a:xfrm>
            <a:off x="609600" y="990601"/>
            <a:ext cx="10972800" cy="4999125"/>
          </a:xfrm>
        </p:spPr>
        <p:txBody>
          <a:bodyPr/>
          <a:lstStyle>
            <a:lvl1pPr marL="228600" indent="-228600">
              <a:buFont typeface="Arial" pitchFamily="34" charset="0"/>
              <a:buChar char="•"/>
              <a:defRPr sz="2000"/>
            </a:lvl1pPr>
            <a:lvl2pPr marL="557213" indent="-228600">
              <a:buFont typeface="Arial" pitchFamily="34" charset="0"/>
              <a:buChar char="•"/>
              <a:defRPr sz="2000"/>
            </a:lvl2pPr>
            <a:lvl3pPr marL="822325" indent="-182563">
              <a:buFont typeface="Arial" pitchFamily="34" charset="0"/>
              <a:buChar char="•"/>
              <a:defRPr/>
            </a:lvl3pPr>
            <a:lvl4pPr marL="1096963" indent="-182563">
              <a:buFont typeface="Arial" pitchFamily="34" charset="0"/>
              <a:buChar char="•"/>
              <a:defRPr sz="1800"/>
            </a:lvl4pPr>
            <a:lvl5pPr marL="1416050" indent="-182563">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martArt Placeholder 21"/>
          <p:cNvSpPr>
            <a:spLocks noGrp="1"/>
          </p:cNvSpPr>
          <p:nvPr>
            <p:ph type="dgm" sz="quarter" idx="13"/>
          </p:nvPr>
        </p:nvSpPr>
        <p:spPr>
          <a:xfrm>
            <a:off x="711200" y="228600"/>
            <a:ext cx="3556000" cy="457200"/>
          </a:xfrm>
        </p:spPr>
        <p:txBody>
          <a:bodyPr rtlCol="0">
            <a:normAutofit/>
          </a:bodyPr>
          <a:lstStyle/>
          <a:p>
            <a:pPr lvl="0"/>
            <a:endParaRPr lang="en-US" noProof="0"/>
          </a:p>
        </p:txBody>
      </p:sp>
      <p:sp>
        <p:nvSpPr>
          <p:cNvPr id="5" name="Footer Placeholder 4"/>
          <p:cNvSpPr>
            <a:spLocks noGrp="1"/>
          </p:cNvSpPr>
          <p:nvPr>
            <p:ph type="ftr" sz="quarter" idx="14"/>
          </p:nvPr>
        </p:nvSpPr>
        <p:spPr/>
        <p:txBody>
          <a:bodyPr/>
          <a:lstStyle>
            <a:lvl1pPr>
              <a:defRPr b="1"/>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F674044D-D262-48BC-A56A-2AA9E1340CF2}" type="slidenum">
              <a:rPr lang="en-US"/>
              <a:pPr>
                <a:defRPr/>
              </a:pPr>
              <a:t>‹#›</a:t>
            </a:fld>
            <a:endParaRPr lang="en-US"/>
          </a:p>
        </p:txBody>
      </p:sp>
    </p:spTree>
    <p:extLst>
      <p:ext uri="{BB962C8B-B14F-4D97-AF65-F5344CB8AC3E}">
        <p14:creationId xmlns:p14="http://schemas.microsoft.com/office/powerpoint/2010/main" val="85319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390F-429D-1E4B-9C9A-C7FFF720B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CA750-7D3F-9347-BBD1-0B315852DB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D1A7-2447-9A48-8E23-69ED91DFBD65}"/>
              </a:ext>
            </a:extLst>
          </p:cNvPr>
          <p:cNvSpPr>
            <a:spLocks noGrp="1"/>
          </p:cNvSpPr>
          <p:nvPr>
            <p:ph type="dt" sz="half" idx="10"/>
          </p:nvPr>
        </p:nvSpPr>
        <p:spPr/>
        <p:txBody>
          <a:bodyPr/>
          <a:lstStyle/>
          <a:p>
            <a:fld id="{F7925772-112C-684D-94FC-B1E20458B37C}" type="datetime1">
              <a:rPr lang="en-US" smtClean="0"/>
              <a:t>10/31/24</a:t>
            </a:fld>
            <a:endParaRPr lang="en-US"/>
          </a:p>
        </p:txBody>
      </p:sp>
      <p:sp>
        <p:nvSpPr>
          <p:cNvPr id="5" name="Footer Placeholder 4">
            <a:extLst>
              <a:ext uri="{FF2B5EF4-FFF2-40B4-BE49-F238E27FC236}">
                <a16:creationId xmlns:a16="http://schemas.microsoft.com/office/drawing/2014/main" id="{698CAEA0-0125-1941-8F98-07DD2BFFA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92ACF-2574-D546-899E-D6C234E61A6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63799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5E35-41E3-5C49-97E2-13A4041B4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23231E-42F3-094C-AE89-C6AF8D5B0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C575BE-B16A-CF4A-92EA-CF98E9ECDAF6}"/>
              </a:ext>
            </a:extLst>
          </p:cNvPr>
          <p:cNvSpPr>
            <a:spLocks noGrp="1"/>
          </p:cNvSpPr>
          <p:nvPr>
            <p:ph type="dt" sz="half" idx="10"/>
          </p:nvPr>
        </p:nvSpPr>
        <p:spPr/>
        <p:txBody>
          <a:bodyPr/>
          <a:lstStyle/>
          <a:p>
            <a:fld id="{EE8E9612-E0BE-F540-B505-EB6DBFAA453A}" type="datetime1">
              <a:rPr lang="en-US" smtClean="0"/>
              <a:t>10/31/24</a:t>
            </a:fld>
            <a:endParaRPr lang="en-US"/>
          </a:p>
        </p:txBody>
      </p:sp>
      <p:sp>
        <p:nvSpPr>
          <p:cNvPr id="5" name="Footer Placeholder 4">
            <a:extLst>
              <a:ext uri="{FF2B5EF4-FFF2-40B4-BE49-F238E27FC236}">
                <a16:creationId xmlns:a16="http://schemas.microsoft.com/office/drawing/2014/main" id="{F7DE9DE3-6E61-9748-90C9-1D33B68CD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CF387-815F-2149-BD94-6439DE1BB5ED}"/>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268019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4E40-7CC6-174A-8834-CDF6D98C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28A6B-076C-264F-8448-817C00752C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19F45-6CE5-614C-ABD1-1259A7B596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BC267-C64F-C049-90CB-26ED9443AE35}"/>
              </a:ext>
            </a:extLst>
          </p:cNvPr>
          <p:cNvSpPr>
            <a:spLocks noGrp="1"/>
          </p:cNvSpPr>
          <p:nvPr>
            <p:ph type="dt" sz="half" idx="10"/>
          </p:nvPr>
        </p:nvSpPr>
        <p:spPr/>
        <p:txBody>
          <a:bodyPr/>
          <a:lstStyle/>
          <a:p>
            <a:fld id="{B8ED7020-AE05-2744-B321-C2C61E54CF77}" type="datetime1">
              <a:rPr lang="en-US" smtClean="0"/>
              <a:t>10/31/24</a:t>
            </a:fld>
            <a:endParaRPr lang="en-US"/>
          </a:p>
        </p:txBody>
      </p:sp>
      <p:sp>
        <p:nvSpPr>
          <p:cNvPr id="6" name="Footer Placeholder 5">
            <a:extLst>
              <a:ext uri="{FF2B5EF4-FFF2-40B4-BE49-F238E27FC236}">
                <a16:creationId xmlns:a16="http://schemas.microsoft.com/office/drawing/2014/main" id="{4F321F4B-0D65-9D4E-A545-4971F18E1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14C1F-EB14-2B47-895E-8017B530130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55028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0876-43BA-5446-BC0B-4D9C87CC94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E11775-C0D8-2046-81B1-27334A944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CDE684-AB2B-2546-A586-79B37FFC7E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D43A1E-491C-B94E-A869-97833CDF8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77873D-6C5F-F045-BBA2-578CAFA019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9AFB9-6946-7D46-8DDF-25B45C8E56C4}"/>
              </a:ext>
            </a:extLst>
          </p:cNvPr>
          <p:cNvSpPr>
            <a:spLocks noGrp="1"/>
          </p:cNvSpPr>
          <p:nvPr>
            <p:ph type="dt" sz="half" idx="10"/>
          </p:nvPr>
        </p:nvSpPr>
        <p:spPr/>
        <p:txBody>
          <a:bodyPr/>
          <a:lstStyle/>
          <a:p>
            <a:fld id="{E3AD29C5-4BC1-F944-9505-3078BE2F510B}" type="datetime1">
              <a:rPr lang="en-US" smtClean="0"/>
              <a:t>10/31/24</a:t>
            </a:fld>
            <a:endParaRPr lang="en-US"/>
          </a:p>
        </p:txBody>
      </p:sp>
      <p:sp>
        <p:nvSpPr>
          <p:cNvPr id="8" name="Footer Placeholder 7">
            <a:extLst>
              <a:ext uri="{FF2B5EF4-FFF2-40B4-BE49-F238E27FC236}">
                <a16:creationId xmlns:a16="http://schemas.microsoft.com/office/drawing/2014/main" id="{29554133-B3B6-7840-B44A-FFDEB88916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B61CD-3A9A-A248-8D40-9AB8EF88F8CB}"/>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774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0251-64E1-D14A-8892-4257AB33E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13CAE-FE81-2340-8B9D-E2249850C88A}"/>
              </a:ext>
            </a:extLst>
          </p:cNvPr>
          <p:cNvSpPr>
            <a:spLocks noGrp="1"/>
          </p:cNvSpPr>
          <p:nvPr>
            <p:ph type="dt" sz="half" idx="10"/>
          </p:nvPr>
        </p:nvSpPr>
        <p:spPr/>
        <p:txBody>
          <a:bodyPr/>
          <a:lstStyle/>
          <a:p>
            <a:fld id="{BE82CA51-E632-6745-836A-D50F88E5AEA2}" type="datetime1">
              <a:rPr lang="en-US" smtClean="0"/>
              <a:t>10/31/24</a:t>
            </a:fld>
            <a:endParaRPr lang="en-US"/>
          </a:p>
        </p:txBody>
      </p:sp>
      <p:sp>
        <p:nvSpPr>
          <p:cNvPr id="4" name="Footer Placeholder 3">
            <a:extLst>
              <a:ext uri="{FF2B5EF4-FFF2-40B4-BE49-F238E27FC236}">
                <a16:creationId xmlns:a16="http://schemas.microsoft.com/office/drawing/2014/main" id="{91171232-AF58-CB4C-B12E-943BD171E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B20DDC-D761-DC4C-8E0C-B7A7EE93EC8C}"/>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7779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05B9E-55E7-7549-B5AF-A225F054FDC1}"/>
              </a:ext>
            </a:extLst>
          </p:cNvPr>
          <p:cNvSpPr>
            <a:spLocks noGrp="1"/>
          </p:cNvSpPr>
          <p:nvPr>
            <p:ph type="dt" sz="half" idx="10"/>
          </p:nvPr>
        </p:nvSpPr>
        <p:spPr/>
        <p:txBody>
          <a:bodyPr/>
          <a:lstStyle/>
          <a:p>
            <a:fld id="{A8A3169E-FDC0-5B42-9661-CA545D4F0577}" type="datetime1">
              <a:rPr lang="en-US" smtClean="0"/>
              <a:t>10/31/24</a:t>
            </a:fld>
            <a:endParaRPr lang="en-US"/>
          </a:p>
        </p:txBody>
      </p:sp>
      <p:sp>
        <p:nvSpPr>
          <p:cNvPr id="3" name="Footer Placeholder 2">
            <a:extLst>
              <a:ext uri="{FF2B5EF4-FFF2-40B4-BE49-F238E27FC236}">
                <a16:creationId xmlns:a16="http://schemas.microsoft.com/office/drawing/2014/main" id="{39FA34A9-3426-2748-A88F-D0719683F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2596E-FA4E-DA4E-90E7-99DB9A26DD49}"/>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40997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17E1-1361-BC49-A46F-A0C05412B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18C88-9BA1-FD48-82DF-909DF3B06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37B04-EE73-3249-B0AE-41493769E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39AFAD-E1EE-4B40-87BB-E101F87B743C}"/>
              </a:ext>
            </a:extLst>
          </p:cNvPr>
          <p:cNvSpPr>
            <a:spLocks noGrp="1"/>
          </p:cNvSpPr>
          <p:nvPr>
            <p:ph type="dt" sz="half" idx="10"/>
          </p:nvPr>
        </p:nvSpPr>
        <p:spPr/>
        <p:txBody>
          <a:bodyPr/>
          <a:lstStyle/>
          <a:p>
            <a:fld id="{0453BAFF-9BE5-2D42-B85E-69328F53D006}" type="datetime1">
              <a:rPr lang="en-US" smtClean="0"/>
              <a:t>10/31/24</a:t>
            </a:fld>
            <a:endParaRPr lang="en-US"/>
          </a:p>
        </p:txBody>
      </p:sp>
      <p:sp>
        <p:nvSpPr>
          <p:cNvPr id="6" name="Footer Placeholder 5">
            <a:extLst>
              <a:ext uri="{FF2B5EF4-FFF2-40B4-BE49-F238E27FC236}">
                <a16:creationId xmlns:a16="http://schemas.microsoft.com/office/drawing/2014/main" id="{964A4773-427B-4C40-9556-148A4A17D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0F824-0E6A-F249-83A4-BEDD7FB36244}"/>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6851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EB9F-2016-8446-A914-8A8FC971E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08D74B-2767-B349-A355-BC49D528F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044EB-A24F-EC4F-9D78-DD06231F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C4D757-D40F-2B41-8DAC-D0563D9B0293}"/>
              </a:ext>
            </a:extLst>
          </p:cNvPr>
          <p:cNvSpPr>
            <a:spLocks noGrp="1"/>
          </p:cNvSpPr>
          <p:nvPr>
            <p:ph type="dt" sz="half" idx="10"/>
          </p:nvPr>
        </p:nvSpPr>
        <p:spPr/>
        <p:txBody>
          <a:bodyPr/>
          <a:lstStyle/>
          <a:p>
            <a:fld id="{FB27D9BF-E9F4-384E-96A5-3CC68B973C92}" type="datetime1">
              <a:rPr lang="en-US" smtClean="0"/>
              <a:t>10/31/24</a:t>
            </a:fld>
            <a:endParaRPr lang="en-US"/>
          </a:p>
        </p:txBody>
      </p:sp>
      <p:sp>
        <p:nvSpPr>
          <p:cNvPr id="6" name="Footer Placeholder 5">
            <a:extLst>
              <a:ext uri="{FF2B5EF4-FFF2-40B4-BE49-F238E27FC236}">
                <a16:creationId xmlns:a16="http://schemas.microsoft.com/office/drawing/2014/main" id="{82C89744-11E6-3248-9794-F067E6E57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E050-6C5E-B14C-9FAC-ECFC71B3D7A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1576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43E7C-A4F4-D049-83B3-790C642B2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AC527B-C7AC-104D-BF11-B6F45A124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79251-9CD7-B14B-A10F-3760C4D56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6527F-1111-6B40-AB6E-C5912CF1B0C9}" type="datetime1">
              <a:rPr lang="en-US" smtClean="0"/>
              <a:t>10/31/24</a:t>
            </a:fld>
            <a:endParaRPr lang="en-US"/>
          </a:p>
        </p:txBody>
      </p:sp>
      <p:sp>
        <p:nvSpPr>
          <p:cNvPr id="5" name="Footer Placeholder 4">
            <a:extLst>
              <a:ext uri="{FF2B5EF4-FFF2-40B4-BE49-F238E27FC236}">
                <a16:creationId xmlns:a16="http://schemas.microsoft.com/office/drawing/2014/main" id="{8540CAB2-6C80-1E46-9DD1-7991F0C71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FB045-AAD6-1B47-889F-F724BE919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5C4B-C40C-B644-A15E-6C03A842B15E}" type="slidenum">
              <a:rPr lang="en-US" smtClean="0"/>
              <a:t>‹#›</a:t>
            </a:fld>
            <a:endParaRPr lang="en-US"/>
          </a:p>
        </p:txBody>
      </p:sp>
    </p:spTree>
    <p:extLst>
      <p:ext uri="{BB962C8B-B14F-4D97-AF65-F5344CB8AC3E}">
        <p14:creationId xmlns:p14="http://schemas.microsoft.com/office/powerpoint/2010/main" val="55368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A1E70-E505-4D4F-AFCD-2B8D81E03BE3}"/>
              </a:ext>
            </a:extLst>
          </p:cNvPr>
          <p:cNvSpPr>
            <a:spLocks noGrp="1"/>
          </p:cNvSpPr>
          <p:nvPr>
            <p:ph type="ctrTitle"/>
          </p:nvPr>
        </p:nvSpPr>
        <p:spPr>
          <a:xfrm>
            <a:off x="609139" y="510956"/>
            <a:ext cx="11391014" cy="5211172"/>
          </a:xfrm>
        </p:spPr>
        <p:txBody>
          <a:bodyPr>
            <a:normAutofit/>
          </a:bodyPr>
          <a:lstStyle/>
          <a:p>
            <a:r>
              <a:rPr lang="en-US" b="1" dirty="0">
                <a:latin typeface="Times New Roman" panose="02020603050405020304" pitchFamily="18" charset="0"/>
                <a:cs typeface="Times New Roman" panose="02020603050405020304" pitchFamily="18" charset="0"/>
              </a:rPr>
              <a:t>Infra-Red Absorption Spectroscopy</a:t>
            </a:r>
            <a:br>
              <a:rPr lang="en-US"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Theoretical Principles</a:t>
            </a:r>
            <a:br>
              <a:rPr lang="en-US" b="1" i="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Introduction</a:t>
            </a:r>
            <a:br>
              <a:rPr lang="en-US" b="1" dirty="0"/>
            </a:br>
            <a:endParaRPr lang="en-US" dirty="0"/>
          </a:p>
        </p:txBody>
      </p:sp>
      <p:sp>
        <p:nvSpPr>
          <p:cNvPr id="2" name="Slide Number Placeholder 1">
            <a:extLst>
              <a:ext uri="{FF2B5EF4-FFF2-40B4-BE49-F238E27FC236}">
                <a16:creationId xmlns:a16="http://schemas.microsoft.com/office/drawing/2014/main" id="{4EDDC52F-E3A2-944F-AA45-12508F87F952}"/>
              </a:ext>
            </a:extLst>
          </p:cNvPr>
          <p:cNvSpPr>
            <a:spLocks noGrp="1"/>
          </p:cNvSpPr>
          <p:nvPr>
            <p:ph type="sldNum" sz="quarter" idx="12"/>
          </p:nvPr>
        </p:nvSpPr>
        <p:spPr/>
        <p:txBody>
          <a:bodyPr/>
          <a:lstStyle/>
          <a:p>
            <a:fld id="{867B5C4B-C40C-B644-A15E-6C03A842B15E}" type="slidenum">
              <a:rPr lang="en-US" smtClean="0"/>
              <a:t>1</a:t>
            </a:fld>
            <a:endParaRPr lang="en-US"/>
          </a:p>
        </p:txBody>
      </p:sp>
      <p:sp>
        <p:nvSpPr>
          <p:cNvPr id="4" name="Rectangle 3">
            <a:extLst>
              <a:ext uri="{FF2B5EF4-FFF2-40B4-BE49-F238E27FC236}">
                <a16:creationId xmlns:a16="http://schemas.microsoft.com/office/drawing/2014/main" id="{EBAEBC8E-971F-C641-A50D-E8D00DCD3E62}"/>
              </a:ext>
            </a:extLst>
          </p:cNvPr>
          <p:cNvSpPr/>
          <p:nvPr/>
        </p:nvSpPr>
        <p:spPr>
          <a:xfrm>
            <a:off x="9684327"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137340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92242" y="1036770"/>
            <a:ext cx="12099758" cy="5547612"/>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eaLnBrk="0" fontAlgn="base" hangingPunct="0">
              <a:spcBef>
                <a:spcPct val="0"/>
              </a:spcBef>
              <a:spcAft>
                <a:spcPct val="0"/>
              </a:spcAft>
            </a:pPr>
            <a:r>
              <a:rPr lang="en-US" sz="2100" dirty="0">
                <a:latin typeface="Times New Roman" panose="02020603050405020304" pitchFamily="18" charset="0"/>
                <a:cs typeface="Times New Roman" panose="02020603050405020304" pitchFamily="18" charset="0"/>
              </a:rPr>
              <a:t>Dispersive IR Spectrometers</a:t>
            </a:r>
          </a:p>
          <a:p>
            <a:pPr marL="693738" lvl="4">
              <a:buFontTx/>
              <a:buAutoNum type="arabicPeriod"/>
            </a:pPr>
            <a:r>
              <a:rPr lang="en-US" sz="2100" dirty="0">
                <a:latin typeface="Times New Roman" panose="02020603050405020304" pitchFamily="18" charset="0"/>
                <a:cs typeface="Times New Roman" panose="02020603050405020304" pitchFamily="18" charset="0"/>
              </a:rPr>
              <a:t>Light Source</a:t>
            </a:r>
          </a:p>
          <a:p>
            <a:pPr marL="693738" lvl="4">
              <a:buFontTx/>
              <a:buAutoNum type="arabicPeriod"/>
            </a:pPr>
            <a:r>
              <a:rPr lang="en-US" sz="2100" dirty="0">
                <a:latin typeface="Times New Roman" panose="02020603050405020304" pitchFamily="18" charset="0"/>
                <a:cs typeface="Times New Roman" panose="02020603050405020304" pitchFamily="18" charset="0"/>
              </a:rPr>
              <a:t>Sample cell</a:t>
            </a:r>
          </a:p>
          <a:p>
            <a:pPr marL="693738" lvl="4">
              <a:buFontTx/>
              <a:buAutoNum type="arabicPeriod"/>
            </a:pPr>
            <a:r>
              <a:rPr lang="en-US" sz="2100" dirty="0">
                <a:latin typeface="Times New Roman" panose="02020603050405020304" pitchFamily="18" charset="0"/>
                <a:cs typeface="Times New Roman" panose="02020603050405020304" pitchFamily="18" charset="0"/>
              </a:rPr>
              <a:t>Monochromator</a:t>
            </a:r>
          </a:p>
          <a:p>
            <a:pPr marL="693738" lvl="4">
              <a:buFontTx/>
              <a:buAutoNum type="arabicPeriod"/>
            </a:pPr>
            <a:r>
              <a:rPr lang="en-US" sz="2100" dirty="0">
                <a:latin typeface="Times New Roman" panose="02020603050405020304" pitchFamily="18" charset="0"/>
                <a:cs typeface="Times New Roman" panose="02020603050405020304" pitchFamily="18" charset="0"/>
              </a:rPr>
              <a:t>Detector</a:t>
            </a:r>
          </a:p>
          <a:p>
            <a:pPr marL="693738" lvl="4">
              <a:buFontTx/>
              <a:buAutoNum type="arabicPeriod"/>
            </a:pPr>
            <a:r>
              <a:rPr lang="en-US" sz="2100" dirty="0">
                <a:latin typeface="Times New Roman" panose="02020603050405020304" pitchFamily="18" charset="0"/>
                <a:cs typeface="Times New Roman" panose="02020603050405020304" pitchFamily="18" charset="0"/>
              </a:rPr>
              <a:t>Amplifier</a:t>
            </a:r>
          </a:p>
          <a:p>
            <a:pPr marL="693738" lvl="4">
              <a:buFontTx/>
              <a:buAutoNum type="arabicPeriod"/>
            </a:pPr>
            <a:r>
              <a:rPr lang="en-US" sz="2100" dirty="0">
                <a:latin typeface="Times New Roman" panose="02020603050405020304" pitchFamily="18" charset="0"/>
                <a:cs typeface="Times New Roman" panose="02020603050405020304" pitchFamily="18" charset="0"/>
              </a:rPr>
              <a:t>Recorder</a:t>
            </a:r>
          </a:p>
          <a:p>
            <a:pPr marL="693738" lvl="4"/>
            <a:endParaRPr lang="en-US" sz="2100" dirty="0">
              <a:latin typeface="Times New Roman" panose="02020603050405020304" pitchFamily="18" charset="0"/>
              <a:cs typeface="Times New Roman" panose="02020603050405020304" pitchFamily="18" charset="0"/>
            </a:endParaRP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Dispersive IR Instruments were introduced in 1940’s</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Double-beam Instruments are used more than Single beam Instruments because of the following reasons: </a:t>
            </a:r>
          </a:p>
          <a:p>
            <a:pPr marL="0" lvl="4"/>
            <a:r>
              <a:rPr lang="en-US" sz="2000" dirty="0">
                <a:latin typeface="Times New Roman" panose="02020603050405020304" pitchFamily="18" charset="0"/>
                <a:cs typeface="Times New Roman" panose="02020603050405020304" pitchFamily="18" charset="0"/>
              </a:rPr>
              <a:t>   -The low intensity of IR radiation</a:t>
            </a:r>
          </a:p>
          <a:p>
            <a:pPr marL="0" lvl="4"/>
            <a:r>
              <a:rPr lang="en-US" sz="2000" dirty="0">
                <a:latin typeface="Times New Roman" panose="02020603050405020304" pitchFamily="18" charset="0"/>
                <a:cs typeface="Times New Roman" panose="02020603050405020304" pitchFamily="18" charset="0"/>
              </a:rPr>
              <a:t>   -low sensitivity of IR transducers</a:t>
            </a:r>
          </a:p>
          <a:p>
            <a:pPr marL="0" lvl="4"/>
            <a:r>
              <a:rPr lang="en-US" sz="2000" dirty="0">
                <a:latin typeface="Times New Roman" panose="02020603050405020304" pitchFamily="18" charset="0"/>
                <a:cs typeface="Times New Roman" panose="02020603050405020304" pitchFamily="18" charset="0"/>
              </a:rPr>
              <a:t>   - Large signal amplification needed</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Double-beam spectrometer, a beam is separated into two and passes to sample and reference, The </a:t>
            </a:r>
            <a:r>
              <a:rPr lang="en-US" altLang="en-US" sz="2000" dirty="0">
                <a:latin typeface="Times New Roman" panose="02020603050405020304" pitchFamily="18" charset="0"/>
                <a:cs typeface="Times New Roman" panose="02020603050405020304" pitchFamily="18" charset="0"/>
              </a:rPr>
              <a:t>Prism Monochromator has been replaced with a Grating Monochromator</a:t>
            </a:r>
            <a:r>
              <a:rPr lang="en-US" sz="2000" dirty="0">
                <a:latin typeface="Times New Roman" panose="02020603050405020304" pitchFamily="18" charset="0"/>
                <a:cs typeface="Times New Roman" panose="02020603050405020304" pitchFamily="18" charset="0"/>
              </a:rPr>
              <a:t> </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Dispersive IR sequential scanning of wave numbers of light takes place.</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Dispersive IR failed due to the m</a:t>
            </a:r>
            <a:r>
              <a:rPr lang="en-US" altLang="en-US" sz="2000" dirty="0">
                <a:latin typeface="Times New Roman" panose="02020603050405020304" pitchFamily="18" charset="0"/>
                <a:cs typeface="Times New Roman" panose="02020603050405020304" pitchFamily="18" charset="0"/>
              </a:rPr>
              <a:t>onochromator containing narrow slits which limit the wavenumber  of radiation </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E671A99-579E-6745-9153-206F2F8714A4}"/>
              </a:ext>
            </a:extLst>
          </p:cNvPr>
          <p:cNvSpPr>
            <a:spLocks noGrp="1"/>
          </p:cNvSpPr>
          <p:nvPr>
            <p:ph type="sldNum" sz="quarter" idx="12"/>
          </p:nvPr>
        </p:nvSpPr>
        <p:spPr/>
        <p:txBody>
          <a:bodyPr/>
          <a:lstStyle/>
          <a:p>
            <a:fld id="{9A764FDE-A785-410A-88BF-4EC8C78CD11B}" type="slidenum">
              <a:rPr lang="en-US" smtClean="0"/>
              <a:pPr/>
              <a:t>10</a:t>
            </a:fld>
            <a:endParaRPr lang="en-US"/>
          </a:p>
        </p:txBody>
      </p:sp>
      <p:pic>
        <p:nvPicPr>
          <p:cNvPr id="5" name="Picture 5" descr="dispersive-IR">
            <a:extLst>
              <a:ext uri="{FF2B5EF4-FFF2-40B4-BE49-F238E27FC236}">
                <a16:creationId xmlns:a16="http://schemas.microsoft.com/office/drawing/2014/main" id="{AD9563A3-B20E-3343-9F6E-030997373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815" y="1387746"/>
            <a:ext cx="4727185" cy="2629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7C813501-AD9A-364D-904C-1633A0E99834}"/>
              </a:ext>
            </a:extLst>
          </p:cNvPr>
          <p:cNvSpPr/>
          <p:nvPr/>
        </p:nvSpPr>
        <p:spPr>
          <a:xfrm>
            <a:off x="9407236"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
        <p:nvSpPr>
          <p:cNvPr id="10" name="Up Ribbon 9">
            <a:extLst>
              <a:ext uri="{FF2B5EF4-FFF2-40B4-BE49-F238E27FC236}">
                <a16:creationId xmlns:a16="http://schemas.microsoft.com/office/drawing/2014/main" id="{1F329BF0-3D32-5B41-B0D9-7E0AB2F5109C}"/>
              </a:ext>
            </a:extLst>
          </p:cNvPr>
          <p:cNvSpPr/>
          <p:nvPr/>
        </p:nvSpPr>
        <p:spPr>
          <a:xfrm>
            <a:off x="3239387" y="133299"/>
            <a:ext cx="6363181" cy="1106906"/>
          </a:xfrm>
          <a:prstGeom prst="ribbon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Dispersive IR Instrument</a:t>
            </a:r>
            <a:endParaRPr lang="en-IQ" sz="24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C96545F-9648-1D43-B061-ED1B4A3A36A5}"/>
              </a:ext>
            </a:extLst>
          </p:cNvPr>
          <p:cNvPicPr>
            <a:picLocks noChangeAspect="1"/>
          </p:cNvPicPr>
          <p:nvPr/>
        </p:nvPicPr>
        <p:blipFill>
          <a:blip r:embed="rId4"/>
          <a:stretch>
            <a:fillRect/>
          </a:stretch>
        </p:blipFill>
        <p:spPr>
          <a:xfrm>
            <a:off x="3573379" y="1312362"/>
            <a:ext cx="3729789" cy="1854908"/>
          </a:xfrm>
          <a:prstGeom prst="rect">
            <a:avLst/>
          </a:prstGeom>
        </p:spPr>
      </p:pic>
    </p:spTree>
    <p:extLst>
      <p:ext uri="{BB962C8B-B14F-4D97-AF65-F5344CB8AC3E}">
        <p14:creationId xmlns:p14="http://schemas.microsoft.com/office/powerpoint/2010/main" val="3069440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28ACAF67-5019-C44B-891F-B188EE747973}"/>
              </a:ext>
            </a:extLst>
          </p:cNvPr>
          <p:cNvSpPr txBox="1">
            <a:spLocks noChangeArrowheads="1"/>
          </p:cNvSpPr>
          <p:nvPr/>
        </p:nvSpPr>
        <p:spPr bwMode="auto">
          <a:xfrm>
            <a:off x="0" y="0"/>
            <a:ext cx="868774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lvl="1" indent="-41275">
              <a:spcBef>
                <a:spcPct val="0"/>
              </a:spcBef>
              <a:spcAft>
                <a:spcPts val="300"/>
              </a:spcAft>
              <a:buNone/>
            </a:pPr>
            <a:r>
              <a:rPr lang="en-US" altLang="en-US" sz="2400" b="1" dirty="0">
                <a:solidFill>
                  <a:srgbClr val="C00000"/>
                </a:solidFill>
                <a:latin typeface="Times New Roman" panose="02020603050405020304" pitchFamily="18" charset="0"/>
                <a:cs typeface="Times New Roman" panose="02020603050405020304" pitchFamily="18" charset="0"/>
              </a:rPr>
              <a:t>1) Light Source: </a:t>
            </a:r>
            <a:r>
              <a:rPr lang="en-US" altLang="en-US" sz="2400" dirty="0">
                <a:latin typeface="Times New Roman" panose="02020603050405020304" pitchFamily="18" charset="0"/>
                <a:cs typeface="Times New Roman" panose="02020603050405020304" pitchFamily="18" charset="0"/>
              </a:rPr>
              <a:t>(a light source that provides the electromagnetic energy required for the analysis).</a:t>
            </a:r>
            <a:endParaRPr lang="en-US" altLang="en-US" sz="2400" dirty="0">
              <a:solidFill>
                <a:schemeClr val="accent2"/>
              </a:solidFill>
              <a:latin typeface="Times New Roman" panose="02020603050405020304" pitchFamily="18" charset="0"/>
              <a:cs typeface="Times New Roman" panose="02020603050405020304" pitchFamily="18" charset="0"/>
            </a:endParaRPr>
          </a:p>
          <a:p>
            <a:pPr marL="490538" lvl="1" indent="-490538">
              <a:spcBef>
                <a:spcPct val="0"/>
              </a:spcBef>
              <a:spcAft>
                <a:spcPts val="300"/>
              </a:spcAft>
              <a:buNone/>
            </a:pP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Must produce IR radiation </a:t>
            </a:r>
          </a:p>
          <a:p>
            <a:pPr marL="490538" lvl="1" indent="-490538">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 Can’t use glass since absorbs IR radiation</a:t>
            </a:r>
          </a:p>
          <a:p>
            <a:pPr marL="490538" lvl="1" indent="-490538">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 Several possible types</a:t>
            </a:r>
          </a:p>
          <a:p>
            <a:pPr lvl="1">
              <a:spcBef>
                <a:spcPct val="0"/>
              </a:spcBef>
              <a:spcAft>
                <a:spcPts val="300"/>
              </a:spcAft>
              <a:buNone/>
            </a:pPr>
            <a:endParaRPr lang="en-US" altLang="en-US" sz="2400" dirty="0">
              <a:latin typeface="Times New Roman" panose="02020603050405020304" pitchFamily="18" charset="0"/>
              <a:cs typeface="Times New Roman" panose="02020603050405020304" pitchFamily="18" charset="0"/>
            </a:endParaRPr>
          </a:p>
          <a:p>
            <a:pPr lvl="1">
              <a:spcBef>
                <a:spcPct val="0"/>
              </a:spcBef>
              <a:spcAft>
                <a:spcPts val="300"/>
              </a:spcAft>
              <a:buNone/>
            </a:pPr>
            <a:endParaRPr lang="en-US" altLang="en-US" sz="1800" dirty="0">
              <a:latin typeface="Times New Roman" panose="02020603050405020304" pitchFamily="18" charset="0"/>
              <a:cs typeface="Times New Roman" panose="02020603050405020304" pitchFamily="18" charset="0"/>
            </a:endParaRPr>
          </a:p>
          <a:p>
            <a:pPr marL="466725" lvl="1" indent="-466725">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	</a:t>
            </a:r>
            <a:r>
              <a:rPr lang="en-US" altLang="en-US" sz="1400" dirty="0">
                <a:solidFill>
                  <a:srgbClr val="CC3300"/>
                </a:solidFill>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7F59E225-111E-4F47-8FDC-9536D529A2E7}"/>
              </a:ext>
            </a:extLst>
          </p:cNvPr>
          <p:cNvSpPr>
            <a:spLocks noGrp="1"/>
          </p:cNvSpPr>
          <p:nvPr>
            <p:ph type="sldNum" sz="quarter" idx="12"/>
          </p:nvPr>
        </p:nvSpPr>
        <p:spPr/>
        <p:txBody>
          <a:bodyPr/>
          <a:lstStyle/>
          <a:p>
            <a:fld id="{867B5C4B-C40C-B644-A15E-6C03A842B15E}" type="slidenum">
              <a:rPr lang="en-US" smtClean="0"/>
              <a:t>11</a:t>
            </a:fld>
            <a:endParaRPr lang="en-US"/>
          </a:p>
        </p:txBody>
      </p:sp>
      <p:sp>
        <p:nvSpPr>
          <p:cNvPr id="6" name="Rectangle 5">
            <a:extLst>
              <a:ext uri="{FF2B5EF4-FFF2-40B4-BE49-F238E27FC236}">
                <a16:creationId xmlns:a16="http://schemas.microsoft.com/office/drawing/2014/main" id="{735CB1A3-B4F5-584C-8835-E9935F22819B}"/>
              </a:ext>
            </a:extLst>
          </p:cNvPr>
          <p:cNvSpPr/>
          <p:nvPr/>
        </p:nvSpPr>
        <p:spPr>
          <a:xfrm>
            <a:off x="9628909"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3" name="Picture 12">
            <a:extLst>
              <a:ext uri="{FF2B5EF4-FFF2-40B4-BE49-F238E27FC236}">
                <a16:creationId xmlns:a16="http://schemas.microsoft.com/office/drawing/2014/main" id="{B18D6EEE-4FE6-B24E-BBCD-40BD6A09F978}"/>
              </a:ext>
            </a:extLst>
          </p:cNvPr>
          <p:cNvPicPr>
            <a:picLocks noChangeAspect="1"/>
          </p:cNvPicPr>
          <p:nvPr/>
        </p:nvPicPr>
        <p:blipFill>
          <a:blip r:embed="rId2"/>
          <a:stretch>
            <a:fillRect/>
          </a:stretch>
        </p:blipFill>
        <p:spPr>
          <a:xfrm>
            <a:off x="549442" y="2284078"/>
            <a:ext cx="10452100" cy="4254834"/>
          </a:xfrm>
          <a:prstGeom prst="rect">
            <a:avLst/>
          </a:prstGeom>
        </p:spPr>
      </p:pic>
    </p:spTree>
    <p:extLst>
      <p:ext uri="{BB962C8B-B14F-4D97-AF65-F5344CB8AC3E}">
        <p14:creationId xmlns:p14="http://schemas.microsoft.com/office/powerpoint/2010/main" val="39208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7E051-EFFA-F44B-B661-05B8B2DFC12E}"/>
              </a:ext>
            </a:extLst>
          </p:cNvPr>
          <p:cNvSpPr>
            <a:spLocks noGrp="1"/>
          </p:cNvSpPr>
          <p:nvPr>
            <p:ph type="sldNum" sz="quarter" idx="12"/>
          </p:nvPr>
        </p:nvSpPr>
        <p:spPr/>
        <p:txBody>
          <a:bodyPr/>
          <a:lstStyle/>
          <a:p>
            <a:fld id="{867B5C4B-C40C-B644-A15E-6C03A842B15E}" type="slidenum">
              <a:rPr lang="en-US" smtClean="0"/>
              <a:t>12</a:t>
            </a:fld>
            <a:endParaRPr lang="en-US"/>
          </a:p>
        </p:txBody>
      </p:sp>
      <p:pic>
        <p:nvPicPr>
          <p:cNvPr id="3" name="Picture 2">
            <a:extLst>
              <a:ext uri="{FF2B5EF4-FFF2-40B4-BE49-F238E27FC236}">
                <a16:creationId xmlns:a16="http://schemas.microsoft.com/office/drawing/2014/main" id="{018F2323-2165-CA4F-9AF0-3BEF4B91E03E}"/>
              </a:ext>
            </a:extLst>
          </p:cNvPr>
          <p:cNvPicPr>
            <a:picLocks noChangeAspect="1"/>
          </p:cNvPicPr>
          <p:nvPr/>
        </p:nvPicPr>
        <p:blipFill rotWithShape="1">
          <a:blip r:embed="rId2"/>
          <a:srcRect l="4658" t="6082" r="4275" b="8278"/>
          <a:stretch/>
        </p:blipFill>
        <p:spPr>
          <a:xfrm>
            <a:off x="9618132" y="3577596"/>
            <a:ext cx="2341257" cy="3087176"/>
          </a:xfrm>
          <a:prstGeom prst="rect">
            <a:avLst/>
          </a:prstGeom>
        </p:spPr>
      </p:pic>
      <p:sp>
        <p:nvSpPr>
          <p:cNvPr id="5" name="TextBox 4">
            <a:extLst>
              <a:ext uri="{FF2B5EF4-FFF2-40B4-BE49-F238E27FC236}">
                <a16:creationId xmlns:a16="http://schemas.microsoft.com/office/drawing/2014/main" id="{6D14A257-B61D-B343-AE59-43F736A5A061}"/>
              </a:ext>
            </a:extLst>
          </p:cNvPr>
          <p:cNvSpPr txBox="1"/>
          <p:nvPr/>
        </p:nvSpPr>
        <p:spPr>
          <a:xfrm>
            <a:off x="232610" y="238269"/>
            <a:ext cx="9216191" cy="6478697"/>
          </a:xfrm>
          <a:prstGeom prst="rect">
            <a:avLst/>
          </a:prstGeom>
          <a:noFill/>
        </p:spPr>
        <p:txBody>
          <a:bodyPr wrap="square">
            <a:spAutoFit/>
          </a:bodyPr>
          <a:lstStyle/>
          <a:p>
            <a:pPr marL="514350" lvl="1" indent="-514350">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a) </a:t>
            </a:r>
            <a:r>
              <a:rPr lang="en-US" altLang="en-US" sz="2000" b="1" u="sng" dirty="0">
                <a:solidFill>
                  <a:srgbClr val="C00000"/>
                </a:solidFill>
                <a:latin typeface="Times New Roman" panose="02020603050405020304" pitchFamily="18" charset="0"/>
                <a:cs typeface="Times New Roman" panose="02020603050405020304" pitchFamily="18" charset="0"/>
              </a:rPr>
              <a:t>Nernst Glower</a:t>
            </a:r>
            <a:r>
              <a:rPr lang="en-US" altLang="en-US" sz="2000" dirty="0">
                <a:latin typeface="Times New Roman" panose="02020603050405020304" pitchFamily="18" charset="0"/>
                <a:cs typeface="Times New Roman" panose="02020603050405020304" pitchFamily="18" charset="0"/>
              </a:rPr>
              <a:t>		</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-Consists of the cylinder hollow  rod or tube having a diameter</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of 1-3 mm and a length of 30 mm, sealed by platinum leads to the ends of the electrical connection</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-It is composed of a mixture of rare earth oxides such as ZrO</a:t>
            </a:r>
            <a:r>
              <a:rPr lang="en-US" altLang="en-US" sz="2000" baseline="-25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Y</a:t>
            </a:r>
            <a:r>
              <a:rPr lang="en-US" altLang="en-US" sz="2000" baseline="-25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O</a:t>
            </a:r>
            <a:r>
              <a:rPr lang="en-US" altLang="en-US" sz="2000" baseline="-25000" dirty="0">
                <a:latin typeface="Times New Roman" panose="02020603050405020304" pitchFamily="18" charset="0"/>
                <a:cs typeface="Times New Roman" panose="02020603050405020304" pitchFamily="18" charset="0"/>
              </a:rPr>
              <a:t>3</a:t>
            </a:r>
            <a:r>
              <a:rPr lang="en-US" altLang="en-US" sz="2000" dirty="0">
                <a:latin typeface="Times New Roman" panose="02020603050405020304" pitchFamily="18" charset="0"/>
                <a:cs typeface="Times New Roman" panose="02020603050405020304" pitchFamily="18" charset="0"/>
              </a:rPr>
              <a:t>, and thoria) they heated electrically to about  (1200 – 2200</a:t>
            </a:r>
            <a:r>
              <a:rPr lang="en-US" altLang="en-US" sz="2000" baseline="30000" dirty="0">
                <a:latin typeface="Times New Roman" panose="02020603050405020304" pitchFamily="18" charset="0"/>
                <a:cs typeface="Times New Roman" panose="02020603050405020304" pitchFamily="18" charset="0"/>
              </a:rPr>
              <a:t>o </a:t>
            </a:r>
            <a:r>
              <a:rPr lang="en-US" altLang="en-US" sz="2000" dirty="0">
                <a:latin typeface="Times New Roman" panose="02020603050405020304" pitchFamily="18" charset="0"/>
                <a:cs typeface="Times New Roman" panose="02020603050405020304" pitchFamily="18" charset="0"/>
              </a:rPr>
              <a:t>C).</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-It provides maximum radiation of about  7100cm</a:t>
            </a:r>
            <a:r>
              <a:rPr lang="en-US" altLang="en-US" sz="2000" baseline="30000" dirty="0">
                <a:latin typeface="Times New Roman" panose="02020603050405020304" pitchFamily="18" charset="0"/>
                <a:cs typeface="Times New Roman" panose="02020603050405020304" pitchFamily="18" charset="0"/>
              </a:rPr>
              <a:t>-1</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-Need good current control or overheats and damaged</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-Lifetime depends on the operation temperature and the care taken in handling it </a:t>
            </a:r>
          </a:p>
          <a:p>
            <a:pPr marL="0" lvl="1" indent="0">
              <a:spcBef>
                <a:spcPct val="0"/>
              </a:spcBef>
              <a:spcAft>
                <a:spcPts val="300"/>
              </a:spcAft>
              <a:buNone/>
            </a:pPr>
            <a:endParaRPr lang="en-US" altLang="en-US" sz="2000" b="1" dirty="0">
              <a:solidFill>
                <a:srgbClr val="C00000"/>
              </a:solidFill>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b="1" dirty="0">
              <a:solidFill>
                <a:srgbClr val="C00000"/>
              </a:solidFill>
              <a:latin typeface="Times New Roman" panose="02020603050405020304" pitchFamily="18" charset="0"/>
              <a:cs typeface="Times New Roman" panose="02020603050405020304" pitchFamily="18" charset="0"/>
            </a:endParaRPr>
          </a:p>
          <a:p>
            <a:pPr marL="466725" lvl="1" indent="-46672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b) </a:t>
            </a:r>
            <a:r>
              <a:rPr lang="en-US" altLang="en-US" sz="2000" b="1" u="sng" dirty="0">
                <a:solidFill>
                  <a:srgbClr val="C00000"/>
                </a:solidFill>
                <a:latin typeface="Times New Roman" panose="02020603050405020304" pitchFamily="18" charset="0"/>
                <a:cs typeface="Times New Roman" panose="02020603050405020304" pitchFamily="18" charset="0"/>
              </a:rPr>
              <a:t>Globar Source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Similar to Nernst Glower but uses silicon carbide rod instead of  rare earth oxides usually about 50 mm in length and 5 mm in diameter, heated to about  2000</a:t>
            </a:r>
            <a:r>
              <a:rPr lang="en-US" altLang="en-US" sz="2000" baseline="30000" dirty="0">
                <a:latin typeface="Times New Roman" panose="02020603050405020304" pitchFamily="18" charset="0"/>
                <a:cs typeface="Times New Roman" panose="02020603050405020304" pitchFamily="18" charset="0"/>
              </a:rPr>
              <a:t>o </a:t>
            </a:r>
            <a:r>
              <a:rPr lang="en-US" altLang="en-US" sz="2000" dirty="0">
                <a:latin typeface="Times New Roman" panose="02020603050405020304" pitchFamily="18" charset="0"/>
                <a:cs typeface="Times New Roman" panose="02020603050405020304" pitchFamily="18" charset="0"/>
              </a:rPr>
              <a:t>C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It provides maximum radiation of about 5200 cm</a:t>
            </a:r>
            <a:r>
              <a:rPr lang="en-US" altLang="en-US" sz="2000" baseline="30000" dirty="0">
                <a:latin typeface="Times New Roman" panose="02020603050405020304" pitchFamily="18" charset="0"/>
                <a:cs typeface="Times New Roman" panose="02020603050405020304" pitchFamily="18" charset="0"/>
              </a:rPr>
              <a:t>-1</a:t>
            </a:r>
            <a:r>
              <a:rPr lang="en-US" altLang="en-US" sz="2000" dirty="0">
                <a:latin typeface="Times New Roman" panose="02020603050405020304" pitchFamily="18" charset="0"/>
                <a:cs typeface="Times New Roman" panose="02020603050405020304" pitchFamily="18" charset="0"/>
              </a:rPr>
              <a:t>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The power consumption is normally higher than that of  the Nernst Glower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-Water cooling is needed to cool metallic electrodes attached to the rod to prevent arcing. </a:t>
            </a:r>
            <a:r>
              <a:rPr lang="en-US" altLang="en-US" sz="2000" dirty="0">
                <a:latin typeface="Times New Roman" panose="02020603050405020304" pitchFamily="18" charset="0"/>
                <a:cs typeface="Times New Roman" panose="02020603050405020304" pitchFamily="18" charset="0"/>
              </a:rPr>
              <a:t>	</a:t>
            </a:r>
          </a:p>
          <a:p>
            <a:pPr marL="15875" lvl="1">
              <a:spcBef>
                <a:spcPct val="0"/>
              </a:spcBef>
              <a:spcAft>
                <a:spcPts val="300"/>
              </a:spcAft>
              <a:buNone/>
            </a:pPr>
            <a:r>
              <a:rPr lang="en-US" sz="2000" dirty="0">
                <a:latin typeface="Times New Roman" panose="02020603050405020304" pitchFamily="18" charset="0"/>
                <a:cs typeface="Times New Roman" panose="02020603050405020304" pitchFamily="18" charset="0"/>
              </a:rPr>
              <a:t>- Less convenient to use, more expensive, and less intense than Nernst Glower. </a:t>
            </a:r>
            <a:endParaRPr lang="en-IQ" sz="2000" dirty="0"/>
          </a:p>
        </p:txBody>
      </p:sp>
      <p:pic>
        <p:nvPicPr>
          <p:cNvPr id="6" name="Picture 5">
            <a:extLst>
              <a:ext uri="{FF2B5EF4-FFF2-40B4-BE49-F238E27FC236}">
                <a16:creationId xmlns:a16="http://schemas.microsoft.com/office/drawing/2014/main" id="{695AE507-E033-4544-AD15-29DA452F57FC}"/>
              </a:ext>
            </a:extLst>
          </p:cNvPr>
          <p:cNvPicPr>
            <a:picLocks noChangeAspect="1"/>
          </p:cNvPicPr>
          <p:nvPr/>
        </p:nvPicPr>
        <p:blipFill rotWithShape="1">
          <a:blip r:embed="rId3"/>
          <a:srcRect l="5561" r="5638" b="4727"/>
          <a:stretch/>
        </p:blipFill>
        <p:spPr>
          <a:xfrm>
            <a:off x="9448800" y="307572"/>
            <a:ext cx="2510589" cy="2972831"/>
          </a:xfrm>
          <a:prstGeom prst="rect">
            <a:avLst/>
          </a:prstGeom>
        </p:spPr>
      </p:pic>
    </p:spTree>
    <p:extLst>
      <p:ext uri="{BB962C8B-B14F-4D97-AF65-F5344CB8AC3E}">
        <p14:creationId xmlns:p14="http://schemas.microsoft.com/office/powerpoint/2010/main" val="24145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a:extLst>
              <a:ext uri="{FF2B5EF4-FFF2-40B4-BE49-F238E27FC236}">
                <a16:creationId xmlns:a16="http://schemas.microsoft.com/office/drawing/2014/main" id="{13389D2F-2B87-B245-AD66-D998C88864E2}"/>
              </a:ext>
            </a:extLst>
          </p:cNvPr>
          <p:cNvSpPr txBox="1">
            <a:spLocks noChangeArrowheads="1"/>
          </p:cNvSpPr>
          <p:nvPr/>
        </p:nvSpPr>
        <p:spPr bwMode="auto">
          <a:xfrm>
            <a:off x="6869" y="110836"/>
            <a:ext cx="12185131" cy="680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0638" lvl="1" indent="-9525">
              <a:spcBef>
                <a:spcPct val="0"/>
              </a:spcBef>
              <a:spcAft>
                <a:spcPts val="300"/>
              </a:spcAft>
              <a:buNone/>
            </a:pPr>
            <a:r>
              <a:rPr lang="en-US" altLang="en-US" sz="2000" b="1" dirty="0">
                <a:solidFill>
                  <a:srgbClr val="C00000"/>
                </a:solidFill>
              </a:rPr>
              <a:t>c</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Incandescent Wire Source</a:t>
            </a: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 Lower intensity IR source but longer life than the GLOWER or NERNST</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-Tightly wound Spiral of nichrome or rhodium wire that is electrically heated to about 1100k by an electric current </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-Same principle as Nernst Glower</a:t>
            </a: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d) </a:t>
            </a:r>
            <a:r>
              <a:rPr lang="en-US" altLang="en-US" sz="2000" b="1" u="sng" dirty="0">
                <a:solidFill>
                  <a:srgbClr val="C00000"/>
                </a:solidFill>
                <a:latin typeface="Times New Roman" panose="02020603050405020304" pitchFamily="18" charset="0"/>
                <a:cs typeface="Times New Roman" panose="02020603050405020304" pitchFamily="18" charset="0"/>
              </a:rPr>
              <a:t>The Mercury Arc Source</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Used for Far IR region(Wave </a:t>
            </a:r>
            <a:r>
              <a:rPr lang="en-IQ" sz="2000" dirty="0">
                <a:effectLst/>
                <a:latin typeface="Times New Roman" panose="02020603050405020304" pitchFamily="18" charset="0"/>
                <a:ea typeface="Calibri" panose="020F0502020204030204" pitchFamily="34" charset="0"/>
                <a:cs typeface="Times New Roman" panose="02020603050405020304" pitchFamily="18" charset="0"/>
              </a:rPr>
              <a:t>&lt; </a:t>
            </a:r>
            <a:r>
              <a:rPr lang="en-US" altLang="en-US" sz="2000" dirty="0">
                <a:latin typeface="Times New Roman" panose="02020603050405020304" pitchFamily="18" charset="0"/>
                <a:cs typeface="Times New Roman" panose="02020603050405020304" pitchFamily="18" charset="0"/>
              </a:rPr>
              <a:t>200 cm</a:t>
            </a:r>
            <a:r>
              <a:rPr lang="en-US" altLang="en-US" sz="2000" baseline="30000" dirty="0">
                <a:latin typeface="Times New Roman" panose="02020603050405020304" pitchFamily="18" charset="0"/>
                <a:cs typeface="Times New Roman" panose="02020603050405020304" pitchFamily="18" charset="0"/>
              </a:rPr>
              <a:t>-1</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It is  a high-pressure mercury arc that consists of a quartz-jacked tube containing Hg at P </a:t>
            </a:r>
            <a:r>
              <a:rPr lang="en-IQ"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dirty="0">
                <a:latin typeface="Times New Roman" panose="02020603050405020304" pitchFamily="18" charset="0"/>
                <a:cs typeface="Times New Roman" panose="02020603050405020304" pitchFamily="18" charset="0"/>
              </a:rPr>
              <a:t>1 atm</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When current passes through the lamp mercury is vaporized excited and ionized forming a plasma discharge at high pressure. </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In the UV and visible regions this lamp emits atomic Hg emission lines that are very narrow and discrete but emit an intense continuum in the Far-IR region.</a:t>
            </a: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179388" lvl="1" indent="-120650">
              <a:spcBef>
                <a:spcPct val="0"/>
              </a:spcBef>
              <a:buNone/>
            </a:pPr>
            <a:r>
              <a:rPr lang="en-US" altLang="en-US" sz="2000" b="1" dirty="0">
                <a:solidFill>
                  <a:srgbClr val="C00000"/>
                </a:solidFill>
                <a:latin typeface="Times New Roman" panose="02020603050405020304" pitchFamily="18" charset="0"/>
                <a:cs typeface="Times New Roman" panose="02020603050405020304" pitchFamily="18" charset="0"/>
              </a:rPr>
              <a:t>2) Sample Cell </a:t>
            </a:r>
            <a:r>
              <a:rPr lang="en-US" altLang="en-US" sz="2000" b="1" dirty="0">
                <a:solidFill>
                  <a:srgbClr val="C00000"/>
                </a:solidFill>
                <a:latin typeface="Times New Roman" panose="02020603050405020304" pitchFamily="18" charset="0"/>
                <a:cs typeface="Times New Roman" panose="02020603050405020304" pitchFamily="18" charset="0"/>
                <a:sym typeface="Wingdings" pitchFamily="2" charset="2"/>
              </a:rPr>
              <a:t>and Sampling of substance</a:t>
            </a:r>
          </a:p>
          <a:p>
            <a:pPr marL="179388" lvl="1" indent="-163513">
              <a:spcBef>
                <a:spcPct val="0"/>
              </a:spcBef>
              <a:buNone/>
            </a:pPr>
            <a:r>
              <a:rPr lang="en-US" altLang="en-US" sz="2000" dirty="0">
                <a:latin typeface="Times New Roman" panose="02020603050405020304" pitchFamily="18" charset="0"/>
                <a:cs typeface="Times New Roman" panose="02020603050405020304" pitchFamily="18" charset="0"/>
                <a:sym typeface="Wingdings" pitchFamily="2" charset="2"/>
              </a:rPr>
              <a:t>- IR spectra may be obtained for gases liquids or solids(neat or in solution).</a:t>
            </a:r>
          </a:p>
          <a:p>
            <a:pPr marL="0" indent="0">
              <a:buNone/>
            </a:pPr>
            <a:r>
              <a:rPr lang="en-US" altLang="en-US" sz="2000" dirty="0">
                <a:latin typeface="Times New Roman" panose="02020603050405020304" pitchFamily="18" charset="0"/>
                <a:cs typeface="Times New Roman" panose="02020603050405020304" pitchFamily="18" charset="0"/>
                <a:sym typeface="Wingdings" pitchFamily="2" charset="2"/>
              </a:rPr>
              <a:t>-Material containing the sample must be transparent to the  IR radiation, So salts like NaCl, and KBr are only used(</a:t>
            </a:r>
            <a:r>
              <a:rPr lang="en-US" sz="2000" dirty="0">
                <a:solidFill>
                  <a:srgbClr val="202124"/>
                </a:solidFill>
                <a:effectLst/>
                <a:latin typeface="Times New Roman" panose="02020603050405020304" pitchFamily="18" charset="0"/>
                <a:cs typeface="Times New Roman" panose="02020603050405020304" pitchFamily="18" charset="0"/>
              </a:rPr>
              <a:t>KBr is used as a carrier for the IR sample because is transparent for the light in the range of IR measurements and has no absorption spectrum in the region (4000-400 cm</a:t>
            </a:r>
            <a:r>
              <a:rPr lang="en-US" sz="2000" baseline="30000" dirty="0">
                <a:solidFill>
                  <a:srgbClr val="202124"/>
                </a:solidFill>
                <a:effectLst/>
                <a:latin typeface="Times New Roman" panose="02020603050405020304" pitchFamily="18" charset="0"/>
                <a:cs typeface="Times New Roman" panose="02020603050405020304" pitchFamily="18" charset="0"/>
              </a:rPr>
              <a:t>-1</a:t>
            </a:r>
            <a:r>
              <a:rPr lang="en-US" sz="2000" dirty="0">
                <a:solidFill>
                  <a:srgbClr val="202124"/>
                </a:solidFill>
                <a:effectLst/>
                <a:latin typeface="Times New Roman" panose="02020603050405020304" pitchFamily="18" charset="0"/>
                <a:cs typeface="Times New Roman" panose="02020603050405020304" pitchFamily="18" charset="0"/>
              </a:rPr>
              <a:t>).</a:t>
            </a:r>
            <a:r>
              <a:rPr lang="en-US" altLang="en-US" sz="1700" b="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altLang="en-US" sz="1700" b="1" dirty="0">
                <a:solidFill>
                  <a:srgbClr val="C00000"/>
                </a:solidFill>
                <a:latin typeface="Times New Roman" panose="02020603050405020304" pitchFamily="18" charset="0"/>
                <a:cs typeface="Times New Roman" panose="02020603050405020304" pitchFamily="18" charset="0"/>
              </a:rPr>
              <a:t> </a:t>
            </a:r>
            <a:endParaRPr lang="en-US" altLang="en-US" sz="1700" dirty="0"/>
          </a:p>
        </p:txBody>
      </p:sp>
      <p:sp>
        <p:nvSpPr>
          <p:cNvPr id="10" name="Slide Number Placeholder 9">
            <a:extLst>
              <a:ext uri="{FF2B5EF4-FFF2-40B4-BE49-F238E27FC236}">
                <a16:creationId xmlns:a16="http://schemas.microsoft.com/office/drawing/2014/main" id="{088D7499-A854-2045-8F38-0AC46B3565AB}"/>
              </a:ext>
            </a:extLst>
          </p:cNvPr>
          <p:cNvSpPr>
            <a:spLocks noGrp="1"/>
          </p:cNvSpPr>
          <p:nvPr>
            <p:ph type="sldNum" sz="quarter" idx="12"/>
          </p:nvPr>
        </p:nvSpPr>
        <p:spPr/>
        <p:txBody>
          <a:bodyPr/>
          <a:lstStyle/>
          <a:p>
            <a:fld id="{867B5C4B-C40C-B644-A15E-6C03A842B15E}" type="slidenum">
              <a:rPr lang="en-US" smtClean="0"/>
              <a:t>13</a:t>
            </a:fld>
            <a:endParaRPr lang="en-US"/>
          </a:p>
        </p:txBody>
      </p:sp>
      <p:sp>
        <p:nvSpPr>
          <p:cNvPr id="12" name="Rectangle 11">
            <a:extLst>
              <a:ext uri="{FF2B5EF4-FFF2-40B4-BE49-F238E27FC236}">
                <a16:creationId xmlns:a16="http://schemas.microsoft.com/office/drawing/2014/main" id="{DC69B017-68BC-FE43-9741-EB056D84446C}"/>
              </a:ext>
            </a:extLst>
          </p:cNvPr>
          <p:cNvSpPr/>
          <p:nvPr/>
        </p:nvSpPr>
        <p:spPr>
          <a:xfrm>
            <a:off x="9628909"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8" name="Picture 17">
            <a:extLst>
              <a:ext uri="{FF2B5EF4-FFF2-40B4-BE49-F238E27FC236}">
                <a16:creationId xmlns:a16="http://schemas.microsoft.com/office/drawing/2014/main" id="{99E44BC6-2247-104E-92B9-D231EA3B0DC0}"/>
              </a:ext>
            </a:extLst>
          </p:cNvPr>
          <p:cNvPicPr>
            <a:picLocks noChangeAspect="1"/>
          </p:cNvPicPr>
          <p:nvPr/>
        </p:nvPicPr>
        <p:blipFill>
          <a:blip r:embed="rId3"/>
          <a:stretch>
            <a:fillRect/>
          </a:stretch>
        </p:blipFill>
        <p:spPr>
          <a:xfrm>
            <a:off x="9952970" y="1230224"/>
            <a:ext cx="1991765" cy="1596572"/>
          </a:xfrm>
          <a:prstGeom prst="rect">
            <a:avLst/>
          </a:prstGeom>
        </p:spPr>
      </p:pic>
      <p:pic>
        <p:nvPicPr>
          <p:cNvPr id="20" name="Picture 19">
            <a:extLst>
              <a:ext uri="{FF2B5EF4-FFF2-40B4-BE49-F238E27FC236}">
                <a16:creationId xmlns:a16="http://schemas.microsoft.com/office/drawing/2014/main" id="{AB42F26E-E447-6844-8C62-B1D045C3EFEE}"/>
              </a:ext>
            </a:extLst>
          </p:cNvPr>
          <p:cNvPicPr>
            <a:picLocks noChangeAspect="1"/>
          </p:cNvPicPr>
          <p:nvPr/>
        </p:nvPicPr>
        <p:blipFill>
          <a:blip r:embed="rId4"/>
          <a:stretch>
            <a:fillRect/>
          </a:stretch>
        </p:blipFill>
        <p:spPr>
          <a:xfrm>
            <a:off x="10268523" y="4248303"/>
            <a:ext cx="1801180" cy="1596571"/>
          </a:xfrm>
          <a:prstGeom prst="rect">
            <a:avLst/>
          </a:prstGeom>
        </p:spPr>
      </p:pic>
    </p:spTree>
    <p:extLst>
      <p:ext uri="{BB962C8B-B14F-4D97-AF65-F5344CB8AC3E}">
        <p14:creationId xmlns:p14="http://schemas.microsoft.com/office/powerpoint/2010/main" val="411232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C4D09-79EA-2E4A-85D3-A0AE034E9600}"/>
              </a:ext>
            </a:extLst>
          </p:cNvPr>
          <p:cNvSpPr>
            <a:spLocks noGrp="1"/>
          </p:cNvSpPr>
          <p:nvPr>
            <p:ph type="sldNum" sz="quarter" idx="12"/>
          </p:nvPr>
        </p:nvSpPr>
        <p:spPr/>
        <p:txBody>
          <a:bodyPr/>
          <a:lstStyle/>
          <a:p>
            <a:fld id="{867B5C4B-C40C-B644-A15E-6C03A842B15E}" type="slidenum">
              <a:rPr lang="en-US" smtClean="0"/>
              <a:t>14</a:t>
            </a:fld>
            <a:endParaRPr lang="en-US"/>
          </a:p>
        </p:txBody>
      </p:sp>
      <p:sp>
        <p:nvSpPr>
          <p:cNvPr id="3" name="Text Box 2">
            <a:extLst>
              <a:ext uri="{FF2B5EF4-FFF2-40B4-BE49-F238E27FC236}">
                <a16:creationId xmlns:a16="http://schemas.microsoft.com/office/drawing/2014/main" id="{B66DB567-253C-B74C-869C-145D02163DF6}"/>
              </a:ext>
            </a:extLst>
          </p:cNvPr>
          <p:cNvSpPr txBox="1">
            <a:spLocks noChangeArrowheads="1"/>
          </p:cNvSpPr>
          <p:nvPr/>
        </p:nvSpPr>
        <p:spPr bwMode="auto">
          <a:xfrm>
            <a:off x="128731" y="136525"/>
            <a:ext cx="1173076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0638" lvl="1" indent="-9525">
              <a:spcBef>
                <a:spcPct val="0"/>
              </a:spcBef>
              <a:spcAft>
                <a:spcPts val="300"/>
              </a:spcAft>
              <a:buNone/>
            </a:pPr>
            <a:r>
              <a:rPr lang="en-US" altLang="en-US" sz="2000" b="1" dirty="0">
                <a:solidFill>
                  <a:srgbClr val="C00000"/>
                </a:solidFill>
              </a:rPr>
              <a:t>A</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Sampling of Solids </a:t>
            </a: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-Various techniques used for preparing solid samples  are as follows:</a:t>
            </a:r>
          </a:p>
          <a:p>
            <a:pPr marL="15875" lvl="1" indent="-1587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1- Solids Run in Solution:  </a:t>
            </a:r>
          </a:p>
          <a:p>
            <a:pPr marL="15875" lvl="1" indent="-15875">
              <a:spcBef>
                <a:spcPct val="0"/>
              </a:spcBef>
              <a:spcAft>
                <a:spcPts val="300"/>
              </a:spcAft>
              <a:buNone/>
            </a:pPr>
            <a:r>
              <a:rPr lang="en-IQ" sz="2000" dirty="0">
                <a:latin typeface="Times New Roman" panose="02020603050405020304" pitchFamily="18" charset="0"/>
                <a:cs typeface="Times New Roman" panose="02020603050405020304" pitchFamily="18" charset="0"/>
              </a:rPr>
              <a:t>-In this </a:t>
            </a:r>
            <a:r>
              <a:rPr lang="en-US" altLang="en-US" sz="2000" dirty="0">
                <a:latin typeface="Times New Roman" panose="02020603050405020304" pitchFamily="18" charset="0"/>
                <a:cs typeface="Times New Roman" panose="02020603050405020304" pitchFamily="18" charset="0"/>
              </a:rPr>
              <a:t>technique, a Solid sample may be dissolved in a non-aqueous solution solvent.</a:t>
            </a:r>
          </a:p>
          <a:p>
            <a:pPr marL="342900" lvl="1" indent="-342900">
              <a:spcBef>
                <a:spcPct val="0"/>
              </a:spcBef>
              <a:spcAft>
                <a:spcPts val="300"/>
              </a:spcAft>
              <a:buFontTx/>
              <a:buChar char="-"/>
            </a:pPr>
            <a:r>
              <a:rPr lang="en-US" sz="2000" dirty="0">
                <a:latin typeface="Times New Roman" panose="02020603050405020304" pitchFamily="18" charset="0"/>
                <a:cs typeface="Times New Roman" panose="02020603050405020304" pitchFamily="18" charset="0"/>
              </a:rPr>
              <a:t>Provided that there is no chemical interaction with the solvent and the solvent is not absorbed in the range to be studied.</a:t>
            </a:r>
          </a:p>
          <a:p>
            <a:pPr marL="342900" lvl="1" indent="-342900">
              <a:spcBef>
                <a:spcPct val="0"/>
              </a:spcBef>
              <a:spcAft>
                <a:spcPts val="300"/>
              </a:spcAft>
              <a:buFontTx/>
              <a:buChar char="-"/>
            </a:pPr>
            <a:r>
              <a:rPr lang="en-IQ" sz="2000" dirty="0">
                <a:latin typeface="Times New Roman" panose="02020603050405020304" pitchFamily="18" charset="0"/>
                <a:cs typeface="Times New Roman" panose="02020603050405020304" pitchFamily="18" charset="0"/>
              </a:rPr>
              <a:t>A drop of solution is placed on the surface of the alkali metal disc solvent to dryness leaving a thin film of the solute.</a:t>
            </a:r>
          </a:p>
          <a:p>
            <a:r>
              <a:rPr lang="en-US" sz="2000" dirty="0">
                <a:solidFill>
                  <a:srgbClr val="202124"/>
                </a:solidFill>
                <a:effectLst/>
                <a:latin typeface="Times New Roman" panose="02020603050405020304" pitchFamily="18" charset="0"/>
                <a:cs typeface="Times New Roman" panose="02020603050405020304" pitchFamily="18" charset="0"/>
              </a:rPr>
              <a:t>Commonly used solvents in IR solution cells are CCl</a:t>
            </a:r>
            <a:r>
              <a:rPr lang="en-US" sz="2000" baseline="-25000" dirty="0">
                <a:solidFill>
                  <a:srgbClr val="202124"/>
                </a:solidFill>
                <a:effectLst/>
                <a:latin typeface="Times New Roman" panose="02020603050405020304" pitchFamily="18" charset="0"/>
                <a:cs typeface="Times New Roman" panose="02020603050405020304" pitchFamily="18" charset="0"/>
              </a:rPr>
              <a:t>4</a:t>
            </a:r>
            <a:r>
              <a:rPr lang="en-US" sz="2000" dirty="0">
                <a:solidFill>
                  <a:srgbClr val="202124"/>
                </a:solidFill>
                <a:effectLst/>
                <a:latin typeface="Times New Roman" panose="02020603050405020304" pitchFamily="18" charset="0"/>
                <a:cs typeface="Times New Roman" panose="02020603050405020304" pitchFamily="18" charset="0"/>
              </a:rPr>
              <a:t>, CS</a:t>
            </a:r>
            <a:r>
              <a:rPr lang="en-US" sz="2000" baseline="-25000" dirty="0">
                <a:solidFill>
                  <a:srgbClr val="202124"/>
                </a:solidFill>
                <a:effectLst/>
                <a:latin typeface="Times New Roman" panose="02020603050405020304" pitchFamily="18" charset="0"/>
                <a:cs typeface="Times New Roman" panose="02020603050405020304" pitchFamily="18" charset="0"/>
              </a:rPr>
              <a:t>2</a:t>
            </a:r>
            <a:r>
              <a:rPr lang="en-US" sz="2000" dirty="0">
                <a:solidFill>
                  <a:srgbClr val="202124"/>
                </a:solidFill>
                <a:effectLst/>
                <a:latin typeface="Times New Roman" panose="02020603050405020304" pitchFamily="18" charset="0"/>
                <a:cs typeface="Times New Roman" panose="02020603050405020304" pitchFamily="18" charset="0"/>
              </a:rPr>
              <a:t>, and CHCl</a:t>
            </a:r>
            <a:r>
              <a:rPr lang="en-US" sz="2000" baseline="-25000" dirty="0">
                <a:solidFill>
                  <a:srgbClr val="202124"/>
                </a:solidFill>
                <a:effectLst/>
                <a:latin typeface="Times New Roman" panose="02020603050405020304" pitchFamily="18" charset="0"/>
                <a:cs typeface="Times New Roman" panose="02020603050405020304" pitchFamily="18" charset="0"/>
              </a:rPr>
              <a:t>3</a:t>
            </a:r>
            <a:r>
              <a:rPr lang="en-US" sz="2000" dirty="0">
                <a:solidFill>
                  <a:srgbClr val="202124"/>
                </a:solidFill>
                <a:effectLst/>
                <a:latin typeface="Times New Roman" panose="02020603050405020304" pitchFamily="18" charset="0"/>
                <a:cs typeface="Times New Roman" panose="02020603050405020304" pitchFamily="18" charset="0"/>
              </a:rPr>
              <a:t>; they are usually transparent in the important absorption region of the spectrum, acetonitrile, and acetone are useful solvents for polar materials</a:t>
            </a:r>
          </a:p>
          <a:p>
            <a:r>
              <a:rPr lang="en-US" sz="2000" b="1" dirty="0">
                <a:solidFill>
                  <a:srgbClr val="C10000"/>
                </a:solidFill>
                <a:effectLst/>
                <a:latin typeface="Times New Roman" panose="02020603050405020304" pitchFamily="18" charset="0"/>
                <a:cs typeface="Times New Roman" panose="02020603050405020304" pitchFamily="18" charset="0"/>
              </a:rPr>
              <a:t>Why water is not used in FTIR?</a:t>
            </a:r>
          </a:p>
          <a:p>
            <a:r>
              <a:rPr lang="en-US" sz="2000" dirty="0">
                <a:solidFill>
                  <a:srgbClr val="202124"/>
                </a:solidFill>
                <a:effectLst/>
                <a:latin typeface="Times New Roman" panose="02020603050405020304" pitchFamily="18" charset="0"/>
                <a:cs typeface="Times New Roman" panose="02020603050405020304" pitchFamily="18" charset="0"/>
              </a:rPr>
              <a:t>Because water has two high infrared absorption peaks, it cannot be employed as a solvent for IR spectroscopy, Also, water is a polar solvent that dissolves alkali halide disks, which are extensively employed in IR. Water tends to dissolve the salt plates.</a:t>
            </a:r>
            <a:endParaRPr lang="en-US" altLang="en-US" sz="20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0">
              <a:spcBef>
                <a:spcPct val="0"/>
              </a:spcBef>
              <a:buNone/>
            </a:pPr>
            <a:endParaRPr lang="en-US" altLang="en-US" sz="1700" dirty="0"/>
          </a:p>
        </p:txBody>
      </p:sp>
      <p:pic>
        <p:nvPicPr>
          <p:cNvPr id="15" name="Picture 14">
            <a:extLst>
              <a:ext uri="{FF2B5EF4-FFF2-40B4-BE49-F238E27FC236}">
                <a16:creationId xmlns:a16="http://schemas.microsoft.com/office/drawing/2014/main" id="{1CAD0CC9-284A-5740-801E-83F42159D71E}"/>
              </a:ext>
            </a:extLst>
          </p:cNvPr>
          <p:cNvPicPr>
            <a:picLocks noChangeAspect="1"/>
          </p:cNvPicPr>
          <p:nvPr/>
        </p:nvPicPr>
        <p:blipFill rotWithShape="1">
          <a:blip r:embed="rId3"/>
          <a:srcRect l="3882" t="10754" r="3417" b="8328"/>
          <a:stretch/>
        </p:blipFill>
        <p:spPr>
          <a:xfrm>
            <a:off x="3930695" y="5002510"/>
            <a:ext cx="4126832" cy="1785783"/>
          </a:xfrm>
          <a:prstGeom prst="rect">
            <a:avLst/>
          </a:prstGeom>
        </p:spPr>
      </p:pic>
    </p:spTree>
    <p:extLst>
      <p:ext uri="{BB962C8B-B14F-4D97-AF65-F5344CB8AC3E}">
        <p14:creationId xmlns:p14="http://schemas.microsoft.com/office/powerpoint/2010/main" val="305406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DAD515-8E63-DA48-8E5E-F1C41E89B393}"/>
              </a:ext>
            </a:extLst>
          </p:cNvPr>
          <p:cNvSpPr>
            <a:spLocks noGrp="1"/>
          </p:cNvSpPr>
          <p:nvPr>
            <p:ph type="sldNum" sz="quarter" idx="12"/>
          </p:nvPr>
        </p:nvSpPr>
        <p:spPr/>
        <p:txBody>
          <a:bodyPr/>
          <a:lstStyle/>
          <a:p>
            <a:fld id="{867B5C4B-C40C-B644-A15E-6C03A842B15E}" type="slidenum">
              <a:rPr lang="en-US" smtClean="0"/>
              <a:t>15</a:t>
            </a:fld>
            <a:endParaRPr lang="en-US"/>
          </a:p>
        </p:txBody>
      </p:sp>
      <p:sp>
        <p:nvSpPr>
          <p:cNvPr id="4" name="TextBox 3">
            <a:extLst>
              <a:ext uri="{FF2B5EF4-FFF2-40B4-BE49-F238E27FC236}">
                <a16:creationId xmlns:a16="http://schemas.microsoft.com/office/drawing/2014/main" id="{E190CF36-5FE6-044F-A5B1-31FCA951505C}"/>
              </a:ext>
            </a:extLst>
          </p:cNvPr>
          <p:cNvSpPr txBox="1"/>
          <p:nvPr/>
        </p:nvSpPr>
        <p:spPr>
          <a:xfrm>
            <a:off x="72193" y="136525"/>
            <a:ext cx="11734800" cy="5616922"/>
          </a:xfrm>
          <a:prstGeom prst="rect">
            <a:avLst/>
          </a:prstGeom>
          <a:noFill/>
        </p:spPr>
        <p:txBody>
          <a:bodyPr wrap="square">
            <a:spAutoFit/>
          </a:bodyPr>
          <a:lstStyle/>
          <a:p>
            <a:pPr marL="15875" lvl="1" indent="-15875">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2-Solid Film </a:t>
            </a:r>
            <a:r>
              <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600" b="1" dirty="0">
                <a:solidFill>
                  <a:srgbClr val="C00000"/>
                </a:solidFill>
                <a:latin typeface="Times New Roman" panose="02020603050405020304" pitchFamily="18" charset="0"/>
                <a:cs typeface="Times New Roman" panose="02020603050405020304" pitchFamily="18" charset="0"/>
              </a:rPr>
              <a:t>echnique:</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If the solid is amorphous in nature, then the sample is deposited on the surface of the KBr or NaCl cell by evaporation of a solution of the solid. Ensure the film is not too thick to pass the radiation.</a:t>
            </a:r>
          </a:p>
          <a:p>
            <a:pPr marL="179388" lvl="1" indent="-120650">
              <a:spcBef>
                <a:spcPct val="0"/>
              </a:spcBef>
              <a:buNone/>
            </a:pPr>
            <a:r>
              <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rPr>
              <a:t> </a:t>
            </a:r>
          </a:p>
          <a:p>
            <a:pPr marL="15875" lvl="1" indent="0">
              <a:spcBef>
                <a:spcPct val="0"/>
              </a:spcBef>
              <a:buNone/>
            </a:pPr>
            <a:r>
              <a:rPr lang="en-US" altLang="en-US" sz="1600" b="1" dirty="0">
                <a:solidFill>
                  <a:srgbClr val="C00000"/>
                </a:solidFill>
                <a:latin typeface="Times New Roman" panose="02020603050405020304" pitchFamily="18" charset="0"/>
                <a:cs typeface="Times New Roman" panose="02020603050405020304" pitchFamily="18" charset="0"/>
              </a:rPr>
              <a:t> </a:t>
            </a:r>
            <a:r>
              <a:rPr lang="en-US" altLang="en-US" sz="1800" b="1" dirty="0">
                <a:solidFill>
                  <a:srgbClr val="C00000"/>
                </a:solidFill>
                <a:latin typeface="Times New Roman" panose="02020603050405020304" pitchFamily="18" charset="0"/>
                <a:cs typeface="Times New Roman" panose="02020603050405020304" pitchFamily="18" charset="0"/>
              </a:rPr>
              <a:t>3- Pressed Pellet </a:t>
            </a: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800" b="1" dirty="0">
                <a:solidFill>
                  <a:srgbClr val="C00000"/>
                </a:solidFill>
                <a:latin typeface="Times New Roman" panose="02020603050405020304" pitchFamily="18" charset="0"/>
                <a:cs typeface="Times New Roman" panose="02020603050405020304" pitchFamily="18" charset="0"/>
              </a:rPr>
              <a:t>echnique:</a:t>
            </a:r>
          </a:p>
          <a:p>
            <a:pPr marL="15875" lvl="1" indent="0">
              <a:spcBef>
                <a:spcPct val="0"/>
              </a:spcBef>
              <a:buNone/>
            </a:pPr>
            <a:r>
              <a:rPr lang="en-US" altLang="en-US" sz="1800" dirty="0">
                <a:latin typeface="Times New Roman" panose="02020603050405020304" pitchFamily="18" charset="0"/>
                <a:cs typeface="Times New Roman" panose="02020603050405020304" pitchFamily="18" charset="0"/>
              </a:rPr>
              <a:t>-</a:t>
            </a:r>
            <a:r>
              <a:rPr lang="en-US" altLang="en-US" sz="1800" dirty="0">
                <a:solidFill>
                  <a:srgbClr val="C00000"/>
                </a:solidFill>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In this</a:t>
            </a:r>
            <a:r>
              <a:rPr lang="en-US" altLang="en-US" sz="1800" dirty="0">
                <a:latin typeface="Times New Roman" panose="02020603050405020304" pitchFamily="18" charset="0"/>
                <a:cs typeface="Times New Roman" panose="02020603050405020304" pitchFamily="18" charset="0"/>
                <a:sym typeface="Wingdings" pitchFamily="2" charset="2"/>
              </a:rPr>
              <a:t> t</a:t>
            </a:r>
            <a:r>
              <a:rPr lang="en-US" altLang="en-US" sz="1800" dirty="0">
                <a:latin typeface="Times New Roman" panose="02020603050405020304" pitchFamily="18" charset="0"/>
                <a:cs typeface="Times New Roman" panose="02020603050405020304" pitchFamily="18" charset="0"/>
              </a:rPr>
              <a:t>echnique, a small amount of finely ground solid sample is mixed with 100 times its weight of  KBr and compressed</a:t>
            </a:r>
          </a:p>
          <a:p>
            <a:pPr marL="15875" lvl="1" indent="0">
              <a:spcBef>
                <a:spcPct val="0"/>
              </a:spcBef>
              <a:buNone/>
            </a:pPr>
            <a:r>
              <a:rPr lang="en-US" altLang="en-US" sz="1800" dirty="0">
                <a:latin typeface="Times New Roman" panose="02020603050405020304" pitchFamily="18" charset="0"/>
                <a:cs typeface="Times New Roman" panose="02020603050405020304" pitchFamily="18" charset="0"/>
              </a:rPr>
              <a:t>- To form a thin transparent pellet (1-2 mm thick and I cm in diameter) using a hydraulic press.</a:t>
            </a:r>
          </a:p>
          <a:p>
            <a:pPr marL="301625" lvl="1" indent="-285750">
              <a:spcBef>
                <a:spcPct val="0"/>
              </a:spcBef>
              <a:buFontTx/>
              <a:buChar char="-"/>
            </a:pPr>
            <a:r>
              <a:rPr lang="en-US" altLang="en-US" sz="1800" dirty="0">
                <a:latin typeface="Times New Roman" panose="02020603050405020304" pitchFamily="18" charset="0"/>
                <a:cs typeface="Times New Roman" panose="02020603050405020304" pitchFamily="18" charset="0"/>
              </a:rPr>
              <a:t>These pellets are transparent to IR radiation and it is used for analysis. </a:t>
            </a:r>
          </a:p>
          <a:p>
            <a:pPr marL="15875" lvl="1">
              <a:spcBef>
                <a:spcPct val="0"/>
              </a:spcBef>
            </a:pPr>
            <a:r>
              <a:rPr lang="en-US" altLang="en-US" b="1" u="sng" dirty="0">
                <a:latin typeface="Times New Roman" panose="02020603050405020304" pitchFamily="18" charset="0"/>
                <a:cs typeface="Times New Roman" panose="02020603050405020304" pitchFamily="18" charset="0"/>
              </a:rPr>
              <a:t>Advantage </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KBr pellets stored for long periods of time, Resolution of spectrum is superior</a:t>
            </a:r>
          </a:p>
          <a:p>
            <a:pPr marL="15875" lvl="1">
              <a:spcBef>
                <a:spcPct val="0"/>
              </a:spcBef>
            </a:pPr>
            <a:r>
              <a:rPr lang="en-US" altLang="en-US" b="1" u="sng" dirty="0">
                <a:latin typeface="Times New Roman" panose="02020603050405020304" pitchFamily="18" charset="0"/>
                <a:cs typeface="Times New Roman" panose="02020603050405020304" pitchFamily="18" charset="0"/>
              </a:rPr>
              <a:t>Disadvantage: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Always have a band at 3450 cm</a:t>
            </a:r>
            <a:r>
              <a:rPr lang="en-US" altLang="en-US" baseline="30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due to the OH group of moisture.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Due to high pressure (25000 psig) polymorphic changes occur.</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Not successful for polymers(difficult to grind with KBr).</a:t>
            </a:r>
            <a:r>
              <a:rPr lang="en-US" altLang="en-US" sz="1800" b="1" dirty="0">
                <a:solidFill>
                  <a:srgbClr val="C00000"/>
                </a:solidFill>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marL="15875" lvl="1">
              <a:spcBef>
                <a:spcPct val="0"/>
              </a:spcBef>
            </a:pPr>
            <a:r>
              <a:rPr lang="en-US" altLang="en-US" sz="1800" b="1" dirty="0">
                <a:solidFill>
                  <a:srgbClr val="C00000"/>
                </a:solidFill>
                <a:latin typeface="Times New Roman" panose="02020603050405020304" pitchFamily="18" charset="0"/>
                <a:cs typeface="Times New Roman" panose="02020603050405020304" pitchFamily="18" charset="0"/>
              </a:rPr>
              <a:t>4- Mull </a:t>
            </a: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800" b="1" dirty="0">
                <a:solidFill>
                  <a:srgbClr val="C00000"/>
                </a:solidFill>
                <a:latin typeface="Times New Roman" panose="02020603050405020304" pitchFamily="18" charset="0"/>
                <a:cs typeface="Times New Roman" panose="02020603050405020304" pitchFamily="18" charset="0"/>
              </a:rPr>
              <a:t>echnique: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In this </a:t>
            </a:r>
            <a:r>
              <a:rPr lang="en-US" altLang="en-US" sz="1800" dirty="0">
                <a:latin typeface="Times New Roman" panose="02020603050405020304" pitchFamily="18" charset="0"/>
                <a:cs typeface="Times New Roman" panose="02020603050405020304" pitchFamily="18" charset="0"/>
                <a:sym typeface="Wingdings" pitchFamily="2" charset="2"/>
              </a:rPr>
              <a:t>T</a:t>
            </a:r>
            <a:r>
              <a:rPr lang="en-US" altLang="en-US" sz="1800" dirty="0">
                <a:latin typeface="Times New Roman" panose="02020603050405020304" pitchFamily="18" charset="0"/>
                <a:cs typeface="Times New Roman" panose="02020603050405020304" pitchFamily="18" charset="0"/>
              </a:rPr>
              <a:t>echnique,</a:t>
            </a:r>
            <a:r>
              <a:rPr lang="en-US" altLang="en-US" dirty="0">
                <a:latin typeface="Times New Roman" panose="02020603050405020304" pitchFamily="18" charset="0"/>
                <a:cs typeface="Times New Roman" panose="02020603050405020304" pitchFamily="18" charset="0"/>
              </a:rPr>
              <a:t> the finely crushed sample is mixed with Nujol(mineral oil) in a marble or agate mortar with a pestle</a:t>
            </a:r>
          </a:p>
          <a:p>
            <a:pPr marL="15875" lvl="1">
              <a:spcBef>
                <a:spcPct val="0"/>
              </a:spcBef>
            </a:pPr>
            <a:r>
              <a:rPr lang="en-US" altLang="en-US" dirty="0">
                <a:latin typeface="Times New Roman" panose="02020603050405020304" pitchFamily="18" charset="0"/>
                <a:cs typeface="Times New Roman" panose="02020603050405020304" pitchFamily="18" charset="0"/>
              </a:rPr>
              <a:t> to make a thick paste </a:t>
            </a:r>
          </a:p>
          <a:p>
            <a:pPr marL="301625" lvl="1" indent="-285750">
              <a:spcBef>
                <a:spcPct val="0"/>
              </a:spcBef>
              <a:buFontTx/>
              <a:buChar char="-"/>
            </a:pPr>
            <a:r>
              <a:rPr lang="en-US" altLang="en-US" sz="1800" dirty="0">
                <a:latin typeface="Times New Roman" panose="02020603050405020304" pitchFamily="18" charset="0"/>
                <a:cs typeface="Times New Roman" panose="02020603050405020304" pitchFamily="18" charset="0"/>
              </a:rPr>
              <a:t>A thin film is applied to the salt plates</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Then mounted in a path of an IR beam the spectrum is recorded. </a:t>
            </a:r>
            <a:endParaRPr lang="en-US" altLang="en-US" sz="1800" dirty="0">
              <a:latin typeface="Times New Roman" panose="02020603050405020304" pitchFamily="18" charset="0"/>
              <a:cs typeface="Times New Roman" panose="02020603050405020304" pitchFamily="18" charset="0"/>
            </a:endParaRPr>
          </a:p>
          <a:p>
            <a:pPr marL="15875" lvl="1" indent="0">
              <a:spcBef>
                <a:spcPct val="0"/>
              </a:spcBef>
              <a:buNone/>
            </a:pPr>
            <a:endParaRPr lang="en-US" altLang="en-US" sz="1400" dirty="0">
              <a:solidFill>
                <a:srgbClr val="C0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5F19E366-3F5C-CC4A-B5A1-D369EE9114FF}"/>
              </a:ext>
            </a:extLst>
          </p:cNvPr>
          <p:cNvGrpSpPr/>
          <p:nvPr/>
        </p:nvGrpSpPr>
        <p:grpSpPr>
          <a:xfrm>
            <a:off x="8915298" y="2474573"/>
            <a:ext cx="3049149" cy="1535313"/>
            <a:chOff x="7951204" y="4155741"/>
            <a:chExt cx="4099907" cy="1999462"/>
          </a:xfrm>
        </p:grpSpPr>
        <p:pic>
          <p:nvPicPr>
            <p:cNvPr id="8" name="Picture 7" descr="p71_new_port-a-press">
              <a:extLst>
                <a:ext uri="{FF2B5EF4-FFF2-40B4-BE49-F238E27FC236}">
                  <a16:creationId xmlns:a16="http://schemas.microsoft.com/office/drawing/2014/main" id="{36F3DFEE-6BB8-9443-A76B-0D9046BBD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204" y="4155741"/>
              <a:ext cx="2145564" cy="199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descr="200312020104B">
              <a:extLst>
                <a:ext uri="{FF2B5EF4-FFF2-40B4-BE49-F238E27FC236}">
                  <a16:creationId xmlns:a16="http://schemas.microsoft.com/office/drawing/2014/main" id="{9EFAB89B-929C-9646-80E3-026AC66E3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768" y="4155741"/>
              <a:ext cx="1954343" cy="199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 name="Picture 12">
            <a:extLst>
              <a:ext uri="{FF2B5EF4-FFF2-40B4-BE49-F238E27FC236}">
                <a16:creationId xmlns:a16="http://schemas.microsoft.com/office/drawing/2014/main" id="{53FEA2AB-92D6-054F-84A0-B8D9ED442169}"/>
              </a:ext>
            </a:extLst>
          </p:cNvPr>
          <p:cNvPicPr>
            <a:picLocks noChangeAspect="1"/>
          </p:cNvPicPr>
          <p:nvPr/>
        </p:nvPicPr>
        <p:blipFill rotWithShape="1">
          <a:blip r:embed="rId4"/>
          <a:srcRect l="3443" t="18421" r="1584" b="7018"/>
          <a:stretch/>
        </p:blipFill>
        <p:spPr>
          <a:xfrm>
            <a:off x="7828749" y="4991411"/>
            <a:ext cx="4046621" cy="1824622"/>
          </a:xfrm>
          <a:prstGeom prst="rect">
            <a:avLst/>
          </a:prstGeom>
        </p:spPr>
      </p:pic>
      <p:sp>
        <p:nvSpPr>
          <p:cNvPr id="16" name="TextBox 15">
            <a:extLst>
              <a:ext uri="{FF2B5EF4-FFF2-40B4-BE49-F238E27FC236}">
                <a16:creationId xmlns:a16="http://schemas.microsoft.com/office/drawing/2014/main" id="{07149B29-2B9C-F748-AF58-AD45102A6E51}"/>
              </a:ext>
            </a:extLst>
          </p:cNvPr>
          <p:cNvSpPr txBox="1"/>
          <p:nvPr/>
        </p:nvSpPr>
        <p:spPr>
          <a:xfrm>
            <a:off x="7978535" y="6356350"/>
            <a:ext cx="1873525" cy="307777"/>
          </a:xfrm>
          <a:prstGeom prst="rect">
            <a:avLst/>
          </a:prstGeom>
          <a:noFill/>
        </p:spPr>
        <p:txBody>
          <a:bodyPr wrap="square">
            <a:spAutoFit/>
          </a:bodyPr>
          <a:lstStyle/>
          <a:p>
            <a:pPr marL="15875" lvl="1">
              <a:spcBef>
                <a:spcPct val="0"/>
              </a:spcBef>
            </a:pPr>
            <a:r>
              <a:rPr lang="en-US" altLang="en-US" sz="1400" dirty="0">
                <a:solidFill>
                  <a:srgbClr val="C00000"/>
                </a:solidFill>
                <a:latin typeface="Times New Roman" panose="02020603050405020304" pitchFamily="18" charset="0"/>
                <a:cs typeface="Times New Roman" panose="02020603050405020304" pitchFamily="18" charset="0"/>
              </a:rPr>
              <a:t>Mull </a:t>
            </a:r>
            <a:r>
              <a:rPr lang="en-US" altLang="en-US" sz="1400"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400" dirty="0">
                <a:solidFill>
                  <a:srgbClr val="C00000"/>
                </a:solidFill>
                <a:latin typeface="Times New Roman" panose="02020603050405020304" pitchFamily="18" charset="0"/>
                <a:cs typeface="Times New Roman" panose="02020603050405020304" pitchFamily="18" charset="0"/>
              </a:rPr>
              <a:t>echnique</a:t>
            </a:r>
          </a:p>
        </p:txBody>
      </p:sp>
      <p:sp>
        <p:nvSpPr>
          <p:cNvPr id="21" name="TextBox 20">
            <a:extLst>
              <a:ext uri="{FF2B5EF4-FFF2-40B4-BE49-F238E27FC236}">
                <a16:creationId xmlns:a16="http://schemas.microsoft.com/office/drawing/2014/main" id="{291F4755-9D88-C041-810B-E31683D21002}"/>
              </a:ext>
            </a:extLst>
          </p:cNvPr>
          <p:cNvSpPr txBox="1"/>
          <p:nvPr/>
        </p:nvSpPr>
        <p:spPr>
          <a:xfrm>
            <a:off x="10347159" y="3676291"/>
            <a:ext cx="1896978" cy="253916"/>
          </a:xfrm>
          <a:prstGeom prst="rect">
            <a:avLst/>
          </a:prstGeom>
          <a:noFill/>
        </p:spPr>
        <p:txBody>
          <a:bodyPr wrap="square">
            <a:spAutoFit/>
          </a:bodyPr>
          <a:lstStyle/>
          <a:p>
            <a:pPr marL="15875" lvl="1">
              <a:spcBef>
                <a:spcPct val="0"/>
              </a:spcBef>
            </a:pPr>
            <a:r>
              <a:rPr lang="en-US" altLang="en-US" sz="1050" dirty="0">
                <a:solidFill>
                  <a:srgbClr val="C00000"/>
                </a:solidFill>
                <a:latin typeface="Times New Roman" panose="02020603050405020304" pitchFamily="18" charset="0"/>
                <a:cs typeface="Times New Roman" panose="02020603050405020304" pitchFamily="18" charset="0"/>
              </a:rPr>
              <a:t>Pressed Pellet </a:t>
            </a:r>
            <a:r>
              <a:rPr lang="en-US" altLang="en-US" sz="1050"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050" dirty="0">
                <a:solidFill>
                  <a:srgbClr val="C00000"/>
                </a:solidFill>
                <a:latin typeface="Times New Roman" panose="02020603050405020304" pitchFamily="18" charset="0"/>
                <a:cs typeface="Times New Roman" panose="02020603050405020304" pitchFamily="18" charset="0"/>
              </a:rPr>
              <a:t>echnique</a:t>
            </a:r>
            <a:endParaRPr lang="en-US"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23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54FD1-EAF7-1846-9ECF-69A63E81C561}"/>
              </a:ext>
            </a:extLst>
          </p:cNvPr>
          <p:cNvSpPr>
            <a:spLocks noGrp="1"/>
          </p:cNvSpPr>
          <p:nvPr>
            <p:ph type="sldNum" sz="quarter" idx="12"/>
          </p:nvPr>
        </p:nvSpPr>
        <p:spPr/>
        <p:txBody>
          <a:bodyPr/>
          <a:lstStyle/>
          <a:p>
            <a:fld id="{867B5C4B-C40C-B644-A15E-6C03A842B15E}" type="slidenum">
              <a:rPr lang="en-US" smtClean="0"/>
              <a:t>16</a:t>
            </a:fld>
            <a:endParaRPr lang="en-US"/>
          </a:p>
        </p:txBody>
      </p:sp>
      <p:sp>
        <p:nvSpPr>
          <p:cNvPr id="3" name="TextBox 2">
            <a:extLst>
              <a:ext uri="{FF2B5EF4-FFF2-40B4-BE49-F238E27FC236}">
                <a16:creationId xmlns:a16="http://schemas.microsoft.com/office/drawing/2014/main" id="{260BAB1E-889C-184A-B975-A5BEBD615A05}"/>
              </a:ext>
            </a:extLst>
          </p:cNvPr>
          <p:cNvSpPr txBox="1"/>
          <p:nvPr/>
        </p:nvSpPr>
        <p:spPr>
          <a:xfrm>
            <a:off x="128017" y="136525"/>
            <a:ext cx="11606784" cy="6640279"/>
          </a:xfrm>
          <a:prstGeom prst="rect">
            <a:avLst/>
          </a:prstGeom>
          <a:noFill/>
        </p:spPr>
        <p:txBody>
          <a:bodyPr wrap="square">
            <a:spAutoFit/>
          </a:bodyPr>
          <a:lstStyle/>
          <a:p>
            <a:pPr marL="15875" lvl="1" indent="-15875">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B) Sampling of Liquids:</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-Liquid sample cells can be sandwiched using liquid sample cells of highly purified alkali halides normally NaCl and KBr can also be used.</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-Aqueous solvents can not be used because they dissolve alkali halides organic solvents like Chloroform can be used.</a:t>
            </a:r>
          </a:p>
          <a:p>
            <a:pPr marL="15875" lvl="1" indent="-15875">
              <a:spcBef>
                <a:spcPct val="0"/>
              </a:spcBef>
              <a:spcAft>
                <a:spcPts val="300"/>
              </a:spcAft>
              <a:buNone/>
            </a:pPr>
            <a:r>
              <a:rPr lang="en-US" altLang="en-US" sz="1800" dirty="0">
                <a:latin typeface="Times New Roman" panose="02020603050405020304" pitchFamily="18" charset="0"/>
                <a:cs typeface="Times New Roman" panose="02020603050405020304" pitchFamily="18" charset="0"/>
                <a:sym typeface="Wingdings" pitchFamily="2" charset="2"/>
              </a:rPr>
              <a:t>=The sample thickness should be selected to  that the transmittance lies between 15- 20%</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-For most liquids, the sample cell thickness is 0.01-0.05mm.</a:t>
            </a:r>
          </a:p>
          <a:p>
            <a:pPr marL="15875" lvl="1" indent="-15875">
              <a:spcBef>
                <a:spcPct val="0"/>
              </a:spcBef>
              <a:spcAft>
                <a:spcPts val="300"/>
              </a:spcAft>
              <a:buNone/>
            </a:pPr>
            <a:r>
              <a:rPr lang="en-US" altLang="en-US" sz="1800" dirty="0">
                <a:latin typeface="Times New Roman" panose="02020603050405020304" pitchFamily="18" charset="0"/>
                <a:cs typeface="Times New Roman" panose="02020603050405020304" pitchFamily="18" charset="0"/>
                <a:sym typeface="Wingdings" pitchFamily="2" charset="2"/>
              </a:rPr>
              <a:t>-Some salt</a:t>
            </a:r>
            <a:r>
              <a:rPr lang="en-US" altLang="en-US" dirty="0">
                <a:latin typeface="Times New Roman" panose="02020603050405020304" pitchFamily="18" charset="0"/>
                <a:cs typeface="Times New Roman" panose="02020603050405020304" pitchFamily="18" charset="0"/>
                <a:sym typeface="Wingdings" pitchFamily="2" charset="2"/>
              </a:rPr>
              <a:t> plates are highly soluble in water so the sample and washing reagent must be anhydrous.</a:t>
            </a: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C) Sampling of Gases:</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-The sample cell is made up of NaCl, and KBr.</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a:t>
            </a:r>
            <a:r>
              <a:rPr lang="en-US" altLang="en-US" sz="1800" dirty="0">
                <a:latin typeface="Times New Roman" panose="02020603050405020304" pitchFamily="18" charset="0"/>
                <a:cs typeface="Times New Roman" panose="02020603050405020304" pitchFamily="18" charset="0"/>
                <a:sym typeface="Wingdings" pitchFamily="2" charset="2"/>
              </a:rPr>
              <a:t>It is similar to the liquid sample cell</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-A sample cell with a long path length(5-10 cm) is needed because </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the gases show relatively weak aberrance.</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Gas analyses are not commonly used because of a lack of sensitivity.</a:t>
            </a:r>
          </a:p>
        </p:txBody>
      </p:sp>
      <p:pic>
        <p:nvPicPr>
          <p:cNvPr id="4" name="Picture 5" descr="droponplate">
            <a:extLst>
              <a:ext uri="{FF2B5EF4-FFF2-40B4-BE49-F238E27FC236}">
                <a16:creationId xmlns:a16="http://schemas.microsoft.com/office/drawing/2014/main" id="{25331BC5-35B0-D747-A73F-1622B371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67" y="2534265"/>
            <a:ext cx="3106010" cy="18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platesinir">
            <a:extLst>
              <a:ext uri="{FF2B5EF4-FFF2-40B4-BE49-F238E27FC236}">
                <a16:creationId xmlns:a16="http://schemas.microsoft.com/office/drawing/2014/main" id="{A74D1825-E9BF-6142-8C4C-16EEE5A0F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67" t="18372" b="18163"/>
          <a:stretch>
            <a:fillRect/>
          </a:stretch>
        </p:blipFill>
        <p:spPr bwMode="auto">
          <a:xfrm>
            <a:off x="552851" y="2506601"/>
            <a:ext cx="3447687" cy="18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2C94AB8-B10D-B341-8F06-D282BC780C8F}"/>
              </a:ext>
            </a:extLst>
          </p:cNvPr>
          <p:cNvPicPr>
            <a:picLocks noChangeAspect="1"/>
          </p:cNvPicPr>
          <p:nvPr/>
        </p:nvPicPr>
        <p:blipFill>
          <a:blip r:embed="rId4"/>
          <a:stretch>
            <a:fillRect/>
          </a:stretch>
        </p:blipFill>
        <p:spPr>
          <a:xfrm>
            <a:off x="8015433" y="4176727"/>
            <a:ext cx="3719368" cy="2362185"/>
          </a:xfrm>
          <a:prstGeom prst="rect">
            <a:avLst/>
          </a:prstGeom>
        </p:spPr>
      </p:pic>
    </p:spTree>
    <p:extLst>
      <p:ext uri="{BB962C8B-B14F-4D97-AF65-F5344CB8AC3E}">
        <p14:creationId xmlns:p14="http://schemas.microsoft.com/office/powerpoint/2010/main" val="222836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EDCD8-01A7-044E-9544-B5E519281C55}"/>
              </a:ext>
            </a:extLst>
          </p:cNvPr>
          <p:cNvSpPr>
            <a:spLocks noGrp="1"/>
          </p:cNvSpPr>
          <p:nvPr>
            <p:ph type="sldNum" sz="quarter" idx="12"/>
          </p:nvPr>
        </p:nvSpPr>
        <p:spPr/>
        <p:txBody>
          <a:bodyPr/>
          <a:lstStyle/>
          <a:p>
            <a:fld id="{867B5C4B-C40C-B644-A15E-6C03A842B15E}" type="slidenum">
              <a:rPr lang="en-US" smtClean="0"/>
              <a:t>17</a:t>
            </a:fld>
            <a:endParaRPr lang="en-US"/>
          </a:p>
        </p:txBody>
      </p:sp>
      <p:sp>
        <p:nvSpPr>
          <p:cNvPr id="4" name="TextBox 3">
            <a:extLst>
              <a:ext uri="{FF2B5EF4-FFF2-40B4-BE49-F238E27FC236}">
                <a16:creationId xmlns:a16="http://schemas.microsoft.com/office/drawing/2014/main" id="{3F872705-6188-2341-A1D0-F5B901F72C00}"/>
              </a:ext>
            </a:extLst>
          </p:cNvPr>
          <p:cNvSpPr txBox="1"/>
          <p:nvPr/>
        </p:nvSpPr>
        <p:spPr>
          <a:xfrm>
            <a:off x="0" y="110836"/>
            <a:ext cx="12192000" cy="4862870"/>
          </a:xfrm>
          <a:prstGeom prst="rect">
            <a:avLst/>
          </a:prstGeom>
          <a:noFill/>
        </p:spPr>
        <p:txBody>
          <a:bodyPr wrap="square">
            <a:spAutoFit/>
          </a:bodyPr>
          <a:lstStyle/>
          <a:p>
            <a:pPr marL="466725" lvl="1" indent="-466725">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3) Monochromator</a:t>
            </a:r>
            <a:r>
              <a:rPr lang="en-US" altLang="en-US" sz="2400" dirty="0">
                <a:solidFill>
                  <a:srgbClr val="C00000"/>
                </a:solidFill>
                <a:latin typeface="Times New Roman" panose="02020603050405020304" pitchFamily="18" charset="0"/>
                <a:cs typeface="Times New Roman" panose="02020603050405020304" pitchFamily="18" charset="0"/>
              </a:rPr>
              <a:t>:</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Filtration of desired frequency of radiation </a:t>
            </a:r>
            <a:r>
              <a:rPr lang="en-US" altLang="en-US" sz="2400" b="1" dirty="0">
                <a:solidFill>
                  <a:srgbClr val="C00000"/>
                </a:solidFill>
                <a:latin typeface="Times New Roman" panose="02020603050405020304" pitchFamily="18" charset="0"/>
                <a:cs typeface="Times New Roman" panose="02020603050405020304" pitchFamily="18" charset="0"/>
              </a:rPr>
              <a:t> Monochromators </a:t>
            </a:r>
            <a:r>
              <a:rPr lang="en-US" altLang="en-US" sz="2400" dirty="0">
                <a:latin typeface="Times New Roman" panose="02020603050405020304" pitchFamily="18" charset="0"/>
                <a:cs typeface="Times New Roman" panose="02020603050405020304" pitchFamily="18" charset="0"/>
              </a:rPr>
              <a:t>are 2 types</a:t>
            </a:r>
          </a:p>
          <a:p>
            <a:pPr marL="466725" lvl="1" indent="-466725">
              <a:spcBef>
                <a:spcPct val="0"/>
              </a:spcBef>
              <a:buNone/>
            </a:pP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Prism  Monochromator and Grating  Monochromator </a:t>
            </a:r>
            <a:endParaRPr lang="en-US" altLang="en-US" sz="2400" dirty="0">
              <a:latin typeface="Times New Roman" panose="02020603050405020304" pitchFamily="18" charset="0"/>
              <a:cs typeface="Times New Roman" panose="02020603050405020304" pitchFamily="18" charset="0"/>
            </a:endParaRP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Prism  Monochromator: </a:t>
            </a:r>
            <a:r>
              <a:rPr lang="en-US" altLang="en-US" sz="2400" dirty="0">
                <a:latin typeface="Times New Roman" panose="02020603050405020304" pitchFamily="18" charset="0"/>
                <a:cs typeface="Times New Roman" panose="02020603050405020304" pitchFamily="18" charset="0"/>
              </a:rPr>
              <a:t>Composed of glass or quartz and coated by alkyl halide salts (NaCl) these salts are subjected to mechanical and thermal instability or water solubility.</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These are 2 types, Mono pass Prisma  Monochromator radiation will pass once through the prism, and Double pass Prism  Monochromator radiation will pass twice through the prism.  </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Grating Monochromator:  introduced in the 1950’s  made with material like Aluminum</a:t>
            </a:r>
          </a:p>
          <a:p>
            <a:pPr marL="466725" lvl="1" indent="-466725">
              <a:spcBef>
                <a:spcPct val="0"/>
              </a:spcBef>
              <a:buFontTx/>
              <a:buChar char="-"/>
            </a:pPr>
            <a:r>
              <a:rPr lang="en-US" altLang="en-US" sz="2400" dirty="0">
                <a:latin typeface="Times New Roman" panose="02020603050405020304" pitchFamily="18" charset="0"/>
                <a:cs typeface="Times New Roman" panose="02020603050405020304" pitchFamily="18" charset="0"/>
              </a:rPr>
              <a:t>High dispersion and resolution than prism monochromator  </a:t>
            </a:r>
          </a:p>
          <a:p>
            <a:pPr marL="466725" lvl="1" indent="-466725">
              <a:spcBef>
                <a:spcPct val="0"/>
              </a:spcBef>
              <a:buFontTx/>
              <a:buChar char="-"/>
            </a:pPr>
            <a:r>
              <a:rPr lang="en-US" altLang="en-US" sz="2400" dirty="0">
                <a:latin typeface="Times New Roman" panose="02020603050405020304" pitchFamily="18" charset="0"/>
                <a:cs typeface="Times New Roman" panose="02020603050405020304" pitchFamily="18" charset="0"/>
              </a:rPr>
              <a:t>There are 2 types</a:t>
            </a:r>
          </a:p>
          <a:p>
            <a:pPr marL="0" lvl="1" indent="0">
              <a:spcBef>
                <a:spcPct val="0"/>
              </a:spcBef>
              <a:buNone/>
            </a:pPr>
            <a:r>
              <a:rPr lang="en-US" altLang="en-US" sz="2400" dirty="0">
                <a:latin typeface="Times New Roman" panose="02020603050405020304" pitchFamily="18" charset="0"/>
                <a:cs typeface="Times New Roman" panose="02020603050405020304" pitchFamily="18" charset="0"/>
              </a:rPr>
              <a:t>Reflection grating monochromators are more common than Transmittance gratings</a:t>
            </a:r>
          </a:p>
          <a:p>
            <a:pPr marL="0" lvl="1" indent="0">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Advantages </a:t>
            </a:r>
            <a:r>
              <a:rPr lang="en-US" altLang="en-US" sz="2400" dirty="0">
                <a:latin typeface="Times New Roman" panose="02020603050405020304" pitchFamily="18" charset="0"/>
                <a:cs typeface="Times New Roman" panose="02020603050405020304" pitchFamily="18" charset="0"/>
              </a:rPr>
              <a:t>Gratings over Prism are linear groove lines that are made of Aluminum which is not attacked by moisture and are used over a considerable wavelength range   </a:t>
            </a:r>
            <a:r>
              <a:rPr lang="en-US" altLang="en-US" sz="2200" dirty="0">
                <a:latin typeface="Times New Roman" panose="02020603050405020304" pitchFamily="18" charset="0"/>
                <a:cs typeface="Times New Roman" panose="02020603050405020304" pitchFamily="18" charset="0"/>
              </a:rPr>
              <a:t>	</a:t>
            </a:r>
            <a:endParaRPr lang="en-IQ"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77807A-E31B-2541-8914-93077EDE908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4095" t="8315" r="13687" b="5474"/>
          <a:stretch/>
        </p:blipFill>
        <p:spPr>
          <a:xfrm>
            <a:off x="6968275" y="4973706"/>
            <a:ext cx="4834258" cy="1884294"/>
          </a:xfrm>
          <a:prstGeom prst="rect">
            <a:avLst/>
          </a:prstGeom>
        </p:spPr>
      </p:pic>
    </p:spTree>
    <p:extLst>
      <p:ext uri="{BB962C8B-B14F-4D97-AF65-F5344CB8AC3E}">
        <p14:creationId xmlns:p14="http://schemas.microsoft.com/office/powerpoint/2010/main" val="129437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36864-E831-EB46-A22B-F3762689C71C}"/>
              </a:ext>
            </a:extLst>
          </p:cNvPr>
          <p:cNvSpPr>
            <a:spLocks noGrp="1"/>
          </p:cNvSpPr>
          <p:nvPr>
            <p:ph type="sldNum" sz="quarter" idx="12"/>
          </p:nvPr>
        </p:nvSpPr>
        <p:spPr/>
        <p:txBody>
          <a:bodyPr/>
          <a:lstStyle/>
          <a:p>
            <a:fld id="{867B5C4B-C40C-B644-A15E-6C03A842B15E}" type="slidenum">
              <a:rPr lang="en-US" smtClean="0"/>
              <a:t>18</a:t>
            </a:fld>
            <a:endParaRPr lang="en-US"/>
          </a:p>
        </p:txBody>
      </p:sp>
      <p:sp>
        <p:nvSpPr>
          <p:cNvPr id="5" name="TextBox 4">
            <a:extLst>
              <a:ext uri="{FF2B5EF4-FFF2-40B4-BE49-F238E27FC236}">
                <a16:creationId xmlns:a16="http://schemas.microsoft.com/office/drawing/2014/main" id="{11616DDC-4251-2646-AF22-21E6056CBDEC}"/>
              </a:ext>
            </a:extLst>
          </p:cNvPr>
          <p:cNvSpPr txBox="1"/>
          <p:nvPr/>
        </p:nvSpPr>
        <p:spPr>
          <a:xfrm>
            <a:off x="156754" y="354251"/>
            <a:ext cx="12035246" cy="1338828"/>
          </a:xfrm>
          <a:prstGeom prst="rect">
            <a:avLst/>
          </a:prstGeom>
          <a:noFill/>
        </p:spPr>
        <p:txBody>
          <a:bodyPr wrap="square">
            <a:spAutoFit/>
          </a:bodyPr>
          <a:lstStyle/>
          <a:p>
            <a:pPr marL="550863" lvl="1" indent="-550863" eaLnBrk="1" hangingPunct="1">
              <a:spcBef>
                <a:spcPct val="0"/>
              </a:spcBef>
              <a:spcAft>
                <a:spcPts val="300"/>
              </a:spcAft>
              <a:buNone/>
              <a:defRPr/>
            </a:pPr>
            <a:r>
              <a:rPr lang="en-US" altLang="en-US" sz="2800" b="1" u="sng" dirty="0">
                <a:solidFill>
                  <a:srgbClr val="C00000"/>
                </a:solidFill>
                <a:latin typeface="Times New Roman" panose="02020603050405020304" pitchFamily="18" charset="0"/>
                <a:cs typeface="Times New Roman" panose="02020603050405020304" pitchFamily="18" charset="0"/>
              </a:rPr>
              <a:t>Detectors</a:t>
            </a:r>
            <a:endParaRPr lang="en-US" altLang="en-US" sz="3600" b="1" u="sng"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550863" lvl="1" indent="-550863" eaLnBrk="1" hangingPunct="1">
              <a:spcBef>
                <a:spcPct val="0"/>
              </a:spcBef>
              <a:spcAft>
                <a:spcPts val="300"/>
              </a:spcAft>
              <a:buNone/>
              <a:defRPr/>
            </a:pPr>
            <a:r>
              <a:rPr lang="en-US" altLang="en-US" sz="2400" dirty="0">
                <a:latin typeface="Times New Roman" panose="02020603050405020304" pitchFamily="18" charset="0"/>
                <a:cs typeface="Times New Roman" panose="02020603050405020304" pitchFamily="18" charset="0"/>
              </a:rPr>
              <a:t>a transducer which converts light to a voltage or current</a:t>
            </a:r>
          </a:p>
          <a:p>
            <a:pPr lvl="1" eaLnBrk="1" hangingPunct="1">
              <a:spcBef>
                <a:spcPct val="0"/>
              </a:spcBef>
              <a:spcAft>
                <a:spcPts val="300"/>
              </a:spcAft>
              <a:buNone/>
              <a:defRPr/>
            </a:pPr>
            <a:r>
              <a:rPr lang="en-US" altLang="en-US" sz="2400" dirty="0">
                <a:latin typeface="Times New Roman" panose="02020603050405020304" pitchFamily="18" charset="0"/>
                <a:cs typeface="Times New Roman" panose="02020603050405020304" pitchFamily="18" charset="0"/>
              </a:rPr>
              <a:t>	- Three main types of common IR instruments </a:t>
            </a:r>
          </a:p>
        </p:txBody>
      </p:sp>
      <p:pic>
        <p:nvPicPr>
          <p:cNvPr id="8" name="Picture 7">
            <a:extLst>
              <a:ext uri="{FF2B5EF4-FFF2-40B4-BE49-F238E27FC236}">
                <a16:creationId xmlns:a16="http://schemas.microsoft.com/office/drawing/2014/main" id="{482B1ABD-E9F3-8943-B34A-2284E5D4EC3F}"/>
              </a:ext>
            </a:extLst>
          </p:cNvPr>
          <p:cNvPicPr>
            <a:picLocks noChangeAspect="1"/>
          </p:cNvPicPr>
          <p:nvPr/>
        </p:nvPicPr>
        <p:blipFill>
          <a:blip r:embed="rId2"/>
          <a:stretch>
            <a:fillRect/>
          </a:stretch>
        </p:blipFill>
        <p:spPr>
          <a:xfrm>
            <a:off x="430728" y="1706835"/>
            <a:ext cx="10923071" cy="4127500"/>
          </a:xfrm>
          <a:prstGeom prst="rect">
            <a:avLst/>
          </a:prstGeom>
          <a:ln>
            <a:solidFill>
              <a:schemeClr val="tx1"/>
            </a:solidFill>
          </a:ln>
        </p:spPr>
      </p:pic>
    </p:spTree>
    <p:extLst>
      <p:ext uri="{BB962C8B-B14F-4D97-AF65-F5344CB8AC3E}">
        <p14:creationId xmlns:p14="http://schemas.microsoft.com/office/powerpoint/2010/main" val="180175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44FEE4C-B18D-5C4A-B789-F4755C1AFC4E}"/>
              </a:ext>
            </a:extLst>
          </p:cNvPr>
          <p:cNvSpPr txBox="1">
            <a:spLocks noChangeArrowheads="1"/>
          </p:cNvSpPr>
          <p:nvPr/>
        </p:nvSpPr>
        <p:spPr bwMode="auto">
          <a:xfrm>
            <a:off x="92420" y="256193"/>
            <a:ext cx="11779102"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defRPr>
            </a:lvl1pPr>
            <a:lvl2pPr marL="914400" indent="-45720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lvl="1" indent="0" eaLnBrk="1" hangingPunct="1">
              <a:spcBef>
                <a:spcPct val="0"/>
              </a:spcBef>
              <a:spcAft>
                <a:spcPts val="300"/>
              </a:spcAft>
              <a:buNone/>
              <a:defRPr/>
            </a:pPr>
            <a:r>
              <a:rPr lang="en-US" altLang="en-US" sz="2400" b="1" u="sng" dirty="0">
                <a:solidFill>
                  <a:srgbClr val="C00000"/>
                </a:solidFill>
                <a:latin typeface="Times New Roman" panose="02020603050405020304" pitchFamily="18" charset="0"/>
                <a:cs typeface="Times New Roman" panose="02020603050405020304" pitchFamily="18" charset="0"/>
              </a:rPr>
              <a:t>a) Thermal Detectors: </a:t>
            </a:r>
          </a:p>
          <a:p>
            <a:pPr marL="0" lvl="1" indent="0" eaLnBrk="1" hangingPunct="1">
              <a:spcBef>
                <a:spcPct val="0"/>
              </a:spcBef>
              <a:spcAft>
                <a:spcPts val="300"/>
              </a:spcAft>
              <a:buNone/>
              <a:defRPr/>
            </a:pPr>
            <a:r>
              <a:rPr lang="en-US" altLang="en-US" sz="2100" b="1"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Their response depends on the heating effect of radiation, thermal detectors can be used over a wide range of wavelengths and they operate at room temperature.</a:t>
            </a:r>
          </a:p>
          <a:p>
            <a:pPr marL="123825" lvl="1" indent="-123825"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-With these devices, the radiation is absorbed by a small blackbody, and the resultant temperature rise is measured. The radiation power level is very small (10</a:t>
            </a:r>
            <a:r>
              <a:rPr lang="en-US" altLang="en-US" sz="2100" baseline="30000" dirty="0">
                <a:latin typeface="Times New Roman" panose="02020603050405020304" pitchFamily="18" charset="0"/>
                <a:cs typeface="Times New Roman" panose="02020603050405020304" pitchFamily="18" charset="0"/>
              </a:rPr>
              <a:t>-7</a:t>
            </a:r>
            <a:r>
              <a:rPr lang="en-US" altLang="en-US" sz="2100" dirty="0">
                <a:latin typeface="Times New Roman" panose="02020603050405020304" pitchFamily="18" charset="0"/>
                <a:cs typeface="Times New Roman" panose="02020603050405020304" pitchFamily="18" charset="0"/>
              </a:rPr>
              <a:t>-10</a:t>
            </a:r>
            <a:r>
              <a:rPr lang="en-US" altLang="en-US" sz="2100" baseline="30000" dirty="0">
                <a:latin typeface="Times New Roman" panose="02020603050405020304" pitchFamily="18" charset="0"/>
                <a:cs typeface="Times New Roman" panose="02020603050405020304" pitchFamily="18" charset="0"/>
              </a:rPr>
              <a:t>-9</a:t>
            </a:r>
            <a:r>
              <a:rPr lang="en-US" altLang="en-US" sz="2100" dirty="0">
                <a:latin typeface="Times New Roman" panose="02020603050405020304" pitchFamily="18" charset="0"/>
                <a:cs typeface="Times New Roman" panose="02020603050405020304" pitchFamily="18" charset="0"/>
              </a:rPr>
              <a:t>W)</a:t>
            </a:r>
          </a:p>
          <a:p>
            <a:pPr marL="123825" lvl="1" indent="-123825" eaLnBrk="1" hangingPunct="1">
              <a:spcBef>
                <a:spcPct val="0"/>
              </a:spcBef>
              <a:spcAft>
                <a:spcPts val="300"/>
              </a:spcAft>
              <a:buNone/>
              <a:defRPr/>
            </a:pPr>
            <a:r>
              <a:rPr lang="en-US" altLang="en-US" sz="2100" b="1" u="sng" dirty="0">
                <a:latin typeface="Times New Roman" panose="02020603050405020304" pitchFamily="18" charset="0"/>
                <a:cs typeface="Times New Roman" panose="02020603050405020304" pitchFamily="18" charset="0"/>
              </a:rPr>
              <a:t>The main disadvantages of thermal detectors are</a:t>
            </a:r>
            <a:r>
              <a:rPr lang="en-US" altLang="en-US" sz="2100" dirty="0">
                <a:latin typeface="Times New Roman" panose="02020603050405020304" pitchFamily="18" charset="0"/>
                <a:cs typeface="Times New Roman" panose="02020603050405020304" pitchFamily="18" charset="0"/>
              </a:rPr>
              <a:t>:</a:t>
            </a:r>
          </a:p>
          <a:p>
            <a:pPr marL="123825" lvl="1" indent="-123825"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Thermal noise from the surroundings, Slow response time, Lower sensitivity relative to other types of detectors. </a:t>
            </a:r>
            <a:endParaRPr lang="en-US" altLang="en-US" sz="2100" b="1" u="sng" dirty="0">
              <a:solidFill>
                <a:srgbClr val="C00000"/>
              </a:solidFill>
              <a:latin typeface="Times New Roman" panose="02020603050405020304" pitchFamily="18" charset="0"/>
              <a:cs typeface="Times New Roman" panose="02020603050405020304" pitchFamily="18" charset="0"/>
            </a:endParaRPr>
          </a:p>
          <a:p>
            <a:pPr marL="457200" lvl="1" eaLnBrk="1" hangingPunct="1">
              <a:spcBef>
                <a:spcPct val="0"/>
              </a:spcBef>
              <a:spcAft>
                <a:spcPts val="300"/>
              </a:spcAft>
              <a:buNone/>
              <a:defRPr/>
            </a:pPr>
            <a:r>
              <a:rPr lang="en-US" altLang="en-US" sz="2400" b="1" u="sng" dirty="0">
                <a:solidFill>
                  <a:srgbClr val="C00000"/>
                </a:solidFill>
                <a:latin typeface="Times New Roman" panose="02020603050405020304" pitchFamily="18" charset="0"/>
                <a:cs typeface="Times New Roman" panose="02020603050405020304" pitchFamily="18" charset="0"/>
              </a:rPr>
              <a:t>1) Thermocouple</a:t>
            </a:r>
          </a:p>
          <a:p>
            <a:pPr marL="61913" lvl="1" indent="-61913" eaLnBrk="1" hangingPunct="1">
              <a:spcBef>
                <a:spcPct val="0"/>
              </a:spcBef>
              <a:spcAft>
                <a:spcPts val="300"/>
              </a:spcAft>
              <a:buNone/>
              <a:defRPr/>
            </a:pPr>
            <a:r>
              <a:rPr lang="en-US" altLang="en-US" sz="1800"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Made up of 2 dissimilar metals LIKE bismuth and antimony coated together by metal oxides fused together at the ends.</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If wires of 2 dissimilar metals joined head to tail then a difference in temperature between head and tail causes a current to flow in the wire.</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This current is proportional to the intensity of radiation, </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Material should be thermally active and these are used in dispersive instruments</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Response time is 30 milliseconds and they give a response for all Frequencies. </a:t>
            </a:r>
          </a:p>
          <a:p>
            <a:pPr marL="61913" lvl="1" indent="-61913" eaLnBrk="1" hangingPunct="1">
              <a:spcBef>
                <a:spcPct val="0"/>
              </a:spcBef>
              <a:spcAft>
                <a:spcPts val="300"/>
              </a:spcAft>
              <a:buNone/>
              <a:defRPr/>
            </a:pPr>
            <a:r>
              <a:rPr lang="en-US" altLang="en-US" sz="2100" baseline="30000"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 Placed in an evacuated tube with a window transparent to IR (not glass or quartz)</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 Can use several thermocouples to increase sensitivity these are also called  thermopile detector</a:t>
            </a:r>
          </a:p>
        </p:txBody>
      </p:sp>
      <p:sp>
        <p:nvSpPr>
          <p:cNvPr id="2" name="Slide Number Placeholder 1">
            <a:extLst>
              <a:ext uri="{FF2B5EF4-FFF2-40B4-BE49-F238E27FC236}">
                <a16:creationId xmlns:a16="http://schemas.microsoft.com/office/drawing/2014/main" id="{8E309859-5753-3D4E-94D2-3B30D8D75536}"/>
              </a:ext>
            </a:extLst>
          </p:cNvPr>
          <p:cNvSpPr>
            <a:spLocks noGrp="1"/>
          </p:cNvSpPr>
          <p:nvPr>
            <p:ph type="sldNum" sz="quarter" idx="12"/>
          </p:nvPr>
        </p:nvSpPr>
        <p:spPr>
          <a:xfrm>
            <a:off x="9231417" y="6456683"/>
            <a:ext cx="2743200" cy="365125"/>
          </a:xfrm>
        </p:spPr>
        <p:txBody>
          <a:bodyPr/>
          <a:lstStyle/>
          <a:p>
            <a:fld id="{867B5C4B-C40C-B644-A15E-6C03A842B15E}" type="slidenum">
              <a:rPr lang="en-US" smtClean="0"/>
              <a:t>19</a:t>
            </a:fld>
            <a:endParaRPr lang="en-US" dirty="0"/>
          </a:p>
        </p:txBody>
      </p:sp>
      <p:sp>
        <p:nvSpPr>
          <p:cNvPr id="24" name="Rectangle 23">
            <a:extLst>
              <a:ext uri="{FF2B5EF4-FFF2-40B4-BE49-F238E27FC236}">
                <a16:creationId xmlns:a16="http://schemas.microsoft.com/office/drawing/2014/main" id="{A82A0138-6BBA-D344-B9A9-B04B34C48B17}"/>
              </a:ext>
            </a:extLst>
          </p:cNvPr>
          <p:cNvSpPr/>
          <p:nvPr/>
        </p:nvSpPr>
        <p:spPr>
          <a:xfrm>
            <a:off x="9725891"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4" name="Picture 3">
            <a:extLst>
              <a:ext uri="{FF2B5EF4-FFF2-40B4-BE49-F238E27FC236}">
                <a16:creationId xmlns:a16="http://schemas.microsoft.com/office/drawing/2014/main" id="{F451513D-0516-F94A-B9B7-6E76EDC67C4C}"/>
              </a:ext>
            </a:extLst>
          </p:cNvPr>
          <p:cNvPicPr>
            <a:picLocks noChangeAspect="1"/>
          </p:cNvPicPr>
          <p:nvPr/>
        </p:nvPicPr>
        <p:blipFill>
          <a:blip r:embed="rId2"/>
          <a:stretch>
            <a:fillRect/>
          </a:stretch>
        </p:blipFill>
        <p:spPr>
          <a:xfrm>
            <a:off x="9341630" y="4720387"/>
            <a:ext cx="2632987" cy="1552397"/>
          </a:xfrm>
          <a:prstGeom prst="rect">
            <a:avLst/>
          </a:prstGeom>
        </p:spPr>
      </p:pic>
    </p:spTree>
    <p:extLst>
      <p:ext uri="{BB962C8B-B14F-4D97-AF65-F5344CB8AC3E}">
        <p14:creationId xmlns:p14="http://schemas.microsoft.com/office/powerpoint/2010/main" val="394775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EC0E8B4-3281-BB49-A061-0D50A47D0D16}"/>
              </a:ext>
            </a:extLst>
          </p:cNvPr>
          <p:cNvSpPr>
            <a:spLocks noGrp="1" noChangeArrowheads="1"/>
          </p:cNvSpPr>
          <p:nvPr>
            <p:ph type="body" idx="1"/>
          </p:nvPr>
        </p:nvSpPr>
        <p:spPr>
          <a:xfrm>
            <a:off x="1564105" y="1548731"/>
            <a:ext cx="6376737" cy="4884738"/>
          </a:xfrm>
        </p:spPr>
        <p:txBody>
          <a:bodyPr vert="horz" wrap="none" lIns="19050" tIns="26988" rIns="19050" bIns="26988" rtlCol="0">
            <a:normAutofit/>
          </a:bodyPr>
          <a:lstStyle/>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Stretching vibrations (single bonds)</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dirty="0">
                <a:effectLst>
                  <a:outerShdw blurRad="38100" dist="38100" dir="2700000" algn="tl">
                    <a:srgbClr val="000000"/>
                  </a:outerShdw>
                </a:effectLst>
              </a:rPr>
              <a:t> C—H	3310-3320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2</a:t>
            </a:r>
            <a:r>
              <a:rPr lang="en-US" altLang="en-US" dirty="0">
                <a:effectLst>
                  <a:outerShdw blurRad="38100" dist="38100" dir="2700000" algn="tl">
                    <a:srgbClr val="000000"/>
                  </a:outerShdw>
                </a:effectLst>
              </a:rPr>
              <a:t> C—H	3000-3100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3</a:t>
            </a:r>
            <a:r>
              <a:rPr lang="en-US" altLang="en-US" dirty="0">
                <a:effectLst>
                  <a:outerShdw blurRad="38100" dist="38100" dir="2700000" algn="tl">
                    <a:srgbClr val="000000"/>
                  </a:outerShdw>
                </a:effectLst>
              </a:rPr>
              <a:t> C—H	2850-2950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2</a:t>
            </a:r>
            <a:r>
              <a:rPr lang="en-US" altLang="en-US" dirty="0">
                <a:effectLst>
                  <a:outerShdw blurRad="38100" dist="38100" dir="2700000" algn="tl">
                    <a:srgbClr val="000000"/>
                  </a:outerShdw>
                </a:effectLst>
              </a:rPr>
              <a:t> C—O	1200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3</a:t>
            </a:r>
            <a:r>
              <a:rPr lang="en-US" altLang="en-US" dirty="0">
                <a:effectLst>
                  <a:outerShdw blurRad="38100" dist="38100" dir="2700000" algn="tl">
                    <a:srgbClr val="000000"/>
                  </a:outerShdw>
                </a:effectLst>
              </a:rPr>
              <a:t> C—O	1025-1200</a:t>
            </a:r>
          </a:p>
        </p:txBody>
      </p:sp>
      <p:sp>
        <p:nvSpPr>
          <p:cNvPr id="18435" name="Rectangle 3">
            <a:extLst>
              <a:ext uri="{FF2B5EF4-FFF2-40B4-BE49-F238E27FC236}">
                <a16:creationId xmlns:a16="http://schemas.microsoft.com/office/drawing/2014/main" id="{1D402505-8CE8-D848-AEDF-8909D2D26EE1}"/>
              </a:ext>
            </a:extLst>
          </p:cNvPr>
          <p:cNvSpPr>
            <a:spLocks noGrp="1" noChangeArrowheads="1"/>
          </p:cNvSpPr>
          <p:nvPr>
            <p:ph type="title"/>
          </p:nvPr>
        </p:nvSpPr>
        <p:spPr>
          <a:xfrm>
            <a:off x="984417" y="206961"/>
            <a:ext cx="7816850" cy="1033462"/>
          </a:xfrm>
          <a:ln w="25400" cap="flat">
            <a:solidFill>
              <a:srgbClr val="FF0000"/>
            </a:solidFill>
            <a:miter lim="800000"/>
            <a:headEnd/>
            <a:tailEnd/>
          </a:ln>
        </p:spPr>
        <p:txBody>
          <a:bodyPr vert="horz" wrap="none" lIns="19050" tIns="26988" rIns="19050" bIns="26988" rtlCol="0" anchor="t">
            <a:normAutofit/>
          </a:bodyPr>
          <a:lstStyle/>
          <a:p>
            <a:pP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                        Infrared Absorption Frequencies</a:t>
            </a:r>
          </a:p>
        </p:txBody>
      </p:sp>
      <p:sp>
        <p:nvSpPr>
          <p:cNvPr id="2" name="Slide Number Placeholder 1">
            <a:extLst>
              <a:ext uri="{FF2B5EF4-FFF2-40B4-BE49-F238E27FC236}">
                <a16:creationId xmlns:a16="http://schemas.microsoft.com/office/drawing/2014/main" id="{A3E17186-B364-294F-ACDD-9F04ECE8C0C8}"/>
              </a:ext>
            </a:extLst>
          </p:cNvPr>
          <p:cNvSpPr>
            <a:spLocks noGrp="1"/>
          </p:cNvSpPr>
          <p:nvPr>
            <p:ph type="sldNum" sz="quarter" idx="12"/>
          </p:nvPr>
        </p:nvSpPr>
        <p:spPr/>
        <p:txBody>
          <a:bodyPr/>
          <a:lstStyle/>
          <a:p>
            <a:fld id="{867B5C4B-C40C-B644-A15E-6C03A842B15E}" type="slidenum">
              <a:rPr lang="en-US" smtClean="0"/>
              <a:t>2</a:t>
            </a:fld>
            <a:endParaRPr lang="en-US"/>
          </a:p>
        </p:txBody>
      </p:sp>
      <p:sp>
        <p:nvSpPr>
          <p:cNvPr id="5" name="Rectangle 4">
            <a:extLst>
              <a:ext uri="{FF2B5EF4-FFF2-40B4-BE49-F238E27FC236}">
                <a16:creationId xmlns:a16="http://schemas.microsoft.com/office/drawing/2014/main" id="{8C3891BD-9270-C84F-A311-D767CC37BD29}"/>
              </a:ext>
            </a:extLst>
          </p:cNvPr>
          <p:cNvSpPr/>
          <p:nvPr/>
        </p:nvSpPr>
        <p:spPr>
          <a:xfrm>
            <a:off x="9545781" y="96982"/>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99131941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470758A3-A97C-C145-9637-2DEC9669423F}"/>
              </a:ext>
            </a:extLst>
          </p:cNvPr>
          <p:cNvSpPr>
            <a:spLocks noChangeArrowheads="1"/>
          </p:cNvSpPr>
          <p:nvPr/>
        </p:nvSpPr>
        <p:spPr bwMode="auto">
          <a:xfrm>
            <a:off x="198440" y="65088"/>
            <a:ext cx="11788782" cy="684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2388" lvl="1" indent="-39688">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rPr>
              <a:t>2) Bolometer(Far-IR detector)</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A Bolometer functions by changing resistance when heated(type of resistance thermometer)</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It is constructed of  Strips of metal (Pt, Ge, or Ni) or semiconductors that have a large change in resistance to current with temperature.</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Relatively large change in resistance as a function of temperature results (large response time)</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When IR radiation falls, Unbalanced due to a change in resistance, current flow through it.</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The galvanometer amount of current flow measures the intensity of radiation response time 4 m sec   </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Rarely used in mid-IR as other  IR transducers</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Very sensitive</a:t>
            </a:r>
          </a:p>
          <a:p>
            <a:pPr marL="12700" lvl="1">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rPr>
              <a:t>b) </a:t>
            </a:r>
            <a:r>
              <a:rPr lang="en-US" altLang="en-US" sz="1800" b="1" u="sng" dirty="0">
                <a:solidFill>
                  <a:srgbClr val="C00000"/>
                </a:solidFill>
                <a:latin typeface="Times New Roman" panose="02020603050405020304" pitchFamily="18" charset="0"/>
                <a:cs typeface="Times New Roman" panose="02020603050405020304" pitchFamily="18" charset="0"/>
              </a:rPr>
              <a:t>Photoconductive  Detectors(Most sensitive)</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depends on the interaction between  photons and a semiconductor </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consists of  a thin film of a semiconductor material such as  lead </a:t>
            </a:r>
            <a:r>
              <a:rPr lang="en-US" altLang="en-US" sz="1800" dirty="0" err="1">
                <a:latin typeface="Times New Roman" panose="02020603050405020304" pitchFamily="18" charset="0"/>
                <a:cs typeface="Times New Roman" panose="02020603050405020304" pitchFamily="18" charset="0"/>
              </a:rPr>
              <a:t>sulphide</a:t>
            </a:r>
            <a:r>
              <a:rPr lang="en-US" altLang="en-US" sz="1800" dirty="0">
                <a:latin typeface="Times New Roman" panose="02020603050405020304" pitchFamily="18" charset="0"/>
                <a:cs typeface="Times New Roman" panose="02020603050405020304" pitchFamily="18" charset="0"/>
              </a:rPr>
              <a:t> mercury cadmium telluride, or indium antimonide deposited on a nonconducting glass surface and sealed</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in an evacuated envelope to protect the semiconductor from the atmosphere.</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-When IR absorbs nonconducting valence electrons promotes to a higher energy conducting state so resistance decreases </a:t>
            </a:r>
            <a:r>
              <a:rPr lang="en-US" altLang="en-US" sz="1800" dirty="0">
                <a:latin typeface="Times New Roman" panose="02020603050405020304" pitchFamily="18" charset="0"/>
                <a:cs typeface="Times New Roman" panose="02020603050405020304" pitchFamily="18" charset="0"/>
                <a:sym typeface="Wingdings" pitchFamily="2" charset="2"/>
              </a:rPr>
              <a:t> increase in current</a:t>
            </a:r>
            <a:endParaRPr lang="en-US" altLang="en-US" sz="1800" dirty="0">
              <a:latin typeface="Times New Roman" panose="02020603050405020304" pitchFamily="18" charset="0"/>
              <a:cs typeface="Times New Roman" panose="02020603050405020304" pitchFamily="18" charset="0"/>
            </a:endParaRP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-The voltage drop is a measure of the power of the beam radiation</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-The lead </a:t>
            </a:r>
            <a:r>
              <a:rPr lang="en-US" altLang="en-US" sz="1800" dirty="0" err="1">
                <a:latin typeface="Times New Roman" panose="02020603050405020304" pitchFamily="18" charset="0"/>
                <a:cs typeface="Times New Roman" panose="02020603050405020304" pitchFamily="18" charset="0"/>
              </a:rPr>
              <a:t>sulphide</a:t>
            </a:r>
            <a:r>
              <a:rPr lang="en-US" altLang="en-US" sz="1800" dirty="0">
                <a:latin typeface="Times New Roman" panose="02020603050405020304" pitchFamily="18" charset="0"/>
                <a:cs typeface="Times New Roman" panose="02020603050405020304" pitchFamily="18" charset="0"/>
              </a:rPr>
              <a:t> detector is used for the near-IR region of the spectrum(10,000 to 333cm-1)</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-For Mid and Far-IR radiation the mercury cadmium telluride is used.</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must be cooled with liquid nitrogen(77K) to minimize disturbances  </a:t>
            </a:r>
          </a:p>
          <a:p>
            <a:pPr marL="12700" lvl="1">
              <a:spcBef>
                <a:spcPct val="0"/>
              </a:spcBef>
              <a:spcAft>
                <a:spcPts val="300"/>
              </a:spcAft>
              <a:buNone/>
            </a:pPr>
            <a:r>
              <a:rPr lang="en-US" sz="1800" dirty="0">
                <a:latin typeface="Times New Roman" panose="02020603050405020304" pitchFamily="18" charset="0"/>
                <a:cs typeface="Times New Roman" panose="02020603050405020304" pitchFamily="18" charset="0"/>
              </a:rPr>
              <a:t> -These detectors have better response characteristics than pyroelectric detectors and are used in FT-IR instruments - particularly in GC - FT-IR </a:t>
            </a:r>
            <a:r>
              <a:rPr lang="en-US" altLang="en-US" sz="18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841DA83-B9DF-704F-A0FC-B9CD561ED46F}"/>
              </a:ext>
            </a:extLst>
          </p:cNvPr>
          <p:cNvSpPr>
            <a:spLocks noGrp="1"/>
          </p:cNvSpPr>
          <p:nvPr>
            <p:ph type="sldNum" sz="quarter" idx="12"/>
          </p:nvPr>
        </p:nvSpPr>
        <p:spPr>
          <a:xfrm>
            <a:off x="9244022" y="6453740"/>
            <a:ext cx="2743200" cy="365125"/>
          </a:xfrm>
        </p:spPr>
        <p:txBody>
          <a:bodyPr/>
          <a:lstStyle/>
          <a:p>
            <a:fld id="{867B5C4B-C40C-B644-A15E-6C03A842B15E}" type="slidenum">
              <a:rPr lang="en-US" smtClean="0"/>
              <a:t>20</a:t>
            </a:fld>
            <a:endParaRPr lang="en-US" dirty="0"/>
          </a:p>
        </p:txBody>
      </p:sp>
      <p:sp>
        <p:nvSpPr>
          <p:cNvPr id="39" name="Rectangle 38">
            <a:extLst>
              <a:ext uri="{FF2B5EF4-FFF2-40B4-BE49-F238E27FC236}">
                <a16:creationId xmlns:a16="http://schemas.microsoft.com/office/drawing/2014/main" id="{E0FC1B91-8D3D-584C-A063-2D2EB6EB66A3}"/>
              </a:ext>
            </a:extLst>
          </p:cNvPr>
          <p:cNvSpPr/>
          <p:nvPr/>
        </p:nvSpPr>
        <p:spPr>
          <a:xfrm>
            <a:off x="9601200"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6" name="Picture 5">
            <a:extLst>
              <a:ext uri="{FF2B5EF4-FFF2-40B4-BE49-F238E27FC236}">
                <a16:creationId xmlns:a16="http://schemas.microsoft.com/office/drawing/2014/main" id="{E92FD5ED-2504-AA40-B9A4-6A09F16DCFAD}"/>
              </a:ext>
            </a:extLst>
          </p:cNvPr>
          <p:cNvPicPr>
            <a:picLocks noChangeAspect="1"/>
          </p:cNvPicPr>
          <p:nvPr/>
        </p:nvPicPr>
        <p:blipFill>
          <a:blip r:embed="rId3"/>
          <a:stretch>
            <a:fillRect/>
          </a:stretch>
        </p:blipFill>
        <p:spPr>
          <a:xfrm>
            <a:off x="9574073" y="4822727"/>
            <a:ext cx="2370080" cy="1338278"/>
          </a:xfrm>
          <a:prstGeom prst="rect">
            <a:avLst/>
          </a:prstGeom>
        </p:spPr>
      </p:pic>
      <p:pic>
        <p:nvPicPr>
          <p:cNvPr id="5" name="Picture 4">
            <a:extLst>
              <a:ext uri="{FF2B5EF4-FFF2-40B4-BE49-F238E27FC236}">
                <a16:creationId xmlns:a16="http://schemas.microsoft.com/office/drawing/2014/main" id="{31836DF5-A12E-6D47-90D3-78DCDBA06FE1}"/>
              </a:ext>
            </a:extLst>
          </p:cNvPr>
          <p:cNvPicPr>
            <a:picLocks noChangeAspect="1"/>
          </p:cNvPicPr>
          <p:nvPr/>
        </p:nvPicPr>
        <p:blipFill>
          <a:blip r:embed="rId4"/>
          <a:stretch>
            <a:fillRect/>
          </a:stretch>
        </p:blipFill>
        <p:spPr>
          <a:xfrm>
            <a:off x="8875376" y="2234305"/>
            <a:ext cx="3041650" cy="1250950"/>
          </a:xfrm>
          <a:prstGeom prst="rect">
            <a:avLst/>
          </a:prstGeom>
        </p:spPr>
      </p:pic>
    </p:spTree>
    <p:extLst>
      <p:ext uri="{BB962C8B-B14F-4D97-AF65-F5344CB8AC3E}">
        <p14:creationId xmlns:p14="http://schemas.microsoft.com/office/powerpoint/2010/main" val="399751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5BD6E251-9DE4-0A4A-A411-CFEE88DD6BD2}"/>
              </a:ext>
            </a:extLst>
          </p:cNvPr>
          <p:cNvSpPr txBox="1">
            <a:spLocks noChangeArrowheads="1"/>
          </p:cNvSpPr>
          <p:nvPr/>
        </p:nvSpPr>
        <p:spPr bwMode="auto">
          <a:xfrm>
            <a:off x="170120" y="255589"/>
            <a:ext cx="12021880" cy="6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74638" lvl="1" indent="-220663">
              <a:spcBef>
                <a:spcPct val="0"/>
              </a:spcBef>
              <a:spcAft>
                <a:spcPts val="300"/>
              </a:spcAft>
              <a:buNone/>
            </a:pPr>
            <a:r>
              <a:rPr lang="en-US" altLang="en-US" sz="2400" b="1" dirty="0">
                <a:solidFill>
                  <a:srgbClr val="C00000"/>
                </a:solidFill>
                <a:latin typeface="Times New Roman" panose="02020603050405020304" pitchFamily="18" charset="0"/>
                <a:cs typeface="Times New Roman" panose="02020603050405020304" pitchFamily="18" charset="0"/>
              </a:rPr>
              <a:t>c</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Pyroelectric Detectors</a:t>
            </a:r>
            <a:r>
              <a:rPr lang="en-US" altLang="en-US" sz="2000" dirty="0">
                <a:latin typeface="Times New Roman" panose="02020603050405020304" pitchFamily="18" charset="0"/>
                <a:cs typeface="Times New Roman" panose="02020603050405020304" pitchFamily="18" charset="0"/>
              </a:rPr>
              <a:t>: </a:t>
            </a:r>
          </a:p>
          <a:p>
            <a:pPr marL="274638" lvl="1" indent="-220663">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The pyroelectric effect depends on the rate of change of the detector temperature rather than on the temperature itself.</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-Pyroelectric materials (ceramic, lithium tantalite(LiTaO</a:t>
            </a:r>
            <a:r>
              <a:rPr lang="en-US" altLang="en-US" sz="2400" baseline="-25000" dirty="0">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Triglycine sulfate ) are dielectric materials that have special thermal and electrical properties.</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-The principle involved is electric polarization and involves multiple scanning.</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-When an electric field is applied and the field is removed the polarization persists it is the temperature-dependent and the </a:t>
            </a:r>
            <a:r>
              <a:rPr lang="en-US" altLang="en-US" sz="2400" dirty="0" err="1">
                <a:latin typeface="Times New Roman" panose="02020603050405020304" pitchFamily="18" charset="0"/>
                <a:cs typeface="Times New Roman" panose="02020603050405020304" pitchFamily="18" charset="0"/>
              </a:rPr>
              <a:t>sem</a:t>
            </a:r>
            <a:r>
              <a:rPr lang="en-US" altLang="en-US" sz="2400" dirty="0">
                <a:latin typeface="Times New Roman" panose="02020603050405020304" pitchFamily="18" charset="0"/>
                <a:cs typeface="Times New Roman" panose="02020603050405020304" pitchFamily="18" charset="0"/>
              </a:rPr>
              <a:t>-conductor acts as a capacitor </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-When IR radiation reaches the detector, The incident Infrared heating causes a change in the capacitance of the material producing a current that is proportional to the rate of change in temperature, </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-Pyroelectric detectors are used in mid-IR region works in room T</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Fast response, good for FTIR</a:t>
            </a:r>
          </a:p>
          <a:p>
            <a:pPr marL="130175" lvl="4" indent="0">
              <a:buNone/>
            </a:pPr>
            <a:r>
              <a:rPr lang="en-US" altLang="en-US" sz="2400" b="1" dirty="0">
                <a:solidFill>
                  <a:srgbClr val="CC0000"/>
                </a:solidFill>
                <a:latin typeface="Times New Roman" panose="02020603050405020304" pitchFamily="18" charset="0"/>
                <a:cs typeface="Times New Roman" panose="02020603050405020304" pitchFamily="18" charset="0"/>
              </a:rPr>
              <a:t>5- </a:t>
            </a:r>
            <a:r>
              <a:rPr lang="en-US" b="1" dirty="0">
                <a:solidFill>
                  <a:srgbClr val="C00000"/>
                </a:solidFill>
                <a:latin typeface="Times New Roman" panose="02020603050405020304" pitchFamily="18" charset="0"/>
                <a:cs typeface="Times New Roman" panose="02020603050405020304" pitchFamily="18" charset="0"/>
              </a:rPr>
              <a:t>Amplifier and Recorder</a:t>
            </a:r>
          </a:p>
          <a:p>
            <a:pPr marL="130175" lvl="4" indent="0">
              <a:buNone/>
            </a:pPr>
            <a:r>
              <a:rPr lang="en-US" altLang="en-US" sz="2400" dirty="0">
                <a:latin typeface="Times New Roman" panose="02020603050405020304" pitchFamily="18" charset="0"/>
                <a:cs typeface="Times New Roman" panose="02020603050405020304" pitchFamily="18" charset="0"/>
              </a:rPr>
              <a:t>(to control data acquisition and analysis).</a:t>
            </a:r>
            <a:r>
              <a:rPr lang="en-US" altLang="en-US" sz="20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3035C8A1-75B6-C04C-983A-CFBD6F691EAA}"/>
              </a:ext>
            </a:extLst>
          </p:cNvPr>
          <p:cNvSpPr/>
          <p:nvPr/>
        </p:nvSpPr>
        <p:spPr>
          <a:xfrm>
            <a:off x="0" y="4343622"/>
            <a:ext cx="7064081" cy="954107"/>
          </a:xfrm>
          <a:prstGeom prst="rect">
            <a:avLst/>
          </a:prstGeom>
        </p:spPr>
        <p:txBody>
          <a:bodyPr wrap="square">
            <a:spAutoFit/>
          </a:bodyPr>
          <a:lstStyle/>
          <a:p>
            <a:pPr marL="358775" lvl="4"/>
            <a:endParaRPr lang="en-US" altLang="en-US" sz="2800" dirty="0">
              <a:latin typeface="Calibri" panose="020F0502020204030204" pitchFamily="34" charset="0"/>
            </a:endParaRPr>
          </a:p>
          <a:p>
            <a:pPr marL="358775" lvl="4"/>
            <a:endParaRPr lang="en-US" altLang="en-US" sz="28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39C44CA7-3BCE-A14C-BA89-4F715886F136}"/>
              </a:ext>
            </a:extLst>
          </p:cNvPr>
          <p:cNvSpPr>
            <a:spLocks noGrp="1"/>
          </p:cNvSpPr>
          <p:nvPr>
            <p:ph type="sldNum" sz="quarter" idx="12"/>
          </p:nvPr>
        </p:nvSpPr>
        <p:spPr/>
        <p:txBody>
          <a:bodyPr/>
          <a:lstStyle/>
          <a:p>
            <a:fld id="{867B5C4B-C40C-B644-A15E-6C03A842B15E}" type="slidenum">
              <a:rPr lang="en-US" smtClean="0"/>
              <a:t>21</a:t>
            </a:fld>
            <a:endParaRPr lang="en-US"/>
          </a:p>
        </p:txBody>
      </p:sp>
      <p:sp>
        <p:nvSpPr>
          <p:cNvPr id="7" name="Rectangle 6">
            <a:extLst>
              <a:ext uri="{FF2B5EF4-FFF2-40B4-BE49-F238E27FC236}">
                <a16:creationId xmlns:a16="http://schemas.microsoft.com/office/drawing/2014/main" id="{1BD084C9-3A82-5D43-9E83-7C926257D726}"/>
              </a:ext>
            </a:extLst>
          </p:cNvPr>
          <p:cNvSpPr/>
          <p:nvPr/>
        </p:nvSpPr>
        <p:spPr>
          <a:xfrm>
            <a:off x="9504218"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8" name="Picture 7">
            <a:extLst>
              <a:ext uri="{FF2B5EF4-FFF2-40B4-BE49-F238E27FC236}">
                <a16:creationId xmlns:a16="http://schemas.microsoft.com/office/drawing/2014/main" id="{93E26DF7-45F7-4146-B082-BF36FE8A8997}"/>
              </a:ext>
            </a:extLst>
          </p:cNvPr>
          <p:cNvPicPr>
            <a:picLocks noChangeAspect="1"/>
          </p:cNvPicPr>
          <p:nvPr/>
        </p:nvPicPr>
        <p:blipFill>
          <a:blip r:embed="rId2"/>
          <a:stretch>
            <a:fillRect/>
          </a:stretch>
        </p:blipFill>
        <p:spPr>
          <a:xfrm>
            <a:off x="8610600" y="4699572"/>
            <a:ext cx="3175000" cy="1685236"/>
          </a:xfrm>
          <a:prstGeom prst="rect">
            <a:avLst/>
          </a:prstGeom>
        </p:spPr>
      </p:pic>
    </p:spTree>
    <p:extLst>
      <p:ext uri="{BB962C8B-B14F-4D97-AF65-F5344CB8AC3E}">
        <p14:creationId xmlns:p14="http://schemas.microsoft.com/office/powerpoint/2010/main" val="209075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EBCC6DA0-4670-C049-9C81-A11868B239BC}"/>
              </a:ext>
            </a:extLst>
          </p:cNvPr>
          <p:cNvSpPr/>
          <p:nvPr/>
        </p:nvSpPr>
        <p:spPr>
          <a:xfrm>
            <a:off x="6310707" y="4836694"/>
            <a:ext cx="3886200" cy="202130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4C9E5B-2E2F-5240-BA30-4876D928EA78}"/>
              </a:ext>
            </a:extLst>
          </p:cNvPr>
          <p:cNvSpPr/>
          <p:nvPr/>
        </p:nvSpPr>
        <p:spPr>
          <a:xfrm>
            <a:off x="0" y="210026"/>
            <a:ext cx="5550195" cy="3970318"/>
          </a:xfrm>
          <a:prstGeom prst="rect">
            <a:avLst/>
          </a:prstGeom>
        </p:spPr>
        <p:txBody>
          <a:bodyPr wrap="square">
            <a:spAutoFit/>
          </a:bodyPr>
          <a:lstStyle/>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Source is a heated nichrome wire which produces a broad band continuum of IR light (as heat)</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beam is directed through both the sample and a reference cell</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rapidly rotating sector (beam chopper) continuously switches between directing the two beams to a diffraction grating</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diffraction grating slowly rotates, such that only one narrow frequency band of IR light is at the proper angle to reach the detector</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simple circuit compares the light from the sample and reference and sends the difference to a chart recorder </a:t>
            </a:r>
          </a:p>
          <a:p>
            <a:pPr lvl="3">
              <a:buFontTx/>
              <a:buChar char="•"/>
            </a:pPr>
            <a:endParaRPr lang="en-US" dirty="0">
              <a:latin typeface="Tahoma" pitchFamily="34" charset="0"/>
            </a:endParaRPr>
          </a:p>
        </p:txBody>
      </p:sp>
      <p:pic>
        <p:nvPicPr>
          <p:cNvPr id="3" name="Picture 5" descr="dispersive-IR">
            <a:extLst>
              <a:ext uri="{FF2B5EF4-FFF2-40B4-BE49-F238E27FC236}">
                <a16:creationId xmlns:a16="http://schemas.microsoft.com/office/drawing/2014/main" id="{55ADCA5B-E925-774A-82AF-BDF7D7B21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6" y="1138029"/>
            <a:ext cx="6184698" cy="4581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B09EA6CB-C851-E642-87EF-D0A2F1C00C7C}"/>
              </a:ext>
            </a:extLst>
          </p:cNvPr>
          <p:cNvSpPr txBox="1"/>
          <p:nvPr/>
        </p:nvSpPr>
        <p:spPr>
          <a:xfrm>
            <a:off x="6841958" y="5437996"/>
            <a:ext cx="3140242" cy="1200329"/>
          </a:xfrm>
          <a:prstGeom prst="rect">
            <a:avLst/>
          </a:prstGeom>
          <a:noFill/>
        </p:spPr>
        <p:txBody>
          <a:bodyPr wrap="square" rtlCol="0">
            <a:spAutoFit/>
          </a:bodyPr>
          <a:lstStyle/>
          <a:p>
            <a:pPr marL="285750" indent="-285750">
              <a:buFont typeface="Wingdings" pitchFamily="2" charset="2"/>
              <a:buChar char="v"/>
            </a:pPr>
            <a:r>
              <a:rPr lang="en-US" dirty="0"/>
              <a:t>Why is the monochromator in the IR instrument put it after the sample cell?</a:t>
            </a:r>
          </a:p>
          <a:p>
            <a:endParaRPr lang="en-US" dirty="0"/>
          </a:p>
        </p:txBody>
      </p:sp>
      <p:sp>
        <p:nvSpPr>
          <p:cNvPr id="6" name="Slide Number Placeholder 5">
            <a:extLst>
              <a:ext uri="{FF2B5EF4-FFF2-40B4-BE49-F238E27FC236}">
                <a16:creationId xmlns:a16="http://schemas.microsoft.com/office/drawing/2014/main" id="{56C99960-1C4E-8049-8D6F-676779BDC617}"/>
              </a:ext>
            </a:extLst>
          </p:cNvPr>
          <p:cNvSpPr>
            <a:spLocks noGrp="1"/>
          </p:cNvSpPr>
          <p:nvPr>
            <p:ph type="sldNum" sz="quarter" idx="12"/>
          </p:nvPr>
        </p:nvSpPr>
        <p:spPr>
          <a:xfrm>
            <a:off x="9178653" y="6321272"/>
            <a:ext cx="2743200" cy="365125"/>
          </a:xfrm>
        </p:spPr>
        <p:txBody>
          <a:bodyPr/>
          <a:lstStyle/>
          <a:p>
            <a:fld id="{867B5C4B-C40C-B644-A15E-6C03A842B15E}" type="slidenum">
              <a:rPr lang="en-US" smtClean="0"/>
              <a:t>22</a:t>
            </a:fld>
            <a:endParaRPr lang="en-US"/>
          </a:p>
        </p:txBody>
      </p:sp>
      <p:sp>
        <p:nvSpPr>
          <p:cNvPr id="7" name="Rectangle 6">
            <a:extLst>
              <a:ext uri="{FF2B5EF4-FFF2-40B4-BE49-F238E27FC236}">
                <a16:creationId xmlns:a16="http://schemas.microsoft.com/office/drawing/2014/main" id="{5DD8D16C-F84B-5D43-B58A-A8902F1426B4}"/>
              </a:ext>
            </a:extLst>
          </p:cNvPr>
          <p:cNvSpPr/>
          <p:nvPr/>
        </p:nvSpPr>
        <p:spPr>
          <a:xfrm>
            <a:off x="9504218"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9" name="Picture 8">
            <a:extLst>
              <a:ext uri="{FF2B5EF4-FFF2-40B4-BE49-F238E27FC236}">
                <a16:creationId xmlns:a16="http://schemas.microsoft.com/office/drawing/2014/main" id="{0FE73C39-AF0C-FFDF-5D00-7C549D5AEC67}"/>
              </a:ext>
            </a:extLst>
          </p:cNvPr>
          <p:cNvPicPr>
            <a:picLocks noChangeAspect="1"/>
          </p:cNvPicPr>
          <p:nvPr/>
        </p:nvPicPr>
        <p:blipFill>
          <a:blip r:embed="rId4"/>
          <a:stretch>
            <a:fillRect/>
          </a:stretch>
        </p:blipFill>
        <p:spPr>
          <a:xfrm>
            <a:off x="6435244" y="449295"/>
            <a:ext cx="5384800" cy="584200"/>
          </a:xfrm>
          <a:prstGeom prst="rect">
            <a:avLst/>
          </a:prstGeom>
        </p:spPr>
      </p:pic>
      <p:sp>
        <p:nvSpPr>
          <p:cNvPr id="12" name="TextBox 11">
            <a:extLst>
              <a:ext uri="{FF2B5EF4-FFF2-40B4-BE49-F238E27FC236}">
                <a16:creationId xmlns:a16="http://schemas.microsoft.com/office/drawing/2014/main" id="{E579ED89-23C4-A8BD-D612-BA1691984332}"/>
              </a:ext>
            </a:extLst>
          </p:cNvPr>
          <p:cNvSpPr txBox="1"/>
          <p:nvPr/>
        </p:nvSpPr>
        <p:spPr>
          <a:xfrm>
            <a:off x="261372" y="4422333"/>
            <a:ext cx="5430639" cy="2031325"/>
          </a:xfrm>
          <a:prstGeom prst="rect">
            <a:avLst/>
          </a:prstGeom>
          <a:noFill/>
          <a:ln w="34925">
            <a:solidFill>
              <a:srgbClr val="C00000"/>
            </a:solidFill>
            <a:extLst>
              <a:ext uri="{C807C97D-BFC1-408E-A445-0C87EB9F89A2}">
                <ask:lineSketchStyleProps xmlns:ask="http://schemas.microsoft.com/office/drawing/2018/sketchyshapes">
                  <ask:type>
                    <ask:lineSketchScribble/>
                  </ask:type>
                </ask:lineSketchStyleProps>
              </a:ext>
            </a:extLst>
          </a:ln>
        </p:spPr>
        <p:txBody>
          <a:bodyPr wrap="square" rtlCol="0">
            <a:spAutoFit/>
          </a:bodyPr>
          <a:lstStyle/>
          <a:p>
            <a:pPr marL="285750" indent="-285750">
              <a:buFont typeface="Wingdings" pitchFamily="2" charset="2"/>
              <a:buChar char="ü"/>
            </a:pPr>
            <a:r>
              <a:rPr lang="en-IQ" dirty="0">
                <a:latin typeface="Times New Roman" panose="02020603050405020304" pitchFamily="18" charset="0"/>
                <a:cs typeface="Times New Roman" panose="02020603050405020304" pitchFamily="18" charset="0"/>
              </a:rPr>
              <a:t>One beam passes through the sample.</a:t>
            </a:r>
          </a:p>
          <a:p>
            <a:pPr marL="285750" indent="-285750">
              <a:buFont typeface="Wingdings" pitchFamily="2" charset="2"/>
              <a:buChar char="ü"/>
            </a:pPr>
            <a:r>
              <a:rPr lang="en-US" dirty="0">
                <a:latin typeface="Times New Roman" panose="02020603050405020304" pitchFamily="18" charset="0"/>
                <a:cs typeface="Times New Roman" panose="02020603050405020304" pitchFamily="18" charset="0"/>
              </a:rPr>
              <a:t>The se</a:t>
            </a:r>
            <a:r>
              <a:rPr lang="en-IQ" dirty="0">
                <a:latin typeface="Times New Roman" panose="02020603050405020304" pitchFamily="18" charset="0"/>
                <a:cs typeface="Times New Roman" panose="02020603050405020304" pitchFamily="18" charset="0"/>
              </a:rPr>
              <a:t>cond beam passes through the ref</a:t>
            </a:r>
            <a:r>
              <a:rPr lang="en-US" dirty="0">
                <a:latin typeface="Times New Roman" panose="02020603050405020304" pitchFamily="18" charset="0"/>
                <a:cs typeface="Times New Roman" panose="02020603050405020304" pitchFamily="18" charset="0"/>
              </a:rPr>
              <a:t>e</a:t>
            </a:r>
            <a:r>
              <a:rPr lang="en-IQ" dirty="0">
                <a:latin typeface="Times New Roman" panose="02020603050405020304" pitchFamily="18" charset="0"/>
                <a:cs typeface="Times New Roman" panose="02020603050405020304" pitchFamily="18" charset="0"/>
              </a:rPr>
              <a:t>rence </a:t>
            </a:r>
          </a:p>
          <a:p>
            <a:pPr marL="766763" indent="-277813">
              <a:buFont typeface="Wingdings" pitchFamily="2" charset="2"/>
              <a:buChar char="Ø"/>
            </a:pPr>
            <a:r>
              <a:rPr lang="en-US" dirty="0">
                <a:latin typeface="Times New Roman" panose="02020603050405020304" pitchFamily="18" charset="0"/>
                <a:cs typeface="Times New Roman" panose="02020603050405020304" pitchFamily="18" charset="0"/>
              </a:rPr>
              <a:t>The p</a:t>
            </a:r>
            <a:r>
              <a:rPr lang="en-IQ" dirty="0">
                <a:latin typeface="Times New Roman" panose="02020603050405020304" pitchFamily="18" charset="0"/>
                <a:cs typeface="Times New Roman" panose="02020603050405020304" pitchFamily="18" charset="0"/>
              </a:rPr>
              <a:t>urpo</a:t>
            </a:r>
            <a:r>
              <a:rPr lang="en-US" dirty="0">
                <a:latin typeface="Times New Roman" panose="02020603050405020304" pitchFamily="18" charset="0"/>
                <a:cs typeface="Times New Roman" panose="02020603050405020304" pitchFamily="18" charset="0"/>
              </a:rPr>
              <a:t>se </a:t>
            </a:r>
            <a:r>
              <a:rPr lang="en-IQ" dirty="0">
                <a:latin typeface="Times New Roman" panose="02020603050405020304" pitchFamily="18" charset="0"/>
                <a:cs typeface="Times New Roman" panose="02020603050405020304" pitchFamily="18" charset="0"/>
              </a:rPr>
              <a:t>of refer</a:t>
            </a:r>
            <a:r>
              <a:rPr lang="en-US" dirty="0">
                <a:latin typeface="Times New Roman" panose="02020603050405020304" pitchFamily="18" charset="0"/>
                <a:cs typeface="Times New Roman" panose="02020603050405020304" pitchFamily="18" charset="0"/>
              </a:rPr>
              <a:t>e</a:t>
            </a:r>
            <a:r>
              <a:rPr lang="en-IQ" dirty="0">
                <a:latin typeface="Times New Roman" panose="02020603050405020304" pitchFamily="18" charset="0"/>
                <a:cs typeface="Times New Roman" panose="02020603050405020304" pitchFamily="18" charset="0"/>
              </a:rPr>
              <a:t>nce </a:t>
            </a:r>
            <a:r>
              <a:rPr lang="en-US" dirty="0">
                <a:latin typeface="Times New Roman" panose="02020603050405020304" pitchFamily="18" charset="0"/>
                <a:cs typeface="Times New Roman" panose="02020603050405020304" pitchFamily="18" charset="0"/>
              </a:rPr>
              <a:t>is </a:t>
            </a:r>
            <a:r>
              <a:rPr lang="en-IQ" dirty="0">
                <a:latin typeface="Times New Roman" panose="02020603050405020304" pitchFamily="18" charset="0"/>
                <a:cs typeface="Times New Roman" panose="02020603050405020304" pitchFamily="18" charset="0"/>
              </a:rPr>
              <a:t>to elimi</a:t>
            </a:r>
            <a:r>
              <a:rPr lang="en-US" dirty="0">
                <a:latin typeface="Times New Roman" panose="02020603050405020304" pitchFamily="18" charset="0"/>
                <a:cs typeface="Times New Roman" panose="02020603050405020304" pitchFamily="18" charset="0"/>
              </a:rPr>
              <a:t>n</a:t>
            </a:r>
            <a:r>
              <a:rPr lang="en-IQ" dirty="0">
                <a:latin typeface="Times New Roman" panose="02020603050405020304" pitchFamily="18" charset="0"/>
                <a:cs typeface="Times New Roman" panose="02020603050405020304" pitchFamily="18" charset="0"/>
              </a:rPr>
              <a:t>ate absorption caused by CO</a:t>
            </a:r>
            <a:r>
              <a:rPr lang="en-IQ" baseline="-25000" dirty="0">
                <a:latin typeface="Times New Roman" panose="02020603050405020304" pitchFamily="18" charset="0"/>
                <a:cs typeface="Times New Roman" panose="02020603050405020304" pitchFamily="18" charset="0"/>
              </a:rPr>
              <a:t>2</a:t>
            </a:r>
            <a:r>
              <a:rPr lang="en-IQ" dirty="0">
                <a:latin typeface="Times New Roman" panose="02020603050405020304" pitchFamily="18" charset="0"/>
                <a:cs typeface="Times New Roman" panose="02020603050405020304" pitchFamily="18" charset="0"/>
              </a:rPr>
              <a:t> and H</a:t>
            </a:r>
            <a:r>
              <a:rPr lang="en-IQ" baseline="-25000" dirty="0">
                <a:latin typeface="Times New Roman" panose="02020603050405020304" pitchFamily="18" charset="0"/>
                <a:cs typeface="Times New Roman" panose="02020603050405020304" pitchFamily="18" charset="0"/>
              </a:rPr>
              <a:t>2</a:t>
            </a:r>
            <a:r>
              <a:rPr lang="en-IQ" dirty="0">
                <a:latin typeface="Times New Roman" panose="02020603050405020304" pitchFamily="18" charset="0"/>
                <a:cs typeface="Times New Roman" panose="02020603050405020304" pitchFamily="18" charset="0"/>
              </a:rPr>
              <a:t>O vapor in air or absorptions from the bonda in the solvent used.</a:t>
            </a:r>
          </a:p>
          <a:p>
            <a:pPr marL="285750" indent="-285750">
              <a:buFont typeface="Wingdings" pitchFamily="2" charset="2"/>
              <a:buChar char="ü"/>
            </a:pPr>
            <a:r>
              <a:rPr lang="en-IQ" dirty="0">
                <a:latin typeface="Times New Roman" panose="02020603050405020304" pitchFamily="18" charset="0"/>
                <a:cs typeface="Times New Roman" panose="02020603050405020304" pitchFamily="18" charset="0"/>
              </a:rPr>
              <a:t>Baseline=100% teansmittance</a:t>
            </a:r>
          </a:p>
        </p:txBody>
      </p:sp>
    </p:spTree>
    <p:extLst>
      <p:ext uri="{BB962C8B-B14F-4D97-AF65-F5344CB8AC3E}">
        <p14:creationId xmlns:p14="http://schemas.microsoft.com/office/powerpoint/2010/main" val="252388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8266C-6F3A-AB47-B2FE-2B63D78C8D79}"/>
              </a:ext>
            </a:extLst>
          </p:cNvPr>
          <p:cNvSpPr>
            <a:spLocks noGrp="1"/>
          </p:cNvSpPr>
          <p:nvPr>
            <p:ph type="sldNum" sz="quarter" idx="12"/>
          </p:nvPr>
        </p:nvSpPr>
        <p:spPr/>
        <p:txBody>
          <a:bodyPr/>
          <a:lstStyle/>
          <a:p>
            <a:fld id="{867B5C4B-C40C-B644-A15E-6C03A842B15E}" type="slidenum">
              <a:rPr lang="en-US" smtClean="0"/>
              <a:t>23</a:t>
            </a:fld>
            <a:endParaRPr lang="en-US"/>
          </a:p>
        </p:txBody>
      </p:sp>
      <p:sp>
        <p:nvSpPr>
          <p:cNvPr id="6" name="TextBox 5">
            <a:extLst>
              <a:ext uri="{FF2B5EF4-FFF2-40B4-BE49-F238E27FC236}">
                <a16:creationId xmlns:a16="http://schemas.microsoft.com/office/drawing/2014/main" id="{6D31BCEA-9520-B742-909C-A01D18B49EF5}"/>
              </a:ext>
            </a:extLst>
          </p:cNvPr>
          <p:cNvSpPr txBox="1"/>
          <p:nvPr/>
        </p:nvSpPr>
        <p:spPr>
          <a:xfrm>
            <a:off x="214884" y="145393"/>
            <a:ext cx="11977116" cy="3416320"/>
          </a:xfrm>
          <a:prstGeom prst="rect">
            <a:avLst/>
          </a:prstGeom>
          <a:noFill/>
        </p:spPr>
        <p:txBody>
          <a:bodyPr wrap="square">
            <a:spAutoFit/>
          </a:bodyPr>
          <a:lstStyle/>
          <a:p>
            <a:r>
              <a:rPr lang="en-US" b="1" dirty="0">
                <a:solidFill>
                  <a:srgbClr val="C10000"/>
                </a:solidFill>
                <a:latin typeface="Times New Roman" panose="02020603050405020304" pitchFamily="18" charset="0"/>
                <a:cs typeface="Times New Roman" panose="02020603050405020304" pitchFamily="18" charset="0"/>
              </a:rPr>
              <a:t>C</a:t>
            </a:r>
            <a:r>
              <a:rPr lang="en-US" b="1" dirty="0">
                <a:solidFill>
                  <a:srgbClr val="C10000"/>
                </a:solidFill>
                <a:effectLst/>
                <a:latin typeface="Times New Roman" panose="02020603050405020304" pitchFamily="18" charset="0"/>
                <a:cs typeface="Times New Roman" panose="02020603050405020304" pitchFamily="18" charset="0"/>
              </a:rPr>
              <a:t>alibration</a:t>
            </a:r>
            <a:r>
              <a:rPr lang="en-US" b="1" dirty="0">
                <a:solidFill>
                  <a:srgbClr val="C10000"/>
                </a:solidFill>
                <a:latin typeface="Times New Roman" panose="02020603050405020304" pitchFamily="18" charset="0"/>
                <a:cs typeface="Times New Roman" panose="02020603050405020304" pitchFamily="18" charset="0"/>
              </a:rPr>
              <a:t> of IR </a:t>
            </a:r>
            <a:endParaRPr lang="en-US" b="1" dirty="0">
              <a:solidFill>
                <a:srgbClr val="C10000"/>
              </a:solidFill>
              <a:effectLst/>
              <a:latin typeface="Times New Roman" panose="02020603050405020304" pitchFamily="18" charset="0"/>
              <a:cs typeface="Times New Roman" panose="02020603050405020304" pitchFamily="18" charset="0"/>
            </a:endParaRPr>
          </a:p>
          <a:p>
            <a:r>
              <a:rPr lang="en-US" sz="2000" dirty="0">
                <a:solidFill>
                  <a:srgbClr val="202124"/>
                </a:solidFill>
                <a:effectLst/>
                <a:latin typeface="Times New Roman" panose="02020603050405020304" pitchFamily="18" charset="0"/>
                <a:cs typeface="Times New Roman" panose="02020603050405020304" pitchFamily="18" charset="0"/>
              </a:rPr>
              <a:t>Polystyrene film is useful for routine checking of FT-IR spectrometer performance, but variations in film thickness and scattering can cause large variations in the results. Several pharmacopeias propose two tests for the resolution of Fourier transform infrared (FT-IR) spectrometers using films of polystyrene</a:t>
            </a:r>
          </a:p>
          <a:p>
            <a:r>
              <a:rPr lang="en-US" b="1" dirty="0">
                <a:solidFill>
                  <a:srgbClr val="C10000"/>
                </a:solidFill>
                <a:effectLst/>
                <a:latin typeface="Times New Roman" panose="02020603050405020304" pitchFamily="18" charset="0"/>
                <a:cs typeface="Times New Roman" panose="02020603050405020304" pitchFamily="18" charset="0"/>
              </a:rPr>
              <a:t>The Polystyrene wavelength standard </a:t>
            </a:r>
          </a:p>
          <a:p>
            <a:r>
              <a:rPr lang="en-US" sz="2000" dirty="0">
                <a:solidFill>
                  <a:srgbClr val="06262E"/>
                </a:solidFill>
                <a:effectLst/>
                <a:latin typeface="Times New Roman" panose="02020603050405020304" pitchFamily="18" charset="0"/>
                <a:cs typeface="Times New Roman" panose="02020603050405020304" pitchFamily="18" charset="0"/>
              </a:rPr>
              <a:t>is a</a:t>
            </a:r>
            <a:r>
              <a:rPr lang="en-US" sz="2000" dirty="0">
                <a:solidFill>
                  <a:srgbClr val="C10000"/>
                </a:solidFill>
                <a:latin typeface="Times New Roman" panose="02020603050405020304" pitchFamily="18" charset="0"/>
                <a:cs typeface="Times New Roman" panose="02020603050405020304" pitchFamily="18" charset="0"/>
              </a:rPr>
              <a:t> </a:t>
            </a:r>
            <a:r>
              <a:rPr lang="en-US" sz="2000" dirty="0">
                <a:solidFill>
                  <a:srgbClr val="06262E"/>
                </a:solidFill>
                <a:effectLst/>
                <a:latin typeface="Times New Roman" panose="02020603050405020304" pitchFamily="18" charset="0"/>
                <a:cs typeface="Times New Roman" panose="02020603050405020304" pitchFamily="18" charset="0"/>
              </a:rPr>
              <a:t>certified wavenumber for calibration purposes, it is made of polystyrene film. It can be used to meet the requirements of FTIR – Mid IR and the wavenumber ranges from 545 cm-1 to 3082 cm-1 (14 peaks). There are two versions, one for ATR in the Mid-IR and the other for the NIR region which has additional certified peaks. </a:t>
            </a:r>
            <a:r>
              <a:rPr lang="en-US" sz="2000" dirty="0">
                <a:solidFill>
                  <a:srgbClr val="202124"/>
                </a:solidFill>
                <a:effectLst/>
                <a:latin typeface="Times New Roman" panose="02020603050405020304" pitchFamily="18" charset="0"/>
                <a:cs typeface="Times New Roman" panose="02020603050405020304" pitchFamily="18" charset="0"/>
              </a:rPr>
              <a:t>Polystyrene (PS) is a crystal clear, strong, and durable inexpensive thermoplastic. Films made from this material have excellent transparency, spark, and gloss. They also have very good antistatic properties, high tear resistance, and are generally printable.</a:t>
            </a:r>
          </a:p>
        </p:txBody>
      </p:sp>
      <p:pic>
        <p:nvPicPr>
          <p:cNvPr id="7" name="Picture 6">
            <a:extLst>
              <a:ext uri="{FF2B5EF4-FFF2-40B4-BE49-F238E27FC236}">
                <a16:creationId xmlns:a16="http://schemas.microsoft.com/office/drawing/2014/main" id="{0F8A233B-A5B8-F349-833E-CECD95F8D9CC}"/>
              </a:ext>
            </a:extLst>
          </p:cNvPr>
          <p:cNvPicPr>
            <a:picLocks noChangeAspect="1"/>
          </p:cNvPicPr>
          <p:nvPr/>
        </p:nvPicPr>
        <p:blipFill>
          <a:blip r:embed="rId2"/>
          <a:stretch>
            <a:fillRect/>
          </a:stretch>
        </p:blipFill>
        <p:spPr>
          <a:xfrm>
            <a:off x="2860597" y="3626507"/>
            <a:ext cx="6182106" cy="3086100"/>
          </a:xfrm>
          <a:prstGeom prst="rect">
            <a:avLst/>
          </a:prstGeom>
        </p:spPr>
      </p:pic>
      <p:sp>
        <p:nvSpPr>
          <p:cNvPr id="9" name="TextBox 8">
            <a:extLst>
              <a:ext uri="{FF2B5EF4-FFF2-40B4-BE49-F238E27FC236}">
                <a16:creationId xmlns:a16="http://schemas.microsoft.com/office/drawing/2014/main" id="{FC0CD229-DAA2-B549-A66D-355144994B9F}"/>
              </a:ext>
            </a:extLst>
          </p:cNvPr>
          <p:cNvSpPr txBox="1"/>
          <p:nvPr/>
        </p:nvSpPr>
        <p:spPr>
          <a:xfrm>
            <a:off x="4200939" y="3626507"/>
            <a:ext cx="2928731" cy="369332"/>
          </a:xfrm>
          <a:prstGeom prst="rect">
            <a:avLst/>
          </a:prstGeom>
          <a:noFill/>
        </p:spPr>
        <p:txBody>
          <a:bodyPr wrap="square">
            <a:spAutoFit/>
          </a:bodyPr>
          <a:lstStyle/>
          <a:p>
            <a:r>
              <a:rPr lang="en-US" b="1" dirty="0">
                <a:solidFill>
                  <a:srgbClr val="C10000"/>
                </a:solidFill>
                <a:effectLst/>
                <a:latin typeface="Times New Roman" panose="02020603050405020304" pitchFamily="18" charset="0"/>
                <a:cs typeface="Times New Roman" panose="02020603050405020304" pitchFamily="18" charset="0"/>
              </a:rPr>
              <a:t>Polystyrene IR spectrum</a:t>
            </a:r>
            <a:endParaRPr lang="en-IQ" dirty="0"/>
          </a:p>
        </p:txBody>
      </p:sp>
    </p:spTree>
    <p:extLst>
      <p:ext uri="{BB962C8B-B14F-4D97-AF65-F5344CB8AC3E}">
        <p14:creationId xmlns:p14="http://schemas.microsoft.com/office/powerpoint/2010/main" val="159789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D4060F5-55FB-1D45-8BDC-C14CB3A9576E}"/>
              </a:ext>
            </a:extLst>
          </p:cNvPr>
          <p:cNvPicPr>
            <a:picLocks noChangeAspect="1"/>
          </p:cNvPicPr>
          <p:nvPr/>
        </p:nvPicPr>
        <p:blipFill>
          <a:blip r:embed="rId2">
            <a:alphaModFix amt="20000"/>
          </a:blip>
          <a:stretch>
            <a:fillRect/>
          </a:stretch>
        </p:blipFill>
        <p:spPr>
          <a:xfrm>
            <a:off x="0" y="229643"/>
            <a:ext cx="12055642" cy="6398714"/>
          </a:xfrm>
          <a:prstGeom prst="rect">
            <a:avLst/>
          </a:prstGeom>
        </p:spPr>
      </p:pic>
      <p:sp>
        <p:nvSpPr>
          <p:cNvPr id="43009" name="Slide Number Placeholder 3">
            <a:extLst>
              <a:ext uri="{FF2B5EF4-FFF2-40B4-BE49-F238E27FC236}">
                <a16:creationId xmlns:a16="http://schemas.microsoft.com/office/drawing/2014/main" id="{87DFA99D-2A34-9249-8E4D-BBB99F7BE7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038F77-E9A1-D14B-8E31-37F100067C2A}" type="slidenum">
              <a:rPr lang="en-US" altLang="en-US" sz="1400">
                <a:latin typeface="Calibri" panose="020F0502020204030204" pitchFamily="34" charset="0"/>
              </a:rPr>
              <a:pPr>
                <a:spcBef>
                  <a:spcPct val="0"/>
                </a:spcBef>
                <a:buFontTx/>
                <a:buNone/>
              </a:pPr>
              <a:t>24</a:t>
            </a:fld>
            <a:endParaRPr lang="en-US" altLang="en-US" sz="1400">
              <a:latin typeface="Calibri" panose="020F0502020204030204" pitchFamily="34" charset="0"/>
            </a:endParaRPr>
          </a:p>
        </p:txBody>
      </p:sp>
      <p:sp>
        <p:nvSpPr>
          <p:cNvPr id="25602" name="Rectangle 2">
            <a:extLst>
              <a:ext uri="{FF2B5EF4-FFF2-40B4-BE49-F238E27FC236}">
                <a16:creationId xmlns:a16="http://schemas.microsoft.com/office/drawing/2014/main" id="{BAA19317-C279-9C41-9FE9-90B6154960BE}"/>
              </a:ext>
            </a:extLst>
          </p:cNvPr>
          <p:cNvSpPr>
            <a:spLocks noChangeArrowheads="1"/>
          </p:cNvSpPr>
          <p:nvPr/>
        </p:nvSpPr>
        <p:spPr bwMode="auto">
          <a:xfrm>
            <a:off x="1905000" y="152400"/>
            <a:ext cx="8305800" cy="533400"/>
          </a:xfrm>
          <a:prstGeom prst="rect">
            <a:avLst/>
          </a:prstGeom>
          <a:noFill/>
          <a:ln w="9525">
            <a:noFill/>
            <a:miter lim="800000"/>
            <a:headEnd/>
            <a:tailEnd/>
          </a:ln>
          <a:effectLst/>
        </p:spPr>
        <p:txBody>
          <a:bodyPr lIns="92075" tIns="46038" rIns="92075" bIns="46038" anchor="b"/>
          <a:lstStyle/>
          <a:p>
            <a:pPr algn="ctr" eaLnBrk="1" hangingPunct="1">
              <a:defRPr/>
            </a:pPr>
            <a:endParaRPr lang="en-US" sz="3600" b="1" dirty="0">
              <a:solidFill>
                <a:srgbClr val="CC0066"/>
              </a:solidFill>
              <a:effectLst>
                <a:outerShdw blurRad="38100" dist="38100" dir="2700000" algn="tl">
                  <a:srgbClr val="C0C0C0"/>
                </a:outerShdw>
              </a:effectLst>
              <a:latin typeface="Calibri" pitchFamily="34" charset="0"/>
              <a:cs typeface="Arial" charset="0"/>
            </a:endParaRPr>
          </a:p>
        </p:txBody>
      </p:sp>
      <p:sp>
        <p:nvSpPr>
          <p:cNvPr id="25603" name="Rectangle 3">
            <a:extLst>
              <a:ext uri="{FF2B5EF4-FFF2-40B4-BE49-F238E27FC236}">
                <a16:creationId xmlns:a16="http://schemas.microsoft.com/office/drawing/2014/main" id="{87B2DE51-A76C-6E4F-BCA8-7ECCEED1BEB0}"/>
              </a:ext>
            </a:extLst>
          </p:cNvPr>
          <p:cNvSpPr>
            <a:spLocks noChangeArrowheads="1"/>
          </p:cNvSpPr>
          <p:nvPr/>
        </p:nvSpPr>
        <p:spPr bwMode="auto">
          <a:xfrm>
            <a:off x="136358" y="1111250"/>
            <a:ext cx="12055642" cy="5638800"/>
          </a:xfrm>
          <a:prstGeom prst="rect">
            <a:avLst/>
          </a:prstGeom>
          <a:noFill/>
          <a:ln w="9525">
            <a:noFill/>
            <a:miter lim="800000"/>
            <a:headEnd/>
            <a:tailEnd/>
          </a:ln>
          <a:effectLst/>
        </p:spPr>
        <p:txBody>
          <a:bodyPr lIns="92075" tIns="46038" rIns="92075" bIns="46038"/>
          <a:lstStyle/>
          <a:p>
            <a:pPr>
              <a:lnSpc>
                <a:spcPct val="90000"/>
              </a:lnSpc>
              <a:spcBef>
                <a:spcPct val="20000"/>
              </a:spcBef>
              <a:defRPr/>
            </a:pPr>
            <a:endParaRPr lang="en-US" sz="2000" b="1" dirty="0">
              <a:solidFill>
                <a:srgbClr val="CC6600"/>
              </a:solidFill>
              <a:effectLst>
                <a:outerShdw blurRad="38100" dist="38100" dir="2700000" algn="tl">
                  <a:srgbClr val="C0C0C0"/>
                </a:outerShdw>
              </a:effectLst>
              <a:latin typeface="Calibri" pitchFamily="34" charset="0"/>
              <a:cs typeface="Arial" charset="0"/>
            </a:endParaRPr>
          </a:p>
        </p:txBody>
      </p:sp>
      <p:sp>
        <p:nvSpPr>
          <p:cNvPr id="30" name="Rectangle 29">
            <a:extLst>
              <a:ext uri="{FF2B5EF4-FFF2-40B4-BE49-F238E27FC236}">
                <a16:creationId xmlns:a16="http://schemas.microsoft.com/office/drawing/2014/main" id="{520529B4-34E0-6C45-9F41-88F987CCF694}"/>
              </a:ext>
            </a:extLst>
          </p:cNvPr>
          <p:cNvSpPr/>
          <p:nvPr/>
        </p:nvSpPr>
        <p:spPr>
          <a:xfrm>
            <a:off x="1981200" y="0"/>
            <a:ext cx="7848600" cy="1200150"/>
          </a:xfrm>
          <a:prstGeom prst="rect">
            <a:avLst/>
          </a:prstGeom>
        </p:spPr>
        <p:txBody>
          <a:bodyPr>
            <a:spAutoFit/>
          </a:bodyPr>
          <a:lstStyle/>
          <a:p>
            <a:pPr algn="ctr" eaLnBrk="1" hangingPunct="1">
              <a:defRPr/>
            </a:pPr>
            <a:r>
              <a:rPr lang="en-US" sz="3600" b="1" dirty="0">
                <a:solidFill>
                  <a:srgbClr val="CC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Disadvantages of Dispersion Infrared Instrumentation</a:t>
            </a:r>
          </a:p>
        </p:txBody>
      </p:sp>
      <p:sp>
        <p:nvSpPr>
          <p:cNvPr id="31" name="Rectangle 30">
            <a:extLst>
              <a:ext uri="{FF2B5EF4-FFF2-40B4-BE49-F238E27FC236}">
                <a16:creationId xmlns:a16="http://schemas.microsoft.com/office/drawing/2014/main" id="{E1EFF94C-93EB-3141-8DB1-D0E349B4BB6D}"/>
              </a:ext>
            </a:extLst>
          </p:cNvPr>
          <p:cNvSpPr/>
          <p:nvPr/>
        </p:nvSpPr>
        <p:spPr>
          <a:xfrm>
            <a:off x="9642764"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
        <p:nvSpPr>
          <p:cNvPr id="34" name="Rectangle 33">
            <a:extLst>
              <a:ext uri="{FF2B5EF4-FFF2-40B4-BE49-F238E27FC236}">
                <a16:creationId xmlns:a16="http://schemas.microsoft.com/office/drawing/2014/main" id="{627CEDB3-E2CC-4342-A672-DB6C99F2C489}"/>
              </a:ext>
            </a:extLst>
          </p:cNvPr>
          <p:cNvSpPr/>
          <p:nvPr/>
        </p:nvSpPr>
        <p:spPr>
          <a:xfrm>
            <a:off x="277617" y="1316127"/>
            <a:ext cx="11255766" cy="4093428"/>
          </a:xfrm>
          <a:prstGeom prst="rect">
            <a:avLst/>
          </a:prstGeom>
        </p:spPr>
        <p:txBody>
          <a:bodyPr wrap="square">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It contains all movable parts which cause mechanical slippage</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Slow scan speed</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Less resolution accuracy and sensitivity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Only a narrow frequency range can be studied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Involvement of stray light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Atmospheric absorptions by CO, water also take place </a:t>
            </a:r>
          </a:p>
          <a:p>
            <a:pPr eaLnBrk="1" hangingPunct="1">
              <a:defRPr/>
            </a:pPr>
            <a:endPar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To  overcome  all these problems FTIR has been developed </a:t>
            </a:r>
          </a:p>
          <a:p>
            <a:pPr algn="ctr" eaLnBrk="1" hangingPunct="1">
              <a:defRPr/>
            </a:pPr>
            <a:endParaRPr lang="en-US" sz="3600" b="1" dirty="0">
              <a:solidFill>
                <a:srgbClr val="CC0066"/>
              </a:solidFill>
              <a:effectLst>
                <a:outerShdw blurRad="38100" dist="38100" dir="2700000" algn="tl">
                  <a:srgbClr val="C0C0C0"/>
                </a:outerShdw>
              </a:effectLst>
              <a:latin typeface="Calibri" pitchFamily="34" charset="0"/>
              <a:cs typeface="Arial" charset="0"/>
            </a:endParaRPr>
          </a:p>
        </p:txBody>
      </p:sp>
    </p:spTree>
    <p:extLst>
      <p:ext uri="{BB962C8B-B14F-4D97-AF65-F5344CB8AC3E}">
        <p14:creationId xmlns:p14="http://schemas.microsoft.com/office/powerpoint/2010/main" val="36176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1">
            <a:extLst>
              <a:ext uri="{FF2B5EF4-FFF2-40B4-BE49-F238E27FC236}">
                <a16:creationId xmlns:a16="http://schemas.microsoft.com/office/drawing/2014/main" id="{2C7CC92A-785A-F046-A370-5BD1E1C5D60D}"/>
              </a:ext>
            </a:extLst>
          </p:cNvPr>
          <p:cNvSpPr>
            <a:spLocks noGrp="1" noChangeArrowheads="1"/>
          </p:cNvSpPr>
          <p:nvPr>
            <p:ph type="sldNum" sz="quarter" idx="12"/>
          </p:nvPr>
        </p:nvSpPr>
        <p:spPr>
          <a:xfrm>
            <a:off x="9248967" y="6446281"/>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1AD094-0B09-F643-BB2D-9551BEBB9713}" type="slidenum">
              <a:rPr lang="ar-SA" altLang="en-US" sz="1400">
                <a:latin typeface="Calibri" panose="020F0502020204030204" pitchFamily="34" charset="0"/>
              </a:rPr>
              <a:pPr>
                <a:spcBef>
                  <a:spcPct val="0"/>
                </a:spcBef>
                <a:buClrTx/>
                <a:buSzTx/>
                <a:buFontTx/>
                <a:buNone/>
              </a:pPr>
              <a:t>25</a:t>
            </a:fld>
            <a:endParaRPr lang="en-US" altLang="en-US" sz="1400" dirty="0">
              <a:latin typeface="Calibri" panose="020F0502020204030204" pitchFamily="34" charset="0"/>
            </a:endParaRPr>
          </a:p>
        </p:txBody>
      </p:sp>
      <p:sp>
        <p:nvSpPr>
          <p:cNvPr id="46082" name="Rectangle 2">
            <a:extLst>
              <a:ext uri="{FF2B5EF4-FFF2-40B4-BE49-F238E27FC236}">
                <a16:creationId xmlns:a16="http://schemas.microsoft.com/office/drawing/2014/main" id="{372F1930-774B-F14E-8FD3-1F852E8AE0AD}"/>
              </a:ext>
            </a:extLst>
          </p:cNvPr>
          <p:cNvSpPr>
            <a:spLocks noChangeArrowheads="1"/>
          </p:cNvSpPr>
          <p:nvPr/>
        </p:nvSpPr>
        <p:spPr bwMode="auto">
          <a:xfrm>
            <a:off x="320749" y="867912"/>
            <a:ext cx="11457731"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150000"/>
              </a:lnSpc>
              <a:spcBef>
                <a:spcPts val="600"/>
              </a:spcBef>
              <a:spcAft>
                <a:spcPts val="600"/>
              </a:spcAft>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 Fourier Transform Infrared </a:t>
            </a:r>
            <a:r>
              <a:rPr lang="en-US" altLang="en-US" sz="2000" b="1" u="sng" dirty="0">
                <a:solidFill>
                  <a:srgbClr val="FF0000"/>
                </a:solidFill>
                <a:latin typeface="Times New Roman" panose="02020603050405020304" pitchFamily="18" charset="0"/>
                <a:cs typeface="Times New Roman" panose="02020603050405020304" pitchFamily="18" charset="0"/>
              </a:rPr>
              <a:t>(FT-IR)</a:t>
            </a:r>
            <a:r>
              <a:rPr lang="en-US" altLang="en-US" sz="2000" u="sng" dirty="0">
                <a:solidFill>
                  <a:srgbClr val="FF000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spectrometry was developed to overcome the limitations encountered with dispersive instruments mainly the slow scanning process.</a:t>
            </a:r>
          </a:p>
          <a:p>
            <a:pPr>
              <a:lnSpc>
                <a:spcPct val="150000"/>
              </a:lnSpc>
              <a:spcBef>
                <a:spcPts val="600"/>
              </a:spcBef>
              <a:spcAft>
                <a:spcPts val="600"/>
              </a:spcAft>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A solution was developed that employed a very simple optical device called an </a:t>
            </a:r>
            <a:r>
              <a:rPr lang="en-US" altLang="en-US" sz="2000" b="1" u="sng" dirty="0">
                <a:solidFill>
                  <a:srgbClr val="FF0000"/>
                </a:solidFill>
                <a:latin typeface="Times New Roman" panose="02020603050405020304" pitchFamily="18" charset="0"/>
                <a:cs typeface="Times New Roman" panose="02020603050405020304" pitchFamily="18" charset="0"/>
              </a:rPr>
              <a:t>interferometer.</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The interferometer produces a unique type of signal which has all of the infrared frequencies “encoded” into it. The signal can be measured very quickly, usually on the order of </a:t>
            </a:r>
            <a:r>
              <a:rPr lang="en-US" altLang="en-US" sz="2000" b="1" u="sng" dirty="0">
                <a:solidFill>
                  <a:srgbClr val="FF0000"/>
                </a:solidFill>
                <a:latin typeface="Times New Roman" panose="02020603050405020304" pitchFamily="18" charset="0"/>
                <a:cs typeface="Times New Roman" panose="02020603050405020304" pitchFamily="18" charset="0"/>
              </a:rPr>
              <a:t>one second or so.</a:t>
            </a:r>
          </a:p>
          <a:p>
            <a:pPr>
              <a:spcBef>
                <a:spcPts val="0"/>
              </a:spcBef>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FTIR collects all wavelengths simultaneously and scans at once </a:t>
            </a:r>
          </a:p>
          <a:p>
            <a:pPr>
              <a:spcBef>
                <a:spcPts val="0"/>
              </a:spcBef>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FTIR works based on the Michelson Interferometer which has:</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Beam splitter</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 Fixed mirror </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Movable mirror   </a:t>
            </a:r>
          </a:p>
        </p:txBody>
      </p:sp>
      <p:sp>
        <p:nvSpPr>
          <p:cNvPr id="5" name="Rectangle 4">
            <a:extLst>
              <a:ext uri="{FF2B5EF4-FFF2-40B4-BE49-F238E27FC236}">
                <a16:creationId xmlns:a16="http://schemas.microsoft.com/office/drawing/2014/main" id="{9EB37F8E-D5A5-0B44-87F6-02CDC2EF316E}"/>
              </a:ext>
            </a:extLst>
          </p:cNvPr>
          <p:cNvSpPr/>
          <p:nvPr/>
        </p:nvSpPr>
        <p:spPr>
          <a:xfrm>
            <a:off x="9462654" y="138545"/>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6" name="Picture 5">
            <a:extLst>
              <a:ext uri="{FF2B5EF4-FFF2-40B4-BE49-F238E27FC236}">
                <a16:creationId xmlns:a16="http://schemas.microsoft.com/office/drawing/2014/main" id="{A0CBB799-4DF0-4142-AF0F-F7E36ECD2244}"/>
              </a:ext>
            </a:extLst>
          </p:cNvPr>
          <p:cNvPicPr>
            <a:picLocks noChangeAspect="1"/>
          </p:cNvPicPr>
          <p:nvPr/>
        </p:nvPicPr>
        <p:blipFill>
          <a:blip r:embed="rId3"/>
          <a:stretch>
            <a:fillRect/>
          </a:stretch>
        </p:blipFill>
        <p:spPr>
          <a:xfrm>
            <a:off x="2768533" y="4295367"/>
            <a:ext cx="3518929" cy="2387962"/>
          </a:xfrm>
          <a:prstGeom prst="rect">
            <a:avLst/>
          </a:prstGeom>
        </p:spPr>
      </p:pic>
      <p:pic>
        <p:nvPicPr>
          <p:cNvPr id="8" name="Picture 7">
            <a:extLst>
              <a:ext uri="{FF2B5EF4-FFF2-40B4-BE49-F238E27FC236}">
                <a16:creationId xmlns:a16="http://schemas.microsoft.com/office/drawing/2014/main" id="{3F084F46-41E6-9E40-AD23-D93DFC3662AB}"/>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Lst>
          </a:blip>
          <a:srcRect l="8446" t="23702" r="15400" b="5052"/>
          <a:stretch/>
        </p:blipFill>
        <p:spPr>
          <a:xfrm>
            <a:off x="6753263" y="4174434"/>
            <a:ext cx="4991407" cy="2646267"/>
          </a:xfrm>
          <a:prstGeom prst="rect">
            <a:avLst/>
          </a:prstGeom>
          <a:solidFill>
            <a:srgbClr val="C00000"/>
          </a:solidFill>
          <a:ln>
            <a:solidFill>
              <a:srgbClr val="C00000"/>
            </a:solidFill>
          </a:ln>
        </p:spPr>
      </p:pic>
      <p:sp>
        <p:nvSpPr>
          <p:cNvPr id="12" name="Up Ribbon 11">
            <a:extLst>
              <a:ext uri="{FF2B5EF4-FFF2-40B4-BE49-F238E27FC236}">
                <a16:creationId xmlns:a16="http://schemas.microsoft.com/office/drawing/2014/main" id="{D3A5BCF5-E405-0B49-8999-5D9FE568DB1D}"/>
              </a:ext>
            </a:extLst>
          </p:cNvPr>
          <p:cNvSpPr/>
          <p:nvPr/>
        </p:nvSpPr>
        <p:spPr>
          <a:xfrm>
            <a:off x="2374208" y="39692"/>
            <a:ext cx="6363181" cy="938512"/>
          </a:xfrm>
          <a:prstGeom prst="ribbon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2400" b="1" dirty="0">
                <a:solidFill>
                  <a:srgbClr val="CC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Fourier Transform IR(FT-IR)</a:t>
            </a:r>
          </a:p>
        </p:txBody>
      </p:sp>
    </p:spTree>
    <p:extLst>
      <p:ext uri="{BB962C8B-B14F-4D97-AF65-F5344CB8AC3E}">
        <p14:creationId xmlns:p14="http://schemas.microsoft.com/office/powerpoint/2010/main" val="250992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sz="2000" b="1">
                <a:solidFill>
                  <a:srgbClr val="FFFF00"/>
                </a:solidFill>
                <a:latin typeface="Arial" charset="0"/>
              </a:defRPr>
            </a:lvl1pPr>
            <a:lvl2pPr marL="742950" indent="-285750" eaLnBrk="0" hangingPunct="0">
              <a:defRPr sz="2000" b="1">
                <a:solidFill>
                  <a:srgbClr val="FFFF00"/>
                </a:solidFill>
                <a:latin typeface="Arial" charset="0"/>
              </a:defRPr>
            </a:lvl2pPr>
            <a:lvl3pPr marL="1143000" indent="-228600" eaLnBrk="0" hangingPunct="0">
              <a:defRPr sz="2000" b="1">
                <a:solidFill>
                  <a:srgbClr val="FFFF00"/>
                </a:solidFill>
                <a:latin typeface="Arial" charset="0"/>
              </a:defRPr>
            </a:lvl3pPr>
            <a:lvl4pPr marL="1600200" indent="-2286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eaLnBrk="1" hangingPunct="1"/>
            <a:fld id="{2CAC369B-2458-4E6F-ABBD-5F844299054A}" type="slidenum">
              <a:rPr lang="en-US" sz="1800">
                <a:solidFill>
                  <a:schemeClr val="tx1"/>
                </a:solidFill>
              </a:rPr>
              <a:pPr eaLnBrk="1" hangingPunct="1"/>
              <a:t>26</a:t>
            </a:fld>
            <a:endParaRPr lang="en-US" sz="1800" dirty="0">
              <a:solidFill>
                <a:schemeClr val="tx1"/>
              </a:solidFill>
            </a:endParaRPr>
          </a:p>
        </p:txBody>
      </p:sp>
      <p:sp>
        <p:nvSpPr>
          <p:cNvPr id="157699" name="Text Box 2"/>
          <p:cNvSpPr txBox="1">
            <a:spLocks noChangeArrowheads="1"/>
          </p:cNvSpPr>
          <p:nvPr/>
        </p:nvSpPr>
        <p:spPr bwMode="auto">
          <a:xfrm>
            <a:off x="269357" y="59071"/>
            <a:ext cx="11703087"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000" b="1">
                <a:solidFill>
                  <a:srgbClr val="FFFF00"/>
                </a:solidFill>
                <a:latin typeface="Arial" charset="0"/>
              </a:defRPr>
            </a:lvl1pPr>
            <a:lvl2pPr marL="917575" indent="-460375" eaLnBrk="0" hangingPunct="0">
              <a:defRPr sz="2000" b="1">
                <a:solidFill>
                  <a:srgbClr val="FFFF00"/>
                </a:solidFill>
                <a:latin typeface="Arial" charset="0"/>
              </a:defRPr>
            </a:lvl2pPr>
            <a:lvl3pPr marL="1489075" indent="-457200" eaLnBrk="0" hangingPunct="0">
              <a:defRPr sz="2000" b="1">
                <a:solidFill>
                  <a:srgbClr val="FFFF00"/>
                </a:solidFill>
                <a:latin typeface="Arial" charset="0"/>
              </a:defRPr>
            </a:lvl3pPr>
            <a:lvl4pPr marL="2112963" indent="-457200" eaLnBrk="0" hangingPunct="0">
              <a:defRPr sz="2000" b="1">
                <a:solidFill>
                  <a:srgbClr val="FFFF00"/>
                </a:solidFill>
                <a:latin typeface="Arial" charset="0"/>
              </a:defRPr>
            </a:lvl4pPr>
            <a:lvl5pPr marL="2684463" indent="-457200" eaLnBrk="0" hangingPunct="0">
              <a:defRPr sz="2000" b="1">
                <a:solidFill>
                  <a:srgbClr val="FFFF00"/>
                </a:solidFill>
                <a:latin typeface="Arial" charset="0"/>
              </a:defRPr>
            </a:lvl5pPr>
            <a:lvl6pPr marL="3141663" indent="-457200" algn="ctr" eaLnBrk="0" fontAlgn="base" hangingPunct="0">
              <a:spcBef>
                <a:spcPct val="0"/>
              </a:spcBef>
              <a:spcAft>
                <a:spcPct val="0"/>
              </a:spcAft>
              <a:defRPr sz="2000" b="1">
                <a:solidFill>
                  <a:srgbClr val="FFFF00"/>
                </a:solidFill>
                <a:latin typeface="Arial" charset="0"/>
              </a:defRPr>
            </a:lvl6pPr>
            <a:lvl7pPr marL="3598863" indent="-457200" algn="ctr" eaLnBrk="0" fontAlgn="base" hangingPunct="0">
              <a:spcBef>
                <a:spcPct val="0"/>
              </a:spcBef>
              <a:spcAft>
                <a:spcPct val="0"/>
              </a:spcAft>
              <a:defRPr sz="2000" b="1">
                <a:solidFill>
                  <a:srgbClr val="FFFF00"/>
                </a:solidFill>
                <a:latin typeface="Arial" charset="0"/>
              </a:defRPr>
            </a:lvl7pPr>
            <a:lvl8pPr marL="4056063" indent="-457200" algn="ctr" eaLnBrk="0" fontAlgn="base" hangingPunct="0">
              <a:spcBef>
                <a:spcPct val="0"/>
              </a:spcBef>
              <a:spcAft>
                <a:spcPct val="0"/>
              </a:spcAft>
              <a:defRPr sz="2000" b="1">
                <a:solidFill>
                  <a:srgbClr val="FFFF00"/>
                </a:solidFill>
                <a:latin typeface="Arial" charset="0"/>
              </a:defRPr>
            </a:lvl8pPr>
            <a:lvl9pPr marL="4513263" indent="-457200" algn="ctr" eaLnBrk="0" fontAlgn="base" hangingPunct="0">
              <a:spcBef>
                <a:spcPct val="0"/>
              </a:spcBef>
              <a:spcAft>
                <a:spcPct val="0"/>
              </a:spcAft>
              <a:defRPr sz="2000" b="1">
                <a:solidFill>
                  <a:srgbClr val="FFFF00"/>
                </a:solidFill>
                <a:latin typeface="Arial" charset="0"/>
              </a:defRPr>
            </a:lvl9pPr>
          </a:lstStyle>
          <a:p>
            <a:pPr algn="l" eaLnBrk="1" hangingPunct="1"/>
            <a:r>
              <a:rPr lang="en-US" dirty="0">
                <a:solidFill>
                  <a:srgbClr val="C00000"/>
                </a:solidFill>
                <a:latin typeface="Arial" panose="020B0604020202020204" pitchFamily="34" charset="0"/>
                <a:cs typeface="Arial" panose="020B0604020202020204" pitchFamily="34" charset="0"/>
              </a:rPr>
              <a:t>                                           FT-IR Spectroscopy</a:t>
            </a:r>
          </a:p>
          <a:p>
            <a:pPr algn="l" eaLnBrk="1" hangingPunct="1"/>
            <a:r>
              <a:rPr lang="en-US" b="0" dirty="0">
                <a:solidFill>
                  <a:schemeClr val="tx1"/>
                </a:solidFill>
                <a:latin typeface="Times New Roman" panose="02020603050405020304" pitchFamily="18" charset="0"/>
                <a:cs typeface="Times New Roman" panose="02020603050405020304" pitchFamily="18" charset="0"/>
              </a:rPr>
              <a:t>The system is based on the Michelson interferometer</a:t>
            </a: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Laser source IR light strikes the  beam splitter and produces two beams  one bean  going to a fixed mirror(a flat highly reflective surface)  and the other is only a moving part (oscillating mirror)  and is reflected back to the beam splitter</a:t>
            </a:r>
          </a:p>
          <a:p>
            <a:pPr algn="l" eaLnBrk="1" hangingPunct="1">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beam splitter recombines and the differences in their path length create constructive and destructive interferences known as an interferogram.</a:t>
            </a:r>
          </a:p>
          <a:p>
            <a:pPr algn="l" eaLnBrk="1" hangingPunct="1">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recombined beam passes through the sample absorbs all the wavelengths characteristic of its spectrum and then subtracts specific wavelengths from the interferogram the detector now reports variation in energy-versus-time for all wavelengths simultaneously. A laser beam is superimposed to provide a reference for the operation of the instrument.</a:t>
            </a:r>
          </a:p>
        </p:txBody>
      </p:sp>
      <p:sp>
        <p:nvSpPr>
          <p:cNvPr id="5" name="Rectangle 4">
            <a:extLst>
              <a:ext uri="{FF2B5EF4-FFF2-40B4-BE49-F238E27FC236}">
                <a16:creationId xmlns:a16="http://schemas.microsoft.com/office/drawing/2014/main" id="{CE7412FE-42F3-9A4C-A5F3-731531A87DA4}"/>
              </a:ext>
            </a:extLst>
          </p:cNvPr>
          <p:cNvSpPr/>
          <p:nvPr/>
        </p:nvSpPr>
        <p:spPr>
          <a:xfrm>
            <a:off x="9656619"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2" name="Picture 1">
            <a:extLst>
              <a:ext uri="{FF2B5EF4-FFF2-40B4-BE49-F238E27FC236}">
                <a16:creationId xmlns:a16="http://schemas.microsoft.com/office/drawing/2014/main" id="{9556A6B3-7E68-D944-8959-ED4F93525556}"/>
              </a:ext>
            </a:extLst>
          </p:cNvPr>
          <p:cNvPicPr>
            <a:picLocks noChangeAspect="1"/>
          </p:cNvPicPr>
          <p:nvPr/>
        </p:nvPicPr>
        <p:blipFill>
          <a:blip r:embed="rId2"/>
          <a:stretch>
            <a:fillRect/>
          </a:stretch>
        </p:blipFill>
        <p:spPr>
          <a:xfrm>
            <a:off x="3828550" y="4018134"/>
            <a:ext cx="4584700" cy="2520778"/>
          </a:xfrm>
          <a:prstGeom prst="rect">
            <a:avLst/>
          </a:prstGeom>
        </p:spPr>
      </p:pic>
    </p:spTree>
    <p:extLst>
      <p:ext uri="{BB962C8B-B14F-4D97-AF65-F5344CB8AC3E}">
        <p14:creationId xmlns:p14="http://schemas.microsoft.com/office/powerpoint/2010/main" val="35461855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sz="2000" b="1">
                <a:solidFill>
                  <a:srgbClr val="FFFF00"/>
                </a:solidFill>
                <a:latin typeface="Arial" charset="0"/>
              </a:defRPr>
            </a:lvl1pPr>
            <a:lvl2pPr marL="742950" indent="-285750" eaLnBrk="0" hangingPunct="0">
              <a:defRPr sz="2000" b="1">
                <a:solidFill>
                  <a:srgbClr val="FFFF00"/>
                </a:solidFill>
                <a:latin typeface="Arial" charset="0"/>
              </a:defRPr>
            </a:lvl2pPr>
            <a:lvl3pPr marL="1143000" indent="-228600" eaLnBrk="0" hangingPunct="0">
              <a:defRPr sz="2000" b="1">
                <a:solidFill>
                  <a:srgbClr val="FFFF00"/>
                </a:solidFill>
                <a:latin typeface="Arial" charset="0"/>
              </a:defRPr>
            </a:lvl3pPr>
            <a:lvl4pPr marL="1600200" indent="-2286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eaLnBrk="1" hangingPunct="1"/>
            <a:fld id="{61CA85D8-1CB3-48FE-BCE7-77F5D023F4B4}" type="slidenum">
              <a:rPr lang="en-US" sz="1800">
                <a:solidFill>
                  <a:schemeClr val="tx1"/>
                </a:solidFill>
              </a:rPr>
              <a:pPr eaLnBrk="1" hangingPunct="1"/>
              <a:t>27</a:t>
            </a:fld>
            <a:endParaRPr lang="en-US" sz="1800" dirty="0">
              <a:solidFill>
                <a:schemeClr val="tx1"/>
              </a:solidFill>
            </a:endParaRPr>
          </a:p>
        </p:txBody>
      </p:sp>
      <p:sp>
        <p:nvSpPr>
          <p:cNvPr id="158723" name="Text Box 2"/>
          <p:cNvSpPr txBox="1">
            <a:spLocks noChangeArrowheads="1"/>
          </p:cNvSpPr>
          <p:nvPr/>
        </p:nvSpPr>
        <p:spPr bwMode="auto">
          <a:xfrm>
            <a:off x="155198" y="637954"/>
            <a:ext cx="7048791"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000" b="1">
                <a:solidFill>
                  <a:srgbClr val="FFFF00"/>
                </a:solidFill>
                <a:latin typeface="Arial" charset="0"/>
              </a:defRPr>
            </a:lvl1pPr>
            <a:lvl2pPr marL="917575" indent="-460375" eaLnBrk="0" hangingPunct="0">
              <a:defRPr sz="2000" b="1">
                <a:solidFill>
                  <a:srgbClr val="FFFF00"/>
                </a:solidFill>
                <a:latin typeface="Arial" charset="0"/>
              </a:defRPr>
            </a:lvl2pPr>
            <a:lvl3pPr marL="1489075" indent="-457200" eaLnBrk="0" hangingPunct="0">
              <a:defRPr sz="2000" b="1">
                <a:solidFill>
                  <a:srgbClr val="FFFF00"/>
                </a:solidFill>
                <a:latin typeface="Arial" charset="0"/>
              </a:defRPr>
            </a:lvl3pPr>
            <a:lvl4pPr marL="2112963" indent="-4572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algn="l" eaLnBrk="1" hangingPunct="1"/>
            <a:endParaRPr lang="en-US" sz="1800" b="0" dirty="0">
              <a:solidFill>
                <a:schemeClr val="tx1"/>
              </a:solidFill>
              <a:latin typeface="Times New Roman" panose="02020603050405020304" pitchFamily="18" charset="0"/>
              <a:cs typeface="Times New Roman" panose="02020603050405020304" pitchFamily="18" charset="0"/>
            </a:endParaRP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The resulting signal is essentially a plot of intensity vs. time </a:t>
            </a: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Such information if plotted would look like the following:</a:t>
            </a: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This is meaningless to a chemist – we need this to be in the frequency domain rather than time….</a:t>
            </a:r>
          </a:p>
        </p:txBody>
      </p:sp>
      <p:pic>
        <p:nvPicPr>
          <p:cNvPr id="6" name="صورة 82">
            <a:extLst>
              <a:ext uri="{FF2B5EF4-FFF2-40B4-BE49-F238E27FC236}">
                <a16:creationId xmlns:a16="http://schemas.microsoft.com/office/drawing/2014/main" id="{45028C85-3E30-7048-B5E7-224F646E2E4A}"/>
              </a:ext>
            </a:extLst>
          </p:cNvPr>
          <p:cNvPicPr/>
          <p:nvPr/>
        </p:nvPicPr>
        <p:blipFill rotWithShape="1">
          <a:blip r:embed="rId2"/>
          <a:srcRect l="6645" t="4644" r="6316" b="6166"/>
          <a:stretch/>
        </p:blipFill>
        <p:spPr bwMode="auto">
          <a:xfrm>
            <a:off x="8083822" y="1188514"/>
            <a:ext cx="3590634" cy="2709717"/>
          </a:xfrm>
          <a:prstGeom prst="rect">
            <a:avLst/>
          </a:prstGeom>
          <a:noFill/>
          <a:ln w="9525">
            <a:noFill/>
            <a:miter lim="800000"/>
            <a:headEnd/>
            <a:tailEnd/>
          </a:ln>
        </p:spPr>
      </p:pic>
      <p:sp>
        <p:nvSpPr>
          <p:cNvPr id="5" name="Rectangle 4">
            <a:extLst>
              <a:ext uri="{FF2B5EF4-FFF2-40B4-BE49-F238E27FC236}">
                <a16:creationId xmlns:a16="http://schemas.microsoft.com/office/drawing/2014/main" id="{B9943441-EE3D-CB4F-949B-01AC17C2A47B}"/>
              </a:ext>
            </a:extLst>
          </p:cNvPr>
          <p:cNvSpPr/>
          <p:nvPr/>
        </p:nvSpPr>
        <p:spPr>
          <a:xfrm>
            <a:off x="9531927" y="138545"/>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5737563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947200"/>
            <a:ext cx="11979349"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resulting signal is called an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interferogram, which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has the unique property that every data point (a function of the moving mirror position), which makes up the signal has information about every infrared frequency, which comes from the source. </a:t>
            </a:r>
            <a:endParaRPr lang="en-US" sz="2400" dirty="0">
              <a:latin typeface="Times New Roman" panose="02020603050405020304" pitchFamily="18" charset="0"/>
              <a:cs typeface="Times New Roman" panose="02020603050405020304" pitchFamily="18" charset="0"/>
            </a:endParaRP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means that as the interferogram is measured, all frequencies are being measured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simultaneously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Thus, the use of the interferometer results in extremely fast measurements. </a:t>
            </a:r>
            <a:endParaRPr lang="en-US" sz="2400" dirty="0">
              <a:latin typeface="Times New Roman" panose="02020603050405020304" pitchFamily="18" charset="0"/>
              <a:cs typeface="Times New Roman" panose="02020603050405020304" pitchFamily="18" charset="0"/>
            </a:endParaRP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Because the analyst requires a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frequency spectrum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 plot of the intensity at each individual frequency) in order to make identification, the measured interferogram signal cannot be interpreted directly.</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 means of “decoding” the individual frequencies is required. </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can be accomplished via a well-known mathematical technique called 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Fourier transformation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This transformation is performed by the computer, which then presents the user with the desired spectral information for analysis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C092512-308E-0D40-9204-32F200ED1792}"/>
              </a:ext>
            </a:extLst>
          </p:cNvPr>
          <p:cNvSpPr>
            <a:spLocks noGrp="1"/>
          </p:cNvSpPr>
          <p:nvPr>
            <p:ph type="sldNum" sz="quarter" idx="12"/>
          </p:nvPr>
        </p:nvSpPr>
        <p:spPr/>
        <p:txBody>
          <a:bodyPr/>
          <a:lstStyle/>
          <a:p>
            <a:fld id="{867B5C4B-C40C-B644-A15E-6C03A842B15E}" type="slidenum">
              <a:rPr lang="en-US" smtClean="0"/>
              <a:t>28</a:t>
            </a:fld>
            <a:endParaRPr lang="en-US"/>
          </a:p>
        </p:txBody>
      </p:sp>
      <p:sp>
        <p:nvSpPr>
          <p:cNvPr id="4" name="Rectangle 3">
            <a:extLst>
              <a:ext uri="{FF2B5EF4-FFF2-40B4-BE49-F238E27FC236}">
                <a16:creationId xmlns:a16="http://schemas.microsoft.com/office/drawing/2014/main" id="{8821A292-B7F6-064D-BDE4-549D8CB62AD3}"/>
              </a:ext>
            </a:extLst>
          </p:cNvPr>
          <p:cNvSpPr/>
          <p:nvPr/>
        </p:nvSpPr>
        <p:spPr>
          <a:xfrm>
            <a:off x="9712037"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43313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1">
            <a:extLst>
              <a:ext uri="{FF2B5EF4-FFF2-40B4-BE49-F238E27FC236}">
                <a16:creationId xmlns:a16="http://schemas.microsoft.com/office/drawing/2014/main" id="{96AC15FD-0944-474E-B7DD-31E01292D6E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79105344-83F1-C84B-A649-BFF12A98F228}" type="slidenum">
              <a:rPr lang="ar-SA" altLang="en-US" sz="1400">
                <a:latin typeface="Calibri" panose="020F0502020204030204" pitchFamily="34" charset="0"/>
              </a:rPr>
              <a:pPr>
                <a:spcBef>
                  <a:spcPct val="0"/>
                </a:spcBef>
                <a:buClrTx/>
                <a:buSzTx/>
                <a:buFontTx/>
                <a:buNone/>
              </a:pPr>
              <a:t>29</a:t>
            </a:fld>
            <a:endParaRPr lang="en-US" altLang="en-US" sz="1400">
              <a:latin typeface="Calibri" panose="020F0502020204030204" pitchFamily="34" charset="0"/>
            </a:endParaRPr>
          </a:p>
        </p:txBody>
      </p:sp>
      <p:pic>
        <p:nvPicPr>
          <p:cNvPr id="54274" name="Picture 2">
            <a:extLst>
              <a:ext uri="{FF2B5EF4-FFF2-40B4-BE49-F238E27FC236}">
                <a16:creationId xmlns:a16="http://schemas.microsoft.com/office/drawing/2014/main" id="{7A94285E-70C0-A440-A90D-A3E493ADE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23" y="132731"/>
            <a:ext cx="9223173" cy="344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F12D8EE-529D-D04E-8C22-6E3BBB5E993D}"/>
              </a:ext>
            </a:extLst>
          </p:cNvPr>
          <p:cNvGrpSpPr/>
          <p:nvPr/>
        </p:nvGrpSpPr>
        <p:grpSpPr>
          <a:xfrm>
            <a:off x="0" y="3688849"/>
            <a:ext cx="10210800" cy="1095375"/>
            <a:chOff x="1981200" y="5541337"/>
            <a:chExt cx="8001000" cy="1095375"/>
          </a:xfrm>
        </p:grpSpPr>
        <p:sp>
          <p:nvSpPr>
            <p:cNvPr id="4" name="Rectangle 2">
              <a:extLst>
                <a:ext uri="{FF2B5EF4-FFF2-40B4-BE49-F238E27FC236}">
                  <a16:creationId xmlns:a16="http://schemas.microsoft.com/office/drawing/2014/main" id="{57644E77-1347-CC4C-A43F-31365CD352A3}"/>
                </a:ext>
              </a:extLst>
            </p:cNvPr>
            <p:cNvSpPr>
              <a:spLocks noChangeArrowheads="1"/>
            </p:cNvSpPr>
            <p:nvPr/>
          </p:nvSpPr>
          <p:spPr bwMode="auto">
            <a:xfrm>
              <a:off x="1981200" y="5541337"/>
              <a:ext cx="8001000" cy="109537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4276" name="Rectangle 39">
              <a:extLst>
                <a:ext uri="{FF2B5EF4-FFF2-40B4-BE49-F238E27FC236}">
                  <a16:creationId xmlns:a16="http://schemas.microsoft.com/office/drawing/2014/main" id="{17D405B9-353D-474D-B366-58B26D8F9C8D}"/>
                </a:ext>
              </a:extLst>
            </p:cNvPr>
            <p:cNvSpPr>
              <a:spLocks noChangeArrowheads="1"/>
            </p:cNvSpPr>
            <p:nvPr/>
          </p:nvSpPr>
          <p:spPr bwMode="auto">
            <a:xfrm>
              <a:off x="2387601" y="5638801"/>
              <a:ext cx="185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kumimoji="1" lang="en-US" altLang="ja-JP" sz="2400" b="1" dirty="0">
                  <a:solidFill>
                    <a:schemeClr val="bg1"/>
                  </a:solidFill>
                  <a:latin typeface="Calibri" panose="020F0502020204030204" pitchFamily="34" charset="0"/>
                  <a:ea typeface="MS PGothic" panose="020B0600070205080204" pitchFamily="34" charset="-128"/>
                </a:rPr>
                <a:t>Time axis</a:t>
              </a:r>
            </a:p>
            <a:p>
              <a:pPr algn="ctr" eaLnBrk="1" hangingPunct="1">
                <a:spcBef>
                  <a:spcPct val="0"/>
                </a:spcBef>
                <a:buClrTx/>
                <a:buSzTx/>
                <a:buFontTx/>
                <a:buNone/>
              </a:pPr>
              <a:r>
                <a:rPr kumimoji="1" lang="en-US" altLang="ja-JP" sz="2400" b="1" dirty="0">
                  <a:solidFill>
                    <a:schemeClr val="bg1"/>
                  </a:solidFill>
                  <a:latin typeface="Calibri" panose="020F0502020204030204" pitchFamily="34" charset="0"/>
                  <a:ea typeface="MS PGothic" panose="020B0600070205080204" pitchFamily="34" charset="-128"/>
                </a:rPr>
                <a:t>Time domain</a:t>
              </a:r>
              <a:endParaRPr kumimoji="1" lang="en-US" altLang="en-US" sz="2400" b="1" dirty="0">
                <a:solidFill>
                  <a:schemeClr val="bg1"/>
                </a:solidFill>
                <a:latin typeface="Calibri" panose="020F0502020204030204" pitchFamily="34" charset="0"/>
              </a:endParaRPr>
            </a:p>
          </p:txBody>
        </p:sp>
        <p:sp>
          <p:nvSpPr>
            <p:cNvPr id="54277" name="TextBox 5">
              <a:extLst>
                <a:ext uri="{FF2B5EF4-FFF2-40B4-BE49-F238E27FC236}">
                  <a16:creationId xmlns:a16="http://schemas.microsoft.com/office/drawing/2014/main" id="{01C4E18C-1F61-1146-8D97-A4C7B0EFF941}"/>
                </a:ext>
              </a:extLst>
            </p:cNvPr>
            <p:cNvSpPr txBox="1">
              <a:spLocks noChangeArrowheads="1"/>
            </p:cNvSpPr>
            <p:nvPr/>
          </p:nvSpPr>
          <p:spPr bwMode="auto">
            <a:xfrm>
              <a:off x="4953000" y="5657851"/>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1800" b="1" dirty="0">
                  <a:solidFill>
                    <a:schemeClr val="bg1"/>
                  </a:solidFill>
                  <a:latin typeface="Calibri" panose="020F0502020204030204" pitchFamily="34" charset="0"/>
                </a:rPr>
                <a:t>decoding</a:t>
              </a:r>
            </a:p>
          </p:txBody>
        </p:sp>
        <p:sp>
          <p:nvSpPr>
            <p:cNvPr id="7" name="AutoShape 26">
              <a:extLst>
                <a:ext uri="{FF2B5EF4-FFF2-40B4-BE49-F238E27FC236}">
                  <a16:creationId xmlns:a16="http://schemas.microsoft.com/office/drawing/2014/main" id="{E940CEFB-F41D-A94A-8C54-E52F5552A3B6}"/>
                </a:ext>
              </a:extLst>
            </p:cNvPr>
            <p:cNvSpPr>
              <a:spLocks noChangeArrowheads="1"/>
            </p:cNvSpPr>
            <p:nvPr/>
          </p:nvSpPr>
          <p:spPr bwMode="auto">
            <a:xfrm>
              <a:off x="4953000" y="5943601"/>
              <a:ext cx="1752600" cy="268287"/>
            </a:xfrm>
            <a:prstGeom prst="rightArrow">
              <a:avLst>
                <a:gd name="adj1" fmla="val 55713"/>
                <a:gd name="adj2" fmla="val 134953"/>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7620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kumimoji="1" lang="en-US" altLang="en-US" sz="2000">
                <a:latin typeface="MS PGothic" panose="020B0600070205080204" pitchFamily="34" charset="-128"/>
                <a:ea typeface="MS PGothic" panose="020B0600070205080204" pitchFamily="34" charset="-128"/>
              </a:endParaRPr>
            </a:p>
          </p:txBody>
        </p:sp>
        <p:sp>
          <p:nvSpPr>
            <p:cNvPr id="54279" name="TextBox 7">
              <a:extLst>
                <a:ext uri="{FF2B5EF4-FFF2-40B4-BE49-F238E27FC236}">
                  <a16:creationId xmlns:a16="http://schemas.microsoft.com/office/drawing/2014/main" id="{8CE05EEB-7D26-124E-9292-63F5DA391AA7}"/>
                </a:ext>
              </a:extLst>
            </p:cNvPr>
            <p:cNvSpPr txBox="1">
              <a:spLocks noChangeArrowheads="1"/>
            </p:cNvSpPr>
            <p:nvPr/>
          </p:nvSpPr>
          <p:spPr bwMode="auto">
            <a:xfrm>
              <a:off x="5313364" y="6189813"/>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US" altLang="ja-JP" sz="1800" b="1" dirty="0">
                  <a:solidFill>
                    <a:schemeClr val="bg1"/>
                  </a:solidFill>
                  <a:latin typeface="Calibri" panose="020F0502020204030204" pitchFamily="34" charset="0"/>
                  <a:ea typeface="MS PGothic" panose="020B0600070205080204" pitchFamily="34" charset="-128"/>
                </a:rPr>
                <a:t>by FFT</a:t>
              </a:r>
              <a:endParaRPr kumimoji="1" lang="en-US" altLang="en-US" sz="1800" b="1" dirty="0">
                <a:solidFill>
                  <a:schemeClr val="bg1"/>
                </a:solidFill>
                <a:latin typeface="Calibri" panose="020F0502020204030204" pitchFamily="34" charset="0"/>
              </a:endParaRPr>
            </a:p>
          </p:txBody>
        </p:sp>
        <p:sp>
          <p:nvSpPr>
            <p:cNvPr id="54280" name="TextBox 8">
              <a:extLst>
                <a:ext uri="{FF2B5EF4-FFF2-40B4-BE49-F238E27FC236}">
                  <a16:creationId xmlns:a16="http://schemas.microsoft.com/office/drawing/2014/main" id="{56BDE704-38B3-5645-8A6D-4DC9C152B99F}"/>
                </a:ext>
              </a:extLst>
            </p:cNvPr>
            <p:cNvSpPr txBox="1">
              <a:spLocks noChangeArrowheads="1"/>
            </p:cNvSpPr>
            <p:nvPr/>
          </p:nvSpPr>
          <p:spPr bwMode="auto">
            <a:xfrm>
              <a:off x="7543800" y="5657851"/>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kumimoji="1" lang="en-US" altLang="ja-JP" sz="1800" b="1">
                  <a:solidFill>
                    <a:schemeClr val="bg1"/>
                  </a:solidFill>
                  <a:latin typeface="Calibri" panose="020F0502020204030204" pitchFamily="34" charset="0"/>
                  <a:ea typeface="MS PGothic" panose="020B0600070205080204" pitchFamily="34" charset="-128"/>
                </a:rPr>
                <a:t>Wavenumber</a:t>
              </a:r>
            </a:p>
            <a:p>
              <a:pPr algn="ctr" eaLnBrk="1" hangingPunct="1">
                <a:spcBef>
                  <a:spcPct val="0"/>
                </a:spcBef>
                <a:buClrTx/>
                <a:buSzTx/>
                <a:buFontTx/>
                <a:buNone/>
              </a:pPr>
              <a:r>
                <a:rPr kumimoji="1" lang="en-US" altLang="ja-JP" sz="1800" b="1">
                  <a:solidFill>
                    <a:schemeClr val="bg1"/>
                  </a:solidFill>
                  <a:latin typeface="Calibri" panose="020F0502020204030204" pitchFamily="34" charset="0"/>
                  <a:ea typeface="MS PGothic" panose="020B0600070205080204" pitchFamily="34" charset="-128"/>
                </a:rPr>
                <a:t>Frequency domain</a:t>
              </a:r>
              <a:endParaRPr kumimoji="1" lang="en-US" altLang="en-US" sz="1800" b="1">
                <a:solidFill>
                  <a:schemeClr val="bg1"/>
                </a:solidFill>
                <a:latin typeface="Calibri" panose="020F0502020204030204" pitchFamily="34" charset="0"/>
              </a:endParaRPr>
            </a:p>
            <a:p>
              <a:pPr eaLnBrk="1" hangingPunct="1">
                <a:spcBef>
                  <a:spcPct val="0"/>
                </a:spcBef>
                <a:buClrTx/>
                <a:buSzTx/>
                <a:buFontTx/>
                <a:buNone/>
              </a:pPr>
              <a:endParaRPr lang="en-US" altLang="en-US" sz="1800">
                <a:latin typeface="Arial" panose="020B0604020202020204" pitchFamily="34" charset="0"/>
              </a:endParaRPr>
            </a:p>
          </p:txBody>
        </p:sp>
      </p:grpSp>
      <p:sp>
        <p:nvSpPr>
          <p:cNvPr id="25610" name="TextBox 9">
            <a:extLst>
              <a:ext uri="{FF2B5EF4-FFF2-40B4-BE49-F238E27FC236}">
                <a16:creationId xmlns:a16="http://schemas.microsoft.com/office/drawing/2014/main" id="{C11C18F0-7025-6B4D-8104-24911C114E7D}"/>
              </a:ext>
            </a:extLst>
          </p:cNvPr>
          <p:cNvSpPr txBox="1">
            <a:spLocks noChangeArrowheads="1"/>
          </p:cNvSpPr>
          <p:nvPr/>
        </p:nvSpPr>
        <p:spPr bwMode="auto">
          <a:xfrm>
            <a:off x="3088244" y="28668"/>
            <a:ext cx="4010693" cy="769441"/>
          </a:xfrm>
          <a:prstGeom prst="rect">
            <a:avLst/>
          </a:prstGeom>
          <a:noFill/>
          <a:ln w="9525">
            <a:noFill/>
            <a:miter lim="800000"/>
            <a:headEnd/>
            <a:tailEnd/>
          </a:ln>
        </p:spPr>
        <p:txBody>
          <a:bodyPr wrap="square">
            <a:spAutoFit/>
          </a:bodyPr>
          <a:lstStyle/>
          <a:p>
            <a:pPr eaLnBrk="1" hangingPunct="1">
              <a:defRPr/>
            </a:pPr>
            <a:r>
              <a:rPr lang="en-US" sz="4400" b="1" dirty="0">
                <a:solidFill>
                  <a:srgbClr val="CC0066"/>
                </a:solidFill>
                <a:effectLst>
                  <a:outerShdw blurRad="38100" dist="38100" dir="2700000" algn="tl">
                    <a:srgbClr val="000000">
                      <a:alpha val="43137"/>
                    </a:srgbClr>
                  </a:outerShdw>
                </a:effectLst>
                <a:latin typeface="Calibri" pitchFamily="34" charset="0"/>
                <a:cs typeface="Arial" charset="0"/>
              </a:rPr>
              <a:t>                  FT-IR</a:t>
            </a:r>
          </a:p>
        </p:txBody>
      </p:sp>
      <p:sp>
        <p:nvSpPr>
          <p:cNvPr id="12" name="Rectangle 11">
            <a:extLst>
              <a:ext uri="{FF2B5EF4-FFF2-40B4-BE49-F238E27FC236}">
                <a16:creationId xmlns:a16="http://schemas.microsoft.com/office/drawing/2014/main" id="{6CC5D200-0F1D-C343-8EFF-1F8EDE9EB5B4}"/>
              </a:ext>
            </a:extLst>
          </p:cNvPr>
          <p:cNvSpPr/>
          <p:nvPr/>
        </p:nvSpPr>
        <p:spPr>
          <a:xfrm>
            <a:off x="9876174" y="1283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3" name="Picture 6" descr="ftir2">
            <a:extLst>
              <a:ext uri="{FF2B5EF4-FFF2-40B4-BE49-F238E27FC236}">
                <a16:creationId xmlns:a16="http://schemas.microsoft.com/office/drawing/2014/main" id="{A349D9D3-AAF8-8740-8C58-D96CB50939C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954"/>
          <a:stretch>
            <a:fillRect/>
          </a:stretch>
        </p:blipFill>
        <p:spPr bwMode="auto">
          <a:xfrm>
            <a:off x="3136152" y="4732421"/>
            <a:ext cx="4897582" cy="1957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861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BFD74D-2376-3049-B79C-BE5FE64B15C3}"/>
              </a:ext>
            </a:extLst>
          </p:cNvPr>
          <p:cNvSpPr>
            <a:spLocks noGrp="1" noChangeArrowheads="1"/>
          </p:cNvSpPr>
          <p:nvPr>
            <p:ph type="body" idx="1"/>
          </p:nvPr>
        </p:nvSpPr>
        <p:spPr>
          <a:xfrm>
            <a:off x="2413000" y="1536700"/>
            <a:ext cx="6338888" cy="5080668"/>
          </a:xfrm>
        </p:spPr>
        <p:txBody>
          <a:bodyPr vert="horz" wrap="none" lIns="19050" tIns="26988" rIns="19050" bIns="26988" rtlCol="0">
            <a:normAutofit/>
          </a:bodyPr>
          <a:lstStyle/>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Stretching vibrations (multiple bonds)</a:t>
            </a:r>
          </a:p>
        </p:txBody>
      </p:sp>
      <p:sp>
        <p:nvSpPr>
          <p:cNvPr id="20483" name="Rectangle 3">
            <a:extLst>
              <a:ext uri="{FF2B5EF4-FFF2-40B4-BE49-F238E27FC236}">
                <a16:creationId xmlns:a16="http://schemas.microsoft.com/office/drawing/2014/main" id="{9515B8E0-4A40-204D-B124-C96033AC5B42}"/>
              </a:ext>
            </a:extLst>
          </p:cNvPr>
          <p:cNvSpPr>
            <a:spLocks noGrp="1" noChangeArrowheads="1"/>
          </p:cNvSpPr>
          <p:nvPr>
            <p:ph type="title"/>
          </p:nvPr>
        </p:nvSpPr>
        <p:spPr>
          <a:xfrm>
            <a:off x="1536411" y="303213"/>
            <a:ext cx="7816850" cy="1033462"/>
          </a:xfrm>
          <a:ln w="25400" cap="flat">
            <a:solidFill>
              <a:srgbClr val="FF0000"/>
            </a:solidFill>
            <a:miter lim="800000"/>
            <a:headEnd/>
            <a:tailEnd/>
          </a:ln>
        </p:spPr>
        <p:txBody>
          <a:bodyPr vert="horz" wrap="none" lIns="19050" tIns="26988" rIns="19050" bIns="26988" rtlCol="0" anchor="t">
            <a:normAutofit/>
          </a:bodyPr>
          <a:lstStyle/>
          <a:p>
            <a:pPr algn="ct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Infrared Absorption Frequencies</a:t>
            </a:r>
          </a:p>
        </p:txBody>
      </p:sp>
      <p:grpSp>
        <p:nvGrpSpPr>
          <p:cNvPr id="47108" name="Group 13">
            <a:extLst>
              <a:ext uri="{FF2B5EF4-FFF2-40B4-BE49-F238E27FC236}">
                <a16:creationId xmlns:a16="http://schemas.microsoft.com/office/drawing/2014/main" id="{EA19041D-E6D9-7E46-A86A-3B01D0424C09}"/>
              </a:ext>
            </a:extLst>
          </p:cNvPr>
          <p:cNvGrpSpPr>
            <a:grpSpLocks/>
          </p:cNvGrpSpPr>
          <p:nvPr/>
        </p:nvGrpSpPr>
        <p:grpSpPr bwMode="auto">
          <a:xfrm>
            <a:off x="3182939" y="2840038"/>
            <a:ext cx="1482725" cy="1179512"/>
            <a:chOff x="1045" y="1789"/>
            <a:chExt cx="934" cy="743"/>
          </a:xfrm>
        </p:grpSpPr>
        <p:sp>
          <p:nvSpPr>
            <p:cNvPr id="20484" name="Rectangle 4">
              <a:extLst>
                <a:ext uri="{FF2B5EF4-FFF2-40B4-BE49-F238E27FC236}">
                  <a16:creationId xmlns:a16="http://schemas.microsoft.com/office/drawing/2014/main" id="{5D089FFC-B934-164F-8945-4F123EE54405}"/>
                </a:ext>
              </a:extLst>
            </p:cNvPr>
            <p:cNvSpPr>
              <a:spLocks noChangeArrowheads="1"/>
            </p:cNvSpPr>
            <p:nvPr/>
          </p:nvSpPr>
          <p:spPr bwMode="auto">
            <a:xfrm>
              <a:off x="1136" y="2003"/>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485" name="Rectangle 5">
              <a:extLst>
                <a:ext uri="{FF2B5EF4-FFF2-40B4-BE49-F238E27FC236}">
                  <a16:creationId xmlns:a16="http://schemas.microsoft.com/office/drawing/2014/main" id="{A0C25B74-2FC7-5F4C-9193-311B06A07A71}"/>
                </a:ext>
              </a:extLst>
            </p:cNvPr>
            <p:cNvSpPr>
              <a:spLocks noChangeArrowheads="1"/>
            </p:cNvSpPr>
            <p:nvPr/>
          </p:nvSpPr>
          <p:spPr bwMode="auto">
            <a:xfrm>
              <a:off x="1617" y="2011"/>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grpSp>
          <p:nvGrpSpPr>
            <p:cNvPr id="47128" name="Group 8">
              <a:extLst>
                <a:ext uri="{FF2B5EF4-FFF2-40B4-BE49-F238E27FC236}">
                  <a16:creationId xmlns:a16="http://schemas.microsoft.com/office/drawing/2014/main" id="{2E46CACE-480E-1643-AB0C-7B14E3160177}"/>
                </a:ext>
              </a:extLst>
            </p:cNvPr>
            <p:cNvGrpSpPr>
              <a:grpSpLocks/>
            </p:cNvGrpSpPr>
            <p:nvPr/>
          </p:nvGrpSpPr>
          <p:grpSpPr bwMode="auto">
            <a:xfrm>
              <a:off x="1391" y="2132"/>
              <a:ext cx="241" cy="63"/>
              <a:chOff x="1391" y="2132"/>
              <a:chExt cx="241" cy="63"/>
            </a:xfrm>
          </p:grpSpPr>
          <p:sp>
            <p:nvSpPr>
              <p:cNvPr id="20486" name="Line 6">
                <a:extLst>
                  <a:ext uri="{FF2B5EF4-FFF2-40B4-BE49-F238E27FC236}">
                    <a16:creationId xmlns:a16="http://schemas.microsoft.com/office/drawing/2014/main" id="{01B4E480-DB85-D54C-B9A6-A5AF52B03A3D}"/>
                  </a:ext>
                </a:extLst>
              </p:cNvPr>
              <p:cNvSpPr>
                <a:spLocks noChangeShapeType="1"/>
              </p:cNvSpPr>
              <p:nvPr/>
            </p:nvSpPr>
            <p:spPr bwMode="auto">
              <a:xfrm>
                <a:off x="1394" y="2132"/>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87" name="Line 7">
                <a:extLst>
                  <a:ext uri="{FF2B5EF4-FFF2-40B4-BE49-F238E27FC236}">
                    <a16:creationId xmlns:a16="http://schemas.microsoft.com/office/drawing/2014/main" id="{5B96E939-32C1-7B46-B682-1E01CAF9329C}"/>
                  </a:ext>
                </a:extLst>
              </p:cNvPr>
              <p:cNvSpPr>
                <a:spLocks noChangeShapeType="1"/>
              </p:cNvSpPr>
              <p:nvPr/>
            </p:nvSpPr>
            <p:spPr bwMode="auto">
              <a:xfrm>
                <a:off x="1391" y="2195"/>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89" name="Line 9">
              <a:extLst>
                <a:ext uri="{FF2B5EF4-FFF2-40B4-BE49-F238E27FC236}">
                  <a16:creationId xmlns:a16="http://schemas.microsoft.com/office/drawing/2014/main" id="{D94DE5B9-5F73-7447-AC46-F5625D3DC470}"/>
                </a:ext>
              </a:extLst>
            </p:cNvPr>
            <p:cNvSpPr>
              <a:spLocks noChangeShapeType="1"/>
            </p:cNvSpPr>
            <p:nvPr/>
          </p:nvSpPr>
          <p:spPr bwMode="auto">
            <a:xfrm flipH="1">
              <a:off x="1809" y="1790"/>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0" name="Line 10">
              <a:extLst>
                <a:ext uri="{FF2B5EF4-FFF2-40B4-BE49-F238E27FC236}">
                  <a16:creationId xmlns:a16="http://schemas.microsoft.com/office/drawing/2014/main" id="{60AB948F-4B7A-DF4C-A352-61D6C64AC41E}"/>
                </a:ext>
              </a:extLst>
            </p:cNvPr>
            <p:cNvSpPr>
              <a:spLocks noChangeShapeType="1"/>
            </p:cNvSpPr>
            <p:nvPr/>
          </p:nvSpPr>
          <p:spPr bwMode="auto">
            <a:xfrm flipH="1" flipV="1">
              <a:off x="1808" y="2280"/>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1" name="Line 11">
              <a:extLst>
                <a:ext uri="{FF2B5EF4-FFF2-40B4-BE49-F238E27FC236}">
                  <a16:creationId xmlns:a16="http://schemas.microsoft.com/office/drawing/2014/main" id="{3E31E363-9707-6D44-B75F-7216F7F278C8}"/>
                </a:ext>
              </a:extLst>
            </p:cNvPr>
            <p:cNvSpPr>
              <a:spLocks noChangeShapeType="1"/>
            </p:cNvSpPr>
            <p:nvPr/>
          </p:nvSpPr>
          <p:spPr bwMode="auto">
            <a:xfrm>
              <a:off x="1045" y="1789"/>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2" name="Line 12">
              <a:extLst>
                <a:ext uri="{FF2B5EF4-FFF2-40B4-BE49-F238E27FC236}">
                  <a16:creationId xmlns:a16="http://schemas.microsoft.com/office/drawing/2014/main" id="{1C265894-1FC4-A44A-9A03-D60FE3F8FE52}"/>
                </a:ext>
              </a:extLst>
            </p:cNvPr>
            <p:cNvSpPr>
              <a:spLocks noChangeShapeType="1"/>
            </p:cNvSpPr>
            <p:nvPr/>
          </p:nvSpPr>
          <p:spPr bwMode="auto">
            <a:xfrm flipV="1">
              <a:off x="1046" y="2279"/>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94" name="Rectangle 14">
            <a:extLst>
              <a:ext uri="{FF2B5EF4-FFF2-40B4-BE49-F238E27FC236}">
                <a16:creationId xmlns:a16="http://schemas.microsoft.com/office/drawing/2014/main" id="{441EFDBF-039E-C44C-A3A8-6E069C8026C2}"/>
              </a:ext>
            </a:extLst>
          </p:cNvPr>
          <p:cNvSpPr>
            <a:spLocks noChangeArrowheads="1"/>
          </p:cNvSpPr>
          <p:nvPr/>
        </p:nvSpPr>
        <p:spPr bwMode="auto">
          <a:xfrm>
            <a:off x="6027738" y="3155950"/>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1620-1680</a:t>
            </a:r>
          </a:p>
        </p:txBody>
      </p:sp>
      <p:grpSp>
        <p:nvGrpSpPr>
          <p:cNvPr id="47110" name="Group 21">
            <a:extLst>
              <a:ext uri="{FF2B5EF4-FFF2-40B4-BE49-F238E27FC236}">
                <a16:creationId xmlns:a16="http://schemas.microsoft.com/office/drawing/2014/main" id="{93D1E435-18E4-7B41-A458-2CEA9554C13E}"/>
              </a:ext>
            </a:extLst>
          </p:cNvPr>
          <p:cNvGrpSpPr>
            <a:grpSpLocks/>
          </p:cNvGrpSpPr>
          <p:nvPr/>
        </p:nvGrpSpPr>
        <p:grpSpPr bwMode="auto">
          <a:xfrm>
            <a:off x="2989264" y="5553076"/>
            <a:ext cx="1511299" cy="531813"/>
            <a:chOff x="923" y="3498"/>
            <a:chExt cx="952" cy="335"/>
          </a:xfrm>
        </p:grpSpPr>
        <p:grpSp>
          <p:nvGrpSpPr>
            <p:cNvPr id="47120" name="Group 18">
              <a:extLst>
                <a:ext uri="{FF2B5EF4-FFF2-40B4-BE49-F238E27FC236}">
                  <a16:creationId xmlns:a16="http://schemas.microsoft.com/office/drawing/2014/main" id="{83049478-EEA3-0F44-B6BC-72A26BA34658}"/>
                </a:ext>
              </a:extLst>
            </p:cNvPr>
            <p:cNvGrpSpPr>
              <a:grpSpLocks/>
            </p:cNvGrpSpPr>
            <p:nvPr/>
          </p:nvGrpSpPr>
          <p:grpSpPr bwMode="auto">
            <a:xfrm>
              <a:off x="1387" y="3613"/>
              <a:ext cx="238" cy="115"/>
              <a:chOff x="1387" y="3613"/>
              <a:chExt cx="238" cy="115"/>
            </a:xfrm>
          </p:grpSpPr>
          <p:sp>
            <p:nvSpPr>
              <p:cNvPr id="20495" name="Line 15">
                <a:extLst>
                  <a:ext uri="{FF2B5EF4-FFF2-40B4-BE49-F238E27FC236}">
                    <a16:creationId xmlns:a16="http://schemas.microsoft.com/office/drawing/2014/main" id="{B5550C79-54DB-CF49-BC66-EE04B77BE8A4}"/>
                  </a:ext>
                </a:extLst>
              </p:cNvPr>
              <p:cNvSpPr>
                <a:spLocks noChangeShapeType="1"/>
              </p:cNvSpPr>
              <p:nvPr/>
            </p:nvSpPr>
            <p:spPr bwMode="auto">
              <a:xfrm>
                <a:off x="1387" y="3613"/>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6" name="Line 16">
                <a:extLst>
                  <a:ext uri="{FF2B5EF4-FFF2-40B4-BE49-F238E27FC236}">
                    <a16:creationId xmlns:a16="http://schemas.microsoft.com/office/drawing/2014/main" id="{66AA9A9B-B48B-EF4D-9C03-770BECE78055}"/>
                  </a:ext>
                </a:extLst>
              </p:cNvPr>
              <p:cNvSpPr>
                <a:spLocks noChangeShapeType="1"/>
              </p:cNvSpPr>
              <p:nvPr/>
            </p:nvSpPr>
            <p:spPr bwMode="auto">
              <a:xfrm>
                <a:off x="1387" y="3676"/>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7" name="Line 17">
                <a:extLst>
                  <a:ext uri="{FF2B5EF4-FFF2-40B4-BE49-F238E27FC236}">
                    <a16:creationId xmlns:a16="http://schemas.microsoft.com/office/drawing/2014/main" id="{1A9EBD11-B031-E04F-B715-42ED3D4B9342}"/>
                  </a:ext>
                </a:extLst>
              </p:cNvPr>
              <p:cNvSpPr>
                <a:spLocks noChangeShapeType="1"/>
              </p:cNvSpPr>
              <p:nvPr/>
            </p:nvSpPr>
            <p:spPr bwMode="auto">
              <a:xfrm>
                <a:off x="1387" y="372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99" name="Rectangle 19">
              <a:extLst>
                <a:ext uri="{FF2B5EF4-FFF2-40B4-BE49-F238E27FC236}">
                  <a16:creationId xmlns:a16="http://schemas.microsoft.com/office/drawing/2014/main" id="{75A46D27-1B33-4644-BD76-4825E68AE4C0}"/>
                </a:ext>
              </a:extLst>
            </p:cNvPr>
            <p:cNvSpPr>
              <a:spLocks noChangeArrowheads="1"/>
            </p:cNvSpPr>
            <p:nvPr/>
          </p:nvSpPr>
          <p:spPr bwMode="auto">
            <a:xfrm>
              <a:off x="923" y="3498"/>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500" name="Rectangle 20">
              <a:extLst>
                <a:ext uri="{FF2B5EF4-FFF2-40B4-BE49-F238E27FC236}">
                  <a16:creationId xmlns:a16="http://schemas.microsoft.com/office/drawing/2014/main" id="{2B787F80-538E-FE4D-AA94-C3C05B67AEAA}"/>
                </a:ext>
              </a:extLst>
            </p:cNvPr>
            <p:cNvSpPr>
              <a:spLocks noChangeArrowheads="1"/>
            </p:cNvSpPr>
            <p:nvPr/>
          </p:nvSpPr>
          <p:spPr bwMode="auto">
            <a:xfrm>
              <a:off x="1596" y="3507"/>
              <a:ext cx="27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N</a:t>
              </a:r>
            </a:p>
          </p:txBody>
        </p:sp>
      </p:grpSp>
      <p:grpSp>
        <p:nvGrpSpPr>
          <p:cNvPr id="47111" name="Group 28">
            <a:extLst>
              <a:ext uri="{FF2B5EF4-FFF2-40B4-BE49-F238E27FC236}">
                <a16:creationId xmlns:a16="http://schemas.microsoft.com/office/drawing/2014/main" id="{0A02C8C9-424D-BF47-BA5E-C25D2E9ADB17}"/>
              </a:ext>
            </a:extLst>
          </p:cNvPr>
          <p:cNvGrpSpPr>
            <a:grpSpLocks/>
          </p:cNvGrpSpPr>
          <p:nvPr/>
        </p:nvGrpSpPr>
        <p:grpSpPr bwMode="auto">
          <a:xfrm>
            <a:off x="2989263" y="4572001"/>
            <a:ext cx="1870074" cy="531813"/>
            <a:chOff x="923" y="2880"/>
            <a:chExt cx="1178" cy="335"/>
          </a:xfrm>
        </p:grpSpPr>
        <p:grpSp>
          <p:nvGrpSpPr>
            <p:cNvPr id="47114" name="Group 25">
              <a:extLst>
                <a:ext uri="{FF2B5EF4-FFF2-40B4-BE49-F238E27FC236}">
                  <a16:creationId xmlns:a16="http://schemas.microsoft.com/office/drawing/2014/main" id="{880E126A-A518-7445-81BF-306FE485AA3C}"/>
                </a:ext>
              </a:extLst>
            </p:cNvPr>
            <p:cNvGrpSpPr>
              <a:grpSpLocks/>
            </p:cNvGrpSpPr>
            <p:nvPr/>
          </p:nvGrpSpPr>
          <p:grpSpPr bwMode="auto">
            <a:xfrm>
              <a:off x="1387" y="2995"/>
              <a:ext cx="238" cy="115"/>
              <a:chOff x="1387" y="2995"/>
              <a:chExt cx="238" cy="115"/>
            </a:xfrm>
          </p:grpSpPr>
          <p:sp>
            <p:nvSpPr>
              <p:cNvPr id="20502" name="Line 22">
                <a:extLst>
                  <a:ext uri="{FF2B5EF4-FFF2-40B4-BE49-F238E27FC236}">
                    <a16:creationId xmlns:a16="http://schemas.microsoft.com/office/drawing/2014/main" id="{1EC0F78A-E3B0-214B-8396-6F514228BF9A}"/>
                  </a:ext>
                </a:extLst>
              </p:cNvPr>
              <p:cNvSpPr>
                <a:spLocks noChangeShapeType="1"/>
              </p:cNvSpPr>
              <p:nvPr/>
            </p:nvSpPr>
            <p:spPr bwMode="auto">
              <a:xfrm>
                <a:off x="1387" y="2995"/>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503" name="Line 23">
                <a:extLst>
                  <a:ext uri="{FF2B5EF4-FFF2-40B4-BE49-F238E27FC236}">
                    <a16:creationId xmlns:a16="http://schemas.microsoft.com/office/drawing/2014/main" id="{BD06192B-4260-7B44-8704-A776E497ABD2}"/>
                  </a:ext>
                </a:extLst>
              </p:cNvPr>
              <p:cNvSpPr>
                <a:spLocks noChangeShapeType="1"/>
              </p:cNvSpPr>
              <p:nvPr/>
            </p:nvSpPr>
            <p:spPr bwMode="auto">
              <a:xfrm>
                <a:off x="1387" y="305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504" name="Line 24">
                <a:extLst>
                  <a:ext uri="{FF2B5EF4-FFF2-40B4-BE49-F238E27FC236}">
                    <a16:creationId xmlns:a16="http://schemas.microsoft.com/office/drawing/2014/main" id="{30910FA0-4421-BE42-977E-E26C53DABF7B}"/>
                  </a:ext>
                </a:extLst>
              </p:cNvPr>
              <p:cNvSpPr>
                <a:spLocks noChangeShapeType="1"/>
              </p:cNvSpPr>
              <p:nvPr/>
            </p:nvSpPr>
            <p:spPr bwMode="auto">
              <a:xfrm>
                <a:off x="1387" y="3110"/>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506" name="Rectangle 26">
              <a:extLst>
                <a:ext uri="{FF2B5EF4-FFF2-40B4-BE49-F238E27FC236}">
                  <a16:creationId xmlns:a16="http://schemas.microsoft.com/office/drawing/2014/main" id="{CB180D16-D3ED-254C-BC7F-E8E8EE4D396F}"/>
                </a:ext>
              </a:extLst>
            </p:cNvPr>
            <p:cNvSpPr>
              <a:spLocks noChangeArrowheads="1"/>
            </p:cNvSpPr>
            <p:nvPr/>
          </p:nvSpPr>
          <p:spPr bwMode="auto">
            <a:xfrm>
              <a:off x="923" y="2880"/>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507" name="Rectangle 27">
              <a:extLst>
                <a:ext uri="{FF2B5EF4-FFF2-40B4-BE49-F238E27FC236}">
                  <a16:creationId xmlns:a16="http://schemas.microsoft.com/office/drawing/2014/main" id="{8599B21E-F442-A74D-9192-3B6187AAD64E}"/>
                </a:ext>
              </a:extLst>
            </p:cNvPr>
            <p:cNvSpPr>
              <a:spLocks noChangeArrowheads="1"/>
            </p:cNvSpPr>
            <p:nvPr/>
          </p:nvSpPr>
          <p:spPr bwMode="auto">
            <a:xfrm>
              <a:off x="1596" y="2889"/>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grpSp>
      <p:sp>
        <p:nvSpPr>
          <p:cNvPr id="20509" name="Rectangle 29">
            <a:extLst>
              <a:ext uri="{FF2B5EF4-FFF2-40B4-BE49-F238E27FC236}">
                <a16:creationId xmlns:a16="http://schemas.microsoft.com/office/drawing/2014/main" id="{287AD707-4166-8B45-B9E0-3E987747AC18}"/>
              </a:ext>
            </a:extLst>
          </p:cNvPr>
          <p:cNvSpPr>
            <a:spLocks noChangeArrowheads="1"/>
          </p:cNvSpPr>
          <p:nvPr/>
        </p:nvSpPr>
        <p:spPr bwMode="auto">
          <a:xfrm>
            <a:off x="6027738" y="4543425"/>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2100-2200</a:t>
            </a:r>
          </a:p>
        </p:txBody>
      </p:sp>
      <p:sp>
        <p:nvSpPr>
          <p:cNvPr id="20510" name="Rectangle 30">
            <a:extLst>
              <a:ext uri="{FF2B5EF4-FFF2-40B4-BE49-F238E27FC236}">
                <a16:creationId xmlns:a16="http://schemas.microsoft.com/office/drawing/2014/main" id="{833CC4DC-F8C1-4E40-BF1E-C32BFB00DA77}"/>
              </a:ext>
            </a:extLst>
          </p:cNvPr>
          <p:cNvSpPr>
            <a:spLocks noChangeArrowheads="1"/>
          </p:cNvSpPr>
          <p:nvPr/>
        </p:nvSpPr>
        <p:spPr bwMode="auto">
          <a:xfrm>
            <a:off x="6027738" y="5526088"/>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2240-2280</a:t>
            </a:r>
          </a:p>
        </p:txBody>
      </p:sp>
      <p:sp>
        <p:nvSpPr>
          <p:cNvPr id="2" name="Slide Number Placeholder 1">
            <a:extLst>
              <a:ext uri="{FF2B5EF4-FFF2-40B4-BE49-F238E27FC236}">
                <a16:creationId xmlns:a16="http://schemas.microsoft.com/office/drawing/2014/main" id="{2B97D258-683F-D543-8474-9837AFD95C43}"/>
              </a:ext>
            </a:extLst>
          </p:cNvPr>
          <p:cNvSpPr>
            <a:spLocks noGrp="1"/>
          </p:cNvSpPr>
          <p:nvPr>
            <p:ph type="sldNum" sz="quarter" idx="12"/>
          </p:nvPr>
        </p:nvSpPr>
        <p:spPr/>
        <p:txBody>
          <a:bodyPr/>
          <a:lstStyle/>
          <a:p>
            <a:fld id="{867B5C4B-C40C-B644-A15E-6C03A842B15E}" type="slidenum">
              <a:rPr lang="en-US" smtClean="0"/>
              <a:t>3</a:t>
            </a:fld>
            <a:endParaRPr lang="en-US"/>
          </a:p>
        </p:txBody>
      </p:sp>
      <p:sp>
        <p:nvSpPr>
          <p:cNvPr id="32" name="Rectangle 31">
            <a:extLst>
              <a:ext uri="{FF2B5EF4-FFF2-40B4-BE49-F238E27FC236}">
                <a16:creationId xmlns:a16="http://schemas.microsoft.com/office/drawing/2014/main" id="{EB244909-22F5-6944-AB2C-E0449E99C3C7}"/>
              </a:ext>
            </a:extLst>
          </p:cNvPr>
          <p:cNvSpPr/>
          <p:nvPr/>
        </p:nvSpPr>
        <p:spPr>
          <a:xfrm>
            <a:off x="9599083"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46384694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58969" y="136525"/>
            <a:ext cx="11969796" cy="3577842"/>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algn="justLow" eaLnBrk="0" fontAlgn="base" hangingPunct="0">
              <a:spcBef>
                <a:spcPct val="0"/>
              </a:spcBef>
              <a:spcAft>
                <a:spcPct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normal instrumental process is as follows:</a:t>
            </a:r>
            <a:endParaRPr lang="en-US" sz="20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The Source: The laser source produces a single beam with a definite wavelength for internal calibration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Infrared energy is emitted from a glowing blackbody source. This beam passes through an aperture, which controls the amount of energy presented to the sample (and, ultimately, to the detector).</a:t>
            </a:r>
            <a:endParaRPr lang="en-US" sz="20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 The Interferometer: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An advice in which two or more radiation beams interfere with each other after passing through different optical paths. It produces a unique type of signal that has all of the infrared frequencies(encoded) into it, the output is an interferogram or interference record. The two domains of distance and frequency are interconvertible by the mathematical method of Fourier transformation.</a:t>
            </a: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3. The Sample: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beam enters the sample compartment where it is transmitted through or reflected off of the surface of the sample, depending on the type of analysis being accomplished. This is where specific frequencies of energy, which are uniquely characteristic of the sample, are absorbed.</a:t>
            </a:r>
            <a:endParaRPr lang="en-US" sz="20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0A6E60D-FFC3-BE49-BC9B-6C38C4B15ECD}"/>
              </a:ext>
            </a:extLst>
          </p:cNvPr>
          <p:cNvSpPr>
            <a:spLocks noGrp="1"/>
          </p:cNvSpPr>
          <p:nvPr>
            <p:ph type="sldNum" sz="quarter" idx="12"/>
          </p:nvPr>
        </p:nvSpPr>
        <p:spPr/>
        <p:txBody>
          <a:bodyPr/>
          <a:lstStyle/>
          <a:p>
            <a:fld id="{867B5C4B-C40C-B644-A15E-6C03A842B15E}" type="slidenum">
              <a:rPr lang="en-US" smtClean="0"/>
              <a:t>30</a:t>
            </a:fld>
            <a:endParaRPr lang="en-US"/>
          </a:p>
        </p:txBody>
      </p:sp>
      <p:sp>
        <p:nvSpPr>
          <p:cNvPr id="4" name="Rectangle 3">
            <a:extLst>
              <a:ext uri="{FF2B5EF4-FFF2-40B4-BE49-F238E27FC236}">
                <a16:creationId xmlns:a16="http://schemas.microsoft.com/office/drawing/2014/main" id="{3CB14844-AB1C-CC48-912D-79E2FB335199}"/>
              </a:ext>
            </a:extLst>
          </p:cNvPr>
          <p:cNvSpPr/>
          <p:nvPr/>
        </p:nvSpPr>
        <p:spPr>
          <a:xfrm>
            <a:off x="9518073"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5" name="Picture 4">
            <a:extLst>
              <a:ext uri="{FF2B5EF4-FFF2-40B4-BE49-F238E27FC236}">
                <a16:creationId xmlns:a16="http://schemas.microsoft.com/office/drawing/2014/main" id="{8C582EE5-22FA-494B-984E-B56511705709}"/>
              </a:ext>
            </a:extLst>
          </p:cNvPr>
          <p:cNvPicPr>
            <a:picLocks noChangeAspect="1"/>
          </p:cNvPicPr>
          <p:nvPr/>
        </p:nvPicPr>
        <p:blipFill>
          <a:blip r:embed="rId2"/>
          <a:stretch>
            <a:fillRect/>
          </a:stretch>
        </p:blipFill>
        <p:spPr>
          <a:xfrm>
            <a:off x="2768211" y="3983360"/>
            <a:ext cx="6551312" cy="2738115"/>
          </a:xfrm>
          <a:prstGeom prst="rect">
            <a:avLst/>
          </a:prstGeom>
        </p:spPr>
      </p:pic>
    </p:spTree>
    <p:extLst>
      <p:ext uri="{BB962C8B-B14F-4D97-AF65-F5344CB8AC3E}">
        <p14:creationId xmlns:p14="http://schemas.microsoft.com/office/powerpoint/2010/main" val="294356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588744"/>
            <a:ext cx="11930881" cy="35855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4. The Detector: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beam finally passes to the detector for final measurement. The detectors used are specially designed to measure the special interferogram signal.</a:t>
            </a:r>
          </a:p>
          <a:p>
            <a:pPr algn="justLow" fontAlgn="base">
              <a:spcBef>
                <a:spcPct val="0"/>
              </a:spcBef>
              <a:spcAft>
                <a:spcPct val="0"/>
              </a:spcAft>
            </a:pPr>
            <a:r>
              <a:rPr lang="en-US" sz="2400" b="1" dirty="0">
                <a:latin typeface="Times New Roman" panose="02020603050405020304" pitchFamily="18" charset="0"/>
                <a:cs typeface="Times New Roman" panose="02020603050405020304" pitchFamily="18" charset="0"/>
              </a:rPr>
              <a:t>DTGS(Deuterium triglycine </a:t>
            </a:r>
            <a:r>
              <a:rPr lang="en-US" sz="2400" b="1" dirty="0" err="1">
                <a:latin typeface="Times New Roman" panose="02020603050405020304" pitchFamily="18" charset="0"/>
                <a:cs typeface="Times New Roman" panose="02020603050405020304" pitchFamily="18" charset="0"/>
              </a:rPr>
              <a:t>sulphat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a temperature resistance alkali halide window </a:t>
            </a:r>
          </a:p>
          <a:p>
            <a:pPr algn="justLow" fontAlgn="base">
              <a:spcBef>
                <a:spcPct val="0"/>
              </a:spcBef>
              <a:spcAft>
                <a:spcPct val="0"/>
              </a:spcAft>
            </a:pPr>
            <a:r>
              <a:rPr lang="en-US" sz="2400" b="1" dirty="0">
                <a:latin typeface="Times New Roman" panose="02020603050405020304" pitchFamily="18" charset="0"/>
                <a:cs typeface="Times New Roman" panose="02020603050405020304" pitchFamily="18" charset="0"/>
              </a:rPr>
              <a:t>MCT(Mercury cadmium telluride)(sensitive work)</a:t>
            </a:r>
          </a:p>
          <a:p>
            <a:pPr algn="justLow" fontAlgn="base">
              <a:spcBef>
                <a:spcPct val="0"/>
              </a:spcBef>
              <a:spcAft>
                <a:spcPct val="0"/>
              </a:spcAft>
            </a:pPr>
            <a:r>
              <a:rPr lang="en-US" sz="2400" dirty="0">
                <a:latin typeface="Times New Roman" panose="02020603050405020304" pitchFamily="18" charset="0"/>
                <a:cs typeface="Times New Roman" panose="02020603050405020304" pitchFamily="18" charset="0"/>
              </a:rPr>
              <a:t>The detector has to be coated with liquid nitrogen the output from the detector goes to a preamplifier where it is converted into a voltage signal that varies with time.</a:t>
            </a:r>
          </a:p>
          <a:p>
            <a:pPr algn="justLow" fontAlgn="base">
              <a:spcBef>
                <a:spcPct val="0"/>
              </a:spcBef>
              <a:spcAft>
                <a:spcPct val="0"/>
              </a:spcAft>
            </a:pPr>
            <a:endParaRPr lang="en-US" sz="11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5. The Computer: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measured signal is digitized and sent to the computer where the Fourier transformation takes place. The final infrared spectrum is then presented to the user for interpretation and any further manipulation.</a:t>
            </a:r>
            <a:endParaRPr lang="en-US" sz="3200" dirty="0">
              <a:latin typeface="Times New Roman" panose="02020603050405020304" pitchFamily="18" charset="0"/>
              <a:cs typeface="Times New Roman" panose="02020603050405020304" pitchFamily="18" charset="0"/>
            </a:endParaRPr>
          </a:p>
        </p:txBody>
      </p:sp>
      <p:pic>
        <p:nvPicPr>
          <p:cNvPr id="3" name="صورة 86"/>
          <p:cNvPicPr/>
          <p:nvPr/>
        </p:nvPicPr>
        <p:blipFill>
          <a:blip r:embed="rId2">
            <a:lum contrast="-30000"/>
          </a:blip>
          <a:srcRect/>
          <a:stretch>
            <a:fillRect/>
          </a:stretch>
        </p:blipFill>
        <p:spPr bwMode="auto">
          <a:xfrm>
            <a:off x="1491500" y="4334862"/>
            <a:ext cx="7652499" cy="2204050"/>
          </a:xfrm>
          <a:prstGeom prst="rect">
            <a:avLst/>
          </a:prstGeom>
          <a:noFill/>
          <a:ln w="19050" cmpd="sng">
            <a:solidFill>
              <a:srgbClr val="000000"/>
            </a:solidFill>
            <a:miter lim="800000"/>
            <a:headEnd/>
            <a:tailEnd/>
          </a:ln>
          <a:effectLst/>
        </p:spPr>
      </p:pic>
      <p:sp>
        <p:nvSpPr>
          <p:cNvPr id="2" name="Slide Number Placeholder 1">
            <a:extLst>
              <a:ext uri="{FF2B5EF4-FFF2-40B4-BE49-F238E27FC236}">
                <a16:creationId xmlns:a16="http://schemas.microsoft.com/office/drawing/2014/main" id="{2902220E-85F9-A643-A87E-6E0FC8070374}"/>
              </a:ext>
            </a:extLst>
          </p:cNvPr>
          <p:cNvSpPr>
            <a:spLocks noGrp="1"/>
          </p:cNvSpPr>
          <p:nvPr>
            <p:ph type="sldNum" sz="quarter" idx="12"/>
          </p:nvPr>
        </p:nvSpPr>
        <p:spPr>
          <a:xfrm>
            <a:off x="9143999" y="6356349"/>
            <a:ext cx="2743200" cy="365125"/>
          </a:xfrm>
        </p:spPr>
        <p:txBody>
          <a:bodyPr/>
          <a:lstStyle/>
          <a:p>
            <a:fld id="{867B5C4B-C40C-B644-A15E-6C03A842B15E}" type="slidenum">
              <a:rPr lang="en-US" smtClean="0"/>
              <a:t>31</a:t>
            </a:fld>
            <a:endParaRPr lang="en-US"/>
          </a:p>
        </p:txBody>
      </p:sp>
      <p:sp>
        <p:nvSpPr>
          <p:cNvPr id="5" name="Rectangle 4">
            <a:extLst>
              <a:ext uri="{FF2B5EF4-FFF2-40B4-BE49-F238E27FC236}">
                <a16:creationId xmlns:a16="http://schemas.microsoft.com/office/drawing/2014/main" id="{F563E053-935F-1145-90B3-4B44A531D861}"/>
              </a:ext>
            </a:extLst>
          </p:cNvPr>
          <p:cNvSpPr/>
          <p:nvPr/>
        </p:nvSpPr>
        <p:spPr>
          <a:xfrm>
            <a:off x="9615055"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59072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318085-838D-2E45-B3A1-FF46BBC0018D}"/>
              </a:ext>
            </a:extLst>
          </p:cNvPr>
          <p:cNvPicPr>
            <a:picLocks noChangeAspect="1"/>
          </p:cNvPicPr>
          <p:nvPr/>
        </p:nvPicPr>
        <p:blipFill>
          <a:blip r:embed="rId2">
            <a:alphaModFix amt="20000"/>
          </a:blip>
          <a:stretch>
            <a:fillRect/>
          </a:stretch>
        </p:blipFill>
        <p:spPr>
          <a:xfrm>
            <a:off x="168443" y="180640"/>
            <a:ext cx="11622505" cy="6439373"/>
          </a:xfrm>
          <a:prstGeom prst="rect">
            <a:avLst/>
          </a:prstGeom>
        </p:spPr>
      </p:pic>
      <p:sp>
        <p:nvSpPr>
          <p:cNvPr id="2" name="Title 1">
            <a:extLst>
              <a:ext uri="{FF2B5EF4-FFF2-40B4-BE49-F238E27FC236}">
                <a16:creationId xmlns:a16="http://schemas.microsoft.com/office/drawing/2014/main" id="{95C9A133-9389-6E46-81CF-208C284DB91E}"/>
              </a:ext>
            </a:extLst>
          </p:cNvPr>
          <p:cNvSpPr>
            <a:spLocks noGrp="1"/>
          </p:cNvSpPr>
          <p:nvPr>
            <p:ph type="title"/>
          </p:nvPr>
        </p:nvSpPr>
        <p:spPr>
          <a:xfrm>
            <a:off x="838200" y="157162"/>
            <a:ext cx="10515600" cy="681037"/>
          </a:xfrm>
        </p:spPr>
        <p:txBody>
          <a:bodyPr>
            <a:normAutofit fontScale="90000"/>
          </a:bodyPr>
          <a:lstStyle/>
          <a:p>
            <a:pPr algn="ctr"/>
            <a:r>
              <a:rPr lang="en-US" sz="4400" b="1" dirty="0">
                <a:solidFill>
                  <a:srgbClr val="CC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Advantages of FTIR Instrumentation</a:t>
            </a:r>
            <a:endParaRPr lang="en-IQ"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51D1B2-64FC-114D-9C19-A886BBAF8AE9}"/>
              </a:ext>
            </a:extLst>
          </p:cNvPr>
          <p:cNvSpPr>
            <a:spLocks noGrp="1"/>
          </p:cNvSpPr>
          <p:nvPr>
            <p:ph type="sldNum" sz="quarter" idx="12"/>
          </p:nvPr>
        </p:nvSpPr>
        <p:spPr/>
        <p:txBody>
          <a:bodyPr/>
          <a:lstStyle/>
          <a:p>
            <a:fld id="{867B5C4B-C40C-B644-A15E-6C03A842B15E}" type="slidenum">
              <a:rPr lang="en-US" smtClean="0"/>
              <a:t>32</a:t>
            </a:fld>
            <a:endParaRPr lang="en-US"/>
          </a:p>
        </p:txBody>
      </p:sp>
      <p:sp>
        <p:nvSpPr>
          <p:cNvPr id="8" name="Content Placeholder 7">
            <a:extLst>
              <a:ext uri="{FF2B5EF4-FFF2-40B4-BE49-F238E27FC236}">
                <a16:creationId xmlns:a16="http://schemas.microsoft.com/office/drawing/2014/main" id="{2DE7120F-52F7-814C-901C-7C8C7B77E848}"/>
              </a:ext>
            </a:extLst>
          </p:cNvPr>
          <p:cNvSpPr>
            <a:spLocks noGrp="1"/>
          </p:cNvSpPr>
          <p:nvPr>
            <p:ph idx="1"/>
          </p:nvPr>
        </p:nvSpPr>
        <p:spPr>
          <a:xfrm>
            <a:off x="84222" y="1101862"/>
            <a:ext cx="12023556" cy="5518151"/>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Fast and sensitive.</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All frequencies can be modulated at once. </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Simple mechanical design with only one moving part. </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No stray light is involved.</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When using the He-Ne laser as an internal standard no need for external calibration.</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Availability of easy sampling accessories.</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Air pollutants like CO, ethylene oxide, etc, can be analyzed.</a:t>
            </a:r>
          </a:p>
          <a:p>
            <a:endParaRPr lang="en-IQ" dirty="0"/>
          </a:p>
        </p:txBody>
      </p:sp>
    </p:spTree>
    <p:extLst>
      <p:ext uri="{BB962C8B-B14F-4D97-AF65-F5344CB8AC3E}">
        <p14:creationId xmlns:p14="http://schemas.microsoft.com/office/powerpoint/2010/main" val="945601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FB9AE-17E3-A441-B24A-FA0A80F71450}"/>
              </a:ext>
            </a:extLst>
          </p:cNvPr>
          <p:cNvSpPr>
            <a:spLocks noGrp="1"/>
          </p:cNvSpPr>
          <p:nvPr>
            <p:ph type="sldNum" sz="quarter" idx="12"/>
          </p:nvPr>
        </p:nvSpPr>
        <p:spPr/>
        <p:txBody>
          <a:bodyPr/>
          <a:lstStyle/>
          <a:p>
            <a:fld id="{867B5C4B-C40C-B644-A15E-6C03A842B15E}" type="slidenum">
              <a:rPr lang="en-US" smtClean="0"/>
              <a:t>33</a:t>
            </a:fld>
            <a:endParaRPr lang="en-US"/>
          </a:p>
        </p:txBody>
      </p:sp>
      <p:graphicFrame>
        <p:nvGraphicFramePr>
          <p:cNvPr id="3" name="Table 6">
            <a:extLst>
              <a:ext uri="{FF2B5EF4-FFF2-40B4-BE49-F238E27FC236}">
                <a16:creationId xmlns:a16="http://schemas.microsoft.com/office/drawing/2014/main" id="{DC67EF90-5AEA-2E49-B078-4ABFBBBD1B97}"/>
              </a:ext>
            </a:extLst>
          </p:cNvPr>
          <p:cNvGraphicFramePr>
            <a:graphicFrameLocks noGrp="1"/>
          </p:cNvGraphicFramePr>
          <p:nvPr>
            <p:extLst>
              <p:ext uri="{D42A27DB-BD31-4B8C-83A1-F6EECF244321}">
                <p14:modId xmlns:p14="http://schemas.microsoft.com/office/powerpoint/2010/main" val="3008466478"/>
              </p:ext>
            </p:extLst>
          </p:nvPr>
        </p:nvGraphicFramePr>
        <p:xfrm>
          <a:off x="284921" y="485267"/>
          <a:ext cx="11622158" cy="6065520"/>
        </p:xfrm>
        <a:graphic>
          <a:graphicData uri="http://schemas.openxmlformats.org/drawingml/2006/table">
            <a:tbl>
              <a:tblPr firstRow="1" bandRow="1">
                <a:tableStyleId>{5C22544A-7EE6-4342-B048-85BDC9FD1C3A}</a:tableStyleId>
              </a:tblPr>
              <a:tblGrid>
                <a:gridCol w="2311975">
                  <a:extLst>
                    <a:ext uri="{9D8B030D-6E8A-4147-A177-3AD203B41FA5}">
                      <a16:colId xmlns:a16="http://schemas.microsoft.com/office/drawing/2014/main" val="2129360128"/>
                    </a:ext>
                  </a:extLst>
                </a:gridCol>
                <a:gridCol w="5251651">
                  <a:extLst>
                    <a:ext uri="{9D8B030D-6E8A-4147-A177-3AD203B41FA5}">
                      <a16:colId xmlns:a16="http://schemas.microsoft.com/office/drawing/2014/main" val="67018313"/>
                    </a:ext>
                  </a:extLst>
                </a:gridCol>
                <a:gridCol w="4058532">
                  <a:extLst>
                    <a:ext uri="{9D8B030D-6E8A-4147-A177-3AD203B41FA5}">
                      <a16:colId xmlns:a16="http://schemas.microsoft.com/office/drawing/2014/main" val="905755124"/>
                    </a:ext>
                  </a:extLst>
                </a:gridCol>
              </a:tblGrid>
              <a:tr h="249872">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Dispersive 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FT-IR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912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SNR(</a:t>
                      </a:r>
                      <a:r>
                        <a:rPr lang="en-US" sz="1500" b="0" i="0" dirty="0">
                          <a:solidFill>
                            <a:schemeClr val="tx1"/>
                          </a:solidFill>
                          <a:effectLst/>
                          <a:latin typeface="Times New Roman" panose="02020603050405020304" pitchFamily="18" charset="0"/>
                          <a:cs typeface="Times New Roman" panose="02020603050405020304" pitchFamily="18" charset="0"/>
                        </a:rPr>
                        <a:t>Signal-to-noise ratio)</a:t>
                      </a:r>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Very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121777"/>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Wavenumber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Low (</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 2 to ± 8 cm </a:t>
                      </a:r>
                      <a:r>
                        <a:rPr lang="en-IQ" sz="150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High(</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 0.01 cm</a:t>
                      </a:r>
                      <a:r>
                        <a:rPr lang="en-IQ" sz="1500" kern="1200" baseline="30000" dirty="0">
                          <a:solidFill>
                            <a:schemeClr val="tx1"/>
                          </a:solidFill>
                          <a:effectLst/>
                          <a:latin typeface="Times New Roman" panose="02020603050405020304" pitchFamily="18" charset="0"/>
                          <a:ea typeface="+mn-ea"/>
                          <a:cs typeface="Times New Roman" panose="02020603050405020304" pitchFamily="18" charset="0"/>
                        </a:rPr>
                        <a:t> -1</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a:t>
                      </a:r>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195686"/>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Speed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Low scan speed-several minutes(3-5min)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High scan speed-a few seconds only one moving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704428"/>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Mechanical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M</a:t>
                      </a:r>
                      <a:r>
                        <a:rPr lang="en-IQ" sz="1500" dirty="0">
                          <a:solidFill>
                            <a:schemeClr val="tx1"/>
                          </a:solidFill>
                          <a:latin typeface="Times New Roman" panose="02020603050405020304" pitchFamily="18" charset="0"/>
                          <a:cs typeface="Times New Roman" panose="02020603050405020304" pitchFamily="18" charset="0"/>
                        </a:rPr>
                        <a:t>any moving parts results in mechanical slippage and wear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Only one moving part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661782"/>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Stray light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Stray light within instrument causes spurious reading  </a:t>
                      </a:r>
                    </a:p>
                    <a:p>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N</a:t>
                      </a:r>
                      <a:r>
                        <a:rPr lang="en-IQ" sz="1500" dirty="0">
                          <a:solidFill>
                            <a:schemeClr val="tx1"/>
                          </a:solidFill>
                          <a:latin typeface="Times New Roman" panose="02020603050405020304" pitchFamily="18" charset="0"/>
                          <a:cs typeface="Times New Roman" panose="02020603050405020304" pitchFamily="18" charset="0"/>
                        </a:rPr>
                        <a:t>egligible/no stray light affect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65506"/>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Calibration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Calibration against reference spectra is required to measure the frequencies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N</a:t>
                      </a:r>
                      <a:r>
                        <a:rPr lang="en-IQ" sz="1500" dirty="0">
                          <a:solidFill>
                            <a:schemeClr val="tx1"/>
                          </a:solidFill>
                          <a:latin typeface="Times New Roman" panose="02020603050405020304" pitchFamily="18" charset="0"/>
                          <a:cs typeface="Times New Roman" panose="02020603050405020304" pitchFamily="18" charset="0"/>
                        </a:rPr>
                        <a:t>o external use of laser provides higher 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429227"/>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E</a:t>
                      </a:r>
                      <a:r>
                        <a:rPr lang="en-IQ" sz="1500" dirty="0">
                          <a:solidFill>
                            <a:schemeClr val="tx1"/>
                          </a:solidFill>
                          <a:latin typeface="Times New Roman" panose="02020603050405020304" pitchFamily="18" charset="0"/>
                          <a:cs typeface="Times New Roman" panose="02020603050405020304" pitchFamily="18" charset="0"/>
                        </a:rPr>
                        <a:t>xtermely high(0.01-0.005cm</a:t>
                      </a:r>
                      <a:r>
                        <a:rPr lang="en-IQ" sz="1500" baseline="30000" dirty="0">
                          <a:solidFill>
                            <a:schemeClr val="tx1"/>
                          </a:solidFill>
                          <a:latin typeface="Times New Roman" panose="02020603050405020304" pitchFamily="18" charset="0"/>
                          <a:cs typeface="Times New Roman" panose="02020603050405020304" pitchFamily="18" charset="0"/>
                        </a:rPr>
                        <a:t> -1</a:t>
                      </a:r>
                      <a:r>
                        <a:rPr lang="en-IQ" sz="15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358013"/>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Spectrum /Frecuancy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Disscountuious spectrum as only narrow frequency rang can be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C</a:t>
                      </a:r>
                      <a:r>
                        <a:rPr lang="en-IQ" sz="1500" dirty="0">
                          <a:solidFill>
                            <a:schemeClr val="tx1"/>
                          </a:solidFill>
                          <a:latin typeface="Times New Roman" panose="02020603050405020304" pitchFamily="18" charset="0"/>
                          <a:cs typeface="Times New Roman" panose="02020603050405020304" pitchFamily="18" charset="0"/>
                        </a:rPr>
                        <a:t>ontinuous spectrum as all frequency can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379458"/>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Source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A sample</a:t>
                      </a:r>
                      <a:r>
                        <a:rPr lang="en-IQ" sz="1500" dirty="0">
                          <a:solidFill>
                            <a:schemeClr val="tx1"/>
                          </a:solidFill>
                          <a:latin typeface="Times New Roman" panose="02020603050405020304" pitchFamily="18" charset="0"/>
                          <a:cs typeface="Times New Roman" panose="02020603050405020304" pitchFamily="18" charset="0"/>
                        </a:rPr>
                        <a:t> is subject to thermal effect from the source due to the long scan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imes New Roman" panose="02020603050405020304" pitchFamily="18" charset="0"/>
                          <a:cs typeface="Times New Roman" panose="02020603050405020304" pitchFamily="18" charset="0"/>
                        </a:rPr>
                        <a:t>A sample</a:t>
                      </a:r>
                      <a:r>
                        <a:rPr lang="en-IQ" sz="1500" dirty="0">
                          <a:solidFill>
                            <a:schemeClr val="tx1"/>
                          </a:solidFill>
                          <a:latin typeface="Times New Roman" panose="02020603050405020304" pitchFamily="18" charset="0"/>
                          <a:cs typeface="Times New Roman" panose="02020603050405020304" pitchFamily="18" charset="0"/>
                        </a:rPr>
                        <a:t> is not subject to thermal effect from the source due to very shoet scan time </a:t>
                      </a:r>
                    </a:p>
                    <a:p>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97433"/>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Sensitivity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imes New Roman" panose="02020603050405020304" pitchFamily="18" charset="0"/>
                          <a:cs typeface="Times New Roman" panose="02020603050405020304" pitchFamily="18" charset="0"/>
                        </a:rPr>
                        <a:t>L</a:t>
                      </a:r>
                      <a:r>
                        <a:rPr lang="en-IQ" sz="1500" dirty="0">
                          <a:solidFill>
                            <a:schemeClr val="tx1"/>
                          </a:solidFill>
                          <a:latin typeface="Times New Roman" panose="02020603050405020304" pitchFamily="18" charset="0"/>
                          <a:cs typeface="Times New Roman" panose="02020603050405020304" pitchFamily="18" charset="0"/>
                        </a:rPr>
                        <a:t>ess Sensitivity , time counsuming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High Sensitivity , precision, faster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720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Double 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Single 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762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Light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A detector receives only a few % of the energy from the light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A detector receives up to f 50% of the energy from the light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172157"/>
                  </a:ext>
                </a:extLst>
              </a:tr>
            </a:tbl>
          </a:graphicData>
        </a:graphic>
      </p:graphicFrame>
      <p:sp>
        <p:nvSpPr>
          <p:cNvPr id="9" name="TextBox 8">
            <a:extLst>
              <a:ext uri="{FF2B5EF4-FFF2-40B4-BE49-F238E27FC236}">
                <a16:creationId xmlns:a16="http://schemas.microsoft.com/office/drawing/2014/main" id="{3E4730C0-DB54-6848-968A-27DF707FD7F9}"/>
              </a:ext>
            </a:extLst>
          </p:cNvPr>
          <p:cNvSpPr txBox="1"/>
          <p:nvPr/>
        </p:nvSpPr>
        <p:spPr>
          <a:xfrm>
            <a:off x="1889760" y="23602"/>
            <a:ext cx="8092440" cy="461665"/>
          </a:xfrm>
          <a:prstGeom prst="rect">
            <a:avLst/>
          </a:prstGeom>
          <a:noFill/>
        </p:spPr>
        <p:txBody>
          <a:bodyPr wrap="square">
            <a:spAutoFit/>
          </a:bodyPr>
          <a:lstStyle/>
          <a:p>
            <a:r>
              <a:rPr lang="en-US" altLang="en-IQ" sz="2300" b="1" dirty="0">
                <a:solidFill>
                  <a:srgbClr val="C00000"/>
                </a:solidFill>
                <a:latin typeface="Times New Roman" panose="02020603050405020304" pitchFamily="18" charset="0"/>
                <a:cs typeface="Times New Roman" panose="02020603050405020304" pitchFamily="18" charset="0"/>
              </a:rPr>
              <a:t>Differences between Dispersion IR Spectrometer and FTIR</a:t>
            </a:r>
            <a:endParaRPr lang="en-IQ" sz="23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086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E2969-672C-5345-ACCB-D5E9A0645A7F}"/>
              </a:ext>
            </a:extLst>
          </p:cNvPr>
          <p:cNvSpPr>
            <a:spLocks noGrp="1"/>
          </p:cNvSpPr>
          <p:nvPr>
            <p:ph type="sldNum" sz="quarter" idx="12"/>
          </p:nvPr>
        </p:nvSpPr>
        <p:spPr/>
        <p:txBody>
          <a:bodyPr/>
          <a:lstStyle/>
          <a:p>
            <a:fld id="{867B5C4B-C40C-B644-A15E-6C03A842B15E}" type="slidenum">
              <a:rPr lang="en-US" smtClean="0"/>
              <a:t>34</a:t>
            </a:fld>
            <a:endParaRPr lang="en-US"/>
          </a:p>
        </p:txBody>
      </p:sp>
      <p:pic>
        <p:nvPicPr>
          <p:cNvPr id="3" name="Picture 2">
            <a:extLst>
              <a:ext uri="{FF2B5EF4-FFF2-40B4-BE49-F238E27FC236}">
                <a16:creationId xmlns:a16="http://schemas.microsoft.com/office/drawing/2014/main" id="{47E71450-DEF5-5A42-A7DE-599FC72DCD43}"/>
              </a:ext>
            </a:extLst>
          </p:cNvPr>
          <p:cNvPicPr>
            <a:picLocks noChangeAspect="1"/>
          </p:cNvPicPr>
          <p:nvPr/>
        </p:nvPicPr>
        <p:blipFill rotWithShape="1">
          <a:blip r:embed="rId3"/>
          <a:srcRect t="1751"/>
          <a:stretch/>
        </p:blipFill>
        <p:spPr>
          <a:xfrm>
            <a:off x="328612" y="1028699"/>
            <a:ext cx="6815139" cy="5657851"/>
          </a:xfrm>
          <a:prstGeom prst="rect">
            <a:avLst/>
          </a:prstGeom>
        </p:spPr>
      </p:pic>
      <p:sp>
        <p:nvSpPr>
          <p:cNvPr id="4" name="Rectangle 24">
            <a:extLst>
              <a:ext uri="{FF2B5EF4-FFF2-40B4-BE49-F238E27FC236}">
                <a16:creationId xmlns:a16="http://schemas.microsoft.com/office/drawing/2014/main" id="{F12B4761-2B73-D84D-9499-73BE933B101B}"/>
              </a:ext>
            </a:extLst>
          </p:cNvPr>
          <p:cNvSpPr>
            <a:spLocks noChangeArrowheads="1"/>
          </p:cNvSpPr>
          <p:nvPr/>
        </p:nvSpPr>
        <p:spPr bwMode="auto">
          <a:xfrm>
            <a:off x="923925" y="171450"/>
            <a:ext cx="7896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000" b="1" u="sng">
                <a:solidFill>
                  <a:srgbClr val="18971B"/>
                </a:solidFill>
                <a:latin typeface="Times" pitchFamily="2" charset="0"/>
                <a:ea typeface="Osaka" charset="-128"/>
              </a:defRPr>
            </a:lvl1pPr>
            <a:lvl2pPr algn="ctr">
              <a:defRPr kumimoji="1" sz="4000" b="1" u="sng">
                <a:solidFill>
                  <a:srgbClr val="18971B"/>
                </a:solidFill>
                <a:latin typeface="Times" pitchFamily="2" charset="0"/>
                <a:ea typeface="Osaka" charset="-128"/>
              </a:defRPr>
            </a:lvl2pPr>
            <a:lvl3pPr algn="ctr">
              <a:defRPr kumimoji="1" sz="4000" b="1" u="sng">
                <a:solidFill>
                  <a:srgbClr val="18971B"/>
                </a:solidFill>
                <a:latin typeface="Times" pitchFamily="2" charset="0"/>
                <a:ea typeface="Osaka" charset="-128"/>
              </a:defRPr>
            </a:lvl3pPr>
            <a:lvl4pPr algn="ctr">
              <a:defRPr kumimoji="1" sz="4000" b="1" u="sng">
                <a:solidFill>
                  <a:srgbClr val="18971B"/>
                </a:solidFill>
                <a:latin typeface="Times" pitchFamily="2" charset="0"/>
                <a:ea typeface="Osaka" charset="-128"/>
              </a:defRPr>
            </a:lvl4pPr>
            <a:lvl5pPr algn="ctr">
              <a:defRPr kumimoji="1" sz="4000" b="1" u="sng">
                <a:solidFill>
                  <a:srgbClr val="18971B"/>
                </a:solidFill>
                <a:latin typeface="Times" pitchFamily="2" charset="0"/>
                <a:ea typeface="Osaka" charset="-128"/>
              </a:defRPr>
            </a:lvl5pPr>
            <a:lvl6pPr marL="457200" algn="ctr" fontAlgn="base">
              <a:spcBef>
                <a:spcPct val="0"/>
              </a:spcBef>
              <a:spcAft>
                <a:spcPct val="0"/>
              </a:spcAft>
              <a:defRPr kumimoji="1" sz="4000" b="1" u="sng">
                <a:solidFill>
                  <a:srgbClr val="18971B"/>
                </a:solidFill>
                <a:latin typeface="Times" pitchFamily="2" charset="0"/>
                <a:ea typeface="Osaka" charset="-128"/>
              </a:defRPr>
            </a:lvl6pPr>
            <a:lvl7pPr marL="914400" algn="ctr" fontAlgn="base">
              <a:spcBef>
                <a:spcPct val="0"/>
              </a:spcBef>
              <a:spcAft>
                <a:spcPct val="0"/>
              </a:spcAft>
              <a:defRPr kumimoji="1" sz="4000" b="1" u="sng">
                <a:solidFill>
                  <a:srgbClr val="18971B"/>
                </a:solidFill>
                <a:latin typeface="Times" pitchFamily="2" charset="0"/>
                <a:ea typeface="Osaka" charset="-128"/>
              </a:defRPr>
            </a:lvl7pPr>
            <a:lvl8pPr marL="1371600" algn="ctr" fontAlgn="base">
              <a:spcBef>
                <a:spcPct val="0"/>
              </a:spcBef>
              <a:spcAft>
                <a:spcPct val="0"/>
              </a:spcAft>
              <a:defRPr kumimoji="1" sz="4000" b="1" u="sng">
                <a:solidFill>
                  <a:srgbClr val="18971B"/>
                </a:solidFill>
                <a:latin typeface="Times" pitchFamily="2" charset="0"/>
                <a:ea typeface="Osaka" charset="-128"/>
              </a:defRPr>
            </a:lvl8pPr>
            <a:lvl9pPr marL="1828800" algn="ctr" fontAlgn="base">
              <a:spcBef>
                <a:spcPct val="0"/>
              </a:spcBef>
              <a:spcAft>
                <a:spcPct val="0"/>
              </a:spcAft>
              <a:defRPr kumimoji="1" sz="4000" b="1" u="sng">
                <a:solidFill>
                  <a:srgbClr val="18971B"/>
                </a:solidFill>
                <a:latin typeface="Times" pitchFamily="2" charset="0"/>
                <a:ea typeface="Osaka" charset="-128"/>
              </a:defRPr>
            </a:lvl9pPr>
          </a:lstStyle>
          <a:p>
            <a:r>
              <a:rPr lang="en-US" altLang="en-IQ" sz="2800" dirty="0"/>
              <a:t>Comparison Between Dispersion IR Spectrometer and FTIR</a:t>
            </a:r>
          </a:p>
        </p:txBody>
      </p:sp>
      <p:sp>
        <p:nvSpPr>
          <p:cNvPr id="5" name="Text Box 13">
            <a:extLst>
              <a:ext uri="{FF2B5EF4-FFF2-40B4-BE49-F238E27FC236}">
                <a16:creationId xmlns:a16="http://schemas.microsoft.com/office/drawing/2014/main" id="{F64AB3EB-9EA7-9944-BE38-F206D39F6649}"/>
              </a:ext>
            </a:extLst>
          </p:cNvPr>
          <p:cNvSpPr txBox="1">
            <a:spLocks noChangeArrowheads="1"/>
          </p:cNvSpPr>
          <p:nvPr/>
        </p:nvSpPr>
        <p:spPr bwMode="auto">
          <a:xfrm>
            <a:off x="7143751" y="1159514"/>
            <a:ext cx="487680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ja-JP" sz="1800" b="1">
                <a:solidFill>
                  <a:srgbClr val="C00000"/>
                </a:solidFill>
                <a:latin typeface="Times New Roman" panose="02020603050405020304" pitchFamily="18" charset="0"/>
                <a:cs typeface="Times New Roman" panose="02020603050405020304" pitchFamily="18" charset="0"/>
              </a:rPr>
              <a:t>Dispersion</a:t>
            </a:r>
            <a:r>
              <a:rPr lang="en-US" altLang="ja-JP" sz="1800" b="1" dirty="0">
                <a:solidFill>
                  <a:srgbClr val="C00000"/>
                </a:solidFill>
                <a:latin typeface="Times New Roman" panose="02020603050405020304" pitchFamily="18" charset="0"/>
                <a:cs typeface="Times New Roman" panose="02020603050405020304" pitchFamily="18" charset="0"/>
              </a:rPr>
              <a:t> IR  </a:t>
            </a:r>
            <a:r>
              <a:rPr lang="ja-JP" altLang="ja-JP" sz="1800" b="1">
                <a:solidFill>
                  <a:srgbClr val="C00000"/>
                </a:solidFill>
                <a:latin typeface="Times New Roman" panose="02020603050405020304" pitchFamily="18" charset="0"/>
                <a:cs typeface="Times New Roman" panose="02020603050405020304" pitchFamily="18" charset="0"/>
              </a:rPr>
              <a:t>Spectrometer</a:t>
            </a:r>
            <a:endParaRPr lang="en-US"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In order to measure an IR spectrum,</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the dispersion Spectrometer takes</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several minutes.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Also</a:t>
            </a:r>
            <a:r>
              <a:rPr lang="en-US" altLang="ja-JP" dirty="0">
                <a:latin typeface="Times New Roman" panose="02020603050405020304" pitchFamily="18" charset="0"/>
                <a:cs typeface="Times New Roman" panose="02020603050405020304" pitchFamily="18" charset="0"/>
              </a:rPr>
              <a:t>,</a:t>
            </a:r>
            <a:r>
              <a:rPr lang="ja-JP" altLang="ja-JP">
                <a:latin typeface="Times New Roman" panose="02020603050405020304" pitchFamily="18" charset="0"/>
                <a:cs typeface="Times New Roman" panose="02020603050405020304" pitchFamily="18" charset="0"/>
              </a:rPr>
              <a:t> the detector receives only</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a few % of the energy of</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original light source.</a:t>
            </a:r>
            <a:endParaRPr lang="en-IQ" altLang="ja-JP" dirty="0">
              <a:latin typeface="Times New Roman" panose="02020603050405020304" pitchFamily="18" charset="0"/>
              <a:cs typeface="Times New Roman" panose="02020603050405020304" pitchFamily="18" charset="0"/>
            </a:endParaRPr>
          </a:p>
        </p:txBody>
      </p:sp>
      <p:sp>
        <p:nvSpPr>
          <p:cNvPr id="6" name="Text Box 23">
            <a:extLst>
              <a:ext uri="{FF2B5EF4-FFF2-40B4-BE49-F238E27FC236}">
                <a16:creationId xmlns:a16="http://schemas.microsoft.com/office/drawing/2014/main" id="{8B0D47C2-0F5D-914D-841D-A430FD384CD6}"/>
              </a:ext>
            </a:extLst>
          </p:cNvPr>
          <p:cNvSpPr txBox="1">
            <a:spLocks noChangeArrowheads="1"/>
          </p:cNvSpPr>
          <p:nvPr/>
        </p:nvSpPr>
        <p:spPr bwMode="auto">
          <a:xfrm>
            <a:off x="7196138" y="4337860"/>
            <a:ext cx="4995862" cy="1785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b="1" dirty="0">
                <a:solidFill>
                  <a:srgbClr val="C00000"/>
                </a:solidFill>
                <a:latin typeface="Times New Roman" panose="02020603050405020304" pitchFamily="18" charset="0"/>
                <a:cs typeface="Times New Roman" panose="02020603050405020304" pitchFamily="18" charset="0"/>
              </a:rPr>
              <a:t>FTIR</a:t>
            </a:r>
            <a:endParaRPr lang="en-US" altLang="ja-JP" sz="2000"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In order to measure an IR spectrum,</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FTIR takes only a few seconds.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Moreover, the detector receives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up to 50% of the energy of </a:t>
            </a:r>
            <a:r>
              <a:rPr lang="en-US" altLang="ja-JP" dirty="0">
                <a:latin typeface="Times New Roman" panose="02020603050405020304" pitchFamily="18" charset="0"/>
                <a:cs typeface="Times New Roman" panose="02020603050405020304" pitchFamily="18" charset="0"/>
              </a:rPr>
              <a:t>the </a:t>
            </a:r>
            <a:r>
              <a:rPr lang="ja-JP" altLang="ja-JP">
                <a:latin typeface="Times New Roman" panose="02020603050405020304" pitchFamily="18" charset="0"/>
                <a:cs typeface="Times New Roman" panose="02020603050405020304" pitchFamily="18" charset="0"/>
              </a:rPr>
              <a:t>original</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light source.</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(much larger than the dispersion</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spectrometer.)</a:t>
            </a:r>
            <a:endParaRPr lang="en-IQ" altLang="ja-JP"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4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612939"/>
            <a:ext cx="12191999"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Advantages of Fourier transform IR over dispersive IR</a:t>
            </a:r>
            <a:endParaRPr lang="en-US" sz="1200" dirty="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Char char="•"/>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Improved frequency resolution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Improved frequency reproducibility (older dispersive instruments must be recalibrated for each session of use)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Higher energy throughput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Faster operation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Computer-based (allowing storage of spectra and facilities for processing spectra)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Easily adapted for remote use (such as diverting the beam to pass through an external cell and detector, as in GC - FT-IR) </a:t>
            </a:r>
            <a:endParaRPr lang="en-US" sz="28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41016F8-A697-8B4E-8E4C-6158854F9DA3}"/>
              </a:ext>
            </a:extLst>
          </p:cNvPr>
          <p:cNvSpPr>
            <a:spLocks noGrp="1"/>
          </p:cNvSpPr>
          <p:nvPr>
            <p:ph type="sldNum" sz="quarter" idx="12"/>
          </p:nvPr>
        </p:nvSpPr>
        <p:spPr/>
        <p:txBody>
          <a:bodyPr/>
          <a:lstStyle/>
          <a:p>
            <a:fld id="{867B5C4B-C40C-B644-A15E-6C03A842B15E}" type="slidenum">
              <a:rPr lang="en-US" smtClean="0"/>
              <a:t>35</a:t>
            </a:fld>
            <a:endParaRPr lang="en-US"/>
          </a:p>
        </p:txBody>
      </p:sp>
      <p:sp>
        <p:nvSpPr>
          <p:cNvPr id="4" name="Rectangle 3">
            <a:extLst>
              <a:ext uri="{FF2B5EF4-FFF2-40B4-BE49-F238E27FC236}">
                <a16:creationId xmlns:a16="http://schemas.microsoft.com/office/drawing/2014/main" id="{E9B9019A-AC00-0D45-B3CD-1B7467607542}"/>
              </a:ext>
            </a:extLst>
          </p:cNvPr>
          <p:cNvSpPr/>
          <p:nvPr/>
        </p:nvSpPr>
        <p:spPr>
          <a:xfrm>
            <a:off x="9615054" y="13854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63837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1" y="1463674"/>
            <a:ext cx="10678508" cy="5075238"/>
          </a:xfrm>
        </p:spPr>
        <p:txBody>
          <a:bodyPr rtlCol="0">
            <a:noAutofit/>
          </a:bodyPr>
          <a:lstStyle/>
          <a:p>
            <a:pPr lvl="2"/>
            <a:endParaRPr lang="en-US" sz="2400" dirty="0">
              <a:latin typeface="Arial" panose="020B0604020202020204" pitchFamily="34" charset="0"/>
              <a:cs typeface="Arial" panose="020B0604020202020204" pitchFamily="34" charset="0"/>
            </a:endParaRPr>
          </a:p>
          <a:p>
            <a:pPr marL="1257300" lvl="3" indent="-342900">
              <a:buClr>
                <a:schemeClr val="tx2"/>
              </a:buClr>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algn="just" eaLnBrk="1" hangingPunct="1"/>
            <a:endParaRPr lang="en-US" sz="1800" dirty="0">
              <a:latin typeface="+mj-lt"/>
            </a:endParaRPr>
          </a:p>
          <a:p>
            <a:pPr algn="just" eaLnBrk="1" hangingPunct="1"/>
            <a:endParaRPr lang="en-US" sz="1800" dirty="0"/>
          </a:p>
          <a:p>
            <a:pPr algn="just" eaLnBrk="1" hangingPunct="1"/>
            <a:endParaRPr lang="en-US" sz="1800" dirty="0"/>
          </a:p>
          <a:p>
            <a:pPr algn="just" eaLnBrk="1" hangingPunct="1"/>
            <a:endParaRPr lang="en-US" sz="1800" dirty="0"/>
          </a:p>
        </p:txBody>
      </p:sp>
      <p:sp>
        <p:nvSpPr>
          <p:cNvPr id="4" name="Slide Number Placeholder 3"/>
          <p:cNvSpPr>
            <a:spLocks noGrp="1"/>
          </p:cNvSpPr>
          <p:nvPr>
            <p:ph type="sldNum" sz="quarter" idx="15"/>
          </p:nvPr>
        </p:nvSpPr>
        <p:spPr/>
        <p:txBody>
          <a:bodyPr/>
          <a:lstStyle/>
          <a:p>
            <a:pPr>
              <a:defRPr/>
            </a:pPr>
            <a:fld id="{1572FD37-BE3D-4A3C-B59F-E3EF21D93AA3}" type="slidenum">
              <a:rPr lang="en-US" smtClean="0"/>
              <a:pPr>
                <a:defRPr/>
              </a:pPr>
              <a:t>36</a:t>
            </a:fld>
            <a:endParaRPr lang="en-US"/>
          </a:p>
        </p:txBody>
      </p:sp>
      <mc:AlternateContent xmlns:mc="http://schemas.openxmlformats.org/markup-compatibility/2006" xmlns:a14="http://schemas.microsoft.com/office/drawing/2010/main">
        <mc:Choice Requires="a14">
          <p:sp>
            <p:nvSpPr>
              <p:cNvPr id="13" name="Rectangle 2">
                <a:extLst>
                  <a:ext uri="{FF2B5EF4-FFF2-40B4-BE49-F238E27FC236}">
                    <a16:creationId xmlns:a16="http://schemas.microsoft.com/office/drawing/2014/main" id="{8FFDAA7B-F398-9647-8D94-A18C493C2775}"/>
                  </a:ext>
                </a:extLst>
              </p:cNvPr>
              <p:cNvSpPr>
                <a:spLocks noChangeArrowheads="1"/>
              </p:cNvSpPr>
              <p:nvPr/>
            </p:nvSpPr>
            <p:spPr bwMode="auto">
              <a:xfrm>
                <a:off x="271193" y="254888"/>
                <a:ext cx="10299403" cy="5855389"/>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algn="ctr" fontAlgn="base">
                  <a:spcBef>
                    <a:spcPct val="0"/>
                  </a:spcBef>
                  <a:spcAft>
                    <a:spcPct val="0"/>
                  </a:spcAft>
                </a:pP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Calculation of  Frequency</a:t>
                </a:r>
                <a:endParaRPr lang="en-US" sz="2400" b="1" u="sng" dirty="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 frequency of vibrations is obtained from Hooke’s law, which is used to calculate the approximate position of the bond.</a:t>
                </a:r>
              </a:p>
              <a:p>
                <a:pPr lvl="1"/>
                <a:r>
                  <a:rPr lang="en-US" sz="2400" dirty="0">
                    <a:latin typeface="Times New Roman" panose="02020603050405020304" pitchFamily="18" charset="0"/>
                    <a:cs typeface="Times New Roman" panose="02020603050405020304" pitchFamily="18" charset="0"/>
                  </a:rPr>
                  <a:t>Here is the derivation of Hooke’s Law we will apply to IR theory:</a:t>
                </a:r>
              </a:p>
              <a:p>
                <a:pPr lvl="1"/>
                <a:r>
                  <a:rPr lang="en-US" sz="2400" dirty="0">
                    <a:latin typeface="Times New Roman" panose="02020603050405020304" pitchFamily="18" charset="0"/>
                    <a:cs typeface="Times New Roman" panose="02020603050405020304" pitchFamily="18" charset="0"/>
                  </a:rPr>
                  <a:t>Vibrational frequency is given by:</a:t>
                </a:r>
                <a:endParaRPr lang="en-US" sz="2400" dirty="0">
                  <a:solidFill>
                    <a:schemeClr val="accent2"/>
                  </a:solidFill>
                  <a:latin typeface="Times New Roman" panose="02020603050405020304" pitchFamily="18" charset="0"/>
                  <a:cs typeface="Times New Roman" panose="02020603050405020304" pitchFamily="18" charset="0"/>
                </a:endParaRPr>
              </a:p>
              <a:p>
                <a:pPr lvl="1"/>
                <a:r>
                  <a:rPr lang="en-US" sz="2400" dirty="0">
                    <a:solidFill>
                      <a:schemeClr val="accent2"/>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𝜈</m:t>
                    </m:r>
                  </m:oMath>
                </a14:m>
                <a:r>
                  <a:rPr lang="en-US" sz="2400" dirty="0">
                    <a:latin typeface="Times New Roman" panose="02020603050405020304" pitchFamily="18" charset="0"/>
                    <a:cs typeface="Times New Roman" panose="02020603050405020304" pitchFamily="18" charset="0"/>
                  </a:rPr>
                  <a:t>: frequency</a:t>
                </a:r>
              </a:p>
              <a:p>
                <a:pPr marL="593725" lvl="2" indent="0">
                  <a:buNone/>
                </a:pP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force constant – bond strength(in Dynes/cm)</a:t>
                </a:r>
              </a:p>
              <a:p>
                <a:pPr marL="593725" lvl="2" indent="0">
                  <a:buNone/>
                </a:pPr>
                <a:r>
                  <a:rPr lang="en-US" sz="2400" dirty="0">
                    <a:latin typeface="Times New Roman" panose="02020603050405020304" pitchFamily="18" charset="0"/>
                    <a:cs typeface="Times New Roman" panose="02020603050405020304" pitchFamily="18" charset="0"/>
                  </a:rPr>
                  <a:t>µ: reduced mass = 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593725" lvl="2" indent="0">
                  <a:buNone/>
                </a:pPr>
                <a:r>
                  <a:rPr lang="en-US" sz="2400" dirty="0">
                    <a:latin typeface="Times New Roman" panose="02020603050405020304" pitchFamily="18" charset="0"/>
                    <a:cs typeface="Times New Roman" panose="02020603050405020304" pitchFamily="18" charset="0"/>
                  </a:rPr>
                  <a:t>m: atomic masses of atom1&amp;2</a:t>
                </a:r>
              </a:p>
              <a:p>
                <a:pPr marL="593725" lvl="2" indent="0">
                  <a:buNone/>
                </a:pPr>
                <a14:m>
                  <m:oMath xmlns:m="http://schemas.openxmlformats.org/officeDocument/2006/math">
                    <m:r>
                      <a:rPr lang="en-IQ" sz="2400" b="0" i="1" smtClean="0">
                        <a:effectLst/>
                        <a:latin typeface="Cambria Math" panose="02040503050406030204" pitchFamily="18" charset="0"/>
                        <a:ea typeface="Calibri" panose="020F0502020204030204" pitchFamily="34" charset="0"/>
                        <a:cs typeface="Arial" panose="020B0604020202020204" pitchFamily="34" charset="0"/>
                      </a:rPr>
                      <m:t>𝜋</m:t>
                    </m:r>
                  </m:oMath>
                </a14:m>
                <a:r>
                  <a:rPr lang="en-IQ" sz="3200" dirty="0">
                    <a:effectLst/>
                  </a:rPr>
                  <a:t> = </a:t>
                </a:r>
                <a:r>
                  <a:rPr lang="en-IQ" sz="2400" dirty="0">
                    <a:effectLst/>
                  </a:rPr>
                  <a:t>3.14 </a:t>
                </a:r>
                <a:endParaRPr lang="en-US" sz="2400" dirty="0">
                  <a:latin typeface="Times New Roman" panose="02020603050405020304" pitchFamily="18" charset="0"/>
                  <a:cs typeface="Times New Roman" panose="02020603050405020304" pitchFamily="18" charset="0"/>
                </a:endParaRPr>
              </a:p>
              <a:p>
                <a:pPr lvl="1"/>
                <a:r>
                  <a:rPr lang="en-US" sz="2400" b="1" i="1" dirty="0">
                    <a:solidFill>
                      <a:srgbClr val="C00000"/>
                    </a:solidFill>
                    <a:latin typeface="Times New Roman" panose="02020603050405020304" pitchFamily="18" charset="0"/>
                    <a:cs typeface="Times New Roman" panose="02020603050405020304" pitchFamily="18" charset="0"/>
                  </a:rPr>
                  <a:t>Reduced mass</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used, as each atom in the covalent </a:t>
                </a:r>
              </a:p>
              <a:p>
                <a:pPr lvl="1"/>
                <a:r>
                  <a:rPr lang="en-US" sz="2400" dirty="0">
                    <a:latin typeface="Times New Roman" panose="02020603050405020304" pitchFamily="18" charset="0"/>
                    <a:cs typeface="Times New Roman" panose="02020603050405020304" pitchFamily="18" charset="0"/>
                  </a:rPr>
                  <a:t>bond oscillates about the center of the two masses</a:t>
                </a:r>
              </a:p>
              <a:p>
                <a:pPr eaLnBrk="0" fontAlgn="base" hangingPunct="0">
                  <a:spcBef>
                    <a:spcPct val="0"/>
                  </a:spcBef>
                  <a:spcAft>
                    <a:spcPct val="0"/>
                  </a:spcAft>
                </a:pPr>
                <a:endParaRPr lang="en-US" sz="2400" i="1"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2">
                <a:extLst>
                  <a:ext uri="{FF2B5EF4-FFF2-40B4-BE49-F238E27FC236}">
                    <a16:creationId xmlns:a16="http://schemas.microsoft.com/office/drawing/2014/main" id="{8FFDAA7B-F398-9647-8D94-A18C493C2775}"/>
                  </a:ext>
                </a:extLst>
              </p:cNvPr>
              <p:cNvSpPr>
                <a:spLocks noRot="1" noChangeAspect="1" noMove="1" noResize="1" noEditPoints="1" noAdjustHandles="1" noChangeArrowheads="1" noChangeShapeType="1" noTextEdit="1"/>
              </p:cNvSpPr>
              <p:nvPr/>
            </p:nvSpPr>
            <p:spPr bwMode="auto">
              <a:xfrm>
                <a:off x="271193" y="254888"/>
                <a:ext cx="10299403" cy="5855389"/>
              </a:xfrm>
              <a:prstGeom prst="rect">
                <a:avLst/>
              </a:prstGeom>
              <a:blipFill>
                <a:blip r:embed="rId2"/>
                <a:stretch>
                  <a:fillRect l="-1847"/>
                </a:stretch>
              </a:blipFill>
              <a:ln w="9525">
                <a:noFill/>
                <a:miter lim="800000"/>
                <a:headEnd/>
                <a:tailEnd/>
              </a:ln>
              <a:effectLst/>
            </p:spPr>
            <p:txBody>
              <a:bodyPr/>
              <a:lstStyle/>
              <a:p>
                <a:r>
                  <a:rPr lang="en-IQ">
                    <a:noFill/>
                  </a:rPr>
                  <a:t> </a:t>
                </a:r>
              </a:p>
            </p:txBody>
          </p:sp>
        </mc:Fallback>
      </mc:AlternateContent>
      <p:sp>
        <p:nvSpPr>
          <p:cNvPr id="6" name="Rectangle 5">
            <a:extLst>
              <a:ext uri="{FF2B5EF4-FFF2-40B4-BE49-F238E27FC236}">
                <a16:creationId xmlns:a16="http://schemas.microsoft.com/office/drawing/2014/main" id="{B7822FE6-9134-5F47-877A-B3DC79F0564A}"/>
              </a:ext>
            </a:extLst>
          </p:cNvPr>
          <p:cNvSpPr/>
          <p:nvPr/>
        </p:nvSpPr>
        <p:spPr>
          <a:xfrm>
            <a:off x="9504218"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1" name="Picture 10">
            <a:extLst>
              <a:ext uri="{FF2B5EF4-FFF2-40B4-BE49-F238E27FC236}">
                <a16:creationId xmlns:a16="http://schemas.microsoft.com/office/drawing/2014/main" id="{FC9F95AE-EAB4-FB41-B87C-1CFFA2FED20D}"/>
              </a:ext>
            </a:extLst>
          </p:cNvPr>
          <p:cNvPicPr>
            <a:picLocks noChangeAspect="1"/>
          </p:cNvPicPr>
          <p:nvPr/>
        </p:nvPicPr>
        <p:blipFill>
          <a:blip r:embed="rId3"/>
          <a:stretch>
            <a:fillRect/>
          </a:stretch>
        </p:blipFill>
        <p:spPr>
          <a:xfrm>
            <a:off x="7743344" y="2696635"/>
            <a:ext cx="4076700" cy="3086100"/>
          </a:xfrm>
          <a:prstGeom prst="rect">
            <a:avLst/>
          </a:prstGeom>
        </p:spPr>
      </p:pic>
    </p:spTree>
    <p:extLst>
      <p:ext uri="{BB962C8B-B14F-4D97-AF65-F5344CB8AC3E}">
        <p14:creationId xmlns:p14="http://schemas.microsoft.com/office/powerpoint/2010/main" val="404712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83" y="480274"/>
            <a:ext cx="10591800" cy="6058638"/>
          </a:xfrm>
        </p:spPr>
        <p:txBody>
          <a:bodyPr rtlCol="0">
            <a:noAutofit/>
          </a:bodyPr>
          <a:lstStyle/>
          <a:p>
            <a:pPr lvl="1"/>
            <a:r>
              <a:rPr lang="en-US" dirty="0">
                <a:latin typeface="Times New Roman" panose="02020603050405020304" pitchFamily="18" charset="0"/>
                <a:cs typeface="Times New Roman" panose="02020603050405020304" pitchFamily="18" charset="0"/>
              </a:rPr>
              <a:t>What does this mean for the different covalent bonds in a molecule?</a:t>
            </a:r>
          </a:p>
          <a:p>
            <a:pPr marL="328613" lvl="1" indent="0">
              <a:buNone/>
            </a:pPr>
            <a:endParaRPr lang="en-US" i="1" dirty="0">
              <a:latin typeface="Times New Roman" panose="02020603050405020304" pitchFamily="18" charset="0"/>
              <a:cs typeface="Times New Roman" panose="02020603050405020304" pitchFamily="18" charset="0"/>
            </a:endParaRPr>
          </a:p>
          <a:p>
            <a:pPr marL="328613" lvl="1" indent="0">
              <a:buNone/>
            </a:pPr>
            <a:endParaRPr lang="en-US" i="1" dirty="0">
              <a:latin typeface="Times New Roman" panose="02020603050405020304" pitchFamily="18" charset="0"/>
              <a:cs typeface="Times New Roman" panose="02020603050405020304" pitchFamily="18" charset="0"/>
            </a:endParaRPr>
          </a:p>
          <a:p>
            <a:pPr marL="328613" lvl="1" indent="0">
              <a:buNone/>
            </a:pPr>
            <a:r>
              <a:rPr lang="en-US" i="1" dirty="0">
                <a:latin typeface="Times New Roman" panose="02020603050405020304" pitchFamily="18" charset="0"/>
                <a:cs typeface="Times New Roman" panose="02020603050405020304" pitchFamily="18" charset="0"/>
              </a:rPr>
              <a:t>Let’s consider reduced mass, m,  first:</a:t>
            </a:r>
          </a:p>
          <a:p>
            <a:pPr lvl="1"/>
            <a:r>
              <a:rPr lang="en-US" dirty="0">
                <a:latin typeface="Times New Roman" panose="02020603050405020304" pitchFamily="18" charset="0"/>
                <a:cs typeface="Times New Roman" panose="02020603050405020304" pitchFamily="18" charset="0"/>
              </a:rPr>
              <a:t>The C-H and C-C single bonds differ by only 16 kcal/mole:</a:t>
            </a:r>
          </a:p>
          <a:p>
            <a:pPr marL="639762" lvl="2" indent="0">
              <a:buNone/>
            </a:pPr>
            <a:r>
              <a:rPr lang="en-US" dirty="0">
                <a:latin typeface="Times New Roman" panose="02020603050405020304" pitchFamily="18" charset="0"/>
                <a:cs typeface="Times New Roman" panose="02020603050405020304" pitchFamily="18" charset="0"/>
              </a:rPr>
              <a:t>	99 kcal · mol</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vs. 83 kcal · mol</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(similar K)</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Due to the reduced mass term, these two bonds of similar strength show up in very different regions of the IR spectrum:	</a:t>
            </a:r>
          </a:p>
          <a:p>
            <a:pPr marL="639762" lvl="2"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C─C</a:t>
            </a:r>
            <a:r>
              <a:rPr lang="en-US" dirty="0">
                <a:latin typeface="Times New Roman" panose="02020603050405020304" pitchFamily="18" charset="0"/>
                <a:cs typeface="Times New Roman" panose="02020603050405020304" pitchFamily="18" charset="0"/>
              </a:rPr>
              <a:t>	     1200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 = (12 x 12)/(12 + 12) 	= 6        (0.41)</a:t>
            </a:r>
          </a:p>
          <a:p>
            <a:pPr marL="639762" lvl="2"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3000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 = (1 x 12)/(1 + 12) 	= 0.92	(0.95)		</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smaller atom therefore gives rise to a higher wavenumber (and v and 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5"/>
          </p:nvPr>
        </p:nvSpPr>
        <p:spPr/>
        <p:txBody>
          <a:bodyPr/>
          <a:lstStyle/>
          <a:p>
            <a:pPr>
              <a:defRPr/>
            </a:pPr>
            <a:fld id="{1572FD37-BE3D-4A3C-B59F-E3EF21D93AA3}" type="slidenum">
              <a:rPr lang="en-US" smtClean="0"/>
              <a:pPr>
                <a:defRPr/>
              </a:pPr>
              <a:t>37</a:t>
            </a:fld>
            <a:endParaRPr lang="en-US"/>
          </a:p>
        </p:txBody>
      </p:sp>
      <p:sp>
        <p:nvSpPr>
          <p:cNvPr id="5" name="Rectangle 4">
            <a:extLst>
              <a:ext uri="{FF2B5EF4-FFF2-40B4-BE49-F238E27FC236}">
                <a16:creationId xmlns:a16="http://schemas.microsoft.com/office/drawing/2014/main" id="{898C9BBC-BC80-4245-B008-AE0EB4EE7393}"/>
              </a:ext>
            </a:extLst>
          </p:cNvPr>
          <p:cNvSpPr/>
          <p:nvPr/>
        </p:nvSpPr>
        <p:spPr>
          <a:xfrm>
            <a:off x="9559636" y="1108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072442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88"/>
          <p:cNvPicPr/>
          <p:nvPr/>
        </p:nvPicPr>
        <p:blipFill>
          <a:blip r:embed="rId2"/>
          <a:srcRect/>
          <a:stretch>
            <a:fillRect/>
          </a:stretch>
        </p:blipFill>
        <p:spPr bwMode="auto">
          <a:xfrm>
            <a:off x="1190847" y="2743200"/>
            <a:ext cx="4371753" cy="3125972"/>
          </a:xfrm>
          <a:prstGeom prst="rect">
            <a:avLst/>
          </a:prstGeom>
          <a:noFill/>
          <a:ln w="9525">
            <a:noFill/>
            <a:miter lim="800000"/>
            <a:headEnd/>
            <a:tailEnd/>
          </a:ln>
        </p:spPr>
      </p:pic>
      <p:sp>
        <p:nvSpPr>
          <p:cNvPr id="107521" name="Rectangle 1"/>
          <p:cNvSpPr>
            <a:spLocks noChangeArrowheads="1"/>
          </p:cNvSpPr>
          <p:nvPr/>
        </p:nvSpPr>
        <p:spPr bwMode="auto">
          <a:xfrm>
            <a:off x="95923" y="424466"/>
            <a:ext cx="120001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rgbClr val="C00000"/>
                </a:solidFill>
                <a:latin typeface="Arial" pitchFamily="34" charset="0"/>
                <a:ea typeface="Times New Roman" pitchFamily="18" charset="0"/>
                <a:cs typeface="Arial" pitchFamily="34" charset="0"/>
              </a:rPr>
              <a:t> </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Force constant, k:</a:t>
            </a:r>
            <a:endPar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400" dirty="0">
                <a:solidFill>
                  <a:srgbClr val="231F20"/>
                </a:solidFill>
                <a:latin typeface="Arial" pitchFamily="34" charset="0"/>
                <a:ea typeface="Times New Roman" pitchFamily="18" charset="0"/>
                <a:cs typeface="Arial" pitchFamily="34" charset="0"/>
              </a:rPr>
              <a:t>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he force constant, which can be thought of as a measure of bond “stiffness,” can be correlated with such bond properties as bond order and bond strength. Because the frequency is related directly to the square root of the force constant, we know that the frequency of bond vibrations should decrease as bonds decrease in strength. </a:t>
            </a:r>
            <a:endParaRPr lang="en-US" sz="3200" dirty="0">
              <a:latin typeface="Times New Roman" panose="02020603050405020304" pitchFamily="18" charset="0"/>
              <a:cs typeface="Times New Roman" panose="02020603050405020304" pitchFamily="18" charset="0"/>
            </a:endParaRPr>
          </a:p>
        </p:txBody>
      </p:sp>
      <p:pic>
        <p:nvPicPr>
          <p:cNvPr id="4" name="صورة 89"/>
          <p:cNvPicPr/>
          <p:nvPr/>
        </p:nvPicPr>
        <p:blipFill>
          <a:blip r:embed="rId3"/>
          <a:srcRect/>
          <a:stretch>
            <a:fillRect/>
          </a:stretch>
        </p:blipFill>
        <p:spPr bwMode="auto">
          <a:xfrm>
            <a:off x="6019799" y="2819399"/>
            <a:ext cx="5505893" cy="379405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B6298CBD-3A0D-D04C-8543-0872AC47344F}"/>
              </a:ext>
            </a:extLst>
          </p:cNvPr>
          <p:cNvSpPr>
            <a:spLocks noGrp="1"/>
          </p:cNvSpPr>
          <p:nvPr>
            <p:ph type="sldNum" sz="quarter" idx="12"/>
          </p:nvPr>
        </p:nvSpPr>
        <p:spPr/>
        <p:txBody>
          <a:bodyPr/>
          <a:lstStyle/>
          <a:p>
            <a:fld id="{867B5C4B-C40C-B644-A15E-6C03A842B15E}" type="slidenum">
              <a:rPr lang="en-US" smtClean="0"/>
              <a:t>38</a:t>
            </a:fld>
            <a:endParaRPr lang="en-US"/>
          </a:p>
        </p:txBody>
      </p:sp>
      <p:sp>
        <p:nvSpPr>
          <p:cNvPr id="6" name="Rectangle 5">
            <a:extLst>
              <a:ext uri="{FF2B5EF4-FFF2-40B4-BE49-F238E27FC236}">
                <a16:creationId xmlns:a16="http://schemas.microsoft.com/office/drawing/2014/main" id="{5C9AB3F3-B097-B54E-86E6-C6F7B3FCB73E}"/>
              </a:ext>
            </a:extLst>
          </p:cNvPr>
          <p:cNvSpPr/>
          <p:nvPr/>
        </p:nvSpPr>
        <p:spPr>
          <a:xfrm>
            <a:off x="9684328"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593765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D3A2CC51-FD15-A742-A43E-2FCBEB2206F3}"/>
              </a:ext>
            </a:extLst>
          </p:cNvPr>
          <p:cNvSpPr>
            <a:spLocks noGrp="1" noChangeArrowheads="1"/>
          </p:cNvSpPr>
          <p:nvPr>
            <p:ph type="title"/>
          </p:nvPr>
        </p:nvSpPr>
        <p:spPr>
          <a:xfrm>
            <a:off x="2973388" y="152400"/>
            <a:ext cx="7008812" cy="736600"/>
          </a:xfrm>
        </p:spPr>
        <p:txBody>
          <a:bodyPr/>
          <a:lstStyle/>
          <a:p>
            <a:r>
              <a:rPr lang="en-US" altLang="en-IQ" sz="3600" u="sng" dirty="0">
                <a:solidFill>
                  <a:srgbClr val="C00000"/>
                </a:solidFill>
                <a:latin typeface="Times New Roman" panose="02020603050405020304" pitchFamily="18" charset="0"/>
                <a:cs typeface="Times New Roman" panose="02020603050405020304" pitchFamily="18" charset="0"/>
              </a:rPr>
              <a:t>Capabilities of Infrared Analysis</a:t>
            </a:r>
          </a:p>
        </p:txBody>
      </p:sp>
      <p:sp>
        <p:nvSpPr>
          <p:cNvPr id="353283" name="Rectangle 3">
            <a:extLst>
              <a:ext uri="{FF2B5EF4-FFF2-40B4-BE49-F238E27FC236}">
                <a16:creationId xmlns:a16="http://schemas.microsoft.com/office/drawing/2014/main" id="{7E10BD47-D53E-EF41-85DA-417F9288EE73}"/>
              </a:ext>
            </a:extLst>
          </p:cNvPr>
          <p:cNvSpPr>
            <a:spLocks noGrp="1" noChangeArrowheads="1"/>
          </p:cNvSpPr>
          <p:nvPr>
            <p:ph type="body" idx="1"/>
          </p:nvPr>
        </p:nvSpPr>
        <p:spPr>
          <a:xfrm>
            <a:off x="171451" y="1135064"/>
            <a:ext cx="11487150" cy="5408612"/>
          </a:xfrm>
        </p:spPr>
        <p:txBody>
          <a:bodyPr>
            <a:normAutofit/>
          </a:bodyPr>
          <a:lstStyle/>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Identification and quantitation of organic solid, liquid, or gas samples.  </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Analysis of powders, solids, gels, emulsions, pastes, pure liquids, solutions, polymers, pure and mixed gases. </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Infrared is used for research, methods development, quality control, and quality assurance applications.</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Samples range in size from single fibers of only 20 microns in length to atmospheric pollution studies involving large areas. </a:t>
            </a:r>
            <a:endParaRPr lang="en-US" altLang="en-IQ"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additive="base">
                                        <p:cTn id="13" dur="500" fill="hold"/>
                                        <p:tgtEl>
                                          <p:spTgt spid="353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3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additive="base">
                                        <p:cTn id="19" dur="500" fill="hold"/>
                                        <p:tgtEl>
                                          <p:spTgt spid="353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3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additive="base">
                                        <p:cTn id="25" dur="500" fill="hold"/>
                                        <p:tgtEl>
                                          <p:spTgt spid="353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32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a:extLst>
              <a:ext uri="{FF2B5EF4-FFF2-40B4-BE49-F238E27FC236}">
                <a16:creationId xmlns:a16="http://schemas.microsoft.com/office/drawing/2014/main" id="{01ED3CD7-D276-D349-8DCA-78F7124C3631}"/>
              </a:ext>
            </a:extLst>
          </p:cNvPr>
          <p:cNvSpPr/>
          <p:nvPr/>
        </p:nvSpPr>
        <p:spPr>
          <a:xfrm>
            <a:off x="8295294" y="1483416"/>
            <a:ext cx="2500688" cy="2135395"/>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5B03D03C-3D22-B84C-AA73-8AD47E4B60C5}"/>
              </a:ext>
            </a:extLst>
          </p:cNvPr>
          <p:cNvSpPr>
            <a:spLocks noGrp="1" noChangeArrowheads="1"/>
          </p:cNvSpPr>
          <p:nvPr>
            <p:ph type="body" idx="1"/>
          </p:nvPr>
        </p:nvSpPr>
        <p:spPr>
          <a:xfrm>
            <a:off x="1787525" y="2165350"/>
            <a:ext cx="8616950" cy="4414838"/>
          </a:xfrm>
        </p:spPr>
        <p:txBody>
          <a:bodyPr vert="horz" wrap="none" lIns="19050" tIns="26988" rIns="19050" bIns="26988" rtlCol="0">
            <a:normAutofit/>
          </a:bodyPr>
          <a:lstStyle/>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Stretching vibrations (carbonyl groups)</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Aldehydes and ketones	1710-1750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Carboxylic acids	1700-1725</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Acid anhydrides	1800-1850 and 1740-1790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Esters	1730-1750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Amides	1680-1700</a:t>
            </a:r>
          </a:p>
        </p:txBody>
      </p:sp>
      <p:sp>
        <p:nvSpPr>
          <p:cNvPr id="22531" name="Rectangle 3">
            <a:extLst>
              <a:ext uri="{FF2B5EF4-FFF2-40B4-BE49-F238E27FC236}">
                <a16:creationId xmlns:a16="http://schemas.microsoft.com/office/drawing/2014/main" id="{1A10A25D-1AF8-F74E-8893-ADCB0D70E1C9}"/>
              </a:ext>
            </a:extLst>
          </p:cNvPr>
          <p:cNvSpPr>
            <a:spLocks noGrp="1" noChangeArrowheads="1"/>
          </p:cNvSpPr>
          <p:nvPr>
            <p:ph type="title"/>
          </p:nvPr>
        </p:nvSpPr>
        <p:spPr>
          <a:xfrm>
            <a:off x="1702666" y="247795"/>
            <a:ext cx="7816850" cy="1033462"/>
          </a:xfrm>
          <a:ln w="25400" cap="flat">
            <a:solidFill>
              <a:srgbClr val="FF0000"/>
            </a:solidFill>
            <a:miter lim="800000"/>
            <a:headEnd/>
            <a:tailEnd/>
          </a:ln>
        </p:spPr>
        <p:txBody>
          <a:bodyPr vert="horz" wrap="none" lIns="19050" tIns="26988" rIns="19050" bIns="26988" rtlCol="0" anchor="t">
            <a:normAutofit/>
          </a:bodyPr>
          <a:lstStyle/>
          <a:p>
            <a:pPr algn="ct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Infrared Absorption Frequencies</a:t>
            </a:r>
          </a:p>
        </p:txBody>
      </p:sp>
      <p:grpSp>
        <p:nvGrpSpPr>
          <p:cNvPr id="49156" name="Group 11">
            <a:extLst>
              <a:ext uri="{FF2B5EF4-FFF2-40B4-BE49-F238E27FC236}">
                <a16:creationId xmlns:a16="http://schemas.microsoft.com/office/drawing/2014/main" id="{677126AE-CF9A-5B49-A730-E860BF03634B}"/>
              </a:ext>
            </a:extLst>
          </p:cNvPr>
          <p:cNvGrpSpPr>
            <a:grpSpLocks/>
          </p:cNvGrpSpPr>
          <p:nvPr/>
        </p:nvGrpSpPr>
        <p:grpSpPr bwMode="auto">
          <a:xfrm>
            <a:off x="8958264" y="1773239"/>
            <a:ext cx="1360487" cy="1176337"/>
            <a:chOff x="4683" y="1117"/>
            <a:chExt cx="857" cy="741"/>
          </a:xfrm>
        </p:grpSpPr>
        <p:sp>
          <p:nvSpPr>
            <p:cNvPr id="22532" name="Rectangle 4">
              <a:extLst>
                <a:ext uri="{FF2B5EF4-FFF2-40B4-BE49-F238E27FC236}">
                  <a16:creationId xmlns:a16="http://schemas.microsoft.com/office/drawing/2014/main" id="{976965BB-44C8-F348-A4EF-5F5E537287EE}"/>
                </a:ext>
              </a:extLst>
            </p:cNvPr>
            <p:cNvSpPr>
              <a:spLocks noChangeArrowheads="1"/>
            </p:cNvSpPr>
            <p:nvPr/>
          </p:nvSpPr>
          <p:spPr bwMode="auto">
            <a:xfrm>
              <a:off x="4774" y="1331"/>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2533" name="Rectangle 5">
              <a:extLst>
                <a:ext uri="{FF2B5EF4-FFF2-40B4-BE49-F238E27FC236}">
                  <a16:creationId xmlns:a16="http://schemas.microsoft.com/office/drawing/2014/main" id="{23467DD8-1C90-2548-A66A-D82BD963F784}"/>
                </a:ext>
              </a:extLst>
            </p:cNvPr>
            <p:cNvSpPr>
              <a:spLocks noChangeArrowheads="1"/>
            </p:cNvSpPr>
            <p:nvPr/>
          </p:nvSpPr>
          <p:spPr bwMode="auto">
            <a:xfrm>
              <a:off x="5249" y="1339"/>
              <a:ext cx="29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O</a:t>
              </a:r>
            </a:p>
          </p:txBody>
        </p:sp>
        <p:grpSp>
          <p:nvGrpSpPr>
            <p:cNvPr id="49160" name="Group 8">
              <a:extLst>
                <a:ext uri="{FF2B5EF4-FFF2-40B4-BE49-F238E27FC236}">
                  <a16:creationId xmlns:a16="http://schemas.microsoft.com/office/drawing/2014/main" id="{8F51C1F0-4440-4C42-9C1F-7BC649F26C68}"/>
                </a:ext>
              </a:extLst>
            </p:cNvPr>
            <p:cNvGrpSpPr>
              <a:grpSpLocks/>
            </p:cNvGrpSpPr>
            <p:nvPr/>
          </p:nvGrpSpPr>
          <p:grpSpPr bwMode="auto">
            <a:xfrm>
              <a:off x="5029" y="1460"/>
              <a:ext cx="241" cy="63"/>
              <a:chOff x="5029" y="1460"/>
              <a:chExt cx="241" cy="63"/>
            </a:xfrm>
          </p:grpSpPr>
          <p:sp>
            <p:nvSpPr>
              <p:cNvPr id="22534" name="Line 6">
                <a:extLst>
                  <a:ext uri="{FF2B5EF4-FFF2-40B4-BE49-F238E27FC236}">
                    <a16:creationId xmlns:a16="http://schemas.microsoft.com/office/drawing/2014/main" id="{1BF7F473-3DC8-A14D-A544-8D72C5257C20}"/>
                  </a:ext>
                </a:extLst>
              </p:cNvPr>
              <p:cNvSpPr>
                <a:spLocks noChangeShapeType="1"/>
              </p:cNvSpPr>
              <p:nvPr/>
            </p:nvSpPr>
            <p:spPr bwMode="auto">
              <a:xfrm>
                <a:off x="5032" y="1460"/>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2535" name="Line 7">
                <a:extLst>
                  <a:ext uri="{FF2B5EF4-FFF2-40B4-BE49-F238E27FC236}">
                    <a16:creationId xmlns:a16="http://schemas.microsoft.com/office/drawing/2014/main" id="{429C7E9D-7396-6942-B8F7-1ADCC7D4553B}"/>
                  </a:ext>
                </a:extLst>
              </p:cNvPr>
              <p:cNvSpPr>
                <a:spLocks noChangeShapeType="1"/>
              </p:cNvSpPr>
              <p:nvPr/>
            </p:nvSpPr>
            <p:spPr bwMode="auto">
              <a:xfrm>
                <a:off x="5029" y="1523"/>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2537" name="Line 9">
              <a:extLst>
                <a:ext uri="{FF2B5EF4-FFF2-40B4-BE49-F238E27FC236}">
                  <a16:creationId xmlns:a16="http://schemas.microsoft.com/office/drawing/2014/main" id="{C8761764-D7BC-8A43-8645-7D13ED61CE4E}"/>
                </a:ext>
              </a:extLst>
            </p:cNvPr>
            <p:cNvSpPr>
              <a:spLocks noChangeShapeType="1"/>
            </p:cNvSpPr>
            <p:nvPr/>
          </p:nvSpPr>
          <p:spPr bwMode="auto">
            <a:xfrm>
              <a:off x="4683" y="1117"/>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2538" name="Line 10">
              <a:extLst>
                <a:ext uri="{FF2B5EF4-FFF2-40B4-BE49-F238E27FC236}">
                  <a16:creationId xmlns:a16="http://schemas.microsoft.com/office/drawing/2014/main" id="{4B25BE9C-ED73-8B4C-B31F-CF90FA078769}"/>
                </a:ext>
              </a:extLst>
            </p:cNvPr>
            <p:cNvSpPr>
              <a:spLocks noChangeShapeType="1"/>
            </p:cNvSpPr>
            <p:nvPr/>
          </p:nvSpPr>
          <p:spPr bwMode="auto">
            <a:xfrm flipV="1">
              <a:off x="4684" y="1607"/>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2540" name="Rectangle 12">
            <a:extLst>
              <a:ext uri="{FF2B5EF4-FFF2-40B4-BE49-F238E27FC236}">
                <a16:creationId xmlns:a16="http://schemas.microsoft.com/office/drawing/2014/main" id="{1F62218E-CE3D-2342-A7FF-24F139B4BE0D}"/>
              </a:ext>
            </a:extLst>
          </p:cNvPr>
          <p:cNvSpPr>
            <a:spLocks noChangeArrowheads="1"/>
          </p:cNvSpPr>
          <p:nvPr/>
        </p:nvSpPr>
        <p:spPr bwMode="auto">
          <a:xfrm>
            <a:off x="6026151" y="3154364"/>
            <a:ext cx="1884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16837828-642B-E54C-81D0-894F340A1E98}"/>
              </a:ext>
            </a:extLst>
          </p:cNvPr>
          <p:cNvSpPr>
            <a:spLocks noGrp="1"/>
          </p:cNvSpPr>
          <p:nvPr>
            <p:ph type="sldNum" sz="quarter" idx="12"/>
          </p:nvPr>
        </p:nvSpPr>
        <p:spPr/>
        <p:txBody>
          <a:bodyPr/>
          <a:lstStyle/>
          <a:p>
            <a:fld id="{867B5C4B-C40C-B644-A15E-6C03A842B15E}" type="slidenum">
              <a:rPr lang="en-US" smtClean="0"/>
              <a:t>4</a:t>
            </a:fld>
            <a:endParaRPr lang="en-US"/>
          </a:p>
        </p:txBody>
      </p:sp>
      <p:sp>
        <p:nvSpPr>
          <p:cNvPr id="16" name="Rectangle 15">
            <a:extLst>
              <a:ext uri="{FF2B5EF4-FFF2-40B4-BE49-F238E27FC236}">
                <a16:creationId xmlns:a16="http://schemas.microsoft.com/office/drawing/2014/main" id="{22972443-21D3-024B-A91C-409C6E8A7ABE}"/>
              </a:ext>
            </a:extLst>
          </p:cNvPr>
          <p:cNvSpPr/>
          <p:nvPr/>
        </p:nvSpPr>
        <p:spPr>
          <a:xfrm>
            <a:off x="9751483" y="207818"/>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767062254"/>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A03F7DA7-B3EE-0949-8F25-6AFAA4991AFD}"/>
              </a:ext>
            </a:extLst>
          </p:cNvPr>
          <p:cNvSpPr>
            <a:spLocks noGrp="1" noChangeArrowheads="1"/>
          </p:cNvSpPr>
          <p:nvPr>
            <p:ph type="title"/>
          </p:nvPr>
        </p:nvSpPr>
        <p:spPr>
          <a:xfrm>
            <a:off x="2895600" y="114300"/>
            <a:ext cx="7200900" cy="990600"/>
          </a:xfrm>
        </p:spPr>
        <p:txBody>
          <a:bodyPr/>
          <a:lstStyle/>
          <a:p>
            <a:r>
              <a:rPr lang="en-US" altLang="en-IQ" sz="3600" u="sng" dirty="0">
                <a:solidFill>
                  <a:srgbClr val="C00000"/>
                </a:solidFill>
                <a:latin typeface="Times New Roman" panose="02020603050405020304" pitchFamily="18" charset="0"/>
                <a:cs typeface="Times New Roman" panose="02020603050405020304" pitchFamily="18" charset="0"/>
              </a:rPr>
              <a:t>Applications of Infrared Analysis</a:t>
            </a:r>
          </a:p>
        </p:txBody>
      </p:sp>
      <p:sp>
        <p:nvSpPr>
          <p:cNvPr id="354307" name="Rectangle 3">
            <a:extLst>
              <a:ext uri="{FF2B5EF4-FFF2-40B4-BE49-F238E27FC236}">
                <a16:creationId xmlns:a16="http://schemas.microsoft.com/office/drawing/2014/main" id="{994BE8E4-CF9F-F240-B5D5-EBE1D0455393}"/>
              </a:ext>
            </a:extLst>
          </p:cNvPr>
          <p:cNvSpPr>
            <a:spLocks noGrp="1" noChangeArrowheads="1"/>
          </p:cNvSpPr>
          <p:nvPr>
            <p:ph type="body" idx="1"/>
          </p:nvPr>
        </p:nvSpPr>
        <p:spPr>
          <a:xfrm>
            <a:off x="128588" y="1336676"/>
            <a:ext cx="11029949" cy="3884613"/>
          </a:xfrm>
        </p:spPr>
        <p:txBody>
          <a:bodyPr>
            <a:normAutofit fontScale="92500" lnSpcReduction="20000"/>
          </a:bodyPr>
          <a:lstStyle/>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Pharmaceutical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Forensic investigations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Polymer analysis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Lubricant formulation and fuel additives</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Foods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Quality assurance and control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Environmental and water quality analysis methods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Biochemical and biomedical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Coatings and surfactants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Etc.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additive="base">
                                        <p:cTn id="7" dur="500" fill="hold"/>
                                        <p:tgtEl>
                                          <p:spTgt spid="354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4307">
                                            <p:txEl>
                                              <p:pRg st="1" end="1"/>
                                            </p:txEl>
                                          </p:spTgt>
                                        </p:tgtEl>
                                        <p:attrNameLst>
                                          <p:attrName>style.visibility</p:attrName>
                                        </p:attrNameLst>
                                      </p:cBhvr>
                                      <p:to>
                                        <p:strVal val="visible"/>
                                      </p:to>
                                    </p:set>
                                    <p:anim calcmode="lin" valueType="num">
                                      <p:cBhvr additive="base">
                                        <p:cTn id="13" dur="500" fill="hold"/>
                                        <p:tgtEl>
                                          <p:spTgt spid="354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xEl>
                                              <p:pRg st="2" end="2"/>
                                            </p:txEl>
                                          </p:spTgt>
                                        </p:tgtEl>
                                        <p:attrNameLst>
                                          <p:attrName>style.visibility</p:attrName>
                                        </p:attrNameLst>
                                      </p:cBhvr>
                                      <p:to>
                                        <p:strVal val="visible"/>
                                      </p:to>
                                    </p:set>
                                    <p:anim calcmode="lin" valueType="num">
                                      <p:cBhvr additive="base">
                                        <p:cTn id="19" dur="500" fill="hold"/>
                                        <p:tgtEl>
                                          <p:spTgt spid="354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4307">
                                            <p:txEl>
                                              <p:pRg st="3" end="3"/>
                                            </p:txEl>
                                          </p:spTgt>
                                        </p:tgtEl>
                                        <p:attrNameLst>
                                          <p:attrName>style.visibility</p:attrName>
                                        </p:attrNameLst>
                                      </p:cBhvr>
                                      <p:to>
                                        <p:strVal val="visible"/>
                                      </p:to>
                                    </p:set>
                                    <p:anim calcmode="lin" valueType="num">
                                      <p:cBhvr additive="base">
                                        <p:cTn id="25" dur="500" fill="hold"/>
                                        <p:tgtEl>
                                          <p:spTgt spid="354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4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4307">
                                            <p:txEl>
                                              <p:pRg st="4" end="4"/>
                                            </p:txEl>
                                          </p:spTgt>
                                        </p:tgtEl>
                                        <p:attrNameLst>
                                          <p:attrName>style.visibility</p:attrName>
                                        </p:attrNameLst>
                                      </p:cBhvr>
                                      <p:to>
                                        <p:strVal val="visible"/>
                                      </p:to>
                                    </p:set>
                                    <p:anim calcmode="lin" valueType="num">
                                      <p:cBhvr additive="base">
                                        <p:cTn id="31" dur="500" fill="hold"/>
                                        <p:tgtEl>
                                          <p:spTgt spid="354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4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4307">
                                            <p:txEl>
                                              <p:pRg st="5" end="5"/>
                                            </p:txEl>
                                          </p:spTgt>
                                        </p:tgtEl>
                                        <p:attrNameLst>
                                          <p:attrName>style.visibility</p:attrName>
                                        </p:attrNameLst>
                                      </p:cBhvr>
                                      <p:to>
                                        <p:strVal val="visible"/>
                                      </p:to>
                                    </p:set>
                                    <p:anim calcmode="lin" valueType="num">
                                      <p:cBhvr additive="base">
                                        <p:cTn id="37" dur="500" fill="hold"/>
                                        <p:tgtEl>
                                          <p:spTgt spid="3543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4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4307">
                                            <p:txEl>
                                              <p:pRg st="6" end="6"/>
                                            </p:txEl>
                                          </p:spTgt>
                                        </p:tgtEl>
                                        <p:attrNameLst>
                                          <p:attrName>style.visibility</p:attrName>
                                        </p:attrNameLst>
                                      </p:cBhvr>
                                      <p:to>
                                        <p:strVal val="visible"/>
                                      </p:to>
                                    </p:set>
                                    <p:anim calcmode="lin" valueType="num">
                                      <p:cBhvr additive="base">
                                        <p:cTn id="43" dur="500" fill="hold"/>
                                        <p:tgtEl>
                                          <p:spTgt spid="3543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43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4307">
                                            <p:txEl>
                                              <p:pRg st="7" end="7"/>
                                            </p:txEl>
                                          </p:spTgt>
                                        </p:tgtEl>
                                        <p:attrNameLst>
                                          <p:attrName>style.visibility</p:attrName>
                                        </p:attrNameLst>
                                      </p:cBhvr>
                                      <p:to>
                                        <p:strVal val="visible"/>
                                      </p:to>
                                    </p:set>
                                    <p:anim calcmode="lin" valueType="num">
                                      <p:cBhvr additive="base">
                                        <p:cTn id="49" dur="500" fill="hold"/>
                                        <p:tgtEl>
                                          <p:spTgt spid="3543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43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4307">
                                            <p:txEl>
                                              <p:pRg st="8" end="8"/>
                                            </p:txEl>
                                          </p:spTgt>
                                        </p:tgtEl>
                                        <p:attrNameLst>
                                          <p:attrName>style.visibility</p:attrName>
                                        </p:attrNameLst>
                                      </p:cBhvr>
                                      <p:to>
                                        <p:strVal val="visible"/>
                                      </p:to>
                                    </p:set>
                                    <p:anim calcmode="lin" valueType="num">
                                      <p:cBhvr additive="base">
                                        <p:cTn id="55" dur="500" fill="hold"/>
                                        <p:tgtEl>
                                          <p:spTgt spid="3543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43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4307">
                                            <p:txEl>
                                              <p:pRg st="9" end="9"/>
                                            </p:txEl>
                                          </p:spTgt>
                                        </p:tgtEl>
                                        <p:attrNameLst>
                                          <p:attrName>style.visibility</p:attrName>
                                        </p:attrNameLst>
                                      </p:cBhvr>
                                      <p:to>
                                        <p:strVal val="visible"/>
                                      </p:to>
                                    </p:set>
                                    <p:anim calcmode="lin" valueType="num">
                                      <p:cBhvr additive="base">
                                        <p:cTn id="61" dur="500" fill="hold"/>
                                        <p:tgtEl>
                                          <p:spTgt spid="35430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43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40F8E-A4CA-634A-B89A-CD8C0957B602}"/>
              </a:ext>
            </a:extLst>
          </p:cNvPr>
          <p:cNvPicPr>
            <a:picLocks noChangeAspect="1"/>
          </p:cNvPicPr>
          <p:nvPr/>
        </p:nvPicPr>
        <p:blipFill>
          <a:blip r:embed="rId2"/>
          <a:stretch>
            <a:fillRect/>
          </a:stretch>
        </p:blipFill>
        <p:spPr>
          <a:xfrm>
            <a:off x="168442" y="386389"/>
            <a:ext cx="5251130" cy="5569243"/>
          </a:xfrm>
          <a:prstGeom prst="rect">
            <a:avLst/>
          </a:prstGeom>
        </p:spPr>
      </p:pic>
      <p:grpSp>
        <p:nvGrpSpPr>
          <p:cNvPr id="7" name="Group 6">
            <a:extLst>
              <a:ext uri="{FF2B5EF4-FFF2-40B4-BE49-F238E27FC236}">
                <a16:creationId xmlns:a16="http://schemas.microsoft.com/office/drawing/2014/main" id="{4B8FAD1D-4ED9-B44B-A415-21895D28EA9E}"/>
              </a:ext>
            </a:extLst>
          </p:cNvPr>
          <p:cNvGrpSpPr/>
          <p:nvPr/>
        </p:nvGrpSpPr>
        <p:grpSpPr>
          <a:xfrm>
            <a:off x="5564866" y="3788469"/>
            <a:ext cx="4976734" cy="2805831"/>
            <a:chOff x="5996066" y="4111888"/>
            <a:chExt cx="4976734" cy="2099879"/>
          </a:xfrm>
        </p:grpSpPr>
        <p:pic>
          <p:nvPicPr>
            <p:cNvPr id="5" name="Picture 4">
              <a:extLst>
                <a:ext uri="{FF2B5EF4-FFF2-40B4-BE49-F238E27FC236}">
                  <a16:creationId xmlns:a16="http://schemas.microsoft.com/office/drawing/2014/main" id="{36D00E33-0593-7F4D-87BA-849D9AD5F98B}"/>
                </a:ext>
              </a:extLst>
            </p:cNvPr>
            <p:cNvPicPr>
              <a:picLocks noChangeAspect="1"/>
            </p:cNvPicPr>
            <p:nvPr/>
          </p:nvPicPr>
          <p:blipFill rotWithShape="1">
            <a:blip r:embed="rId3"/>
            <a:srcRect l="4689" t="67442" r="3592" b="22829"/>
            <a:stretch/>
          </p:blipFill>
          <p:spPr>
            <a:xfrm>
              <a:off x="5996066" y="5702101"/>
              <a:ext cx="4976734" cy="509666"/>
            </a:xfrm>
            <a:prstGeom prst="rect">
              <a:avLst/>
            </a:prstGeom>
          </p:spPr>
        </p:pic>
        <p:pic>
          <p:nvPicPr>
            <p:cNvPr id="6" name="Picture 5">
              <a:extLst>
                <a:ext uri="{FF2B5EF4-FFF2-40B4-BE49-F238E27FC236}">
                  <a16:creationId xmlns:a16="http://schemas.microsoft.com/office/drawing/2014/main" id="{12B89977-067B-9B4D-97E0-85BD1DDEB6AC}"/>
                </a:ext>
              </a:extLst>
            </p:cNvPr>
            <p:cNvPicPr>
              <a:picLocks noChangeAspect="1"/>
            </p:cNvPicPr>
            <p:nvPr/>
          </p:nvPicPr>
          <p:blipFill rotWithShape="1">
            <a:blip r:embed="rId3"/>
            <a:srcRect l="7728" t="5632" r="3592" b="63065"/>
            <a:stretch/>
          </p:blipFill>
          <p:spPr>
            <a:xfrm>
              <a:off x="5996066" y="4111888"/>
              <a:ext cx="4976734" cy="1639764"/>
            </a:xfrm>
            <a:prstGeom prst="rect">
              <a:avLst/>
            </a:prstGeom>
          </p:spPr>
        </p:pic>
      </p:grpSp>
      <p:grpSp>
        <p:nvGrpSpPr>
          <p:cNvPr id="16" name="Group 15">
            <a:extLst>
              <a:ext uri="{FF2B5EF4-FFF2-40B4-BE49-F238E27FC236}">
                <a16:creationId xmlns:a16="http://schemas.microsoft.com/office/drawing/2014/main" id="{46E33ED8-9426-704A-9FE3-EE704AEF0678}"/>
              </a:ext>
            </a:extLst>
          </p:cNvPr>
          <p:cNvGrpSpPr/>
          <p:nvPr/>
        </p:nvGrpSpPr>
        <p:grpSpPr>
          <a:xfrm>
            <a:off x="5625961" y="239093"/>
            <a:ext cx="4586989" cy="3481034"/>
            <a:chOff x="6895475" y="386389"/>
            <a:chExt cx="4586989" cy="3481034"/>
          </a:xfrm>
        </p:grpSpPr>
        <p:pic>
          <p:nvPicPr>
            <p:cNvPr id="4" name="Picture 3">
              <a:extLst>
                <a:ext uri="{FF2B5EF4-FFF2-40B4-BE49-F238E27FC236}">
                  <a16:creationId xmlns:a16="http://schemas.microsoft.com/office/drawing/2014/main" id="{E96AE495-A6C8-3647-862C-21304DBA8406}"/>
                </a:ext>
              </a:extLst>
            </p:cNvPr>
            <p:cNvPicPr>
              <a:picLocks noChangeAspect="1"/>
            </p:cNvPicPr>
            <p:nvPr/>
          </p:nvPicPr>
          <p:blipFill rotWithShape="1">
            <a:blip r:embed="rId4"/>
            <a:srcRect l="6224" t="7705" r="10711" b="3423"/>
            <a:stretch/>
          </p:blipFill>
          <p:spPr>
            <a:xfrm>
              <a:off x="6895475" y="386389"/>
              <a:ext cx="4586989" cy="3481034"/>
            </a:xfrm>
            <a:prstGeom prst="rect">
              <a:avLst/>
            </a:prstGeom>
          </p:spPr>
        </p:pic>
        <p:cxnSp>
          <p:nvCxnSpPr>
            <p:cNvPr id="9" name="Straight Arrow Connector 8">
              <a:extLst>
                <a:ext uri="{FF2B5EF4-FFF2-40B4-BE49-F238E27FC236}">
                  <a16:creationId xmlns:a16="http://schemas.microsoft.com/office/drawing/2014/main" id="{9917163D-C3E7-994F-91B9-337343EF6628}"/>
                </a:ext>
              </a:extLst>
            </p:cNvPr>
            <p:cNvCxnSpPr/>
            <p:nvPr/>
          </p:nvCxnSpPr>
          <p:spPr>
            <a:xfrm>
              <a:off x="8454452" y="2280795"/>
              <a:ext cx="854440" cy="38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7D226E-9D17-6F4C-A930-D1BEB4D4672A}"/>
                </a:ext>
              </a:extLst>
            </p:cNvPr>
            <p:cNvCxnSpPr/>
            <p:nvPr/>
          </p:nvCxnSpPr>
          <p:spPr>
            <a:xfrm>
              <a:off x="10471746" y="1350176"/>
              <a:ext cx="674557" cy="434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C47A0BD-B611-5A48-8D65-F6D5FE157ACE}"/>
                </a:ext>
              </a:extLst>
            </p:cNvPr>
            <p:cNvSpPr txBox="1"/>
            <p:nvPr/>
          </p:nvSpPr>
          <p:spPr>
            <a:xfrm>
              <a:off x="7834544" y="1986407"/>
              <a:ext cx="909223" cy="307777"/>
            </a:xfrm>
            <a:prstGeom prst="rect">
              <a:avLst/>
            </a:prstGeom>
            <a:noFill/>
          </p:spPr>
          <p:txBody>
            <a:bodyPr wrap="none" rtlCol="0">
              <a:spAutoFit/>
            </a:bodyPr>
            <a:lstStyle/>
            <a:p>
              <a:r>
                <a:rPr lang="en-US" sz="1400" b="1" dirty="0"/>
                <a:t>2350 cm</a:t>
              </a:r>
              <a:r>
                <a:rPr lang="en-US" sz="1400" b="1" baseline="30000" dirty="0"/>
                <a:t>-1</a:t>
              </a:r>
            </a:p>
          </p:txBody>
        </p:sp>
        <p:sp>
          <p:nvSpPr>
            <p:cNvPr id="14" name="TextBox 13">
              <a:extLst>
                <a:ext uri="{FF2B5EF4-FFF2-40B4-BE49-F238E27FC236}">
                  <a16:creationId xmlns:a16="http://schemas.microsoft.com/office/drawing/2014/main" id="{2B6F4B8C-B17D-684E-B05E-60A1D08DE528}"/>
                </a:ext>
              </a:extLst>
            </p:cNvPr>
            <p:cNvSpPr txBox="1"/>
            <p:nvPr/>
          </p:nvSpPr>
          <p:spPr>
            <a:xfrm>
              <a:off x="9605608" y="1045038"/>
              <a:ext cx="777777" cy="307777"/>
            </a:xfrm>
            <a:prstGeom prst="rect">
              <a:avLst/>
            </a:prstGeom>
            <a:noFill/>
          </p:spPr>
          <p:txBody>
            <a:bodyPr wrap="none" rtlCol="0">
              <a:spAutoFit/>
            </a:bodyPr>
            <a:lstStyle/>
            <a:p>
              <a:r>
                <a:rPr lang="en-US" sz="1400" b="1" dirty="0"/>
                <a:t>667cm</a:t>
              </a:r>
              <a:r>
                <a:rPr lang="en-US" sz="1400" b="1" baseline="30000" dirty="0"/>
                <a:t>-1</a:t>
              </a:r>
            </a:p>
          </p:txBody>
        </p:sp>
      </p:grpSp>
      <p:sp>
        <p:nvSpPr>
          <p:cNvPr id="2" name="Slide Number Placeholder 1">
            <a:extLst>
              <a:ext uri="{FF2B5EF4-FFF2-40B4-BE49-F238E27FC236}">
                <a16:creationId xmlns:a16="http://schemas.microsoft.com/office/drawing/2014/main" id="{97DDC0AC-D9F9-F745-BE9E-17FF096F9976}"/>
              </a:ext>
            </a:extLst>
          </p:cNvPr>
          <p:cNvSpPr>
            <a:spLocks noGrp="1"/>
          </p:cNvSpPr>
          <p:nvPr>
            <p:ph type="sldNum" sz="quarter" idx="12"/>
          </p:nvPr>
        </p:nvSpPr>
        <p:spPr/>
        <p:txBody>
          <a:bodyPr/>
          <a:lstStyle/>
          <a:p>
            <a:fld id="{867B5C4B-C40C-B644-A15E-6C03A842B15E}" type="slidenum">
              <a:rPr lang="en-US" smtClean="0"/>
              <a:t>41</a:t>
            </a:fld>
            <a:endParaRPr lang="en-US"/>
          </a:p>
        </p:txBody>
      </p:sp>
      <p:sp>
        <p:nvSpPr>
          <p:cNvPr id="13" name="Rectangle 12">
            <a:extLst>
              <a:ext uri="{FF2B5EF4-FFF2-40B4-BE49-F238E27FC236}">
                <a16:creationId xmlns:a16="http://schemas.microsoft.com/office/drawing/2014/main" id="{38457C4A-1653-0D4A-B0A7-C036589B5A9F}"/>
              </a:ext>
            </a:extLst>
          </p:cNvPr>
          <p:cNvSpPr/>
          <p:nvPr/>
        </p:nvSpPr>
        <p:spPr>
          <a:xfrm>
            <a:off x="9876174"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28846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F0791C3-3939-F840-A6AC-2C2F5071A2A4}"/>
              </a:ext>
            </a:extLst>
          </p:cNvPr>
          <p:cNvSpPr>
            <a:spLocks noGrp="1" noChangeArrowheads="1"/>
          </p:cNvSpPr>
          <p:nvPr>
            <p:ph type="body" idx="1"/>
          </p:nvPr>
        </p:nvSpPr>
        <p:spPr>
          <a:xfrm>
            <a:off x="2424114" y="2332038"/>
            <a:ext cx="6338887" cy="3078162"/>
          </a:xfrm>
        </p:spPr>
        <p:txBody>
          <a:bodyPr vert="horz" wrap="none" lIns="19050" tIns="26988" rIns="19050" bIns="26988" rtlCol="0">
            <a:normAutofit/>
          </a:bodyPr>
          <a:lstStyle/>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Stretching vibrations (single bonds)</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O—H (alcohols)	3200-3600</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O—H (carboxylic acids) 	3000-3100</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N—H	3350-3500</a:t>
            </a:r>
          </a:p>
        </p:txBody>
      </p:sp>
      <p:sp>
        <p:nvSpPr>
          <p:cNvPr id="30723" name="Rectangle 3">
            <a:extLst>
              <a:ext uri="{FF2B5EF4-FFF2-40B4-BE49-F238E27FC236}">
                <a16:creationId xmlns:a16="http://schemas.microsoft.com/office/drawing/2014/main" id="{F758C6C2-1C6B-A644-BFE3-0AD2677B0FFE}"/>
              </a:ext>
            </a:extLst>
          </p:cNvPr>
          <p:cNvSpPr>
            <a:spLocks noGrp="1" noChangeArrowheads="1"/>
          </p:cNvSpPr>
          <p:nvPr>
            <p:ph type="title"/>
          </p:nvPr>
        </p:nvSpPr>
        <p:spPr>
          <a:xfrm>
            <a:off x="1342448" y="289359"/>
            <a:ext cx="7816850" cy="1033462"/>
          </a:xfrm>
          <a:ln w="25400" cap="flat">
            <a:solidFill>
              <a:srgbClr val="FF0000"/>
            </a:solidFill>
            <a:miter lim="800000"/>
            <a:headEnd/>
            <a:tailEnd/>
          </a:ln>
        </p:spPr>
        <p:txBody>
          <a:bodyPr vert="horz" wrap="none" lIns="19050" tIns="26988" rIns="19050" bIns="26988" rtlCol="0" anchor="t">
            <a:normAutofit/>
          </a:bodyPr>
          <a:lstStyle/>
          <a:p>
            <a:pPr>
              <a:lnSpc>
                <a:spcPts val="3600"/>
              </a:lnSpc>
              <a:tabLst>
                <a:tab pos="914400" algn="l"/>
                <a:tab pos="1828800" algn="l"/>
                <a:tab pos="2743200" algn="l"/>
                <a:tab pos="3657600" algn="l"/>
                <a:tab pos="4572000" algn="l"/>
                <a:tab pos="5486400" algn="l"/>
                <a:tab pos="6400800" algn="l"/>
              </a:tabLst>
              <a:defRPr/>
            </a:pPr>
            <a:br>
              <a:rPr lang="en-US" altLang="en-US" sz="2800" i="1" dirty="0">
                <a:solidFill>
                  <a:srgbClr val="FFFF00"/>
                </a:solidFill>
                <a:effectLst>
                  <a:outerShdw blurRad="38100" dist="38100" dir="2700000" algn="tl">
                    <a:srgbClr val="000000"/>
                  </a:outerShdw>
                </a:effectLst>
              </a:rPr>
            </a:br>
            <a:r>
              <a:rPr lang="en-US" altLang="en-US" sz="2800" i="1" dirty="0">
                <a:effectLst>
                  <a:outerShdw blurRad="38100" dist="38100" dir="2700000" algn="tl">
                    <a:srgbClr val="000000"/>
                  </a:outerShdw>
                </a:effectLst>
              </a:rPr>
              <a:t>Infrared Absorption Frequencies: functional groups</a:t>
            </a:r>
          </a:p>
        </p:txBody>
      </p:sp>
      <p:sp>
        <p:nvSpPr>
          <p:cNvPr id="2" name="Slide Number Placeholder 1">
            <a:extLst>
              <a:ext uri="{FF2B5EF4-FFF2-40B4-BE49-F238E27FC236}">
                <a16:creationId xmlns:a16="http://schemas.microsoft.com/office/drawing/2014/main" id="{69C8504D-8001-884B-8A8C-BB2D3D85017D}"/>
              </a:ext>
            </a:extLst>
          </p:cNvPr>
          <p:cNvSpPr>
            <a:spLocks noGrp="1"/>
          </p:cNvSpPr>
          <p:nvPr>
            <p:ph type="sldNum" sz="quarter" idx="12"/>
          </p:nvPr>
        </p:nvSpPr>
        <p:spPr/>
        <p:txBody>
          <a:bodyPr/>
          <a:lstStyle/>
          <a:p>
            <a:fld id="{867B5C4B-C40C-B644-A15E-6C03A842B15E}" type="slidenum">
              <a:rPr lang="en-US" smtClean="0"/>
              <a:t>5</a:t>
            </a:fld>
            <a:endParaRPr lang="en-US"/>
          </a:p>
        </p:txBody>
      </p:sp>
      <p:sp>
        <p:nvSpPr>
          <p:cNvPr id="5" name="Rectangle 4">
            <a:extLst>
              <a:ext uri="{FF2B5EF4-FFF2-40B4-BE49-F238E27FC236}">
                <a16:creationId xmlns:a16="http://schemas.microsoft.com/office/drawing/2014/main" id="{7B391E71-EBE2-FF4D-A76F-7CEAC35ADAAD}"/>
              </a:ext>
            </a:extLst>
          </p:cNvPr>
          <p:cNvSpPr/>
          <p:nvPr/>
        </p:nvSpPr>
        <p:spPr>
          <a:xfrm>
            <a:off x="9545782" y="96982"/>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85687314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1"/>
          <p:cNvPicPr/>
          <p:nvPr/>
        </p:nvPicPr>
        <p:blipFill>
          <a:blip r:embed="rId2"/>
          <a:srcRect/>
          <a:stretch>
            <a:fillRect/>
          </a:stretch>
        </p:blipFill>
        <p:spPr bwMode="auto">
          <a:xfrm>
            <a:off x="260684" y="860440"/>
            <a:ext cx="9601200" cy="550244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04CAEE9-E74E-8045-8CE0-6271513D9125}"/>
              </a:ext>
            </a:extLst>
          </p:cNvPr>
          <p:cNvSpPr>
            <a:spLocks noGrp="1"/>
          </p:cNvSpPr>
          <p:nvPr>
            <p:ph type="sldNum" sz="quarter" idx="12"/>
          </p:nvPr>
        </p:nvSpPr>
        <p:spPr/>
        <p:txBody>
          <a:bodyPr/>
          <a:lstStyle/>
          <a:p>
            <a:fld id="{867B5C4B-C40C-B644-A15E-6C03A842B15E}" type="slidenum">
              <a:rPr lang="en-US" smtClean="0"/>
              <a:t>6</a:t>
            </a:fld>
            <a:endParaRPr lang="en-US"/>
          </a:p>
        </p:txBody>
      </p:sp>
      <p:sp>
        <p:nvSpPr>
          <p:cNvPr id="4" name="Rectangle 3">
            <a:extLst>
              <a:ext uri="{FF2B5EF4-FFF2-40B4-BE49-F238E27FC236}">
                <a16:creationId xmlns:a16="http://schemas.microsoft.com/office/drawing/2014/main" id="{B1139D4F-DDD1-E247-A073-4CA4DC3BC66C}"/>
              </a:ext>
            </a:extLst>
          </p:cNvPr>
          <p:cNvSpPr/>
          <p:nvPr/>
        </p:nvSpPr>
        <p:spPr>
          <a:xfrm>
            <a:off x="9490363"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95686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2"/>
          <p:cNvPicPr/>
          <p:nvPr/>
        </p:nvPicPr>
        <p:blipFill>
          <a:blip r:embed="rId2"/>
          <a:srcRect/>
          <a:stretch>
            <a:fillRect/>
          </a:stretch>
        </p:blipFill>
        <p:spPr bwMode="auto">
          <a:xfrm>
            <a:off x="1094874" y="581526"/>
            <a:ext cx="9504947" cy="559067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8CA37092-F5F3-ED41-9AF5-4E527D76080F}"/>
              </a:ext>
            </a:extLst>
          </p:cNvPr>
          <p:cNvSpPr>
            <a:spLocks noGrp="1"/>
          </p:cNvSpPr>
          <p:nvPr>
            <p:ph type="sldNum" sz="quarter" idx="12"/>
          </p:nvPr>
        </p:nvSpPr>
        <p:spPr/>
        <p:txBody>
          <a:bodyPr/>
          <a:lstStyle/>
          <a:p>
            <a:fld id="{867B5C4B-C40C-B644-A15E-6C03A842B15E}" type="slidenum">
              <a:rPr lang="en-US" smtClean="0"/>
              <a:t>7</a:t>
            </a:fld>
            <a:endParaRPr lang="en-US"/>
          </a:p>
        </p:txBody>
      </p:sp>
      <p:sp>
        <p:nvSpPr>
          <p:cNvPr id="4" name="Rectangle 3">
            <a:extLst>
              <a:ext uri="{FF2B5EF4-FFF2-40B4-BE49-F238E27FC236}">
                <a16:creationId xmlns:a16="http://schemas.microsoft.com/office/drawing/2014/main" id="{32A43697-A408-BB4D-8076-4EADA033BCD9}"/>
              </a:ext>
            </a:extLst>
          </p:cNvPr>
          <p:cNvSpPr/>
          <p:nvPr/>
        </p:nvSpPr>
        <p:spPr>
          <a:xfrm>
            <a:off x="9559636" y="1108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8081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3"/>
          <p:cNvPicPr/>
          <p:nvPr/>
        </p:nvPicPr>
        <p:blipFill>
          <a:blip r:embed="rId2"/>
          <a:srcRect/>
          <a:stretch>
            <a:fillRect/>
          </a:stretch>
        </p:blipFill>
        <p:spPr bwMode="auto">
          <a:xfrm>
            <a:off x="473608" y="500586"/>
            <a:ext cx="10070430" cy="619852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38E95662-E0A3-7948-AEC0-A8F94FC0C488}"/>
              </a:ext>
            </a:extLst>
          </p:cNvPr>
          <p:cNvSpPr>
            <a:spLocks noGrp="1"/>
          </p:cNvSpPr>
          <p:nvPr>
            <p:ph type="sldNum" sz="quarter" idx="12"/>
          </p:nvPr>
        </p:nvSpPr>
        <p:spPr/>
        <p:txBody>
          <a:bodyPr/>
          <a:lstStyle/>
          <a:p>
            <a:fld id="{867B5C4B-C40C-B644-A15E-6C03A842B15E}" type="slidenum">
              <a:rPr lang="en-US" smtClean="0"/>
              <a:t>8</a:t>
            </a:fld>
            <a:endParaRPr lang="en-US"/>
          </a:p>
        </p:txBody>
      </p:sp>
      <p:sp>
        <p:nvSpPr>
          <p:cNvPr id="4" name="Rectangle 3">
            <a:extLst>
              <a:ext uri="{FF2B5EF4-FFF2-40B4-BE49-F238E27FC236}">
                <a16:creationId xmlns:a16="http://schemas.microsoft.com/office/drawing/2014/main" id="{B8970D5D-38F6-174A-B883-55E0A9C0F75A}"/>
              </a:ext>
            </a:extLst>
          </p:cNvPr>
          <p:cNvSpPr/>
          <p:nvPr/>
        </p:nvSpPr>
        <p:spPr>
          <a:xfrm>
            <a:off x="9684327"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188774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60045A-D890-0B4A-9FCE-2F68FF1DBA53}"/>
              </a:ext>
            </a:extLst>
          </p:cNvPr>
          <p:cNvSpPr>
            <a:spLocks noGrp="1"/>
          </p:cNvSpPr>
          <p:nvPr>
            <p:ph type="sldNum" sz="quarter" idx="12"/>
          </p:nvPr>
        </p:nvSpPr>
        <p:spPr/>
        <p:txBody>
          <a:bodyPr/>
          <a:lstStyle/>
          <a:p>
            <a:fld id="{867B5C4B-C40C-B644-A15E-6C03A842B15E}" type="slidenum">
              <a:rPr lang="en-US" smtClean="0"/>
              <a:t>9</a:t>
            </a:fld>
            <a:endParaRPr lang="en-US"/>
          </a:p>
        </p:txBody>
      </p:sp>
      <p:sp>
        <p:nvSpPr>
          <p:cNvPr id="6" name="TextBox 5">
            <a:extLst>
              <a:ext uri="{FF2B5EF4-FFF2-40B4-BE49-F238E27FC236}">
                <a16:creationId xmlns:a16="http://schemas.microsoft.com/office/drawing/2014/main" id="{DF2A4ECB-B41F-D648-B09D-F803682E65AF}"/>
              </a:ext>
            </a:extLst>
          </p:cNvPr>
          <p:cNvSpPr txBox="1"/>
          <p:nvPr/>
        </p:nvSpPr>
        <p:spPr>
          <a:xfrm>
            <a:off x="2495438" y="150155"/>
            <a:ext cx="5878541" cy="769441"/>
          </a:xfrm>
          <a:prstGeom prst="rect">
            <a:avLst/>
          </a:prstGeom>
          <a:noFill/>
        </p:spPr>
        <p:txBody>
          <a:bodyPr wrap="square" rtlCol="0">
            <a:spAutoFit/>
          </a:bodyPr>
          <a:lstStyle/>
          <a:p>
            <a:r>
              <a:rPr lang="en-IQ" sz="4400" i="1" dirty="0">
                <a:solidFill>
                  <a:srgbClr val="C00000"/>
                </a:solidFill>
                <a:latin typeface="Times New Roman" panose="02020603050405020304" pitchFamily="18" charset="0"/>
                <a:cs typeface="Times New Roman" panose="02020603050405020304" pitchFamily="18" charset="0"/>
              </a:rPr>
              <a:t>Types of IR instruments </a:t>
            </a:r>
          </a:p>
        </p:txBody>
      </p:sp>
      <p:pic>
        <p:nvPicPr>
          <p:cNvPr id="9" name="Picture 8">
            <a:extLst>
              <a:ext uri="{FF2B5EF4-FFF2-40B4-BE49-F238E27FC236}">
                <a16:creationId xmlns:a16="http://schemas.microsoft.com/office/drawing/2014/main" id="{97C67F92-1A99-884D-A16C-4D0A1BD5F0D6}"/>
              </a:ext>
            </a:extLst>
          </p:cNvPr>
          <p:cNvPicPr>
            <a:picLocks noChangeAspect="1"/>
          </p:cNvPicPr>
          <p:nvPr/>
        </p:nvPicPr>
        <p:blipFill rotWithShape="1">
          <a:blip r:embed="rId2"/>
          <a:srcRect l="2258" t="2479" r="2661" b="345"/>
          <a:stretch/>
        </p:blipFill>
        <p:spPr>
          <a:xfrm>
            <a:off x="200527" y="1005907"/>
            <a:ext cx="11333747" cy="5436753"/>
          </a:xfrm>
          <a:prstGeom prst="rect">
            <a:avLst/>
          </a:prstGeom>
        </p:spPr>
      </p:pic>
    </p:spTree>
    <p:extLst>
      <p:ext uri="{BB962C8B-B14F-4D97-AF65-F5344CB8AC3E}">
        <p14:creationId xmlns:p14="http://schemas.microsoft.com/office/powerpoint/2010/main" val="967220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{A48F9CCD-9957-3747-9550-D54F86B451D5}tf10001120</Template>
  <TotalTime>7026</TotalTime>
  <Words>4644</Words>
  <Application>Microsoft Macintosh PowerPoint</Application>
  <PresentationFormat>Widescreen</PresentationFormat>
  <Paragraphs>468</Paragraphs>
  <Slides>41</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MS PGothic</vt:lpstr>
      <vt:lpstr>Arial</vt:lpstr>
      <vt:lpstr>Calibri</vt:lpstr>
      <vt:lpstr>Calibri Light</vt:lpstr>
      <vt:lpstr>Cambria Math</vt:lpstr>
      <vt:lpstr>Google Sans</vt:lpstr>
      <vt:lpstr>Helvetica</vt:lpstr>
      <vt:lpstr>Tahoma</vt:lpstr>
      <vt:lpstr>Times</vt:lpstr>
      <vt:lpstr>Times New Roman</vt:lpstr>
      <vt:lpstr>Wingdings</vt:lpstr>
      <vt:lpstr>Office Theme</vt:lpstr>
      <vt:lpstr>Infra-Red Absorption Spectroscopy Theoretical Principles Introduction </vt:lpstr>
      <vt:lpstr>                        Infrared Absorption Frequencies</vt:lpstr>
      <vt:lpstr>Infrared Absorption Frequencies</vt:lpstr>
      <vt:lpstr>Infrared Absorption Frequencies</vt:lpstr>
      <vt:lpstr> Infrared Absorption Frequencies: functional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FTIR Instrumentation</vt:lpstr>
      <vt:lpstr>PowerPoint Presentation</vt:lpstr>
      <vt:lpstr>PowerPoint Presentation</vt:lpstr>
      <vt:lpstr>PowerPoint Presentation</vt:lpstr>
      <vt:lpstr>PowerPoint Presentation</vt:lpstr>
      <vt:lpstr>PowerPoint Presentation</vt:lpstr>
      <vt:lpstr>PowerPoint Presentation</vt:lpstr>
      <vt:lpstr>Capabilities of Infrared Analysis</vt:lpstr>
      <vt:lpstr>Applications of Infrared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Maha Al-Tameemi</cp:lastModifiedBy>
  <cp:revision>310</cp:revision>
  <dcterms:created xsi:type="dcterms:W3CDTF">2018-11-25T08:13:30Z</dcterms:created>
  <dcterms:modified xsi:type="dcterms:W3CDTF">2024-10-31T09:31:41Z</dcterms:modified>
</cp:coreProperties>
</file>