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443" r:id="rId2"/>
    <p:sldId id="257" r:id="rId3"/>
    <p:sldId id="397" r:id="rId4"/>
    <p:sldId id="256" r:id="rId5"/>
    <p:sldId id="258" r:id="rId6"/>
    <p:sldId id="259" r:id="rId7"/>
    <p:sldId id="395" r:id="rId8"/>
    <p:sldId id="421" r:id="rId9"/>
    <p:sldId id="449" r:id="rId10"/>
    <p:sldId id="396" r:id="rId11"/>
    <p:sldId id="422" r:id="rId12"/>
    <p:sldId id="399" r:id="rId13"/>
    <p:sldId id="423" r:id="rId14"/>
    <p:sldId id="294" r:id="rId15"/>
    <p:sldId id="300" r:id="rId16"/>
    <p:sldId id="305" r:id="rId17"/>
    <p:sldId id="424" r:id="rId18"/>
    <p:sldId id="307" r:id="rId19"/>
    <p:sldId id="432" r:id="rId20"/>
    <p:sldId id="321" r:id="rId21"/>
    <p:sldId id="406" r:id="rId22"/>
    <p:sldId id="433" r:id="rId23"/>
    <p:sldId id="434" r:id="rId24"/>
    <p:sldId id="398" r:id="rId25"/>
    <p:sldId id="404" r:id="rId26"/>
    <p:sldId id="405" r:id="rId27"/>
    <p:sldId id="439" r:id="rId28"/>
    <p:sldId id="440" r:id="rId29"/>
    <p:sldId id="436" r:id="rId30"/>
    <p:sldId id="310" r:id="rId31"/>
    <p:sldId id="435" r:id="rId32"/>
    <p:sldId id="444" r:id="rId33"/>
    <p:sldId id="272" r:id="rId34"/>
    <p:sldId id="448" r:id="rId35"/>
    <p:sldId id="400" r:id="rId36"/>
    <p:sldId id="401" r:id="rId37"/>
    <p:sldId id="415" r:id="rId38"/>
    <p:sldId id="416" r:id="rId39"/>
    <p:sldId id="447" r:id="rId40"/>
    <p:sldId id="409" r:id="rId41"/>
    <p:sldId id="441" r:id="rId42"/>
    <p:sldId id="442" r:id="rId43"/>
    <p:sldId id="28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32"/>
    <p:restoredTop sz="94357"/>
  </p:normalViewPr>
  <p:slideViewPr>
    <p:cSldViewPr snapToGrid="0" snapToObjects="1">
      <p:cViewPr varScale="1">
        <p:scale>
          <a:sx n="99" d="100"/>
          <a:sy n="99" d="100"/>
        </p:scale>
        <p:origin x="352"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B3493-8626-C040-BF19-929F8C1D7FCF}" type="datetimeFigureOut">
              <a:rPr lang="en-US" smtClean="0"/>
              <a:t>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35FEE-0757-6240-887C-80AA0B4D8DA6}" type="slidenum">
              <a:rPr lang="en-US" smtClean="0"/>
              <a:t>‹#›</a:t>
            </a:fld>
            <a:endParaRPr lang="en-US"/>
          </a:p>
        </p:txBody>
      </p:sp>
    </p:spTree>
    <p:extLst>
      <p:ext uri="{BB962C8B-B14F-4D97-AF65-F5344CB8AC3E}">
        <p14:creationId xmlns:p14="http://schemas.microsoft.com/office/powerpoint/2010/main" val="108994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Q" dirty="0"/>
          </a:p>
        </p:txBody>
      </p:sp>
      <p:sp>
        <p:nvSpPr>
          <p:cNvPr id="4" name="Slide Number Placeholder 3"/>
          <p:cNvSpPr>
            <a:spLocks noGrp="1"/>
          </p:cNvSpPr>
          <p:nvPr>
            <p:ph type="sldNum" sz="quarter" idx="5"/>
          </p:nvPr>
        </p:nvSpPr>
        <p:spPr/>
        <p:txBody>
          <a:bodyPr/>
          <a:lstStyle/>
          <a:p>
            <a:fld id="{8C335FEE-0757-6240-887C-80AA0B4D8DA6}" type="slidenum">
              <a:rPr lang="en-US" smtClean="0"/>
              <a:t>2</a:t>
            </a:fld>
            <a:endParaRPr lang="en-US"/>
          </a:p>
        </p:txBody>
      </p:sp>
    </p:spTree>
    <p:extLst>
      <p:ext uri="{BB962C8B-B14F-4D97-AF65-F5344CB8AC3E}">
        <p14:creationId xmlns:p14="http://schemas.microsoft.com/office/powerpoint/2010/main" val="32842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35FEE-0757-6240-887C-80AA0B4D8DA6}" type="slidenum">
              <a:rPr lang="en-US" smtClean="0"/>
              <a:t>12</a:t>
            </a:fld>
            <a:endParaRPr lang="en-US"/>
          </a:p>
        </p:txBody>
      </p:sp>
    </p:spTree>
    <p:extLst>
      <p:ext uri="{BB962C8B-B14F-4D97-AF65-F5344CB8AC3E}">
        <p14:creationId xmlns:p14="http://schemas.microsoft.com/office/powerpoint/2010/main" val="151664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747"/>
                </a:solidFill>
                <a:effectLst/>
                <a:latin typeface="Google Sans"/>
              </a:rPr>
              <a:t>Self-absorption is </a:t>
            </a:r>
            <a:r>
              <a:rPr lang="en-US" b="0" i="0" dirty="0">
                <a:solidFill>
                  <a:srgbClr val="040C28"/>
                </a:solidFill>
                <a:effectLst/>
                <a:latin typeface="Google Sans"/>
              </a:rPr>
              <a:t>an effect when a photon emitted by an atom may be absorbed by a different atom before it escapes from the source.</a:t>
            </a:r>
            <a:endParaRPr lang="en-IQ" dirty="0"/>
          </a:p>
        </p:txBody>
      </p:sp>
      <p:sp>
        <p:nvSpPr>
          <p:cNvPr id="4" name="Slide Number Placeholder 3"/>
          <p:cNvSpPr>
            <a:spLocks noGrp="1"/>
          </p:cNvSpPr>
          <p:nvPr>
            <p:ph type="sldNum" sz="quarter" idx="5"/>
          </p:nvPr>
        </p:nvSpPr>
        <p:spPr/>
        <p:txBody>
          <a:bodyPr/>
          <a:lstStyle/>
          <a:p>
            <a:fld id="{8C335FEE-0757-6240-887C-80AA0B4D8DA6}" type="slidenum">
              <a:rPr lang="en-US" smtClean="0"/>
              <a:t>15</a:t>
            </a:fld>
            <a:endParaRPr lang="en-US"/>
          </a:p>
        </p:txBody>
      </p:sp>
    </p:spTree>
    <p:extLst>
      <p:ext uri="{BB962C8B-B14F-4D97-AF65-F5344CB8AC3E}">
        <p14:creationId xmlns:p14="http://schemas.microsoft.com/office/powerpoint/2010/main" val="156618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6BFF32-9136-D147-8B2F-9454B7AC0771}" type="datetime1">
              <a:rPr lang="en-US" smtClean="0"/>
              <a:t>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857234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362E3D-BF91-F940-B5DB-48DA8578B325}" type="datetime1">
              <a:rPr lang="en-US" smtClean="0"/>
              <a:t>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210934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89926-EF2F-E148-9116-002DF0E70BEE}" type="datetime1">
              <a:rPr lang="en-US" smtClean="0"/>
              <a:t>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1220254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endParaRPr lang="ar-SA"/>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lipArt Placeholder 3"/>
          <p:cNvSpPr>
            <a:spLocks noGrp="1"/>
          </p:cNvSpPr>
          <p:nvPr>
            <p:ph type="clipArt" sz="half" idx="2"/>
          </p:nvPr>
        </p:nvSpPr>
        <p:spPr>
          <a:xfrm>
            <a:off x="6553200" y="1981200"/>
            <a:ext cx="4927600" cy="4114800"/>
          </a:xfrm>
        </p:spPr>
        <p:txBody>
          <a:bodyPr/>
          <a:lstStyle/>
          <a:p>
            <a:pPr lvl="0"/>
            <a:endParaRPr lang="ar-SA" noProof="0"/>
          </a:p>
        </p:txBody>
      </p:sp>
      <p:sp>
        <p:nvSpPr>
          <p:cNvPr id="5" name="Rectangle 17">
            <a:extLst>
              <a:ext uri="{FF2B5EF4-FFF2-40B4-BE49-F238E27FC236}">
                <a16:creationId xmlns:a16="http://schemas.microsoft.com/office/drawing/2014/main" id="{F1BC0A09-4055-8840-A3C7-45922679D9C1}"/>
              </a:ext>
            </a:extLst>
          </p:cNvPr>
          <p:cNvSpPr>
            <a:spLocks noGrp="1" noChangeArrowheads="1"/>
          </p:cNvSpPr>
          <p:nvPr>
            <p:ph type="dt" sz="half" idx="10"/>
          </p:nvPr>
        </p:nvSpPr>
        <p:spPr>
          <a:ln/>
        </p:spPr>
        <p:txBody>
          <a:bodyPr/>
          <a:lstStyle>
            <a:lvl1pPr>
              <a:defRPr/>
            </a:lvl1pPr>
          </a:lstStyle>
          <a:p>
            <a:pPr>
              <a:defRPr/>
            </a:pPr>
            <a:fld id="{5C385E72-C77A-114E-ADF4-4AADE25ACA5A}" type="datetime1">
              <a:rPr lang="en-US" smtClean="0"/>
              <a:t>12/8/24</a:t>
            </a:fld>
            <a:endParaRPr lang="en-US"/>
          </a:p>
        </p:txBody>
      </p:sp>
      <p:sp>
        <p:nvSpPr>
          <p:cNvPr id="6" name="Rectangle 18">
            <a:extLst>
              <a:ext uri="{FF2B5EF4-FFF2-40B4-BE49-F238E27FC236}">
                <a16:creationId xmlns:a16="http://schemas.microsoft.com/office/drawing/2014/main" id="{4A5B485E-B45B-F441-89EC-F04E7D45AA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665603DA-D7D8-474F-9FB0-50F9EA2F0084}"/>
              </a:ext>
            </a:extLst>
          </p:cNvPr>
          <p:cNvSpPr>
            <a:spLocks noGrp="1" noChangeArrowheads="1"/>
          </p:cNvSpPr>
          <p:nvPr>
            <p:ph type="sldNum" sz="quarter" idx="12"/>
          </p:nvPr>
        </p:nvSpPr>
        <p:spPr>
          <a:ln/>
        </p:spPr>
        <p:txBody>
          <a:bodyPr/>
          <a:lstStyle>
            <a:lvl1pPr>
              <a:defRPr/>
            </a:lvl1pPr>
          </a:lstStyle>
          <a:p>
            <a:pPr>
              <a:defRPr/>
            </a:pPr>
            <a:fld id="{E32094C3-B822-504D-9924-128E245D323D}" type="slidenum">
              <a:rPr lang="en-US" altLang="en-US"/>
              <a:pPr>
                <a:defRPr/>
              </a:pPr>
              <a:t>‹#›</a:t>
            </a:fld>
            <a:endParaRPr lang="en-US" altLang="en-US"/>
          </a:p>
        </p:txBody>
      </p:sp>
    </p:spTree>
    <p:extLst>
      <p:ext uri="{BB962C8B-B14F-4D97-AF65-F5344CB8AC3E}">
        <p14:creationId xmlns:p14="http://schemas.microsoft.com/office/powerpoint/2010/main" val="1464034502"/>
      </p:ext>
    </p:extLst>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CB825-6EED-A84B-9151-4BCC0942476F}" type="datetime1">
              <a:rPr lang="en-US" smtClean="0"/>
              <a:t>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115343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30231C-FC91-134D-B186-2F29599D4BD2}" type="datetime1">
              <a:rPr lang="en-US" smtClean="0"/>
              <a:t>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575779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3DC54B-1F50-3647-8E84-D8029C9E6E83}" type="datetime1">
              <a:rPr lang="en-US" smtClean="0"/>
              <a:t>12/8/24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3917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F56907-0EAD-3C41-8B24-2B4C6274B6C2}" type="datetime1">
              <a:rPr lang="en-US" smtClean="0"/>
              <a:t>12/8/24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156166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4F901B-22C4-034F-A7FF-2E972B2A60A9}" type="datetime1">
              <a:rPr lang="en-US" smtClean="0"/>
              <a:t>12/8/24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3902665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8DE2DA-0787-4649-B416-47FEE25A234B}" type="datetime1">
              <a:rPr lang="en-US" smtClean="0"/>
              <a:t>12/8/24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1679710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507A28-BE62-984F-8DC4-10745C16051C}" type="datetime1">
              <a:rPr lang="en-US" smtClean="0"/>
              <a:t>12/8/24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4291958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1FB4B3-A3FC-0843-8BD8-357F192FB297}" type="datetime1">
              <a:rPr lang="en-US" smtClean="0"/>
              <a:t>12/8/24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E56D84-1898-C44D-91AE-CEE6DDFE0D40}" type="slidenum">
              <a:rPr lang="en-US" smtClean="0"/>
              <a:t>‹#›</a:t>
            </a:fld>
            <a:endParaRPr lang="en-US"/>
          </a:p>
        </p:txBody>
      </p:sp>
    </p:spTree>
    <p:extLst>
      <p:ext uri="{BB962C8B-B14F-4D97-AF65-F5344CB8AC3E}">
        <p14:creationId xmlns:p14="http://schemas.microsoft.com/office/powerpoint/2010/main" val="2255523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D59C4-5541-F249-95E7-645D4E082E62}" type="datetime1">
              <a:rPr lang="en-US" smtClean="0"/>
              <a:t>12/8/24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E56D84-1898-C44D-91AE-CEE6DDFE0D40}" type="slidenum">
              <a:rPr lang="en-US" smtClean="0"/>
              <a:t>‹#›</a:t>
            </a:fld>
            <a:endParaRPr lang="en-US"/>
          </a:p>
        </p:txBody>
      </p:sp>
    </p:spTree>
    <p:extLst>
      <p:ext uri="{BB962C8B-B14F-4D97-AF65-F5344CB8AC3E}">
        <p14:creationId xmlns:p14="http://schemas.microsoft.com/office/powerpoint/2010/main" val="3495019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5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7.em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microsoft.com/office/2007/relationships/hdphoto" Target="../media/hdphoto4.wdp"/><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ED2BB9-CCFE-7F49-9EA8-0D542F26EB7D}"/>
              </a:ext>
            </a:extLst>
          </p:cNvPr>
          <p:cNvSpPr>
            <a:spLocks noGrp="1"/>
          </p:cNvSpPr>
          <p:nvPr>
            <p:ph type="subTitle" idx="1"/>
          </p:nvPr>
        </p:nvSpPr>
        <p:spPr>
          <a:xfrm>
            <a:off x="1420761" y="3764271"/>
            <a:ext cx="9144000" cy="3093729"/>
          </a:xfrm>
        </p:spPr>
        <p:txBody>
          <a:bodyPr>
            <a:normAutofit fontScale="25000" lnSpcReduction="20000"/>
          </a:bodyPr>
          <a:lstStyle/>
          <a:p>
            <a:r>
              <a:rPr lang="en-GB" altLang="en-US" sz="12800" b="1" i="1" dirty="0">
                <a:solidFill>
                  <a:srgbClr val="C00000"/>
                </a:solidFill>
                <a:latin typeface="Times New Roman" panose="02020603050405020304" pitchFamily="18" charset="0"/>
                <a:cs typeface="Times New Roman" panose="02020603050405020304" pitchFamily="18" charset="0"/>
              </a:rPr>
              <a:t>Lecturer</a:t>
            </a:r>
          </a:p>
          <a:p>
            <a:r>
              <a:rPr lang="en-US" sz="9600" b="1" dirty="0">
                <a:latin typeface="Times New Roman" panose="02020603050405020304" pitchFamily="18" charset="0"/>
                <a:cs typeface="Times New Roman" panose="02020603050405020304" pitchFamily="18" charset="0"/>
              </a:rPr>
              <a:t>Asst. Prof.  Dr. Maha Al-Tameemi</a:t>
            </a:r>
          </a:p>
          <a:p>
            <a:pPr algn="l"/>
            <a:r>
              <a:rPr lang="en-GB" altLang="en-US" sz="9800" b="1" i="1" u="sng" dirty="0">
                <a:solidFill>
                  <a:srgbClr val="FF0000"/>
                </a:solidFill>
                <a:latin typeface="Times New Roman" panose="02020603050405020304" pitchFamily="18" charset="0"/>
                <a:cs typeface="Times New Roman" panose="02020603050405020304" pitchFamily="18" charset="0"/>
              </a:rPr>
              <a:t>Texts:</a:t>
            </a:r>
          </a:p>
          <a:p>
            <a:pPr marL="857250" indent="-857250" algn="l">
              <a:buFont typeface="Wingdings" pitchFamily="2" charset="2"/>
              <a:buChar char="v"/>
            </a:pPr>
            <a:r>
              <a:rPr lang="en-GB" altLang="en-US" sz="7200" b="1" dirty="0">
                <a:solidFill>
                  <a:srgbClr val="000099"/>
                </a:solidFill>
                <a:latin typeface="Times New Roman" panose="02020603050405020304" pitchFamily="18" charset="0"/>
                <a:cs typeface="Times New Roman" panose="02020603050405020304" pitchFamily="18" charset="0"/>
              </a:rPr>
              <a:t>Principle of Instrumental Analysis, by Douglas A. Skoog, </a:t>
            </a:r>
            <a:r>
              <a:rPr lang="en-GB" altLang="en-US" sz="7200" b="1" dirty="0" err="1">
                <a:solidFill>
                  <a:srgbClr val="000099"/>
                </a:solidFill>
                <a:latin typeface="Times New Roman" panose="02020603050405020304" pitchFamily="18" charset="0"/>
                <a:cs typeface="Times New Roman" panose="02020603050405020304" pitchFamily="18" charset="0"/>
              </a:rPr>
              <a:t>F.James</a:t>
            </a:r>
            <a:r>
              <a:rPr lang="en-GB" altLang="en-US" sz="7200" b="1" dirty="0">
                <a:solidFill>
                  <a:srgbClr val="000099"/>
                </a:solidFill>
                <a:latin typeface="Times New Roman" panose="02020603050405020304" pitchFamily="18" charset="0"/>
                <a:cs typeface="Times New Roman" panose="02020603050405020304" pitchFamily="18" charset="0"/>
              </a:rPr>
              <a:t> Holler, Stanley R. Crouch, Chapter 9, 10, 11, and 12(6</a:t>
            </a:r>
            <a:r>
              <a:rPr lang="en-GB" altLang="en-US" sz="7200" b="1" baseline="30000" dirty="0">
                <a:solidFill>
                  <a:srgbClr val="000099"/>
                </a:solidFill>
                <a:latin typeface="Times New Roman" panose="02020603050405020304" pitchFamily="18" charset="0"/>
                <a:cs typeface="Times New Roman" panose="02020603050405020304" pitchFamily="18" charset="0"/>
              </a:rPr>
              <a:t>th</a:t>
            </a:r>
            <a:r>
              <a:rPr lang="en-GB" altLang="en-US" sz="7200" b="1" dirty="0">
                <a:solidFill>
                  <a:srgbClr val="000099"/>
                </a:solidFill>
                <a:latin typeface="Times New Roman" panose="02020603050405020304" pitchFamily="18" charset="0"/>
                <a:cs typeface="Times New Roman" panose="02020603050405020304" pitchFamily="18" charset="0"/>
              </a:rPr>
              <a:t> Edition)</a:t>
            </a:r>
          </a:p>
          <a:p>
            <a:pPr marL="857250" indent="-857250" algn="l">
              <a:buFont typeface="Wingdings" pitchFamily="2" charset="2"/>
              <a:buChar char="v"/>
            </a:pPr>
            <a:r>
              <a:rPr lang="en-GB" altLang="en-US" sz="7200" b="1" dirty="0">
                <a:solidFill>
                  <a:srgbClr val="000099"/>
                </a:solidFill>
                <a:latin typeface="Times New Roman" panose="02020603050405020304" pitchFamily="18" charset="0"/>
                <a:cs typeface="Times New Roman" panose="02020603050405020304" pitchFamily="18" charset="0"/>
              </a:rPr>
              <a:t>Spectrochemical Analysis, by James D. </a:t>
            </a:r>
            <a:r>
              <a:rPr lang="en-GB" altLang="en-US" sz="7200" b="1" dirty="0" err="1">
                <a:solidFill>
                  <a:srgbClr val="000099"/>
                </a:solidFill>
                <a:latin typeface="Times New Roman" panose="02020603050405020304" pitchFamily="18" charset="0"/>
                <a:cs typeface="Times New Roman" panose="02020603050405020304" pitchFamily="18" charset="0"/>
              </a:rPr>
              <a:t>Ingle,Jr</a:t>
            </a:r>
            <a:r>
              <a:rPr lang="en-GB" altLang="en-US" sz="7200" b="1" dirty="0">
                <a:solidFill>
                  <a:srgbClr val="000099"/>
                </a:solidFill>
                <a:latin typeface="Times New Roman" panose="02020603050405020304" pitchFamily="18" charset="0"/>
                <a:cs typeface="Times New Roman" panose="02020603050405020304" pitchFamily="18" charset="0"/>
              </a:rPr>
              <a:t> and Stanley R. Crouch, Chapter 7, 8, 9, 10, and 11.</a:t>
            </a:r>
          </a:p>
          <a:p>
            <a:pPr marL="857250" indent="-857250" algn="l">
              <a:buFont typeface="Wingdings" pitchFamily="2" charset="2"/>
              <a:buChar char="v"/>
            </a:pPr>
            <a:r>
              <a:rPr lang="en-GB" altLang="en-US" sz="7200" b="1" dirty="0">
                <a:solidFill>
                  <a:srgbClr val="000099"/>
                </a:solidFill>
                <a:latin typeface="Times New Roman" panose="02020603050405020304" pitchFamily="18" charset="0"/>
                <a:cs typeface="Times New Roman" panose="02020603050405020304" pitchFamily="18" charset="0"/>
              </a:rPr>
              <a:t>Most Analytical Chemistry Textbooks</a:t>
            </a:r>
            <a:r>
              <a:rPr lang="en-GB" altLang="en-US" sz="7200" dirty="0">
                <a:latin typeface="Times New Roman" panose="02020603050405020304" pitchFamily="18" charset="0"/>
                <a:cs typeface="Times New Roman" panose="02020603050405020304" pitchFamily="18" charset="0"/>
              </a:rPr>
              <a:t>.</a:t>
            </a:r>
          </a:p>
          <a:p>
            <a:pPr marL="857250" indent="-857250" algn="l">
              <a:buFont typeface="Wingdings" pitchFamily="2" charset="2"/>
              <a:buChar char="v"/>
            </a:pPr>
            <a:r>
              <a:rPr lang="en-GB" altLang="en-US" sz="7200" b="1" dirty="0">
                <a:solidFill>
                  <a:srgbClr val="000099"/>
                </a:solidFill>
                <a:latin typeface="Times New Roman" panose="02020603050405020304" pitchFamily="18" charset="0"/>
                <a:cs typeface="Times New Roman" panose="02020603050405020304" pitchFamily="18" charset="0"/>
              </a:rPr>
              <a:t>Handout</a:t>
            </a:r>
            <a:endParaRPr lang="en-GB" altLang="en-US" sz="3200" b="1" dirty="0"/>
          </a:p>
          <a:p>
            <a:pPr algn="l"/>
            <a:endParaRPr lang="en-GB" altLang="en-US" sz="3200" dirty="0"/>
          </a:p>
          <a:p>
            <a:endParaRPr lang="en-US" sz="3200" dirty="0"/>
          </a:p>
          <a:p>
            <a:endParaRPr lang="en-US" sz="3200" dirty="0"/>
          </a:p>
        </p:txBody>
      </p:sp>
      <p:sp>
        <p:nvSpPr>
          <p:cNvPr id="4" name="Rectangle 2">
            <a:extLst>
              <a:ext uri="{FF2B5EF4-FFF2-40B4-BE49-F238E27FC236}">
                <a16:creationId xmlns:a16="http://schemas.microsoft.com/office/drawing/2014/main" id="{8F81D141-EDD5-2D43-988A-F5DC633BE9A7}"/>
              </a:ext>
            </a:extLst>
          </p:cNvPr>
          <p:cNvSpPr>
            <a:spLocks noGrp="1" noChangeArrowheads="1"/>
          </p:cNvSpPr>
          <p:nvPr>
            <p:ph type="ctrTitle"/>
          </p:nvPr>
        </p:nvSpPr>
        <p:spPr>
          <a:xfrm>
            <a:off x="1332272" y="176981"/>
            <a:ext cx="9144000" cy="3554361"/>
          </a:xfrm>
          <a:ln w="12700">
            <a:solidFill>
              <a:schemeClr val="tx1"/>
            </a:solidFill>
            <a:miter lim="800000"/>
            <a:headEnd/>
            <a:tailEnd/>
          </a:ln>
        </p:spPr>
        <p:txBody>
          <a:bodyPr anchor="ctr">
            <a:normAutofit/>
          </a:bodyPr>
          <a:lstStyle/>
          <a:p>
            <a:r>
              <a:rPr lang="en-GB" altLang="en-US" sz="3100" b="1" dirty="0">
                <a:solidFill>
                  <a:srgbClr val="000099"/>
                </a:solidFill>
                <a:latin typeface="Times New Roman" panose="02020603050405020304" pitchFamily="18" charset="0"/>
                <a:cs typeface="Times New Roman" panose="02020603050405020304" pitchFamily="18" charset="0"/>
              </a:rPr>
              <a:t>University of Baghdad</a:t>
            </a:r>
            <a:br>
              <a:rPr lang="en-GB" altLang="en-US" sz="3100" b="1" dirty="0">
                <a:solidFill>
                  <a:srgbClr val="000099"/>
                </a:solidFill>
                <a:latin typeface="Times New Roman" panose="02020603050405020304" pitchFamily="18" charset="0"/>
                <a:cs typeface="Times New Roman" panose="02020603050405020304" pitchFamily="18" charset="0"/>
              </a:rPr>
            </a:br>
            <a:r>
              <a:rPr lang="en-GB" altLang="en-US" sz="3100" b="1" dirty="0">
                <a:solidFill>
                  <a:srgbClr val="000099"/>
                </a:solidFill>
                <a:latin typeface="Times New Roman" panose="02020603050405020304" pitchFamily="18" charset="0"/>
                <a:cs typeface="Times New Roman" panose="02020603050405020304" pitchFamily="18" charset="0"/>
              </a:rPr>
              <a:t>College of Science for Women </a:t>
            </a:r>
            <a:br>
              <a:rPr lang="en-GB" altLang="en-US" sz="3100" b="1" dirty="0">
                <a:solidFill>
                  <a:srgbClr val="000099"/>
                </a:solidFill>
                <a:latin typeface="Times New Roman" panose="02020603050405020304" pitchFamily="18" charset="0"/>
                <a:cs typeface="Times New Roman" panose="02020603050405020304" pitchFamily="18" charset="0"/>
              </a:rPr>
            </a:br>
            <a:r>
              <a:rPr lang="en-GB" altLang="en-US" sz="3100" b="1" dirty="0">
                <a:solidFill>
                  <a:srgbClr val="000099"/>
                </a:solidFill>
                <a:latin typeface="Times New Roman" panose="02020603050405020304" pitchFamily="18" charset="0"/>
                <a:cs typeface="Times New Roman" panose="02020603050405020304" pitchFamily="18" charset="0"/>
              </a:rPr>
              <a:t>Department of Chemistry</a:t>
            </a:r>
            <a:br>
              <a:rPr lang="en-GB" altLang="en-US" sz="3100" b="1" dirty="0">
                <a:solidFill>
                  <a:srgbClr val="000099"/>
                </a:solidFill>
                <a:latin typeface="Times New Roman" panose="02020603050405020304" pitchFamily="18" charset="0"/>
                <a:cs typeface="Times New Roman" panose="02020603050405020304" pitchFamily="18" charset="0"/>
              </a:rPr>
            </a:br>
            <a:r>
              <a:rPr lang="en-GB" altLang="en-US" sz="3200" b="1" dirty="0">
                <a:solidFill>
                  <a:srgbClr val="000099"/>
                </a:solidFill>
                <a:latin typeface="Times New Roman" panose="02020603050405020304" pitchFamily="18" charset="0"/>
                <a:cs typeface="Times New Roman" panose="02020603050405020304" pitchFamily="18" charset="0"/>
              </a:rPr>
              <a:t>Instrumental Analysis Chemistry</a:t>
            </a:r>
            <a:br>
              <a:rPr lang="en-GB" altLang="en-US" sz="3100" b="1" dirty="0">
                <a:solidFill>
                  <a:srgbClr val="000099"/>
                </a:solidFill>
                <a:latin typeface="Times New Roman" panose="02020603050405020304" pitchFamily="18" charset="0"/>
                <a:cs typeface="Times New Roman" panose="02020603050405020304" pitchFamily="18" charset="0"/>
              </a:rPr>
            </a:br>
            <a:r>
              <a:rPr lang="en-GB" altLang="en-US" sz="3100" b="1" dirty="0">
                <a:solidFill>
                  <a:srgbClr val="000099"/>
                </a:solidFill>
                <a:latin typeface="Times New Roman" panose="02020603050405020304" pitchFamily="18" charset="0"/>
                <a:cs typeface="Times New Roman" panose="02020603050405020304" pitchFamily="18" charset="0"/>
              </a:rPr>
              <a:t>Undergraduate program </a:t>
            </a:r>
            <a:br>
              <a:rPr lang="en-GB" altLang="en-US" sz="3100" b="1" dirty="0">
                <a:solidFill>
                  <a:srgbClr val="000099"/>
                </a:solidFill>
                <a:latin typeface="Times New Roman" panose="02020603050405020304" pitchFamily="18" charset="0"/>
                <a:cs typeface="Times New Roman" panose="02020603050405020304" pitchFamily="18" charset="0"/>
              </a:rPr>
            </a:br>
            <a:r>
              <a:rPr lang="en-GB" altLang="en-US" sz="3100" b="1" dirty="0">
                <a:solidFill>
                  <a:srgbClr val="000099"/>
                </a:solidFill>
                <a:latin typeface="Times New Roman" panose="02020603050405020304" pitchFamily="18" charset="0"/>
                <a:cs typeface="Times New Roman" panose="02020603050405020304" pitchFamily="18" charset="0"/>
              </a:rPr>
              <a:t>First Semester </a:t>
            </a:r>
            <a:br>
              <a:rPr lang="en-GB" altLang="en-US" sz="3100" b="1" dirty="0">
                <a:solidFill>
                  <a:srgbClr val="000099"/>
                </a:solidFill>
                <a:latin typeface="Times New Roman" panose="02020603050405020304" pitchFamily="18" charset="0"/>
                <a:cs typeface="Times New Roman" panose="02020603050405020304" pitchFamily="18" charset="0"/>
              </a:rPr>
            </a:br>
            <a:r>
              <a:rPr lang="en-US" sz="3100" b="1" dirty="0">
                <a:latin typeface="Times New Roman" panose="02020603050405020304" pitchFamily="18" charset="0"/>
                <a:cs typeface="Times New Roman" panose="02020603050405020304" pitchFamily="18" charset="0"/>
              </a:rPr>
              <a:t>Basic Principles of Atomic Absorption Spectroscopy  </a:t>
            </a:r>
            <a:br>
              <a:rPr lang="en-US" dirty="0"/>
            </a:br>
            <a:endParaRPr lang="en-GB" altLang="en-US" sz="2800" dirty="0"/>
          </a:p>
        </p:txBody>
      </p:sp>
    </p:spTree>
    <p:extLst>
      <p:ext uri="{BB962C8B-B14F-4D97-AF65-F5344CB8AC3E}">
        <p14:creationId xmlns:p14="http://schemas.microsoft.com/office/powerpoint/2010/main" val="418510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A7C2F97-1A5C-C34F-BF35-4D7BF2497A77}"/>
              </a:ext>
            </a:extLst>
          </p:cNvPr>
          <p:cNvSpPr/>
          <p:nvPr/>
        </p:nvSpPr>
        <p:spPr>
          <a:xfrm>
            <a:off x="7824316" y="844975"/>
            <a:ext cx="4367684" cy="248551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ext Box 5">
            <a:extLst>
              <a:ext uri="{FF2B5EF4-FFF2-40B4-BE49-F238E27FC236}">
                <a16:creationId xmlns:a16="http://schemas.microsoft.com/office/drawing/2014/main" id="{6ADFC6C7-DA8E-1849-973B-81DF5ADF7EF1}"/>
              </a:ext>
            </a:extLst>
          </p:cNvPr>
          <p:cNvSpPr txBox="1">
            <a:spLocks noChangeArrowheads="1"/>
          </p:cNvSpPr>
          <p:nvPr/>
        </p:nvSpPr>
        <p:spPr bwMode="auto">
          <a:xfrm>
            <a:off x="51916" y="609685"/>
            <a:ext cx="8003274"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Arial" panose="020B0604020202020204" pitchFamily="34" charset="0"/>
              </a:defRPr>
            </a:lvl1pPr>
            <a:lvl2pPr marL="914400" indent="-45720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300"/>
              </a:spcBef>
              <a:spcAft>
                <a:spcPts val="300"/>
              </a:spcAft>
              <a:buFontTx/>
              <a:buAutoNum type="romanLcPeriod"/>
            </a:pPr>
            <a:r>
              <a:rPr lang="en-US" altLang="en-US" sz="2000" dirty="0">
                <a:solidFill>
                  <a:srgbClr val="000099"/>
                </a:solidFill>
                <a:latin typeface="Times New Roman" panose="02020603050405020304" pitchFamily="18" charset="0"/>
                <a:cs typeface="Times New Roman" panose="02020603050405020304" pitchFamily="18" charset="0"/>
              </a:rPr>
              <a:t>Need to break the sample into atoms to observe atomic spectra</a:t>
            </a:r>
          </a:p>
          <a:p>
            <a:pPr eaLnBrk="1" hangingPunct="1">
              <a:spcBef>
                <a:spcPts val="300"/>
              </a:spcBef>
              <a:spcAft>
                <a:spcPts val="300"/>
              </a:spcAft>
              <a:buAutoNum type="romanLcPeriod" startAt="2"/>
            </a:pPr>
            <a:r>
              <a:rPr lang="en-US" altLang="en-US" sz="2000" dirty="0">
                <a:solidFill>
                  <a:srgbClr val="000099"/>
                </a:solidFill>
                <a:latin typeface="Times New Roman" panose="02020603050405020304" pitchFamily="18" charset="0"/>
                <a:cs typeface="Times New Roman" panose="02020603050405020304" pitchFamily="18" charset="0"/>
              </a:rPr>
              <a:t>Basic steps:</a:t>
            </a:r>
          </a:p>
          <a:p>
            <a:pPr marL="0" indent="0" eaLnBrk="1" hangingPunct="1">
              <a:spcBef>
                <a:spcPts val="300"/>
              </a:spcBef>
              <a:spcAft>
                <a:spcPts val="300"/>
              </a:spcAft>
              <a:buNone/>
            </a:pPr>
            <a:r>
              <a:rPr lang="en-US" altLang="en-US" sz="1800" dirty="0">
                <a:latin typeface="Times New Roman" panose="02020603050405020304" pitchFamily="18" charset="0"/>
                <a:cs typeface="Times New Roman" panose="02020603050405020304" pitchFamily="18" charset="0"/>
              </a:rPr>
              <a:t>a)</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u="sng" dirty="0">
                <a:solidFill>
                  <a:srgbClr val="C00000"/>
                </a:solidFill>
                <a:latin typeface="Times New Roman" panose="02020603050405020304" pitchFamily="18" charset="0"/>
                <a:cs typeface="Times New Roman" panose="02020603050405020304" pitchFamily="18" charset="0"/>
              </a:rPr>
              <a:t>Nebulization</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 solution sample, get into fine droplets by spraying through a thin nozzle or passing over vibrating crystal.</a:t>
            </a:r>
          </a:p>
          <a:p>
            <a:pPr marL="449263" lvl="1" indent="-449263" eaLnBrk="1" hangingPunct="1">
              <a:spcBef>
                <a:spcPts val="300"/>
              </a:spcBef>
              <a:spcAft>
                <a:spcPts val="300"/>
              </a:spcAft>
              <a:buNone/>
            </a:pPr>
            <a:r>
              <a:rPr lang="en-US" altLang="en-US" sz="1800" dirty="0">
                <a:latin typeface="Times New Roman" panose="02020603050405020304" pitchFamily="18" charset="0"/>
                <a:cs typeface="Times New Roman" panose="02020603050405020304" pitchFamily="18" charset="0"/>
              </a:rPr>
              <a:t>b) </a:t>
            </a:r>
            <a:r>
              <a:rPr lang="en-US" altLang="en-US" sz="1800" b="1" u="sng" dirty="0">
                <a:solidFill>
                  <a:srgbClr val="C00000"/>
                </a:solidFill>
                <a:latin typeface="Times New Roman" panose="02020603050405020304" pitchFamily="18" charset="0"/>
                <a:cs typeface="Times New Roman" panose="02020603050405020304" pitchFamily="18" charset="0"/>
              </a:rPr>
              <a:t>Desolvation</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  heat droplets to evaporate off solvent just leaving the analyte and other matrix compounds</a:t>
            </a:r>
          </a:p>
          <a:p>
            <a:pPr marL="449263" lvl="1" indent="-449263" eaLnBrk="1" hangingPunct="1">
              <a:spcBef>
                <a:spcPts val="300"/>
              </a:spcBef>
              <a:spcAft>
                <a:spcPts val="300"/>
              </a:spcAft>
              <a:buNone/>
            </a:pPr>
            <a:r>
              <a:rPr lang="en-US" altLang="en-US" sz="1800" dirty="0">
                <a:latin typeface="Times New Roman" panose="02020603050405020304" pitchFamily="18" charset="0"/>
                <a:cs typeface="Times New Roman" panose="02020603050405020304" pitchFamily="18" charset="0"/>
              </a:rPr>
              <a:t>c) </a:t>
            </a:r>
            <a:r>
              <a:rPr lang="en-US" altLang="en-US" sz="1800" b="1" u="sng" dirty="0">
                <a:solidFill>
                  <a:srgbClr val="C00000"/>
                </a:solidFill>
                <a:latin typeface="Times New Roman" panose="02020603050405020304" pitchFamily="18" charset="0"/>
                <a:cs typeface="Times New Roman" panose="02020603050405020304" pitchFamily="18" charset="0"/>
              </a:rPr>
              <a:t>Volatilization</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 convert solid analyte/matrix particles into the gas phase</a:t>
            </a:r>
          </a:p>
          <a:p>
            <a:pPr marL="449263" lvl="1" indent="-449263" eaLnBrk="1" hangingPunct="1">
              <a:spcBef>
                <a:spcPts val="300"/>
              </a:spcBef>
              <a:spcAft>
                <a:spcPts val="300"/>
              </a:spcAft>
              <a:buNone/>
            </a:pPr>
            <a:r>
              <a:rPr lang="en-US" altLang="en-US" sz="1800" dirty="0">
                <a:latin typeface="Times New Roman" panose="02020603050405020304" pitchFamily="18" charset="0"/>
                <a:cs typeface="Times New Roman" panose="02020603050405020304" pitchFamily="18" charset="0"/>
              </a:rPr>
              <a:t>d)</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u="sng" dirty="0">
                <a:solidFill>
                  <a:srgbClr val="C00000"/>
                </a:solidFill>
                <a:latin typeface="Times New Roman" panose="02020603050405020304" pitchFamily="18" charset="0"/>
                <a:cs typeface="Times New Roman" panose="02020603050405020304" pitchFamily="18" charset="0"/>
              </a:rPr>
              <a:t>Dissociation</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 breaking up molecules in the gas phase into atoms.</a:t>
            </a:r>
          </a:p>
          <a:p>
            <a:pPr marL="449263" lvl="1" indent="-449263" eaLnBrk="1" hangingPunct="1">
              <a:spcBef>
                <a:spcPts val="300"/>
              </a:spcBef>
              <a:spcAft>
                <a:spcPts val="300"/>
              </a:spcAft>
              <a:buNone/>
            </a:pPr>
            <a:r>
              <a:rPr lang="en-US" altLang="en-US" sz="1800" dirty="0">
                <a:latin typeface="Times New Roman" panose="02020603050405020304" pitchFamily="18" charset="0"/>
                <a:cs typeface="Times New Roman" panose="02020603050405020304" pitchFamily="18" charset="0"/>
              </a:rPr>
              <a:t>e) </a:t>
            </a:r>
            <a:r>
              <a:rPr lang="en-US" altLang="en-US" sz="1800" b="1" u="sng" dirty="0">
                <a:solidFill>
                  <a:srgbClr val="C00000"/>
                </a:solidFill>
                <a:latin typeface="Times New Roman" panose="02020603050405020304" pitchFamily="18" charset="0"/>
                <a:cs typeface="Times New Roman" panose="02020603050405020304" pitchFamily="18" charset="0"/>
              </a:rPr>
              <a:t>Ionization</a:t>
            </a:r>
            <a:r>
              <a:rPr lang="en-US" altLang="en-US" sz="1800" dirty="0">
                <a:latin typeface="Times New Roman" panose="02020603050405020304" pitchFamily="18" charset="0"/>
                <a:cs typeface="Times New Roman" panose="02020603050405020304" pitchFamily="18" charset="0"/>
              </a:rPr>
              <a:t> – causes the atoms to become charged</a:t>
            </a:r>
          </a:p>
          <a:p>
            <a:pPr marL="449263" lvl="1" indent="-449263" eaLnBrk="1" hangingPunct="1">
              <a:spcBef>
                <a:spcPts val="300"/>
              </a:spcBef>
              <a:spcAft>
                <a:spcPts val="300"/>
              </a:spcAft>
              <a:buNone/>
            </a:pPr>
            <a:r>
              <a:rPr lang="en-US" altLang="en-US" sz="1800" dirty="0">
                <a:latin typeface="Times New Roman" panose="02020603050405020304" pitchFamily="18" charset="0"/>
                <a:cs typeface="Times New Roman" panose="02020603050405020304" pitchFamily="18" charset="0"/>
              </a:rPr>
              <a:t>f)  </a:t>
            </a:r>
            <a:r>
              <a:rPr lang="en-US" altLang="en-US" sz="1800" b="1" u="sng" dirty="0">
                <a:solidFill>
                  <a:srgbClr val="C00000"/>
                </a:solidFill>
                <a:latin typeface="Times New Roman" panose="02020603050405020304" pitchFamily="18" charset="0"/>
                <a:cs typeface="Times New Roman" panose="02020603050405020304" pitchFamily="18" charset="0"/>
              </a:rPr>
              <a:t>Excitation</a:t>
            </a:r>
            <a:r>
              <a:rPr lang="en-US" altLang="en-US" sz="1800" dirty="0">
                <a:latin typeface="Times New Roman" panose="02020603050405020304" pitchFamily="18" charset="0"/>
                <a:cs typeface="Times New Roman" panose="02020603050405020304" pitchFamily="18" charset="0"/>
              </a:rPr>
              <a:t> – with light, heat, etc. for spectra measurement.</a:t>
            </a:r>
            <a:endParaRPr lang="en-US" altLang="en-US" sz="1800" u="sng" dirty="0">
              <a:latin typeface="Times New Roman" panose="02020603050405020304" pitchFamily="18" charset="0"/>
              <a:cs typeface="Times New Roman" panose="02020603050405020304" pitchFamily="18" charset="0"/>
            </a:endParaRPr>
          </a:p>
        </p:txBody>
      </p:sp>
      <p:sp>
        <p:nvSpPr>
          <p:cNvPr id="9219" name="Rectangle 9">
            <a:extLst>
              <a:ext uri="{FF2B5EF4-FFF2-40B4-BE49-F238E27FC236}">
                <a16:creationId xmlns:a16="http://schemas.microsoft.com/office/drawing/2014/main" id="{68191C8D-7831-E049-8900-BB28B54244B2}"/>
              </a:ext>
            </a:extLst>
          </p:cNvPr>
          <p:cNvSpPr>
            <a:spLocks noChangeArrowheads="1"/>
          </p:cNvSpPr>
          <p:nvPr/>
        </p:nvSpPr>
        <p:spPr bwMode="auto">
          <a:xfrm>
            <a:off x="601921" y="111124"/>
            <a:ext cx="8805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u="sng" dirty="0">
                <a:solidFill>
                  <a:srgbClr val="C00000"/>
                </a:solidFill>
              </a:rPr>
              <a:t>Sample Atomization – expose sample to flame or high-temperature</a:t>
            </a:r>
          </a:p>
        </p:txBody>
      </p:sp>
      <p:sp>
        <p:nvSpPr>
          <p:cNvPr id="55" name="Rectangle 46">
            <a:extLst>
              <a:ext uri="{FF2B5EF4-FFF2-40B4-BE49-F238E27FC236}">
                <a16:creationId xmlns:a16="http://schemas.microsoft.com/office/drawing/2014/main" id="{0EA6D473-5E0B-134E-A5F3-5490B1F19968}"/>
              </a:ext>
            </a:extLst>
          </p:cNvPr>
          <p:cNvSpPr>
            <a:spLocks noChangeArrowheads="1"/>
          </p:cNvSpPr>
          <p:nvPr/>
        </p:nvSpPr>
        <p:spPr bwMode="auto">
          <a:xfrm>
            <a:off x="7921365" y="1030381"/>
            <a:ext cx="24701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2000" b="1" dirty="0">
                <a:latin typeface="Arial" panose="020B0604020202020204" pitchFamily="34" charset="0"/>
              </a:rPr>
              <a:t>M*          M</a:t>
            </a:r>
            <a:r>
              <a:rPr lang="en-US" altLang="en-US" sz="2000" b="1" baseline="30000" dirty="0">
                <a:latin typeface="Arial" panose="020B0604020202020204" pitchFamily="34" charset="0"/>
              </a:rPr>
              <a:t>+</a:t>
            </a:r>
            <a:r>
              <a:rPr lang="en-US" altLang="en-US" sz="2000" b="1" dirty="0">
                <a:latin typeface="Arial" panose="020B0604020202020204" pitchFamily="34" charset="0"/>
              </a:rPr>
              <a:t> + e</a:t>
            </a:r>
            <a:r>
              <a:rPr lang="en-US" altLang="en-US" sz="2000" b="1" baseline="50000" dirty="0">
                <a:latin typeface="Arial" panose="020B0604020202020204" pitchFamily="34" charset="0"/>
              </a:rPr>
              <a:t>_</a:t>
            </a:r>
            <a:endParaRPr lang="en-US" altLang="en-US" sz="2000" b="1" dirty="0">
              <a:latin typeface="Arial" panose="020B0604020202020204" pitchFamily="34" charset="0"/>
            </a:endParaRPr>
          </a:p>
          <a:p>
            <a:pPr eaLnBrk="1" hangingPunct="1">
              <a:lnSpc>
                <a:spcPct val="90000"/>
              </a:lnSpc>
              <a:spcBef>
                <a:spcPct val="0"/>
              </a:spcBef>
              <a:buFontTx/>
              <a:buNone/>
            </a:pPr>
            <a:endParaRPr lang="en-US" altLang="en-US" sz="2000" b="1" dirty="0">
              <a:latin typeface="Arial" panose="020B0604020202020204" pitchFamily="34" charset="0"/>
            </a:endParaRPr>
          </a:p>
          <a:p>
            <a:pPr eaLnBrk="1" hangingPunct="1">
              <a:lnSpc>
                <a:spcPct val="90000"/>
              </a:lnSpc>
              <a:spcBef>
                <a:spcPct val="0"/>
              </a:spcBef>
              <a:buFontTx/>
              <a:buNone/>
            </a:pPr>
            <a:r>
              <a:rPr lang="en-US" altLang="en-US" sz="2000" b="1" dirty="0">
                <a:latin typeface="Arial" panose="020B0604020202020204" pitchFamily="34" charset="0"/>
              </a:rPr>
              <a:t>M</a:t>
            </a:r>
            <a:r>
              <a:rPr lang="en-US" altLang="en-US" sz="2000" b="1" baseline="30000" dirty="0">
                <a:latin typeface="Arial" panose="020B0604020202020204" pitchFamily="34" charset="0"/>
              </a:rPr>
              <a:t>o  </a:t>
            </a:r>
            <a:r>
              <a:rPr lang="en-US" altLang="en-US" sz="2000" b="1" dirty="0">
                <a:latin typeface="Arial" panose="020B0604020202020204" pitchFamily="34" charset="0"/>
              </a:rPr>
              <a:t>         M</a:t>
            </a:r>
            <a:r>
              <a:rPr lang="en-US" altLang="en-US" sz="2000" b="1" baseline="30000" dirty="0">
                <a:latin typeface="Arial" panose="020B0604020202020204" pitchFamily="34" charset="0"/>
              </a:rPr>
              <a:t>*</a:t>
            </a:r>
            <a:endParaRPr lang="en-US" altLang="en-US" sz="2000" b="1" dirty="0">
              <a:latin typeface="Arial" panose="020B0604020202020204" pitchFamily="34" charset="0"/>
            </a:endParaRPr>
          </a:p>
          <a:p>
            <a:pPr eaLnBrk="1" hangingPunct="1">
              <a:lnSpc>
                <a:spcPct val="90000"/>
              </a:lnSpc>
              <a:spcBef>
                <a:spcPct val="0"/>
              </a:spcBef>
              <a:buFontTx/>
              <a:buNone/>
            </a:pPr>
            <a:endParaRPr lang="en-US" altLang="en-US" sz="2000" b="1" dirty="0">
              <a:latin typeface="Arial" panose="020B0604020202020204" pitchFamily="34" charset="0"/>
            </a:endParaRPr>
          </a:p>
          <a:p>
            <a:pPr eaLnBrk="1" hangingPunct="1">
              <a:lnSpc>
                <a:spcPct val="90000"/>
              </a:lnSpc>
              <a:spcBef>
                <a:spcPct val="0"/>
              </a:spcBef>
              <a:buFontTx/>
              <a:buNone/>
            </a:pPr>
            <a:r>
              <a:rPr lang="en-US" altLang="en-US" sz="2000" b="1" dirty="0">
                <a:latin typeface="Arial" panose="020B0604020202020204" pitchFamily="34" charset="0"/>
              </a:rPr>
              <a:t>MA         M</a:t>
            </a:r>
            <a:r>
              <a:rPr lang="en-US" altLang="en-US" sz="2000" b="1" baseline="30000" dirty="0">
                <a:latin typeface="Arial" panose="020B0604020202020204" pitchFamily="34" charset="0"/>
              </a:rPr>
              <a:t>o </a:t>
            </a:r>
            <a:r>
              <a:rPr lang="en-US" altLang="en-US" sz="2000" b="1" dirty="0">
                <a:latin typeface="Arial" panose="020B0604020202020204" pitchFamily="34" charset="0"/>
              </a:rPr>
              <a:t>+ </a:t>
            </a:r>
            <a:r>
              <a:rPr lang="en-US" altLang="en-US" sz="2000" b="1" dirty="0" err="1">
                <a:latin typeface="Arial" panose="020B0604020202020204" pitchFamily="34" charset="0"/>
              </a:rPr>
              <a:t>A</a:t>
            </a:r>
            <a:r>
              <a:rPr lang="en-US" altLang="en-US" sz="2000" b="1" baseline="30000" dirty="0" err="1">
                <a:latin typeface="Arial" panose="020B0604020202020204" pitchFamily="34" charset="0"/>
              </a:rPr>
              <a:t>o</a:t>
            </a:r>
            <a:endParaRPr lang="en-US" altLang="en-US" sz="2000" b="1" dirty="0">
              <a:latin typeface="Arial" panose="020B0604020202020204" pitchFamily="34" charset="0"/>
            </a:endParaRPr>
          </a:p>
          <a:p>
            <a:pPr eaLnBrk="1" hangingPunct="1">
              <a:lnSpc>
                <a:spcPct val="90000"/>
              </a:lnSpc>
              <a:spcBef>
                <a:spcPct val="0"/>
              </a:spcBef>
              <a:buFontTx/>
              <a:buNone/>
            </a:pPr>
            <a:endParaRPr lang="en-US" altLang="en-US" sz="2000" b="1" dirty="0">
              <a:latin typeface="Arial" panose="020B0604020202020204" pitchFamily="34" charset="0"/>
            </a:endParaRPr>
          </a:p>
          <a:p>
            <a:pPr eaLnBrk="1" hangingPunct="1">
              <a:lnSpc>
                <a:spcPct val="90000"/>
              </a:lnSpc>
              <a:spcBef>
                <a:spcPct val="0"/>
              </a:spcBef>
              <a:buFontTx/>
              <a:buNone/>
            </a:pPr>
            <a:r>
              <a:rPr lang="en-US" altLang="en-US" sz="2000" b="1" dirty="0">
                <a:latin typeface="Arial" panose="020B0604020202020204" pitchFamily="34" charset="0"/>
              </a:rPr>
              <a:t>Solid        Solution</a:t>
            </a:r>
          </a:p>
          <a:p>
            <a:pPr eaLnBrk="1" hangingPunct="1">
              <a:lnSpc>
                <a:spcPct val="90000"/>
              </a:lnSpc>
              <a:spcBef>
                <a:spcPct val="0"/>
              </a:spcBef>
              <a:buFontTx/>
              <a:buNone/>
            </a:pPr>
            <a:endParaRPr lang="en-US" altLang="en-US" sz="2000" b="1" dirty="0">
              <a:latin typeface="Arial" panose="020B0604020202020204" pitchFamily="34" charset="0"/>
            </a:endParaRPr>
          </a:p>
        </p:txBody>
      </p:sp>
      <p:sp>
        <p:nvSpPr>
          <p:cNvPr id="56" name="Rectangle 51">
            <a:extLst>
              <a:ext uri="{FF2B5EF4-FFF2-40B4-BE49-F238E27FC236}">
                <a16:creationId xmlns:a16="http://schemas.microsoft.com/office/drawing/2014/main" id="{7A2C0A5E-E4D7-9A4E-8302-173E18D3F58F}"/>
              </a:ext>
            </a:extLst>
          </p:cNvPr>
          <p:cNvSpPr>
            <a:spLocks noChangeArrowheads="1"/>
          </p:cNvSpPr>
          <p:nvPr/>
        </p:nvSpPr>
        <p:spPr bwMode="auto">
          <a:xfrm>
            <a:off x="10391515" y="1060320"/>
            <a:ext cx="1704975"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2000" b="1" dirty="0">
                <a:latin typeface="Arial" panose="020B0604020202020204" pitchFamily="34" charset="0"/>
              </a:rPr>
              <a:t>Ionization</a:t>
            </a:r>
          </a:p>
          <a:p>
            <a:pPr eaLnBrk="1" hangingPunct="1">
              <a:lnSpc>
                <a:spcPct val="90000"/>
              </a:lnSpc>
              <a:spcBef>
                <a:spcPct val="0"/>
              </a:spcBef>
              <a:buFontTx/>
              <a:buNone/>
            </a:pPr>
            <a:endParaRPr lang="en-US" altLang="en-US" sz="2000" b="1" dirty="0">
              <a:latin typeface="Arial" panose="020B0604020202020204" pitchFamily="34" charset="0"/>
            </a:endParaRPr>
          </a:p>
          <a:p>
            <a:pPr eaLnBrk="1" hangingPunct="1">
              <a:lnSpc>
                <a:spcPct val="90000"/>
              </a:lnSpc>
              <a:spcBef>
                <a:spcPct val="0"/>
              </a:spcBef>
              <a:buFontTx/>
              <a:buNone/>
            </a:pPr>
            <a:r>
              <a:rPr lang="en-US" altLang="en-US" sz="2000" b="1" dirty="0">
                <a:latin typeface="Arial" panose="020B0604020202020204" pitchFamily="34" charset="0"/>
              </a:rPr>
              <a:t>Excitation</a:t>
            </a:r>
          </a:p>
          <a:p>
            <a:pPr eaLnBrk="1" hangingPunct="1">
              <a:lnSpc>
                <a:spcPct val="90000"/>
              </a:lnSpc>
              <a:spcBef>
                <a:spcPct val="0"/>
              </a:spcBef>
              <a:buFontTx/>
              <a:buNone/>
            </a:pPr>
            <a:endParaRPr lang="en-US" altLang="en-US" sz="2000" b="1" dirty="0">
              <a:latin typeface="Arial" panose="020B0604020202020204" pitchFamily="34" charset="0"/>
            </a:endParaRPr>
          </a:p>
          <a:p>
            <a:pPr eaLnBrk="1" hangingPunct="1">
              <a:lnSpc>
                <a:spcPct val="90000"/>
              </a:lnSpc>
              <a:spcBef>
                <a:spcPct val="0"/>
              </a:spcBef>
              <a:buFontTx/>
              <a:buNone/>
            </a:pPr>
            <a:r>
              <a:rPr lang="en-US" altLang="en-US" sz="2000" b="1" dirty="0">
                <a:latin typeface="Arial" panose="020B0604020202020204" pitchFamily="34" charset="0"/>
              </a:rPr>
              <a:t>Atomization</a:t>
            </a:r>
          </a:p>
          <a:p>
            <a:pPr eaLnBrk="1" hangingPunct="1">
              <a:lnSpc>
                <a:spcPct val="90000"/>
              </a:lnSpc>
              <a:spcBef>
                <a:spcPct val="0"/>
              </a:spcBef>
              <a:buFontTx/>
              <a:buNone/>
            </a:pPr>
            <a:endParaRPr lang="en-US" altLang="en-US" sz="2000" b="1" dirty="0">
              <a:latin typeface="Arial" panose="020B0604020202020204" pitchFamily="34" charset="0"/>
            </a:endParaRPr>
          </a:p>
          <a:p>
            <a:pPr eaLnBrk="1" hangingPunct="1">
              <a:lnSpc>
                <a:spcPct val="90000"/>
              </a:lnSpc>
              <a:spcBef>
                <a:spcPct val="0"/>
              </a:spcBef>
              <a:buFontTx/>
              <a:buNone/>
            </a:pPr>
            <a:r>
              <a:rPr lang="en-US" altLang="en-US" sz="2000" b="1" dirty="0">
                <a:latin typeface="Arial" panose="020B0604020202020204" pitchFamily="34" charset="0"/>
              </a:rPr>
              <a:t>Vaporization</a:t>
            </a:r>
          </a:p>
        </p:txBody>
      </p:sp>
      <p:sp>
        <p:nvSpPr>
          <p:cNvPr id="3" name="Slide Number Placeholder 2">
            <a:extLst>
              <a:ext uri="{FF2B5EF4-FFF2-40B4-BE49-F238E27FC236}">
                <a16:creationId xmlns:a16="http://schemas.microsoft.com/office/drawing/2014/main" id="{3BBEDDC2-5B24-0E48-A87A-0A9E9F4676C0}"/>
              </a:ext>
            </a:extLst>
          </p:cNvPr>
          <p:cNvSpPr>
            <a:spLocks noGrp="1"/>
          </p:cNvSpPr>
          <p:nvPr>
            <p:ph type="sldNum" sz="quarter" idx="12"/>
          </p:nvPr>
        </p:nvSpPr>
        <p:spPr/>
        <p:txBody>
          <a:bodyPr/>
          <a:lstStyle/>
          <a:p>
            <a:fld id="{26E56D84-1898-C44D-91AE-CEE6DDFE0D40}" type="slidenum">
              <a:rPr lang="en-US" smtClean="0"/>
              <a:t>10</a:t>
            </a:fld>
            <a:endParaRPr lang="en-US"/>
          </a:p>
        </p:txBody>
      </p:sp>
      <p:sp>
        <p:nvSpPr>
          <p:cNvPr id="4" name="Rectangle 3">
            <a:extLst>
              <a:ext uri="{FF2B5EF4-FFF2-40B4-BE49-F238E27FC236}">
                <a16:creationId xmlns:a16="http://schemas.microsoft.com/office/drawing/2014/main" id="{76E140DE-573B-E44B-98AC-259B416AE230}"/>
              </a:ext>
            </a:extLst>
          </p:cNvPr>
          <p:cNvSpPr/>
          <p:nvPr/>
        </p:nvSpPr>
        <p:spPr>
          <a:xfrm>
            <a:off x="9353912" y="129175"/>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6" name="Picture 5">
            <a:extLst>
              <a:ext uri="{FF2B5EF4-FFF2-40B4-BE49-F238E27FC236}">
                <a16:creationId xmlns:a16="http://schemas.microsoft.com/office/drawing/2014/main" id="{18BC21AA-CFD6-334B-BC9E-8894714BCB94}"/>
              </a:ext>
            </a:extLst>
          </p:cNvPr>
          <p:cNvPicPr>
            <a:picLocks noChangeAspect="1"/>
          </p:cNvPicPr>
          <p:nvPr/>
        </p:nvPicPr>
        <p:blipFill rotWithShape="1">
          <a:blip r:embed="rId2"/>
          <a:srcRect t="6061" r="6722" b="27715"/>
          <a:stretch/>
        </p:blipFill>
        <p:spPr>
          <a:xfrm>
            <a:off x="1128246" y="4170682"/>
            <a:ext cx="9263269" cy="2631317"/>
          </a:xfrm>
          <a:prstGeom prst="rect">
            <a:avLst/>
          </a:prstGeom>
        </p:spPr>
      </p:pic>
    </p:spTree>
    <p:extLst>
      <p:ext uri="{BB962C8B-B14F-4D97-AF65-F5344CB8AC3E}">
        <p14:creationId xmlns:p14="http://schemas.microsoft.com/office/powerpoint/2010/main" val="3707984595"/>
      </p:ext>
    </p:extLst>
  </p:cSld>
  <p:clrMapOvr>
    <a:masterClrMapping/>
  </p:clrMapOvr>
  <mc:AlternateContent xmlns:mc="http://schemas.openxmlformats.org/markup-compatibility/2006" xmlns:p14="http://schemas.microsoft.com/office/powerpoint/2010/main">
    <mc:Choice Requires="p14">
      <p:transition spd="slow" p14:dur="2000" advTm="393435"/>
    </mc:Choice>
    <mc:Fallback xmlns="">
      <p:transition spd="slow" advTm="39343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8735F38-FE23-274E-95FA-C9230927C3BA}"/>
              </a:ext>
            </a:extLst>
          </p:cNvPr>
          <p:cNvSpPr>
            <a:spLocks noGrp="1" noChangeArrowheads="1"/>
          </p:cNvSpPr>
          <p:nvPr>
            <p:ph type="title"/>
          </p:nvPr>
        </p:nvSpPr>
        <p:spPr>
          <a:xfrm>
            <a:off x="1554480" y="-24388"/>
            <a:ext cx="7711440" cy="1244163"/>
          </a:xfrm>
        </p:spPr>
        <p:txBody>
          <a:bodyPr>
            <a:normAutofit/>
          </a:bodyPr>
          <a:lstStyle/>
          <a:p>
            <a:r>
              <a:rPr lang="en-US" sz="2800" dirty="0">
                <a:latin typeface="Times New Roman" panose="02020603050405020304" pitchFamily="18" charset="0"/>
                <a:cs typeface="Times New Roman" panose="02020603050405020304" pitchFamily="18" charset="0"/>
              </a:rPr>
              <a:t>Atomic Absorption Spectroscopy: General Set-Up</a:t>
            </a:r>
          </a:p>
        </p:txBody>
      </p:sp>
      <p:sp>
        <p:nvSpPr>
          <p:cNvPr id="5" name="Content Placeholder 19">
            <a:extLst>
              <a:ext uri="{FF2B5EF4-FFF2-40B4-BE49-F238E27FC236}">
                <a16:creationId xmlns:a16="http://schemas.microsoft.com/office/drawing/2014/main" id="{FDCD1F0B-24E1-3D4B-BE64-8B0EC4CDAB35}"/>
              </a:ext>
            </a:extLst>
          </p:cNvPr>
          <p:cNvSpPr>
            <a:spLocks noGrp="1"/>
          </p:cNvSpPr>
          <p:nvPr>
            <p:ph idx="1"/>
          </p:nvPr>
        </p:nvSpPr>
        <p:spPr>
          <a:xfrm>
            <a:off x="69102" y="4147125"/>
            <a:ext cx="11907856" cy="2400954"/>
          </a:xfrm>
        </p:spPr>
        <p:txBody>
          <a:bodyPr>
            <a:noAutofit/>
          </a:bodyPr>
          <a:lstStyle/>
          <a:p>
            <a:pPr marL="230400" indent="-230400">
              <a:spcBef>
                <a:spcPts val="700"/>
              </a:spcBef>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Light source: </a:t>
            </a:r>
            <a:r>
              <a:rPr lang="en-US" sz="1400" dirty="0">
                <a:latin typeface="Times New Roman" panose="02020603050405020304" pitchFamily="18" charset="0"/>
                <a:cs typeface="Times New Roman" panose="02020603050405020304" pitchFamily="18" charset="0"/>
              </a:rPr>
              <a:t>The lamp emits light for the element of interest</a:t>
            </a:r>
          </a:p>
          <a:p>
            <a:pPr marL="230400" indent="-230400">
              <a:spcBef>
                <a:spcPts val="700"/>
              </a:spcBef>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 Chopper: A rotating wheel is interposed between the hollow cathode lamp and flame. It breaks the steady light coming from the lamp into pulsing light,</a:t>
            </a:r>
            <a:r>
              <a:rPr lang="en-US" sz="1400" dirty="0">
                <a:latin typeface="Times New Roman" panose="02020603050405020304" pitchFamily="18" charset="0"/>
                <a:cs typeface="Times New Roman" panose="02020603050405020304" pitchFamily="18" charset="0"/>
              </a:rPr>
              <a:t> which is used to measure the intensity of light absorbed by elements without interference by radiation from the flame itself.</a:t>
            </a:r>
          </a:p>
          <a:p>
            <a:pPr marL="230400" indent="-230400">
              <a:spcBef>
                <a:spcPts val="700"/>
              </a:spcBef>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Atomizer</a:t>
            </a:r>
            <a:r>
              <a:rPr lang="en-US" sz="1400" dirty="0">
                <a:latin typeface="Times New Roman" panose="02020603050405020304" pitchFamily="18" charset="0"/>
                <a:cs typeface="Times New Roman" panose="02020603050405020304" pitchFamily="18" charset="0"/>
              </a:rPr>
              <a:t>: is the separation of particles into individual molecules and breaking molecules into atoms this is done by exposing the analyte to high Temperature in a (Flame atomizer OR Graphite tube atomizer.</a:t>
            </a:r>
          </a:p>
          <a:p>
            <a:pPr marL="230400" indent="-230400">
              <a:spcBef>
                <a:spcPts val="700"/>
              </a:spcBef>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Nebulizer: </a:t>
            </a:r>
            <a:r>
              <a:rPr lang="en-US" sz="1400" dirty="0">
                <a:latin typeface="Times New Roman" panose="02020603050405020304" pitchFamily="18" charset="0"/>
                <a:cs typeface="Times New Roman" panose="02020603050405020304" pitchFamily="18" charset="0"/>
              </a:rPr>
              <a:t>Suck up a liquid sample at a controlled rate, create a fine aerosol spry for introduction into flame then mix the aerosol and fuel, and oxidant thoroughly for introduction into flame. The common method of nebulization(formation of small droplets) is by use of gas moving at a velocity called pneumatic nebulization  </a:t>
            </a:r>
          </a:p>
          <a:p>
            <a:pPr marL="230400" indent="-230400">
              <a:spcBef>
                <a:spcPts val="700"/>
              </a:spcBef>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Monochromator:  </a:t>
            </a:r>
            <a:r>
              <a:rPr lang="en-US" sz="1400" dirty="0">
                <a:latin typeface="Times New Roman" panose="02020603050405020304" pitchFamily="18" charset="0"/>
                <a:cs typeface="Times New Roman" panose="02020603050405020304" pitchFamily="18" charset="0"/>
              </a:rPr>
              <a:t>selects the wavelength used for measurement</a:t>
            </a:r>
          </a:p>
          <a:p>
            <a:pPr marL="230400" indent="-230400">
              <a:spcBef>
                <a:spcPts val="700"/>
              </a:spcBef>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Detector:  </a:t>
            </a:r>
            <a:r>
              <a:rPr lang="en-US" sz="1400" dirty="0">
                <a:latin typeface="Times New Roman" panose="02020603050405020304" pitchFamily="18" charset="0"/>
                <a:cs typeface="Times New Roman" panose="02020603050405020304" pitchFamily="18" charset="0"/>
              </a:rPr>
              <a:t>measures light absorbed by free atoms</a:t>
            </a:r>
            <a:r>
              <a:rPr lang="ar-SA"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Photomultiplier tube )</a:t>
            </a:r>
          </a:p>
          <a:p>
            <a:pPr marL="0" indent="0">
              <a:buNone/>
            </a:pPr>
            <a:endParaRPr lang="en-US" sz="1200" dirty="0">
              <a:latin typeface="Times New Roman" panose="02020603050405020304" pitchFamily="18" charset="0"/>
              <a:cs typeface="Times New Roman" panose="02020603050405020304" pitchFamily="18" charset="0"/>
            </a:endParaRPr>
          </a:p>
        </p:txBody>
      </p:sp>
      <p:sp>
        <p:nvSpPr>
          <p:cNvPr id="15" name="Slide Number Placeholder 14">
            <a:extLst>
              <a:ext uri="{FF2B5EF4-FFF2-40B4-BE49-F238E27FC236}">
                <a16:creationId xmlns:a16="http://schemas.microsoft.com/office/drawing/2014/main" id="{DBE4EB2D-C8F6-BA44-BC5B-622B1586EDFD}"/>
              </a:ext>
            </a:extLst>
          </p:cNvPr>
          <p:cNvSpPr>
            <a:spLocks noGrp="1"/>
          </p:cNvSpPr>
          <p:nvPr>
            <p:ph type="sldNum" sz="quarter" idx="12"/>
          </p:nvPr>
        </p:nvSpPr>
        <p:spPr/>
        <p:txBody>
          <a:bodyPr/>
          <a:lstStyle/>
          <a:p>
            <a:fld id="{C7F9001A-1515-3045-917C-7DF6676AD6E5}" type="slidenum">
              <a:rPr lang="en-US" smtClean="0"/>
              <a:t>11</a:t>
            </a:fld>
            <a:endParaRPr lang="en-US"/>
          </a:p>
        </p:txBody>
      </p:sp>
      <p:sp>
        <p:nvSpPr>
          <p:cNvPr id="9" name="Rectangle 8">
            <a:extLst>
              <a:ext uri="{FF2B5EF4-FFF2-40B4-BE49-F238E27FC236}">
                <a16:creationId xmlns:a16="http://schemas.microsoft.com/office/drawing/2014/main" id="{6E865F4E-B585-5145-BB56-EDE561688523}"/>
              </a:ext>
            </a:extLst>
          </p:cNvPr>
          <p:cNvSpPr/>
          <p:nvPr/>
        </p:nvSpPr>
        <p:spPr>
          <a:xfrm>
            <a:off x="9781317" y="0"/>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12" name="Picture 11">
            <a:extLst>
              <a:ext uri="{FF2B5EF4-FFF2-40B4-BE49-F238E27FC236}">
                <a16:creationId xmlns:a16="http://schemas.microsoft.com/office/drawing/2014/main" id="{C0B8295F-9313-924B-892A-6C73A0D7FC7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1151" t="3089" r="1594" b="65181"/>
          <a:stretch/>
        </p:blipFill>
        <p:spPr>
          <a:xfrm>
            <a:off x="7585675" y="950853"/>
            <a:ext cx="4391283" cy="2478147"/>
          </a:xfrm>
          <a:prstGeom prst="rect">
            <a:avLst/>
          </a:prstGeom>
        </p:spPr>
      </p:pic>
      <p:pic>
        <p:nvPicPr>
          <p:cNvPr id="3" name="Picture 2">
            <a:extLst>
              <a:ext uri="{FF2B5EF4-FFF2-40B4-BE49-F238E27FC236}">
                <a16:creationId xmlns:a16="http://schemas.microsoft.com/office/drawing/2014/main" id="{878DA1E2-8273-CB08-EA53-95B3DA59C9F8}"/>
              </a:ext>
            </a:extLst>
          </p:cNvPr>
          <p:cNvPicPr>
            <a:picLocks noChangeAspect="1"/>
          </p:cNvPicPr>
          <p:nvPr/>
        </p:nvPicPr>
        <p:blipFill rotWithShape="1">
          <a:blip r:embed="rId4"/>
          <a:srcRect l="4762" t="10455" r="2297" b="7746"/>
          <a:stretch/>
        </p:blipFill>
        <p:spPr>
          <a:xfrm>
            <a:off x="161646" y="907188"/>
            <a:ext cx="7223761" cy="3085446"/>
          </a:xfrm>
          <a:prstGeom prst="rect">
            <a:avLst/>
          </a:prstGeom>
        </p:spPr>
      </p:pic>
    </p:spTree>
    <p:extLst>
      <p:ext uri="{BB962C8B-B14F-4D97-AF65-F5344CB8AC3E}">
        <p14:creationId xmlns:p14="http://schemas.microsoft.com/office/powerpoint/2010/main" val="40846208"/>
      </p:ext>
    </p:extLst>
  </p:cSld>
  <p:clrMapOvr>
    <a:masterClrMapping/>
  </p:clrMapOvr>
  <mc:AlternateContent xmlns:mc="http://schemas.openxmlformats.org/markup-compatibility/2006" xmlns:p14="http://schemas.microsoft.com/office/powerpoint/2010/main">
    <mc:Choice Requires="p14">
      <p:transition spd="slow" p14:dur="2000" advTm="167391"/>
    </mc:Choice>
    <mc:Fallback xmlns="">
      <p:transition spd="slow" advTm="16739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8A697552-6988-594D-AEBB-1457107F27C1}"/>
              </a:ext>
            </a:extLst>
          </p:cNvPr>
          <p:cNvSpPr>
            <a:spLocks noGrp="1" noChangeArrowheads="1"/>
          </p:cNvSpPr>
          <p:nvPr>
            <p:ph type="title"/>
          </p:nvPr>
        </p:nvSpPr>
        <p:spPr>
          <a:xfrm>
            <a:off x="1874634" y="-50123"/>
            <a:ext cx="7999412" cy="752474"/>
          </a:xfrm>
        </p:spPr>
        <p:txBody>
          <a:bodyPr>
            <a:normAutofit/>
          </a:bodyPr>
          <a:lstStyle/>
          <a:p>
            <a:pPr algn="ctr" eaLnBrk="1" hangingPunct="1">
              <a:defRPr/>
            </a:pPr>
            <a:r>
              <a:rPr lang="en-GB" sz="2400" b="1" u="sng" dirty="0">
                <a:solidFill>
                  <a:srgbClr val="C00000"/>
                </a:solidFill>
                <a:latin typeface="Arial" panose="020B0604020202020204" pitchFamily="34" charset="0"/>
                <a:cs typeface="Arial" panose="020B0604020202020204" pitchFamily="34" charset="0"/>
              </a:rPr>
              <a:t>The simple  diagram for the AAS</a:t>
            </a:r>
            <a:endParaRPr lang="en-US" sz="2400" b="1" u="sng" dirty="0">
              <a:solidFill>
                <a:srgbClr val="C00000"/>
              </a:solidFill>
              <a:latin typeface="Arial" panose="020B0604020202020204" pitchFamily="34" charset="0"/>
              <a:cs typeface="Arial" panose="020B0604020202020204" pitchFamily="34" charset="0"/>
            </a:endParaRPr>
          </a:p>
        </p:txBody>
      </p:sp>
      <p:pic>
        <p:nvPicPr>
          <p:cNvPr id="27650" name="Picture 4" descr="AAS diagram">
            <a:extLst>
              <a:ext uri="{FF2B5EF4-FFF2-40B4-BE49-F238E27FC236}">
                <a16:creationId xmlns:a16="http://schemas.microsoft.com/office/drawing/2014/main" id="{38712FFB-2B08-9549-8A22-538064819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615" y="1683459"/>
            <a:ext cx="8946594" cy="4539678"/>
          </a:xfrm>
          <a:prstGeom prst="rect">
            <a:avLst/>
          </a:prstGeom>
          <a:noFill/>
          <a:ln w="57150" cmpd="thickThin">
            <a:noFill/>
            <a:miter lim="800000"/>
            <a:headEnd/>
            <a:tailEnd/>
          </a:ln>
          <a:extLst>
            <a:ext uri="{909E8E84-426E-40DD-AFC4-6F175D3DCCD1}">
              <a14:hiddenFill xmlns:a14="http://schemas.microsoft.com/office/drawing/2010/main">
                <a:solidFill>
                  <a:srgbClr val="FFFFFF"/>
                </a:solidFill>
              </a14:hiddenFill>
            </a:ext>
          </a:extLst>
        </p:spPr>
      </p:pic>
      <p:sp>
        <p:nvSpPr>
          <p:cNvPr id="204806" name="AutoShape 6">
            <a:extLst>
              <a:ext uri="{FF2B5EF4-FFF2-40B4-BE49-F238E27FC236}">
                <a16:creationId xmlns:a16="http://schemas.microsoft.com/office/drawing/2014/main" id="{61FDB16C-4902-9344-B217-C2D0014C2665}"/>
              </a:ext>
            </a:extLst>
          </p:cNvPr>
          <p:cNvSpPr>
            <a:spLocks noChangeArrowheads="1"/>
          </p:cNvSpPr>
          <p:nvPr/>
        </p:nvSpPr>
        <p:spPr bwMode="auto">
          <a:xfrm>
            <a:off x="557545" y="3802715"/>
            <a:ext cx="2169760" cy="832099"/>
          </a:xfrm>
          <a:prstGeom prst="wedgeRectCallout">
            <a:avLst>
              <a:gd name="adj1" fmla="val 76194"/>
              <a:gd name="adj2" fmla="val -46852"/>
            </a:avLst>
          </a:prstGeom>
          <a:solidFill>
            <a:schemeClr val="accent4">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GB" altLang="en-US" sz="1200" b="1" dirty="0">
                <a:latin typeface="Clarendon" pitchFamily="18" charset="0"/>
              </a:rPr>
              <a:t>1. We set the instrument at certain wavelength suitable for a certain element</a:t>
            </a:r>
            <a:endParaRPr lang="en-US" altLang="en-US" sz="1200" b="1" dirty="0">
              <a:solidFill>
                <a:schemeClr val="bg1"/>
              </a:solidFill>
              <a:latin typeface="Clarendon" pitchFamily="18" charset="0"/>
            </a:endParaRPr>
          </a:p>
          <a:p>
            <a:pPr algn="ctr">
              <a:spcBef>
                <a:spcPct val="0"/>
              </a:spcBef>
              <a:buClrTx/>
              <a:buSzTx/>
              <a:buFontTx/>
              <a:buNone/>
            </a:pPr>
            <a:endParaRPr lang="en-US" altLang="en-US" sz="1200" dirty="0">
              <a:solidFill>
                <a:schemeClr val="bg1"/>
              </a:solidFill>
              <a:latin typeface="Clarendon" pitchFamily="18" charset="0"/>
            </a:endParaRPr>
          </a:p>
        </p:txBody>
      </p:sp>
      <p:sp>
        <p:nvSpPr>
          <p:cNvPr id="204807" name="AutoShape 7">
            <a:extLst>
              <a:ext uri="{FF2B5EF4-FFF2-40B4-BE49-F238E27FC236}">
                <a16:creationId xmlns:a16="http://schemas.microsoft.com/office/drawing/2014/main" id="{3F282D7A-38FA-5940-8807-9E5F634C9A6C}"/>
              </a:ext>
            </a:extLst>
          </p:cNvPr>
          <p:cNvSpPr>
            <a:spLocks noChangeArrowheads="1"/>
          </p:cNvSpPr>
          <p:nvPr/>
        </p:nvSpPr>
        <p:spPr bwMode="auto">
          <a:xfrm rot="5400000">
            <a:off x="6080594" y="3667650"/>
            <a:ext cx="832100" cy="1593630"/>
          </a:xfrm>
          <a:prstGeom prst="wedgeRectCallout">
            <a:avLst>
              <a:gd name="adj1" fmla="val -91736"/>
              <a:gd name="adj2" fmla="val 52744"/>
            </a:avLst>
          </a:prstGeom>
          <a:solidFill>
            <a:schemeClr val="accent4">
              <a:lumMod val="20000"/>
              <a:lumOff val="80000"/>
            </a:schemeClr>
          </a:solidFill>
          <a:ln w="9525">
            <a:solidFill>
              <a:srgbClr val="000000"/>
            </a:solidFill>
            <a:miter lim="800000"/>
            <a:headEnd/>
            <a:tailEnd/>
          </a:ln>
        </p:spPr>
        <p:txBody>
          <a:bodyPr rot="10800000" vert="eaVert"/>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GB" altLang="en-US" sz="1200" b="1" dirty="0">
                <a:latin typeface="Clarendon" pitchFamily="18" charset="0"/>
              </a:rPr>
              <a:t>2. The element in the sample will be atomized  by heat</a:t>
            </a:r>
          </a:p>
          <a:p>
            <a:pPr algn="ctr">
              <a:spcBef>
                <a:spcPct val="0"/>
              </a:spcBef>
              <a:buClrTx/>
              <a:buSzTx/>
              <a:buFontTx/>
              <a:buNone/>
            </a:pPr>
            <a:endParaRPr lang="en-US" altLang="en-US" sz="1200" b="1" dirty="0">
              <a:solidFill>
                <a:schemeClr val="bg1"/>
              </a:solidFill>
              <a:latin typeface="Clarendon" pitchFamily="18" charset="0"/>
            </a:endParaRPr>
          </a:p>
        </p:txBody>
      </p:sp>
      <p:sp>
        <p:nvSpPr>
          <p:cNvPr id="204808" name="AutoShape 8">
            <a:extLst>
              <a:ext uri="{FF2B5EF4-FFF2-40B4-BE49-F238E27FC236}">
                <a16:creationId xmlns:a16="http://schemas.microsoft.com/office/drawing/2014/main" id="{1B6F6C22-7BC0-1042-B1F5-5DD58000AF40}"/>
              </a:ext>
            </a:extLst>
          </p:cNvPr>
          <p:cNvSpPr>
            <a:spLocks noChangeArrowheads="1"/>
          </p:cNvSpPr>
          <p:nvPr/>
        </p:nvSpPr>
        <p:spPr bwMode="auto">
          <a:xfrm>
            <a:off x="3060615" y="2375079"/>
            <a:ext cx="1800143" cy="624795"/>
          </a:xfrm>
          <a:prstGeom prst="wedgeRectCallout">
            <a:avLst>
              <a:gd name="adj1" fmla="val 20157"/>
              <a:gd name="adj2" fmla="val 167449"/>
            </a:avLst>
          </a:prstGeom>
          <a:solidFill>
            <a:schemeClr val="accent4">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GB" altLang="en-US" sz="1200" b="1" dirty="0">
                <a:latin typeface="Clarendon" pitchFamily="18" charset="0"/>
              </a:rPr>
              <a:t>3. A beam of  UV light will be focused on the sample</a:t>
            </a:r>
          </a:p>
          <a:p>
            <a:pPr algn="ctr">
              <a:spcBef>
                <a:spcPct val="0"/>
              </a:spcBef>
              <a:buClrTx/>
              <a:buSzTx/>
              <a:buFontTx/>
              <a:buNone/>
            </a:pPr>
            <a:endParaRPr lang="en-US" altLang="en-US" sz="1200" dirty="0">
              <a:solidFill>
                <a:schemeClr val="bg1"/>
              </a:solidFill>
              <a:latin typeface="Clarendon" pitchFamily="18" charset="0"/>
            </a:endParaRPr>
          </a:p>
          <a:p>
            <a:pPr algn="ctr">
              <a:spcBef>
                <a:spcPct val="0"/>
              </a:spcBef>
              <a:buClrTx/>
              <a:buSzTx/>
              <a:buFontTx/>
              <a:buNone/>
            </a:pPr>
            <a:endParaRPr lang="en-US" altLang="en-US" sz="1200" dirty="0">
              <a:latin typeface="Clarendon" pitchFamily="18" charset="0"/>
            </a:endParaRPr>
          </a:p>
        </p:txBody>
      </p:sp>
      <p:sp>
        <p:nvSpPr>
          <p:cNvPr id="204809" name="AutoShape 9">
            <a:extLst>
              <a:ext uri="{FF2B5EF4-FFF2-40B4-BE49-F238E27FC236}">
                <a16:creationId xmlns:a16="http://schemas.microsoft.com/office/drawing/2014/main" id="{3DBA3F27-0D63-F343-A72A-031DA11DA351}"/>
              </a:ext>
            </a:extLst>
          </p:cNvPr>
          <p:cNvSpPr>
            <a:spLocks noChangeArrowheads="1"/>
          </p:cNvSpPr>
          <p:nvPr/>
        </p:nvSpPr>
        <p:spPr bwMode="auto">
          <a:xfrm>
            <a:off x="8874861" y="2196583"/>
            <a:ext cx="2214678" cy="674105"/>
          </a:xfrm>
          <a:prstGeom prst="wedgeRectCallout">
            <a:avLst>
              <a:gd name="adj1" fmla="val -91713"/>
              <a:gd name="adj2" fmla="val 79227"/>
            </a:avLst>
          </a:prstGeom>
          <a:solidFill>
            <a:schemeClr val="accent4">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dirty="0">
                <a:latin typeface="Clarendon" pitchFamily="18" charset="0"/>
              </a:rPr>
              <a:t> </a:t>
            </a:r>
            <a:r>
              <a:rPr lang="en-US" altLang="en-US" sz="1400" b="1" dirty="0">
                <a:latin typeface="Clarendon" pitchFamily="18" charset="0"/>
              </a:rPr>
              <a:t>5. The monochromator isolates the line of interest</a:t>
            </a:r>
            <a:endParaRPr lang="en-US" altLang="en-US" sz="1200" b="1" dirty="0">
              <a:latin typeface="Clarendon" pitchFamily="18" charset="0"/>
            </a:endParaRPr>
          </a:p>
        </p:txBody>
      </p:sp>
      <p:sp>
        <p:nvSpPr>
          <p:cNvPr id="204810" name="AutoShape 10">
            <a:extLst>
              <a:ext uri="{FF2B5EF4-FFF2-40B4-BE49-F238E27FC236}">
                <a16:creationId xmlns:a16="http://schemas.microsoft.com/office/drawing/2014/main" id="{E20D30F9-199D-E941-A9DA-2DE15003EEBC}"/>
              </a:ext>
            </a:extLst>
          </p:cNvPr>
          <p:cNvSpPr>
            <a:spLocks noChangeArrowheads="1"/>
          </p:cNvSpPr>
          <p:nvPr/>
        </p:nvSpPr>
        <p:spPr bwMode="auto">
          <a:xfrm>
            <a:off x="5937150" y="820847"/>
            <a:ext cx="2309743" cy="956737"/>
          </a:xfrm>
          <a:prstGeom prst="wedgeRectCallout">
            <a:avLst>
              <a:gd name="adj1" fmla="val -59509"/>
              <a:gd name="adj2" fmla="val 227431"/>
            </a:avLst>
          </a:prstGeom>
          <a:solidFill>
            <a:schemeClr val="accent4">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GB" altLang="en-US" sz="1200" b="1" dirty="0">
                <a:latin typeface="Clarendon" pitchFamily="18" charset="0"/>
              </a:rPr>
              <a:t>4. The element in the sample </a:t>
            </a:r>
            <a:r>
              <a:rPr lang="en-US" altLang="en-US" sz="1200" b="1" dirty="0">
                <a:latin typeface="Clarendon" pitchFamily="18" charset="0"/>
              </a:rPr>
              <a:t>will absorb some of the light, thus reducing its intensity</a:t>
            </a:r>
          </a:p>
          <a:p>
            <a:pPr algn="ctr">
              <a:spcBef>
                <a:spcPct val="0"/>
              </a:spcBef>
              <a:buClrTx/>
              <a:buSzTx/>
              <a:buFontTx/>
              <a:buNone/>
            </a:pPr>
            <a:endParaRPr lang="en-US" altLang="en-US" sz="1200" b="1" dirty="0">
              <a:solidFill>
                <a:schemeClr val="bg1"/>
              </a:solidFill>
              <a:latin typeface="Clarendon" pitchFamily="18" charset="0"/>
            </a:endParaRPr>
          </a:p>
        </p:txBody>
      </p:sp>
      <p:sp>
        <p:nvSpPr>
          <p:cNvPr id="204811" name="AutoShape 11">
            <a:extLst>
              <a:ext uri="{FF2B5EF4-FFF2-40B4-BE49-F238E27FC236}">
                <a16:creationId xmlns:a16="http://schemas.microsoft.com/office/drawing/2014/main" id="{DD87C988-D3D8-7149-ACCD-84C054C969E9}"/>
              </a:ext>
            </a:extLst>
          </p:cNvPr>
          <p:cNvSpPr>
            <a:spLocks noChangeArrowheads="1"/>
          </p:cNvSpPr>
          <p:nvPr/>
        </p:nvSpPr>
        <p:spPr bwMode="auto">
          <a:xfrm>
            <a:off x="7683049" y="4218765"/>
            <a:ext cx="2187336" cy="674105"/>
          </a:xfrm>
          <a:prstGeom prst="wedgeRectCallout">
            <a:avLst>
              <a:gd name="adj1" fmla="val 37319"/>
              <a:gd name="adj2" fmla="val -125523"/>
            </a:avLst>
          </a:prstGeom>
          <a:solidFill>
            <a:schemeClr val="accent4">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latin typeface="Clarendon" pitchFamily="18" charset="0"/>
              </a:rPr>
              <a:t>6. The detector measures the change in intensity</a:t>
            </a:r>
          </a:p>
          <a:p>
            <a:pPr algn="ctr">
              <a:spcBef>
                <a:spcPct val="0"/>
              </a:spcBef>
              <a:buClrTx/>
              <a:buSzTx/>
              <a:buFontTx/>
              <a:buNone/>
            </a:pPr>
            <a:endParaRPr lang="en-US" altLang="en-US" sz="1200" b="1" dirty="0">
              <a:solidFill>
                <a:schemeClr val="bg1"/>
              </a:solidFill>
              <a:latin typeface="Clarendon" pitchFamily="18" charset="0"/>
            </a:endParaRPr>
          </a:p>
        </p:txBody>
      </p:sp>
      <p:sp>
        <p:nvSpPr>
          <p:cNvPr id="204812" name="AutoShape 12">
            <a:extLst>
              <a:ext uri="{FF2B5EF4-FFF2-40B4-BE49-F238E27FC236}">
                <a16:creationId xmlns:a16="http://schemas.microsoft.com/office/drawing/2014/main" id="{2AFD41B7-CDCC-F546-8463-81318A2880FE}"/>
              </a:ext>
            </a:extLst>
          </p:cNvPr>
          <p:cNvSpPr>
            <a:spLocks noChangeArrowheads="1"/>
          </p:cNvSpPr>
          <p:nvPr/>
        </p:nvSpPr>
        <p:spPr bwMode="auto">
          <a:xfrm>
            <a:off x="7007406" y="5420279"/>
            <a:ext cx="2570120" cy="616874"/>
          </a:xfrm>
          <a:prstGeom prst="wedgeRectCallout">
            <a:avLst>
              <a:gd name="adj1" fmla="val 54102"/>
              <a:gd name="adj2" fmla="val -78861"/>
            </a:avLst>
          </a:prstGeom>
          <a:solidFill>
            <a:schemeClr val="accent4">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latin typeface="Clarendon" pitchFamily="18" charset="0"/>
              </a:rPr>
              <a:t>7. A computer data system converts the change in intensity into an  absorbance</a:t>
            </a:r>
          </a:p>
        </p:txBody>
      </p:sp>
      <p:sp>
        <p:nvSpPr>
          <p:cNvPr id="4" name="Slide Number Placeholder 3">
            <a:extLst>
              <a:ext uri="{FF2B5EF4-FFF2-40B4-BE49-F238E27FC236}">
                <a16:creationId xmlns:a16="http://schemas.microsoft.com/office/drawing/2014/main" id="{CC2BF08D-E4DC-9F4A-9527-3E835D6884A4}"/>
              </a:ext>
            </a:extLst>
          </p:cNvPr>
          <p:cNvSpPr>
            <a:spLocks noGrp="1"/>
          </p:cNvSpPr>
          <p:nvPr>
            <p:ph type="sldNum" sz="quarter" idx="12"/>
          </p:nvPr>
        </p:nvSpPr>
        <p:spPr/>
        <p:txBody>
          <a:bodyPr/>
          <a:lstStyle/>
          <a:p>
            <a:fld id="{26E56D84-1898-C44D-91AE-CEE6DDFE0D40}" type="slidenum">
              <a:rPr lang="en-US" smtClean="0"/>
              <a:t>12</a:t>
            </a:fld>
            <a:endParaRPr lang="en-US"/>
          </a:p>
        </p:txBody>
      </p:sp>
      <p:sp>
        <p:nvSpPr>
          <p:cNvPr id="2" name="Rectangle 1">
            <a:extLst>
              <a:ext uri="{FF2B5EF4-FFF2-40B4-BE49-F238E27FC236}">
                <a16:creationId xmlns:a16="http://schemas.microsoft.com/office/drawing/2014/main" id="{E19304BC-B0BC-5947-B11A-7C9F3437097C}"/>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custDataLst>
      <p:tags r:id="rId1"/>
    </p:custDataLst>
    <p:extLst>
      <p:ext uri="{BB962C8B-B14F-4D97-AF65-F5344CB8AC3E}">
        <p14:creationId xmlns:p14="http://schemas.microsoft.com/office/powerpoint/2010/main" val="412023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4806"/>
                                        </p:tgtEl>
                                        <p:attrNameLst>
                                          <p:attrName>style.visibility</p:attrName>
                                        </p:attrNameLst>
                                      </p:cBhvr>
                                      <p:to>
                                        <p:strVal val="visible"/>
                                      </p:to>
                                    </p:set>
                                    <p:anim calcmode="lin" valueType="num">
                                      <p:cBhvr additive="base">
                                        <p:cTn id="7" dur="500"/>
                                        <p:tgtEl>
                                          <p:spTgt spid="204806"/>
                                        </p:tgtEl>
                                        <p:attrNameLst>
                                          <p:attrName>ppt_y</p:attrName>
                                        </p:attrNameLst>
                                      </p:cBhvr>
                                      <p:tavLst>
                                        <p:tav tm="0">
                                          <p:val>
                                            <p:strVal val="#ppt_y+#ppt_h*1.125000"/>
                                          </p:val>
                                        </p:tav>
                                        <p:tav tm="100000">
                                          <p:val>
                                            <p:strVal val="#ppt_y"/>
                                          </p:val>
                                        </p:tav>
                                      </p:tavLst>
                                    </p:anim>
                                    <p:animEffect transition="in" filter="wipe(up)">
                                      <p:cBhvr>
                                        <p:cTn id="8" dur="500"/>
                                        <p:tgtEl>
                                          <p:spTgt spid="20480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4807"/>
                                        </p:tgtEl>
                                        <p:attrNameLst>
                                          <p:attrName>style.visibility</p:attrName>
                                        </p:attrNameLst>
                                      </p:cBhvr>
                                      <p:to>
                                        <p:strVal val="visible"/>
                                      </p:to>
                                    </p:set>
                                    <p:anim calcmode="lin" valueType="num">
                                      <p:cBhvr additive="base">
                                        <p:cTn id="13" dur="500"/>
                                        <p:tgtEl>
                                          <p:spTgt spid="204807"/>
                                        </p:tgtEl>
                                        <p:attrNameLst>
                                          <p:attrName>ppt_y</p:attrName>
                                        </p:attrNameLst>
                                      </p:cBhvr>
                                      <p:tavLst>
                                        <p:tav tm="0">
                                          <p:val>
                                            <p:strVal val="#ppt_y+#ppt_h*1.125000"/>
                                          </p:val>
                                        </p:tav>
                                        <p:tav tm="100000">
                                          <p:val>
                                            <p:strVal val="#ppt_y"/>
                                          </p:val>
                                        </p:tav>
                                      </p:tavLst>
                                    </p:anim>
                                    <p:animEffect transition="in" filter="wipe(up)">
                                      <p:cBhvr>
                                        <p:cTn id="14" dur="500"/>
                                        <p:tgtEl>
                                          <p:spTgt spid="20480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04808"/>
                                        </p:tgtEl>
                                        <p:attrNameLst>
                                          <p:attrName>style.visibility</p:attrName>
                                        </p:attrNameLst>
                                      </p:cBhvr>
                                      <p:to>
                                        <p:strVal val="visible"/>
                                      </p:to>
                                    </p:set>
                                    <p:anim calcmode="lin" valueType="num">
                                      <p:cBhvr additive="base">
                                        <p:cTn id="19" dur="500"/>
                                        <p:tgtEl>
                                          <p:spTgt spid="204808"/>
                                        </p:tgtEl>
                                        <p:attrNameLst>
                                          <p:attrName>ppt_y</p:attrName>
                                        </p:attrNameLst>
                                      </p:cBhvr>
                                      <p:tavLst>
                                        <p:tav tm="0">
                                          <p:val>
                                            <p:strVal val="#ppt_y+#ppt_h*1.125000"/>
                                          </p:val>
                                        </p:tav>
                                        <p:tav tm="100000">
                                          <p:val>
                                            <p:strVal val="#ppt_y"/>
                                          </p:val>
                                        </p:tav>
                                      </p:tavLst>
                                    </p:anim>
                                    <p:animEffect transition="in" filter="wipe(up)">
                                      <p:cBhvr>
                                        <p:cTn id="20" dur="500"/>
                                        <p:tgtEl>
                                          <p:spTgt spid="20480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04810"/>
                                        </p:tgtEl>
                                        <p:attrNameLst>
                                          <p:attrName>style.visibility</p:attrName>
                                        </p:attrNameLst>
                                      </p:cBhvr>
                                      <p:to>
                                        <p:strVal val="visible"/>
                                      </p:to>
                                    </p:set>
                                    <p:anim calcmode="lin" valueType="num">
                                      <p:cBhvr additive="base">
                                        <p:cTn id="25" dur="500"/>
                                        <p:tgtEl>
                                          <p:spTgt spid="204810"/>
                                        </p:tgtEl>
                                        <p:attrNameLst>
                                          <p:attrName>ppt_y</p:attrName>
                                        </p:attrNameLst>
                                      </p:cBhvr>
                                      <p:tavLst>
                                        <p:tav tm="0">
                                          <p:val>
                                            <p:strVal val="#ppt_y+#ppt_h*1.125000"/>
                                          </p:val>
                                        </p:tav>
                                        <p:tav tm="100000">
                                          <p:val>
                                            <p:strVal val="#ppt_y"/>
                                          </p:val>
                                        </p:tav>
                                      </p:tavLst>
                                    </p:anim>
                                    <p:animEffect transition="in" filter="wipe(up)">
                                      <p:cBhvr>
                                        <p:cTn id="26" dur="500"/>
                                        <p:tgtEl>
                                          <p:spTgt spid="2048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04809"/>
                                        </p:tgtEl>
                                        <p:attrNameLst>
                                          <p:attrName>style.visibility</p:attrName>
                                        </p:attrNameLst>
                                      </p:cBhvr>
                                      <p:to>
                                        <p:strVal val="visible"/>
                                      </p:to>
                                    </p:set>
                                    <p:anim calcmode="lin" valueType="num">
                                      <p:cBhvr additive="base">
                                        <p:cTn id="31" dur="500"/>
                                        <p:tgtEl>
                                          <p:spTgt spid="204809"/>
                                        </p:tgtEl>
                                        <p:attrNameLst>
                                          <p:attrName>ppt_y</p:attrName>
                                        </p:attrNameLst>
                                      </p:cBhvr>
                                      <p:tavLst>
                                        <p:tav tm="0">
                                          <p:val>
                                            <p:strVal val="#ppt_y+#ppt_h*1.125000"/>
                                          </p:val>
                                        </p:tav>
                                        <p:tav tm="100000">
                                          <p:val>
                                            <p:strVal val="#ppt_y"/>
                                          </p:val>
                                        </p:tav>
                                      </p:tavLst>
                                    </p:anim>
                                    <p:animEffect transition="in" filter="wipe(up)">
                                      <p:cBhvr>
                                        <p:cTn id="32" dur="500"/>
                                        <p:tgtEl>
                                          <p:spTgt spid="20480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4811"/>
                                        </p:tgtEl>
                                        <p:attrNameLst>
                                          <p:attrName>style.visibility</p:attrName>
                                        </p:attrNameLst>
                                      </p:cBhvr>
                                      <p:to>
                                        <p:strVal val="visible"/>
                                      </p:to>
                                    </p:set>
                                    <p:anim calcmode="lin" valueType="num">
                                      <p:cBhvr additive="base">
                                        <p:cTn id="37" dur="500"/>
                                        <p:tgtEl>
                                          <p:spTgt spid="204811"/>
                                        </p:tgtEl>
                                        <p:attrNameLst>
                                          <p:attrName>ppt_y</p:attrName>
                                        </p:attrNameLst>
                                      </p:cBhvr>
                                      <p:tavLst>
                                        <p:tav tm="0">
                                          <p:val>
                                            <p:strVal val="#ppt_y+#ppt_h*1.125000"/>
                                          </p:val>
                                        </p:tav>
                                        <p:tav tm="100000">
                                          <p:val>
                                            <p:strVal val="#ppt_y"/>
                                          </p:val>
                                        </p:tav>
                                      </p:tavLst>
                                    </p:anim>
                                    <p:animEffect transition="in" filter="wipe(up)">
                                      <p:cBhvr>
                                        <p:cTn id="38" dur="500"/>
                                        <p:tgtEl>
                                          <p:spTgt spid="204811"/>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04812"/>
                                        </p:tgtEl>
                                        <p:attrNameLst>
                                          <p:attrName>style.visibility</p:attrName>
                                        </p:attrNameLst>
                                      </p:cBhvr>
                                      <p:to>
                                        <p:strVal val="visible"/>
                                      </p:to>
                                    </p:set>
                                    <p:anim calcmode="lin" valueType="num">
                                      <p:cBhvr additive="base">
                                        <p:cTn id="43" dur="500"/>
                                        <p:tgtEl>
                                          <p:spTgt spid="204812"/>
                                        </p:tgtEl>
                                        <p:attrNameLst>
                                          <p:attrName>ppt_y</p:attrName>
                                        </p:attrNameLst>
                                      </p:cBhvr>
                                      <p:tavLst>
                                        <p:tav tm="0">
                                          <p:val>
                                            <p:strVal val="#ppt_y+#ppt_h*1.125000"/>
                                          </p:val>
                                        </p:tav>
                                        <p:tav tm="100000">
                                          <p:val>
                                            <p:strVal val="#ppt_y"/>
                                          </p:val>
                                        </p:tav>
                                      </p:tavLst>
                                    </p:anim>
                                    <p:animEffect transition="in" filter="wipe(up)">
                                      <p:cBhvr>
                                        <p:cTn id="44" dur="500"/>
                                        <p:tgtEl>
                                          <p:spTgt spid="204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6" grpId="0" animBg="1"/>
      <p:bldP spid="204807" grpId="0" animBg="1"/>
      <p:bldP spid="204808" grpId="0" animBg="1"/>
      <p:bldP spid="204809" grpId="0" animBg="1"/>
      <p:bldP spid="204810" grpId="0" animBg="1"/>
      <p:bldP spid="204811" grpId="0" animBg="1"/>
      <p:bldP spid="2048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a:extLst>
              <a:ext uri="{FF2B5EF4-FFF2-40B4-BE49-F238E27FC236}">
                <a16:creationId xmlns:a16="http://schemas.microsoft.com/office/drawing/2014/main" id="{93B1AA18-E134-D34D-80F8-4F8BD54CD87B}"/>
              </a:ext>
            </a:extLst>
          </p:cNvPr>
          <p:cNvSpPr>
            <a:spLocks noGrp="1" noChangeArrowheads="1"/>
          </p:cNvSpPr>
          <p:nvPr>
            <p:ph idx="1"/>
          </p:nvPr>
        </p:nvSpPr>
        <p:spPr>
          <a:xfrm>
            <a:off x="20686" y="964336"/>
            <a:ext cx="11968593" cy="3995517"/>
          </a:xfrm>
        </p:spPr>
        <p:txBody>
          <a:bodyPr>
            <a:normAutofit/>
          </a:bodyPr>
          <a:lstStyle/>
          <a:p>
            <a:pPr marL="552450" indent="-552450" algn="just">
              <a:buNone/>
            </a:pPr>
            <a:r>
              <a:rPr lang="en-US" altLang="en-US" sz="1800" dirty="0">
                <a:latin typeface="Times New Roman" panose="02020603050405020304" pitchFamily="18" charset="0"/>
                <a:cs typeface="Times New Roman" panose="02020603050405020304" pitchFamily="18" charset="0"/>
              </a:rPr>
              <a:t>1-Consists of a cathode and an anode. The cathode is made of the element of interest</a:t>
            </a:r>
            <a:r>
              <a:rPr lang="ar-SA" altLang="en-US" sz="1800"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(Na, Ca, K, Fe,.. or a mixture of several metals) )</a:t>
            </a:r>
            <a:r>
              <a:rPr lang="en-US" altLang="en-US" sz="1800" dirty="0">
                <a:latin typeface="Times New Roman" panose="02020603050405020304" pitchFamily="18" charset="0"/>
                <a:cs typeface="Times New Roman" panose="02020603050405020304" pitchFamily="18" charset="0"/>
              </a:rPr>
              <a:t>and the anode is </a:t>
            </a:r>
            <a:r>
              <a:rPr lang="tr-TR" sz="1800" dirty="0">
                <a:latin typeface="Times New Roman" panose="02020603050405020304" pitchFamily="18" charset="0"/>
                <a:cs typeface="Times New Roman" panose="02020603050405020304" pitchFamily="18" charset="0"/>
              </a:rPr>
              <a:t>Tungsten wire a cylindrical cathode sealed in a glass tube filled with </a:t>
            </a:r>
            <a:r>
              <a:rPr lang="en-US" altLang="en-US" sz="1800" dirty="0">
                <a:latin typeface="Times New Roman" panose="02020603050405020304" pitchFamily="18" charset="0"/>
                <a:cs typeface="Times New Roman" panose="02020603050405020304" pitchFamily="18" charset="0"/>
              </a:rPr>
              <a:t>Ne or Ar.</a:t>
            </a:r>
          </a:p>
          <a:p>
            <a:pPr marL="552450" indent="-552450" algn="just">
              <a:buNone/>
            </a:pPr>
            <a:r>
              <a:rPr lang="en-US" altLang="en-US" sz="1800" dirty="0">
                <a:latin typeface="Times New Roman" panose="02020603050405020304" pitchFamily="18" charset="0"/>
                <a:cs typeface="Times New Roman" panose="02020603050405020304" pitchFamily="18" charset="0"/>
              </a:rPr>
              <a:t>2- A large voltage across the anode and cathode will cause the inert gas(Ne or Ar) to ionize. </a:t>
            </a:r>
          </a:p>
          <a:p>
            <a:pPr marL="552450" indent="-552450" algn="just">
              <a:buNone/>
            </a:pPr>
            <a:r>
              <a:rPr lang="en-US" altLang="en-US" sz="1800" dirty="0">
                <a:latin typeface="Times New Roman" panose="02020603050405020304" pitchFamily="18" charset="0"/>
                <a:cs typeface="Times New Roman" panose="02020603050405020304" pitchFamily="18" charset="0"/>
              </a:rPr>
              <a:t>3- The inert gas ions will then be accelerated into the cathode, sputtering off </a:t>
            </a:r>
            <a:r>
              <a:rPr lang="ar-SA" altLang="en-US" sz="1800" dirty="0">
                <a:latin typeface="Times New Roman" panose="02020603050405020304" pitchFamily="18" charset="0"/>
                <a:cs typeface="Times New Roman" panose="02020603050405020304" pitchFamily="18" charset="0"/>
              </a:rPr>
              <a:t>)</a:t>
            </a:r>
            <a:r>
              <a:rPr lang="en-US" altLang="en-US" sz="1800" dirty="0">
                <a:latin typeface="Times New Roman" panose="02020603050405020304" pitchFamily="18" charset="0"/>
                <a:cs typeface="Times New Roman" panose="02020603050405020304" pitchFamily="18" charset="0"/>
              </a:rPr>
              <a:t> and dislodged into the gas phase </a:t>
            </a:r>
            <a:r>
              <a:rPr lang="ar-SA" altLang="en-US" sz="1800" dirty="0">
                <a:latin typeface="Times New Roman" panose="02020603050405020304" pitchFamily="18" charset="0"/>
                <a:cs typeface="Times New Roman" panose="02020603050405020304" pitchFamily="18" charset="0"/>
              </a:rPr>
              <a:t>(</a:t>
            </a:r>
            <a:r>
              <a:rPr lang="en-US" altLang="en-US" sz="1800" dirty="0">
                <a:latin typeface="Times New Roman" panose="02020603050405020304" pitchFamily="18" charset="0"/>
                <a:cs typeface="Times New Roman" panose="02020603050405020304" pitchFamily="18" charset="0"/>
              </a:rPr>
              <a:t>atoms from the cathode.</a:t>
            </a:r>
          </a:p>
          <a:p>
            <a:pPr marL="552450" indent="-552450" algn="just">
              <a:buNone/>
            </a:pPr>
            <a:r>
              <a:rPr lang="en-US" altLang="en-US" sz="1800" dirty="0">
                <a:latin typeface="Times New Roman" panose="02020603050405020304" pitchFamily="18" charset="0"/>
                <a:cs typeface="Times New Roman" panose="02020603050405020304" pitchFamily="18" charset="0"/>
              </a:rPr>
              <a:t>4</a:t>
            </a:r>
            <a:r>
              <a:rPr lang="en-US" sz="1800" kern="0" dirty="0">
                <a:latin typeface="Times New Roman" panose="02020603050405020304" pitchFamily="18" charset="0"/>
                <a:cs typeface="Times New Roman" panose="02020603050405020304" pitchFamily="18" charset="0"/>
              </a:rPr>
              <a:t>-Both the inert gas and the sputtered cathode atoms will in turn be excited by collisions with each other. </a:t>
            </a:r>
          </a:p>
          <a:p>
            <a:pPr marL="0" indent="0" algn="just">
              <a:spcBef>
                <a:spcPct val="0"/>
              </a:spcBef>
              <a:buNone/>
            </a:pPr>
            <a:r>
              <a:rPr lang="en-US" altLang="en-US" sz="1800" dirty="0">
                <a:latin typeface="Times New Roman" panose="02020603050405020304" pitchFamily="18" charset="0"/>
                <a:cs typeface="Times New Roman" panose="02020603050405020304" pitchFamily="18" charset="0"/>
              </a:rPr>
              <a:t>5-When these excited atoms decay to lower energy levels they emit a few spectral lines characteristic of the element of interest.</a:t>
            </a:r>
          </a:p>
          <a:p>
            <a:pPr marL="0" indent="0" algn="just">
              <a:spcBef>
                <a:spcPct val="0"/>
              </a:spcBef>
              <a:buNone/>
            </a:pPr>
            <a:r>
              <a:rPr lang="en-US" altLang="en-US" sz="1800" dirty="0">
                <a:latin typeface="Times New Roman" panose="02020603050405020304" pitchFamily="18" charset="0"/>
                <a:cs typeface="Times New Roman" panose="02020603050405020304" pitchFamily="18" charset="0"/>
              </a:rPr>
              <a:t>6-The light is emitted directionally through the lamp’s window, a window made of glass transparent in the UV and visible wavelengths. </a:t>
            </a:r>
          </a:p>
          <a:p>
            <a:pPr marL="0" indent="0" algn="just">
              <a:spcBef>
                <a:spcPct val="0"/>
              </a:spcBef>
              <a:buNone/>
            </a:pPr>
            <a:r>
              <a:rPr lang="en-US" altLang="en-US" sz="1800" dirty="0">
                <a:latin typeface="Times New Roman" panose="02020603050405020304" pitchFamily="18" charset="0"/>
                <a:cs typeface="Times New Roman" panose="02020603050405020304" pitchFamily="18" charset="0"/>
              </a:rPr>
              <a:t>7-The light can then be detected, and a spectrum can be determined.</a:t>
            </a:r>
          </a:p>
          <a:p>
            <a:pPr marL="0" indent="0" algn="just">
              <a:spcBef>
                <a:spcPct val="0"/>
              </a:spcBef>
              <a:buNone/>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8-hollow cathode lamps are available as both single-element and multi-element sources.</a:t>
            </a:r>
          </a:p>
          <a:p>
            <a:pPr marL="0" indent="0" algn="just">
              <a:spcBef>
                <a:spcPct val="0"/>
              </a:spcBef>
              <a:buNone/>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9-The cylindrical configuration of the cathode tends to concentrate the radiation in a limited region of the metal tube this design also enhances the probability that redeposition will occur at the cathode rather than on the glass walls.</a:t>
            </a:r>
          </a:p>
          <a:p>
            <a:pPr marL="552450" indent="-552450" algn="just">
              <a:buNone/>
            </a:pPr>
            <a:endParaRPr lang="en-US" altLang="en-US" sz="1800" dirty="0">
              <a:latin typeface="Times New Roman" panose="02020603050405020304" pitchFamily="18" charset="0"/>
              <a:cs typeface="Times New Roman" panose="02020603050405020304" pitchFamily="18" charset="0"/>
            </a:endParaRPr>
          </a:p>
        </p:txBody>
      </p:sp>
      <p:sp>
        <p:nvSpPr>
          <p:cNvPr id="35843" name="Rectangle 5">
            <a:extLst>
              <a:ext uri="{FF2B5EF4-FFF2-40B4-BE49-F238E27FC236}">
                <a16:creationId xmlns:a16="http://schemas.microsoft.com/office/drawing/2014/main" id="{141FAA2D-374B-B543-80E7-C619DD283B02}"/>
              </a:ext>
            </a:extLst>
          </p:cNvPr>
          <p:cNvSpPr>
            <a:spLocks noChangeArrowheads="1"/>
          </p:cNvSpPr>
          <p:nvPr/>
        </p:nvSpPr>
        <p:spPr bwMode="auto">
          <a:xfrm>
            <a:off x="4291781" y="73568"/>
            <a:ext cx="52946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400" b="1" dirty="0">
                <a:solidFill>
                  <a:srgbClr val="C00000"/>
                </a:solidFill>
                <a:latin typeface="Times New Roman" panose="02020603050405020304" pitchFamily="18" charset="0"/>
                <a:cs typeface="Times New Roman" panose="02020603050405020304" pitchFamily="18" charset="0"/>
              </a:rPr>
              <a:t> 1-Hollow Cathode Lamp(HCL)</a:t>
            </a:r>
            <a:endParaRPr lang="ar-SA" altLang="en-US" sz="2400" dirty="0">
              <a:solidFill>
                <a:srgbClr val="C0000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6450402-96E1-B246-9993-A90B130D748A}"/>
              </a:ext>
            </a:extLst>
          </p:cNvPr>
          <p:cNvSpPr>
            <a:spLocks noGrp="1"/>
          </p:cNvSpPr>
          <p:nvPr>
            <p:ph type="sldNum" sz="quarter" idx="12"/>
          </p:nvPr>
        </p:nvSpPr>
        <p:spPr>
          <a:xfrm>
            <a:off x="9223389" y="6416998"/>
            <a:ext cx="2743200" cy="365125"/>
          </a:xfrm>
        </p:spPr>
        <p:txBody>
          <a:bodyPr/>
          <a:lstStyle/>
          <a:p>
            <a:fld id="{26E56D84-1898-C44D-91AE-CEE6DDFE0D40}" type="slidenum">
              <a:rPr lang="en-US" smtClean="0"/>
              <a:t>13</a:t>
            </a:fld>
            <a:endParaRPr lang="en-US" dirty="0"/>
          </a:p>
        </p:txBody>
      </p:sp>
      <p:sp>
        <p:nvSpPr>
          <p:cNvPr id="10" name="Rectangle 9">
            <a:extLst>
              <a:ext uri="{FF2B5EF4-FFF2-40B4-BE49-F238E27FC236}">
                <a16:creationId xmlns:a16="http://schemas.microsoft.com/office/drawing/2014/main" id="{886DAF65-39A7-1844-A695-9D41D3D706BB}"/>
              </a:ext>
            </a:extLst>
          </p:cNvPr>
          <p:cNvSpPr/>
          <p:nvPr/>
        </p:nvSpPr>
        <p:spPr>
          <a:xfrm>
            <a:off x="9586386"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4" name="Picture 3">
            <a:extLst>
              <a:ext uri="{FF2B5EF4-FFF2-40B4-BE49-F238E27FC236}">
                <a16:creationId xmlns:a16="http://schemas.microsoft.com/office/drawing/2014/main" id="{ECBC0417-75AB-DA47-8441-19C22ADCD12B}"/>
              </a:ext>
            </a:extLst>
          </p:cNvPr>
          <p:cNvPicPr>
            <a:picLocks noChangeAspect="1"/>
          </p:cNvPicPr>
          <p:nvPr/>
        </p:nvPicPr>
        <p:blipFill rotWithShape="1">
          <a:blip r:embed="rId2"/>
          <a:srcRect l="2776" t="8090" r="2418"/>
          <a:stretch/>
        </p:blipFill>
        <p:spPr>
          <a:xfrm>
            <a:off x="123924" y="4760601"/>
            <a:ext cx="5502443" cy="2159417"/>
          </a:xfrm>
          <a:prstGeom prst="rect">
            <a:avLst/>
          </a:prstGeom>
        </p:spPr>
      </p:pic>
      <p:pic>
        <p:nvPicPr>
          <p:cNvPr id="6" name="Picture 5">
            <a:extLst>
              <a:ext uri="{FF2B5EF4-FFF2-40B4-BE49-F238E27FC236}">
                <a16:creationId xmlns:a16="http://schemas.microsoft.com/office/drawing/2014/main" id="{E4719EA6-CD31-EA42-A07F-8C9A05833BE4}"/>
              </a:ext>
            </a:extLst>
          </p:cNvPr>
          <p:cNvPicPr>
            <a:picLocks noChangeAspect="1"/>
          </p:cNvPicPr>
          <p:nvPr/>
        </p:nvPicPr>
        <p:blipFill rotWithShape="1">
          <a:blip r:embed="rId3"/>
          <a:srcRect l="959" t="3163"/>
          <a:stretch/>
        </p:blipFill>
        <p:spPr>
          <a:xfrm>
            <a:off x="7676055" y="4876239"/>
            <a:ext cx="3820662" cy="1883550"/>
          </a:xfrm>
          <a:prstGeom prst="rect">
            <a:avLst/>
          </a:prstGeom>
        </p:spPr>
      </p:pic>
      <p:sp>
        <p:nvSpPr>
          <p:cNvPr id="5" name="TextBox 4">
            <a:extLst>
              <a:ext uri="{FF2B5EF4-FFF2-40B4-BE49-F238E27FC236}">
                <a16:creationId xmlns:a16="http://schemas.microsoft.com/office/drawing/2014/main" id="{E76B8AA6-AB39-A7FF-D678-B8C90E9014E9}"/>
              </a:ext>
            </a:extLst>
          </p:cNvPr>
          <p:cNvSpPr txBox="1"/>
          <p:nvPr/>
        </p:nvSpPr>
        <p:spPr>
          <a:xfrm>
            <a:off x="123924" y="73568"/>
            <a:ext cx="3946631" cy="830997"/>
          </a:xfrm>
          <a:prstGeom prst="rect">
            <a:avLst/>
          </a:prstGeom>
          <a:noFill/>
          <a:ln>
            <a:solidFill>
              <a:schemeClr val="tx1"/>
            </a:solidFill>
          </a:ln>
        </p:spPr>
        <p:txBody>
          <a:bodyPr wrap="square">
            <a:spAutoFit/>
          </a:bodyPr>
          <a:lstStyle/>
          <a:p>
            <a:r>
              <a:rPr lang="en-US" sz="1600" b="1" dirty="0">
                <a:latin typeface="Times New Roman" panose="02020603050405020304" pitchFamily="18" charset="0"/>
                <a:cs typeface="Times New Roman" panose="02020603050405020304" pitchFamily="18" charset="0"/>
              </a:rPr>
              <a:t>Light source: 3 types: </a:t>
            </a:r>
            <a:r>
              <a:rPr lang="en-US" altLang="en-US" sz="1600" b="1" dirty="0">
                <a:solidFill>
                  <a:srgbClr val="C00000"/>
                </a:solidFill>
                <a:latin typeface="Times New Roman" panose="02020603050405020304" pitchFamily="18" charset="0"/>
                <a:cs typeface="Times New Roman" panose="02020603050405020304" pitchFamily="18" charset="0"/>
              </a:rPr>
              <a:t>Hollow Cathode Lamp, </a:t>
            </a:r>
            <a:r>
              <a:rPr lang="en-US"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Electrodeless Discharge Lamps, and Continuum Sources</a:t>
            </a:r>
            <a:endParaRPr lang="en-US" sz="1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615305"/>
      </p:ext>
    </p:extLst>
  </p:cSld>
  <p:clrMapOvr>
    <a:masterClrMapping/>
  </p:clrMapOvr>
  <mc:AlternateContent xmlns:mc="http://schemas.openxmlformats.org/markup-compatibility/2006" xmlns:p14="http://schemas.microsoft.com/office/powerpoint/2010/main">
    <mc:Choice Requires="p14">
      <p:transition spd="slow" p14:dur="2000" advTm="681654"/>
    </mc:Choice>
    <mc:Fallback xmlns="">
      <p:transition spd="slow" advTm="68165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C01E4C1-CCCB-554C-BD5D-E56CDC0FEA3F}"/>
              </a:ext>
            </a:extLst>
          </p:cNvPr>
          <p:cNvSpPr>
            <a:spLocks noGrp="1"/>
          </p:cNvSpPr>
          <p:nvPr>
            <p:ph type="sldNum" sz="quarter" idx="12"/>
          </p:nvPr>
        </p:nvSpPr>
        <p:spPr>
          <a:xfrm>
            <a:off x="9306698" y="6374467"/>
            <a:ext cx="2743200" cy="365125"/>
          </a:xfrm>
        </p:spPr>
        <p:txBody>
          <a:bodyPr/>
          <a:lstStyle/>
          <a:p>
            <a:pPr>
              <a:defRPr/>
            </a:pPr>
            <a:fld id="{66E2DC0F-BFC8-B346-9C78-A0A94D6567BF}" type="slidenum">
              <a:rPr lang="en-US" altLang="en-US"/>
              <a:pPr>
                <a:defRPr/>
              </a:pPr>
              <a:t>14</a:t>
            </a:fld>
            <a:endParaRPr lang="en-US" altLang="en-US" sz="1400" dirty="0">
              <a:latin typeface="Times New Roman" panose="02020603050405020304" pitchFamily="18" charset="0"/>
            </a:endParaRPr>
          </a:p>
        </p:txBody>
      </p:sp>
      <p:sp>
        <p:nvSpPr>
          <p:cNvPr id="28674" name="Rectangle 2">
            <a:extLst>
              <a:ext uri="{FF2B5EF4-FFF2-40B4-BE49-F238E27FC236}">
                <a16:creationId xmlns:a16="http://schemas.microsoft.com/office/drawing/2014/main" id="{F56EA717-077D-1547-91AE-B359779572A4}"/>
              </a:ext>
            </a:extLst>
          </p:cNvPr>
          <p:cNvSpPr>
            <a:spLocks noGrp="1" noChangeArrowheads="1"/>
          </p:cNvSpPr>
          <p:nvPr>
            <p:ph type="title"/>
          </p:nvPr>
        </p:nvSpPr>
        <p:spPr>
          <a:xfrm>
            <a:off x="142103" y="0"/>
            <a:ext cx="8534400" cy="914400"/>
          </a:xfrm>
        </p:spPr>
        <p:txBody>
          <a:bodyPr/>
          <a:lstStyle/>
          <a:p>
            <a:r>
              <a:rPr lang="en-GB" altLang="en-US" sz="3200" b="1" dirty="0">
                <a:solidFill>
                  <a:srgbClr val="C00000"/>
                </a:solidFill>
                <a:latin typeface="Arial" panose="020B0604020202020204" pitchFamily="34" charset="0"/>
                <a:cs typeface="Arial" panose="020B0604020202020204" pitchFamily="34" charset="0"/>
              </a:rPr>
              <a:t>Reactions in the Hollow Cathode Lamp</a:t>
            </a:r>
            <a:endParaRPr lang="en-GB" altLang="en-US" dirty="0">
              <a:solidFill>
                <a:srgbClr val="C00000"/>
              </a:solidFill>
              <a:latin typeface="Arial" panose="020B0604020202020204" pitchFamily="34" charset="0"/>
              <a:cs typeface="Arial" panose="020B0604020202020204" pitchFamily="34" charset="0"/>
            </a:endParaRPr>
          </a:p>
        </p:txBody>
      </p:sp>
      <p:sp>
        <p:nvSpPr>
          <p:cNvPr id="28675" name="Rectangle 3">
            <a:extLst>
              <a:ext uri="{FF2B5EF4-FFF2-40B4-BE49-F238E27FC236}">
                <a16:creationId xmlns:a16="http://schemas.microsoft.com/office/drawing/2014/main" id="{12C09EA5-599A-6F48-A19C-08A37C7E5619}"/>
              </a:ext>
            </a:extLst>
          </p:cNvPr>
          <p:cNvSpPr>
            <a:spLocks noGrp="1" noChangeArrowheads="1"/>
          </p:cNvSpPr>
          <p:nvPr>
            <p:ph type="body" idx="1"/>
          </p:nvPr>
        </p:nvSpPr>
        <p:spPr>
          <a:xfrm>
            <a:off x="142103" y="744248"/>
            <a:ext cx="9866870" cy="5197475"/>
          </a:xfrm>
        </p:spPr>
        <p:txBody>
          <a:bodyPr/>
          <a:lstStyle/>
          <a:p>
            <a:r>
              <a:rPr lang="en-US" altLang="en-US" sz="2400" b="1" dirty="0">
                <a:latin typeface="Arial" panose="020B0604020202020204" pitchFamily="34" charset="0"/>
                <a:cs typeface="Arial" panose="020B0604020202020204" pitchFamily="34" charset="0"/>
              </a:rPr>
              <a:t>Apply sufficiently high voltage between the cathode and the anode:</a:t>
            </a:r>
          </a:p>
          <a:p>
            <a:pPr>
              <a:buFontTx/>
              <a:buNone/>
            </a:pPr>
            <a:r>
              <a:rPr lang="en-US" altLang="en-US" sz="2400" b="1" dirty="0">
                <a:latin typeface="Arial" panose="020B0604020202020204" pitchFamily="34" charset="0"/>
                <a:cs typeface="Arial" panose="020B0604020202020204" pitchFamily="34" charset="0"/>
              </a:rPr>
              <a:t>(1) Ionization of the filler gas:</a:t>
            </a:r>
          </a:p>
          <a:p>
            <a:pPr lvl="1">
              <a:buFontTx/>
              <a:buNone/>
            </a:pPr>
            <a:r>
              <a:rPr lang="en-US" altLang="en-US" b="1" dirty="0">
                <a:latin typeface="Arial" panose="020B0604020202020204" pitchFamily="34" charset="0"/>
                <a:cs typeface="Arial" panose="020B0604020202020204" pitchFamily="34" charset="0"/>
              </a:rPr>
              <a:t>   		 Ne + e</a:t>
            </a:r>
            <a:r>
              <a:rPr lang="en-US" altLang="en-US" b="1" baseline="30000" dirty="0">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 Ne</a:t>
            </a:r>
            <a:r>
              <a:rPr lang="en-US" altLang="en-US" b="1" baseline="30000" dirty="0">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+ 2e</a:t>
            </a:r>
            <a:r>
              <a:rPr lang="en-US" altLang="en-US" b="1" baseline="30000" dirty="0">
                <a:latin typeface="Arial" panose="020B0604020202020204" pitchFamily="34" charset="0"/>
                <a:cs typeface="Arial" panose="020B0604020202020204" pitchFamily="34" charset="0"/>
              </a:rPr>
              <a:t>-</a:t>
            </a:r>
            <a:endParaRPr lang="en-US" altLang="en-US" b="1" dirty="0">
              <a:latin typeface="Arial" panose="020B0604020202020204" pitchFamily="34" charset="0"/>
              <a:cs typeface="Arial" panose="020B0604020202020204" pitchFamily="34" charset="0"/>
            </a:endParaRPr>
          </a:p>
          <a:p>
            <a:pPr>
              <a:buFontTx/>
              <a:buNone/>
            </a:pPr>
            <a:r>
              <a:rPr lang="en-US" altLang="en-US" sz="2400" b="1" dirty="0">
                <a:latin typeface="Arial" panose="020B0604020202020204" pitchFamily="34" charset="0"/>
                <a:cs typeface="Arial" panose="020B0604020202020204" pitchFamily="34" charset="0"/>
              </a:rPr>
              <a:t>(2) Sputtering of the cathode element (M):</a:t>
            </a:r>
          </a:p>
          <a:p>
            <a:pPr lvl="1">
              <a:buFontTx/>
              <a:buNone/>
            </a:pPr>
            <a:r>
              <a:rPr lang="en-US" altLang="en-US" b="1" dirty="0">
                <a:latin typeface="Arial" panose="020B0604020202020204" pitchFamily="34" charset="0"/>
                <a:cs typeface="Arial" panose="020B0604020202020204" pitchFamily="34" charset="0"/>
              </a:rPr>
              <a:t>		M(s)  + Ne</a:t>
            </a:r>
            <a:r>
              <a:rPr lang="en-US" altLang="en-US" b="1" baseline="30000" dirty="0">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 M(g)  + Ne</a:t>
            </a:r>
          </a:p>
          <a:p>
            <a:pPr>
              <a:buFontTx/>
              <a:buNone/>
            </a:pPr>
            <a:r>
              <a:rPr lang="en-US" altLang="en-US" sz="2400" b="1" dirty="0">
                <a:latin typeface="Arial" panose="020B0604020202020204" pitchFamily="34" charset="0"/>
                <a:cs typeface="Arial" panose="020B0604020202020204" pitchFamily="34" charset="0"/>
              </a:rPr>
              <a:t>(3)  Excitation of the cathode element (M)</a:t>
            </a:r>
          </a:p>
          <a:p>
            <a:pPr lvl="1">
              <a:buFontTx/>
              <a:buNone/>
            </a:pPr>
            <a:r>
              <a:rPr lang="en-US" altLang="en-US" b="1" dirty="0">
                <a:latin typeface="Arial" panose="020B0604020202020204" pitchFamily="34" charset="0"/>
                <a:cs typeface="Arial" panose="020B0604020202020204" pitchFamily="34" charset="0"/>
              </a:rPr>
              <a:t>  		M(g) + Ne</a:t>
            </a:r>
            <a:r>
              <a:rPr lang="en-US" altLang="en-US" b="1" baseline="30000" dirty="0">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 = M</a:t>
            </a:r>
            <a:r>
              <a:rPr lang="en-US" altLang="en-US" b="1" baseline="30000" dirty="0">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(g) + Ne</a:t>
            </a:r>
          </a:p>
          <a:p>
            <a:pPr>
              <a:buFontTx/>
              <a:buNone/>
            </a:pPr>
            <a:r>
              <a:rPr lang="en-US" altLang="en-US" sz="2400" b="1" dirty="0">
                <a:latin typeface="Arial" panose="020B0604020202020204" pitchFamily="34" charset="0"/>
                <a:cs typeface="Arial" panose="020B0604020202020204" pitchFamily="34" charset="0"/>
              </a:rPr>
              <a:t>(4) Emission of radiation</a:t>
            </a:r>
          </a:p>
          <a:p>
            <a:pPr lvl="1">
              <a:buFontTx/>
              <a:buNone/>
            </a:pPr>
            <a:r>
              <a:rPr lang="en-US" altLang="en-US" b="1" dirty="0">
                <a:latin typeface="Arial" panose="020B0604020202020204" pitchFamily="34" charset="0"/>
                <a:cs typeface="Arial" panose="020B0604020202020204" pitchFamily="34" charset="0"/>
              </a:rPr>
              <a:t>  		M</a:t>
            </a:r>
            <a:r>
              <a:rPr lang="en-US" altLang="en-US" b="1" baseline="30000" dirty="0">
                <a:latin typeface="Arial" panose="020B0604020202020204" pitchFamily="34" charset="0"/>
                <a:cs typeface="Arial" panose="020B0604020202020204" pitchFamily="34" charset="0"/>
              </a:rPr>
              <a:t>*</a:t>
            </a:r>
            <a:r>
              <a:rPr lang="en-US" altLang="en-US" b="1" dirty="0">
                <a:latin typeface="Arial" panose="020B0604020202020204" pitchFamily="34" charset="0"/>
                <a:cs typeface="Arial" panose="020B0604020202020204" pitchFamily="34" charset="0"/>
              </a:rPr>
              <a:t>(g)  </a:t>
            </a:r>
            <a:r>
              <a:rPr lang="en-US" altLang="en-US" b="1" dirty="0">
                <a:latin typeface="Arial" panose="020B0604020202020204" pitchFamily="34" charset="0"/>
                <a:cs typeface="Arial" panose="020B0604020202020204" pitchFamily="34" charset="0"/>
                <a:sym typeface="Symbol" pitchFamily="2" charset="2"/>
              </a:rPr>
              <a:t>  (M(g) + h</a:t>
            </a:r>
            <a:endParaRPr lang="en-GB" altLang="en-US" b="1" dirty="0">
              <a:latin typeface="Arial" panose="020B0604020202020204" pitchFamily="34" charset="0"/>
              <a:cs typeface="Arial" panose="020B0604020202020204" pitchFamily="34" charset="0"/>
              <a:sym typeface="Symbol" pitchFamily="2" charset="2"/>
            </a:endParaRPr>
          </a:p>
        </p:txBody>
      </p:sp>
      <p:sp>
        <p:nvSpPr>
          <p:cNvPr id="10" name="Rectangle 9">
            <a:extLst>
              <a:ext uri="{FF2B5EF4-FFF2-40B4-BE49-F238E27FC236}">
                <a16:creationId xmlns:a16="http://schemas.microsoft.com/office/drawing/2014/main" id="{E456A2DD-39F8-9346-B930-D3890EAC08B5}"/>
              </a:ext>
            </a:extLst>
          </p:cNvPr>
          <p:cNvSpPr/>
          <p:nvPr/>
        </p:nvSpPr>
        <p:spPr>
          <a:xfrm>
            <a:off x="47974" y="5390477"/>
            <a:ext cx="12049898" cy="907941"/>
          </a:xfrm>
          <a:prstGeom prst="rect">
            <a:avLst/>
          </a:prstGeom>
          <a:solidFill>
            <a:schemeClr val="accent6">
              <a:lumMod val="20000"/>
              <a:lumOff val="80000"/>
            </a:schemeClr>
          </a:solidFill>
        </p:spPr>
        <p:txBody>
          <a:bodyPr wrap="square">
            <a:spAutoFit/>
          </a:bodyPr>
          <a:lstStyle/>
          <a:p>
            <a:pPr>
              <a:spcBef>
                <a:spcPts val="300"/>
              </a:spcBef>
              <a:spcAft>
                <a:spcPts val="300"/>
              </a:spcAft>
            </a:pPr>
            <a:r>
              <a:rPr lang="en-US" altLang="en-US" b="1" u="sng" dirty="0">
                <a:latin typeface="Arial" panose="020B0604020202020204" pitchFamily="34" charset="0"/>
                <a:cs typeface="Arial" panose="020B0604020202020204" pitchFamily="34" charset="0"/>
              </a:rPr>
              <a:t>-</a:t>
            </a:r>
            <a:r>
              <a:rPr lang="en-US" altLang="en-US" sz="2400" b="1" u="sng" dirty="0">
                <a:latin typeface="Arial" panose="020B0604020202020204" pitchFamily="34" charset="0"/>
                <a:cs typeface="Arial" panose="020B0604020202020204" pitchFamily="34" charset="0"/>
              </a:rPr>
              <a:t>Advantage: </a:t>
            </a:r>
            <a:r>
              <a:rPr lang="en-US" altLang="en-US" sz="2400" dirty="0">
                <a:latin typeface="Arial" panose="020B0604020202020204" pitchFamily="34" charset="0"/>
                <a:cs typeface="Arial" panose="020B0604020202020204" pitchFamily="34" charset="0"/>
              </a:rPr>
              <a:t>sharp lines specific for element of interest</a:t>
            </a:r>
          </a:p>
          <a:p>
            <a:pPr>
              <a:spcBef>
                <a:spcPts val="300"/>
              </a:spcBef>
              <a:spcAft>
                <a:spcPts val="300"/>
              </a:spcAft>
            </a:pPr>
            <a:r>
              <a:rPr lang="en-US" altLang="en-US" sz="2400" dirty="0">
                <a:latin typeface="Arial" panose="020B0604020202020204" pitchFamily="34" charset="0"/>
                <a:cs typeface="Arial" panose="020B0604020202020204" pitchFamily="34" charset="0"/>
              </a:rPr>
              <a:t>- </a:t>
            </a:r>
            <a:r>
              <a:rPr lang="en-US" altLang="en-US" sz="2400" b="1" u="sng" dirty="0">
                <a:latin typeface="Arial" panose="020B0604020202020204" pitchFamily="34" charset="0"/>
                <a:cs typeface="Arial" panose="020B0604020202020204" pitchFamily="34" charset="0"/>
              </a:rPr>
              <a:t>Disadvantage: </a:t>
            </a:r>
            <a:r>
              <a:rPr lang="en-US" altLang="en-US" sz="2400" dirty="0">
                <a:latin typeface="Arial" panose="020B0604020202020204" pitchFamily="34" charset="0"/>
                <a:cs typeface="Arial" panose="020B0604020202020204" pitchFamily="34" charset="0"/>
              </a:rPr>
              <a:t>can be expensive, need to use different lamp for each element tested.</a:t>
            </a:r>
            <a:endParaRPr lang="en-US" sz="2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B8D76FC-19DF-A34B-AA9F-AA017C60D5E2}"/>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4" name="Picture 3" descr="A picture containing graphical user interface&#10;&#10;Description automatically generated">
            <a:extLst>
              <a:ext uri="{FF2B5EF4-FFF2-40B4-BE49-F238E27FC236}">
                <a16:creationId xmlns:a16="http://schemas.microsoft.com/office/drawing/2014/main" id="{F8FF5AF0-E8A4-AD4C-8A70-EF9005F679D5}"/>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2967" t="15794" r="5262" b="14355"/>
          <a:stretch/>
        </p:blipFill>
        <p:spPr>
          <a:xfrm>
            <a:off x="6602277" y="1565328"/>
            <a:ext cx="5317817" cy="2675367"/>
          </a:xfrm>
          <a:prstGeom prst="rect">
            <a:avLst/>
          </a:prstGeom>
        </p:spPr>
      </p:pic>
      <p:sp>
        <p:nvSpPr>
          <p:cNvPr id="12" name="TextBox 11">
            <a:extLst>
              <a:ext uri="{FF2B5EF4-FFF2-40B4-BE49-F238E27FC236}">
                <a16:creationId xmlns:a16="http://schemas.microsoft.com/office/drawing/2014/main" id="{F54EE934-3261-A64E-AF0A-D3CF779F956B}"/>
              </a:ext>
            </a:extLst>
          </p:cNvPr>
          <p:cNvSpPr txBox="1"/>
          <p:nvPr/>
        </p:nvSpPr>
        <p:spPr>
          <a:xfrm>
            <a:off x="12972081" y="247972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951826784"/>
      </p:ext>
    </p:extLst>
  </p:cSld>
  <p:clrMapOvr>
    <a:masterClrMapping/>
  </p:clrMapOvr>
  <mc:AlternateContent xmlns:mc="http://schemas.openxmlformats.org/markup-compatibility/2006" xmlns:p14="http://schemas.microsoft.com/office/powerpoint/2010/main">
    <mc:Choice Requires="p14">
      <p:transition spd="slow" p14:dur="2000" advTm="252334"/>
    </mc:Choice>
    <mc:Fallback xmlns="">
      <p:transition spd="slow" advTm="25233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0" y="156408"/>
            <a:ext cx="12228379"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lgn="justLow" fontAlgn="base">
              <a:spcBef>
                <a:spcPct val="0"/>
              </a:spcBef>
              <a:spcAft>
                <a:spcPct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The intensity of the atomic line radiation produced depends on the number of sputtered metal atoms, which depends on the kinetic energy of the neon ions, which, in turn, is dictated by the lamp current.</a:t>
            </a:r>
            <a:endParaRPr lang="en-US" dirty="0">
              <a:latin typeface="Times New Roman" panose="02020603050405020304" pitchFamily="18" charset="0"/>
              <a:cs typeface="Times New Roman" panose="02020603050405020304" pitchFamily="18" charset="0"/>
            </a:endParaRPr>
          </a:p>
          <a:p>
            <a:pPr marL="342900" indent="-342900" algn="justLow" fontAlgn="base">
              <a:spcBef>
                <a:spcPct val="0"/>
              </a:spcBef>
              <a:spcAft>
                <a:spcPct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Consequently, a higher lamp current produces a greater spectral line intensity from the source, which in turn provides a greater analytical sensitivity.</a:t>
            </a:r>
          </a:p>
          <a:p>
            <a:pPr marL="342900" indent="-342900" algn="justLow" fontAlgn="base">
              <a:spcBef>
                <a:spcPct val="0"/>
              </a:spcBef>
              <a:spcAft>
                <a:spcPct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 However, at high lamp currents, an excess of metal atoms is sputtered from the cathode surface. </a:t>
            </a:r>
          </a:p>
          <a:p>
            <a:pPr marL="342900" indent="-342900" algn="justLow" fontAlgn="base">
              <a:spcBef>
                <a:spcPct val="0"/>
              </a:spcBef>
              <a:spcAft>
                <a:spcPct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The resulting dense cloud of metal atoms absorbs radiation emitted from nearby excited-state metal atoms. </a:t>
            </a:r>
          </a:p>
          <a:p>
            <a:pPr marL="342900" indent="-342900" algn="justLow" fontAlgn="base">
              <a:spcBef>
                <a:spcPct val="0"/>
              </a:spcBef>
              <a:spcAft>
                <a:spcPct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When self-absorption of this type occurs within the HCL, the level of radiation available for absorption by the free atoms from the sample, produced via atomization, is reduced and sensitivity is lost.</a:t>
            </a:r>
            <a:endParaRPr lang="en-US" dirty="0">
              <a:latin typeface="Times New Roman" panose="02020603050405020304" pitchFamily="18" charset="0"/>
              <a:cs typeface="Times New Roman" panose="02020603050405020304" pitchFamily="18" charset="0"/>
            </a:endParaRPr>
          </a:p>
          <a:p>
            <a:pPr marL="342900" indent="-342900" algn="justLow" fontAlgn="base">
              <a:spcBef>
                <a:spcPct val="0"/>
              </a:spcBef>
              <a:spcAft>
                <a:spcPct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This process of self-absorption is called “self-reversal” and dictates the maximum operating current of the HCL, and the peak of the spectrum will be dent.</a:t>
            </a:r>
          </a:p>
          <a:p>
            <a:pPr marL="342900" indent="-342900" fontAlgn="base">
              <a:spcBef>
                <a:spcPct val="0"/>
              </a:spcBef>
              <a:spcAft>
                <a:spcPct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The multi-element HCL </a:t>
            </a:r>
            <a:r>
              <a:rPr lang="en-US" b="1" dirty="0">
                <a:latin typeface="Times New Roman" panose="02020603050405020304" pitchFamily="18" charset="0"/>
                <a:ea typeface="Times New Roman" panose="02020603050405020304" pitchFamily="18" charset="0"/>
                <a:cs typeface="Times New Roman" panose="02020603050405020304" pitchFamily="18" charset="0"/>
              </a:rPr>
              <a:t>operates</a:t>
            </a:r>
            <a:r>
              <a:rPr lang="en-US" dirty="0">
                <a:latin typeface="Times New Roman" panose="02020603050405020304" pitchFamily="18" charset="0"/>
                <a:ea typeface="Times New Roman" panose="02020603050405020304" pitchFamily="18" charset="0"/>
                <a:cs typeface="Times New Roman" panose="02020603050405020304" pitchFamily="18" charset="0"/>
              </a:rPr>
              <a:t> under the same principles governing the single-element HCL, except that the cathode is fabricated from </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pressed alloys or powders of several elements</a:t>
            </a:r>
            <a:r>
              <a:rPr lang="en-US" dirty="0">
                <a:latin typeface="Times New Roman" panose="02020603050405020304" pitchFamily="18" charset="0"/>
                <a:ea typeface="Times New Roman" panose="02020603050405020304" pitchFamily="18" charset="0"/>
                <a:cs typeface="Times New Roman" panose="02020603050405020304" pitchFamily="18" charset="0"/>
              </a:rPr>
              <a:t>, instead of just a single element. </a:t>
            </a:r>
            <a:endParaRPr lang="ar-SA" dirty="0">
              <a:latin typeface="Times New Roman" panose="02020603050405020304" pitchFamily="18" charset="0"/>
              <a:cs typeface="Times New Roman" panose="02020603050405020304" pitchFamily="18" charset="0"/>
            </a:endParaRPr>
          </a:p>
          <a:p>
            <a:pPr marL="342900" indent="-342900" fontAlgn="base">
              <a:spcBef>
                <a:spcPct val="0"/>
              </a:spcBef>
              <a:spcAft>
                <a:spcPct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For a </a:t>
            </a:r>
            <a:r>
              <a:rPr lang="en-US" b="1" dirty="0">
                <a:latin typeface="Times New Roman" panose="02020603050405020304" pitchFamily="18" charset="0"/>
                <a:ea typeface="Times New Roman" panose="02020603050405020304" pitchFamily="18" charset="0"/>
                <a:cs typeface="Times New Roman" panose="02020603050405020304" pitchFamily="18" charset="0"/>
              </a:rPr>
              <a:t>cost </a:t>
            </a:r>
            <a:r>
              <a:rPr lang="en-US" dirty="0">
                <a:latin typeface="Times New Roman" panose="02020603050405020304" pitchFamily="18" charset="0"/>
                <a:ea typeface="Times New Roman" panose="02020603050405020304" pitchFamily="18" charset="0"/>
                <a:cs typeface="Times New Roman" panose="02020603050405020304" pitchFamily="18" charset="0"/>
              </a:rPr>
              <a:t>comparable to that of the single-element HCL, the multi-element HCL provides simultaneous detection of several metals. </a:t>
            </a:r>
            <a:endParaRPr lang="ar-SA"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fontAlgn="base">
              <a:spcBef>
                <a:spcPct val="0"/>
              </a:spcBef>
              <a:spcAft>
                <a:spcPct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Despite the economic advantages, the multi-element HCL typically has a shorter lifetime than the single-element HCL, primarily because the metal atoms of the cathode have different degrees of volatility. </a:t>
            </a:r>
            <a:endParaRPr lang="ar-SA" dirty="0">
              <a:latin typeface="Times New Roman" panose="02020603050405020304" pitchFamily="18" charset="0"/>
              <a:cs typeface="Times New Roman" panose="02020603050405020304" pitchFamily="18" charset="0"/>
            </a:endParaRPr>
          </a:p>
          <a:p>
            <a:pPr marL="342900" indent="-342900" fontAlgn="base">
              <a:spcBef>
                <a:spcPct val="0"/>
              </a:spcBef>
              <a:spcAft>
                <a:spcPct val="0"/>
              </a:spcAft>
              <a:buFont typeface="Arial" panose="020B0604020202020204" pitchFamily="34" charset="0"/>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The sensitivities of the inaccessible metal atoms will decrease over time and ultimately shorten the effective lifetime of the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HCL.The</a:t>
            </a:r>
            <a:r>
              <a:rPr lang="en-US" dirty="0">
                <a:latin typeface="Times New Roman" panose="02020603050405020304" pitchFamily="18" charset="0"/>
                <a:ea typeface="Times New Roman" panose="02020603050405020304" pitchFamily="18" charset="0"/>
                <a:cs typeface="Times New Roman" panose="02020603050405020304" pitchFamily="18" charset="0"/>
              </a:rPr>
              <a:t> lamp is housed inside the lamp compartment of the instrument.</a:t>
            </a:r>
            <a:endParaRPr lang="en-US" dirty="0">
              <a:latin typeface="Times New Roman" panose="02020603050405020304" pitchFamily="18" charset="0"/>
              <a:cs typeface="Times New Roman" panose="02020603050405020304" pitchFamily="18" charset="0"/>
            </a:endParaRPr>
          </a:p>
          <a:p>
            <a:pPr marL="342900" indent="-342900" algn="justLow" fontAlgn="base">
              <a:spcBef>
                <a:spcPct val="0"/>
              </a:spcBef>
              <a:spcAft>
                <a:spcPct val="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0BDDBE4-E535-8C4D-803E-389923BCF33F}"/>
              </a:ext>
            </a:extLst>
          </p:cNvPr>
          <p:cNvSpPr>
            <a:spLocks noGrp="1"/>
          </p:cNvSpPr>
          <p:nvPr>
            <p:ph type="sldNum" sz="quarter" idx="12"/>
          </p:nvPr>
        </p:nvSpPr>
        <p:spPr/>
        <p:txBody>
          <a:bodyPr/>
          <a:lstStyle/>
          <a:p>
            <a:fld id="{26E56D84-1898-C44D-91AE-CEE6DDFE0D40}" type="slidenum">
              <a:rPr lang="en-US" smtClean="0"/>
              <a:t>15</a:t>
            </a:fld>
            <a:endParaRPr lang="en-US"/>
          </a:p>
        </p:txBody>
      </p:sp>
      <p:sp>
        <p:nvSpPr>
          <p:cNvPr id="4" name="Rectangle 3">
            <a:extLst>
              <a:ext uri="{FF2B5EF4-FFF2-40B4-BE49-F238E27FC236}">
                <a16:creationId xmlns:a16="http://schemas.microsoft.com/office/drawing/2014/main" id="{4EAA1884-DAEC-274B-B8E5-7D4551AE06CF}"/>
              </a:ext>
            </a:extLst>
          </p:cNvPr>
          <p:cNvSpPr/>
          <p:nvPr/>
        </p:nvSpPr>
        <p:spPr>
          <a:xfrm>
            <a:off x="9982200" y="2520"/>
            <a:ext cx="1892313"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Dr. Maha Al-Tameemi</a:t>
            </a:r>
          </a:p>
        </p:txBody>
      </p:sp>
      <p:pic>
        <p:nvPicPr>
          <p:cNvPr id="3" name="صورة 240" descr="AAslide5">
            <a:extLst>
              <a:ext uri="{FF2B5EF4-FFF2-40B4-BE49-F238E27FC236}">
                <a16:creationId xmlns:a16="http://schemas.microsoft.com/office/drawing/2014/main" id="{F066A57F-F5C3-3E11-D00F-A816F345CA3E}"/>
              </a:ext>
            </a:extLst>
          </p:cNvPr>
          <p:cNvPicPr/>
          <p:nvPr/>
        </p:nvPicPr>
        <p:blipFill>
          <a:blip r:embed="rId3"/>
          <a:srcRect/>
          <a:stretch>
            <a:fillRect/>
          </a:stretch>
        </p:blipFill>
        <p:spPr bwMode="auto">
          <a:xfrm>
            <a:off x="7714633" y="5001491"/>
            <a:ext cx="4020168" cy="1941611"/>
          </a:xfrm>
          <a:prstGeom prst="rect">
            <a:avLst/>
          </a:prstGeom>
          <a:noFill/>
        </p:spPr>
      </p:pic>
    </p:spTree>
    <p:extLst>
      <p:ext uri="{BB962C8B-B14F-4D97-AF65-F5344CB8AC3E}">
        <p14:creationId xmlns:p14="http://schemas.microsoft.com/office/powerpoint/2010/main" val="300476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194872" y="566678"/>
            <a:ext cx="11857220"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algn="justLow" fontAlgn="base">
              <a:spcBef>
                <a:spcPct val="0"/>
              </a:spcBef>
              <a:spcAft>
                <a:spcPct val="0"/>
              </a:spcAft>
              <a:buFont typeface="Arial" panose="020B0604020202020204" pitchFamily="34" charset="0"/>
              <a:buChar char="•"/>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AAS is relatively free from elemental interferences because it determines elements using absorption by specific lamps for the metal under test. However, it is prone to </a:t>
            </a:r>
            <a:r>
              <a:rPr lang="en-US"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background interferences caused by:</a:t>
            </a:r>
            <a:endParaRPr lang="en-US" sz="1400" dirty="0">
              <a:solidFill>
                <a:srgbClr val="C00000"/>
              </a:solidFill>
              <a:latin typeface="Times New Roman" panose="02020603050405020304" pitchFamily="18" charset="0"/>
              <a:cs typeface="Times New Roman" panose="02020603050405020304" pitchFamily="18" charset="0"/>
            </a:endParaRPr>
          </a:p>
          <a:p>
            <a:pPr marL="514350" indent="-514350" algn="justLow" eaLnBrk="0" fontAlgn="base" hangingPunct="0">
              <a:spcBef>
                <a:spcPct val="0"/>
              </a:spcBef>
              <a:spcAft>
                <a:spcPct val="0"/>
              </a:spcAft>
              <a:buFontTx/>
              <a:buAutoNum type="alphaLcParenBoth"/>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absorbing molecular species of the sample, e.g. some absorptions by other species in the sample may occur at the same wavelength as the element under test.</a:t>
            </a:r>
          </a:p>
          <a:p>
            <a:pPr algn="justLow" eaLnBrk="0" fontAlgn="base" hangingPunct="0">
              <a:spcBef>
                <a:spcPct val="0"/>
              </a:spcBef>
              <a:spcAft>
                <a:spcPct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(b) absorbing atomic species from other elements in the sample, e.g. phosphorus in the presence of calcium.</a:t>
            </a:r>
          </a:p>
          <a:p>
            <a:pPr algn="justLow" eaLnBrk="0" fontAlgn="base" hangingPunct="0">
              <a:spcBef>
                <a:spcPct val="0"/>
              </a:spcBef>
              <a:spcAft>
                <a:spcPct val="0"/>
              </a:spcAft>
            </a:pPr>
            <a:endParaRPr lang="en-US" sz="1400" dirty="0">
              <a:latin typeface="Times New Roman" panose="02020603050405020304" pitchFamily="18" charset="0"/>
              <a:cs typeface="Times New Roman" panose="02020603050405020304" pitchFamily="18" charset="0"/>
            </a:endParaRPr>
          </a:p>
          <a:p>
            <a:pPr algn="justLow" eaLnBrk="0" fontAlgn="base" hangingPunct="0">
              <a:spcBef>
                <a:spcPct val="0"/>
              </a:spcBef>
              <a:spcAft>
                <a:spcPct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(c) particles from high salt concentrations in the atom cell can cause light scattering.</a:t>
            </a:r>
            <a:endParaRPr lang="en-US" sz="20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5C84377-8CF8-B14F-B931-0549658EEF18}"/>
              </a:ext>
            </a:extLst>
          </p:cNvPr>
          <p:cNvSpPr>
            <a:spLocks noGrp="1"/>
          </p:cNvSpPr>
          <p:nvPr>
            <p:ph type="sldNum" sz="quarter" idx="12"/>
          </p:nvPr>
        </p:nvSpPr>
        <p:spPr/>
        <p:txBody>
          <a:bodyPr/>
          <a:lstStyle/>
          <a:p>
            <a:fld id="{26E56D84-1898-C44D-91AE-CEE6DDFE0D40}" type="slidenum">
              <a:rPr lang="en-US" smtClean="0"/>
              <a:t>16</a:t>
            </a:fld>
            <a:endParaRPr lang="en-US"/>
          </a:p>
        </p:txBody>
      </p:sp>
      <p:sp>
        <p:nvSpPr>
          <p:cNvPr id="4" name="Rectangle 3">
            <a:extLst>
              <a:ext uri="{FF2B5EF4-FFF2-40B4-BE49-F238E27FC236}">
                <a16:creationId xmlns:a16="http://schemas.microsoft.com/office/drawing/2014/main" id="{5F175E1A-32B8-7744-A847-1EAC1A03407D}"/>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2448179700"/>
      </p:ext>
    </p:extLst>
  </p:cSld>
  <p:clrMapOvr>
    <a:masterClrMapping/>
  </p:clrMapOvr>
  <mc:AlternateContent xmlns:mc="http://schemas.openxmlformats.org/markup-compatibility/2006" xmlns:p14="http://schemas.microsoft.com/office/powerpoint/2010/main">
    <mc:Choice Requires="p14">
      <p:transition spd="slow" p14:dur="2000" advTm="192289"/>
    </mc:Choice>
    <mc:Fallback xmlns="">
      <p:transition spd="slow" advTm="19228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154260" y="1941"/>
            <a:ext cx="8225242"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defTabSz="914400" fontAlgn="base">
              <a:spcBef>
                <a:spcPct val="0"/>
              </a:spcBef>
              <a:spcAft>
                <a:spcPct val="0"/>
              </a:spcAft>
            </a:pPr>
            <a:r>
              <a:rPr lang="en-US" sz="2000" b="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1(B). Electrodeless Discharge Lamps</a:t>
            </a:r>
            <a:endParaRPr lang="en-US" sz="2000" b="1" u="sng" dirty="0">
              <a:solidFill>
                <a:srgbClr val="C00000"/>
              </a:solidFill>
              <a:latin typeface="Times New Roman" panose="02020603050405020304" pitchFamily="18" charset="0"/>
              <a:cs typeface="Times New Roman" panose="02020603050405020304" pitchFamily="18" charset="0"/>
            </a:endParaRP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The electrodeless discharge lamp (EDL) is another atomic line source used in AAS. </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EDL is also available in a multi-element format.</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The EDL is fabricated by sealing a small amount of the metal or metal iodide(metal salt) of interest in a quartz tube filled with an inert gas, usually argon, at reduced pressures. </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EDL is placed in a microwave, radio-frequency field to ionize the inert gas.</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metal or metal iodide species collide with the free electrons from the ionized inert gas, producing excited-state metal atoms. </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In a process analogous to that described for the HCL, these excited-state metal atoms emit the characteristic atomic lines of the metal as they relax to the ground state. It is available for 15 or more elements</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performance of EDL is not as reliable as that of the HCL but for elements like Se, As, Cd, and Sb EDL exhibits better detection limits than HCL because EDL is more intense for these elements than HCL.  </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In comparison to the HCL, the EDL produces an atomic line source of greater intensity(two orders of magnitude greater than HCL), resulting in enhanced analytical sensitivities. However, the EDL requires a separate power supply that increases the instrumental cost of the AAS</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r>
              <a:rPr lang="tr-TR" sz="2000" b="1" dirty="0">
                <a:latin typeface="Times New Roman" panose="02020603050405020304" pitchFamily="18" charset="0"/>
                <a:cs typeface="Times New Roman" panose="02020603050405020304" pitchFamily="18" charset="0"/>
              </a:rPr>
              <a:t>Not preferred</a:t>
            </a:r>
            <a:r>
              <a:rPr lang="en-US" sz="2000" b="1" dirty="0">
                <a:latin typeface="Times New Roman" panose="02020603050405020304" pitchFamily="18" charset="0"/>
                <a:cs typeface="Times New Roman" panose="02020603050405020304" pitchFamily="18" charset="0"/>
              </a:rPr>
              <a:t>).</a:t>
            </a:r>
          </a:p>
        </p:txBody>
      </p:sp>
      <p:pic>
        <p:nvPicPr>
          <p:cNvPr id="3" name="4 Resim" descr="electr.png">
            <a:extLst>
              <a:ext uri="{FF2B5EF4-FFF2-40B4-BE49-F238E27FC236}">
                <a16:creationId xmlns:a16="http://schemas.microsoft.com/office/drawing/2014/main" id="{C26DE826-B14E-C44D-A5BA-02CD2924A48F}"/>
              </a:ext>
            </a:extLst>
          </p:cNvPr>
          <p:cNvPicPr>
            <a:picLocks noChangeAspect="1"/>
          </p:cNvPicPr>
          <p:nvPr/>
        </p:nvPicPr>
        <p:blipFill>
          <a:blip r:embed="rId2" cstate="print"/>
          <a:stretch>
            <a:fillRect/>
          </a:stretch>
        </p:blipFill>
        <p:spPr>
          <a:xfrm>
            <a:off x="8998854" y="483009"/>
            <a:ext cx="3193146" cy="3784357"/>
          </a:xfrm>
          <a:prstGeom prst="rect">
            <a:avLst/>
          </a:prstGeom>
        </p:spPr>
      </p:pic>
      <p:sp>
        <p:nvSpPr>
          <p:cNvPr id="5" name="Rectangle 4">
            <a:extLst>
              <a:ext uri="{FF2B5EF4-FFF2-40B4-BE49-F238E27FC236}">
                <a16:creationId xmlns:a16="http://schemas.microsoft.com/office/drawing/2014/main" id="{57B1E79C-E755-534E-8F0F-0CC550678BA5}"/>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
        <p:nvSpPr>
          <p:cNvPr id="2" name="Text Box 6">
            <a:extLst>
              <a:ext uri="{FF2B5EF4-FFF2-40B4-BE49-F238E27FC236}">
                <a16:creationId xmlns:a16="http://schemas.microsoft.com/office/drawing/2014/main" id="{1369D9D1-7EB2-24F0-3B5A-44EB1179C7D3}"/>
              </a:ext>
            </a:extLst>
          </p:cNvPr>
          <p:cNvSpPr txBox="1">
            <a:spLocks noChangeArrowheads="1"/>
          </p:cNvSpPr>
          <p:nvPr/>
        </p:nvSpPr>
        <p:spPr bwMode="auto">
          <a:xfrm>
            <a:off x="8636665" y="4467689"/>
            <a:ext cx="3401075" cy="2031325"/>
          </a:xfrm>
          <a:prstGeom prst="rect">
            <a:avLst/>
          </a:prstGeom>
          <a:noFill/>
          <a:ln w="9525">
            <a:solidFill>
              <a:schemeClr val="tx1"/>
            </a:solidFill>
            <a:miter lim="800000"/>
            <a:headEnd/>
            <a:tailEnd/>
          </a:ln>
        </p:spPr>
        <p:txBody>
          <a:bodyPr wrap="square">
            <a:spAutoFit/>
          </a:bodyPr>
          <a:lstStyle/>
          <a:p>
            <a:pPr>
              <a:buFontTx/>
              <a:buChar char="•"/>
            </a:pPr>
            <a:r>
              <a:rPr lang="en-US" dirty="0">
                <a:solidFill>
                  <a:srgbClr val="FF0000"/>
                </a:solidFill>
                <a:latin typeface="Times New Roman" panose="02020603050405020304" pitchFamily="18" charset="0"/>
                <a:cs typeface="Times New Roman" panose="02020603050405020304" pitchFamily="18" charset="0"/>
              </a:rPr>
              <a:t>They sometimes provide superior performance to HCL.</a:t>
            </a:r>
          </a:p>
          <a:p>
            <a:pPr>
              <a:buFontTx/>
              <a:buChar char="•"/>
            </a:pPr>
            <a:r>
              <a:rPr lang="en-US" dirty="0">
                <a:solidFill>
                  <a:srgbClr val="FF0000"/>
                </a:solidFill>
                <a:latin typeface="Times New Roman" panose="02020603050405020304" pitchFamily="18" charset="0"/>
                <a:cs typeface="Times New Roman" panose="02020603050405020304" pitchFamily="18" charset="0"/>
              </a:rPr>
              <a:t>Their useful lifetime is longer than HCL</a:t>
            </a:r>
          </a:p>
          <a:p>
            <a:pPr>
              <a:buFontTx/>
              <a:buChar char="•"/>
            </a:pPr>
            <a:r>
              <a:rPr lang="en-US" dirty="0">
                <a:solidFill>
                  <a:srgbClr val="FF0000"/>
                </a:solidFill>
                <a:latin typeface="Times New Roman" panose="02020603050405020304" pitchFamily="18" charset="0"/>
                <a:cs typeface="Times New Roman" panose="02020603050405020304" pitchFamily="18" charset="0"/>
              </a:rPr>
              <a:t>They provide light intensity 10-100 times more than that of HCL.</a:t>
            </a:r>
          </a:p>
          <a:p>
            <a:pPr>
              <a:buFontTx/>
              <a:buChar char="•"/>
            </a:pPr>
            <a:r>
              <a:rPr lang="en-US" dirty="0">
                <a:solidFill>
                  <a:srgbClr val="FF0000"/>
                </a:solidFill>
                <a:latin typeface="Times New Roman" panose="02020603050405020304" pitchFamily="18" charset="0"/>
                <a:cs typeface="Times New Roman" panose="02020603050405020304" pitchFamily="18" charset="0"/>
              </a:rPr>
              <a:t>They are less stable than HCL </a:t>
            </a:r>
          </a:p>
        </p:txBody>
      </p:sp>
    </p:spTree>
    <p:extLst>
      <p:ext uri="{BB962C8B-B14F-4D97-AF65-F5344CB8AC3E}">
        <p14:creationId xmlns:p14="http://schemas.microsoft.com/office/powerpoint/2010/main" val="237600105"/>
      </p:ext>
    </p:extLst>
  </p:cSld>
  <p:clrMapOvr>
    <a:masterClrMapping/>
  </p:clrMapOvr>
  <mc:AlternateContent xmlns:mc="http://schemas.openxmlformats.org/markup-compatibility/2006" xmlns:p14="http://schemas.microsoft.com/office/powerpoint/2010/main">
    <mc:Choice Requires="p14">
      <p:transition spd="slow" p14:dur="2000" advTm="609429"/>
    </mc:Choice>
    <mc:Fallback xmlns="">
      <p:transition spd="slow" advTm="60942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45907" y="502414"/>
            <a:ext cx="11714205" cy="63555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2800" b="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 Continuum Sources</a:t>
            </a:r>
            <a:endParaRPr lang="en-US" sz="1200" u="sng" dirty="0">
              <a:solidFill>
                <a:srgbClr val="C00000"/>
              </a:solidFill>
              <a:latin typeface="Times New Roman" panose="02020603050405020304" pitchFamily="18" charset="0"/>
              <a:cs typeface="Times New Roman" panose="02020603050405020304" pitchFamily="18" charset="0"/>
            </a:endParaRP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For purely economic reasons, the use of a continuum source in AAS is attractive because it eliminates the need to purchase multiple HCL sources.</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However, in practice, the bandpass of a typical monochromator (0.1 to 0.2 nm) is much greater than the atomic line width of the absorbing atoms (0.002 nm).</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Consequently, a large fraction of the radiation produced by the source falling on the detector is unabsorbed. </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small amount of radiation that is absorbed results in a low analytical sensitivity.</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Continuum sources utilizing scanning Echelle grating monochromators have largely overcome the bandpass difficulty, but overall, they still provide lower sensitivity in comparison to the narrow lines produced by the HCL.</a:t>
            </a:r>
          </a:p>
          <a:p>
            <a:pPr marL="342900" indent="-342900" algn="justLow" defTabSz="914400" eaLnBrk="0" fontAlgn="base" hangingPunct="0">
              <a:spcBef>
                <a:spcPct val="0"/>
              </a:spcBef>
              <a:spcAft>
                <a:spcPct val="0"/>
              </a:spcAf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When using a continuum source, the high-intensity xenon arc lamp is preferred over the deuterium continuum source because of the higher analytical sensitivity obtainable.</a:t>
            </a:r>
          </a:p>
          <a:p>
            <a:pPr>
              <a:spcBef>
                <a:spcPts val="300"/>
              </a:spcBef>
            </a:pPr>
            <a:endParaRPr lang="en-US" altLang="en-US" sz="1600" dirty="0">
              <a:solidFill>
                <a:srgbClr val="CC3300"/>
              </a:solidFill>
              <a:latin typeface="Times New Roman" panose="02020603050405020304" pitchFamily="18" charset="0"/>
              <a:cs typeface="Times New Roman" panose="02020603050405020304" pitchFamily="18" charset="0"/>
              <a:sym typeface="Wingdings" pitchFamily="2" charset="2"/>
            </a:endParaRPr>
          </a:p>
          <a:p>
            <a:pPr>
              <a:spcBef>
                <a:spcPts val="300"/>
              </a:spcBef>
            </a:pPr>
            <a:r>
              <a:rPr lang="en-US" altLang="en-US" sz="2000" b="1" u="sng" dirty="0">
                <a:solidFill>
                  <a:srgbClr val="C00000"/>
                </a:solidFill>
                <a:latin typeface="Times New Roman" panose="02020603050405020304" pitchFamily="18" charset="0"/>
                <a:cs typeface="Times New Roman" panose="02020603050405020304" pitchFamily="18" charset="0"/>
              </a:rPr>
              <a:t>advantage</a:t>
            </a:r>
            <a:r>
              <a:rPr lang="en-US" altLang="en-US" sz="2000" b="1" dirty="0">
                <a:solidFill>
                  <a:srgbClr val="C00000"/>
                </a:solidFill>
                <a:latin typeface="Times New Roman" panose="02020603050405020304" pitchFamily="18" charset="0"/>
                <a:cs typeface="Times New Roman" panose="02020603050405020304" pitchFamily="18" charset="0"/>
              </a:rPr>
              <a:t>: </a:t>
            </a:r>
          </a:p>
          <a:p>
            <a:pPr lvl="1">
              <a:spcBef>
                <a:spcPts val="300"/>
              </a:spcBef>
            </a:pPr>
            <a:r>
              <a:rPr lang="en-US" altLang="en-US" sz="2000" dirty="0">
                <a:latin typeface="Times New Roman" panose="02020603050405020304" pitchFamily="18" charset="0"/>
                <a:cs typeface="Times New Roman" panose="02020603050405020304" pitchFamily="18" charset="0"/>
              </a:rPr>
              <a:t>-available in most instruments</a:t>
            </a:r>
          </a:p>
          <a:p>
            <a:pPr lvl="1">
              <a:spcBef>
                <a:spcPts val="300"/>
              </a:spcBef>
              <a:buFontTx/>
              <a:buChar char="-"/>
            </a:pPr>
            <a:r>
              <a:rPr lang="en-US" altLang="en-US" sz="2000" dirty="0">
                <a:latin typeface="Times New Roman" panose="02020603050405020304" pitchFamily="18" charset="0"/>
                <a:cs typeface="Times New Roman" panose="02020603050405020304" pitchFamily="18" charset="0"/>
              </a:rPr>
              <a:t>easy to do</a:t>
            </a:r>
          </a:p>
          <a:p>
            <a:pPr>
              <a:spcBef>
                <a:spcPts val="300"/>
              </a:spcBef>
            </a:pPr>
            <a:r>
              <a:rPr lang="en-US" altLang="en-US" sz="2000" b="1" u="sng" dirty="0">
                <a:solidFill>
                  <a:srgbClr val="C00000"/>
                </a:solidFill>
                <a:latin typeface="Times New Roman" panose="02020603050405020304" pitchFamily="18" charset="0"/>
                <a:cs typeface="Times New Roman" panose="02020603050405020304" pitchFamily="18" charset="0"/>
              </a:rPr>
              <a:t>disadvantage</a:t>
            </a:r>
            <a:r>
              <a:rPr lang="en-US" altLang="en-US" sz="2000" b="1" dirty="0">
                <a:solidFill>
                  <a:srgbClr val="C00000"/>
                </a:solidFill>
                <a:latin typeface="Times New Roman" panose="02020603050405020304" pitchFamily="18" charset="0"/>
                <a:cs typeface="Times New Roman" panose="02020603050405020304" pitchFamily="18" charset="0"/>
              </a:rPr>
              <a:t>: </a:t>
            </a:r>
          </a:p>
          <a:p>
            <a:pPr lvl="1">
              <a:spcBef>
                <a:spcPts val="300"/>
              </a:spcBef>
              <a:buFontTx/>
              <a:buChar char="-"/>
            </a:pPr>
            <a:r>
              <a:rPr lang="en-US" altLang="en-US" sz="2000" dirty="0">
                <a:latin typeface="Times New Roman" panose="02020603050405020304" pitchFamily="18" charset="0"/>
                <a:cs typeface="Times New Roman" panose="02020603050405020304" pitchFamily="18" charset="0"/>
              </a:rPr>
              <a:t>difficult to perfectly match lamps (can give + or – errors)</a:t>
            </a:r>
            <a:endParaRPr lang="en-US" altLang="en-US" sz="2400" dirty="0">
              <a:latin typeface="Times New Roman" panose="02020603050405020304" pitchFamily="18" charset="0"/>
              <a:cs typeface="Times New Roman" panose="02020603050405020304" pitchFamily="18" charset="0"/>
            </a:endParaRPr>
          </a:p>
          <a:p>
            <a:pPr marL="342900" indent="-342900" algn="justLow" defTabSz="914400" eaLnBrk="0" fontAlgn="base" hangingPunct="0">
              <a:spcBef>
                <a:spcPct val="0"/>
              </a:spcBef>
              <a:spcAft>
                <a:spcPct val="0"/>
              </a:spcAft>
              <a:buFont typeface="Arial" panose="020B0604020202020204" pitchFamily="34" charset="0"/>
              <a:buChar char="•"/>
            </a:pP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89D2623-DACA-714F-B485-5BF3A7DB70A8}"/>
              </a:ext>
            </a:extLst>
          </p:cNvPr>
          <p:cNvSpPr>
            <a:spLocks noGrp="1"/>
          </p:cNvSpPr>
          <p:nvPr>
            <p:ph type="sldNum" sz="quarter" idx="12"/>
          </p:nvPr>
        </p:nvSpPr>
        <p:spPr/>
        <p:txBody>
          <a:bodyPr/>
          <a:lstStyle/>
          <a:p>
            <a:fld id="{26E56D84-1898-C44D-91AE-CEE6DDFE0D40}" type="slidenum">
              <a:rPr lang="en-US" smtClean="0"/>
              <a:t>18</a:t>
            </a:fld>
            <a:endParaRPr lang="en-US"/>
          </a:p>
        </p:txBody>
      </p:sp>
      <p:sp>
        <p:nvSpPr>
          <p:cNvPr id="4" name="Rectangle 3">
            <a:extLst>
              <a:ext uri="{FF2B5EF4-FFF2-40B4-BE49-F238E27FC236}">
                <a16:creationId xmlns:a16="http://schemas.microsoft.com/office/drawing/2014/main" id="{F65001B5-21A6-9B43-8FA1-84F1E30DC386}"/>
              </a:ext>
            </a:extLst>
          </p:cNvPr>
          <p:cNvSpPr/>
          <p:nvPr/>
        </p:nvSpPr>
        <p:spPr>
          <a:xfrm>
            <a:off x="9493396" y="268661"/>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2162476723"/>
      </p:ext>
    </p:extLst>
  </p:cSld>
  <p:clrMapOvr>
    <a:masterClrMapping/>
  </p:clrMapOvr>
  <mc:AlternateContent xmlns:mc="http://schemas.openxmlformats.org/markup-compatibility/2006" xmlns:p14="http://schemas.microsoft.com/office/powerpoint/2010/main">
    <mc:Choice Requires="p14">
      <p:transition spd="slow" p14:dur="2000" advTm="619225"/>
    </mc:Choice>
    <mc:Fallback xmlns="">
      <p:transition spd="slow" advTm="61922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A812-1021-F24E-B684-205E91D606EF}"/>
              </a:ext>
            </a:extLst>
          </p:cNvPr>
          <p:cNvSpPr>
            <a:spLocks noGrp="1"/>
          </p:cNvSpPr>
          <p:nvPr>
            <p:ph type="title"/>
          </p:nvPr>
        </p:nvSpPr>
        <p:spPr>
          <a:xfrm>
            <a:off x="190151" y="-17580"/>
            <a:ext cx="4670607" cy="442793"/>
          </a:xfrm>
        </p:spPr>
        <p:txBody>
          <a:bodyPr>
            <a:noAutofit/>
          </a:bodyPr>
          <a:lstStyle/>
          <a:p>
            <a:r>
              <a:rPr lang="en-US" sz="2000" b="1" dirty="0">
                <a:solidFill>
                  <a:srgbClr val="C00000"/>
                </a:solidFill>
                <a:latin typeface="Times New Roman" panose="02020603050405020304" pitchFamily="18" charset="0"/>
                <a:cs typeface="Times New Roman" panose="02020603050405020304" pitchFamily="18" charset="0"/>
              </a:rPr>
              <a:t>Flame Atomizer (</a:t>
            </a:r>
            <a:r>
              <a:rPr lang="en-US" altLang="en-US" sz="2000" dirty="0">
                <a:solidFill>
                  <a:srgbClr val="C00000"/>
                </a:solidFill>
                <a:latin typeface="Times New Roman" panose="02020603050405020304" pitchFamily="18" charset="0"/>
                <a:cs typeface="Times New Roman" panose="02020603050405020304" pitchFamily="18" charset="0"/>
              </a:rPr>
              <a:t>Laminar Flow Burner)</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BC5F333-1E41-864D-8444-97E069B2C74B}"/>
              </a:ext>
            </a:extLst>
          </p:cNvPr>
          <p:cNvSpPr>
            <a:spLocks noGrp="1"/>
          </p:cNvSpPr>
          <p:nvPr>
            <p:ph idx="1"/>
          </p:nvPr>
        </p:nvSpPr>
        <p:spPr>
          <a:xfrm>
            <a:off x="108965" y="425213"/>
            <a:ext cx="7678267" cy="6296262"/>
          </a:xfrm>
        </p:spPr>
        <p:txBody>
          <a:bodyPr>
            <a:noAutofit/>
          </a:bodyPr>
          <a:lstStyle/>
          <a:p>
            <a:r>
              <a:rPr lang="en-US" sz="1800" dirty="0">
                <a:latin typeface="Times New Roman" panose="02020603050405020304" pitchFamily="18" charset="0"/>
                <a:cs typeface="Times New Roman" panose="02020603050405020304" pitchFamily="18" charset="0"/>
              </a:rPr>
              <a:t>The separation of particles into individual molecules and breaking molecules into atoms is done by exposing the analyte to high Temperature in a (Flame atomizer OR Graphite tube atomizer </a:t>
            </a:r>
          </a:p>
          <a:p>
            <a:r>
              <a:rPr lang="en-US" sz="1800" dirty="0">
                <a:latin typeface="Times New Roman" panose="02020603050405020304" pitchFamily="18" charset="0"/>
                <a:cs typeface="Times New Roman" panose="02020603050405020304" pitchFamily="18" charset="0"/>
              </a:rPr>
              <a:t>The flame atomizer consist of a total consumption burner, Premixed burner.</a:t>
            </a:r>
          </a:p>
          <a:p>
            <a:r>
              <a:rPr lang="en-US" sz="1800" b="1" u="sng" dirty="0">
                <a:solidFill>
                  <a:srgbClr val="C00000"/>
                </a:solidFill>
                <a:latin typeface="Times New Roman" panose="02020603050405020304" pitchFamily="18" charset="0"/>
                <a:cs typeface="Times New Roman" panose="02020603050405020304" pitchFamily="18" charset="0"/>
              </a:rPr>
              <a:t>Total consumption burner:</a:t>
            </a:r>
            <a:r>
              <a:rPr lang="en-US" sz="1800" u="sng"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In this whole sample is atomized into the flame hence named as total consumption burner, in this burner the sample solution the fuel and oxidizing gases are passed through separate passages to meet at the opening of the base of the flame, then the flame breaks the sample in liquid form into the droplets which are evaporated and burns leaving the residue which reduced to atoms.</a:t>
            </a:r>
          </a:p>
          <a:p>
            <a:r>
              <a:rPr lang="en-US" sz="1800" b="1" u="sng" dirty="0">
                <a:solidFill>
                  <a:srgbClr val="C00000"/>
                </a:solidFill>
                <a:latin typeface="Times New Roman" panose="02020603050405020304" pitchFamily="18" charset="0"/>
                <a:cs typeface="Times New Roman" panose="02020603050405020304" pitchFamily="18" charset="0"/>
              </a:rPr>
              <a:t>Premixed burner: </a:t>
            </a:r>
            <a:r>
              <a:rPr lang="en-US" sz="1800" dirty="0">
                <a:latin typeface="Times New Roman" panose="02020603050405020304" pitchFamily="18" charset="0"/>
                <a:cs typeface="Times New Roman" panose="02020603050405020304" pitchFamily="18" charset="0"/>
              </a:rPr>
              <a:t>It is most widely used because of its uniform in  flame intensity, the sample solution, fuel and oxidant are mixed before they reach the tip, the fine droplets get carried out along with the fuel gas at the outlet the large drops of sample get collected in the chamber and are drained out. Aflame atomizer will usually have a long narrow burner head that serves as a sample path(b) which tends to enhance sensitivity and reproducibility in AAS </a:t>
            </a:r>
          </a:p>
          <a:p>
            <a:pPr>
              <a:spcBef>
                <a:spcPts val="300"/>
              </a:spcBef>
              <a:spcAft>
                <a:spcPts val="300"/>
              </a:spcAft>
              <a:buNone/>
            </a:pPr>
            <a:r>
              <a:rPr lang="en-US" altLang="en-US" sz="1800" u="sng" dirty="0">
                <a:solidFill>
                  <a:srgbClr val="C00000"/>
                </a:solidFill>
                <a:latin typeface="Times New Roman" panose="02020603050405020304" pitchFamily="18" charset="0"/>
                <a:cs typeface="Times New Roman" panose="02020603050405020304" pitchFamily="18" charset="0"/>
              </a:rPr>
              <a:t>Example:  Laminar Flow Burner</a:t>
            </a:r>
          </a:p>
          <a:p>
            <a:pPr>
              <a:spcBef>
                <a:spcPts val="300"/>
              </a:spcBef>
              <a:spcAft>
                <a:spcPts val="300"/>
              </a:spcAft>
              <a:buNone/>
            </a:pPr>
            <a:r>
              <a:rPr lang="en-US" altLang="en-US" sz="1800" dirty="0">
                <a:latin typeface="Times New Roman" panose="02020603050405020304" pitchFamily="18" charset="0"/>
                <a:cs typeface="Times New Roman" panose="02020603050405020304" pitchFamily="18" charset="0"/>
              </a:rPr>
              <a:t>- adjust the fuel/oxidant mixture for optimum excitation of desired compounds</a:t>
            </a:r>
          </a:p>
          <a:p>
            <a:pPr>
              <a:spcBef>
                <a:spcPts val="300"/>
              </a:spcBef>
              <a:spcAft>
                <a:spcPts val="300"/>
              </a:spcAft>
              <a:buNone/>
            </a:pPr>
            <a:r>
              <a:rPr lang="en-US" altLang="en-US" sz="1800" dirty="0">
                <a:latin typeface="Times New Roman" panose="02020603050405020304" pitchFamily="18" charset="0"/>
                <a:cs typeface="Times New Roman" panose="02020603050405020304" pitchFamily="18" charset="0"/>
              </a:rPr>
              <a:t>- usually 1:1 fuel/oxidant mix but some metals forming oxides use increased fuel mix</a:t>
            </a:r>
          </a:p>
          <a:p>
            <a:pPr>
              <a:spcBef>
                <a:spcPts val="300"/>
              </a:spcBef>
              <a:spcAft>
                <a:spcPts val="300"/>
              </a:spcAft>
              <a:buNone/>
            </a:pPr>
            <a:r>
              <a:rPr lang="en-US" altLang="en-US" sz="1800" dirty="0">
                <a:latin typeface="Times New Roman" panose="02020603050405020304" pitchFamily="18" charset="0"/>
                <a:cs typeface="Times New Roman" panose="02020603050405020304" pitchFamily="18" charset="0"/>
              </a:rPr>
              <a:t>		- different mixes give different temperatures.</a:t>
            </a:r>
            <a:endParaRPr lang="en-US" sz="18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7E6E74A-F71F-5949-812C-993A2B571D99}"/>
              </a:ext>
            </a:extLst>
          </p:cNvPr>
          <p:cNvSpPr>
            <a:spLocks noGrp="1"/>
          </p:cNvSpPr>
          <p:nvPr>
            <p:ph type="sldNum" sz="quarter" idx="12"/>
          </p:nvPr>
        </p:nvSpPr>
        <p:spPr>
          <a:xfrm>
            <a:off x="8610600" y="6356350"/>
            <a:ext cx="2743200" cy="365125"/>
          </a:xfrm>
        </p:spPr>
        <p:txBody>
          <a:bodyPr>
            <a:normAutofit/>
          </a:bodyPr>
          <a:lstStyle/>
          <a:p>
            <a:pPr>
              <a:spcAft>
                <a:spcPts val="600"/>
              </a:spcAft>
            </a:pPr>
            <a:fld id="{C7F9001A-1515-3045-917C-7DF6676AD6E5}" type="slidenum">
              <a:rPr lang="en-US" smtClean="0"/>
              <a:pPr>
                <a:spcAft>
                  <a:spcPts val="600"/>
                </a:spcAft>
              </a:pPr>
              <a:t>19</a:t>
            </a:fld>
            <a:endParaRPr lang="en-US"/>
          </a:p>
        </p:txBody>
      </p:sp>
      <p:sp>
        <p:nvSpPr>
          <p:cNvPr id="6" name="Text Box 6">
            <a:extLst>
              <a:ext uri="{FF2B5EF4-FFF2-40B4-BE49-F238E27FC236}">
                <a16:creationId xmlns:a16="http://schemas.microsoft.com/office/drawing/2014/main" id="{2F4C1FD9-5175-EF4C-BDC6-5D8FD31375DE}"/>
              </a:ext>
            </a:extLst>
          </p:cNvPr>
          <p:cNvSpPr txBox="1">
            <a:spLocks noChangeArrowheads="1"/>
          </p:cNvSpPr>
          <p:nvPr/>
        </p:nvSpPr>
        <p:spPr bwMode="auto">
          <a:xfrm>
            <a:off x="8020078" y="3429000"/>
            <a:ext cx="4586030"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1475" indent="-3714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latin typeface="Times New Roman" panose="02020603050405020304" pitchFamily="18" charset="0"/>
                <a:cs typeface="Times New Roman" panose="02020603050405020304" pitchFamily="18" charset="0"/>
              </a:rPr>
              <a:t>Laminar – non-turbulent streamline flow</a:t>
            </a:r>
          </a:p>
          <a:p>
            <a:pPr eaLnBrk="1" hangingPunct="1">
              <a:spcBef>
                <a:spcPct val="0"/>
              </a:spcBef>
              <a:buFontTx/>
              <a:buNone/>
            </a:pPr>
            <a:endParaRPr lang="en-US" altLang="en-US" sz="1600" dirty="0">
              <a:latin typeface="Times New Roman" panose="02020603050405020304" pitchFamily="18" charset="0"/>
              <a:cs typeface="Times New Roman" panose="02020603050405020304" pitchFamily="18" charset="0"/>
            </a:endParaRPr>
          </a:p>
          <a:p>
            <a:pPr eaLnBrk="1" hangingPunct="1">
              <a:spcBef>
                <a:spcPct val="0"/>
              </a:spcBef>
              <a:buFontTx/>
              <a:buAutoNum type="romanLcPeriod"/>
            </a:pPr>
            <a:r>
              <a:rPr lang="en-US" altLang="en-US" sz="1600" dirty="0">
                <a:solidFill>
                  <a:srgbClr val="CC3300"/>
                </a:solidFill>
                <a:latin typeface="Times New Roman" panose="02020603050405020304" pitchFamily="18" charset="0"/>
                <a:cs typeface="Times New Roman" panose="02020603050405020304" pitchFamily="18" charset="0"/>
              </a:rPr>
              <a:t>sample, oxidant and fuel are mixed</a:t>
            </a:r>
          </a:p>
          <a:p>
            <a:pPr>
              <a:spcBef>
                <a:spcPts val="300"/>
              </a:spcBef>
              <a:spcAft>
                <a:spcPts val="300"/>
              </a:spcAft>
              <a:buFontTx/>
              <a:buAutoNum type="romanLcPeriod"/>
            </a:pPr>
            <a:r>
              <a:rPr lang="en-US" altLang="en-US" sz="1600" dirty="0">
                <a:solidFill>
                  <a:srgbClr val="CC3300"/>
                </a:solidFill>
                <a:latin typeface="Times New Roman" panose="02020603050405020304" pitchFamily="18" charset="0"/>
                <a:cs typeface="Times New Roman" panose="02020603050405020304" pitchFamily="18" charset="0"/>
              </a:rPr>
              <a:t>only finest solution droplets reach burner</a:t>
            </a:r>
          </a:p>
          <a:p>
            <a:pPr eaLnBrk="1" hangingPunct="1">
              <a:spcBef>
                <a:spcPct val="0"/>
              </a:spcBef>
              <a:buFontTx/>
              <a:buAutoNum type="romanLcPeriod"/>
            </a:pPr>
            <a:r>
              <a:rPr lang="en-US" altLang="en-US" sz="1600" dirty="0">
                <a:solidFill>
                  <a:srgbClr val="CC3300"/>
                </a:solidFill>
                <a:latin typeface="Times New Roman" panose="02020603050405020304" pitchFamily="18" charset="0"/>
                <a:cs typeface="Times New Roman" panose="02020603050405020304" pitchFamily="18" charset="0"/>
              </a:rPr>
              <a:t>most of sample collects in waste</a:t>
            </a:r>
          </a:p>
          <a:p>
            <a:pPr eaLnBrk="1" hangingPunct="1">
              <a:spcBef>
                <a:spcPct val="0"/>
              </a:spcBef>
              <a:buFontTx/>
              <a:buAutoNum type="romanLcPeriod"/>
            </a:pPr>
            <a:r>
              <a:rPr lang="en-US" altLang="en-US" sz="1600" dirty="0">
                <a:solidFill>
                  <a:srgbClr val="CC3300"/>
                </a:solidFill>
                <a:latin typeface="Times New Roman" panose="02020603050405020304" pitchFamily="18" charset="0"/>
                <a:cs typeface="Times New Roman" panose="02020603050405020304" pitchFamily="18" charset="0"/>
              </a:rPr>
              <a:t>provides quite flame and a long path length</a:t>
            </a:r>
          </a:p>
        </p:txBody>
      </p:sp>
      <p:pic>
        <p:nvPicPr>
          <p:cNvPr id="26" name="Picture 6" descr="0905.jpg">
            <a:extLst>
              <a:ext uri="{FF2B5EF4-FFF2-40B4-BE49-F238E27FC236}">
                <a16:creationId xmlns:a16="http://schemas.microsoft.com/office/drawing/2014/main" id="{AD2B1680-8A0B-E94B-A35B-26DABE117470}"/>
              </a:ext>
            </a:extLst>
          </p:cNvPr>
          <p:cNvPicPr>
            <a:picLocks noChangeAspect="1"/>
          </p:cNvPicPr>
          <p:nvPr/>
        </p:nvPicPr>
        <p:blipFill>
          <a:blip r:embed="rId2">
            <a:extLst>
              <a:ext uri="{28A0092B-C50C-407E-A947-70E740481C1C}">
                <a14:useLocalDpi xmlns:a14="http://schemas.microsoft.com/office/drawing/2010/main" val="0"/>
              </a:ext>
            </a:extLst>
          </a:blip>
          <a:srcRect b="2069"/>
          <a:stretch>
            <a:fillRect/>
          </a:stretch>
        </p:blipFill>
        <p:spPr bwMode="auto">
          <a:xfrm>
            <a:off x="7927836" y="15875"/>
            <a:ext cx="4264164" cy="301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758"/>
      </p:ext>
    </p:extLst>
  </p:cSld>
  <p:clrMapOvr>
    <a:masterClrMapping/>
  </p:clrMapOvr>
  <mc:AlternateContent xmlns:mc="http://schemas.openxmlformats.org/markup-compatibility/2006" xmlns:p14="http://schemas.microsoft.com/office/powerpoint/2010/main">
    <mc:Choice Requires="p14">
      <p:transition spd="slow" p14:dur="2000" advTm="577445"/>
    </mc:Choice>
    <mc:Fallback xmlns="">
      <p:transition spd="slow" advTm="57744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6AB8-A67B-F143-B4CC-88F1693A6244}"/>
              </a:ext>
            </a:extLst>
          </p:cNvPr>
          <p:cNvSpPr>
            <a:spLocks noGrp="1"/>
          </p:cNvSpPr>
          <p:nvPr>
            <p:ph type="title"/>
          </p:nvPr>
        </p:nvSpPr>
        <p:spPr>
          <a:xfrm>
            <a:off x="469491" y="132736"/>
            <a:ext cx="10515600" cy="956853"/>
          </a:xfrm>
        </p:spPr>
        <p:txBody>
          <a:bodyPr/>
          <a:lstStyle/>
          <a:p>
            <a:r>
              <a:rPr lang="en-US" dirty="0">
                <a:latin typeface="Times New Roman" panose="02020603050405020304" pitchFamily="18" charset="0"/>
                <a:cs typeface="Times New Roman" panose="02020603050405020304" pitchFamily="18" charset="0"/>
              </a:rPr>
              <a:t>General Introduction </a:t>
            </a:r>
          </a:p>
        </p:txBody>
      </p:sp>
      <p:graphicFrame>
        <p:nvGraphicFramePr>
          <p:cNvPr id="4" name="Table 1">
            <a:extLst>
              <a:ext uri="{FF2B5EF4-FFF2-40B4-BE49-F238E27FC236}">
                <a16:creationId xmlns:a16="http://schemas.microsoft.com/office/drawing/2014/main" id="{4A7D716E-6A39-044D-9305-C80B2F89337B}"/>
              </a:ext>
            </a:extLst>
          </p:cNvPr>
          <p:cNvGraphicFramePr>
            <a:graphicFrameLocks noGrp="1"/>
          </p:cNvGraphicFramePr>
          <p:nvPr>
            <p:extLst>
              <p:ext uri="{D42A27DB-BD31-4B8C-83A1-F6EECF244321}">
                <p14:modId xmlns:p14="http://schemas.microsoft.com/office/powerpoint/2010/main" val="1215730581"/>
              </p:ext>
            </p:extLst>
          </p:nvPr>
        </p:nvGraphicFramePr>
        <p:xfrm>
          <a:off x="271871" y="1268361"/>
          <a:ext cx="4248509" cy="4074968"/>
        </p:xfrm>
        <a:graphic>
          <a:graphicData uri="http://schemas.openxmlformats.org/drawingml/2006/table">
            <a:tbl>
              <a:tblPr firstRow="1" bandRow="1">
                <a:tableStyleId>{5C22544A-7EE6-4342-B048-85BDC9FD1C3A}</a:tableStyleId>
              </a:tblPr>
              <a:tblGrid>
                <a:gridCol w="2796373">
                  <a:extLst>
                    <a:ext uri="{9D8B030D-6E8A-4147-A177-3AD203B41FA5}">
                      <a16:colId xmlns:a16="http://schemas.microsoft.com/office/drawing/2014/main" val="20000"/>
                    </a:ext>
                  </a:extLst>
                </a:gridCol>
                <a:gridCol w="1452136">
                  <a:extLst>
                    <a:ext uri="{9D8B030D-6E8A-4147-A177-3AD203B41FA5}">
                      <a16:colId xmlns:a16="http://schemas.microsoft.com/office/drawing/2014/main" val="20001"/>
                    </a:ext>
                  </a:extLst>
                </a:gridCol>
              </a:tblGrid>
              <a:tr h="402968">
                <a:tc gridSpan="2">
                  <a:txBody>
                    <a:bodyPr/>
                    <a:lstStyle/>
                    <a:p>
                      <a:pPr marL="230400" indent="-230400" algn="ctr">
                        <a:lnSpc>
                          <a:spcPct val="100000"/>
                        </a:lnSpc>
                        <a:spcBef>
                          <a:spcPts val="700"/>
                        </a:spcBef>
                      </a:pPr>
                      <a:r>
                        <a:rPr lang="en-US" sz="1400" dirty="0">
                          <a:latin typeface="Times New Roman" panose="02020603050405020304" pitchFamily="18" charset="0"/>
                          <a:cs typeface="Times New Roman" panose="02020603050405020304" pitchFamily="18" charset="0"/>
                        </a:rPr>
                        <a:t>Atomic Spectroscopy</a:t>
                      </a:r>
                    </a:p>
                  </a:txBody>
                  <a:tcPr anchor="ctr">
                    <a:lnL w="9525" cap="flat" cmpd="sng" algn="ctr">
                      <a:solidFill>
                        <a:srgbClr val="0085D5"/>
                      </a:solidFill>
                      <a:prstDash val="solid"/>
                      <a:round/>
                      <a:headEnd type="none" w="med" len="med"/>
                      <a:tailEnd type="none" w="med" len="med"/>
                    </a:lnL>
                    <a:lnR w="9525" cap="flat" cmpd="sng" algn="ctr">
                      <a:solidFill>
                        <a:srgbClr val="0085D5"/>
                      </a:solidFill>
                      <a:prstDash val="solid"/>
                      <a:round/>
                      <a:headEnd type="none" w="med" len="med"/>
                      <a:tailEnd type="none" w="med" len="med"/>
                    </a:lnR>
                    <a:lnT w="9525" cap="flat" cmpd="sng" algn="ctr">
                      <a:solidFill>
                        <a:srgbClr val="0085D5"/>
                      </a:solidFill>
                      <a:prstDash val="solid"/>
                      <a:round/>
                      <a:headEnd type="none" w="med" len="med"/>
                      <a:tailEnd type="none" w="med" len="med"/>
                    </a:lnT>
                    <a:lnB w="9525" cap="flat" cmpd="sng" algn="ctr">
                      <a:solidFill>
                        <a:srgbClr val="0085D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10000"/>
                  </a:ext>
                </a:extLst>
              </a:tr>
              <a:tr h="324000">
                <a:tc gridSpan="2">
                  <a:txBody>
                    <a:bodyPr/>
                    <a:lstStyle/>
                    <a:p>
                      <a:pPr marL="230400" indent="-230400" algn="ctr">
                        <a:lnSpc>
                          <a:spcPct val="100000"/>
                        </a:lnSpc>
                        <a:spcBef>
                          <a:spcPts val="700"/>
                        </a:spcBef>
                      </a:pPr>
                      <a:r>
                        <a:rPr lang="en-US" sz="1400" b="1" dirty="0">
                          <a:solidFill>
                            <a:schemeClr val="accent1"/>
                          </a:solidFill>
                          <a:latin typeface="Times New Roman" panose="02020603050405020304" pitchFamily="18" charset="0"/>
                          <a:cs typeface="Times New Roman" panose="02020603050405020304" pitchFamily="18" charset="0"/>
                        </a:rPr>
                        <a:t>Identification based on </a:t>
                      </a:r>
                      <a:endParaRPr lang="en-US" sz="1400" b="1" i="1" dirty="0">
                        <a:solidFill>
                          <a:schemeClr val="accent1"/>
                        </a:solidFill>
                        <a:latin typeface="Times New Roman" panose="02020603050405020304" pitchFamily="18" charset="0"/>
                        <a:cs typeface="Times New Roman" panose="02020603050405020304" pitchFamily="18" charset="0"/>
                      </a:endParaRPr>
                    </a:p>
                  </a:txBody>
                  <a:tcPr anchor="ctr">
                    <a:lnL w="9525" cap="flat" cmpd="sng" algn="ctr">
                      <a:solidFill>
                        <a:srgbClr val="0085D5"/>
                      </a:solidFill>
                      <a:prstDash val="solid"/>
                      <a:round/>
                      <a:headEnd type="none" w="med" len="med"/>
                      <a:tailEnd type="none" w="med" len="med"/>
                    </a:lnL>
                    <a:lnR w="9525" cap="flat" cmpd="sng" algn="ctr">
                      <a:solidFill>
                        <a:srgbClr val="0085D5"/>
                      </a:solidFill>
                      <a:prstDash val="solid"/>
                      <a:round/>
                      <a:headEnd type="none" w="med" len="med"/>
                      <a:tailEnd type="none" w="med" len="med"/>
                    </a:lnR>
                    <a:lnT w="9525" cap="flat" cmpd="sng" algn="ctr">
                      <a:solidFill>
                        <a:srgbClr val="0085D5"/>
                      </a:solidFill>
                      <a:prstDash val="solid"/>
                      <a:round/>
                      <a:headEnd type="none" w="med" len="med"/>
                      <a:tailEnd type="none" w="med" len="med"/>
                    </a:lnT>
                    <a:lnB w="9525" cap="flat" cmpd="sng" algn="ctr">
                      <a:solidFill>
                        <a:srgbClr val="0085D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0001"/>
                  </a:ext>
                </a:extLst>
              </a:tr>
              <a:tr h="324000">
                <a:tc>
                  <a:txBody>
                    <a:bodyPr/>
                    <a:lstStyle/>
                    <a:p>
                      <a:pPr marL="230400" indent="-230400" algn="l">
                        <a:lnSpc>
                          <a:spcPct val="100000"/>
                        </a:lnSpc>
                        <a:spcBef>
                          <a:spcPts val="300"/>
                        </a:spcBef>
                      </a:pPr>
                      <a:r>
                        <a:rPr lang="en-US" sz="1400" dirty="0">
                          <a:latin typeface="Times New Roman" panose="02020603050405020304" pitchFamily="18" charset="0"/>
                          <a:cs typeface="Times New Roman" panose="02020603050405020304" pitchFamily="18" charset="0"/>
                        </a:rPr>
                        <a:t>Electromagnetic</a:t>
                      </a:r>
                      <a:r>
                        <a:rPr lang="en-US" sz="1400" baseline="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spectrum </a:t>
                      </a:r>
                      <a:endParaRPr lang="en-US" sz="1400" i="1" dirty="0">
                        <a:latin typeface="Times New Roman" panose="02020603050405020304" pitchFamily="18" charset="0"/>
                        <a:cs typeface="Times New Roman" panose="02020603050405020304" pitchFamily="18" charset="0"/>
                      </a:endParaRPr>
                    </a:p>
                  </a:txBody>
                  <a:tcPr anchor="ctr">
                    <a:lnL w="9525" cap="flat" cmpd="sng" algn="ctr">
                      <a:solidFill>
                        <a:srgbClr val="0085D5"/>
                      </a:solidFill>
                      <a:prstDash val="solid"/>
                      <a:round/>
                      <a:headEnd type="none" w="med" len="med"/>
                      <a:tailEnd type="none" w="med" len="med"/>
                    </a:lnL>
                    <a:lnR w="9525" cap="flat" cmpd="sng" algn="ctr">
                      <a:solidFill>
                        <a:srgbClr val="0085D5"/>
                      </a:solidFill>
                      <a:prstDash val="solid"/>
                      <a:round/>
                      <a:headEnd type="none" w="med" len="med"/>
                      <a:tailEnd type="none" w="med" len="med"/>
                    </a:lnR>
                    <a:lnT w="9525" cap="flat" cmpd="sng" algn="ctr">
                      <a:solidFill>
                        <a:srgbClr val="0085D5"/>
                      </a:solidFill>
                      <a:prstDash val="solid"/>
                      <a:round/>
                      <a:headEnd type="none" w="med" len="med"/>
                      <a:tailEnd type="none" w="med" len="med"/>
                    </a:lnT>
                    <a:lnB w="9525" cap="flat" cmpd="sng" algn="ctr">
                      <a:solidFill>
                        <a:srgbClr val="0085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0400" marR="0" indent="-230400" algn="l" defTabSz="685800" rtl="0" eaLnBrk="1" fontAlgn="auto" latinLnBrk="0" hangingPunct="1">
                        <a:lnSpc>
                          <a:spcPct val="100000"/>
                        </a:lnSpc>
                        <a:spcBef>
                          <a:spcPts val="30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Mass spectrum</a:t>
                      </a:r>
                      <a:endParaRPr lang="en-US" sz="1400" i="1" dirty="0">
                        <a:latin typeface="Times New Roman" panose="02020603050405020304" pitchFamily="18" charset="0"/>
                        <a:cs typeface="Times New Roman" panose="02020603050405020304" pitchFamily="18" charset="0"/>
                      </a:endParaRPr>
                    </a:p>
                  </a:txBody>
                  <a:tcPr anchor="ctr">
                    <a:lnL w="9525" cap="flat" cmpd="sng" algn="ctr">
                      <a:solidFill>
                        <a:srgbClr val="0085D5"/>
                      </a:solidFill>
                      <a:prstDash val="solid"/>
                      <a:round/>
                      <a:headEnd type="none" w="med" len="med"/>
                      <a:tailEnd type="none" w="med" len="med"/>
                    </a:lnL>
                    <a:lnR w="9525" cap="flat" cmpd="sng" algn="ctr">
                      <a:solidFill>
                        <a:srgbClr val="0085D5"/>
                      </a:solidFill>
                      <a:prstDash val="solid"/>
                      <a:round/>
                      <a:headEnd type="none" w="med" len="med"/>
                      <a:tailEnd type="none" w="med" len="med"/>
                    </a:lnR>
                    <a:lnT w="9525" cap="flat" cmpd="sng" algn="ctr">
                      <a:solidFill>
                        <a:srgbClr val="0085D5"/>
                      </a:solidFill>
                      <a:prstDash val="solid"/>
                      <a:round/>
                      <a:headEnd type="none" w="med" len="med"/>
                      <a:tailEnd type="none" w="med" len="med"/>
                    </a:lnT>
                    <a:lnB w="9525" cap="flat" cmpd="sng" algn="ctr">
                      <a:solidFill>
                        <a:srgbClr val="0085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88000">
                <a:tc>
                  <a:txBody>
                    <a:bodyPr/>
                    <a:lstStyle/>
                    <a:p>
                      <a:pPr marL="144000" marR="0" indent="-144000" algn="l" defTabSz="6858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400" kern="1200" dirty="0">
                          <a:solidFill>
                            <a:schemeClr val="dk1"/>
                          </a:solidFill>
                          <a:latin typeface="Times New Roman" panose="02020603050405020304" pitchFamily="18" charset="0"/>
                          <a:ea typeface="+mn-ea"/>
                          <a:cs typeface="Times New Roman" panose="02020603050405020304" pitchFamily="18" charset="0"/>
                        </a:rPr>
                        <a:t>Atomic Absorption</a:t>
                      </a:r>
                    </a:p>
                    <a:p>
                      <a:pPr marL="144000" marR="0" indent="-144000" algn="l" defTabSz="6858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latin typeface="Times New Roman" panose="02020603050405020304" pitchFamily="18" charset="0"/>
                          <a:ea typeface="+mn-ea"/>
                          <a:cs typeface="Times New Roman" panose="02020603050405020304" pitchFamily="18" charset="0"/>
                        </a:rPr>
                        <a:t>Flame AAS</a:t>
                      </a:r>
                    </a:p>
                    <a:p>
                      <a:pPr marL="144000" marR="0" indent="-144000" algn="l" defTabSz="6858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latin typeface="Times New Roman" panose="02020603050405020304" pitchFamily="18" charset="0"/>
                          <a:ea typeface="+mn-ea"/>
                          <a:cs typeface="Times New Roman" panose="02020603050405020304" pitchFamily="18" charset="0"/>
                        </a:rPr>
                        <a:t>Graphite Furnace AAS</a:t>
                      </a:r>
                    </a:p>
                    <a:p>
                      <a:pPr marL="144000" marR="0" indent="-144000" algn="l" defTabSz="6858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spc="-30" dirty="0">
                          <a:solidFill>
                            <a:schemeClr val="dk1"/>
                          </a:solidFill>
                          <a:latin typeface="Times New Roman" panose="02020603050405020304" pitchFamily="18" charset="0"/>
                          <a:ea typeface="+mn-ea"/>
                          <a:cs typeface="Times New Roman" panose="02020603050405020304" pitchFamily="18" charset="0"/>
                        </a:rPr>
                        <a:t>Vapor (Hydride) Generation </a:t>
                      </a:r>
                      <a:r>
                        <a:rPr lang="en-US" sz="1400" spc="-30" baseline="0" dirty="0">
                          <a:latin typeface="Times New Roman" panose="02020603050405020304" pitchFamily="18" charset="0"/>
                          <a:cs typeface="Times New Roman" panose="02020603050405020304" pitchFamily="18" charset="0"/>
                        </a:rPr>
                        <a:t>AAS</a:t>
                      </a:r>
                      <a:endParaRPr lang="en-US" sz="1400" spc="-30" dirty="0">
                        <a:latin typeface="Times New Roman" panose="02020603050405020304" pitchFamily="18" charset="0"/>
                        <a:cs typeface="Times New Roman" panose="02020603050405020304" pitchFamily="18" charset="0"/>
                      </a:endParaRPr>
                    </a:p>
                  </a:txBody>
                  <a:tcPr anchor="ctr">
                    <a:lnL w="9525" cap="flat" cmpd="sng" algn="ctr">
                      <a:solidFill>
                        <a:srgbClr val="0085D5"/>
                      </a:solidFill>
                      <a:prstDash val="solid"/>
                      <a:round/>
                      <a:headEnd type="none" w="med" len="med"/>
                      <a:tailEnd type="none" w="med" len="med"/>
                    </a:lnL>
                    <a:lnR w="9525" cap="flat" cmpd="sng" algn="ctr">
                      <a:solidFill>
                        <a:srgbClr val="0085D5"/>
                      </a:solidFill>
                      <a:prstDash val="solid"/>
                      <a:round/>
                      <a:headEnd type="none" w="med" len="med"/>
                      <a:tailEnd type="none" w="med" len="med"/>
                    </a:lnR>
                    <a:lnT w="9525" cap="flat" cmpd="sng" algn="ctr">
                      <a:solidFill>
                        <a:srgbClr val="0085D5"/>
                      </a:solidFill>
                      <a:prstDash val="solid"/>
                      <a:round/>
                      <a:headEnd type="none" w="med" len="med"/>
                      <a:tailEnd type="none" w="med" len="med"/>
                    </a:lnT>
                    <a:lnB w="9525" cap="flat" cmpd="sng" algn="ctr">
                      <a:solidFill>
                        <a:srgbClr val="0085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0400" indent="-230400">
                        <a:lnSpc>
                          <a:spcPct val="100000"/>
                        </a:lnSpc>
                        <a:spcBef>
                          <a:spcPts val="300"/>
                        </a:spcBef>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txBody>
                  <a:tcPr anchor="ctr">
                    <a:lnL w="9525" cap="flat" cmpd="sng" algn="ctr">
                      <a:solidFill>
                        <a:srgbClr val="0085D5"/>
                      </a:solidFill>
                      <a:prstDash val="solid"/>
                      <a:round/>
                      <a:headEnd type="none" w="med" len="med"/>
                      <a:tailEnd type="none" w="med" len="med"/>
                    </a:lnL>
                    <a:lnR w="9525" cap="flat" cmpd="sng" algn="ctr">
                      <a:solidFill>
                        <a:srgbClr val="0085D5"/>
                      </a:solidFill>
                      <a:prstDash val="solid"/>
                      <a:round/>
                      <a:headEnd type="none" w="med" len="med"/>
                      <a:tailEnd type="none" w="med" len="med"/>
                    </a:lnR>
                    <a:lnT w="9525" cap="flat" cmpd="sng" algn="ctr">
                      <a:solidFill>
                        <a:srgbClr val="0085D5"/>
                      </a:solidFill>
                      <a:prstDash val="solid"/>
                      <a:round/>
                      <a:headEnd type="none" w="med" len="med"/>
                      <a:tailEnd type="none" w="med" len="med"/>
                    </a:lnT>
                    <a:lnB w="9525" cap="flat" cmpd="sng" algn="ctr">
                      <a:solidFill>
                        <a:srgbClr val="0085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188000">
                <a:tc>
                  <a:txBody>
                    <a:bodyPr/>
                    <a:lstStyle/>
                    <a:p>
                      <a:pPr marL="144000" indent="-144000">
                        <a:lnSpc>
                          <a:spcPct val="100000"/>
                        </a:lnSpc>
                        <a:spcBef>
                          <a:spcPts val="300"/>
                        </a:spcBef>
                      </a:pPr>
                      <a:r>
                        <a:rPr lang="en-US" sz="1400" dirty="0">
                          <a:latin typeface="Times New Roman" panose="02020603050405020304" pitchFamily="18" charset="0"/>
                          <a:cs typeface="Times New Roman" panose="02020603050405020304" pitchFamily="18" charset="0"/>
                        </a:rPr>
                        <a:t>Atomic Emission</a:t>
                      </a:r>
                    </a:p>
                    <a:p>
                      <a:pPr marL="144000" marR="0" indent="-144000" algn="l" defTabSz="6858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dirty="0">
                          <a:latin typeface="Times New Roman" panose="02020603050405020304" pitchFamily="18" charset="0"/>
                          <a:cs typeface="Times New Roman" panose="02020603050405020304" pitchFamily="18" charset="0"/>
                        </a:rPr>
                        <a:t>MP-AES</a:t>
                      </a:r>
                    </a:p>
                    <a:p>
                      <a:pPr marL="144000" marR="0" indent="-144000" algn="l" defTabSz="6858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dirty="0">
                          <a:latin typeface="Times New Roman" panose="02020603050405020304" pitchFamily="18" charset="0"/>
                          <a:cs typeface="Times New Roman" panose="02020603050405020304" pitchFamily="18" charset="0"/>
                        </a:rPr>
                        <a:t>ICP-OES</a:t>
                      </a:r>
                    </a:p>
                    <a:p>
                      <a:pPr marL="144000" marR="0" indent="-144000" algn="l" defTabSz="6858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dirty="0">
                          <a:latin typeface="Times New Roman" panose="02020603050405020304" pitchFamily="18" charset="0"/>
                          <a:cs typeface="Times New Roman" panose="02020603050405020304" pitchFamily="18" charset="0"/>
                        </a:rPr>
                        <a:t>X-ray Fluorescence (XRF)</a:t>
                      </a:r>
                    </a:p>
                  </a:txBody>
                  <a:tcPr anchor="ctr">
                    <a:lnL w="9525" cap="flat" cmpd="sng" algn="ctr">
                      <a:solidFill>
                        <a:srgbClr val="0085D5"/>
                      </a:solidFill>
                      <a:prstDash val="solid"/>
                      <a:round/>
                      <a:headEnd type="none" w="med" len="med"/>
                      <a:tailEnd type="none" w="med" len="med"/>
                    </a:lnL>
                    <a:lnR w="9525" cap="flat" cmpd="sng" algn="ctr">
                      <a:solidFill>
                        <a:srgbClr val="0085D5"/>
                      </a:solidFill>
                      <a:prstDash val="solid"/>
                      <a:round/>
                      <a:headEnd type="none" w="med" len="med"/>
                      <a:tailEnd type="none" w="med" len="med"/>
                    </a:lnR>
                    <a:lnT w="9525" cap="flat" cmpd="sng" algn="ctr">
                      <a:solidFill>
                        <a:srgbClr val="0085D5"/>
                      </a:solidFill>
                      <a:prstDash val="solid"/>
                      <a:round/>
                      <a:headEnd type="none" w="med" len="med"/>
                      <a:tailEnd type="none" w="med" len="med"/>
                    </a:lnT>
                    <a:lnB w="9525" cap="flat" cmpd="sng" algn="ctr">
                      <a:solidFill>
                        <a:srgbClr val="0085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indent="-144000" algn="l" defTabSz="6858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400" kern="1200" dirty="0">
                          <a:solidFill>
                            <a:schemeClr val="dk1"/>
                          </a:solidFill>
                          <a:latin typeface="Times New Roman" panose="02020603050405020304" pitchFamily="18" charset="0"/>
                          <a:ea typeface="+mn-ea"/>
                          <a:cs typeface="Times New Roman" panose="02020603050405020304" pitchFamily="18" charset="0"/>
                        </a:rPr>
                        <a:t>ICP-MS</a:t>
                      </a:r>
                    </a:p>
                  </a:txBody>
                  <a:tcPr anchor="ctr">
                    <a:lnL w="9525" cap="flat" cmpd="sng" algn="ctr">
                      <a:solidFill>
                        <a:srgbClr val="0085D5"/>
                      </a:solidFill>
                      <a:prstDash val="solid"/>
                      <a:round/>
                      <a:headEnd type="none" w="med" len="med"/>
                      <a:tailEnd type="none" w="med" len="med"/>
                    </a:lnL>
                    <a:lnR w="9525" cap="flat" cmpd="sng" algn="ctr">
                      <a:solidFill>
                        <a:srgbClr val="0085D5"/>
                      </a:solidFill>
                      <a:prstDash val="solid"/>
                      <a:round/>
                      <a:headEnd type="none" w="med" len="med"/>
                      <a:tailEnd type="none" w="med" len="med"/>
                    </a:lnR>
                    <a:lnT w="9525" cap="flat" cmpd="sng" algn="ctr">
                      <a:solidFill>
                        <a:srgbClr val="0085D5"/>
                      </a:solidFill>
                      <a:prstDash val="solid"/>
                      <a:round/>
                      <a:headEnd type="none" w="med" len="med"/>
                      <a:tailEnd type="none" w="med" len="med"/>
                    </a:lnT>
                    <a:lnB w="9525" cap="flat" cmpd="sng" algn="ctr">
                      <a:solidFill>
                        <a:srgbClr val="0085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48000">
                <a:tc>
                  <a:txBody>
                    <a:bodyPr/>
                    <a:lstStyle/>
                    <a:p>
                      <a:pPr marL="144000" indent="-144000">
                        <a:lnSpc>
                          <a:spcPct val="100000"/>
                        </a:lnSpc>
                        <a:spcBef>
                          <a:spcPts val="300"/>
                        </a:spcBef>
                      </a:pPr>
                      <a:r>
                        <a:rPr lang="en-US" sz="1400" dirty="0">
                          <a:latin typeface="Times New Roman" panose="02020603050405020304" pitchFamily="18" charset="0"/>
                          <a:cs typeface="Times New Roman" panose="02020603050405020304" pitchFamily="18" charset="0"/>
                        </a:rPr>
                        <a:t>Atomic Interference</a:t>
                      </a:r>
                    </a:p>
                    <a:p>
                      <a:pPr marL="144000" indent="-144000">
                        <a:lnSpc>
                          <a:spcPct val="100000"/>
                        </a:lnSpc>
                        <a:spcBef>
                          <a:spcPts val="300"/>
                        </a:spcBef>
                        <a:buFont typeface="Arial" panose="020B0604020202020204" pitchFamily="34" charset="0"/>
                        <a:buChar char="•"/>
                      </a:pPr>
                      <a:r>
                        <a:rPr lang="en-US" sz="1400" kern="1200" dirty="0">
                          <a:solidFill>
                            <a:schemeClr val="dk1"/>
                          </a:solidFill>
                          <a:latin typeface="Times New Roman" panose="02020603050405020304" pitchFamily="18" charset="0"/>
                          <a:ea typeface="+mn-ea"/>
                          <a:cs typeface="Times New Roman" panose="02020603050405020304" pitchFamily="18" charset="0"/>
                        </a:rPr>
                        <a:t>X-ray </a:t>
                      </a:r>
                      <a:r>
                        <a:rPr lang="en-US" sz="1400" dirty="0">
                          <a:latin typeface="Times New Roman" panose="02020603050405020304" pitchFamily="18" charset="0"/>
                          <a:cs typeface="Times New Roman" panose="02020603050405020304" pitchFamily="18" charset="0"/>
                        </a:rPr>
                        <a:t>Diffraction (XRD)</a:t>
                      </a:r>
                    </a:p>
                  </a:txBody>
                  <a:tcPr anchor="ctr">
                    <a:lnL w="9525" cap="flat" cmpd="sng" algn="ctr">
                      <a:solidFill>
                        <a:srgbClr val="0085D5"/>
                      </a:solidFill>
                      <a:prstDash val="solid"/>
                      <a:round/>
                      <a:headEnd type="none" w="med" len="med"/>
                      <a:tailEnd type="none" w="med" len="med"/>
                    </a:lnL>
                    <a:lnR w="9525" cap="flat" cmpd="sng" algn="ctr">
                      <a:solidFill>
                        <a:srgbClr val="0085D5"/>
                      </a:solidFill>
                      <a:prstDash val="solid"/>
                      <a:round/>
                      <a:headEnd type="none" w="med" len="med"/>
                      <a:tailEnd type="none" w="med" len="med"/>
                    </a:lnR>
                    <a:lnT w="9525" cap="flat" cmpd="sng" algn="ctr">
                      <a:solidFill>
                        <a:srgbClr val="0085D5"/>
                      </a:solidFill>
                      <a:prstDash val="solid"/>
                      <a:round/>
                      <a:headEnd type="none" w="med" len="med"/>
                      <a:tailEnd type="none" w="med" len="med"/>
                    </a:lnT>
                    <a:lnB w="9525" cap="flat" cmpd="sng" algn="ctr">
                      <a:solidFill>
                        <a:srgbClr val="0085D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0400" indent="-230400">
                        <a:lnSpc>
                          <a:spcPct val="100000"/>
                        </a:lnSpc>
                        <a:spcBef>
                          <a:spcPts val="300"/>
                        </a:spcBef>
                      </a:pPr>
                      <a:endParaRPr lang="en-US" sz="1400" dirty="0">
                        <a:latin typeface="Times New Roman" panose="02020603050405020304" pitchFamily="18" charset="0"/>
                        <a:cs typeface="Times New Roman" panose="02020603050405020304" pitchFamily="18" charset="0"/>
                      </a:endParaRPr>
                    </a:p>
                  </a:txBody>
                  <a:tcPr anchor="ctr">
                    <a:lnL w="9525" cap="flat" cmpd="sng" algn="ctr">
                      <a:solidFill>
                        <a:srgbClr val="0085D5"/>
                      </a:solidFill>
                      <a:prstDash val="solid"/>
                      <a:round/>
                      <a:headEnd type="none" w="med" len="med"/>
                      <a:tailEnd type="none" w="med" len="med"/>
                    </a:lnL>
                    <a:lnR w="9525" cap="flat" cmpd="sng" algn="ctr">
                      <a:solidFill>
                        <a:srgbClr val="0085D5"/>
                      </a:solidFill>
                      <a:prstDash val="solid"/>
                      <a:round/>
                      <a:headEnd type="none" w="med" len="med"/>
                      <a:tailEnd type="none" w="med" len="med"/>
                    </a:lnR>
                    <a:lnT w="9525" cap="flat" cmpd="sng" algn="ctr">
                      <a:solidFill>
                        <a:srgbClr val="0085D5"/>
                      </a:solidFill>
                      <a:prstDash val="solid"/>
                      <a:round/>
                      <a:headEnd type="none" w="med" len="med"/>
                      <a:tailEnd type="none" w="med" len="med"/>
                    </a:lnT>
                    <a:lnB w="9525" cap="flat" cmpd="sng" algn="ctr">
                      <a:solidFill>
                        <a:srgbClr val="0085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6" name="Text Box 2">
            <a:extLst>
              <a:ext uri="{FF2B5EF4-FFF2-40B4-BE49-F238E27FC236}">
                <a16:creationId xmlns:a16="http://schemas.microsoft.com/office/drawing/2014/main" id="{9F13703F-A588-EE47-AF96-30F64717B8B8}"/>
              </a:ext>
            </a:extLst>
          </p:cNvPr>
          <p:cNvSpPr txBox="1">
            <a:spLocks noChangeArrowheads="1"/>
          </p:cNvSpPr>
          <p:nvPr/>
        </p:nvSpPr>
        <p:spPr bwMode="auto">
          <a:xfrm>
            <a:off x="6741487" y="627789"/>
            <a:ext cx="4917114"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dirty="0">
                <a:solidFill>
                  <a:schemeClr val="accent2"/>
                </a:solidFill>
                <a:cs typeface="Times New Roman" panose="02020603050405020304" pitchFamily="18" charset="0"/>
              </a:rPr>
              <a:t>Atomic Absorption Spectroscopy</a:t>
            </a:r>
            <a:endParaRPr lang="en-US" altLang="en-US" sz="2000" dirty="0">
              <a:cs typeface="Times New Roman" panose="02020603050405020304" pitchFamily="18" charset="0"/>
            </a:endParaRPr>
          </a:p>
          <a:p>
            <a:r>
              <a:rPr lang="en-US" altLang="en-US" dirty="0">
                <a:cs typeface="Times New Roman" panose="02020603050405020304" pitchFamily="18" charset="0"/>
              </a:rPr>
              <a:t>Absorbance = -log(I</a:t>
            </a:r>
            <a:r>
              <a:rPr lang="en-US" altLang="en-US" baseline="-25000" dirty="0">
                <a:cs typeface="Times New Roman" panose="02020603050405020304" pitchFamily="18" charset="0"/>
              </a:rPr>
              <a:t>t</a:t>
            </a:r>
            <a:r>
              <a:rPr lang="en-US" altLang="en-US" dirty="0">
                <a:cs typeface="Times New Roman" panose="02020603050405020304" pitchFamily="18" charset="0"/>
              </a:rPr>
              <a:t>/I</a:t>
            </a:r>
            <a:r>
              <a:rPr lang="en-US" altLang="en-US" baseline="-25000" dirty="0">
                <a:cs typeface="Times New Roman" panose="02020603050405020304" pitchFamily="18" charset="0"/>
              </a:rPr>
              <a:t>0</a:t>
            </a:r>
            <a:r>
              <a:rPr lang="en-US" altLang="en-US" dirty="0">
                <a:cs typeface="Times New Roman" panose="02020603050405020304" pitchFamily="18" charset="0"/>
              </a:rPr>
              <a:t>)</a:t>
            </a:r>
          </a:p>
          <a:p>
            <a:r>
              <a:rPr lang="en-US" altLang="en-US" dirty="0">
                <a:cs typeface="Times New Roman" panose="02020603050405020304" pitchFamily="18" charset="0"/>
              </a:rPr>
              <a:t>I</a:t>
            </a:r>
            <a:r>
              <a:rPr lang="en-US" altLang="en-US" baseline="-25000" dirty="0">
                <a:cs typeface="Times New Roman" panose="02020603050405020304" pitchFamily="18" charset="0"/>
              </a:rPr>
              <a:t>o</a:t>
            </a:r>
            <a:r>
              <a:rPr lang="en-US" altLang="en-US" dirty="0">
                <a:cs typeface="Times New Roman" panose="02020603050405020304" pitchFamily="18" charset="0"/>
              </a:rPr>
              <a:t> = incident radiation (on sample)</a:t>
            </a:r>
          </a:p>
          <a:p>
            <a:r>
              <a:rPr lang="en-US" altLang="en-US" dirty="0">
                <a:cs typeface="Times New Roman" panose="02020603050405020304" pitchFamily="18" charset="0"/>
              </a:rPr>
              <a:t>I</a:t>
            </a:r>
            <a:r>
              <a:rPr lang="en-US" altLang="en-US" baseline="-25000" dirty="0">
                <a:cs typeface="Times New Roman" panose="02020603050405020304" pitchFamily="18" charset="0"/>
              </a:rPr>
              <a:t>t</a:t>
            </a:r>
            <a:r>
              <a:rPr lang="en-US" altLang="en-US" dirty="0">
                <a:cs typeface="Times New Roman" panose="02020603050405020304" pitchFamily="18" charset="0"/>
              </a:rPr>
              <a:t> = transmitted radiation.</a:t>
            </a:r>
            <a:endParaRPr lang="en-US" altLang="en-US" sz="2000" dirty="0">
              <a:cs typeface="Times New Roman" panose="02020603050405020304" pitchFamily="18" charset="0"/>
            </a:endParaRPr>
          </a:p>
        </p:txBody>
      </p:sp>
      <p:sp>
        <p:nvSpPr>
          <p:cNvPr id="7" name="Text Box 3">
            <a:extLst>
              <a:ext uri="{FF2B5EF4-FFF2-40B4-BE49-F238E27FC236}">
                <a16:creationId xmlns:a16="http://schemas.microsoft.com/office/drawing/2014/main" id="{A74E70C9-CB14-1D45-BAFF-8B6CFA6B6560}"/>
              </a:ext>
            </a:extLst>
          </p:cNvPr>
          <p:cNvSpPr txBox="1">
            <a:spLocks noChangeArrowheads="1"/>
          </p:cNvSpPr>
          <p:nvPr/>
        </p:nvSpPr>
        <p:spPr bwMode="auto">
          <a:xfrm>
            <a:off x="6752794" y="2225040"/>
            <a:ext cx="4911213"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b="1" dirty="0">
                <a:solidFill>
                  <a:schemeClr val="accent2"/>
                </a:solidFill>
                <a:cs typeface="Times New Roman" panose="02020603050405020304" pitchFamily="18" charset="0"/>
              </a:rPr>
              <a:t>Atomic Emission Spectroscopy</a:t>
            </a:r>
            <a:endParaRPr lang="en-US" altLang="en-US" sz="2000" dirty="0">
              <a:cs typeface="Times New Roman" panose="02020603050405020304" pitchFamily="18" charset="0"/>
            </a:endParaRPr>
          </a:p>
          <a:p>
            <a:r>
              <a:rPr lang="en-US" altLang="en-US" sz="2000" dirty="0">
                <a:cs typeface="Times New Roman" panose="02020603050405020304" pitchFamily="18" charset="0"/>
              </a:rPr>
              <a:t>Absorbance = -log(I</a:t>
            </a:r>
            <a:r>
              <a:rPr lang="en-US" altLang="en-US" sz="2000" baseline="-25000" dirty="0">
                <a:cs typeface="Times New Roman" panose="02020603050405020304" pitchFamily="18" charset="0"/>
              </a:rPr>
              <a:t>t</a:t>
            </a:r>
            <a:r>
              <a:rPr lang="en-US" altLang="en-US" sz="2000" dirty="0">
                <a:cs typeface="Times New Roman" panose="02020603050405020304" pitchFamily="18" charset="0"/>
              </a:rPr>
              <a:t>/I</a:t>
            </a:r>
            <a:r>
              <a:rPr lang="en-US" altLang="en-US" sz="2000" baseline="-25000" dirty="0">
                <a:cs typeface="Times New Roman" panose="02020603050405020304" pitchFamily="18" charset="0"/>
              </a:rPr>
              <a:t>0</a:t>
            </a:r>
            <a:r>
              <a:rPr lang="en-US" altLang="en-US" sz="2000" dirty="0">
                <a:cs typeface="Times New Roman" panose="02020603050405020304" pitchFamily="18" charset="0"/>
              </a:rPr>
              <a:t>)</a:t>
            </a:r>
          </a:p>
          <a:p>
            <a:r>
              <a:rPr lang="en-US" altLang="en-US" sz="2000" dirty="0">
                <a:cs typeface="Times New Roman" panose="02020603050405020304" pitchFamily="18" charset="0"/>
              </a:rPr>
              <a:t>I</a:t>
            </a:r>
            <a:r>
              <a:rPr lang="en-US" altLang="en-US" sz="2000" baseline="-25000" dirty="0">
                <a:cs typeface="Times New Roman" panose="02020603050405020304" pitchFamily="18" charset="0"/>
              </a:rPr>
              <a:t>0</a:t>
            </a:r>
            <a:r>
              <a:rPr lang="en-US" altLang="en-US" sz="2000" dirty="0">
                <a:cs typeface="Times New Roman" panose="02020603050405020304" pitchFamily="18" charset="0"/>
              </a:rPr>
              <a:t> =intensity of radiation reaching detector </a:t>
            </a:r>
          </a:p>
          <a:p>
            <a:r>
              <a:rPr lang="en-US" altLang="en-US" sz="2000" dirty="0">
                <a:cs typeface="Times New Roman" panose="02020603050405020304" pitchFamily="18" charset="0"/>
              </a:rPr>
              <a:t>     in the absence of sample.</a:t>
            </a:r>
          </a:p>
          <a:p>
            <a:r>
              <a:rPr lang="en-US" altLang="en-US" sz="2000" dirty="0">
                <a:cs typeface="Times New Roman" panose="02020603050405020304" pitchFamily="18" charset="0"/>
              </a:rPr>
              <a:t>I</a:t>
            </a:r>
            <a:r>
              <a:rPr lang="en-US" altLang="en-US" sz="2000" baseline="-25000" dirty="0">
                <a:cs typeface="Times New Roman" panose="02020603050405020304" pitchFamily="18" charset="0"/>
              </a:rPr>
              <a:t>t</a:t>
            </a:r>
            <a:r>
              <a:rPr lang="en-US" altLang="en-US" sz="2000" dirty="0">
                <a:cs typeface="Times New Roman" panose="02020603050405020304" pitchFamily="18" charset="0"/>
              </a:rPr>
              <a:t> = intensity of radiation reaching detector</a:t>
            </a:r>
          </a:p>
          <a:p>
            <a:r>
              <a:rPr lang="en-US" altLang="en-US" sz="2000" dirty="0">
                <a:cs typeface="Times New Roman" panose="02020603050405020304" pitchFamily="18" charset="0"/>
              </a:rPr>
              <a:t>      when sample is being aspirated</a:t>
            </a:r>
            <a:r>
              <a:rPr lang="en-US" altLang="en-US" sz="1800" dirty="0">
                <a:cs typeface="Times New Roman" panose="02020603050405020304" pitchFamily="18" charset="0"/>
              </a:rPr>
              <a:t>.</a:t>
            </a:r>
          </a:p>
        </p:txBody>
      </p:sp>
      <p:sp>
        <p:nvSpPr>
          <p:cNvPr id="8" name="Rectangle 7">
            <a:extLst>
              <a:ext uri="{FF2B5EF4-FFF2-40B4-BE49-F238E27FC236}">
                <a16:creationId xmlns:a16="http://schemas.microsoft.com/office/drawing/2014/main" id="{551B4D81-BEF7-034C-8B39-2FEE4BF4A0F8}"/>
              </a:ext>
            </a:extLst>
          </p:cNvPr>
          <p:cNvSpPr/>
          <p:nvPr/>
        </p:nvSpPr>
        <p:spPr>
          <a:xfrm>
            <a:off x="6483391" y="4272677"/>
            <a:ext cx="5240593" cy="2585323"/>
          </a:xfrm>
          <a:prstGeom prst="rect">
            <a:avLst/>
          </a:prstGeom>
        </p:spPr>
        <p:txBody>
          <a:bodyPr wrap="square">
            <a:spAutoFit/>
          </a:bodyPr>
          <a:lstStyle/>
          <a:p>
            <a:r>
              <a:rPr lang="en-US" altLang="en-US" dirty="0">
                <a:latin typeface="Times New Roman" panose="02020603050405020304" pitchFamily="18" charset="0"/>
                <a:cs typeface="Times New Roman" panose="02020603050405020304" pitchFamily="18" charset="0"/>
              </a:rPr>
              <a:t>Both methods are used to determine the  concentration of an element in solution.</a:t>
            </a:r>
          </a:p>
          <a:p>
            <a:r>
              <a:rPr lang="en-US" altLang="en-US" dirty="0">
                <a:latin typeface="Times New Roman" panose="02020603050405020304" pitchFamily="18" charset="0"/>
                <a:cs typeface="Times New Roman" panose="02020603050405020304" pitchFamily="18" charset="0"/>
              </a:rPr>
              <a:t>Both methods use a </a:t>
            </a:r>
            <a:r>
              <a:rPr lang="en-US" altLang="en-US" b="1" dirty="0">
                <a:solidFill>
                  <a:schemeClr val="accent2"/>
                </a:solidFill>
                <a:latin typeface="Times New Roman" panose="02020603050405020304" pitchFamily="18" charset="0"/>
                <a:cs typeface="Times New Roman" panose="02020603050405020304" pitchFamily="18" charset="0"/>
              </a:rPr>
              <a:t>standard curve</a:t>
            </a:r>
            <a:r>
              <a:rPr lang="en-US" altLang="en-US" dirty="0">
                <a:latin typeface="Times New Roman" panose="02020603050405020304" pitchFamily="18" charset="0"/>
                <a:cs typeface="Times New Roman" panose="02020603050405020304" pitchFamily="18" charset="0"/>
              </a:rPr>
              <a:t>.</a:t>
            </a:r>
          </a:p>
          <a:p>
            <a:r>
              <a:rPr lang="en-US" altLang="en-US" dirty="0">
                <a:latin typeface="Times New Roman" panose="02020603050405020304" pitchFamily="18" charset="0"/>
                <a:cs typeface="Times New Roman" panose="02020603050405020304" pitchFamily="18" charset="0"/>
              </a:rPr>
              <a:t>Difference between </a:t>
            </a:r>
            <a:r>
              <a:rPr lang="en-US" altLang="en-US" b="1" dirty="0">
                <a:solidFill>
                  <a:schemeClr val="accent2"/>
                </a:solidFill>
                <a:latin typeface="Times New Roman" panose="02020603050405020304" pitchFamily="18" charset="0"/>
                <a:cs typeface="Times New Roman" panose="02020603050405020304" pitchFamily="18" charset="0"/>
              </a:rPr>
              <a:t>UV</a:t>
            </a:r>
            <a:r>
              <a:rPr lang="en-US" altLang="en-US" dirty="0">
                <a:latin typeface="Times New Roman" panose="02020603050405020304" pitchFamily="18" charset="0"/>
                <a:cs typeface="Times New Roman" panose="02020603050405020304" pitchFamily="18" charset="0"/>
              </a:rPr>
              <a:t> and </a:t>
            </a:r>
            <a:r>
              <a:rPr lang="en-US" altLang="en-US" b="1" dirty="0">
                <a:solidFill>
                  <a:schemeClr val="accent2"/>
                </a:solidFill>
                <a:latin typeface="Times New Roman" panose="02020603050405020304" pitchFamily="18" charset="0"/>
                <a:cs typeface="Times New Roman" panose="02020603050405020304" pitchFamily="18" charset="0"/>
              </a:rPr>
              <a:t>IR</a:t>
            </a:r>
            <a:r>
              <a:rPr lang="en-US" altLang="en-US" dirty="0">
                <a:latin typeface="Times New Roman" panose="02020603050405020304" pitchFamily="18" charset="0"/>
                <a:cs typeface="Times New Roman" panose="02020603050405020304" pitchFamily="18" charset="0"/>
              </a:rPr>
              <a:t> spectroscopy is that sample must be </a:t>
            </a:r>
            <a:r>
              <a:rPr lang="en-US" altLang="en-US" b="1" dirty="0">
                <a:solidFill>
                  <a:schemeClr val="accent2"/>
                </a:solidFill>
                <a:latin typeface="Times New Roman" panose="02020603050405020304" pitchFamily="18" charset="0"/>
                <a:cs typeface="Times New Roman" panose="02020603050405020304" pitchFamily="18" charset="0"/>
              </a:rPr>
              <a:t>atomized</a:t>
            </a:r>
            <a:r>
              <a:rPr lang="en-US" altLang="en-US" b="1" dirty="0">
                <a:latin typeface="Times New Roman" panose="02020603050405020304" pitchFamily="18" charset="0"/>
                <a:cs typeface="Times New Roman" panose="02020603050405020304" pitchFamily="18" charset="0"/>
              </a:rPr>
              <a:t>.</a:t>
            </a:r>
          </a:p>
          <a:p>
            <a:r>
              <a:rPr lang="en-US" altLang="en-US" dirty="0">
                <a:latin typeface="Times New Roman" panose="02020603050405020304" pitchFamily="18" charset="0"/>
                <a:cs typeface="Times New Roman" panose="02020603050405020304" pitchFamily="18" charset="0"/>
              </a:rPr>
              <a:t>Sample may be atomized by:</a:t>
            </a:r>
          </a:p>
          <a:p>
            <a:pPr>
              <a:buFontTx/>
              <a:buNone/>
            </a:pPr>
            <a:r>
              <a:rPr lang="en-US" altLang="en-US" dirty="0">
                <a:latin typeface="Times New Roman" panose="02020603050405020304" pitchFamily="18" charset="0"/>
                <a:cs typeface="Times New Roman" panose="02020603050405020304" pitchFamily="18" charset="0"/>
              </a:rPr>
              <a:t>	</a:t>
            </a:r>
            <a:r>
              <a:rPr lang="en-US" altLang="en-US" b="1" dirty="0">
                <a:solidFill>
                  <a:srgbClr val="C00000"/>
                </a:solidFill>
                <a:latin typeface="Times New Roman" panose="02020603050405020304" pitchFamily="18" charset="0"/>
                <a:cs typeface="Times New Roman" panose="02020603050405020304" pitchFamily="18" charset="0"/>
              </a:rPr>
              <a:t>(1) A flame</a:t>
            </a:r>
          </a:p>
          <a:p>
            <a:pPr>
              <a:buFontTx/>
              <a:buNone/>
            </a:pPr>
            <a:r>
              <a:rPr lang="en-US" altLang="en-US" b="1" dirty="0">
                <a:solidFill>
                  <a:srgbClr val="C00000"/>
                </a:solidFill>
                <a:latin typeface="Times New Roman" panose="02020603050405020304" pitchFamily="18" charset="0"/>
                <a:cs typeface="Times New Roman" panose="02020603050405020304" pitchFamily="18" charset="0"/>
              </a:rPr>
              <a:t>	(2) Electrically heated furnace</a:t>
            </a:r>
          </a:p>
          <a:p>
            <a:pPr>
              <a:buFontTx/>
              <a:buNone/>
            </a:pPr>
            <a:r>
              <a:rPr lang="en-US" altLang="en-US" b="1" dirty="0">
                <a:solidFill>
                  <a:srgbClr val="C00000"/>
                </a:solidFill>
                <a:latin typeface="Times New Roman" panose="02020603050405020304" pitchFamily="18" charset="0"/>
                <a:cs typeface="Times New Roman" panose="02020603050405020304" pitchFamily="18" charset="0"/>
              </a:rPr>
              <a:t>	(3) A Plasma</a:t>
            </a:r>
            <a:endParaRPr lang="en-GB" altLang="en-US" b="1" dirty="0">
              <a:solidFill>
                <a:srgbClr val="C00000"/>
              </a:solidFill>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37C5FE57-7064-CB4B-81FB-DC469C901E72}"/>
              </a:ext>
            </a:extLst>
          </p:cNvPr>
          <p:cNvSpPr>
            <a:spLocks noGrp="1"/>
          </p:cNvSpPr>
          <p:nvPr>
            <p:ph type="sldNum" sz="quarter" idx="12"/>
          </p:nvPr>
        </p:nvSpPr>
        <p:spPr/>
        <p:txBody>
          <a:bodyPr/>
          <a:lstStyle/>
          <a:p>
            <a:fld id="{C7F9001A-1515-3045-917C-7DF6676AD6E5}" type="slidenum">
              <a:rPr lang="en-US" smtClean="0"/>
              <a:t>2</a:t>
            </a:fld>
            <a:endParaRPr lang="en-US"/>
          </a:p>
        </p:txBody>
      </p:sp>
      <p:sp>
        <p:nvSpPr>
          <p:cNvPr id="10" name="Rectangle 9">
            <a:extLst>
              <a:ext uri="{FF2B5EF4-FFF2-40B4-BE49-F238E27FC236}">
                <a16:creationId xmlns:a16="http://schemas.microsoft.com/office/drawing/2014/main" id="{32AEEC81-410D-7A4C-B122-73E339CDBAF4}"/>
              </a:ext>
            </a:extLst>
          </p:cNvPr>
          <p:cNvSpPr/>
          <p:nvPr/>
        </p:nvSpPr>
        <p:spPr>
          <a:xfrm>
            <a:off x="171170" y="5492291"/>
            <a:ext cx="5855557" cy="1133644"/>
          </a:xfrm>
          <a:prstGeom prst="rect">
            <a:avLst/>
          </a:prstGeom>
        </p:spPr>
        <p:txBody>
          <a:bodyPr wrap="square">
            <a:spAutoFit/>
          </a:bodyPr>
          <a:lstStyle/>
          <a:p>
            <a:pPr marL="230400" indent="-230400">
              <a:spcBef>
                <a:spcPts val="700"/>
              </a:spcBef>
              <a:buFont typeface="Arial" panose="020B0604020202020204" pitchFamily="34" charset="0"/>
              <a:buChar char="•"/>
            </a:pPr>
            <a:r>
              <a:rPr lang="en-US" sz="1400" b="1" dirty="0">
                <a:solidFill>
                  <a:srgbClr val="C00000"/>
                </a:solidFill>
                <a:latin typeface="Times New Roman" panose="02020603050405020304" pitchFamily="18" charset="0"/>
                <a:cs typeface="Times New Roman" panose="02020603050405020304" pitchFamily="18" charset="0"/>
              </a:rPr>
              <a:t>Microwave plasma atomic emission spectroscopy (MP-AES) </a:t>
            </a:r>
          </a:p>
          <a:p>
            <a:pPr marL="230400" indent="-230400">
              <a:spcBef>
                <a:spcPts val="700"/>
              </a:spcBef>
              <a:buFont typeface="Arial" panose="020B0604020202020204" pitchFamily="34" charset="0"/>
              <a:buChar char="•"/>
            </a:pPr>
            <a:r>
              <a:rPr lang="en-US" sz="1400" b="1" dirty="0">
                <a:solidFill>
                  <a:srgbClr val="C00000"/>
                </a:solidFill>
                <a:latin typeface="Times New Roman" panose="02020603050405020304" pitchFamily="18" charset="0"/>
                <a:cs typeface="Times New Roman" panose="02020603050405020304" pitchFamily="18" charset="0"/>
              </a:rPr>
              <a:t>Inductively coupled plasma optical emission spectroscopy (ICP-OES)</a:t>
            </a:r>
          </a:p>
          <a:p>
            <a:pPr marL="230400" indent="-230400">
              <a:spcBef>
                <a:spcPts val="700"/>
              </a:spcBef>
              <a:buFont typeface="Arial" panose="020B0604020202020204" pitchFamily="34" charset="0"/>
              <a:buChar char="•"/>
            </a:pPr>
            <a:r>
              <a:rPr lang="en-US" sz="1400" b="1" dirty="0">
                <a:solidFill>
                  <a:srgbClr val="C00000"/>
                </a:solidFill>
                <a:latin typeface="Times New Roman" panose="02020603050405020304" pitchFamily="18" charset="0"/>
                <a:cs typeface="Times New Roman" panose="02020603050405020304" pitchFamily="18" charset="0"/>
              </a:rPr>
              <a:t>Inductively coupled plasma mass spectroscopy</a:t>
            </a:r>
            <a:br>
              <a:rPr lang="en-US" sz="1400" b="1" dirty="0">
                <a:solidFill>
                  <a:srgbClr val="C00000"/>
                </a:solidFill>
                <a:latin typeface="Times New Roman" panose="02020603050405020304" pitchFamily="18" charset="0"/>
                <a:cs typeface="Times New Roman" panose="02020603050405020304" pitchFamily="18" charset="0"/>
              </a:rPr>
            </a:br>
            <a:endParaRPr lang="en-US" sz="1400" b="1" dirty="0">
              <a:solidFill>
                <a:srgbClr val="C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181FA7A-2ABB-DC40-8B14-4866922F6BF5}"/>
              </a:ext>
            </a:extLst>
          </p:cNvPr>
          <p:cNvSpPr/>
          <p:nvPr/>
        </p:nvSpPr>
        <p:spPr>
          <a:xfrm>
            <a:off x="9493396" y="175669"/>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1753080923"/>
      </p:ext>
    </p:extLst>
  </p:cSld>
  <p:clrMapOvr>
    <a:masterClrMapping/>
  </p:clrMapOvr>
  <mc:AlternateContent xmlns:mc="http://schemas.openxmlformats.org/markup-compatibility/2006" xmlns:p14="http://schemas.microsoft.com/office/powerpoint/2010/main">
    <mc:Choice Requires="p14">
      <p:transition spd="slow" p14:dur="2000" advTm="502642"/>
    </mc:Choice>
    <mc:Fallback xmlns="">
      <p:transition spd="slow" advTm="50264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89607F3C-A94E-0B4F-97F8-F419434DDBC8}"/>
              </a:ext>
            </a:extLst>
          </p:cNvPr>
          <p:cNvSpPr>
            <a:spLocks noChangeArrowheads="1"/>
          </p:cNvSpPr>
          <p:nvPr/>
        </p:nvSpPr>
        <p:spPr bwMode="auto">
          <a:xfrm>
            <a:off x="631408" y="156980"/>
            <a:ext cx="642951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buClr>
                <a:schemeClr val="tx2"/>
              </a:buClr>
              <a:buNone/>
            </a:pPr>
            <a:r>
              <a:rPr lang="en-US" altLang="en-US" b="1" dirty="0">
                <a:solidFill>
                  <a:srgbClr val="C00000"/>
                </a:solidFill>
                <a:latin typeface="Arial" panose="020B0604020202020204" pitchFamily="34" charset="0"/>
                <a:cs typeface="Arial" panose="020B0604020202020204" pitchFamily="34" charset="0"/>
              </a:rPr>
              <a:t>2. Atomizer(</a:t>
            </a:r>
            <a:r>
              <a:rPr lang="en-US" altLang="en-US" dirty="0">
                <a:solidFill>
                  <a:srgbClr val="CC3300"/>
                </a:solidFill>
              </a:rPr>
              <a:t>Laminar Flow Burner)</a:t>
            </a:r>
          </a:p>
          <a:p>
            <a:pPr algn="ctr" eaLnBrk="1" hangingPunct="1">
              <a:buClr>
                <a:schemeClr val="tx2"/>
              </a:buClr>
              <a:buFont typeface="Wingdings" pitchFamily="2" charset="2"/>
              <a:buNone/>
            </a:pPr>
            <a:endParaRPr lang="en-US" altLang="en-US" b="1" dirty="0">
              <a:solidFill>
                <a:srgbClr val="C00000"/>
              </a:solidFill>
              <a:latin typeface="Arial" panose="020B0604020202020204" pitchFamily="34" charset="0"/>
              <a:cs typeface="Arial" panose="020B0604020202020204" pitchFamily="34" charset="0"/>
            </a:endParaRPr>
          </a:p>
        </p:txBody>
      </p:sp>
      <p:pic>
        <p:nvPicPr>
          <p:cNvPr id="31745" name="Picture 3" descr="nebuliser 2">
            <a:extLst>
              <a:ext uri="{FF2B5EF4-FFF2-40B4-BE49-F238E27FC236}">
                <a16:creationId xmlns:a16="http://schemas.microsoft.com/office/drawing/2014/main" id="{24730C33-53C3-A94F-978A-4039DE855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31" y="1343826"/>
            <a:ext cx="7528591" cy="5235339"/>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6310" name="AutoShape 6">
            <a:extLst>
              <a:ext uri="{FF2B5EF4-FFF2-40B4-BE49-F238E27FC236}">
                <a16:creationId xmlns:a16="http://schemas.microsoft.com/office/drawing/2014/main" id="{62E7B343-738D-D54A-8EEF-834EC17B1DBD}"/>
              </a:ext>
            </a:extLst>
          </p:cNvPr>
          <p:cNvSpPr>
            <a:spLocks noChangeArrowheads="1"/>
          </p:cNvSpPr>
          <p:nvPr/>
        </p:nvSpPr>
        <p:spPr bwMode="auto">
          <a:xfrm>
            <a:off x="5879876" y="5237824"/>
            <a:ext cx="3003486" cy="814534"/>
          </a:xfrm>
          <a:prstGeom prst="wedgeRectCallout">
            <a:avLst>
              <a:gd name="adj1" fmla="val -97808"/>
              <a:gd name="adj2" fmla="val -79070"/>
            </a:avLst>
          </a:prstGeom>
          <a:solidFill>
            <a:schemeClr val="accent2">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solidFill>
                  <a:srgbClr val="C00000"/>
                </a:solidFill>
                <a:latin typeface="Clarendon" pitchFamily="18" charset="0"/>
              </a:rPr>
              <a:t>2. A negative pressure is formed at the end of the small diameter, plastic nebulizer tube</a:t>
            </a:r>
            <a:r>
              <a:rPr lang="en-US" altLang="en-US" sz="1200" b="1" dirty="0">
                <a:solidFill>
                  <a:srgbClr val="C00000"/>
                </a:solidFill>
                <a:latin typeface="Clarendon" pitchFamily="18" charset="0"/>
                <a:sym typeface="Symbol" pitchFamily="2" charset="2"/>
              </a:rPr>
              <a:t></a:t>
            </a:r>
            <a:r>
              <a:rPr lang="en-US" altLang="en-US" sz="1200" b="1" dirty="0">
                <a:solidFill>
                  <a:srgbClr val="C00000"/>
                </a:solidFill>
                <a:latin typeface="Clarendon" pitchFamily="18" charset="0"/>
              </a:rPr>
              <a:t> (aspiration).</a:t>
            </a:r>
          </a:p>
        </p:txBody>
      </p:sp>
      <p:sp>
        <p:nvSpPr>
          <p:cNvPr id="226312" name="AutoShape 8">
            <a:extLst>
              <a:ext uri="{FF2B5EF4-FFF2-40B4-BE49-F238E27FC236}">
                <a16:creationId xmlns:a16="http://schemas.microsoft.com/office/drawing/2014/main" id="{AFA52D94-C9FB-C74A-95F1-9634887DA257}"/>
              </a:ext>
            </a:extLst>
          </p:cNvPr>
          <p:cNvSpPr>
            <a:spLocks noChangeArrowheads="1"/>
          </p:cNvSpPr>
          <p:nvPr/>
        </p:nvSpPr>
        <p:spPr bwMode="auto">
          <a:xfrm>
            <a:off x="7495048" y="3961495"/>
            <a:ext cx="3731206" cy="814534"/>
          </a:xfrm>
          <a:prstGeom prst="wedgeRectCallout">
            <a:avLst>
              <a:gd name="adj1" fmla="val -96714"/>
              <a:gd name="adj2" fmla="val -46131"/>
            </a:avLst>
          </a:prstGeom>
          <a:solidFill>
            <a:schemeClr val="accent2">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solidFill>
                  <a:srgbClr val="C00000"/>
                </a:solidFill>
                <a:latin typeface="Clarendon" pitchFamily="18" charset="0"/>
              </a:rPr>
              <a:t>3. The result is a heterogeneous mixture of gases (fuel + oxidant) and suspended aerosol (finely dispersed sample). </a:t>
            </a:r>
          </a:p>
        </p:txBody>
      </p:sp>
      <p:sp>
        <p:nvSpPr>
          <p:cNvPr id="226313" name="AutoShape 9">
            <a:extLst>
              <a:ext uri="{FF2B5EF4-FFF2-40B4-BE49-F238E27FC236}">
                <a16:creationId xmlns:a16="http://schemas.microsoft.com/office/drawing/2014/main" id="{8AB0D8A4-6CA3-C041-B1A0-A2EF59F3D0FD}"/>
              </a:ext>
            </a:extLst>
          </p:cNvPr>
          <p:cNvSpPr>
            <a:spLocks noChangeArrowheads="1"/>
          </p:cNvSpPr>
          <p:nvPr/>
        </p:nvSpPr>
        <p:spPr bwMode="auto">
          <a:xfrm>
            <a:off x="7931656" y="773687"/>
            <a:ext cx="2394913" cy="681048"/>
          </a:xfrm>
          <a:prstGeom prst="wedgeRectCallout">
            <a:avLst>
              <a:gd name="adj1" fmla="val -59565"/>
              <a:gd name="adj2" fmla="val 93824"/>
            </a:avLst>
          </a:prstGeom>
          <a:solidFill>
            <a:schemeClr val="accent2">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solidFill>
                  <a:srgbClr val="C00000"/>
                </a:solidFill>
                <a:latin typeface="Clarendon" pitchFamily="18" charset="0"/>
              </a:rPr>
              <a:t>4. The mixture flows immediately into the burner head.</a:t>
            </a:r>
            <a:endParaRPr lang="en-US" altLang="en-US" sz="1200" dirty="0">
              <a:solidFill>
                <a:srgbClr val="C00000"/>
              </a:solidFill>
              <a:latin typeface="Clarendon" pitchFamily="18" charset="0"/>
            </a:endParaRPr>
          </a:p>
        </p:txBody>
      </p:sp>
      <p:sp>
        <p:nvSpPr>
          <p:cNvPr id="226314" name="AutoShape 10">
            <a:extLst>
              <a:ext uri="{FF2B5EF4-FFF2-40B4-BE49-F238E27FC236}">
                <a16:creationId xmlns:a16="http://schemas.microsoft.com/office/drawing/2014/main" id="{FD815AE3-3093-604F-9F5A-C61E0270F020}"/>
              </a:ext>
            </a:extLst>
          </p:cNvPr>
          <p:cNvSpPr>
            <a:spLocks noChangeArrowheads="1"/>
          </p:cNvSpPr>
          <p:nvPr/>
        </p:nvSpPr>
        <p:spPr bwMode="auto">
          <a:xfrm>
            <a:off x="2978947" y="1343827"/>
            <a:ext cx="2516628" cy="829748"/>
          </a:xfrm>
          <a:prstGeom prst="wedgeRectCallout">
            <a:avLst>
              <a:gd name="adj1" fmla="val 86556"/>
              <a:gd name="adj2" fmla="val -27556"/>
            </a:avLst>
          </a:prstGeom>
          <a:solidFill>
            <a:schemeClr val="accent2">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solidFill>
                  <a:srgbClr val="C00000"/>
                </a:solidFill>
                <a:latin typeface="Clarendon" pitchFamily="18" charset="0"/>
              </a:rPr>
              <a:t>5. It burns as a smooth, laminar flame evenly distributed along a narrow slot.</a:t>
            </a:r>
          </a:p>
        </p:txBody>
      </p:sp>
      <p:sp>
        <p:nvSpPr>
          <p:cNvPr id="226315" name="AutoShape 11">
            <a:extLst>
              <a:ext uri="{FF2B5EF4-FFF2-40B4-BE49-F238E27FC236}">
                <a16:creationId xmlns:a16="http://schemas.microsoft.com/office/drawing/2014/main" id="{DEEA0634-ABFF-304D-BAD5-D1955C7000AF}"/>
              </a:ext>
            </a:extLst>
          </p:cNvPr>
          <p:cNvSpPr>
            <a:spLocks noChangeArrowheads="1"/>
          </p:cNvSpPr>
          <p:nvPr/>
        </p:nvSpPr>
        <p:spPr bwMode="auto">
          <a:xfrm>
            <a:off x="0" y="5232053"/>
            <a:ext cx="3003486" cy="454373"/>
          </a:xfrm>
          <a:prstGeom prst="wedgeRectCallout">
            <a:avLst>
              <a:gd name="adj1" fmla="val 91844"/>
              <a:gd name="adj2" fmla="val 119559"/>
            </a:avLst>
          </a:prstGeom>
          <a:solidFill>
            <a:schemeClr val="accent2">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200" b="1" dirty="0">
                <a:solidFill>
                  <a:srgbClr val="C00000"/>
                </a:solidFill>
                <a:latin typeface="Clarendon" pitchFamily="18" charset="0"/>
              </a:rPr>
              <a:t>6. Liquid sample not flowing into the flame collects in the waste.</a:t>
            </a:r>
          </a:p>
        </p:txBody>
      </p:sp>
      <p:sp>
        <p:nvSpPr>
          <p:cNvPr id="31753" name="Text Box 12">
            <a:extLst>
              <a:ext uri="{FF2B5EF4-FFF2-40B4-BE49-F238E27FC236}">
                <a16:creationId xmlns:a16="http://schemas.microsoft.com/office/drawing/2014/main" id="{DA2200FF-C879-E241-8BBE-AB87E787FF62}"/>
              </a:ext>
            </a:extLst>
          </p:cNvPr>
          <p:cNvSpPr txBox="1">
            <a:spLocks noChangeArrowheads="1"/>
          </p:cNvSpPr>
          <p:nvPr/>
        </p:nvSpPr>
        <p:spPr bwMode="auto">
          <a:xfrm>
            <a:off x="6561175" y="6055945"/>
            <a:ext cx="2354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b="1" dirty="0">
                <a:latin typeface="Clarendon" pitchFamily="18" charset="0"/>
              </a:rPr>
              <a:t>Note:</a:t>
            </a:r>
          </a:p>
          <a:p>
            <a:pPr>
              <a:spcBef>
                <a:spcPct val="0"/>
              </a:spcBef>
              <a:buClrTx/>
              <a:buSzTx/>
              <a:buFontTx/>
              <a:buNone/>
            </a:pPr>
            <a:r>
              <a:rPr lang="en-US" altLang="en-US" sz="1400" b="1" dirty="0">
                <a:latin typeface="Clarendon" pitchFamily="18" charset="0"/>
              </a:rPr>
              <a:t>When do we use NO2 ?</a:t>
            </a:r>
          </a:p>
        </p:txBody>
      </p:sp>
      <p:sp>
        <p:nvSpPr>
          <p:cNvPr id="226309" name="AutoShape 5">
            <a:extLst>
              <a:ext uri="{FF2B5EF4-FFF2-40B4-BE49-F238E27FC236}">
                <a16:creationId xmlns:a16="http://schemas.microsoft.com/office/drawing/2014/main" id="{6A8B485B-4555-5444-81B5-3D5FFB4B6066}"/>
              </a:ext>
            </a:extLst>
          </p:cNvPr>
          <p:cNvSpPr>
            <a:spLocks noChangeArrowheads="1"/>
          </p:cNvSpPr>
          <p:nvPr/>
        </p:nvSpPr>
        <p:spPr bwMode="auto">
          <a:xfrm>
            <a:off x="33199" y="2638802"/>
            <a:ext cx="2659848" cy="747121"/>
          </a:xfrm>
          <a:prstGeom prst="wedgeRectCallout">
            <a:avLst>
              <a:gd name="adj1" fmla="val 77509"/>
              <a:gd name="adj2" fmla="val 114868"/>
            </a:avLst>
          </a:prstGeom>
          <a:solidFill>
            <a:schemeClr val="accent2">
              <a:lumMod val="20000"/>
              <a:lumOff val="80000"/>
            </a:schemeClr>
          </a:solidFill>
          <a:ln w="9525">
            <a:solidFill>
              <a:srgbClr val="000000"/>
            </a:solidFill>
            <a:miter lim="800000"/>
            <a:headEnd/>
            <a:tailEnd/>
          </a:ln>
        </p:spPr>
        <p:txBody>
          <a:bodyPr/>
          <a:lstStyle>
            <a:lvl1pPr marL="342900" indent="-342900">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solidFill>
                  <a:srgbClr val="C00000"/>
                </a:solidFill>
                <a:latin typeface="Clarendon" pitchFamily="18" charset="0"/>
              </a:rPr>
              <a:t>1. mixes acetylene (the fuel) </a:t>
            </a:r>
          </a:p>
          <a:p>
            <a:pPr algn="ctr">
              <a:spcBef>
                <a:spcPct val="0"/>
              </a:spcBef>
              <a:buClrTx/>
              <a:buSzTx/>
              <a:buFontTx/>
              <a:buNone/>
            </a:pPr>
            <a:r>
              <a:rPr lang="en-US" altLang="en-US" sz="1200" b="1" dirty="0">
                <a:solidFill>
                  <a:srgbClr val="C00000"/>
                </a:solidFill>
                <a:latin typeface="Clarendon" pitchFamily="18" charset="0"/>
              </a:rPr>
              <a:t>and oxidant </a:t>
            </a:r>
          </a:p>
          <a:p>
            <a:pPr algn="ctr">
              <a:spcBef>
                <a:spcPct val="0"/>
              </a:spcBef>
              <a:buClrTx/>
              <a:buSzTx/>
              <a:buFontTx/>
              <a:buNone/>
            </a:pPr>
            <a:r>
              <a:rPr lang="en-US" altLang="en-US" sz="1200" b="1" dirty="0">
                <a:solidFill>
                  <a:srgbClr val="C00000"/>
                </a:solidFill>
                <a:latin typeface="Clarendon" pitchFamily="18" charset="0"/>
              </a:rPr>
              <a:t>(air or nitrous oxide).</a:t>
            </a:r>
          </a:p>
        </p:txBody>
      </p:sp>
      <p:pic>
        <p:nvPicPr>
          <p:cNvPr id="31754" name="Picture 13" descr="CELL">
            <a:extLst>
              <a:ext uri="{FF2B5EF4-FFF2-40B4-BE49-F238E27FC236}">
                <a16:creationId xmlns:a16="http://schemas.microsoft.com/office/drawing/2014/main" id="{CE46FE61-4EEB-A842-AA95-EF63A247CD95}"/>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9012238" y="5686426"/>
            <a:ext cx="1655762" cy="1171575"/>
          </a:xfrm>
          <a:noFill/>
          <a:ln w="76200" cmpd="tri">
            <a:solidFill>
              <a:srgbClr val="000000"/>
            </a:solidFill>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384BBBA-4D64-F74A-AE39-A2103E857595}"/>
              </a:ext>
            </a:extLst>
          </p:cNvPr>
          <p:cNvSpPr>
            <a:spLocks noGrp="1"/>
          </p:cNvSpPr>
          <p:nvPr>
            <p:ph type="sldNum" sz="quarter" idx="12"/>
          </p:nvPr>
        </p:nvSpPr>
        <p:spPr/>
        <p:txBody>
          <a:bodyPr/>
          <a:lstStyle/>
          <a:p>
            <a:fld id="{26E56D84-1898-C44D-91AE-CEE6DDFE0D40}" type="slidenum">
              <a:rPr lang="en-US" smtClean="0"/>
              <a:t>20</a:t>
            </a:fld>
            <a:endParaRPr lang="en-US"/>
          </a:p>
        </p:txBody>
      </p:sp>
      <p:sp>
        <p:nvSpPr>
          <p:cNvPr id="13" name="Rectangle 12">
            <a:extLst>
              <a:ext uri="{FF2B5EF4-FFF2-40B4-BE49-F238E27FC236}">
                <a16:creationId xmlns:a16="http://schemas.microsoft.com/office/drawing/2014/main" id="{D9104883-6713-364F-9654-395E64963631}"/>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custDataLst>
      <p:tags r:id="rId1"/>
    </p:custDataLst>
    <p:extLst>
      <p:ext uri="{BB962C8B-B14F-4D97-AF65-F5344CB8AC3E}">
        <p14:creationId xmlns:p14="http://schemas.microsoft.com/office/powerpoint/2010/main" val="2782152975"/>
      </p:ext>
    </p:extLst>
  </p:cSld>
  <p:clrMapOvr>
    <a:masterClrMapping/>
  </p:clrMapOvr>
  <mc:AlternateContent xmlns:mc="http://schemas.openxmlformats.org/markup-compatibility/2006" xmlns:p14="http://schemas.microsoft.com/office/powerpoint/2010/main">
    <mc:Choice Requires="p14">
      <p:transition spd="slow" p14:dur="2000" advTm="184544"/>
    </mc:Choice>
    <mc:Fallback xmlns="">
      <p:transition spd="slow" advTm="1845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6309"/>
                                        </p:tgtEl>
                                        <p:attrNameLst>
                                          <p:attrName>style.visibility</p:attrName>
                                        </p:attrNameLst>
                                      </p:cBhvr>
                                      <p:to>
                                        <p:strVal val="visible"/>
                                      </p:to>
                                    </p:set>
                                    <p:anim calcmode="lin" valueType="num">
                                      <p:cBhvr additive="base">
                                        <p:cTn id="7" dur="500"/>
                                        <p:tgtEl>
                                          <p:spTgt spid="226309"/>
                                        </p:tgtEl>
                                        <p:attrNameLst>
                                          <p:attrName>ppt_y</p:attrName>
                                        </p:attrNameLst>
                                      </p:cBhvr>
                                      <p:tavLst>
                                        <p:tav tm="0">
                                          <p:val>
                                            <p:strVal val="#ppt_y+#ppt_h*1.125000"/>
                                          </p:val>
                                        </p:tav>
                                        <p:tav tm="100000">
                                          <p:val>
                                            <p:strVal val="#ppt_y"/>
                                          </p:val>
                                        </p:tav>
                                      </p:tavLst>
                                    </p:anim>
                                    <p:animEffect transition="in" filter="wipe(up)">
                                      <p:cBhvr>
                                        <p:cTn id="8" dur="500"/>
                                        <p:tgtEl>
                                          <p:spTgt spid="22630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6310"/>
                                        </p:tgtEl>
                                        <p:attrNameLst>
                                          <p:attrName>style.visibility</p:attrName>
                                        </p:attrNameLst>
                                      </p:cBhvr>
                                      <p:to>
                                        <p:strVal val="visible"/>
                                      </p:to>
                                    </p:set>
                                    <p:anim calcmode="lin" valueType="num">
                                      <p:cBhvr additive="base">
                                        <p:cTn id="13" dur="500"/>
                                        <p:tgtEl>
                                          <p:spTgt spid="226310"/>
                                        </p:tgtEl>
                                        <p:attrNameLst>
                                          <p:attrName>ppt_y</p:attrName>
                                        </p:attrNameLst>
                                      </p:cBhvr>
                                      <p:tavLst>
                                        <p:tav tm="0">
                                          <p:val>
                                            <p:strVal val="#ppt_y+#ppt_h*1.125000"/>
                                          </p:val>
                                        </p:tav>
                                        <p:tav tm="100000">
                                          <p:val>
                                            <p:strVal val="#ppt_y"/>
                                          </p:val>
                                        </p:tav>
                                      </p:tavLst>
                                    </p:anim>
                                    <p:animEffect transition="in" filter="wipe(up)">
                                      <p:cBhvr>
                                        <p:cTn id="14" dur="500"/>
                                        <p:tgtEl>
                                          <p:spTgt spid="2263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26312"/>
                                        </p:tgtEl>
                                        <p:attrNameLst>
                                          <p:attrName>style.visibility</p:attrName>
                                        </p:attrNameLst>
                                      </p:cBhvr>
                                      <p:to>
                                        <p:strVal val="visible"/>
                                      </p:to>
                                    </p:set>
                                    <p:anim calcmode="lin" valueType="num">
                                      <p:cBhvr additive="base">
                                        <p:cTn id="19" dur="500"/>
                                        <p:tgtEl>
                                          <p:spTgt spid="226312"/>
                                        </p:tgtEl>
                                        <p:attrNameLst>
                                          <p:attrName>ppt_y</p:attrName>
                                        </p:attrNameLst>
                                      </p:cBhvr>
                                      <p:tavLst>
                                        <p:tav tm="0">
                                          <p:val>
                                            <p:strVal val="#ppt_y+#ppt_h*1.125000"/>
                                          </p:val>
                                        </p:tav>
                                        <p:tav tm="100000">
                                          <p:val>
                                            <p:strVal val="#ppt_y"/>
                                          </p:val>
                                        </p:tav>
                                      </p:tavLst>
                                    </p:anim>
                                    <p:animEffect transition="in" filter="wipe(up)">
                                      <p:cBhvr>
                                        <p:cTn id="20" dur="500"/>
                                        <p:tgtEl>
                                          <p:spTgt spid="22631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26313"/>
                                        </p:tgtEl>
                                        <p:attrNameLst>
                                          <p:attrName>style.visibility</p:attrName>
                                        </p:attrNameLst>
                                      </p:cBhvr>
                                      <p:to>
                                        <p:strVal val="visible"/>
                                      </p:to>
                                    </p:set>
                                    <p:anim calcmode="lin" valueType="num">
                                      <p:cBhvr additive="base">
                                        <p:cTn id="25" dur="500"/>
                                        <p:tgtEl>
                                          <p:spTgt spid="226313"/>
                                        </p:tgtEl>
                                        <p:attrNameLst>
                                          <p:attrName>ppt_y</p:attrName>
                                        </p:attrNameLst>
                                      </p:cBhvr>
                                      <p:tavLst>
                                        <p:tav tm="0">
                                          <p:val>
                                            <p:strVal val="#ppt_y+#ppt_h*1.125000"/>
                                          </p:val>
                                        </p:tav>
                                        <p:tav tm="100000">
                                          <p:val>
                                            <p:strVal val="#ppt_y"/>
                                          </p:val>
                                        </p:tav>
                                      </p:tavLst>
                                    </p:anim>
                                    <p:animEffect transition="in" filter="wipe(up)">
                                      <p:cBhvr>
                                        <p:cTn id="26" dur="500"/>
                                        <p:tgtEl>
                                          <p:spTgt spid="22631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26314"/>
                                        </p:tgtEl>
                                        <p:attrNameLst>
                                          <p:attrName>style.visibility</p:attrName>
                                        </p:attrNameLst>
                                      </p:cBhvr>
                                      <p:to>
                                        <p:strVal val="visible"/>
                                      </p:to>
                                    </p:set>
                                    <p:anim calcmode="lin" valueType="num">
                                      <p:cBhvr additive="base">
                                        <p:cTn id="31" dur="500"/>
                                        <p:tgtEl>
                                          <p:spTgt spid="226314"/>
                                        </p:tgtEl>
                                        <p:attrNameLst>
                                          <p:attrName>ppt_y</p:attrName>
                                        </p:attrNameLst>
                                      </p:cBhvr>
                                      <p:tavLst>
                                        <p:tav tm="0">
                                          <p:val>
                                            <p:strVal val="#ppt_y+#ppt_h*1.125000"/>
                                          </p:val>
                                        </p:tav>
                                        <p:tav tm="100000">
                                          <p:val>
                                            <p:strVal val="#ppt_y"/>
                                          </p:val>
                                        </p:tav>
                                      </p:tavLst>
                                    </p:anim>
                                    <p:animEffect transition="in" filter="wipe(up)">
                                      <p:cBhvr>
                                        <p:cTn id="32" dur="500"/>
                                        <p:tgtEl>
                                          <p:spTgt spid="2263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26315"/>
                                        </p:tgtEl>
                                        <p:attrNameLst>
                                          <p:attrName>style.visibility</p:attrName>
                                        </p:attrNameLst>
                                      </p:cBhvr>
                                      <p:to>
                                        <p:strVal val="visible"/>
                                      </p:to>
                                    </p:set>
                                    <p:anim calcmode="lin" valueType="num">
                                      <p:cBhvr additive="base">
                                        <p:cTn id="37" dur="500"/>
                                        <p:tgtEl>
                                          <p:spTgt spid="226315"/>
                                        </p:tgtEl>
                                        <p:attrNameLst>
                                          <p:attrName>ppt_y</p:attrName>
                                        </p:attrNameLst>
                                      </p:cBhvr>
                                      <p:tavLst>
                                        <p:tav tm="0">
                                          <p:val>
                                            <p:strVal val="#ppt_y+#ppt_h*1.125000"/>
                                          </p:val>
                                        </p:tav>
                                        <p:tav tm="100000">
                                          <p:val>
                                            <p:strVal val="#ppt_y"/>
                                          </p:val>
                                        </p:tav>
                                      </p:tavLst>
                                    </p:anim>
                                    <p:animEffect transition="in" filter="wipe(up)">
                                      <p:cBhvr>
                                        <p:cTn id="38" dur="500"/>
                                        <p:tgtEl>
                                          <p:spTgt spid="226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0" grpId="0" animBg="1"/>
      <p:bldP spid="226312" grpId="0" animBg="1"/>
      <p:bldP spid="226313" grpId="0" animBg="1"/>
      <p:bldP spid="226314" grpId="0" animBg="1"/>
      <p:bldP spid="226315" grpId="0" animBg="1"/>
      <p:bldP spid="2263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a:extLst>
              <a:ext uri="{FF2B5EF4-FFF2-40B4-BE49-F238E27FC236}">
                <a16:creationId xmlns:a16="http://schemas.microsoft.com/office/drawing/2014/main" id="{1672F89F-5D81-244C-907F-57F6A34B8B9E}"/>
              </a:ext>
            </a:extLst>
          </p:cNvPr>
          <p:cNvSpPr>
            <a:spLocks noGrp="1" noChangeArrowheads="1"/>
          </p:cNvSpPr>
          <p:nvPr>
            <p:ph type="body" idx="1"/>
          </p:nvPr>
        </p:nvSpPr>
        <p:spPr>
          <a:xfrm>
            <a:off x="226541" y="1393688"/>
            <a:ext cx="11738918" cy="5583238"/>
          </a:xfrm>
        </p:spPr>
        <p:txBody>
          <a:bodyPr>
            <a:normAutofit/>
          </a:bodyPr>
          <a:lstStyle/>
          <a:p>
            <a:pPr marL="552450" indent="-552450">
              <a:buNone/>
              <a:defRPr/>
            </a:pPr>
            <a:r>
              <a:rPr lang="en-US" sz="4000" dirty="0">
                <a:latin typeface="Times New Roman" panose="02020603050405020304" pitchFamily="18" charset="0"/>
                <a:cs typeface="Times New Roman" panose="02020603050405020304" pitchFamily="18" charset="0"/>
              </a:rPr>
              <a:t>The process of lighting the AAS flame involves:</a:t>
            </a:r>
          </a:p>
          <a:p>
            <a:pPr>
              <a:defRPr/>
            </a:pPr>
            <a:r>
              <a:rPr lang="en-US" sz="4000" dirty="0">
                <a:latin typeface="Times New Roman" panose="02020603050405020304" pitchFamily="18" charset="0"/>
                <a:cs typeface="Times New Roman" panose="02020603050405020304" pitchFamily="18" charset="0"/>
              </a:rPr>
              <a:t> turning on first the fuel then the oxidant and then lighting the flame with the instrument's auto ignition system.</a:t>
            </a:r>
          </a:p>
          <a:p>
            <a:pPr>
              <a:defRPr/>
            </a:pPr>
            <a:r>
              <a:rPr lang="en-US" sz="4000" dirty="0">
                <a:latin typeface="Times New Roman" panose="02020603050405020304" pitchFamily="18" charset="0"/>
                <a:cs typeface="Times New Roman" panose="02020603050405020304" pitchFamily="18" charset="0"/>
              </a:rPr>
              <a:t>The flame breaks down the analyte's matrix </a:t>
            </a:r>
            <a:r>
              <a:rPr lang="en-US" sz="4000" dirty="0">
                <a:latin typeface="Times New Roman" panose="02020603050405020304" pitchFamily="18" charset="0"/>
                <a:cs typeface="Times New Roman" panose="02020603050405020304" pitchFamily="18" charset="0"/>
                <a:sym typeface="Symbol" pitchFamily="18" charset="2"/>
              </a:rPr>
              <a:t> </a:t>
            </a:r>
            <a:r>
              <a:rPr lang="en-US" sz="4000" dirty="0">
                <a:latin typeface="Times New Roman" panose="02020603050405020304" pitchFamily="18" charset="0"/>
                <a:cs typeface="Times New Roman" panose="02020603050405020304" pitchFamily="18" charset="0"/>
              </a:rPr>
              <a:t>create the elemental form of the analyte atom.   </a:t>
            </a:r>
          </a:p>
        </p:txBody>
      </p:sp>
      <p:sp>
        <p:nvSpPr>
          <p:cNvPr id="2" name="TextBox 1">
            <a:extLst>
              <a:ext uri="{FF2B5EF4-FFF2-40B4-BE49-F238E27FC236}">
                <a16:creationId xmlns:a16="http://schemas.microsoft.com/office/drawing/2014/main" id="{8F870AB0-488E-E948-BB36-7AFDA8EDC40A}"/>
              </a:ext>
            </a:extLst>
          </p:cNvPr>
          <p:cNvSpPr txBox="1"/>
          <p:nvPr/>
        </p:nvSpPr>
        <p:spPr>
          <a:xfrm>
            <a:off x="4563889" y="363073"/>
            <a:ext cx="2034531" cy="707886"/>
          </a:xfrm>
          <a:prstGeom prst="rect">
            <a:avLst/>
          </a:prstGeom>
          <a:noFill/>
        </p:spPr>
        <p:txBody>
          <a:bodyPr wrap="none" rtlCol="0">
            <a:spAutoFit/>
          </a:bodyPr>
          <a:lstStyle/>
          <a:p>
            <a:r>
              <a:rPr lang="en-US" sz="4000" b="1" dirty="0">
                <a:solidFill>
                  <a:srgbClr val="C00000"/>
                </a:solidFill>
                <a:latin typeface="Arial" panose="020B0604020202020204" pitchFamily="34" charset="0"/>
                <a:cs typeface="Arial" panose="020B0604020202020204" pitchFamily="34" charset="0"/>
              </a:rPr>
              <a:t>Ignition</a:t>
            </a:r>
          </a:p>
        </p:txBody>
      </p:sp>
      <p:sp>
        <p:nvSpPr>
          <p:cNvPr id="3" name="Slide Number Placeholder 2">
            <a:extLst>
              <a:ext uri="{FF2B5EF4-FFF2-40B4-BE49-F238E27FC236}">
                <a16:creationId xmlns:a16="http://schemas.microsoft.com/office/drawing/2014/main" id="{94F91FFB-5778-1C49-9CF9-5B73372D4957}"/>
              </a:ext>
            </a:extLst>
          </p:cNvPr>
          <p:cNvSpPr>
            <a:spLocks noGrp="1"/>
          </p:cNvSpPr>
          <p:nvPr>
            <p:ph type="sldNum" sz="quarter" idx="12"/>
          </p:nvPr>
        </p:nvSpPr>
        <p:spPr/>
        <p:txBody>
          <a:bodyPr/>
          <a:lstStyle/>
          <a:p>
            <a:fld id="{26E56D84-1898-C44D-91AE-CEE6DDFE0D40}" type="slidenum">
              <a:rPr lang="en-US" smtClean="0"/>
              <a:t>21</a:t>
            </a:fld>
            <a:endParaRPr lang="en-US"/>
          </a:p>
        </p:txBody>
      </p:sp>
      <p:sp>
        <p:nvSpPr>
          <p:cNvPr id="5" name="Rectangle 4">
            <a:extLst>
              <a:ext uri="{FF2B5EF4-FFF2-40B4-BE49-F238E27FC236}">
                <a16:creationId xmlns:a16="http://schemas.microsoft.com/office/drawing/2014/main" id="{9D17F537-4F9C-B944-ABD5-82A2D09FCD7D}"/>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672903882"/>
      </p:ext>
    </p:extLst>
  </p:cSld>
  <p:clrMapOvr>
    <a:masterClrMapping/>
  </p:clrMapOvr>
  <mc:AlternateContent xmlns:mc="http://schemas.openxmlformats.org/markup-compatibility/2006" xmlns:p14="http://schemas.microsoft.com/office/powerpoint/2010/main">
    <mc:Choice Requires="p14">
      <p:transition spd="slow" p14:dur="2000" advTm="88592"/>
    </mc:Choice>
    <mc:Fallback xmlns="">
      <p:transition spd="slow" advTm="8859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FFED20E7-0AC9-8047-9B82-3CB213AE9384}"/>
              </a:ext>
            </a:extLst>
          </p:cNvPr>
          <p:cNvSpPr>
            <a:spLocks noChangeArrowheads="1"/>
          </p:cNvSpPr>
          <p:nvPr/>
        </p:nvSpPr>
        <p:spPr bwMode="auto">
          <a:xfrm>
            <a:off x="362722" y="750836"/>
            <a:ext cx="11344896"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52450" indent="-552450">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eaLnBrk="1" hangingPunct="1">
              <a:lnSpc>
                <a:spcPct val="90000"/>
              </a:lnSpc>
              <a:spcBef>
                <a:spcPct val="0"/>
              </a:spcBef>
              <a:buClrTx/>
              <a:buSzTx/>
              <a:buFont typeface="Wingdings" pitchFamily="2" charset="2"/>
              <a:buAutoNum type="arabicPeriod"/>
            </a:pPr>
            <a:r>
              <a:rPr lang="en-US" altLang="en-US" sz="2800" dirty="0">
                <a:latin typeface="Times New Roman" panose="02020603050405020304" pitchFamily="18" charset="0"/>
                <a:cs typeface="Times New Roman" panose="02020603050405020304" pitchFamily="18" charset="0"/>
              </a:rPr>
              <a:t>Aspirating a solution containing the element. </a:t>
            </a:r>
          </a:p>
          <a:p>
            <a:pPr eaLnBrk="1" hangingPunct="1">
              <a:lnSpc>
                <a:spcPct val="90000"/>
              </a:lnSpc>
              <a:spcBef>
                <a:spcPct val="0"/>
              </a:spcBef>
              <a:buClrTx/>
              <a:buSzTx/>
              <a:buFont typeface="Wingdings" pitchFamily="2" charset="2"/>
              <a:buAutoNum type="arabicPeriod"/>
            </a:pPr>
            <a:r>
              <a:rPr lang="en-US" altLang="en-US" sz="2800" dirty="0">
                <a:latin typeface="Times New Roman" panose="02020603050405020304" pitchFamily="18" charset="0"/>
                <a:cs typeface="Times New Roman" panose="02020603050405020304" pitchFamily="18" charset="0"/>
              </a:rPr>
              <a:t>Adjusting the fuel: oxidant mix until the maximum light absorbance is achieved. </a:t>
            </a:r>
          </a:p>
          <a:p>
            <a:pPr eaLnBrk="1" hangingPunct="1">
              <a:lnSpc>
                <a:spcPct val="90000"/>
              </a:lnSpc>
              <a:spcBef>
                <a:spcPct val="0"/>
              </a:spcBef>
              <a:buClrTx/>
              <a:buSzTx/>
              <a:buFont typeface="Wingdings" pitchFamily="2" charset="2"/>
              <a:buAutoNum type="arabicPeriod"/>
            </a:pPr>
            <a:r>
              <a:rPr lang="en-US" altLang="en-US" sz="2800" dirty="0">
                <a:latin typeface="Times New Roman" panose="02020603050405020304" pitchFamily="18" charset="0"/>
                <a:cs typeface="Times New Roman" panose="02020603050405020304" pitchFamily="18" charset="0"/>
              </a:rPr>
              <a:t>Careful control of the fuel: air mixture is important because each element's response depends on that mix in the burning flame. </a:t>
            </a:r>
          </a:p>
          <a:p>
            <a:pPr>
              <a:lnSpc>
                <a:spcPct val="90000"/>
              </a:lnSpc>
              <a:spcBef>
                <a:spcPct val="0"/>
              </a:spcBef>
              <a:buClrTx/>
              <a:buSzTx/>
              <a:buFont typeface="Wingdings" pitchFamily="2" charset="2"/>
              <a:buAutoNum type="arabicPeriod"/>
            </a:pPr>
            <a:r>
              <a:rPr lang="en-US" altLang="en-US" sz="2800" dirty="0">
                <a:latin typeface="Times New Roman" panose="02020603050405020304" pitchFamily="18" charset="0"/>
                <a:cs typeface="Times New Roman" panose="02020603050405020304" pitchFamily="18" charset="0"/>
              </a:rPr>
              <a:t>During combustion, atoms of the element of interest in the sample are reduced to free, unexcited ground state atoms, which absorb light at characteristic wavelengths, as shown in the figure below. </a:t>
            </a:r>
          </a:p>
          <a:p>
            <a:pPr eaLnBrk="1" hangingPunct="1">
              <a:lnSpc>
                <a:spcPct val="90000"/>
              </a:lnSpc>
              <a:spcBef>
                <a:spcPct val="0"/>
              </a:spcBef>
              <a:buClrTx/>
              <a:buSzTx/>
              <a:buFont typeface="Wingdings" pitchFamily="2" charset="2"/>
              <a:buAutoNum type="arabicPeriod"/>
            </a:pPr>
            <a:endParaRPr lang="en-US" altLang="en-US" sz="2800" dirty="0">
              <a:latin typeface="Times New Roman" panose="02020603050405020304" pitchFamily="18" charset="0"/>
              <a:cs typeface="Times New Roman" panose="02020603050405020304" pitchFamily="18" charset="0"/>
            </a:endParaRPr>
          </a:p>
        </p:txBody>
      </p:sp>
      <p:sp>
        <p:nvSpPr>
          <p:cNvPr id="34818" name="Rectangle 2">
            <a:extLst>
              <a:ext uri="{FF2B5EF4-FFF2-40B4-BE49-F238E27FC236}">
                <a16:creationId xmlns:a16="http://schemas.microsoft.com/office/drawing/2014/main" id="{F5CE6E84-980F-5740-8E05-1EA7FDAFCF77}"/>
              </a:ext>
            </a:extLst>
          </p:cNvPr>
          <p:cNvSpPr>
            <a:spLocks noChangeArrowheads="1"/>
          </p:cNvSpPr>
          <p:nvPr/>
        </p:nvSpPr>
        <p:spPr bwMode="auto">
          <a:xfrm>
            <a:off x="456847" y="0"/>
            <a:ext cx="948188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52450" indent="-552450">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eaLnBrk="1" hangingPunct="1">
              <a:lnSpc>
                <a:spcPct val="90000"/>
              </a:lnSpc>
              <a:spcBef>
                <a:spcPct val="0"/>
              </a:spcBef>
              <a:buClrTx/>
              <a:buSzTx/>
              <a:buFont typeface="Wingdings" pitchFamily="2" charset="2"/>
              <a:buNone/>
            </a:pPr>
            <a:r>
              <a:rPr lang="en-US" altLang="en-US" sz="3600" b="1" dirty="0">
                <a:solidFill>
                  <a:srgbClr val="C00000"/>
                </a:solidFill>
                <a:latin typeface="Times New Roman" panose="02020603050405020304" pitchFamily="18" charset="0"/>
                <a:cs typeface="Times New Roman" panose="02020603050405020304" pitchFamily="18" charset="0"/>
              </a:rPr>
              <a:t>Optimization is accomplished by:</a:t>
            </a:r>
          </a:p>
        </p:txBody>
      </p:sp>
      <p:sp>
        <p:nvSpPr>
          <p:cNvPr id="2" name="Slide Number Placeholder 1">
            <a:extLst>
              <a:ext uri="{FF2B5EF4-FFF2-40B4-BE49-F238E27FC236}">
                <a16:creationId xmlns:a16="http://schemas.microsoft.com/office/drawing/2014/main" id="{2FFD112A-42B8-1947-8764-7E6C4DA3BEC8}"/>
              </a:ext>
            </a:extLst>
          </p:cNvPr>
          <p:cNvSpPr>
            <a:spLocks noGrp="1"/>
          </p:cNvSpPr>
          <p:nvPr>
            <p:ph type="sldNum" sz="quarter" idx="12"/>
          </p:nvPr>
        </p:nvSpPr>
        <p:spPr/>
        <p:txBody>
          <a:bodyPr/>
          <a:lstStyle/>
          <a:p>
            <a:fld id="{26E56D84-1898-C44D-91AE-CEE6DDFE0D40}" type="slidenum">
              <a:rPr lang="en-US" smtClean="0"/>
              <a:t>22</a:t>
            </a:fld>
            <a:endParaRPr lang="en-US"/>
          </a:p>
        </p:txBody>
      </p:sp>
      <p:pic>
        <p:nvPicPr>
          <p:cNvPr id="5" name="Picture 4" descr="OPERATING PRINCIPLE">
            <a:extLst>
              <a:ext uri="{FF2B5EF4-FFF2-40B4-BE49-F238E27FC236}">
                <a16:creationId xmlns:a16="http://schemas.microsoft.com/office/drawing/2014/main" id="{FC80F6FA-CCF9-9A42-859B-D2CDAAD5EFC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84208" y="4018734"/>
            <a:ext cx="6504038" cy="250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BF8DA22-226A-4448-8051-F41BAAC15164}"/>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559723076"/>
      </p:ext>
    </p:extLst>
  </p:cSld>
  <p:clrMapOvr>
    <a:masterClrMapping/>
  </p:clrMapOvr>
  <mc:AlternateContent xmlns:mc="http://schemas.openxmlformats.org/markup-compatibility/2006" xmlns:p14="http://schemas.microsoft.com/office/powerpoint/2010/main">
    <mc:Choice Requires="p14">
      <p:transition spd="slow" p14:dur="2000" advTm="184684"/>
    </mc:Choice>
    <mc:Fallback xmlns="">
      <p:transition spd="slow" advTm="18468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5">
            <a:extLst>
              <a:ext uri="{FF2B5EF4-FFF2-40B4-BE49-F238E27FC236}">
                <a16:creationId xmlns:a16="http://schemas.microsoft.com/office/drawing/2014/main" id="{65DA19B2-2525-5049-B041-3F4B233F16B7}"/>
              </a:ext>
            </a:extLst>
          </p:cNvPr>
          <p:cNvSpPr txBox="1">
            <a:spLocks noChangeArrowheads="1"/>
          </p:cNvSpPr>
          <p:nvPr/>
        </p:nvSpPr>
        <p:spPr bwMode="auto">
          <a:xfrm>
            <a:off x="361335" y="195314"/>
            <a:ext cx="73533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71475" indent="-371475">
              <a:spcBef>
                <a:spcPct val="20000"/>
              </a:spcBef>
              <a:buChar char="•"/>
              <a:defRPr sz="3200">
                <a:solidFill>
                  <a:schemeClr val="tx1"/>
                </a:solidFill>
                <a:latin typeface="Arial" panose="020B0604020202020204" pitchFamily="34" charset="0"/>
              </a:defRPr>
            </a:lvl1pPr>
            <a:lvl2pPr marL="828675" indent="-37147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ts val="300"/>
              </a:spcBef>
              <a:spcAft>
                <a:spcPts val="300"/>
              </a:spcAft>
              <a:buNone/>
            </a:pPr>
            <a:r>
              <a:rPr lang="en-US" altLang="en-US" sz="1600" dirty="0">
                <a:solidFill>
                  <a:srgbClr val="000099"/>
                </a:solidFill>
              </a:rPr>
              <a:t>Different mixes and flow rates give different temperature profile in flame</a:t>
            </a:r>
          </a:p>
          <a:p>
            <a:pPr lvl="1">
              <a:spcBef>
                <a:spcPts val="300"/>
              </a:spcBef>
              <a:spcAft>
                <a:spcPts val="300"/>
              </a:spcAft>
              <a:buNone/>
            </a:pPr>
            <a:r>
              <a:rPr lang="en-US" altLang="en-US" sz="1600" dirty="0"/>
              <a:t>- gives different degrees of excitation of compounds in path of light source</a:t>
            </a:r>
          </a:p>
        </p:txBody>
      </p:sp>
      <p:sp>
        <p:nvSpPr>
          <p:cNvPr id="6" name="Text Box 1027">
            <a:extLst>
              <a:ext uri="{FF2B5EF4-FFF2-40B4-BE49-F238E27FC236}">
                <a16:creationId xmlns:a16="http://schemas.microsoft.com/office/drawing/2014/main" id="{D2D4D21D-5FCF-2148-B499-61787CF48872}"/>
              </a:ext>
            </a:extLst>
          </p:cNvPr>
          <p:cNvSpPr txBox="1">
            <a:spLocks noChangeArrowheads="1"/>
          </p:cNvSpPr>
          <p:nvPr/>
        </p:nvSpPr>
        <p:spPr bwMode="auto">
          <a:xfrm>
            <a:off x="7220153" y="3185670"/>
            <a:ext cx="4785034" cy="352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5000"/>
              </a:lnSpc>
            </a:pPr>
            <a:r>
              <a:rPr lang="en-US" altLang="en-US" sz="1800" dirty="0">
                <a:cs typeface="Times New Roman" panose="02020603050405020304" pitchFamily="18" charset="0"/>
              </a:rPr>
              <a:t>Acetylene flow rate: 1000 ml/minute</a:t>
            </a:r>
          </a:p>
          <a:p>
            <a:pPr>
              <a:lnSpc>
                <a:spcPct val="125000"/>
              </a:lnSpc>
            </a:pPr>
            <a:r>
              <a:rPr lang="en-US" altLang="en-US" sz="1800" dirty="0">
                <a:cs typeface="Times New Roman" panose="02020603050405020304" pitchFamily="18" charset="0"/>
              </a:rPr>
              <a:t>Air flow rate:             5000 ml/minute</a:t>
            </a:r>
          </a:p>
          <a:p>
            <a:pPr>
              <a:lnSpc>
                <a:spcPct val="125000"/>
              </a:lnSpc>
            </a:pPr>
            <a:r>
              <a:rPr lang="en-US" altLang="en-US" sz="1800" dirty="0">
                <a:cs typeface="Times New Roman" panose="02020603050405020304" pitchFamily="18" charset="0"/>
              </a:rPr>
              <a:t>Sample uptake:           2 ml/minute</a:t>
            </a:r>
          </a:p>
          <a:p>
            <a:pPr>
              <a:lnSpc>
                <a:spcPct val="125000"/>
              </a:lnSpc>
            </a:pPr>
            <a:r>
              <a:rPr lang="en-US" altLang="en-US" sz="1800" dirty="0">
                <a:cs typeface="Times New Roman" panose="02020603050405020304" pitchFamily="18" charset="0"/>
                <a:sym typeface="Symbol" pitchFamily="2" charset="2"/>
              </a:rPr>
              <a:t> </a:t>
            </a:r>
            <a:r>
              <a:rPr lang="en-US" altLang="en-US" sz="1800" dirty="0">
                <a:cs typeface="Times New Roman" panose="02020603050405020304" pitchFamily="18" charset="0"/>
              </a:rPr>
              <a:t>80%  of sample goes to waste.</a:t>
            </a:r>
          </a:p>
          <a:p>
            <a:pPr>
              <a:lnSpc>
                <a:spcPct val="125000"/>
              </a:lnSpc>
            </a:pPr>
            <a:r>
              <a:rPr lang="en-US" altLang="en-US" sz="1800" dirty="0">
                <a:cs typeface="Times New Roman" panose="02020603050405020304" pitchFamily="18" charset="0"/>
              </a:rPr>
              <a:t>Therefore, dilution factor = </a:t>
            </a:r>
            <a:r>
              <a:rPr lang="en-US" altLang="en-US" sz="1800" dirty="0">
                <a:cs typeface="Times New Roman" panose="02020603050405020304" pitchFamily="18" charset="0"/>
                <a:sym typeface="Symbol" pitchFamily="2" charset="2"/>
              </a:rPr>
              <a:t> 15,000</a:t>
            </a:r>
            <a:endParaRPr lang="en-US" altLang="en-US" sz="1800" dirty="0">
              <a:cs typeface="Times New Roman" panose="02020603050405020304" pitchFamily="18" charset="0"/>
            </a:endParaRPr>
          </a:p>
          <a:p>
            <a:pPr>
              <a:lnSpc>
                <a:spcPct val="125000"/>
              </a:lnSpc>
            </a:pPr>
            <a:r>
              <a:rPr lang="en-US" altLang="en-US" sz="1800" b="1" dirty="0">
                <a:cs typeface="Times New Roman" panose="02020603050405020304" pitchFamily="18" charset="0"/>
              </a:rPr>
              <a:t>Highly inefficient</a:t>
            </a:r>
            <a:r>
              <a:rPr lang="en-US" altLang="en-US" sz="1800" dirty="0">
                <a:cs typeface="Times New Roman" panose="02020603050405020304" pitchFamily="18" charset="0"/>
              </a:rPr>
              <a:t>!</a:t>
            </a:r>
          </a:p>
          <a:p>
            <a:pPr>
              <a:lnSpc>
                <a:spcPct val="125000"/>
              </a:lnSpc>
            </a:pPr>
            <a:r>
              <a:rPr lang="en-US" altLang="en-US" sz="1800" dirty="0">
                <a:cs typeface="Times New Roman" panose="02020603050405020304" pitchFamily="18" charset="0"/>
              </a:rPr>
              <a:t>The most commune fuel to use is acetylene</a:t>
            </a:r>
          </a:p>
          <a:p>
            <a:pPr>
              <a:lnSpc>
                <a:spcPct val="125000"/>
              </a:lnSpc>
            </a:pPr>
            <a:r>
              <a:rPr lang="en-US" altLang="en-US" sz="1800" dirty="0">
                <a:cs typeface="Times New Roman" panose="02020603050405020304" pitchFamily="18" charset="0"/>
              </a:rPr>
              <a:t>Either air or N</a:t>
            </a:r>
            <a:r>
              <a:rPr lang="en-US" altLang="en-US" sz="1800" baseline="-25000" dirty="0">
                <a:cs typeface="Times New Roman" panose="02020603050405020304" pitchFamily="18" charset="0"/>
              </a:rPr>
              <a:t>2</a:t>
            </a:r>
            <a:r>
              <a:rPr lang="en-US" altLang="en-US" sz="1800" dirty="0">
                <a:cs typeface="Times New Roman" panose="02020603050405020304" pitchFamily="18" charset="0"/>
              </a:rPr>
              <a:t>O are used as oxidant with N</a:t>
            </a:r>
            <a:r>
              <a:rPr lang="en-US" altLang="en-US" sz="1800" baseline="-25000" dirty="0">
                <a:cs typeface="Times New Roman" panose="02020603050405020304" pitchFamily="18" charset="0"/>
              </a:rPr>
              <a:t>2</a:t>
            </a:r>
            <a:r>
              <a:rPr lang="en-US" altLang="en-US" sz="1800" dirty="0">
                <a:cs typeface="Times New Roman" panose="02020603050405020304" pitchFamily="18" charset="0"/>
              </a:rPr>
              <a:t>O producing a hotter flame </a:t>
            </a:r>
          </a:p>
          <a:p>
            <a:pPr>
              <a:lnSpc>
                <a:spcPct val="125000"/>
              </a:lnSpc>
            </a:pPr>
            <a:r>
              <a:rPr lang="en-US" altLang="en-US" sz="1800" dirty="0">
                <a:cs typeface="Times New Roman" panose="02020603050405020304" pitchFamily="18" charset="0"/>
              </a:rPr>
              <a:t>N</a:t>
            </a:r>
            <a:r>
              <a:rPr lang="en-US" altLang="en-US" sz="1800" baseline="-25000" dirty="0">
                <a:cs typeface="Times New Roman" panose="02020603050405020304" pitchFamily="18" charset="0"/>
              </a:rPr>
              <a:t>2</a:t>
            </a:r>
            <a:r>
              <a:rPr lang="en-US" altLang="en-US" sz="1800" dirty="0">
                <a:cs typeface="Times New Roman" panose="02020603050405020304" pitchFamily="18" charset="0"/>
              </a:rPr>
              <a:t>O also tend to produce a nosier flame </a:t>
            </a:r>
          </a:p>
        </p:txBody>
      </p:sp>
      <p:graphicFrame>
        <p:nvGraphicFramePr>
          <p:cNvPr id="2" name="Table 1">
            <a:extLst>
              <a:ext uri="{FF2B5EF4-FFF2-40B4-BE49-F238E27FC236}">
                <a16:creationId xmlns:a16="http://schemas.microsoft.com/office/drawing/2014/main" id="{450F9130-39EA-464D-8EF6-703BCE5513C5}"/>
              </a:ext>
            </a:extLst>
          </p:cNvPr>
          <p:cNvGraphicFramePr>
            <a:graphicFrameLocks noGrp="1"/>
          </p:cNvGraphicFramePr>
          <p:nvPr/>
        </p:nvGraphicFramePr>
        <p:xfrm>
          <a:off x="296565" y="1868042"/>
          <a:ext cx="4549140" cy="4407535"/>
        </p:xfrm>
        <a:graphic>
          <a:graphicData uri="http://schemas.openxmlformats.org/drawingml/2006/table">
            <a:tbl>
              <a:tblPr>
                <a:tableStyleId>{5C22544A-7EE6-4342-B048-85BDC9FD1C3A}</a:tableStyleId>
              </a:tblPr>
              <a:tblGrid>
                <a:gridCol w="1463040">
                  <a:extLst>
                    <a:ext uri="{9D8B030D-6E8A-4147-A177-3AD203B41FA5}">
                      <a16:colId xmlns:a16="http://schemas.microsoft.com/office/drawing/2014/main" val="731719181"/>
                    </a:ext>
                  </a:extLst>
                </a:gridCol>
                <a:gridCol w="1485900">
                  <a:extLst>
                    <a:ext uri="{9D8B030D-6E8A-4147-A177-3AD203B41FA5}">
                      <a16:colId xmlns:a16="http://schemas.microsoft.com/office/drawing/2014/main" val="2452415012"/>
                    </a:ext>
                  </a:extLst>
                </a:gridCol>
                <a:gridCol w="1600200">
                  <a:extLst>
                    <a:ext uri="{9D8B030D-6E8A-4147-A177-3AD203B41FA5}">
                      <a16:colId xmlns:a16="http://schemas.microsoft.com/office/drawing/2014/main" val="1000597436"/>
                    </a:ext>
                  </a:extLst>
                </a:gridCol>
              </a:tblGrid>
              <a:tr h="0">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Fuel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Oxidant</a:t>
                      </a:r>
                      <a:endParaRPr lang="en-US" sz="1800" b="1">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kern="0" dirty="0">
                          <a:effectLst/>
                          <a:latin typeface="Times New Roman" panose="02020603050405020304" pitchFamily="18" charset="0"/>
                          <a:cs typeface="Times New Roman" panose="02020603050405020304" pitchFamily="18" charset="0"/>
                        </a:rPr>
                        <a:t>Temperature</a:t>
                      </a:r>
                    </a:p>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(C</a:t>
                      </a:r>
                      <a:r>
                        <a:rPr lang="en-US" sz="1800" baseline="30000" dirty="0">
                          <a:effectLst/>
                          <a:latin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3339599"/>
                  </a:ext>
                </a:extLst>
              </a:tr>
              <a:tr h="540385">
                <a:tc>
                  <a:txBody>
                    <a:bodyPr/>
                    <a:lstStyle/>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Natural gas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Air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1700-1900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5522937"/>
                  </a:ext>
                </a:extLst>
              </a:tr>
              <a:tr h="540385">
                <a:tc>
                  <a:txBody>
                    <a:bodyPr/>
                    <a:lstStyle/>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Natural gas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Oxygen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2700-2800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6831255"/>
                  </a:ext>
                </a:extLst>
              </a:tr>
              <a:tr h="540385">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Hydrogen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Air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2000-2100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25859741"/>
                  </a:ext>
                </a:extLst>
              </a:tr>
              <a:tr h="540385">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Hydrogen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Oxygen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2550-2700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83766790"/>
                  </a:ext>
                </a:extLst>
              </a:tr>
              <a:tr h="540385">
                <a:tc>
                  <a:txBody>
                    <a:bodyPr/>
                    <a:lstStyle/>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Acetylene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Air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2100-2400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77637137"/>
                  </a:ext>
                </a:extLst>
              </a:tr>
              <a:tr h="540385">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Acetylene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Oxygen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3050-3150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51011072"/>
                  </a:ext>
                </a:extLst>
              </a:tr>
              <a:tr h="540385">
                <a:tc>
                  <a:txBody>
                    <a:bodyPr/>
                    <a:lstStyle/>
                    <a:p>
                      <a:pPr marL="0" marR="0" algn="ctr">
                        <a:spcBef>
                          <a:spcPts val="600"/>
                        </a:spcBef>
                        <a:spcAft>
                          <a:spcPts val="0"/>
                        </a:spcAft>
                      </a:pPr>
                      <a:r>
                        <a:rPr lang="en-US" sz="1800">
                          <a:effectLst/>
                          <a:latin typeface="Times New Roman" panose="02020603050405020304" pitchFamily="18" charset="0"/>
                          <a:cs typeface="Times New Roman" panose="02020603050405020304" pitchFamily="18" charset="0"/>
                        </a:rPr>
                        <a:t>Acetylene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Nitrous oxide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800" dirty="0">
                          <a:effectLst/>
                          <a:latin typeface="Times New Roman" panose="02020603050405020304" pitchFamily="18" charset="0"/>
                          <a:cs typeface="Times New Roman" panose="02020603050405020304" pitchFamily="18" charset="0"/>
                        </a:rPr>
                        <a:t>2600-2800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0018634"/>
                  </a:ext>
                </a:extLst>
              </a:tr>
            </a:tbl>
          </a:graphicData>
        </a:graphic>
      </p:graphicFrame>
      <p:sp>
        <p:nvSpPr>
          <p:cNvPr id="3" name="TextBox 2">
            <a:extLst>
              <a:ext uri="{FF2B5EF4-FFF2-40B4-BE49-F238E27FC236}">
                <a16:creationId xmlns:a16="http://schemas.microsoft.com/office/drawing/2014/main" id="{428939CC-E8C0-FA4B-983A-6DAB4803F3CA}"/>
              </a:ext>
            </a:extLst>
          </p:cNvPr>
          <p:cNvSpPr txBox="1"/>
          <p:nvPr/>
        </p:nvSpPr>
        <p:spPr>
          <a:xfrm>
            <a:off x="530942" y="1415846"/>
            <a:ext cx="2147126" cy="369332"/>
          </a:xfrm>
          <a:prstGeom prst="rect">
            <a:avLst/>
          </a:prstGeom>
          <a:noFill/>
        </p:spPr>
        <p:txBody>
          <a:bodyPr wrap="none" rtlCol="0">
            <a:spAutoFit/>
          </a:bodyPr>
          <a:lstStyle/>
          <a:p>
            <a:r>
              <a:rPr lang="en-US" b="1" dirty="0">
                <a:solidFill>
                  <a:srgbClr val="C00000"/>
                </a:solidFill>
              </a:rPr>
              <a:t>Properties of Flames</a:t>
            </a:r>
          </a:p>
        </p:txBody>
      </p:sp>
      <p:sp>
        <p:nvSpPr>
          <p:cNvPr id="4" name="TextBox 3">
            <a:extLst>
              <a:ext uri="{FF2B5EF4-FFF2-40B4-BE49-F238E27FC236}">
                <a16:creationId xmlns:a16="http://schemas.microsoft.com/office/drawing/2014/main" id="{B939F759-AAFF-5643-B711-CEABC6C2A8C6}"/>
              </a:ext>
            </a:extLst>
          </p:cNvPr>
          <p:cNvSpPr txBox="1"/>
          <p:nvPr/>
        </p:nvSpPr>
        <p:spPr>
          <a:xfrm>
            <a:off x="6941577" y="1106129"/>
            <a:ext cx="5250423"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1700-2400 C</a:t>
            </a:r>
            <a:r>
              <a:rPr lang="en-US" baseline="30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with the various fuel when air is the oxidant, at these T ONLY, easily decomposed samples are atomized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Oxygen or Nitrous oxide must be used as the oxidant for more refractory samples(</a:t>
            </a:r>
            <a:r>
              <a:rPr lang="en-US" dirty="0">
                <a:latin typeface="Times New Roman" panose="02020603050405020304" pitchFamily="18" charset="0"/>
                <a:ea typeface="Times New Roman" panose="02020603050405020304" pitchFamily="18" charset="0"/>
                <a:cs typeface="Times New Roman" panose="02020603050405020304" pitchFamily="18" charset="0"/>
              </a:rPr>
              <a:t>refractory elements such as B, P, W,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Nb</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Zr</a:t>
            </a:r>
            <a:r>
              <a:rPr lang="en-US" dirty="0">
                <a:latin typeface="Times New Roman" panose="02020603050405020304" pitchFamily="18" charset="0"/>
                <a:ea typeface="Times New Roman" panose="02020603050405020304" pitchFamily="18" charset="0"/>
                <a:cs typeface="Times New Roman" panose="02020603050405020304" pitchFamily="18" charset="0"/>
              </a:rPr>
              <a:t> and U) </a:t>
            </a:r>
            <a:endParaRPr lang="en-US" dirty="0">
              <a:latin typeface="Times New Roman" panose="02020603050405020304" pitchFamily="18"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C91844CE-2BF3-9D4C-8349-349AFE5B189D}"/>
              </a:ext>
            </a:extLst>
          </p:cNvPr>
          <p:cNvSpPr>
            <a:spLocks noGrp="1"/>
          </p:cNvSpPr>
          <p:nvPr>
            <p:ph type="sldNum" sz="quarter" idx="12"/>
          </p:nvPr>
        </p:nvSpPr>
        <p:spPr/>
        <p:txBody>
          <a:bodyPr/>
          <a:lstStyle/>
          <a:p>
            <a:fld id="{C7F9001A-1515-3045-917C-7DF6676AD6E5}" type="slidenum">
              <a:rPr lang="en-US" smtClean="0"/>
              <a:t>23</a:t>
            </a:fld>
            <a:endParaRPr lang="en-US"/>
          </a:p>
        </p:txBody>
      </p:sp>
      <p:sp>
        <p:nvSpPr>
          <p:cNvPr id="9" name="Rectangle 8">
            <a:extLst>
              <a:ext uri="{FF2B5EF4-FFF2-40B4-BE49-F238E27FC236}">
                <a16:creationId xmlns:a16="http://schemas.microsoft.com/office/drawing/2014/main" id="{80659D52-92FF-DE4C-8C66-2F43221E2477}"/>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3582122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38560B-9C29-EC4F-9276-46ECC5C29041}"/>
              </a:ext>
            </a:extLst>
          </p:cNvPr>
          <p:cNvSpPr/>
          <p:nvPr/>
        </p:nvSpPr>
        <p:spPr>
          <a:xfrm>
            <a:off x="1703389" y="57150"/>
            <a:ext cx="8569325" cy="553998"/>
          </a:xfrm>
          <a:prstGeom prst="rect">
            <a:avLst/>
          </a:prstGeom>
        </p:spPr>
        <p:txBody>
          <a:bodyPr>
            <a:spAutoFit/>
          </a:bodyPr>
          <a:lstStyle/>
          <a:p>
            <a:pPr algn="just" eaLnBrk="1" hangingPunct="1">
              <a:spcBef>
                <a:spcPct val="20000"/>
              </a:spcBef>
              <a:buClr>
                <a:srgbClr val="FFFFCC"/>
              </a:buClr>
              <a:buSzPct val="70000"/>
              <a:defRPr/>
            </a:pPr>
            <a:r>
              <a:rPr lang="en-US" sz="3000" kern="0" dirty="0">
                <a:solidFill>
                  <a:srgbClr val="FFFFFF"/>
                </a:solidFill>
                <a:effectLst>
                  <a:outerShdw blurRad="38100" dist="38100" dir="2700000" algn="tl">
                    <a:srgbClr val="000000"/>
                  </a:outerShdw>
                </a:effectLst>
                <a:latin typeface="Franklin Gothic Demi" pitchFamily="34" charset="0"/>
              </a:rPr>
              <a:t> </a:t>
            </a:r>
            <a:endParaRPr lang="en-US" sz="3200" kern="0" dirty="0">
              <a:latin typeface="Franklin Gothic Demi" pitchFamily="34" charset="0"/>
            </a:endParaRPr>
          </a:p>
        </p:txBody>
      </p:sp>
      <p:sp>
        <p:nvSpPr>
          <p:cNvPr id="4" name="Rectangle 3">
            <a:extLst>
              <a:ext uri="{FF2B5EF4-FFF2-40B4-BE49-F238E27FC236}">
                <a16:creationId xmlns:a16="http://schemas.microsoft.com/office/drawing/2014/main" id="{A04B8A83-86E0-C84B-8961-BF23B796C208}"/>
              </a:ext>
            </a:extLst>
          </p:cNvPr>
          <p:cNvSpPr/>
          <p:nvPr/>
        </p:nvSpPr>
        <p:spPr>
          <a:xfrm>
            <a:off x="294720" y="4540049"/>
            <a:ext cx="9977994" cy="369332"/>
          </a:xfrm>
          <a:prstGeom prst="rect">
            <a:avLst/>
          </a:prstGeom>
        </p:spPr>
        <p:txBody>
          <a:bodyPr wrap="square">
            <a:spAutoFit/>
          </a:bodyPr>
          <a:lstStyle/>
          <a:p>
            <a:pPr>
              <a:spcBef>
                <a:spcPts val="300"/>
              </a:spcBef>
              <a:spcAft>
                <a:spcPts val="300"/>
              </a:spcAft>
            </a:pPr>
            <a:r>
              <a:rPr lang="en-US" altLang="en-US" b="1" u="sng" dirty="0"/>
              <a:t>-</a:t>
            </a:r>
            <a:endParaRPr lang="en-US" sz="2000" dirty="0">
              <a:latin typeface="Arial" panose="020B060402020202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0215576B-14FA-744F-9512-DCF89B8D4D36}"/>
              </a:ext>
            </a:extLst>
          </p:cNvPr>
          <p:cNvSpPr>
            <a:spLocks noChangeArrowheads="1"/>
          </p:cNvSpPr>
          <p:nvPr/>
        </p:nvSpPr>
        <p:spPr bwMode="auto">
          <a:xfrm>
            <a:off x="156888" y="299973"/>
            <a:ext cx="11662326" cy="371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300"/>
              </a:spcAft>
              <a:buFontTx/>
              <a:buNone/>
            </a:pPr>
            <a:r>
              <a:rPr lang="en-US" altLang="en-US" sz="1800" dirty="0">
                <a:solidFill>
                  <a:srgbClr val="000099"/>
                </a:solidFill>
                <a:latin typeface="Times New Roman" panose="02020603050405020304" pitchFamily="18" charset="0"/>
                <a:cs typeface="Times New Roman" panose="02020603050405020304" pitchFamily="18" charset="0"/>
              </a:rPr>
              <a:t>Flame Structure – </a:t>
            </a:r>
            <a:r>
              <a:rPr lang="en-US" altLang="en-US" sz="1800" i="1" dirty="0">
                <a:latin typeface="Times New Roman" panose="02020603050405020304" pitchFamily="18" charset="0"/>
                <a:cs typeface="Times New Roman" panose="02020603050405020304" pitchFamily="18" charset="0"/>
              </a:rPr>
              <a:t>selection of correct flame region is important for optimal performance</a:t>
            </a:r>
            <a:r>
              <a:rPr lang="en-US" altLang="en-US" sz="1800" dirty="0">
                <a:latin typeface="Times New Roman" panose="02020603050405020304" pitchFamily="18" charset="0"/>
                <a:cs typeface="Times New Roman" panose="02020603050405020304" pitchFamily="18" charset="0"/>
              </a:rPr>
              <a:t> </a:t>
            </a:r>
            <a:endParaRPr lang="en-US" altLang="en-US" sz="1600" dirty="0">
              <a:solidFill>
                <a:srgbClr val="000099"/>
              </a:solidFill>
              <a:latin typeface="Times New Roman" panose="02020603050405020304" pitchFamily="18" charset="0"/>
              <a:cs typeface="Times New Roman" panose="02020603050405020304" pitchFamily="18" charset="0"/>
            </a:endParaRPr>
          </a:p>
          <a:p>
            <a:pPr eaLnBrk="1" hangingPunct="1">
              <a:spcBef>
                <a:spcPct val="0"/>
              </a:spcBef>
              <a:spcAft>
                <a:spcPts val="200"/>
              </a:spcAft>
              <a:buFontTx/>
              <a:buNone/>
            </a:pPr>
            <a:r>
              <a:rPr lang="en-US" altLang="en-US" sz="1800" dirty="0">
                <a:solidFill>
                  <a:srgbClr val="000099"/>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a)</a:t>
            </a:r>
            <a:r>
              <a:rPr lang="en-US" altLang="en-US" sz="1800" dirty="0">
                <a:solidFill>
                  <a:srgbClr val="000099"/>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primary combustion zone – blue inner cone (blue due to emission from C</a:t>
            </a:r>
            <a:r>
              <a:rPr lang="en-US" altLang="en-US" sz="1800" baseline="-25000" dirty="0">
                <a:latin typeface="Times New Roman" panose="02020603050405020304" pitchFamily="18" charset="0"/>
                <a:cs typeface="Times New Roman" panose="02020603050405020304" pitchFamily="18" charset="0"/>
              </a:rPr>
              <a:t>2</a:t>
            </a:r>
            <a:r>
              <a:rPr lang="en-US" altLang="en-US" sz="1800" dirty="0">
                <a:latin typeface="Times New Roman" panose="02020603050405020304" pitchFamily="18" charset="0"/>
                <a:cs typeface="Times New Roman" panose="02020603050405020304" pitchFamily="18" charset="0"/>
              </a:rPr>
              <a:t>, CH &amp;   </a:t>
            </a:r>
          </a:p>
          <a:p>
            <a:pPr eaLnBrk="1" hangingPunct="1">
              <a:spcBef>
                <a:spcPct val="0"/>
              </a:spcBef>
              <a:spcAft>
                <a:spcPts val="200"/>
              </a:spcAft>
              <a:buFontTx/>
              <a:buNone/>
            </a:pPr>
            <a:r>
              <a:rPr lang="en-US" altLang="en-US" sz="1800" dirty="0">
                <a:latin typeface="Times New Roman" panose="02020603050405020304" pitchFamily="18" charset="0"/>
                <a:cs typeface="Times New Roman" panose="02020603050405020304" pitchFamily="18" charset="0"/>
              </a:rPr>
              <a:t>             other radicals)</a:t>
            </a:r>
            <a:r>
              <a:rPr lang="en-US" altLang="en-US" sz="1800" dirty="0">
                <a:solidFill>
                  <a:srgbClr val="000099"/>
                </a:solidFill>
                <a:latin typeface="Times New Roman" panose="02020603050405020304" pitchFamily="18" charset="0"/>
                <a:cs typeface="Times New Roman" panose="02020603050405020304" pitchFamily="18" charset="0"/>
              </a:rPr>
              <a:t> </a:t>
            </a:r>
          </a:p>
          <a:p>
            <a:pPr eaLnBrk="1" hangingPunct="1">
              <a:spcBef>
                <a:spcPct val="0"/>
              </a:spcBef>
              <a:spcAft>
                <a:spcPts val="200"/>
              </a:spcAft>
              <a:buFontTx/>
              <a:buNone/>
            </a:pPr>
            <a:r>
              <a:rPr lang="en-US" altLang="en-US" sz="1800" dirty="0">
                <a:solidFill>
                  <a:srgbClr val="000099"/>
                </a:solidFill>
                <a:latin typeface="Times New Roman" panose="02020603050405020304" pitchFamily="18" charset="0"/>
                <a:cs typeface="Times New Roman" panose="02020603050405020304" pitchFamily="18" charset="0"/>
              </a:rPr>
              <a:t>	- </a:t>
            </a:r>
            <a:r>
              <a:rPr lang="en-US" altLang="en-US" sz="1800" dirty="0">
                <a:solidFill>
                  <a:srgbClr val="CC3300"/>
                </a:solidFill>
                <a:latin typeface="Times New Roman" panose="02020603050405020304" pitchFamily="18" charset="0"/>
                <a:cs typeface="Times New Roman" panose="02020603050405020304" pitchFamily="18" charset="0"/>
              </a:rPr>
              <a:t>not in thermal equilibrium and not used</a:t>
            </a:r>
          </a:p>
          <a:p>
            <a:pPr eaLnBrk="1" hangingPunct="1">
              <a:spcBef>
                <a:spcPct val="0"/>
              </a:spcBef>
              <a:spcAft>
                <a:spcPts val="200"/>
              </a:spcAft>
              <a:buFontTx/>
              <a:buNone/>
            </a:pPr>
            <a:r>
              <a:rPr lang="en-US" altLang="en-US" sz="1800" dirty="0">
                <a:solidFill>
                  <a:srgbClr val="000099"/>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b) </a:t>
            </a:r>
            <a:r>
              <a:rPr lang="en-US" altLang="en-US" sz="1800" dirty="0" err="1">
                <a:latin typeface="Times New Roman" panose="02020603050405020304" pitchFamily="18" charset="0"/>
                <a:cs typeface="Times New Roman" panose="02020603050405020304" pitchFamily="18" charset="0"/>
              </a:rPr>
              <a:t>intarconal</a:t>
            </a:r>
            <a:r>
              <a:rPr lang="en-US" altLang="en-US" sz="1800" dirty="0">
                <a:latin typeface="Times New Roman" panose="02020603050405020304" pitchFamily="18" charset="0"/>
                <a:cs typeface="Times New Roman" panose="02020603050405020304" pitchFamily="18" charset="0"/>
              </a:rPr>
              <a:t> region</a:t>
            </a:r>
          </a:p>
          <a:p>
            <a:pPr eaLnBrk="1" hangingPunct="1">
              <a:spcBef>
                <a:spcPct val="0"/>
              </a:spcBef>
              <a:spcAft>
                <a:spcPts val="200"/>
              </a:spcAft>
              <a:buFontTx/>
              <a:buNone/>
            </a:pPr>
            <a:r>
              <a:rPr lang="en-US" altLang="en-US" sz="1800" dirty="0">
                <a:solidFill>
                  <a:srgbClr val="000099"/>
                </a:solidFill>
                <a:latin typeface="Times New Roman" panose="02020603050405020304" pitchFamily="18" charset="0"/>
                <a:cs typeface="Times New Roman" panose="02020603050405020304" pitchFamily="18" charset="0"/>
              </a:rPr>
              <a:t>	</a:t>
            </a:r>
            <a:r>
              <a:rPr lang="en-US" altLang="en-US" sz="1800" dirty="0">
                <a:solidFill>
                  <a:srgbClr val="CC3300"/>
                </a:solidFill>
                <a:latin typeface="Times New Roman" panose="02020603050405020304" pitchFamily="18" charset="0"/>
                <a:cs typeface="Times New Roman" panose="02020603050405020304" pitchFamily="18" charset="0"/>
              </a:rPr>
              <a:t>- region of highest temperature (rich in free atoms)</a:t>
            </a:r>
          </a:p>
          <a:p>
            <a:pPr eaLnBrk="1" hangingPunct="1">
              <a:spcBef>
                <a:spcPct val="0"/>
              </a:spcBef>
              <a:spcAft>
                <a:spcPts val="200"/>
              </a:spcAft>
              <a:buFontTx/>
              <a:buNone/>
            </a:pPr>
            <a:r>
              <a:rPr lang="en-US" altLang="en-US" sz="1800" dirty="0">
                <a:solidFill>
                  <a:srgbClr val="CC3300"/>
                </a:solidFill>
                <a:latin typeface="Times New Roman" panose="02020603050405020304" pitchFamily="18" charset="0"/>
                <a:cs typeface="Times New Roman" panose="02020603050405020304" pitchFamily="18" charset="0"/>
              </a:rPr>
              <a:t>	- often used in spectroscopy</a:t>
            </a:r>
          </a:p>
          <a:p>
            <a:pPr eaLnBrk="1" hangingPunct="1">
              <a:spcBef>
                <a:spcPct val="0"/>
              </a:spcBef>
              <a:spcAft>
                <a:spcPts val="200"/>
              </a:spcAft>
              <a:buFontTx/>
              <a:buNone/>
            </a:pPr>
            <a:r>
              <a:rPr lang="en-US" altLang="en-US" sz="1800" dirty="0">
                <a:solidFill>
                  <a:srgbClr val="CC3300"/>
                </a:solidFill>
                <a:latin typeface="Times New Roman" panose="02020603050405020304" pitchFamily="18" charset="0"/>
                <a:cs typeface="Times New Roman" panose="02020603050405020304" pitchFamily="18" charset="0"/>
              </a:rPr>
              <a:t>	- can be narrower in some flames (hydrocarbon) tall in others (acetylene)</a:t>
            </a:r>
          </a:p>
          <a:p>
            <a:pPr eaLnBrk="1" hangingPunct="1">
              <a:spcBef>
                <a:spcPct val="0"/>
              </a:spcBef>
              <a:spcAft>
                <a:spcPts val="200"/>
              </a:spcAft>
              <a:buFontTx/>
              <a:buNone/>
            </a:pPr>
            <a:r>
              <a:rPr lang="en-US" altLang="en-US" sz="1800" dirty="0">
                <a:solidFill>
                  <a:srgbClr val="000099"/>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c) outer cone</a:t>
            </a:r>
          </a:p>
          <a:p>
            <a:pPr eaLnBrk="1" hangingPunct="1">
              <a:spcBef>
                <a:spcPct val="0"/>
              </a:spcBef>
              <a:spcAft>
                <a:spcPts val="200"/>
              </a:spcAft>
              <a:buFontTx/>
              <a:buNone/>
            </a:pPr>
            <a:r>
              <a:rPr lang="en-US" altLang="en-US" sz="1800" dirty="0">
                <a:solidFill>
                  <a:srgbClr val="000099"/>
                </a:solidFill>
                <a:latin typeface="Times New Roman" panose="02020603050405020304" pitchFamily="18" charset="0"/>
                <a:cs typeface="Times New Roman" panose="02020603050405020304" pitchFamily="18" charset="0"/>
              </a:rPr>
              <a:t>	</a:t>
            </a:r>
            <a:r>
              <a:rPr lang="en-US" altLang="en-US" sz="1800" dirty="0">
                <a:solidFill>
                  <a:srgbClr val="CC3300"/>
                </a:solidFill>
                <a:latin typeface="Times New Roman" panose="02020603050405020304" pitchFamily="18" charset="0"/>
                <a:cs typeface="Times New Roman" panose="02020603050405020304" pitchFamily="18" charset="0"/>
              </a:rPr>
              <a:t>- cooler region</a:t>
            </a:r>
          </a:p>
          <a:p>
            <a:pPr eaLnBrk="1" hangingPunct="1">
              <a:spcBef>
                <a:spcPct val="0"/>
              </a:spcBef>
              <a:spcAft>
                <a:spcPts val="200"/>
              </a:spcAft>
              <a:buFontTx/>
              <a:buNone/>
            </a:pPr>
            <a:r>
              <a:rPr lang="en-US" altLang="en-US" sz="1800" dirty="0">
                <a:solidFill>
                  <a:srgbClr val="CC3300"/>
                </a:solidFill>
                <a:latin typeface="Times New Roman" panose="02020603050405020304" pitchFamily="18" charset="0"/>
                <a:cs typeface="Times New Roman" panose="02020603050405020304" pitchFamily="18" charset="0"/>
              </a:rPr>
              <a:t>	- rich in O</a:t>
            </a:r>
            <a:r>
              <a:rPr lang="en-US" altLang="en-US" sz="1800" baseline="-25000" dirty="0">
                <a:solidFill>
                  <a:srgbClr val="CC3300"/>
                </a:solidFill>
                <a:latin typeface="Times New Roman" panose="02020603050405020304" pitchFamily="18" charset="0"/>
                <a:cs typeface="Times New Roman" panose="02020603050405020304" pitchFamily="18" charset="0"/>
              </a:rPr>
              <a:t>2 </a:t>
            </a:r>
            <a:r>
              <a:rPr lang="en-US" altLang="en-US" sz="1800" dirty="0">
                <a:solidFill>
                  <a:srgbClr val="CC3300"/>
                </a:solidFill>
                <a:latin typeface="Times New Roman" panose="02020603050405020304" pitchFamily="18" charset="0"/>
                <a:cs typeface="Times New Roman" panose="02020603050405020304" pitchFamily="18" charset="0"/>
              </a:rPr>
              <a:t>(due to surrounding air)</a:t>
            </a:r>
          </a:p>
          <a:p>
            <a:pPr eaLnBrk="1" hangingPunct="1">
              <a:spcBef>
                <a:spcPct val="0"/>
              </a:spcBef>
              <a:spcAft>
                <a:spcPts val="200"/>
              </a:spcAft>
              <a:buFontTx/>
              <a:buNone/>
            </a:pPr>
            <a:r>
              <a:rPr lang="en-US" altLang="en-US" sz="1800" dirty="0">
                <a:solidFill>
                  <a:srgbClr val="CC3300"/>
                </a:solidFill>
                <a:latin typeface="Times New Roman" panose="02020603050405020304" pitchFamily="18" charset="0"/>
                <a:cs typeface="Times New Roman" panose="02020603050405020304" pitchFamily="18" charset="0"/>
              </a:rPr>
              <a:t>	- gives metal oxide formation</a:t>
            </a:r>
          </a:p>
        </p:txBody>
      </p:sp>
      <p:grpSp>
        <p:nvGrpSpPr>
          <p:cNvPr id="8" name="Group 7">
            <a:extLst>
              <a:ext uri="{FF2B5EF4-FFF2-40B4-BE49-F238E27FC236}">
                <a16:creationId xmlns:a16="http://schemas.microsoft.com/office/drawing/2014/main" id="{CE38A82C-7FDF-634C-8D4A-5DA269D85C3D}"/>
              </a:ext>
            </a:extLst>
          </p:cNvPr>
          <p:cNvGrpSpPr/>
          <p:nvPr/>
        </p:nvGrpSpPr>
        <p:grpSpPr>
          <a:xfrm>
            <a:off x="250121" y="4241862"/>
            <a:ext cx="6243339" cy="2462212"/>
            <a:chOff x="387350" y="4383088"/>
            <a:chExt cx="4489450" cy="2462212"/>
          </a:xfrm>
        </p:grpSpPr>
        <p:graphicFrame>
          <p:nvGraphicFramePr>
            <p:cNvPr id="9" name="Object 6">
              <a:extLst>
                <a:ext uri="{FF2B5EF4-FFF2-40B4-BE49-F238E27FC236}">
                  <a16:creationId xmlns:a16="http://schemas.microsoft.com/office/drawing/2014/main" id="{036BAC3B-9F11-FC41-BEA3-96C524FB483E}"/>
                </a:ext>
              </a:extLst>
            </p:cNvPr>
            <p:cNvGraphicFramePr>
              <a:graphicFrameLocks noChangeAspect="1"/>
            </p:cNvGraphicFramePr>
            <p:nvPr/>
          </p:nvGraphicFramePr>
          <p:xfrm>
            <a:off x="387350" y="4383088"/>
            <a:ext cx="1812925" cy="1890712"/>
          </p:xfrm>
          <a:graphic>
            <a:graphicData uri="http://schemas.openxmlformats.org/presentationml/2006/ole">
              <mc:AlternateContent xmlns:mc="http://schemas.openxmlformats.org/markup-compatibility/2006">
                <mc:Choice xmlns:v="urn:schemas-microsoft-com:vml" Requires="v">
                  <p:oleObj name="Clip" r:id="rId2" imgW="1638300" imgH="1708150" progId="MS_ClipArt_Gallery.2">
                    <p:embed/>
                  </p:oleObj>
                </mc:Choice>
                <mc:Fallback>
                  <p:oleObj name="Clip" r:id="rId2" imgW="1638300" imgH="1708150" progId="MS_ClipArt_Gallery.2">
                    <p:embed/>
                    <p:pic>
                      <p:nvPicPr>
                        <p:cNvPr id="9" name="Object 6">
                          <a:extLst>
                            <a:ext uri="{FF2B5EF4-FFF2-40B4-BE49-F238E27FC236}">
                              <a16:creationId xmlns:a16="http://schemas.microsoft.com/office/drawing/2014/main" id="{036BAC3B-9F11-FC41-BEA3-96C524FB4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4383088"/>
                          <a:ext cx="1812925" cy="189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 Box 8">
              <a:extLst>
                <a:ext uri="{FF2B5EF4-FFF2-40B4-BE49-F238E27FC236}">
                  <a16:creationId xmlns:a16="http://schemas.microsoft.com/office/drawing/2014/main" id="{6B93F01E-B353-CD4D-B0AE-11E36E5CFA39}"/>
                </a:ext>
              </a:extLst>
            </p:cNvPr>
            <p:cNvSpPr txBox="1">
              <a:spLocks noChangeArrowheads="1"/>
            </p:cNvSpPr>
            <p:nvPr/>
          </p:nvSpPr>
          <p:spPr bwMode="auto">
            <a:xfrm>
              <a:off x="2346325" y="5283200"/>
              <a:ext cx="25304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dirty="0">
                  <a:solidFill>
                    <a:srgbClr val="CC3300"/>
                  </a:solidFill>
                </a:rPr>
                <a:t>Not in thermal equilibrium and not used for spectroscopy</a:t>
              </a:r>
            </a:p>
          </p:txBody>
        </p:sp>
        <p:sp>
          <p:nvSpPr>
            <p:cNvPr id="11" name="Text Box 10">
              <a:extLst>
                <a:ext uri="{FF2B5EF4-FFF2-40B4-BE49-F238E27FC236}">
                  <a16:creationId xmlns:a16="http://schemas.microsoft.com/office/drawing/2014/main" id="{729F93AC-AE29-B940-A459-B08E044ACA09}"/>
                </a:ext>
              </a:extLst>
            </p:cNvPr>
            <p:cNvSpPr txBox="1">
              <a:spLocks noChangeArrowheads="1"/>
            </p:cNvSpPr>
            <p:nvPr/>
          </p:nvSpPr>
          <p:spPr bwMode="auto">
            <a:xfrm>
              <a:off x="2444750" y="4445000"/>
              <a:ext cx="1670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dirty="0">
                  <a:solidFill>
                    <a:srgbClr val="CC3300"/>
                  </a:solidFill>
                </a:rPr>
                <a:t>Primary region for spectroscopy</a:t>
              </a:r>
            </a:p>
          </p:txBody>
        </p:sp>
        <p:sp>
          <p:nvSpPr>
            <p:cNvPr id="12" name="Text Box 11">
              <a:extLst>
                <a:ext uri="{FF2B5EF4-FFF2-40B4-BE49-F238E27FC236}">
                  <a16:creationId xmlns:a16="http://schemas.microsoft.com/office/drawing/2014/main" id="{E6479134-E8B3-944B-B911-3ECF1C9CA75D}"/>
                </a:ext>
              </a:extLst>
            </p:cNvPr>
            <p:cNvSpPr txBox="1">
              <a:spLocks noChangeArrowheads="1"/>
            </p:cNvSpPr>
            <p:nvPr/>
          </p:nvSpPr>
          <p:spPr bwMode="auto">
            <a:xfrm>
              <a:off x="541338" y="6264275"/>
              <a:ext cx="3651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i="1"/>
                <a:t>Flame profile: depends on type of fuel and oxidant and mixture ration</a:t>
              </a:r>
            </a:p>
          </p:txBody>
        </p:sp>
      </p:grpSp>
      <p:pic>
        <p:nvPicPr>
          <p:cNvPr id="13" name="Picture 6" descr="0903.jpg">
            <a:extLst>
              <a:ext uri="{FF2B5EF4-FFF2-40B4-BE49-F238E27FC236}">
                <a16:creationId xmlns:a16="http://schemas.microsoft.com/office/drawing/2014/main" id="{C464606A-FED5-A649-956B-CA821AD3EB8B}"/>
              </a:ext>
            </a:extLst>
          </p:cNvPr>
          <p:cNvPicPr>
            <a:picLocks noChangeAspect="1"/>
          </p:cNvPicPr>
          <p:nvPr/>
        </p:nvPicPr>
        <p:blipFill>
          <a:blip r:embed="rId4">
            <a:extLst>
              <a:ext uri="{28A0092B-C50C-407E-A947-70E740481C1C}">
                <a14:useLocalDpi xmlns:a14="http://schemas.microsoft.com/office/drawing/2010/main" val="0"/>
              </a:ext>
            </a:extLst>
          </a:blip>
          <a:srcRect b="1877"/>
          <a:stretch>
            <a:fillRect/>
          </a:stretch>
        </p:blipFill>
        <p:spPr bwMode="auto">
          <a:xfrm>
            <a:off x="8450966" y="1945130"/>
            <a:ext cx="3490913"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a:extLst>
              <a:ext uri="{FF2B5EF4-FFF2-40B4-BE49-F238E27FC236}">
                <a16:creationId xmlns:a16="http://schemas.microsoft.com/office/drawing/2014/main" id="{A4ED450D-D852-A142-B8D2-1DD7F9B28B89}"/>
              </a:ext>
            </a:extLst>
          </p:cNvPr>
          <p:cNvSpPr txBox="1">
            <a:spLocks noChangeArrowheads="1"/>
          </p:cNvSpPr>
          <p:nvPr/>
        </p:nvSpPr>
        <p:spPr bwMode="auto">
          <a:xfrm>
            <a:off x="8141000" y="1372642"/>
            <a:ext cx="3886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b="1" dirty="0">
                <a:solidFill>
                  <a:srgbClr val="000099"/>
                </a:solidFill>
              </a:rPr>
              <a:t>Temperature varies across flame – </a:t>
            </a:r>
          </a:p>
          <a:p>
            <a:pPr algn="ctr" eaLnBrk="1" hangingPunct="1">
              <a:spcBef>
                <a:spcPct val="0"/>
              </a:spcBef>
              <a:buFontTx/>
              <a:buNone/>
            </a:pPr>
            <a:r>
              <a:rPr lang="en-US" altLang="en-US" sz="1400" b="1" dirty="0">
                <a:solidFill>
                  <a:srgbClr val="000099"/>
                </a:solidFill>
              </a:rPr>
              <a:t>need to focus on correct part of flame</a:t>
            </a:r>
          </a:p>
        </p:txBody>
      </p:sp>
      <p:sp>
        <p:nvSpPr>
          <p:cNvPr id="2" name="Slide Number Placeholder 1">
            <a:extLst>
              <a:ext uri="{FF2B5EF4-FFF2-40B4-BE49-F238E27FC236}">
                <a16:creationId xmlns:a16="http://schemas.microsoft.com/office/drawing/2014/main" id="{ECD5A980-C67A-1B4D-BF38-55210F7E4D76}"/>
              </a:ext>
            </a:extLst>
          </p:cNvPr>
          <p:cNvSpPr>
            <a:spLocks noGrp="1"/>
          </p:cNvSpPr>
          <p:nvPr>
            <p:ph type="sldNum" sz="quarter" idx="12"/>
          </p:nvPr>
        </p:nvSpPr>
        <p:spPr>
          <a:xfrm>
            <a:off x="9308024" y="6340851"/>
            <a:ext cx="2743200" cy="365125"/>
          </a:xfrm>
        </p:spPr>
        <p:txBody>
          <a:bodyPr/>
          <a:lstStyle/>
          <a:p>
            <a:fld id="{26E56D84-1898-C44D-91AE-CEE6DDFE0D40}" type="slidenum">
              <a:rPr lang="en-US" smtClean="0"/>
              <a:t>24</a:t>
            </a:fld>
            <a:endParaRPr lang="en-US" dirty="0"/>
          </a:p>
        </p:txBody>
      </p:sp>
      <p:sp>
        <p:nvSpPr>
          <p:cNvPr id="16" name="Rectangle 15">
            <a:extLst>
              <a:ext uri="{FF2B5EF4-FFF2-40B4-BE49-F238E27FC236}">
                <a16:creationId xmlns:a16="http://schemas.microsoft.com/office/drawing/2014/main" id="{C816AB54-941B-3C44-A815-E6C89D4E9F8E}"/>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2351896018"/>
      </p:ext>
    </p:extLst>
  </p:cSld>
  <p:clrMapOvr>
    <a:masterClrMapping/>
  </p:clrMapOvr>
  <mc:AlternateContent xmlns:mc="http://schemas.openxmlformats.org/markup-compatibility/2006" xmlns:p14="http://schemas.microsoft.com/office/powerpoint/2010/main">
    <mc:Choice Requires="p14">
      <p:transition spd="slow" p14:dur="2000" advTm="628918"/>
    </mc:Choice>
    <mc:Fallback xmlns="">
      <p:transition spd="slow" advTm="62891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54F896-3B80-1343-A3C9-9C9E1FB6BC1C}"/>
              </a:ext>
            </a:extLst>
          </p:cNvPr>
          <p:cNvSpPr>
            <a:spLocks noGrp="1"/>
          </p:cNvSpPr>
          <p:nvPr>
            <p:ph type="sldNum" sz="quarter" idx="12"/>
          </p:nvPr>
        </p:nvSpPr>
        <p:spPr/>
        <p:txBody>
          <a:bodyPr/>
          <a:lstStyle/>
          <a:p>
            <a:pPr>
              <a:defRPr/>
            </a:pPr>
            <a:fld id="{DAEFA03E-5A78-E142-B86C-62D63ADEDE20}" type="slidenum">
              <a:rPr lang="en-US" altLang="en-US"/>
              <a:pPr>
                <a:defRPr/>
              </a:pPr>
              <a:t>25</a:t>
            </a:fld>
            <a:endParaRPr lang="en-US" altLang="en-US" sz="1400">
              <a:latin typeface="Times New Roman" panose="02020603050405020304" pitchFamily="18" charset="0"/>
            </a:endParaRPr>
          </a:p>
        </p:txBody>
      </p:sp>
      <p:sp>
        <p:nvSpPr>
          <p:cNvPr id="39939" name="Rectangle 3">
            <a:extLst>
              <a:ext uri="{FF2B5EF4-FFF2-40B4-BE49-F238E27FC236}">
                <a16:creationId xmlns:a16="http://schemas.microsoft.com/office/drawing/2014/main" id="{DE8351DE-4D94-FB4A-9D9F-F1BB169E99BC}"/>
              </a:ext>
            </a:extLst>
          </p:cNvPr>
          <p:cNvSpPr>
            <a:spLocks noGrp="1" noChangeArrowheads="1"/>
          </p:cNvSpPr>
          <p:nvPr>
            <p:ph type="body" idx="1"/>
          </p:nvPr>
        </p:nvSpPr>
        <p:spPr>
          <a:xfrm>
            <a:off x="172388" y="308722"/>
            <a:ext cx="11456774" cy="4895850"/>
          </a:xfrm>
        </p:spPr>
        <p:txBody>
          <a:bodyPr/>
          <a:lstStyle/>
          <a:p>
            <a:pPr marL="0" indent="0" algn="ctr">
              <a:buNone/>
            </a:pPr>
            <a:r>
              <a:rPr lang="en-GB" altLang="en-US" sz="2400" b="1" u="sng" dirty="0">
                <a:solidFill>
                  <a:srgbClr val="C00000"/>
                </a:solidFill>
                <a:latin typeface="Times New Roman" panose="02020603050405020304" pitchFamily="18" charset="0"/>
                <a:cs typeface="Times New Roman" panose="02020603050405020304" pitchFamily="18" charset="0"/>
              </a:rPr>
              <a:t> Monochromator</a:t>
            </a:r>
            <a:endParaRPr lang="en-GB" altLang="en-US" sz="2400" u="sng" dirty="0">
              <a:solidFill>
                <a:srgbClr val="C00000"/>
              </a:solidFill>
              <a:latin typeface="Times New Roman" panose="02020603050405020304" pitchFamily="18" charset="0"/>
              <a:cs typeface="Times New Roman" panose="02020603050405020304" pitchFamily="18" charset="0"/>
            </a:endParaRPr>
          </a:p>
          <a:p>
            <a:r>
              <a:rPr lang="en-GB" altLang="en-US" sz="2400" dirty="0">
                <a:latin typeface="Times New Roman" panose="02020603050405020304" pitchFamily="18" charset="0"/>
                <a:cs typeface="Times New Roman" panose="02020603050405020304" pitchFamily="18" charset="0"/>
              </a:rPr>
              <a:t>The operation and sensitivity of the atomic absorption spectrometer depends on the </a:t>
            </a:r>
            <a:r>
              <a:rPr lang="en-GB" altLang="en-US" sz="2400" dirty="0">
                <a:solidFill>
                  <a:srgbClr val="C00000"/>
                </a:solidFill>
                <a:latin typeface="Times New Roman" panose="02020603050405020304" pitchFamily="18" charset="0"/>
                <a:cs typeface="Times New Roman" panose="02020603050405020304" pitchFamily="18" charset="0"/>
              </a:rPr>
              <a:t>spectral band width of the resonance line emitted by the primary radiation source (the hollow cathode lamp).</a:t>
            </a:r>
          </a:p>
          <a:p>
            <a:r>
              <a:rPr lang="en-GB" altLang="en-US" sz="2400" dirty="0">
                <a:latin typeface="Times New Roman" panose="02020603050405020304" pitchFamily="18" charset="0"/>
                <a:cs typeface="Times New Roman" panose="02020603050405020304" pitchFamily="18" charset="0"/>
              </a:rPr>
              <a:t>The function of the monochromator is to </a:t>
            </a:r>
            <a:r>
              <a:rPr lang="en-GB" altLang="en-US" sz="2400" dirty="0">
                <a:solidFill>
                  <a:srgbClr val="C00000"/>
                </a:solidFill>
                <a:latin typeface="Times New Roman" panose="02020603050405020304" pitchFamily="18" charset="0"/>
                <a:cs typeface="Times New Roman" panose="02020603050405020304" pitchFamily="18" charset="0"/>
              </a:rPr>
              <a:t>isolate the resonance line from non-absorbing lines close to it in the source spectrum and from background  continua and molecular emissions originating in the flame.</a:t>
            </a:r>
          </a:p>
          <a:p>
            <a:r>
              <a:rPr lang="en-GB" altLang="en-US" sz="2400" dirty="0">
                <a:latin typeface="Times New Roman" panose="02020603050405020304" pitchFamily="18" charset="0"/>
                <a:cs typeface="Times New Roman" panose="02020603050405020304" pitchFamily="18" charset="0"/>
              </a:rPr>
              <a:t>Hollow cathode lamps emit a number of lines, in the case of multi-element lamps, the number can be quite large and it is necessary to isolate the line of interest.</a:t>
            </a:r>
          </a:p>
        </p:txBody>
      </p:sp>
      <p:pic>
        <p:nvPicPr>
          <p:cNvPr id="7" name="Picture 8" descr="spectrometer">
            <a:extLst>
              <a:ext uri="{FF2B5EF4-FFF2-40B4-BE49-F238E27FC236}">
                <a16:creationId xmlns:a16="http://schemas.microsoft.com/office/drawing/2014/main" id="{CF48C025-7998-554E-82F6-25CF67E1E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0" y="4160426"/>
            <a:ext cx="6337300" cy="2088292"/>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81AE26A-CB23-5545-9930-6FFC169906ED}"/>
              </a:ext>
            </a:extLst>
          </p:cNvPr>
          <p:cNvSpPr/>
          <p:nvPr/>
        </p:nvSpPr>
        <p:spPr>
          <a:xfrm>
            <a:off x="9524392" y="222165"/>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101484057"/>
      </p:ext>
    </p:extLst>
  </p:cSld>
  <p:clrMapOvr>
    <a:masterClrMapping/>
  </p:clrMapOvr>
  <mc:AlternateContent xmlns:mc="http://schemas.openxmlformats.org/markup-compatibility/2006" xmlns:p14="http://schemas.microsoft.com/office/powerpoint/2010/main">
    <mc:Choice Requires="p14">
      <p:transition spd="slow" p14:dur="2000" advTm="240541"/>
    </mc:Choice>
    <mc:Fallback xmlns="">
      <p:transition spd="slow" advTm="24054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0ECD86-D866-EE44-84D5-BEB819C833D9}"/>
              </a:ext>
            </a:extLst>
          </p:cNvPr>
          <p:cNvSpPr>
            <a:spLocks noGrp="1"/>
          </p:cNvSpPr>
          <p:nvPr>
            <p:ph type="sldNum" sz="quarter" idx="12"/>
          </p:nvPr>
        </p:nvSpPr>
        <p:spPr>
          <a:xfrm>
            <a:off x="9323046" y="6442074"/>
            <a:ext cx="2743200" cy="365125"/>
          </a:xfrm>
        </p:spPr>
        <p:txBody>
          <a:bodyPr/>
          <a:lstStyle/>
          <a:p>
            <a:pPr>
              <a:defRPr/>
            </a:pPr>
            <a:fld id="{4AFAF8D3-010B-EF45-802C-937DA763E2D9}" type="slidenum">
              <a:rPr lang="en-US" altLang="en-US"/>
              <a:pPr>
                <a:defRPr/>
              </a:pPr>
              <a:t>26</a:t>
            </a:fld>
            <a:endParaRPr lang="en-US" altLang="en-US" sz="1400" dirty="0">
              <a:latin typeface="Times New Roman" panose="02020603050405020304" pitchFamily="18" charset="0"/>
            </a:endParaRPr>
          </a:p>
        </p:txBody>
      </p:sp>
      <p:sp>
        <p:nvSpPr>
          <p:cNvPr id="40962" name="Rectangle 1026">
            <a:extLst>
              <a:ext uri="{FF2B5EF4-FFF2-40B4-BE49-F238E27FC236}">
                <a16:creationId xmlns:a16="http://schemas.microsoft.com/office/drawing/2014/main" id="{DE39DB8A-D107-1641-B04F-F5919D86F0F8}"/>
              </a:ext>
            </a:extLst>
          </p:cNvPr>
          <p:cNvSpPr>
            <a:spLocks noGrp="1" noChangeArrowheads="1"/>
          </p:cNvSpPr>
          <p:nvPr>
            <p:ph type="title"/>
          </p:nvPr>
        </p:nvSpPr>
        <p:spPr>
          <a:xfrm>
            <a:off x="2919291" y="97354"/>
            <a:ext cx="6060747" cy="435579"/>
          </a:xfrm>
        </p:spPr>
        <p:txBody>
          <a:bodyPr>
            <a:normAutofit/>
          </a:bodyPr>
          <a:lstStyle/>
          <a:p>
            <a:r>
              <a:rPr lang="en-GB" altLang="en-US" sz="2000" b="1" dirty="0">
                <a:solidFill>
                  <a:srgbClr val="C00000"/>
                </a:solidFill>
                <a:latin typeface="Arial" panose="020B0604020202020204" pitchFamily="34" charset="0"/>
                <a:cs typeface="Arial" panose="020B0604020202020204" pitchFamily="34" charset="0"/>
              </a:rPr>
              <a:t>Detector </a:t>
            </a:r>
            <a:r>
              <a:rPr lang="en-GB" altLang="en-US" sz="2000" b="1" dirty="0">
                <a:solidFill>
                  <a:schemeClr val="accent1"/>
                </a:solidFill>
                <a:latin typeface="Arial" panose="020B0604020202020204" pitchFamily="34" charset="0"/>
                <a:cs typeface="Arial" panose="020B0604020202020204" pitchFamily="34" charset="0"/>
              </a:rPr>
              <a:t>[</a:t>
            </a:r>
            <a:r>
              <a:rPr lang="en-US" sz="2000" b="1" dirty="0">
                <a:solidFill>
                  <a:schemeClr val="accent1"/>
                </a:solidFill>
                <a:latin typeface="Arial" panose="020B0604020202020204" pitchFamily="34" charset="0"/>
                <a:cs typeface="Arial" panose="020B0604020202020204" pitchFamily="34" charset="0"/>
              </a:rPr>
              <a:t>Photomultiplier Tube (PMT)]</a:t>
            </a:r>
            <a:endParaRPr lang="en-GB" altLang="en-US" sz="2000" b="1" dirty="0">
              <a:solidFill>
                <a:schemeClr val="accent1"/>
              </a:solidFill>
              <a:latin typeface="Arial" panose="020B0604020202020204" pitchFamily="34" charset="0"/>
              <a:cs typeface="Arial" panose="020B0604020202020204" pitchFamily="34" charset="0"/>
            </a:endParaRPr>
          </a:p>
        </p:txBody>
      </p:sp>
      <p:sp>
        <p:nvSpPr>
          <p:cNvPr id="40963" name="Rectangle 1027">
            <a:extLst>
              <a:ext uri="{FF2B5EF4-FFF2-40B4-BE49-F238E27FC236}">
                <a16:creationId xmlns:a16="http://schemas.microsoft.com/office/drawing/2014/main" id="{6C355437-EB2C-AA4E-84E0-BC7BC6794661}"/>
              </a:ext>
            </a:extLst>
          </p:cNvPr>
          <p:cNvSpPr>
            <a:spLocks noGrp="1" noChangeArrowheads="1"/>
          </p:cNvSpPr>
          <p:nvPr>
            <p:ph type="body" idx="1"/>
          </p:nvPr>
        </p:nvSpPr>
        <p:spPr>
          <a:xfrm>
            <a:off x="106436" y="468066"/>
            <a:ext cx="11994292" cy="5295900"/>
          </a:xfrm>
        </p:spPr>
        <p:txBody>
          <a:bodyPr>
            <a:normAutofit/>
          </a:bodyPr>
          <a:lstStyle/>
          <a:p>
            <a:r>
              <a:rPr lang="en-GB" altLang="en-US" sz="2000" dirty="0">
                <a:latin typeface="Times New Roman" panose="02020603050405020304" pitchFamily="18" charset="0"/>
                <a:cs typeface="Times New Roman" panose="02020603050405020304" pitchFamily="18" charset="0"/>
              </a:rPr>
              <a:t>The intensity of the line source is measured with a </a:t>
            </a:r>
            <a:r>
              <a:rPr lang="en-GB" altLang="en-US" sz="2000" b="1" dirty="0">
                <a:latin typeface="Times New Roman" panose="02020603050405020304" pitchFamily="18" charset="0"/>
                <a:cs typeface="Times New Roman" panose="02020603050405020304" pitchFamily="18" charset="0"/>
              </a:rPr>
              <a:t>photomultiplier</a:t>
            </a:r>
            <a:r>
              <a:rPr lang="en-GB" altLang="en-US" sz="2000" dirty="0">
                <a:latin typeface="Times New Roman" panose="02020603050405020304" pitchFamily="18" charset="0"/>
                <a:cs typeface="Times New Roman" panose="02020603050405020304" pitchFamily="18" charset="0"/>
              </a:rPr>
              <a:t>, which produces an electrical signal proportional to the intensity of the incident light.</a:t>
            </a:r>
          </a:p>
          <a:p>
            <a:r>
              <a:rPr lang="en-GB" altLang="en-US" sz="2000" dirty="0">
                <a:latin typeface="Times New Roman" panose="02020603050405020304" pitchFamily="18" charset="0"/>
                <a:cs typeface="Times New Roman" panose="02020603050405020304" pitchFamily="18" charset="0"/>
              </a:rPr>
              <a:t>This signal is amplified and processed electronically to produce an output that on older instruments was read on a digital or </a:t>
            </a:r>
            <a:r>
              <a:rPr lang="en-GB" altLang="en-US" sz="2000" dirty="0" err="1">
                <a:latin typeface="Times New Roman" panose="02020603050405020304" pitchFamily="18" charset="0"/>
                <a:cs typeface="Times New Roman" panose="02020603050405020304" pitchFamily="18" charset="0"/>
              </a:rPr>
              <a:t>analog</a:t>
            </a:r>
            <a:r>
              <a:rPr lang="en-GB" altLang="en-US" sz="2000" dirty="0">
                <a:latin typeface="Times New Roman" panose="02020603050405020304" pitchFamily="18" charset="0"/>
                <a:cs typeface="Times New Roman" panose="02020603050405020304" pitchFamily="18" charset="0"/>
              </a:rPr>
              <a:t> meter in either absorbance or concentration mode.</a:t>
            </a:r>
          </a:p>
          <a:p>
            <a:pPr>
              <a:spcAft>
                <a:spcPts val="600"/>
              </a:spcAft>
            </a:pPr>
            <a:r>
              <a:rPr lang="en-GB" altLang="en-US" sz="2000" dirty="0">
                <a:latin typeface="Times New Roman" panose="02020603050405020304" pitchFamily="18" charset="0"/>
                <a:cs typeface="Times New Roman" panose="02020603050405020304" pitchFamily="18" charset="0"/>
              </a:rPr>
              <a:t>In modern instruments, the output is usually displayed on the computer screen of the PC controlling the instrument.</a:t>
            </a:r>
          </a:p>
          <a:p>
            <a:r>
              <a:rPr lang="en-GB" altLang="en-US" sz="2000" b="1" dirty="0">
                <a:solidFill>
                  <a:srgbClr val="C00000"/>
                </a:solidFill>
                <a:latin typeface="Times New Roman" panose="02020603050405020304" pitchFamily="18" charset="0"/>
                <a:cs typeface="Times New Roman" panose="02020603050405020304" pitchFamily="18" charset="0"/>
              </a:rPr>
              <a:t>To eliminate the unwanted emissions from the flame, the light source is modulated by a chopper which is located between the hollow cathode lamp and the flame.</a:t>
            </a:r>
          </a:p>
          <a:p>
            <a:r>
              <a:rPr lang="en-GB" altLang="en-US" sz="2000" dirty="0">
                <a:latin typeface="Times New Roman" panose="02020603050405020304" pitchFamily="18" charset="0"/>
                <a:cs typeface="Times New Roman" panose="02020603050405020304" pitchFamily="18" charset="0"/>
              </a:rPr>
              <a:t> The amplifier which modifies the signal from the photomultiplier is tuned into the same frequency.</a:t>
            </a:r>
          </a:p>
          <a:p>
            <a:r>
              <a:rPr lang="en-GB" altLang="en-US" sz="2000" dirty="0">
                <a:latin typeface="Times New Roman" panose="02020603050405020304" pitchFamily="18" charset="0"/>
                <a:cs typeface="Times New Roman" panose="02020603050405020304" pitchFamily="18" charset="0"/>
              </a:rPr>
              <a:t>(Alternatively, the hollow cathode lamp may be modulated by applying an AC voltage at say 50 Hz.).</a:t>
            </a:r>
          </a:p>
          <a:p>
            <a:endParaRPr lang="en-GB" altLang="en-US" sz="2000" dirty="0">
              <a:latin typeface="Times New Roman" panose="02020603050405020304" pitchFamily="18" charset="0"/>
              <a:cs typeface="Times New Roman" panose="02020603050405020304" pitchFamily="18" charset="0"/>
            </a:endParaRPr>
          </a:p>
        </p:txBody>
      </p:sp>
      <p:pic>
        <p:nvPicPr>
          <p:cNvPr id="5" name="Picture 5" descr="photomultiplier tube">
            <a:extLst>
              <a:ext uri="{FF2B5EF4-FFF2-40B4-BE49-F238E27FC236}">
                <a16:creationId xmlns:a16="http://schemas.microsoft.com/office/drawing/2014/main" id="{1E410CBE-549F-334B-A8E9-38A731F1F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4444443"/>
            <a:ext cx="2039895" cy="1970366"/>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a:extLst>
              <a:ext uri="{FF2B5EF4-FFF2-40B4-BE49-F238E27FC236}">
                <a16:creationId xmlns:a16="http://schemas.microsoft.com/office/drawing/2014/main" id="{91B24A85-7267-B64F-B9DA-3B46C4D2C8C8}"/>
              </a:ext>
            </a:extLst>
          </p:cNvPr>
          <p:cNvSpPr txBox="1">
            <a:spLocks noChangeArrowheads="1"/>
          </p:cNvSpPr>
          <p:nvPr/>
        </p:nvSpPr>
        <p:spPr bwMode="auto">
          <a:xfrm>
            <a:off x="10729992" y="3997721"/>
            <a:ext cx="769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2400" b="1" dirty="0">
                <a:solidFill>
                  <a:srgbClr val="C00000"/>
                </a:solidFill>
                <a:latin typeface="Clarendon" pitchFamily="18" charset="0"/>
              </a:rPr>
              <a:t>PMT</a:t>
            </a:r>
          </a:p>
        </p:txBody>
      </p:sp>
      <p:sp>
        <p:nvSpPr>
          <p:cNvPr id="7" name="Rectangle 6">
            <a:extLst>
              <a:ext uri="{FF2B5EF4-FFF2-40B4-BE49-F238E27FC236}">
                <a16:creationId xmlns:a16="http://schemas.microsoft.com/office/drawing/2014/main" id="{79CACB8F-ADEE-DF49-8D49-D2765C59343B}"/>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3" name="Picture 2">
            <a:extLst>
              <a:ext uri="{FF2B5EF4-FFF2-40B4-BE49-F238E27FC236}">
                <a16:creationId xmlns:a16="http://schemas.microsoft.com/office/drawing/2014/main" id="{C8A53418-850E-E94F-A2E5-717E47A670FC}"/>
              </a:ext>
            </a:extLst>
          </p:cNvPr>
          <p:cNvPicPr>
            <a:picLocks noChangeAspect="1"/>
          </p:cNvPicPr>
          <p:nvPr/>
        </p:nvPicPr>
        <p:blipFill>
          <a:blip r:embed="rId3"/>
          <a:stretch>
            <a:fillRect/>
          </a:stretch>
        </p:blipFill>
        <p:spPr>
          <a:xfrm>
            <a:off x="125754" y="4163640"/>
            <a:ext cx="5025366" cy="2719166"/>
          </a:xfrm>
          <a:prstGeom prst="rect">
            <a:avLst/>
          </a:prstGeom>
        </p:spPr>
      </p:pic>
      <p:pic>
        <p:nvPicPr>
          <p:cNvPr id="9" name="Picture 8">
            <a:extLst>
              <a:ext uri="{FF2B5EF4-FFF2-40B4-BE49-F238E27FC236}">
                <a16:creationId xmlns:a16="http://schemas.microsoft.com/office/drawing/2014/main" id="{00F6DA30-B04B-CECA-B17F-D20E49907D53}"/>
              </a:ext>
            </a:extLst>
          </p:cNvPr>
          <p:cNvPicPr>
            <a:picLocks noChangeAspect="1"/>
          </p:cNvPicPr>
          <p:nvPr/>
        </p:nvPicPr>
        <p:blipFill rotWithShape="1">
          <a:blip r:embed="rId4"/>
          <a:srcRect l="2744" t="2670" r="3922" b="4537"/>
          <a:stretch/>
        </p:blipFill>
        <p:spPr>
          <a:xfrm>
            <a:off x="5409851" y="4097775"/>
            <a:ext cx="4130040" cy="2663702"/>
          </a:xfrm>
          <a:prstGeom prst="rect">
            <a:avLst/>
          </a:prstGeom>
        </p:spPr>
      </p:pic>
    </p:spTree>
    <p:extLst>
      <p:ext uri="{BB962C8B-B14F-4D97-AF65-F5344CB8AC3E}">
        <p14:creationId xmlns:p14="http://schemas.microsoft.com/office/powerpoint/2010/main" val="4227682075"/>
      </p:ext>
    </p:extLst>
  </p:cSld>
  <p:clrMapOvr>
    <a:masterClrMapping/>
  </p:clrMapOvr>
  <mc:AlternateContent xmlns:mc="http://schemas.openxmlformats.org/markup-compatibility/2006" xmlns:p14="http://schemas.microsoft.com/office/powerpoint/2010/main">
    <mc:Choice Requires="p14">
      <p:transition spd="slow" p14:dur="2000" advTm="225263"/>
    </mc:Choice>
    <mc:Fallback xmlns="">
      <p:transition spd="slow" advTm="22526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5DB3EC-7979-0045-A8B1-0C734A7FF2DD}"/>
              </a:ext>
            </a:extLst>
          </p:cNvPr>
          <p:cNvSpPr>
            <a:spLocks noGrp="1"/>
          </p:cNvSpPr>
          <p:nvPr>
            <p:ph type="sldNum" sz="quarter" idx="12"/>
          </p:nvPr>
        </p:nvSpPr>
        <p:spPr/>
        <p:txBody>
          <a:bodyPr/>
          <a:lstStyle/>
          <a:p>
            <a:fld id="{C7F9001A-1515-3045-917C-7DF6676AD6E5}" type="slidenum">
              <a:rPr lang="en-US" smtClean="0"/>
              <a:t>27</a:t>
            </a:fld>
            <a:endParaRPr lang="en-US"/>
          </a:p>
        </p:txBody>
      </p:sp>
      <p:sp>
        <p:nvSpPr>
          <p:cNvPr id="3" name="Rectangle 2">
            <a:extLst>
              <a:ext uri="{FF2B5EF4-FFF2-40B4-BE49-F238E27FC236}">
                <a16:creationId xmlns:a16="http://schemas.microsoft.com/office/drawing/2014/main" id="{3CB33505-E369-4349-BBC7-3F7DA45E8129}"/>
              </a:ext>
            </a:extLst>
          </p:cNvPr>
          <p:cNvSpPr/>
          <p:nvPr/>
        </p:nvSpPr>
        <p:spPr>
          <a:xfrm>
            <a:off x="164932" y="0"/>
            <a:ext cx="12027067" cy="6678751"/>
          </a:xfrm>
          <a:prstGeom prst="rect">
            <a:avLst/>
          </a:prstGeom>
        </p:spPr>
        <p:txBody>
          <a:bodyPr wrap="square">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Flameless Atomization </a:t>
            </a:r>
            <a:br>
              <a:rPr lang="en-US" sz="2400" b="1" dirty="0">
                <a:solidFill>
                  <a:srgbClr val="C00000"/>
                </a:solidFill>
                <a:latin typeface="Times New Roman" panose="02020603050405020304" pitchFamily="18" charset="0"/>
                <a:cs typeface="Times New Roman" panose="02020603050405020304" pitchFamily="18" charset="0"/>
              </a:rPr>
            </a:br>
            <a:r>
              <a:rPr lang="en-US" sz="2400" b="1" dirty="0">
                <a:solidFill>
                  <a:srgbClr val="C00000"/>
                </a:solidFill>
                <a:latin typeface="Times New Roman" panose="02020603050405020304" pitchFamily="18" charset="0"/>
                <a:cs typeface="Times New Roman" panose="02020603050405020304" pitchFamily="18" charset="0"/>
              </a:rPr>
              <a:t>(Electrothermal atomization or Graphite furnace atomization)</a:t>
            </a:r>
            <a:endParaRPr lang="en-US" b="1" dirty="0">
              <a:solidFill>
                <a:srgbClr val="C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en-US" sz="19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en-US" sz="1900" dirty="0">
                <a:latin typeface="Times New Roman" panose="02020603050405020304" pitchFamily="18" charset="0"/>
                <a:cs typeface="Times New Roman" panose="02020603050405020304" pitchFamily="18" charset="0"/>
              </a:rPr>
              <a:t>The sample holder consists of a graphite tube.</a:t>
            </a:r>
          </a:p>
          <a:p>
            <a:pPr marL="285750" indent="-285750">
              <a:buFont typeface="Arial" panose="020B0604020202020204" pitchFamily="34" charset="0"/>
              <a:buChar char="•"/>
            </a:pPr>
            <a:r>
              <a:rPr lang="en-US" altLang="en-US" sz="1900" dirty="0">
                <a:latin typeface="Times New Roman" panose="02020603050405020304" pitchFamily="18" charset="0"/>
                <a:cs typeface="Times New Roman" panose="02020603050405020304" pitchFamily="18" charset="0"/>
              </a:rPr>
              <a:t>The tube is heated electrically</a:t>
            </a:r>
          </a:p>
          <a:p>
            <a:pPr marL="285750" indent="-285750">
              <a:buFont typeface="Arial" panose="020B0604020202020204" pitchFamily="34" charset="0"/>
              <a:buChar char="•"/>
            </a:pPr>
            <a:r>
              <a:rPr lang="en-US" altLang="en-US" sz="1900" dirty="0">
                <a:latin typeface="Times New Roman" panose="02020603050405020304" pitchFamily="18" charset="0"/>
                <a:cs typeface="Times New Roman" panose="02020603050405020304" pitchFamily="18" charset="0"/>
              </a:rPr>
              <a:t>A beam of light passes through the tube.</a:t>
            </a:r>
          </a:p>
          <a:p>
            <a:pPr marL="285750" indent="-285750">
              <a:buFont typeface="Arial" panose="020B0604020202020204" pitchFamily="34" charset="0"/>
              <a:buChar char="•"/>
            </a:pPr>
            <a:r>
              <a:rPr lang="en-US" altLang="en-US" sz="1900" dirty="0">
                <a:latin typeface="Times New Roman" panose="02020603050405020304" pitchFamily="18" charset="0"/>
                <a:cs typeface="Times New Roman" panose="02020603050405020304" pitchFamily="18" charset="0"/>
              </a:rPr>
              <a:t>Offers greater sensitivity than flames</a:t>
            </a:r>
            <a:r>
              <a:rPr lang="en-US" altLang="en-US" sz="1900" dirty="0">
                <a:solidFill>
                  <a:srgbClr val="C00000"/>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altLang="en-US" sz="1900" dirty="0">
                <a:solidFill>
                  <a:srgbClr val="C00000"/>
                </a:solidFill>
                <a:latin typeface="Times New Roman" panose="02020603050405020304" pitchFamily="18" charset="0"/>
                <a:cs typeface="Times New Roman" panose="02020603050405020304" pitchFamily="18" charset="0"/>
              </a:rPr>
              <a:t>(</a:t>
            </a:r>
            <a:r>
              <a:rPr lang="en-US" sz="1900" dirty="0">
                <a:solidFill>
                  <a:srgbClr val="C00000"/>
                </a:solidFill>
                <a:latin typeface="Times New Roman" panose="02020603050405020304" pitchFamily="18" charset="0"/>
                <a:cs typeface="Times New Roman" panose="02020603050405020304" pitchFamily="18" charset="0"/>
              </a:rPr>
              <a:t>The sample's residence time is greater, so you have improved detection limits and sensitivity )</a:t>
            </a:r>
          </a:p>
          <a:p>
            <a:pPr marL="285750" indent="-285750">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Solid samples can also be assayed</a:t>
            </a:r>
            <a:endParaRPr lang="en-US" altLang="en-US" sz="19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en-US" sz="1900" dirty="0">
                <a:latin typeface="Times New Roman" panose="02020603050405020304" pitchFamily="18" charset="0"/>
                <a:cs typeface="Times New Roman" panose="02020603050405020304" pitchFamily="18" charset="0"/>
              </a:rPr>
              <a:t>using a smaller volume of sample, typically 5 - 50 </a:t>
            </a:r>
            <a:r>
              <a:rPr lang="en-US" altLang="en-US" sz="1900" dirty="0">
                <a:latin typeface="Times New Roman" panose="02020603050405020304" pitchFamily="18" charset="0"/>
                <a:cs typeface="Times New Roman" panose="02020603050405020304" pitchFamily="18" charset="0"/>
                <a:sym typeface="Symbol" pitchFamily="2" charset="2"/>
              </a:rPr>
              <a:t>l (0.005 - 0.05 ml).</a:t>
            </a:r>
          </a:p>
          <a:p>
            <a:pPr marL="285750" indent="-285750">
              <a:buFont typeface="Arial" panose="020B0604020202020204" pitchFamily="34" charset="0"/>
              <a:buChar char="•"/>
            </a:pPr>
            <a:r>
              <a:rPr lang="en-US" altLang="en-US" sz="1900" dirty="0">
                <a:latin typeface="Times New Roman" panose="02020603050405020304" pitchFamily="18" charset="0"/>
                <a:cs typeface="Times New Roman" panose="02020603050405020304" pitchFamily="18" charset="0"/>
              </a:rPr>
              <a:t>All of the sample is atomized in the graphite tube.</a:t>
            </a:r>
          </a:p>
          <a:p>
            <a:pPr marL="285750" indent="-285750">
              <a:buFont typeface="Arial" panose="020B0604020202020204" pitchFamily="34" charset="0"/>
              <a:buChar char="•"/>
            </a:pPr>
            <a:r>
              <a:rPr lang="en-US" altLang="en-US" sz="1900" dirty="0">
                <a:latin typeface="Times New Roman" panose="02020603050405020304" pitchFamily="18" charset="0"/>
                <a:cs typeface="Times New Roman" panose="02020603050405020304" pitchFamily="18" charset="0"/>
              </a:rPr>
              <a:t>The atomized sample is confined to the optical path for several seconds (residence time in flame is very short).</a:t>
            </a:r>
          </a:p>
          <a:p>
            <a:pPr>
              <a:buNone/>
              <a:defRPr/>
            </a:pPr>
            <a:r>
              <a:rPr lang="en-US" sz="1900" b="1" u="sng" dirty="0">
                <a:solidFill>
                  <a:srgbClr val="C00000"/>
                </a:solidFill>
                <a:latin typeface="Times New Roman" panose="02020603050405020304" pitchFamily="18" charset="0"/>
                <a:cs typeface="Times New Roman" panose="02020603050405020304" pitchFamily="18" charset="0"/>
              </a:rPr>
              <a:t>Two inert gas stream are provided</a:t>
            </a:r>
          </a:p>
          <a:p>
            <a:pPr>
              <a:buFontTx/>
              <a:buChar char="•"/>
              <a:defRPr/>
            </a:pPr>
            <a:r>
              <a:rPr lang="en-US" sz="1900" b="1" dirty="0">
                <a:latin typeface="Times New Roman" panose="02020603050405020304" pitchFamily="18" charset="0"/>
                <a:cs typeface="Times New Roman" panose="02020603050405020304" pitchFamily="18" charset="0"/>
              </a:rPr>
              <a:t>External Ar gas </a:t>
            </a:r>
            <a:r>
              <a:rPr lang="en-US" sz="1900" dirty="0">
                <a:latin typeface="Times New Roman" panose="02020603050405020304" pitchFamily="18" charset="0"/>
                <a:cs typeface="Times New Roman" panose="02020603050405020304" pitchFamily="18" charset="0"/>
              </a:rPr>
              <a:t>prevents outside air from entering/incinerating the tube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air oxidation of the heated graphite )</a:t>
            </a:r>
            <a:r>
              <a:rPr lang="en-US" sz="1900" dirty="0">
                <a:latin typeface="Times New Roman" panose="02020603050405020304" pitchFamily="18" charset="0"/>
                <a:cs typeface="Times New Roman" panose="02020603050405020304" pitchFamily="18" charset="0"/>
              </a:rPr>
              <a:t>the furnace. </a:t>
            </a:r>
          </a:p>
          <a:p>
            <a:pPr>
              <a:buFontTx/>
              <a:buChar char="•"/>
              <a:defRPr/>
            </a:pPr>
            <a:r>
              <a:rPr lang="en-US" sz="1900" b="1" dirty="0">
                <a:latin typeface="Times New Roman" panose="02020603050405020304" pitchFamily="18" charset="0"/>
                <a:cs typeface="Times New Roman" panose="02020603050405020304" pitchFamily="18" charset="0"/>
              </a:rPr>
              <a:t>Internal </a:t>
            </a:r>
            <a:r>
              <a:rPr lang="en-US" sz="1900" dirty="0">
                <a:latin typeface="Times New Roman" panose="02020603050405020304" pitchFamily="18" charset="0"/>
                <a:cs typeface="Times New Roman" panose="02020603050405020304" pitchFamily="18" charset="0"/>
              </a:rPr>
              <a:t>Ar gas circulates the gaseous analyte(internal stream ensures that vapors generated from the sample matrix are quickly removed from the oven. </a:t>
            </a:r>
          </a:p>
          <a:p>
            <a:pPr>
              <a:buFontTx/>
              <a:buChar char="•"/>
              <a:defRPr/>
            </a:pPr>
            <a:r>
              <a:rPr lang="en-US" sz="1900" b="1" u="sng" dirty="0">
                <a:solidFill>
                  <a:srgbClr val="C00000"/>
                </a:solidFill>
                <a:latin typeface="Times New Roman" panose="02020603050405020304" pitchFamily="18" charset="0"/>
                <a:cs typeface="Times New Roman" panose="02020603050405020304" pitchFamily="18" charset="0"/>
              </a:rPr>
              <a:t>Ar  is often used as a purge gas to:</a:t>
            </a:r>
          </a:p>
          <a:p>
            <a:pPr>
              <a:buFontTx/>
              <a:buChar char="•"/>
              <a:defRPr/>
            </a:pPr>
            <a:r>
              <a:rPr lang="en-US" sz="1900" dirty="0">
                <a:latin typeface="Times New Roman" panose="02020603050405020304" pitchFamily="18" charset="0"/>
                <a:cs typeface="Times New Roman" panose="02020603050405020304" pitchFamily="18" charset="0"/>
              </a:rPr>
              <a:t>Remove excess materials during the dry and </a:t>
            </a:r>
            <a:r>
              <a:rPr lang="en-US" sz="1900" dirty="0" err="1">
                <a:latin typeface="Times New Roman" panose="02020603050405020304" pitchFamily="18" charset="0"/>
                <a:cs typeface="Times New Roman" panose="02020603050405020304" pitchFamily="18" charset="0"/>
              </a:rPr>
              <a:t>ashing</a:t>
            </a:r>
            <a:r>
              <a:rPr lang="en-US" sz="1900" dirty="0">
                <a:latin typeface="Times New Roman" panose="02020603050405020304" pitchFamily="18" charset="0"/>
                <a:cs typeface="Times New Roman" panose="02020603050405020304" pitchFamily="18" charset="0"/>
              </a:rPr>
              <a:t> phases and after atomization </a:t>
            </a:r>
          </a:p>
          <a:p>
            <a:pPr>
              <a:buFontTx/>
              <a:buChar char="•"/>
              <a:defRPr/>
            </a:pPr>
            <a:r>
              <a:rPr lang="en-US" sz="1900" dirty="0">
                <a:latin typeface="Times New Roman" panose="02020603050405020304" pitchFamily="18" charset="0"/>
                <a:cs typeface="Times New Roman" panose="02020603050405020304" pitchFamily="18" charset="0"/>
              </a:rPr>
              <a:t>Reduce oxidation of the tube</a:t>
            </a:r>
          </a:p>
          <a:p>
            <a:pPr>
              <a:buFontTx/>
              <a:buChar char="•"/>
              <a:defRPr/>
            </a:pPr>
            <a:r>
              <a:rPr lang="en-US" sz="1900" dirty="0">
                <a:latin typeface="Times New Roman" panose="02020603050405020304" pitchFamily="18" charset="0"/>
                <a:cs typeface="Times New Roman" panose="02020603050405020304" pitchFamily="18" charset="0"/>
              </a:rPr>
              <a:t>Provide a protective  blanket during atomization since high </a:t>
            </a:r>
          </a:p>
          <a:p>
            <a:pPr>
              <a:defRPr/>
            </a:pPr>
            <a:r>
              <a:rPr lang="en-US" sz="1900" dirty="0">
                <a:latin typeface="Times New Roman" panose="02020603050405020304" pitchFamily="18" charset="0"/>
                <a:cs typeface="Times New Roman" panose="02020603050405020304" pitchFamily="18" charset="0"/>
              </a:rPr>
              <a:t>temperature carbon will react with nitrogen to produce cyanogen </a:t>
            </a:r>
          </a:p>
        </p:txBody>
      </p:sp>
      <p:pic>
        <p:nvPicPr>
          <p:cNvPr id="4" name="Picture 3" descr="A close up of a device&#10;&#10;Description automatically generated">
            <a:extLst>
              <a:ext uri="{FF2B5EF4-FFF2-40B4-BE49-F238E27FC236}">
                <a16:creationId xmlns:a16="http://schemas.microsoft.com/office/drawing/2014/main" id="{3F3A82A6-BE2E-384E-B721-27FA2DBAABA0}"/>
              </a:ext>
            </a:extLst>
          </p:cNvPr>
          <p:cNvPicPr>
            <a:picLocks noChangeAspect="1"/>
          </p:cNvPicPr>
          <p:nvPr/>
        </p:nvPicPr>
        <p:blipFill rotWithShape="1">
          <a:blip r:embed="rId2"/>
          <a:srcRect l="8343" t="14108" r="7394" b="13465"/>
          <a:stretch/>
        </p:blipFill>
        <p:spPr>
          <a:xfrm>
            <a:off x="8610600" y="4855337"/>
            <a:ext cx="3465871" cy="1935480"/>
          </a:xfrm>
          <a:prstGeom prst="rect">
            <a:avLst/>
          </a:prstGeom>
        </p:spPr>
      </p:pic>
      <p:sp>
        <p:nvSpPr>
          <p:cNvPr id="6" name="Rectangle 5">
            <a:extLst>
              <a:ext uri="{FF2B5EF4-FFF2-40B4-BE49-F238E27FC236}">
                <a16:creationId xmlns:a16="http://schemas.microsoft.com/office/drawing/2014/main" id="{9D4F14F4-2BC4-D544-B0C8-9523BA530777}"/>
              </a:ext>
            </a:extLst>
          </p:cNvPr>
          <p:cNvSpPr/>
          <p:nvPr/>
        </p:nvSpPr>
        <p:spPr>
          <a:xfrm>
            <a:off x="9555389" y="67183"/>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9" name="Picture 8">
            <a:extLst>
              <a:ext uri="{FF2B5EF4-FFF2-40B4-BE49-F238E27FC236}">
                <a16:creationId xmlns:a16="http://schemas.microsoft.com/office/drawing/2014/main" id="{062F3941-0B52-5A72-CFCF-91A011C3A552}"/>
              </a:ext>
            </a:extLst>
          </p:cNvPr>
          <p:cNvPicPr>
            <a:picLocks noChangeAspect="1"/>
          </p:cNvPicPr>
          <p:nvPr/>
        </p:nvPicPr>
        <p:blipFill rotWithShape="1">
          <a:blip r:embed="rId3"/>
          <a:srcRect l="6308" t="12410" r="11231" b="26385"/>
          <a:stretch/>
        </p:blipFill>
        <p:spPr>
          <a:xfrm>
            <a:off x="9893432" y="1214314"/>
            <a:ext cx="2042160" cy="1935480"/>
          </a:xfrm>
          <a:prstGeom prst="rect">
            <a:avLst/>
          </a:prstGeom>
        </p:spPr>
      </p:pic>
    </p:spTree>
    <p:extLst>
      <p:ext uri="{BB962C8B-B14F-4D97-AF65-F5344CB8AC3E}">
        <p14:creationId xmlns:p14="http://schemas.microsoft.com/office/powerpoint/2010/main" val="374116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7EB6-823E-B248-8B53-2BD0ECF409AE}"/>
              </a:ext>
            </a:extLst>
          </p:cNvPr>
          <p:cNvSpPr>
            <a:spLocks noGrp="1"/>
          </p:cNvSpPr>
          <p:nvPr>
            <p:ph type="title"/>
          </p:nvPr>
        </p:nvSpPr>
        <p:spPr>
          <a:xfrm>
            <a:off x="322007" y="217641"/>
            <a:ext cx="10515600" cy="785249"/>
          </a:xfrm>
        </p:spPr>
        <p:txBody>
          <a:bodyPr/>
          <a:lstStyle/>
          <a:p>
            <a:pPr algn="ctr"/>
            <a:r>
              <a:rPr lang="en-US" b="1" dirty="0">
                <a:solidFill>
                  <a:srgbClr val="C00000"/>
                </a:solidFill>
                <a:latin typeface="Times New Roman" panose="02020603050405020304" pitchFamily="18" charset="0"/>
                <a:cs typeface="Times New Roman" panose="02020603050405020304" pitchFamily="18" charset="0"/>
              </a:rPr>
              <a:t>Atomization process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9105C7-0395-4C41-AC1C-D33C67E77FDD}"/>
                  </a:ext>
                </a:extLst>
              </p:cNvPr>
              <p:cNvSpPr>
                <a:spLocks noGrp="1"/>
              </p:cNvSpPr>
              <p:nvPr>
                <p:ph idx="1"/>
              </p:nvPr>
            </p:nvSpPr>
            <p:spPr>
              <a:xfrm>
                <a:off x="351503" y="955470"/>
                <a:ext cx="10515600" cy="4351338"/>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You can not simply heat you sample to atomization temperatures, or the sample will splatter</a:t>
                </a:r>
              </a:p>
              <a:p>
                <a:r>
                  <a:rPr lang="en-US" dirty="0">
                    <a:latin typeface="Times New Roman" panose="02020603050405020304" pitchFamily="18" charset="0"/>
                    <a:cs typeface="Times New Roman" panose="02020603050405020304" pitchFamily="18" charset="0"/>
                  </a:rPr>
                  <a:t>We use a temperature program to ensure reproducible atomization and if the sample heated to  atomization T it will splatter</a:t>
                </a:r>
              </a:p>
              <a:p>
                <a:r>
                  <a:rPr lang="en-US" dirty="0">
                    <a:latin typeface="Times New Roman" panose="02020603050405020304" pitchFamily="18" charset="0"/>
                    <a:cs typeface="Times New Roman" panose="02020603050405020304" pitchFamily="18" charset="0"/>
                  </a:rPr>
                  <a:t>Steps of GF atomization:</a:t>
                </a:r>
              </a:p>
              <a:p>
                <a:r>
                  <a:rPr lang="en-US" dirty="0">
                    <a:latin typeface="Times New Roman" panose="02020603050405020304" pitchFamily="18" charset="0"/>
                    <a:cs typeface="Times New Roman" panose="02020603050405020304" pitchFamily="18" charset="0"/>
                  </a:rPr>
                  <a:t>5-100</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𝜇</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𝑙</m:t>
                    </m:r>
                  </m:oMath>
                </a14:m>
                <a:r>
                  <a:rPr lang="en-US" dirty="0">
                    <a:latin typeface="Times New Roman" panose="02020603050405020304" pitchFamily="18" charset="0"/>
                    <a:cs typeface="Times New Roman" panose="02020603050405020304" pitchFamily="18" charset="0"/>
                  </a:rPr>
                  <a:t> sample</a:t>
                </a:r>
              </a:p>
              <a:p>
                <a:r>
                  <a:rPr lang="en-US" dirty="0">
                    <a:latin typeface="Times New Roman" panose="02020603050405020304" pitchFamily="18" charset="0"/>
                    <a:cs typeface="Times New Roman" panose="02020603050405020304" pitchFamily="18" charset="0"/>
                  </a:rPr>
                  <a:t>Drying</a:t>
                </a:r>
              </a:p>
              <a:p>
                <a:r>
                  <a:rPr lang="en-US" dirty="0">
                    <a:latin typeface="Times New Roman" panose="02020603050405020304" pitchFamily="18" charset="0"/>
                    <a:cs typeface="Times New Roman" panose="02020603050405020304" pitchFamily="18" charset="0"/>
                  </a:rPr>
                  <a:t>Ashing</a:t>
                </a:r>
              </a:p>
              <a:p>
                <a:r>
                  <a:rPr lang="en-US" dirty="0">
                    <a:latin typeface="Times New Roman" panose="02020603050405020304" pitchFamily="18" charset="0"/>
                    <a:cs typeface="Times New Roman" panose="02020603050405020304" pitchFamily="18" charset="0"/>
                  </a:rPr>
                  <a:t>Atomization</a:t>
                </a:r>
              </a:p>
              <a:p>
                <a:r>
                  <a:rPr lang="en-US" dirty="0">
                    <a:latin typeface="Times New Roman" panose="02020603050405020304" pitchFamily="18" charset="0"/>
                    <a:cs typeface="Times New Roman" panose="02020603050405020304" pitchFamily="18" charset="0"/>
                  </a:rPr>
                  <a:t>Cooling</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9A9105C7-0395-4C41-AC1C-D33C67E77FDD}"/>
                  </a:ext>
                </a:extLst>
              </p:cNvPr>
              <p:cNvSpPr>
                <a:spLocks noGrp="1" noRot="1" noChangeAspect="1" noMove="1" noResize="1" noEditPoints="1" noAdjustHandles="1" noChangeArrowheads="1" noChangeShapeType="1" noTextEdit="1"/>
              </p:cNvSpPr>
              <p:nvPr>
                <p:ph idx="1"/>
              </p:nvPr>
            </p:nvSpPr>
            <p:spPr>
              <a:xfrm>
                <a:off x="351503" y="955470"/>
                <a:ext cx="10515600" cy="4351338"/>
              </a:xfrm>
              <a:blipFill>
                <a:blip r:embed="rId4"/>
                <a:stretch>
                  <a:fillRect l="-844" t="-3198" r="-120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A878912-B007-4545-9BD0-75E72D992F25}"/>
              </a:ext>
            </a:extLst>
          </p:cNvPr>
          <p:cNvSpPr>
            <a:spLocks noGrp="1"/>
          </p:cNvSpPr>
          <p:nvPr>
            <p:ph type="sldNum" sz="quarter" idx="12"/>
          </p:nvPr>
        </p:nvSpPr>
        <p:spPr/>
        <p:txBody>
          <a:bodyPr/>
          <a:lstStyle/>
          <a:p>
            <a:fld id="{C7F9001A-1515-3045-917C-7DF6676AD6E5}" type="slidenum">
              <a:rPr lang="en-US" smtClean="0"/>
              <a:t>28</a:t>
            </a:fld>
            <a:endParaRPr lang="en-US"/>
          </a:p>
        </p:txBody>
      </p:sp>
      <p:sp>
        <p:nvSpPr>
          <p:cNvPr id="6" name="Rectangle 5">
            <a:extLst>
              <a:ext uri="{FF2B5EF4-FFF2-40B4-BE49-F238E27FC236}">
                <a16:creationId xmlns:a16="http://schemas.microsoft.com/office/drawing/2014/main" id="{081EACAF-D489-5741-BE81-E7372C4EEEB9}"/>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7" name="Picture 6">
            <a:extLst>
              <a:ext uri="{FF2B5EF4-FFF2-40B4-BE49-F238E27FC236}">
                <a16:creationId xmlns:a16="http://schemas.microsoft.com/office/drawing/2014/main" id="{C366CCB6-7022-B243-85A3-C69A8E03CDC2}"/>
              </a:ext>
            </a:extLst>
          </p:cNvPr>
          <p:cNvPicPr>
            <a:picLocks noChangeAspect="1"/>
          </p:cNvPicPr>
          <p:nvPr/>
        </p:nvPicPr>
        <p:blipFill rotWithShape="1">
          <a:blip r:embed="rId5"/>
          <a:srcRect l="7408" t="19214" r="8034" b="11572"/>
          <a:stretch/>
        </p:blipFill>
        <p:spPr>
          <a:xfrm>
            <a:off x="4511487" y="2790253"/>
            <a:ext cx="7408607" cy="3850106"/>
          </a:xfrm>
          <a:prstGeom prst="rect">
            <a:avLst/>
          </a:prstGeom>
        </p:spPr>
      </p:pic>
    </p:spTree>
    <p:extLst>
      <p:ext uri="{BB962C8B-B14F-4D97-AF65-F5344CB8AC3E}">
        <p14:creationId xmlns:p14="http://schemas.microsoft.com/office/powerpoint/2010/main" val="2634938994"/>
      </p:ext>
    </p:extLst>
  </p:cSld>
  <p:clrMapOvr>
    <a:masterClrMapping/>
  </p:clrMapOvr>
  <mc:AlternateContent xmlns:mc="http://schemas.openxmlformats.org/markup-compatibility/2006" xmlns:p14="http://schemas.microsoft.com/office/powerpoint/2010/main">
    <mc:Choice Requires="p14">
      <p:transition spd="slow" p14:dur="2000" advTm="195548"/>
    </mc:Choice>
    <mc:Fallback xmlns="">
      <p:transition spd="slow" advTm="19554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604BF6E-898B-BD4A-9942-FD1C35CF9936}"/>
                  </a:ext>
                </a:extLst>
              </p:cNvPr>
              <p:cNvSpPr>
                <a:spLocks noGrp="1"/>
              </p:cNvSpPr>
              <p:nvPr>
                <p:ph idx="1"/>
              </p:nvPr>
            </p:nvSpPr>
            <p:spPr>
              <a:xfrm>
                <a:off x="323506" y="513019"/>
                <a:ext cx="11697930" cy="6344981"/>
              </a:xfrm>
            </p:spPr>
            <p:txBody>
              <a:bodyPr>
                <a:normAutofit fontScale="92500" lnSpcReduction="20000"/>
              </a:bodyPr>
              <a:lstStyle/>
              <a:p>
                <a:pPr marL="0" indent="0">
                  <a:buNone/>
                </a:pPr>
                <a:r>
                  <a:rPr lang="en-US" sz="2000" b="1" dirty="0">
                    <a:solidFill>
                      <a:srgbClr val="C00000"/>
                    </a:solidFill>
                    <a:latin typeface="Times New Roman" panose="02020603050405020304" pitchFamily="18" charset="0"/>
                    <a:cs typeface="Times New Roman" panose="02020603050405020304" pitchFamily="18" charset="0"/>
                  </a:rPr>
                  <a:t>Drying step </a:t>
                </a:r>
              </a:p>
              <a:p>
                <a:r>
                  <a:rPr lang="en-US" sz="1800" dirty="0">
                    <a:latin typeface="Times New Roman" panose="02020603050405020304" pitchFamily="18" charset="0"/>
                    <a:cs typeface="Times New Roman" panose="02020603050405020304" pitchFamily="18" charset="0"/>
                  </a:rPr>
                  <a:t>At low temperature (120</a:t>
                </a:r>
                <a:r>
                  <a:rPr lang="en-US" sz="1800" dirty="0">
                    <a:latin typeface="Times New Roman" panose="02020603050405020304" pitchFamily="18" charset="0"/>
                    <a:cs typeface="Times New Roman" panose="02020603050405020304" pitchFamily="18" charset="0"/>
                    <a:sym typeface="Symbol" charset="0"/>
                  </a:rPr>
                  <a:t>C, </a:t>
                </a:r>
                <a:r>
                  <a:rPr lang="en-US" sz="1800" dirty="0">
                    <a:latin typeface="Times New Roman" panose="02020603050405020304" pitchFamily="18" charset="0"/>
                    <a:cs typeface="Times New Roman" panose="02020603050405020304" pitchFamily="18" charset="0"/>
                  </a:rPr>
                  <a:t>20s) removes solvent from sample(General recommendations of using the auxiliary gas, in longer drying process,  the cheaper nitrogen is recommended.</a:t>
                </a:r>
              </a:p>
              <a:p>
                <a:r>
                  <a:rPr lang="en-US" sz="1800" dirty="0">
                    <a:latin typeface="Times New Roman" panose="02020603050405020304" pitchFamily="18" charset="0"/>
                    <a:cs typeface="Times New Roman" panose="02020603050405020304" pitchFamily="18" charset="0"/>
                  </a:rPr>
                  <a:t>Use some degrees above the solvents boiling point (for water use 110</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Times New Roman" panose="02020603050405020304" pitchFamily="18" charset="0"/>
                    <a:cs typeface="Times New Roman" panose="02020603050405020304" pitchFamily="18" charset="0"/>
                  </a:rPr>
                  <a:t> and about the same time in second s as the injected volume in </a:t>
                </a:r>
                <a14:m>
                  <m:oMath xmlns:m="http://schemas.openxmlformats.org/officeDocument/2006/math">
                    <m:r>
                      <a:rPr lang="en-US" sz="1800" i="1">
                        <a:latin typeface="Cambria Math" panose="02040503050406030204" pitchFamily="18" charset="0"/>
                        <a:ea typeface="Cambria Math" panose="02040503050406030204" pitchFamily="18" charset="0"/>
                        <a:cs typeface="Times New Roman" panose="02020603050405020304" pitchFamily="18" charset="0"/>
                      </a:rPr>
                      <m:t>𝜇</m:t>
                    </m:r>
                    <m:r>
                      <a:rPr lang="en-US" sz="1800" i="1">
                        <a:latin typeface="Cambria Math" panose="02040503050406030204" pitchFamily="18" charset="0"/>
                        <a:ea typeface="Cambria Math" panose="02040503050406030204" pitchFamily="18" charset="0"/>
                        <a:cs typeface="Times New Roman" panose="02020603050405020304" pitchFamily="18" charset="0"/>
                      </a:rPr>
                      <m:t>𝑙</m:t>
                    </m:r>
                  </m:oMath>
                </a14:m>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Check that the solvent only volatilizes and not boil otherwise bad reproducibility may occur.</a:t>
                </a:r>
                <a:endParaRPr lang="en-US" sz="20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2000" b="1" dirty="0">
                    <a:solidFill>
                      <a:srgbClr val="C00000"/>
                    </a:solidFill>
                    <a:latin typeface="Times New Roman" panose="02020603050405020304" pitchFamily="18" charset="0"/>
                    <a:cs typeface="Times New Roman" panose="02020603050405020304" pitchFamily="18" charset="0"/>
                  </a:rPr>
                  <a:t>Ashing step</a:t>
                </a:r>
              </a:p>
              <a:p>
                <a:r>
                  <a:rPr lang="en-US" sz="1800" dirty="0">
                    <a:latin typeface="Times New Roman" panose="02020603050405020304" pitchFamily="18" charset="0"/>
                    <a:cs typeface="Times New Roman" panose="02020603050405020304" pitchFamily="18" charset="0"/>
                  </a:rPr>
                  <a:t>At higher temperature(500-1000</a:t>
                </a:r>
                <a:r>
                  <a:rPr lang="en-US" sz="1800" dirty="0">
                    <a:latin typeface="Times New Roman" panose="02020603050405020304" pitchFamily="18" charset="0"/>
                    <a:cs typeface="Times New Roman" panose="02020603050405020304" pitchFamily="18" charset="0"/>
                    <a:sym typeface="Symbol" charset="0"/>
                  </a:rPr>
                  <a:t>C, </a:t>
                </a:r>
                <a:r>
                  <a:rPr lang="en-US" sz="1800" dirty="0">
                    <a:latin typeface="Times New Roman" panose="02020603050405020304" pitchFamily="18" charset="0"/>
                    <a:cs typeface="Times New Roman" panose="02020603050405020304" pitchFamily="18" charset="0"/>
                  </a:rPr>
                  <a:t>60s), removal of volatile  hydroxides, sulfates, carbonates (Removes organic and inorganic material).</a:t>
                </a:r>
              </a:p>
              <a:p>
                <a:r>
                  <a:rPr lang="en-US" sz="1800" dirty="0">
                    <a:latin typeface="Times New Roman" panose="02020603050405020304" pitchFamily="18" charset="0"/>
                    <a:cs typeface="Times New Roman" panose="02020603050405020304" pitchFamily="18" charset="0"/>
                  </a:rPr>
                  <a:t>Maybe the most important step </a:t>
                </a:r>
              </a:p>
              <a:p>
                <a:r>
                  <a:rPr lang="en-US" sz="1800" dirty="0">
                    <a:latin typeface="Times New Roman" panose="02020603050405020304" pitchFamily="18" charset="0"/>
                    <a:cs typeface="Times New Roman" panose="02020603050405020304" pitchFamily="18" charset="0"/>
                  </a:rPr>
                  <a:t>Remove sample matrix without losing the analyte</a:t>
                </a:r>
              </a:p>
              <a:p>
                <a:r>
                  <a:rPr lang="en-US" sz="1800" dirty="0">
                    <a:latin typeface="Times New Roman" panose="02020603050405020304" pitchFamily="18" charset="0"/>
                    <a:cs typeface="Times New Roman" panose="02020603050405020304" pitchFamily="18" charset="0"/>
                  </a:rPr>
                  <a:t>Highly dependent on both the analyte and sample matrix</a:t>
                </a:r>
              </a:p>
              <a:p>
                <a:r>
                  <a:rPr lang="en-US" sz="1800" dirty="0">
                    <a:latin typeface="Times New Roman" panose="02020603050405020304" pitchFamily="18" charset="0"/>
                    <a:cs typeface="Times New Roman" panose="02020603050405020304" pitchFamily="18" charset="0"/>
                  </a:rPr>
                  <a:t>Conditions for every new sample type should be optimized</a:t>
                </a:r>
              </a:p>
              <a:p>
                <a:r>
                  <a:rPr lang="en-US" sz="1800" dirty="0">
                    <a:latin typeface="Times New Roman" panose="02020603050405020304" pitchFamily="18" charset="0"/>
                    <a:cs typeface="Times New Roman" panose="02020603050405020304" pitchFamily="18" charset="0"/>
                  </a:rPr>
                  <a:t>Inorganic matrix more difficult because higher temperature is needed</a:t>
                </a:r>
              </a:p>
              <a:p>
                <a:pPr marL="0" indent="0">
                  <a:buNone/>
                </a:pPr>
                <a:r>
                  <a:rPr lang="en-US" sz="2000" b="1" dirty="0">
                    <a:solidFill>
                      <a:srgbClr val="C00000"/>
                    </a:solidFill>
                    <a:latin typeface="Times New Roman" panose="02020603050405020304" pitchFamily="18" charset="0"/>
                    <a:cs typeface="Times New Roman" panose="02020603050405020304" pitchFamily="18" charset="0"/>
                  </a:rPr>
                  <a:t>Atomization step</a:t>
                </a:r>
              </a:p>
              <a:p>
                <a:r>
                  <a:rPr lang="en-US" sz="1800" dirty="0">
                    <a:latin typeface="Times New Roman" panose="02020603050405020304" pitchFamily="18" charset="0"/>
                    <a:cs typeface="Times New Roman" panose="02020603050405020304" pitchFamily="18" charset="0"/>
                  </a:rPr>
                  <a:t>Of remaining analyte at 2000-3000 </a:t>
                </a:r>
                <a:r>
                  <a:rPr lang="en-US" sz="1800" dirty="0">
                    <a:latin typeface="Times New Roman" panose="02020603050405020304" pitchFamily="18" charset="0"/>
                    <a:cs typeface="Times New Roman" panose="02020603050405020304" pitchFamily="18" charset="0"/>
                    <a:sym typeface="Symbol" charset="0"/>
                  </a:rPr>
                  <a:t>C (</a:t>
                </a:r>
                <a:r>
                  <a:rPr lang="en-US" sz="1800" dirty="0" err="1">
                    <a:latin typeface="Times New Roman" panose="02020603050405020304" pitchFamily="18" charset="0"/>
                    <a:cs typeface="Times New Roman" panose="02020603050405020304" pitchFamily="18" charset="0"/>
                    <a:sym typeface="Symbol" charset="0"/>
                  </a:rPr>
                  <a:t>ms</a:t>
                </a:r>
                <a:r>
                  <a:rPr lang="en-US" sz="1800" dirty="0" err="1">
                    <a:latin typeface="Times New Roman" panose="02020603050405020304" pitchFamily="18" charset="0"/>
                    <a:cs typeface="Times New Roman" panose="02020603050405020304" pitchFamily="18" charset="0"/>
                  </a:rPr>
                  <a:t>~s</a:t>
                </a:r>
                <a:r>
                  <a:rPr lang="en-US" sz="1800" dirty="0">
                    <a:latin typeface="Times New Roman" panose="02020603050405020304" pitchFamily="18" charset="0"/>
                    <a:cs typeface="Times New Roman" panose="02020603050405020304" pitchFamily="18" charset="0"/>
                  </a:rPr>
                  <a:t>)(Generation of free analyte atoms in light path)</a:t>
                </a:r>
              </a:p>
              <a:p>
                <a:r>
                  <a:rPr lang="en-US" sz="1800" dirty="0">
                    <a:latin typeface="Times New Roman" panose="02020603050405020304" pitchFamily="18" charset="0"/>
                    <a:cs typeface="Times New Roman" panose="02020603050405020304" pitchFamily="18" charset="0"/>
                  </a:rPr>
                  <a:t>This step is to vaporize and atomize the analyte </a:t>
                </a:r>
              </a:p>
              <a:p>
                <a:r>
                  <a:rPr lang="en-US" sz="1800" dirty="0">
                    <a:latin typeface="Times New Roman" panose="02020603050405020304" pitchFamily="18" charset="0"/>
                    <a:cs typeface="Times New Roman" panose="02020603050405020304" pitchFamily="18" charset="0"/>
                  </a:rPr>
                  <a:t>The vaporization pressure of the analyte dominate the supply of analyte atoms inside the tube</a:t>
                </a:r>
              </a:p>
              <a:p>
                <a:pPr marL="0" indent="0">
                  <a:buNone/>
                </a:pPr>
                <a:r>
                  <a:rPr lang="en-US" sz="1800" dirty="0">
                    <a:latin typeface="Times New Roman" panose="02020603050405020304" pitchFamily="18" charset="0"/>
                    <a:cs typeface="Times New Roman" panose="02020603050405020304" pitchFamily="18" charset="0"/>
                  </a:rPr>
                  <a:t>Rapid heating is necessary for good sensitivity</a:t>
                </a:r>
              </a:p>
              <a:p>
                <a:pPr marL="0" indent="0">
                  <a:buNone/>
                </a:pPr>
                <a:r>
                  <a:rPr lang="en-US" sz="1800" b="1" dirty="0">
                    <a:solidFill>
                      <a:srgbClr val="C00000"/>
                    </a:solidFill>
                    <a:latin typeface="Times New Roman" panose="02020603050405020304" pitchFamily="18" charset="0"/>
                    <a:cs typeface="Times New Roman" panose="02020603050405020304" pitchFamily="18" charset="0"/>
                  </a:rPr>
                  <a:t>Cooling step</a:t>
                </a:r>
              </a:p>
              <a:p>
                <a:r>
                  <a:rPr lang="en-US" sz="1800" dirty="0">
                    <a:latin typeface="Times New Roman" panose="02020603050405020304" pitchFamily="18" charset="0"/>
                    <a:cs typeface="Times New Roman" panose="02020603050405020304" pitchFamily="18" charset="0"/>
                  </a:rPr>
                  <a:t>It is to cool down the furnace before next sample is added  </a:t>
                </a: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b="1" dirty="0">
                  <a:solidFill>
                    <a:srgbClr val="C00000"/>
                  </a:solidFill>
                  <a:latin typeface="Times New Roman" panose="02020603050405020304" pitchFamily="18" charset="0"/>
                  <a:cs typeface="Times New Roman" panose="02020603050405020304" pitchFamily="18" charset="0"/>
                </a:endParaRPr>
              </a:p>
              <a:p>
                <a:endParaRPr lang="en-US" sz="1800" b="1"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F604BF6E-898B-BD4A-9942-FD1C35CF9936}"/>
                  </a:ext>
                </a:extLst>
              </p:cNvPr>
              <p:cNvSpPr>
                <a:spLocks noGrp="1" noRot="1" noChangeAspect="1" noMove="1" noResize="1" noEditPoints="1" noAdjustHandles="1" noChangeArrowheads="1" noChangeShapeType="1" noTextEdit="1"/>
              </p:cNvSpPr>
              <p:nvPr>
                <p:ph idx="1"/>
              </p:nvPr>
            </p:nvSpPr>
            <p:spPr>
              <a:xfrm>
                <a:off x="323506" y="513019"/>
                <a:ext cx="11697930" cy="6344981"/>
              </a:xfrm>
              <a:blipFill>
                <a:blip r:embed="rId2"/>
                <a:stretch>
                  <a:fillRect l="-434" t="-1600"/>
                </a:stretch>
              </a:blipFill>
            </p:spPr>
            <p:txBody>
              <a:bodyPr/>
              <a:lstStyle/>
              <a:p>
                <a:r>
                  <a:rPr lang="en-IQ">
                    <a:noFill/>
                  </a:rPr>
                  <a:t> </a:t>
                </a:r>
              </a:p>
            </p:txBody>
          </p:sp>
        </mc:Fallback>
      </mc:AlternateContent>
      <p:sp>
        <p:nvSpPr>
          <p:cNvPr id="4" name="Slide Number Placeholder 3">
            <a:extLst>
              <a:ext uri="{FF2B5EF4-FFF2-40B4-BE49-F238E27FC236}">
                <a16:creationId xmlns:a16="http://schemas.microsoft.com/office/drawing/2014/main" id="{422BD0B9-0A4C-4245-A6D9-AF14FA8EA9E6}"/>
              </a:ext>
            </a:extLst>
          </p:cNvPr>
          <p:cNvSpPr>
            <a:spLocks noGrp="1"/>
          </p:cNvSpPr>
          <p:nvPr>
            <p:ph type="sldNum" sz="quarter" idx="12"/>
          </p:nvPr>
        </p:nvSpPr>
        <p:spPr/>
        <p:txBody>
          <a:bodyPr/>
          <a:lstStyle/>
          <a:p>
            <a:fld id="{C7F9001A-1515-3045-917C-7DF6676AD6E5}" type="slidenum">
              <a:rPr lang="en-US" smtClean="0"/>
              <a:t>29</a:t>
            </a:fld>
            <a:endParaRPr lang="en-US"/>
          </a:p>
        </p:txBody>
      </p:sp>
      <p:pic>
        <p:nvPicPr>
          <p:cNvPr id="5" name="Picture 4" descr="A screenshot of a cell phone&#10;&#10;Description automatically generated">
            <a:extLst>
              <a:ext uri="{FF2B5EF4-FFF2-40B4-BE49-F238E27FC236}">
                <a16:creationId xmlns:a16="http://schemas.microsoft.com/office/drawing/2014/main" id="{21BA3A3A-2474-1145-AAB5-519AD60BB297}"/>
              </a:ext>
            </a:extLst>
          </p:cNvPr>
          <p:cNvPicPr>
            <a:picLocks noChangeAspect="1"/>
          </p:cNvPicPr>
          <p:nvPr/>
        </p:nvPicPr>
        <p:blipFill rotWithShape="1">
          <a:blip r:embed="rId3"/>
          <a:srcRect l="3735" r="3485" b="2506"/>
          <a:stretch/>
        </p:blipFill>
        <p:spPr>
          <a:xfrm>
            <a:off x="8893278" y="3360321"/>
            <a:ext cx="3092244" cy="2716014"/>
          </a:xfrm>
          <a:prstGeom prst="rect">
            <a:avLst/>
          </a:prstGeom>
        </p:spPr>
      </p:pic>
      <p:sp>
        <p:nvSpPr>
          <p:cNvPr id="6" name="Rectangle 5">
            <a:extLst>
              <a:ext uri="{FF2B5EF4-FFF2-40B4-BE49-F238E27FC236}">
                <a16:creationId xmlns:a16="http://schemas.microsoft.com/office/drawing/2014/main" id="{7DEFE060-CBFC-A04F-85C1-F2A810BDBDA8}"/>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3536889933"/>
      </p:ext>
    </p:extLst>
  </p:cSld>
  <p:clrMapOvr>
    <a:masterClrMapping/>
  </p:clrMapOvr>
  <mc:AlternateContent xmlns:mc="http://schemas.openxmlformats.org/markup-compatibility/2006" xmlns:p14="http://schemas.microsoft.com/office/powerpoint/2010/main">
    <mc:Choice Requires="p14">
      <p:transition spd="slow" p14:dur="2000" advTm="453043"/>
    </mc:Choice>
    <mc:Fallback xmlns="">
      <p:transition spd="slow" advTm="45304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6E690A7A-C203-1140-9461-A837BDD8D969}"/>
              </a:ext>
            </a:extLst>
          </p:cNvPr>
          <p:cNvSpPr txBox="1">
            <a:spLocks noChangeArrowheads="1"/>
          </p:cNvSpPr>
          <p:nvPr/>
        </p:nvSpPr>
        <p:spPr bwMode="auto">
          <a:xfrm>
            <a:off x="5557445" y="1016872"/>
            <a:ext cx="6463754" cy="5560908"/>
          </a:xfrm>
          <a:prstGeom prst="rect">
            <a:avLst/>
          </a:prstGeom>
          <a:noFill/>
          <a:ln w="9525">
            <a:noFill/>
            <a:miter lim="800000"/>
            <a:headEnd/>
            <a:tailEnd/>
          </a:ln>
        </p:spPr>
        <p:txBody>
          <a:bodyPr lIns="0" tIns="0" rIns="0" bIns="0"/>
          <a:lstStyle/>
          <a:p>
            <a:pPr marL="342900" indent="-342900" defTabSz="368300">
              <a:spcAft>
                <a:spcPts val="1400"/>
              </a:spcAft>
              <a:buClr>
                <a:srgbClr val="0085D5"/>
              </a:buClr>
              <a:buSzPct val="90000"/>
              <a:buFont typeface="Monotype Sorts"/>
              <a:buAutoNum type="arabicPeriod"/>
            </a:pPr>
            <a:r>
              <a:rPr lang="en-GB" sz="2800" dirty="0">
                <a:solidFill>
                  <a:srgbClr val="000000"/>
                </a:solidFill>
                <a:latin typeface="Times New Roman" panose="02020603050405020304" pitchFamily="18" charset="0"/>
                <a:cs typeface="Times New Roman" panose="02020603050405020304" pitchFamily="18" charset="0"/>
              </a:rPr>
              <a:t>Absorption </a:t>
            </a:r>
            <a:r>
              <a:rPr lang="en-US" sz="2800" dirty="0">
                <a:solidFill>
                  <a:srgbClr val="000000"/>
                </a:solidFill>
                <a:latin typeface="Times New Roman" panose="02020603050405020304" pitchFamily="18" charset="0"/>
                <a:cs typeface="Times New Roman" panose="02020603050405020304" pitchFamily="18" charset="0"/>
              </a:rPr>
              <a:t>of energy causes </a:t>
            </a:r>
            <a:br>
              <a:rPr lang="en-US" sz="2800" dirty="0">
                <a:solidFill>
                  <a:srgbClr val="000000"/>
                </a:solidFill>
                <a:latin typeface="Times New Roman" panose="02020603050405020304" pitchFamily="18" charset="0"/>
                <a:cs typeface="Times New Roman" panose="02020603050405020304" pitchFamily="18" charset="0"/>
              </a:rPr>
            </a:br>
            <a:r>
              <a:rPr lang="en-US" sz="2800" dirty="0">
                <a:solidFill>
                  <a:srgbClr val="000000"/>
                </a:solidFill>
                <a:latin typeface="Times New Roman" panose="02020603050405020304" pitchFamily="18" charset="0"/>
                <a:cs typeface="Times New Roman" panose="02020603050405020304" pitchFamily="18" charset="0"/>
              </a:rPr>
              <a:t>an electron to move to a higher energy level (E2) </a:t>
            </a:r>
            <a:r>
              <a:rPr lang="en-GB"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GB" sz="2800" b="1" dirty="0">
                <a:solidFill>
                  <a:srgbClr val="0085D5"/>
                </a:solidFill>
                <a:latin typeface="Times New Roman" panose="02020603050405020304" pitchFamily="18" charset="0"/>
                <a:cs typeface="Times New Roman" panose="02020603050405020304" pitchFamily="18" charset="0"/>
                <a:sym typeface="Wingdings" panose="05000000000000000000" pitchFamily="2" charset="2"/>
              </a:rPr>
              <a:t>AA</a:t>
            </a:r>
          </a:p>
          <a:p>
            <a:pPr marL="342900" indent="-342900" defTabSz="368300">
              <a:spcAft>
                <a:spcPts val="1400"/>
              </a:spcAft>
              <a:buClr>
                <a:srgbClr val="0085D5"/>
              </a:buClr>
              <a:buSzPct val="90000"/>
              <a:buFont typeface="Monotype Sorts"/>
              <a:buAutoNum type="arabicPeriod"/>
            </a:pPr>
            <a:r>
              <a:rPr lang="en-US" sz="2800" dirty="0">
                <a:solidFill>
                  <a:srgbClr val="000000"/>
                </a:solidFill>
                <a:latin typeface="Times New Roman" panose="02020603050405020304" pitchFamily="18" charset="0"/>
                <a:cs typeface="Times New Roman" panose="02020603050405020304" pitchFamily="18" charset="0"/>
              </a:rPr>
              <a:t>The excited electron will eventually drop back to the ground state and emit light </a:t>
            </a:r>
            <a:br>
              <a:rPr lang="en-US" sz="2800" dirty="0">
                <a:solidFill>
                  <a:srgbClr val="000000"/>
                </a:solidFill>
                <a:latin typeface="Times New Roman" panose="02020603050405020304" pitchFamily="18" charset="0"/>
                <a:cs typeface="Times New Roman" panose="02020603050405020304" pitchFamily="18" charset="0"/>
              </a:rPr>
            </a:br>
            <a:r>
              <a:rPr lang="en-US" sz="2800" dirty="0">
                <a:solidFill>
                  <a:srgbClr val="000000"/>
                </a:solidFill>
                <a:latin typeface="Times New Roman" panose="02020603050405020304" pitchFamily="18" charset="0"/>
                <a:cs typeface="Times New Roman" panose="02020603050405020304" pitchFamily="18" charset="0"/>
              </a:rPr>
              <a:t>at a particular wavelength (emission) </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a:solidFill>
                  <a:srgbClr val="0085D5"/>
                </a:solidFill>
                <a:latin typeface="Times New Roman" panose="02020603050405020304" pitchFamily="18" charset="0"/>
                <a:cs typeface="Times New Roman" panose="02020603050405020304" pitchFamily="18" charset="0"/>
                <a:sym typeface="Wingdings" panose="05000000000000000000" pitchFamily="2" charset="2"/>
              </a:rPr>
              <a:t>MP-AES,</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a:solidFill>
                  <a:srgbClr val="0085D5"/>
                </a:solidFill>
                <a:latin typeface="Times New Roman" panose="02020603050405020304" pitchFamily="18" charset="0"/>
                <a:cs typeface="Times New Roman" panose="02020603050405020304" pitchFamily="18" charset="0"/>
                <a:sym typeface="Wingdings" panose="05000000000000000000" pitchFamily="2" charset="2"/>
              </a:rPr>
              <a:t>ICP-OES</a:t>
            </a:r>
          </a:p>
          <a:p>
            <a:pPr marL="342900" indent="-342900" defTabSz="368300">
              <a:spcAft>
                <a:spcPts val="1400"/>
              </a:spcAft>
              <a:buClr>
                <a:srgbClr val="0085D5"/>
              </a:buClr>
              <a:buSzPct val="90000"/>
              <a:buFont typeface="Monotype Sorts"/>
              <a:buAutoNum type="arabicPeriod"/>
            </a:pPr>
            <a:r>
              <a:rPr lang="en-US" sz="2800" dirty="0">
                <a:solidFill>
                  <a:srgbClr val="000000"/>
                </a:solidFill>
                <a:latin typeface="Times New Roman" panose="02020603050405020304" pitchFamily="18" charset="0"/>
                <a:cs typeface="Times New Roman" panose="02020603050405020304" pitchFamily="18" charset="0"/>
              </a:rPr>
              <a:t>If there is enough energy, the electron will leave the atom completely and leave behind a positively charged ion (ionization) </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a:solidFill>
                  <a:srgbClr val="0085D5"/>
                </a:solidFill>
                <a:latin typeface="Times New Roman" panose="02020603050405020304" pitchFamily="18" charset="0"/>
                <a:cs typeface="Times New Roman" panose="02020603050405020304" pitchFamily="18" charset="0"/>
                <a:sym typeface="Wingdings" panose="05000000000000000000" pitchFamily="2" charset="2"/>
              </a:rPr>
              <a:t>ICP-MS</a:t>
            </a:r>
            <a:endParaRPr lang="en-GB" sz="2800" b="1" dirty="0">
              <a:solidFill>
                <a:srgbClr val="0085D5"/>
              </a:solidFill>
              <a:latin typeface="Times New Roman" panose="02020603050405020304" pitchFamily="18" charset="0"/>
              <a:cs typeface="Times New Roman" panose="02020603050405020304" pitchFamily="18" charset="0"/>
            </a:endParaRPr>
          </a:p>
          <a:p>
            <a:pPr defTabSz="368300">
              <a:buClr>
                <a:srgbClr val="0000FF"/>
              </a:buClr>
              <a:buSzPct val="90000"/>
            </a:pPr>
            <a:endParaRPr lang="en-US" sz="2400" b="1" dirty="0">
              <a:solidFill>
                <a:srgbClr val="0085D5"/>
              </a:solidFill>
              <a:latin typeface="Times New Roman" panose="02020603050405020304" pitchFamily="18" charset="0"/>
              <a:cs typeface="Times New Roman" panose="02020603050405020304" pitchFamily="18" charset="0"/>
              <a:sym typeface="Wingdings" panose="05000000000000000000" pitchFamily="2" charset="2"/>
            </a:endParaRPr>
          </a:p>
          <a:p>
            <a:pPr marL="342900" indent="-342900" defTabSz="368300">
              <a:buClr>
                <a:srgbClr val="0000FF"/>
              </a:buClr>
              <a:buSzPct val="90000"/>
              <a:buFont typeface="Monotype Sorts"/>
              <a:buAutoNum type="arabicPeriod"/>
            </a:pPr>
            <a:endParaRPr lang="en-GB" sz="2400" b="1" dirty="0">
              <a:solidFill>
                <a:srgbClr val="0085D5"/>
              </a:solidFill>
              <a:latin typeface="Times New Roman" panose="02020603050405020304" pitchFamily="18" charset="0"/>
              <a:cs typeface="Times New Roman" panose="02020603050405020304" pitchFamily="18" charset="0"/>
            </a:endParaRPr>
          </a:p>
          <a:p>
            <a:pPr marL="342900" indent="-342900" defTabSz="368300">
              <a:buClr>
                <a:srgbClr val="0000FF"/>
              </a:buClr>
              <a:buSzPct val="90000"/>
              <a:buFont typeface="Monotype Sorts"/>
              <a:buAutoNum type="arabicPeriod"/>
            </a:pPr>
            <a:endParaRPr lang="en-GB" sz="2400" b="1" dirty="0">
              <a:solidFill>
                <a:srgbClr val="0085D5"/>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505B4F-7E7F-B048-B689-FCAD61A0D720}"/>
              </a:ext>
            </a:extLst>
          </p:cNvPr>
          <p:cNvSpPr txBox="1">
            <a:spLocks noChangeArrowheads="1"/>
          </p:cNvSpPr>
          <p:nvPr/>
        </p:nvSpPr>
        <p:spPr>
          <a:xfrm>
            <a:off x="6096000" y="220351"/>
            <a:ext cx="2911007" cy="545690"/>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i="1" u="sng" dirty="0">
                <a:solidFill>
                  <a:srgbClr val="C00000"/>
                </a:solidFill>
              </a:rPr>
              <a:t>What’s Measured?</a:t>
            </a:r>
          </a:p>
        </p:txBody>
      </p:sp>
      <p:pic>
        <p:nvPicPr>
          <p:cNvPr id="5" name="Picture 4" descr="A close up of a logo&#10;&#10;Description automatically generated">
            <a:extLst>
              <a:ext uri="{FF2B5EF4-FFF2-40B4-BE49-F238E27FC236}">
                <a16:creationId xmlns:a16="http://schemas.microsoft.com/office/drawing/2014/main" id="{EBCE79EC-D559-1945-85A2-91A7DBAC380F}"/>
              </a:ext>
            </a:extLst>
          </p:cNvPr>
          <p:cNvPicPr>
            <a:picLocks noChangeAspect="1"/>
          </p:cNvPicPr>
          <p:nvPr/>
        </p:nvPicPr>
        <p:blipFill rotWithShape="1">
          <a:blip r:embed="rId3"/>
          <a:srcRect r="-28"/>
          <a:stretch/>
        </p:blipFill>
        <p:spPr>
          <a:xfrm>
            <a:off x="545616" y="129949"/>
            <a:ext cx="4408130" cy="5201722"/>
          </a:xfrm>
          <a:prstGeom prst="rect">
            <a:avLst/>
          </a:prstGeom>
        </p:spPr>
      </p:pic>
      <p:sp>
        <p:nvSpPr>
          <p:cNvPr id="6" name="Rectangle 5">
            <a:extLst>
              <a:ext uri="{FF2B5EF4-FFF2-40B4-BE49-F238E27FC236}">
                <a16:creationId xmlns:a16="http://schemas.microsoft.com/office/drawing/2014/main" id="{57BBB665-3508-A54A-AF4A-E5A1A59FA0E5}"/>
              </a:ext>
            </a:extLst>
          </p:cNvPr>
          <p:cNvSpPr/>
          <p:nvPr/>
        </p:nvSpPr>
        <p:spPr>
          <a:xfrm>
            <a:off x="157316" y="5409164"/>
            <a:ext cx="5461820" cy="1349087"/>
          </a:xfrm>
          <a:prstGeom prst="rect">
            <a:avLst/>
          </a:prstGeom>
        </p:spPr>
        <p:txBody>
          <a:bodyPr wrap="square">
            <a:spAutoFit/>
          </a:bodyPr>
          <a:lstStyle/>
          <a:p>
            <a:pPr marL="230400" indent="-230400">
              <a:spcBef>
                <a:spcPts val="700"/>
              </a:spcBef>
              <a:buFont typeface="Arial" panose="020B0604020202020204" pitchFamily="34" charset="0"/>
              <a:buChar char="•"/>
            </a:pPr>
            <a:r>
              <a:rPr lang="en-US" sz="1400" b="1" dirty="0">
                <a:solidFill>
                  <a:srgbClr val="C00000"/>
                </a:solidFill>
                <a:latin typeface="Times New Roman" panose="02020603050405020304" pitchFamily="18" charset="0"/>
                <a:cs typeface="Times New Roman" panose="02020603050405020304" pitchFamily="18" charset="0"/>
              </a:rPr>
              <a:t>Microwave plasma atomic emission spectroscopy (MP-AES) </a:t>
            </a:r>
          </a:p>
          <a:p>
            <a:pPr marL="230400" indent="-230400">
              <a:spcBef>
                <a:spcPts val="700"/>
              </a:spcBef>
              <a:buFont typeface="Arial" panose="020B0604020202020204" pitchFamily="34" charset="0"/>
              <a:buChar char="•"/>
            </a:pPr>
            <a:r>
              <a:rPr lang="en-US" sz="1400" b="1" dirty="0">
                <a:solidFill>
                  <a:srgbClr val="C00000"/>
                </a:solidFill>
                <a:latin typeface="Times New Roman" panose="02020603050405020304" pitchFamily="18" charset="0"/>
                <a:cs typeface="Times New Roman" panose="02020603050405020304" pitchFamily="18" charset="0"/>
              </a:rPr>
              <a:t>Inductively coupled plasma optical emission spectroscopy (ICP-OES)</a:t>
            </a:r>
          </a:p>
          <a:p>
            <a:pPr marL="230400" indent="-230400">
              <a:spcBef>
                <a:spcPts val="700"/>
              </a:spcBef>
              <a:buFont typeface="Arial" panose="020B0604020202020204" pitchFamily="34" charset="0"/>
              <a:buChar char="•"/>
            </a:pPr>
            <a:r>
              <a:rPr lang="en-US" sz="1400" b="1" dirty="0">
                <a:solidFill>
                  <a:srgbClr val="C00000"/>
                </a:solidFill>
                <a:latin typeface="Times New Roman" panose="02020603050405020304" pitchFamily="18" charset="0"/>
                <a:cs typeface="Times New Roman" panose="02020603050405020304" pitchFamily="18" charset="0"/>
              </a:rPr>
              <a:t>Inductively coupled plasma mass spectroscopy</a:t>
            </a:r>
            <a:br>
              <a:rPr lang="en-US" sz="1400" b="1" dirty="0">
                <a:solidFill>
                  <a:srgbClr val="C00000"/>
                </a:solidFill>
                <a:latin typeface="Times New Roman" panose="02020603050405020304" pitchFamily="18" charset="0"/>
                <a:cs typeface="Times New Roman" panose="02020603050405020304" pitchFamily="18" charset="0"/>
              </a:rPr>
            </a:br>
            <a:endParaRPr lang="en-US" sz="1400" b="1" dirty="0">
              <a:solidFill>
                <a:srgbClr val="C00000"/>
              </a:solidFill>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6B8DF872-329C-E645-AEBA-0422142A4BA6}"/>
              </a:ext>
            </a:extLst>
          </p:cNvPr>
          <p:cNvSpPr>
            <a:spLocks noGrp="1"/>
          </p:cNvSpPr>
          <p:nvPr>
            <p:ph type="sldNum" sz="quarter" idx="12"/>
          </p:nvPr>
        </p:nvSpPr>
        <p:spPr/>
        <p:txBody>
          <a:bodyPr/>
          <a:lstStyle/>
          <a:p>
            <a:fld id="{C7F9001A-1515-3045-917C-7DF6676AD6E5}" type="slidenum">
              <a:rPr lang="en-US" smtClean="0"/>
              <a:t>3</a:t>
            </a:fld>
            <a:endParaRPr lang="en-US"/>
          </a:p>
        </p:txBody>
      </p:sp>
      <p:sp>
        <p:nvSpPr>
          <p:cNvPr id="8" name="Rectangle 7">
            <a:extLst>
              <a:ext uri="{FF2B5EF4-FFF2-40B4-BE49-F238E27FC236}">
                <a16:creationId xmlns:a16="http://schemas.microsoft.com/office/drawing/2014/main" id="{DAB7FF93-974F-9B4D-8E64-92A7A0CA4EDF}"/>
              </a:ext>
            </a:extLst>
          </p:cNvPr>
          <p:cNvSpPr/>
          <p:nvPr/>
        </p:nvSpPr>
        <p:spPr>
          <a:xfrm>
            <a:off x="9811797" y="129949"/>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custDataLst>
      <p:tags r:id="rId1"/>
    </p:custDataLst>
    <p:extLst>
      <p:ext uri="{BB962C8B-B14F-4D97-AF65-F5344CB8AC3E}">
        <p14:creationId xmlns:p14="http://schemas.microsoft.com/office/powerpoint/2010/main" val="3891323341"/>
      </p:ext>
    </p:extLst>
  </p:cSld>
  <p:clrMapOvr>
    <a:masterClrMapping/>
  </p:clrMapOvr>
  <mc:AlternateContent xmlns:mc="http://schemas.openxmlformats.org/markup-compatibility/2006" xmlns:p14="http://schemas.microsoft.com/office/powerpoint/2010/main">
    <mc:Choice Requires="p14">
      <p:transition spd="slow" p14:dur="2000" advTm="263916"/>
    </mc:Choice>
    <mc:Fallback xmlns="">
      <p:transition spd="slow" advTm="263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C0C0C0"/>
                                      </p:to>
                                    </p:animClr>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 presetClass="entr" presetSubtype="0" fill="hold" nodeType="withEffect">
                                  <p:stCondLst>
                                    <p:cond delay="100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3">
            <a:extLst>
              <a:ext uri="{FF2B5EF4-FFF2-40B4-BE49-F238E27FC236}">
                <a16:creationId xmlns:a16="http://schemas.microsoft.com/office/drawing/2014/main" id="{0894B833-45D5-5B42-AE9A-77FD4BBF0F3E}"/>
              </a:ext>
            </a:extLst>
          </p:cNvPr>
          <p:cNvSpPr>
            <a:spLocks noGrp="1" noChangeArrowheads="1"/>
          </p:cNvSpPr>
          <p:nvPr>
            <p:ph type="body" sz="half" idx="1"/>
          </p:nvPr>
        </p:nvSpPr>
        <p:spPr>
          <a:xfrm>
            <a:off x="1847850" y="1484313"/>
            <a:ext cx="9144000" cy="4608512"/>
          </a:xfrm>
        </p:spPr>
        <p:txBody>
          <a:bodyPr/>
          <a:lstStyle/>
          <a:p>
            <a:pPr eaLnBrk="1" hangingPunct="1">
              <a:buFont typeface="Wingdings" pitchFamily="2" charset="2"/>
              <a:buNone/>
              <a:defRPr/>
            </a:pPr>
            <a:r>
              <a:rPr lang="en-US" sz="2300">
                <a:solidFill>
                  <a:schemeClr val="bg1"/>
                </a:solidFill>
                <a:latin typeface="Clarendon" pitchFamily="18" charset="0"/>
              </a:rPr>
              <a:t>     </a:t>
            </a:r>
            <a:endParaRPr lang="en-US" sz="1300" b="1">
              <a:solidFill>
                <a:schemeClr val="bg1"/>
              </a:solidFill>
              <a:latin typeface="Clarendon" pitchFamily="18" charset="0"/>
            </a:endParaRPr>
          </a:p>
          <a:p>
            <a:pPr eaLnBrk="1" hangingPunct="1">
              <a:buFont typeface="Wingdings" pitchFamily="2" charset="2"/>
              <a:buNone/>
              <a:defRPr/>
            </a:pPr>
            <a:endParaRPr lang="en-US" sz="1900">
              <a:solidFill>
                <a:schemeClr val="bg1"/>
              </a:solidFill>
              <a:latin typeface="Clarendon" pitchFamily="18" charset="0"/>
            </a:endParaRPr>
          </a:p>
        </p:txBody>
      </p:sp>
      <p:pic>
        <p:nvPicPr>
          <p:cNvPr id="45058" name="Picture 10">
            <a:extLst>
              <a:ext uri="{FF2B5EF4-FFF2-40B4-BE49-F238E27FC236}">
                <a16:creationId xmlns:a16="http://schemas.microsoft.com/office/drawing/2014/main" id="{4D7D3246-F6FD-8E43-ABD7-F09BD2DC6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451" y="1395413"/>
            <a:ext cx="7561263" cy="4581525"/>
          </a:xfrm>
          <a:prstGeom prst="rect">
            <a:avLst/>
          </a:prstGeom>
          <a:noFill/>
          <a:ln w="5715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4027" name="AutoShape 11">
            <a:extLst>
              <a:ext uri="{FF2B5EF4-FFF2-40B4-BE49-F238E27FC236}">
                <a16:creationId xmlns:a16="http://schemas.microsoft.com/office/drawing/2014/main" id="{280CA821-7B04-8147-9ACB-109CF0881788}"/>
              </a:ext>
            </a:extLst>
          </p:cNvPr>
          <p:cNvSpPr>
            <a:spLocks noChangeArrowheads="1"/>
          </p:cNvSpPr>
          <p:nvPr/>
        </p:nvSpPr>
        <p:spPr bwMode="auto">
          <a:xfrm>
            <a:off x="8039100" y="1095375"/>
            <a:ext cx="2305050" cy="936625"/>
          </a:xfrm>
          <a:prstGeom prst="wedgeRectCallout">
            <a:avLst>
              <a:gd name="adj1" fmla="val -12259"/>
              <a:gd name="adj2" fmla="val 133389"/>
            </a:avLst>
          </a:prstGeom>
          <a:solidFill>
            <a:schemeClr val="accent2">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latin typeface="Clarendon" pitchFamily="18" charset="0"/>
              </a:rPr>
              <a:t>1. The source of light (lamp) emits light with a wavelength specific to the element of interest</a:t>
            </a:r>
          </a:p>
        </p:txBody>
      </p:sp>
      <p:sp>
        <p:nvSpPr>
          <p:cNvPr id="214030" name="AutoShape 14">
            <a:extLst>
              <a:ext uri="{FF2B5EF4-FFF2-40B4-BE49-F238E27FC236}">
                <a16:creationId xmlns:a16="http://schemas.microsoft.com/office/drawing/2014/main" id="{D96A3D7A-6B62-2A40-B4D8-4897A76C829F}"/>
              </a:ext>
            </a:extLst>
          </p:cNvPr>
          <p:cNvSpPr>
            <a:spLocks noChangeArrowheads="1"/>
          </p:cNvSpPr>
          <p:nvPr/>
        </p:nvSpPr>
        <p:spPr bwMode="auto">
          <a:xfrm>
            <a:off x="6527800" y="3473450"/>
            <a:ext cx="3600450" cy="1008063"/>
          </a:xfrm>
          <a:prstGeom prst="wedgeRectCallout">
            <a:avLst>
              <a:gd name="adj1" fmla="val -66532"/>
              <a:gd name="adj2" fmla="val -103542"/>
            </a:avLst>
          </a:prstGeom>
          <a:solidFill>
            <a:schemeClr val="accent2">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latin typeface="Clarendon" pitchFamily="18" charset="0"/>
              </a:rPr>
              <a:t>3. Samples are deposited in the graphite tube </a:t>
            </a:r>
            <a:r>
              <a:rPr lang="en-US" altLang="en-US" sz="1200" b="1" dirty="0">
                <a:latin typeface="Clarendon" pitchFamily="18" charset="0"/>
                <a:sym typeface="Symbol" pitchFamily="2" charset="2"/>
              </a:rPr>
              <a:t></a:t>
            </a:r>
            <a:r>
              <a:rPr lang="en-US" altLang="en-US" sz="1200" b="1" dirty="0">
                <a:latin typeface="Clarendon" pitchFamily="18" charset="0"/>
              </a:rPr>
              <a:t>  heated to vaporize and atomize the analyte </a:t>
            </a:r>
            <a:r>
              <a:rPr lang="en-US" altLang="en-US" sz="1200" b="1" dirty="0">
                <a:latin typeface="Clarendon" pitchFamily="18" charset="0"/>
                <a:sym typeface="Symbol" pitchFamily="2" charset="2"/>
              </a:rPr>
              <a:t> </a:t>
            </a:r>
            <a:r>
              <a:rPr lang="en-US" altLang="en-US" sz="1200" b="1" dirty="0">
                <a:latin typeface="Clarendon" pitchFamily="18" charset="0"/>
              </a:rPr>
              <a:t>atoms absorb ultraviolet or visible light and make transitions to higher electronic energy levels.  </a:t>
            </a:r>
          </a:p>
        </p:txBody>
      </p:sp>
      <p:sp>
        <p:nvSpPr>
          <p:cNvPr id="214032" name="AutoShape 16">
            <a:extLst>
              <a:ext uri="{FF2B5EF4-FFF2-40B4-BE49-F238E27FC236}">
                <a16:creationId xmlns:a16="http://schemas.microsoft.com/office/drawing/2014/main" id="{B9E8F846-A4D8-3148-848B-E8D67D10FD39}"/>
              </a:ext>
            </a:extLst>
          </p:cNvPr>
          <p:cNvSpPr>
            <a:spLocks noChangeArrowheads="1"/>
          </p:cNvSpPr>
          <p:nvPr/>
        </p:nvSpPr>
        <p:spPr bwMode="auto">
          <a:xfrm>
            <a:off x="1270001" y="3257550"/>
            <a:ext cx="2843213" cy="1008063"/>
          </a:xfrm>
          <a:prstGeom prst="wedgeRectCallout">
            <a:avLst>
              <a:gd name="adj1" fmla="val 65801"/>
              <a:gd name="adj2" fmla="val -84329"/>
            </a:avLst>
          </a:prstGeom>
          <a:solidFill>
            <a:schemeClr val="accent2">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latin typeface="Clarendon" pitchFamily="18" charset="0"/>
              </a:rPr>
              <a:t>2. A controlled voltage is applied at the ends of the graphite tube, which is heated rapidly to high temperatures (up to 2600°C). </a:t>
            </a:r>
          </a:p>
        </p:txBody>
      </p:sp>
      <p:sp>
        <p:nvSpPr>
          <p:cNvPr id="214033" name="AutoShape 17">
            <a:extLst>
              <a:ext uri="{FF2B5EF4-FFF2-40B4-BE49-F238E27FC236}">
                <a16:creationId xmlns:a16="http://schemas.microsoft.com/office/drawing/2014/main" id="{D44E7AE6-3AA4-5B4E-BE96-E7567261772A}"/>
              </a:ext>
            </a:extLst>
          </p:cNvPr>
          <p:cNvSpPr>
            <a:spLocks noChangeArrowheads="1"/>
          </p:cNvSpPr>
          <p:nvPr/>
        </p:nvSpPr>
        <p:spPr bwMode="auto">
          <a:xfrm>
            <a:off x="1270001" y="881062"/>
            <a:ext cx="3313113" cy="1008062"/>
          </a:xfrm>
          <a:prstGeom prst="wedgeRectCallout">
            <a:avLst>
              <a:gd name="adj1" fmla="val -2995"/>
              <a:gd name="adj2" fmla="val 144329"/>
            </a:avLst>
          </a:prstGeom>
          <a:solidFill>
            <a:schemeClr val="accent2">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latin typeface="Clarendon" pitchFamily="18" charset="0"/>
              </a:rPr>
              <a:t>5. The monochromator isolates the light of the element of interest from the background lights to the PMT. The PMT tube measures the change  intensity.</a:t>
            </a:r>
            <a:endParaRPr lang="en-US" altLang="en-US" sz="1200" dirty="0">
              <a:latin typeface="Clarendon" pitchFamily="18" charset="0"/>
            </a:endParaRPr>
          </a:p>
        </p:txBody>
      </p:sp>
      <p:sp>
        <p:nvSpPr>
          <p:cNvPr id="214034" name="AutoShape 18">
            <a:extLst>
              <a:ext uri="{FF2B5EF4-FFF2-40B4-BE49-F238E27FC236}">
                <a16:creationId xmlns:a16="http://schemas.microsoft.com/office/drawing/2014/main" id="{721736D5-FAC4-A045-BD45-BD8A4FB9A89E}"/>
              </a:ext>
            </a:extLst>
          </p:cNvPr>
          <p:cNvSpPr>
            <a:spLocks noChangeArrowheads="1"/>
          </p:cNvSpPr>
          <p:nvPr/>
        </p:nvSpPr>
        <p:spPr bwMode="auto">
          <a:xfrm>
            <a:off x="5540376" y="881062"/>
            <a:ext cx="2354263" cy="792162"/>
          </a:xfrm>
          <a:prstGeom prst="wedgeRectCallout">
            <a:avLst>
              <a:gd name="adj1" fmla="val -31255"/>
              <a:gd name="adj2" fmla="val 74852"/>
            </a:avLst>
          </a:prstGeom>
          <a:solidFill>
            <a:schemeClr val="accent2">
              <a:lumMod val="20000"/>
              <a:lumOff val="80000"/>
            </a:schemeClr>
          </a:solidFill>
          <a:ln w="9525">
            <a:solidFill>
              <a:srgbClr val="000000"/>
            </a:solidFill>
            <a:miter lim="800000"/>
            <a:headEnd/>
            <a:tailEnd/>
          </a:ln>
        </p:spPr>
        <p:txBody>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200" b="1" dirty="0">
                <a:latin typeface="Clarendon" pitchFamily="18" charset="0"/>
              </a:rPr>
              <a:t>4. The graphite tube is permanently flushed with argon while it is in operation </a:t>
            </a:r>
          </a:p>
        </p:txBody>
      </p:sp>
      <p:sp>
        <p:nvSpPr>
          <p:cNvPr id="4" name="Slide Number Placeholder 3">
            <a:extLst>
              <a:ext uri="{FF2B5EF4-FFF2-40B4-BE49-F238E27FC236}">
                <a16:creationId xmlns:a16="http://schemas.microsoft.com/office/drawing/2014/main" id="{289280DD-211C-2246-AB2C-22BAAA143D63}"/>
              </a:ext>
            </a:extLst>
          </p:cNvPr>
          <p:cNvSpPr>
            <a:spLocks noGrp="1"/>
          </p:cNvSpPr>
          <p:nvPr>
            <p:ph type="sldNum" sz="quarter" idx="12"/>
          </p:nvPr>
        </p:nvSpPr>
        <p:spPr/>
        <p:txBody>
          <a:bodyPr/>
          <a:lstStyle/>
          <a:p>
            <a:pPr>
              <a:defRPr/>
            </a:pPr>
            <a:fld id="{E32094C3-B822-504D-9924-128E245D323D}" type="slidenum">
              <a:rPr lang="en-US" altLang="en-US" smtClean="0"/>
              <a:pPr>
                <a:defRPr/>
              </a:pPr>
              <a:t>30</a:t>
            </a:fld>
            <a:endParaRPr lang="en-US" altLang="en-US"/>
          </a:p>
        </p:txBody>
      </p:sp>
      <p:sp>
        <p:nvSpPr>
          <p:cNvPr id="10" name="Rectangle 9">
            <a:extLst>
              <a:ext uri="{FF2B5EF4-FFF2-40B4-BE49-F238E27FC236}">
                <a16:creationId xmlns:a16="http://schemas.microsoft.com/office/drawing/2014/main" id="{92639FA8-17C3-9447-A08F-87A06811154C}"/>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custDataLst>
      <p:tags r:id="rId1"/>
    </p:custDataLst>
    <p:extLst>
      <p:ext uri="{BB962C8B-B14F-4D97-AF65-F5344CB8AC3E}">
        <p14:creationId xmlns:p14="http://schemas.microsoft.com/office/powerpoint/2010/main" val="2695154489"/>
      </p:ext>
    </p:extLst>
  </p:cSld>
  <p:clrMapOvr>
    <a:masterClrMapping/>
  </p:clrMapOvr>
  <p:transition advTm="164695">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4027"/>
                                        </p:tgtEl>
                                        <p:attrNameLst>
                                          <p:attrName>style.visibility</p:attrName>
                                        </p:attrNameLst>
                                      </p:cBhvr>
                                      <p:to>
                                        <p:strVal val="visible"/>
                                      </p:to>
                                    </p:set>
                                    <p:anim calcmode="lin" valueType="num">
                                      <p:cBhvr additive="base">
                                        <p:cTn id="7" dur="500"/>
                                        <p:tgtEl>
                                          <p:spTgt spid="214027"/>
                                        </p:tgtEl>
                                        <p:attrNameLst>
                                          <p:attrName>ppt_y</p:attrName>
                                        </p:attrNameLst>
                                      </p:cBhvr>
                                      <p:tavLst>
                                        <p:tav tm="0">
                                          <p:val>
                                            <p:strVal val="#ppt_y+#ppt_h*1.125000"/>
                                          </p:val>
                                        </p:tav>
                                        <p:tav tm="100000">
                                          <p:val>
                                            <p:strVal val="#ppt_y"/>
                                          </p:val>
                                        </p:tav>
                                      </p:tavLst>
                                    </p:anim>
                                    <p:animEffect transition="in" filter="wipe(up)">
                                      <p:cBhvr>
                                        <p:cTn id="8" dur="500"/>
                                        <p:tgtEl>
                                          <p:spTgt spid="21402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14032"/>
                                        </p:tgtEl>
                                        <p:attrNameLst>
                                          <p:attrName>style.visibility</p:attrName>
                                        </p:attrNameLst>
                                      </p:cBhvr>
                                      <p:to>
                                        <p:strVal val="visible"/>
                                      </p:to>
                                    </p:set>
                                    <p:anim calcmode="lin" valueType="num">
                                      <p:cBhvr additive="base">
                                        <p:cTn id="13" dur="500"/>
                                        <p:tgtEl>
                                          <p:spTgt spid="214032"/>
                                        </p:tgtEl>
                                        <p:attrNameLst>
                                          <p:attrName>ppt_y</p:attrName>
                                        </p:attrNameLst>
                                      </p:cBhvr>
                                      <p:tavLst>
                                        <p:tav tm="0">
                                          <p:val>
                                            <p:strVal val="#ppt_y+#ppt_h*1.125000"/>
                                          </p:val>
                                        </p:tav>
                                        <p:tav tm="100000">
                                          <p:val>
                                            <p:strVal val="#ppt_y"/>
                                          </p:val>
                                        </p:tav>
                                      </p:tavLst>
                                    </p:anim>
                                    <p:animEffect transition="in" filter="wipe(up)">
                                      <p:cBhvr>
                                        <p:cTn id="14" dur="500"/>
                                        <p:tgtEl>
                                          <p:spTgt spid="21403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14030"/>
                                        </p:tgtEl>
                                        <p:attrNameLst>
                                          <p:attrName>style.visibility</p:attrName>
                                        </p:attrNameLst>
                                      </p:cBhvr>
                                      <p:to>
                                        <p:strVal val="visible"/>
                                      </p:to>
                                    </p:set>
                                    <p:anim calcmode="lin" valueType="num">
                                      <p:cBhvr additive="base">
                                        <p:cTn id="19" dur="500"/>
                                        <p:tgtEl>
                                          <p:spTgt spid="214030"/>
                                        </p:tgtEl>
                                        <p:attrNameLst>
                                          <p:attrName>ppt_y</p:attrName>
                                        </p:attrNameLst>
                                      </p:cBhvr>
                                      <p:tavLst>
                                        <p:tav tm="0">
                                          <p:val>
                                            <p:strVal val="#ppt_y+#ppt_h*1.125000"/>
                                          </p:val>
                                        </p:tav>
                                        <p:tav tm="100000">
                                          <p:val>
                                            <p:strVal val="#ppt_y"/>
                                          </p:val>
                                        </p:tav>
                                      </p:tavLst>
                                    </p:anim>
                                    <p:animEffect transition="in" filter="wipe(up)">
                                      <p:cBhvr>
                                        <p:cTn id="20" dur="500"/>
                                        <p:tgtEl>
                                          <p:spTgt spid="21403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14034"/>
                                        </p:tgtEl>
                                        <p:attrNameLst>
                                          <p:attrName>style.visibility</p:attrName>
                                        </p:attrNameLst>
                                      </p:cBhvr>
                                      <p:to>
                                        <p:strVal val="visible"/>
                                      </p:to>
                                    </p:set>
                                    <p:anim calcmode="lin" valueType="num">
                                      <p:cBhvr additive="base">
                                        <p:cTn id="25" dur="500"/>
                                        <p:tgtEl>
                                          <p:spTgt spid="214034"/>
                                        </p:tgtEl>
                                        <p:attrNameLst>
                                          <p:attrName>ppt_y</p:attrName>
                                        </p:attrNameLst>
                                      </p:cBhvr>
                                      <p:tavLst>
                                        <p:tav tm="0">
                                          <p:val>
                                            <p:strVal val="#ppt_y+#ppt_h*1.125000"/>
                                          </p:val>
                                        </p:tav>
                                        <p:tav tm="100000">
                                          <p:val>
                                            <p:strVal val="#ppt_y"/>
                                          </p:val>
                                        </p:tav>
                                      </p:tavLst>
                                    </p:anim>
                                    <p:animEffect transition="in" filter="wipe(up)">
                                      <p:cBhvr>
                                        <p:cTn id="26" dur="500"/>
                                        <p:tgtEl>
                                          <p:spTgt spid="21403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14033"/>
                                        </p:tgtEl>
                                        <p:attrNameLst>
                                          <p:attrName>style.visibility</p:attrName>
                                        </p:attrNameLst>
                                      </p:cBhvr>
                                      <p:to>
                                        <p:strVal val="visible"/>
                                      </p:to>
                                    </p:set>
                                    <p:anim calcmode="lin" valueType="num">
                                      <p:cBhvr additive="base">
                                        <p:cTn id="31" dur="500"/>
                                        <p:tgtEl>
                                          <p:spTgt spid="214033"/>
                                        </p:tgtEl>
                                        <p:attrNameLst>
                                          <p:attrName>ppt_y</p:attrName>
                                        </p:attrNameLst>
                                      </p:cBhvr>
                                      <p:tavLst>
                                        <p:tav tm="0">
                                          <p:val>
                                            <p:strVal val="#ppt_y+#ppt_h*1.125000"/>
                                          </p:val>
                                        </p:tav>
                                        <p:tav tm="100000">
                                          <p:val>
                                            <p:strVal val="#ppt_y"/>
                                          </p:val>
                                        </p:tav>
                                      </p:tavLst>
                                    </p:anim>
                                    <p:animEffect transition="in" filter="wipe(up)">
                                      <p:cBhvr>
                                        <p:cTn id="32" dur="500"/>
                                        <p:tgtEl>
                                          <p:spTgt spid="214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7" grpId="0" animBg="1"/>
      <p:bldP spid="214030" grpId="0" animBg="1"/>
      <p:bldP spid="214032" grpId="0" animBg="1"/>
      <p:bldP spid="214033" grpId="0" animBg="1"/>
      <p:bldP spid="2140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BF50-48F0-3846-A7D0-9B620E62D868}"/>
              </a:ext>
            </a:extLst>
          </p:cNvPr>
          <p:cNvSpPr>
            <a:spLocks noGrp="1"/>
          </p:cNvSpPr>
          <p:nvPr>
            <p:ph type="title"/>
          </p:nvPr>
        </p:nvSpPr>
        <p:spPr>
          <a:xfrm>
            <a:off x="277762" y="173397"/>
            <a:ext cx="10515600" cy="416540"/>
          </a:xfrm>
        </p:spPr>
        <p:txBody>
          <a:bodyPr>
            <a:normAutofit fontScale="90000"/>
          </a:bodyPr>
          <a:lstStyle/>
          <a:p>
            <a:pPr algn="ctr"/>
            <a:r>
              <a:rPr lang="en-US" b="1" dirty="0">
                <a:solidFill>
                  <a:srgbClr val="C00000"/>
                </a:solidFill>
                <a:latin typeface="Times New Roman" panose="02020603050405020304" pitchFamily="18" charset="0"/>
                <a:cs typeface="Times New Roman" panose="02020603050405020304" pitchFamily="18" charset="0"/>
              </a:rPr>
              <a:t>Sample introduction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D881A2-86FE-2047-9B78-DCDA1591C1CF}"/>
                  </a:ext>
                </a:extLst>
              </p:cNvPr>
              <p:cNvSpPr>
                <a:spLocks noGrp="1"/>
              </p:cNvSpPr>
              <p:nvPr>
                <p:ph idx="1"/>
              </p:nvPr>
            </p:nvSpPr>
            <p:spPr>
              <a:xfrm>
                <a:off x="322006" y="866980"/>
                <a:ext cx="11869994" cy="4351338"/>
              </a:xfrm>
            </p:spPr>
            <p:txBody>
              <a:bodyPr/>
              <a:lstStyle/>
              <a:p>
                <a:r>
                  <a:rPr lang="en-US" sz="2000" dirty="0">
                    <a:latin typeface="Times New Roman" panose="02020603050405020304" pitchFamily="18" charset="0"/>
                    <a:cs typeface="Times New Roman" panose="02020603050405020304" pitchFamily="18" charset="0"/>
                  </a:rPr>
                  <a:t>The sample is injected usually between 10-30</a:t>
                </a: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cs typeface="Times New Roman" panose="02020603050405020304" pitchFamily="18" charset="0"/>
                      </a:rPr>
                      <m:t>𝜇</m:t>
                    </m:r>
                    <m:r>
                      <a:rPr lang="en-US" sz="2000" i="1">
                        <a:latin typeface="Cambria Math" panose="02040503050406030204" pitchFamily="18" charset="0"/>
                        <a:ea typeface="Cambria Math" panose="02040503050406030204" pitchFamily="18" charset="0"/>
                        <a:cs typeface="Times New Roman" panose="02020603050405020304" pitchFamily="18" charset="0"/>
                      </a:rPr>
                      <m:t>𝑙</m:t>
                    </m:r>
                  </m:oMath>
                </a14:m>
                <a:r>
                  <a:rPr lang="en-US" sz="2000" dirty="0">
                    <a:latin typeface="Times New Roman" panose="02020603050405020304" pitchFamily="18" charset="0"/>
                    <a:cs typeface="Times New Roman" panose="02020603050405020304" pitchFamily="18" charset="0"/>
                  </a:rPr>
                  <a:t> but sometimes the range could be extended to 100</a:t>
                </a: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cs typeface="Times New Roman" panose="02020603050405020304" pitchFamily="18" charset="0"/>
                      </a:rPr>
                      <m:t>𝜇</m:t>
                    </m:r>
                    <m:r>
                      <a:rPr lang="en-US" sz="2000" i="1">
                        <a:latin typeface="Cambria Math" panose="02040503050406030204" pitchFamily="18" charset="0"/>
                        <a:ea typeface="Cambria Math" panose="02040503050406030204" pitchFamily="18" charset="0"/>
                        <a:cs typeface="Times New Roman" panose="02020603050405020304" pitchFamily="18" charset="0"/>
                      </a:rPr>
                      <m:t>𝑙</m:t>
                    </m:r>
                  </m:oMath>
                </a14:m>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solution is preferably made up of dilute nitric acid as matrix which used to decompose and dissolve the sample (wet </a:t>
                </a:r>
                <a:r>
                  <a:rPr lang="en-US" sz="2000" dirty="0" err="1">
                    <a:latin typeface="Times New Roman" panose="02020603050405020304" pitchFamily="18" charset="0"/>
                    <a:cs typeface="Times New Roman" panose="02020603050405020304" pitchFamily="18" charset="0"/>
                  </a:rPr>
                  <a:t>ashing</a:t>
                </a:r>
                <a:r>
                  <a:rPr lang="en-US" sz="2000" dirty="0">
                    <a:latin typeface="Times New Roman" panose="02020603050405020304" pitchFamily="18" charset="0"/>
                    <a:cs typeface="Times New Roman" panose="02020603050405020304" pitchFamily="18" charset="0"/>
                  </a:rPr>
                  <a:t>) combustion in an oxygen bomb or other closed container to avoid loss of analyte and and to minimize the spectral and chemical interferences.</a:t>
                </a:r>
              </a:p>
              <a:p>
                <a:r>
                  <a:rPr lang="en-US" sz="2000" dirty="0">
                    <a:latin typeface="Times New Roman" panose="02020603050405020304" pitchFamily="18" charset="0"/>
                    <a:cs typeface="Times New Roman" panose="02020603050405020304" pitchFamily="18" charset="0"/>
                  </a:rPr>
                  <a:t>Sometimes solid samples are introduced</a:t>
                </a:r>
              </a:p>
              <a:p>
                <a:endParaRPr lang="en-US"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C8D881A2-86FE-2047-9B78-DCDA1591C1CF}"/>
                  </a:ext>
                </a:extLst>
              </p:cNvPr>
              <p:cNvSpPr>
                <a:spLocks noGrp="1" noRot="1" noChangeAspect="1" noMove="1" noResize="1" noEditPoints="1" noAdjustHandles="1" noChangeArrowheads="1" noChangeShapeType="1" noTextEdit="1"/>
              </p:cNvSpPr>
              <p:nvPr>
                <p:ph idx="1"/>
              </p:nvPr>
            </p:nvSpPr>
            <p:spPr>
              <a:xfrm>
                <a:off x="322006" y="866980"/>
                <a:ext cx="11869994" cy="4351338"/>
              </a:xfrm>
              <a:blipFill>
                <a:blip r:embed="rId4"/>
                <a:stretch>
                  <a:fillRect l="-321" t="-1163" r="-6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9F127F9-48DE-964A-A70B-41FAE6AB9A2B}"/>
              </a:ext>
            </a:extLst>
          </p:cNvPr>
          <p:cNvSpPr>
            <a:spLocks noGrp="1"/>
          </p:cNvSpPr>
          <p:nvPr>
            <p:ph type="sldNum" sz="quarter" idx="12"/>
          </p:nvPr>
        </p:nvSpPr>
        <p:spPr/>
        <p:txBody>
          <a:bodyPr/>
          <a:lstStyle/>
          <a:p>
            <a:fld id="{C7F9001A-1515-3045-917C-7DF6676AD6E5}" type="slidenum">
              <a:rPr lang="en-US" smtClean="0"/>
              <a:t>31</a:t>
            </a:fld>
            <a:endParaRPr lang="en-US"/>
          </a:p>
        </p:txBody>
      </p:sp>
      <p:pic>
        <p:nvPicPr>
          <p:cNvPr id="6" name="Picture 2">
            <a:extLst>
              <a:ext uri="{FF2B5EF4-FFF2-40B4-BE49-F238E27FC236}">
                <a16:creationId xmlns:a16="http://schemas.microsoft.com/office/drawing/2014/main" id="{A48917E5-D4E1-CE43-9A12-93BDC1593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3047" y="3270899"/>
            <a:ext cx="4055944" cy="267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E1DD36DF-A4EE-8A4F-8FC7-498CBF6B2AB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268" y="3274141"/>
            <a:ext cx="4917591" cy="2433484"/>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B09CEE4E-1FB4-5B4F-9B58-B50FC5395F28}"/>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3532346681"/>
      </p:ext>
    </p:extLst>
  </p:cSld>
  <p:clrMapOvr>
    <a:masterClrMapping/>
  </p:clrMapOvr>
  <mc:AlternateContent xmlns:mc="http://schemas.openxmlformats.org/markup-compatibility/2006" xmlns:p14="http://schemas.microsoft.com/office/powerpoint/2010/main">
    <mc:Choice Requires="p14">
      <p:transition spd="slow" p14:dur="2000" advTm="152985"/>
    </mc:Choice>
    <mc:Fallback xmlns="">
      <p:transition spd="slow" advTm="15298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27A27-82F0-7F4E-B07C-03342B44D18A}"/>
              </a:ext>
            </a:extLst>
          </p:cNvPr>
          <p:cNvSpPr>
            <a:spLocks noGrp="1"/>
          </p:cNvSpPr>
          <p:nvPr>
            <p:ph type="title"/>
          </p:nvPr>
        </p:nvSpPr>
        <p:spPr>
          <a:xfrm>
            <a:off x="838200" y="365126"/>
            <a:ext cx="10990006" cy="1035972"/>
          </a:xfrm>
        </p:spPr>
        <p:txBody>
          <a:bodyPr>
            <a:normAutofit/>
          </a:bodyPr>
          <a:lstStyle/>
          <a:p>
            <a:pPr algn="ctr"/>
            <a:r>
              <a:rPr lang="en-US" sz="3200" dirty="0">
                <a:solidFill>
                  <a:schemeClr val="tx2"/>
                </a:solidFill>
                <a:latin typeface="Times New Roman" panose="02020603050405020304" pitchFamily="18" charset="0"/>
                <a:cs typeface="Times New Roman" panose="02020603050405020304" pitchFamily="18" charset="0"/>
              </a:rPr>
              <a:t>Atomic Absorption Spectroscopy</a:t>
            </a:r>
            <a:br>
              <a:rPr lang="en-US" sz="3200" dirty="0">
                <a:solidFill>
                  <a:schemeClr val="tx2"/>
                </a:solidFill>
                <a:latin typeface="Times New Roman" panose="02020603050405020304" pitchFamily="18" charset="0"/>
                <a:cs typeface="Times New Roman" panose="02020603050405020304" pitchFamily="18" charset="0"/>
              </a:rPr>
            </a:br>
            <a:r>
              <a:rPr lang="en-US" sz="3200" dirty="0">
                <a:solidFill>
                  <a:schemeClr val="tx2"/>
                </a:solidFill>
                <a:latin typeface="Times New Roman" panose="02020603050405020304" pitchFamily="18" charset="0"/>
                <a:cs typeface="Times New Roman" panose="02020603050405020304" pitchFamily="18" charset="0"/>
              </a:rPr>
              <a:t>Elemental Coverage in AAS</a:t>
            </a:r>
            <a:endParaRPr lang="en-US" sz="3200"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2D409367-5E56-8C40-BF63-28FB2C6B6CBD}"/>
              </a:ext>
            </a:extLst>
          </p:cNvPr>
          <p:cNvGraphicFramePr>
            <a:graphicFrameLocks noGrp="1"/>
          </p:cNvGraphicFramePr>
          <p:nvPr/>
        </p:nvGraphicFramePr>
        <p:xfrm>
          <a:off x="850491" y="1592826"/>
          <a:ext cx="10859724" cy="4631746"/>
        </p:xfrm>
        <a:graphic>
          <a:graphicData uri="http://schemas.openxmlformats.org/drawingml/2006/table">
            <a:tbl>
              <a:tblPr firstRow="1" bandRow="1">
                <a:tableStyleId>{5940675A-B579-460E-94D1-54222C63F5DA}</a:tableStyleId>
              </a:tblPr>
              <a:tblGrid>
                <a:gridCol w="603318">
                  <a:extLst>
                    <a:ext uri="{9D8B030D-6E8A-4147-A177-3AD203B41FA5}">
                      <a16:colId xmlns:a16="http://schemas.microsoft.com/office/drawing/2014/main" val="20000"/>
                    </a:ext>
                  </a:extLst>
                </a:gridCol>
                <a:gridCol w="603318">
                  <a:extLst>
                    <a:ext uri="{9D8B030D-6E8A-4147-A177-3AD203B41FA5}">
                      <a16:colId xmlns:a16="http://schemas.microsoft.com/office/drawing/2014/main" val="20001"/>
                    </a:ext>
                  </a:extLst>
                </a:gridCol>
                <a:gridCol w="603318">
                  <a:extLst>
                    <a:ext uri="{9D8B030D-6E8A-4147-A177-3AD203B41FA5}">
                      <a16:colId xmlns:a16="http://schemas.microsoft.com/office/drawing/2014/main" val="20002"/>
                    </a:ext>
                  </a:extLst>
                </a:gridCol>
                <a:gridCol w="603318">
                  <a:extLst>
                    <a:ext uri="{9D8B030D-6E8A-4147-A177-3AD203B41FA5}">
                      <a16:colId xmlns:a16="http://schemas.microsoft.com/office/drawing/2014/main" val="20003"/>
                    </a:ext>
                  </a:extLst>
                </a:gridCol>
                <a:gridCol w="603318">
                  <a:extLst>
                    <a:ext uri="{9D8B030D-6E8A-4147-A177-3AD203B41FA5}">
                      <a16:colId xmlns:a16="http://schemas.microsoft.com/office/drawing/2014/main" val="20004"/>
                    </a:ext>
                  </a:extLst>
                </a:gridCol>
                <a:gridCol w="603318">
                  <a:extLst>
                    <a:ext uri="{9D8B030D-6E8A-4147-A177-3AD203B41FA5}">
                      <a16:colId xmlns:a16="http://schemas.microsoft.com/office/drawing/2014/main" val="20005"/>
                    </a:ext>
                  </a:extLst>
                </a:gridCol>
                <a:gridCol w="603318">
                  <a:extLst>
                    <a:ext uri="{9D8B030D-6E8A-4147-A177-3AD203B41FA5}">
                      <a16:colId xmlns:a16="http://schemas.microsoft.com/office/drawing/2014/main" val="20006"/>
                    </a:ext>
                  </a:extLst>
                </a:gridCol>
                <a:gridCol w="603318">
                  <a:extLst>
                    <a:ext uri="{9D8B030D-6E8A-4147-A177-3AD203B41FA5}">
                      <a16:colId xmlns:a16="http://schemas.microsoft.com/office/drawing/2014/main" val="20007"/>
                    </a:ext>
                  </a:extLst>
                </a:gridCol>
                <a:gridCol w="603318">
                  <a:extLst>
                    <a:ext uri="{9D8B030D-6E8A-4147-A177-3AD203B41FA5}">
                      <a16:colId xmlns:a16="http://schemas.microsoft.com/office/drawing/2014/main" val="20008"/>
                    </a:ext>
                  </a:extLst>
                </a:gridCol>
                <a:gridCol w="603318">
                  <a:extLst>
                    <a:ext uri="{9D8B030D-6E8A-4147-A177-3AD203B41FA5}">
                      <a16:colId xmlns:a16="http://schemas.microsoft.com/office/drawing/2014/main" val="20009"/>
                    </a:ext>
                  </a:extLst>
                </a:gridCol>
                <a:gridCol w="603318">
                  <a:extLst>
                    <a:ext uri="{9D8B030D-6E8A-4147-A177-3AD203B41FA5}">
                      <a16:colId xmlns:a16="http://schemas.microsoft.com/office/drawing/2014/main" val="20010"/>
                    </a:ext>
                  </a:extLst>
                </a:gridCol>
                <a:gridCol w="603318">
                  <a:extLst>
                    <a:ext uri="{9D8B030D-6E8A-4147-A177-3AD203B41FA5}">
                      <a16:colId xmlns:a16="http://schemas.microsoft.com/office/drawing/2014/main" val="20011"/>
                    </a:ext>
                  </a:extLst>
                </a:gridCol>
                <a:gridCol w="603318">
                  <a:extLst>
                    <a:ext uri="{9D8B030D-6E8A-4147-A177-3AD203B41FA5}">
                      <a16:colId xmlns:a16="http://schemas.microsoft.com/office/drawing/2014/main" val="20012"/>
                    </a:ext>
                  </a:extLst>
                </a:gridCol>
                <a:gridCol w="603318">
                  <a:extLst>
                    <a:ext uri="{9D8B030D-6E8A-4147-A177-3AD203B41FA5}">
                      <a16:colId xmlns:a16="http://schemas.microsoft.com/office/drawing/2014/main" val="20013"/>
                    </a:ext>
                  </a:extLst>
                </a:gridCol>
                <a:gridCol w="603318">
                  <a:extLst>
                    <a:ext uri="{9D8B030D-6E8A-4147-A177-3AD203B41FA5}">
                      <a16:colId xmlns:a16="http://schemas.microsoft.com/office/drawing/2014/main" val="20014"/>
                    </a:ext>
                  </a:extLst>
                </a:gridCol>
                <a:gridCol w="603318">
                  <a:extLst>
                    <a:ext uri="{9D8B030D-6E8A-4147-A177-3AD203B41FA5}">
                      <a16:colId xmlns:a16="http://schemas.microsoft.com/office/drawing/2014/main" val="20015"/>
                    </a:ext>
                  </a:extLst>
                </a:gridCol>
                <a:gridCol w="603318">
                  <a:extLst>
                    <a:ext uri="{9D8B030D-6E8A-4147-A177-3AD203B41FA5}">
                      <a16:colId xmlns:a16="http://schemas.microsoft.com/office/drawing/2014/main" val="20016"/>
                    </a:ext>
                  </a:extLst>
                </a:gridCol>
                <a:gridCol w="603318">
                  <a:extLst>
                    <a:ext uri="{9D8B030D-6E8A-4147-A177-3AD203B41FA5}">
                      <a16:colId xmlns:a16="http://schemas.microsoft.com/office/drawing/2014/main" val="20017"/>
                    </a:ext>
                  </a:extLst>
                </a:gridCol>
              </a:tblGrid>
              <a:tr h="484866">
                <a:tc>
                  <a:txBody>
                    <a:bodyPr/>
                    <a:lstStyle/>
                    <a:p>
                      <a:pPr algn="ctr"/>
                      <a:r>
                        <a:rPr lang="en-US" dirty="0"/>
                        <a:t>H</a:t>
                      </a:r>
                    </a:p>
                  </a:txBody>
                  <a:tcPr anchor="ctr">
                    <a:lnL w="2857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gridSpan="4">
                  <a:txBody>
                    <a:bodyPr/>
                    <a:lstStyle/>
                    <a:p>
                      <a:pPr algn="l"/>
                      <a:r>
                        <a:rPr lang="en-US" b="1" dirty="0">
                          <a:solidFill>
                            <a:schemeClr val="bg1"/>
                          </a:solidFill>
                        </a:rPr>
                        <a:t>Flame Only</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r>
                        <a:rPr lang="en-US" dirty="0"/>
                        <a:t>He</a:t>
                      </a:r>
                    </a:p>
                  </a:txBody>
                  <a:tcPr anchor="ctr">
                    <a:lnL w="1905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0"/>
                  </a:ext>
                </a:extLst>
              </a:tr>
              <a:tr h="484866">
                <a:tc>
                  <a:txBody>
                    <a:bodyPr/>
                    <a:lstStyle/>
                    <a:p>
                      <a:pPr algn="ctr"/>
                      <a:r>
                        <a:rPr lang="en-US" dirty="0"/>
                        <a:t>Li</a:t>
                      </a:r>
                    </a:p>
                  </a:txBody>
                  <a:tcPr anchor="ctr">
                    <a:lnL w="2857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Be</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gridSpan="4">
                  <a:txBody>
                    <a:bodyPr/>
                    <a:lstStyle/>
                    <a:p>
                      <a:pPr algn="l"/>
                      <a:r>
                        <a:rPr lang="en-US" b="1" dirty="0">
                          <a:solidFill>
                            <a:schemeClr val="bg1"/>
                          </a:solidFill>
                        </a:rPr>
                        <a:t>Flame &amp; Furnace</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a:txBody>
                    <a:bodyPr/>
                    <a:lstStyle/>
                    <a:p>
                      <a:pPr algn="ctr"/>
                      <a:endParaRPr lang="en-US"/>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r>
                        <a:rPr lang="en-US" dirty="0"/>
                        <a:t>B</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C</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N</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O</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F</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Ne</a:t>
                      </a:r>
                    </a:p>
                  </a:txBody>
                  <a:tcPr anchor="ctr">
                    <a:lnL w="1905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484866">
                <a:tc>
                  <a:txBody>
                    <a:bodyPr/>
                    <a:lstStyle/>
                    <a:p>
                      <a:pPr algn="ctr"/>
                      <a:r>
                        <a:rPr lang="en-US" dirty="0"/>
                        <a:t>Na</a:t>
                      </a:r>
                    </a:p>
                  </a:txBody>
                  <a:tcPr anchor="ctr">
                    <a:lnL w="2857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Mg</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r>
                        <a:rPr lang="en-US" dirty="0"/>
                        <a:t>Al</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Si</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P</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S</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Cl</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Ar</a:t>
                      </a:r>
                    </a:p>
                  </a:txBody>
                  <a:tcPr anchor="ctr">
                    <a:lnL w="1905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2"/>
                  </a:ext>
                </a:extLst>
              </a:tr>
              <a:tr h="484866">
                <a:tc>
                  <a:txBody>
                    <a:bodyPr/>
                    <a:lstStyle/>
                    <a:p>
                      <a:pPr algn="ctr"/>
                      <a:r>
                        <a:rPr lang="en-US" dirty="0"/>
                        <a:t>K</a:t>
                      </a:r>
                    </a:p>
                  </a:txBody>
                  <a:tcPr anchor="ctr">
                    <a:lnL w="2857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Ca</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Sc</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Ti</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V</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Cr</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Mn</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Fe</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Co</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Ni</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Cu</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Zn</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Ga</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Ge</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As</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Se</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Br</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Kr</a:t>
                      </a:r>
                    </a:p>
                  </a:txBody>
                  <a:tcPr anchor="ctr">
                    <a:lnL w="1905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484866">
                <a:tc>
                  <a:txBody>
                    <a:bodyPr/>
                    <a:lstStyle/>
                    <a:p>
                      <a:pPr algn="ctr"/>
                      <a:r>
                        <a:rPr lang="en-US" dirty="0"/>
                        <a:t>Rb</a:t>
                      </a:r>
                    </a:p>
                  </a:txBody>
                  <a:tcPr anchor="ctr">
                    <a:lnL w="2857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Sr</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Y</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Zr</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Nb</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Mo</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Tc</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Ru</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Rh</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Pd</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Ag</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Cd</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In</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Sn</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SB</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Te</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I</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Xe</a:t>
                      </a:r>
                    </a:p>
                  </a:txBody>
                  <a:tcPr anchor="ctr">
                    <a:lnL w="1905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4"/>
                  </a:ext>
                </a:extLst>
              </a:tr>
              <a:tr h="484866">
                <a:tc>
                  <a:txBody>
                    <a:bodyPr/>
                    <a:lstStyle/>
                    <a:p>
                      <a:pPr algn="ctr"/>
                      <a:r>
                        <a:rPr lang="en-US" dirty="0"/>
                        <a:t>Cs</a:t>
                      </a:r>
                    </a:p>
                  </a:txBody>
                  <a:tcPr anchor="ctr">
                    <a:lnL w="2857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Ba</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La</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Hf</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Ta</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W</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Re</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Os</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Ir</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Pt</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Au</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Hg</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Tl</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Pb</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Bi</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Po</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At</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Rn</a:t>
                      </a:r>
                    </a:p>
                  </a:txBody>
                  <a:tcPr anchor="ctr">
                    <a:lnL w="1905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5"/>
                  </a:ext>
                </a:extLst>
              </a:tr>
              <a:tr h="484866">
                <a:tc>
                  <a:txBody>
                    <a:bodyPr/>
                    <a:lstStyle/>
                    <a:p>
                      <a:pPr algn="ctr"/>
                      <a:r>
                        <a:rPr lang="en-US" dirty="0"/>
                        <a:t>Fr</a:t>
                      </a:r>
                    </a:p>
                  </a:txBody>
                  <a:tcPr anchor="ctr">
                    <a:lnL w="2857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Ra</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Ac</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0006"/>
                  </a:ext>
                </a:extLst>
              </a:tr>
              <a:tr h="484866">
                <a:tc>
                  <a:txBody>
                    <a:bodyPr/>
                    <a:lstStyle/>
                    <a:p>
                      <a:pPr algn="ctr"/>
                      <a:endParaRPr lang="en-US" dirty="0"/>
                    </a:p>
                  </a:txBody>
                  <a:tcPr anchor="ctr">
                    <a:lnL w="2857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r>
                        <a:rPr lang="en-US" dirty="0"/>
                        <a:t>Ce</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Pr</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Nd</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Pm</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dirty="0"/>
                        <a:t>Sm</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Eu</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Gd</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Tb</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Dy</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Ho</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Er</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Tm</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tc>
                  <a:txBody>
                    <a:bodyPr/>
                    <a:lstStyle/>
                    <a:p>
                      <a:pPr algn="ctr"/>
                      <a:r>
                        <a:rPr lang="en-US" dirty="0"/>
                        <a:t>Yb</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9900"/>
                    </a:solidFill>
                  </a:tcPr>
                </a:tc>
                <a:tc>
                  <a:txBody>
                    <a:bodyPr/>
                    <a:lstStyle/>
                    <a:p>
                      <a:pPr algn="ctr"/>
                      <a:r>
                        <a:rPr lang="en-US" dirty="0"/>
                        <a:t>Lu</a:t>
                      </a:r>
                    </a:p>
                  </a:txBody>
                  <a:tcPr anchor="ctr">
                    <a:lnL w="1905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267952">
                <a:tc>
                  <a:txBody>
                    <a:bodyPr/>
                    <a:lstStyle/>
                    <a:p>
                      <a:pPr algn="ctr"/>
                      <a:endParaRPr lang="en-US" sz="800" dirty="0"/>
                    </a:p>
                  </a:txBody>
                  <a:tcPr anchor="ctr">
                    <a:lnL w="2857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tc>
                  <a:txBody>
                    <a:bodyPr/>
                    <a:lstStyle/>
                    <a:p>
                      <a:pPr algn="ctr"/>
                      <a:endParaRPr lang="en-US" sz="800" dirty="0"/>
                    </a:p>
                  </a:txBody>
                  <a:tcPr anchor="ctr">
                    <a:lnL w="1905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0008"/>
                  </a:ext>
                </a:extLst>
              </a:tr>
              <a:tr h="484866">
                <a:tc>
                  <a:txBody>
                    <a:bodyPr/>
                    <a:lstStyle/>
                    <a:p>
                      <a:pPr algn="ctr"/>
                      <a:endParaRPr lang="en-US" dirty="0"/>
                    </a:p>
                  </a:txBody>
                  <a:tcPr anchor="ctr">
                    <a:lnL w="28575"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tx2"/>
                    </a:solidFill>
                  </a:tcPr>
                </a:tc>
                <a:tc>
                  <a:txBody>
                    <a:bodyPr/>
                    <a:lstStyle/>
                    <a:p>
                      <a:pPr algn="ctr"/>
                      <a:endParaRPr lang="en-US"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tx2"/>
                    </a:solidFill>
                  </a:tcPr>
                </a:tc>
                <a:tc>
                  <a:txBody>
                    <a:bodyPr/>
                    <a:lstStyle/>
                    <a:p>
                      <a:pPr algn="ctr"/>
                      <a:r>
                        <a:rPr lang="en-US" dirty="0"/>
                        <a:t>Th</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Pa</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U</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rgbClr val="FFFF00"/>
                    </a:solidFill>
                  </a:tcPr>
                </a:tc>
                <a:tc>
                  <a:txBody>
                    <a:bodyPr/>
                    <a:lstStyle/>
                    <a:p>
                      <a:pPr algn="ctr"/>
                      <a:r>
                        <a:rPr lang="en-US" dirty="0"/>
                        <a:t>Np</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Pu</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AM</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Cm</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Bk</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Cf</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Es</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Fm</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Mo</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No</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a:t>Lr</a:t>
                      </a:r>
                    </a:p>
                  </a:txBody>
                  <a:tcPr anchor="ctr">
                    <a:lnL w="1905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5" name="Slide Number Placeholder 4">
            <a:extLst>
              <a:ext uri="{FF2B5EF4-FFF2-40B4-BE49-F238E27FC236}">
                <a16:creationId xmlns:a16="http://schemas.microsoft.com/office/drawing/2014/main" id="{A97D1483-B23B-7B42-A8B5-43EF729AB080}"/>
              </a:ext>
            </a:extLst>
          </p:cNvPr>
          <p:cNvSpPr>
            <a:spLocks noGrp="1"/>
          </p:cNvSpPr>
          <p:nvPr>
            <p:ph type="sldNum" sz="quarter" idx="12"/>
          </p:nvPr>
        </p:nvSpPr>
        <p:spPr/>
        <p:txBody>
          <a:bodyPr/>
          <a:lstStyle/>
          <a:p>
            <a:fld id="{C7F9001A-1515-3045-917C-7DF6676AD6E5}" type="slidenum">
              <a:rPr lang="en-US" smtClean="0"/>
              <a:t>32</a:t>
            </a:fld>
            <a:endParaRPr lang="en-US"/>
          </a:p>
        </p:txBody>
      </p:sp>
      <p:sp>
        <p:nvSpPr>
          <p:cNvPr id="6" name="Rectangle 5">
            <a:extLst>
              <a:ext uri="{FF2B5EF4-FFF2-40B4-BE49-F238E27FC236}">
                <a16:creationId xmlns:a16="http://schemas.microsoft.com/office/drawing/2014/main" id="{9E957981-7218-7B41-871A-68103290C9FC}"/>
              </a:ext>
            </a:extLst>
          </p:cNvPr>
          <p:cNvSpPr/>
          <p:nvPr/>
        </p:nvSpPr>
        <p:spPr>
          <a:xfrm>
            <a:off x="9555131" y="22035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1110924417"/>
      </p:ext>
    </p:extLst>
  </p:cSld>
  <p:clrMapOvr>
    <a:masterClrMapping/>
  </p:clrMapOvr>
  <mc:AlternateContent xmlns:mc="http://schemas.openxmlformats.org/markup-compatibility/2006" xmlns:p14="http://schemas.microsoft.com/office/powerpoint/2010/main">
    <mc:Choice Requires="p14">
      <p:transition spd="slow" p14:dur="2000" advTm="25579"/>
    </mc:Choice>
    <mc:Fallback xmlns="">
      <p:transition spd="slow" advTm="2557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Text Box 3"/>
          <p:cNvSpPr txBox="1">
            <a:spLocks noChangeArrowheads="1"/>
          </p:cNvSpPr>
          <p:nvPr/>
        </p:nvSpPr>
        <p:spPr bwMode="auto">
          <a:xfrm>
            <a:off x="136132" y="91622"/>
            <a:ext cx="7994138" cy="461665"/>
          </a:xfrm>
          <a:prstGeom prst="rect">
            <a:avLst/>
          </a:prstGeom>
          <a:noFill/>
          <a:ln w="9525">
            <a:noFill/>
            <a:miter lim="800000"/>
            <a:headEnd/>
            <a:tailEnd/>
          </a:ln>
        </p:spPr>
        <p:txBody>
          <a:bodyPr wrap="square">
            <a:spAutoFit/>
          </a:bodyPr>
          <a:lstStyle/>
          <a:p>
            <a:r>
              <a:rPr lang="en-US" altLang="en-US" sz="2400" b="1" dirty="0">
                <a:cs typeface="Times New Roman" panose="02020603050405020304" pitchFamily="18" charset="0"/>
              </a:rPr>
              <a:t>Qualitative and Quantitative analysis</a:t>
            </a:r>
            <a:endParaRPr lang="en-GB" sz="2000" b="1" dirty="0">
              <a:latin typeface="Berlin Sans FB Demi" pitchFamily="34" charset="0"/>
            </a:endParaRPr>
          </a:p>
        </p:txBody>
      </p:sp>
      <p:sp>
        <p:nvSpPr>
          <p:cNvPr id="32776" name="Rectangle 4"/>
          <p:cNvSpPr>
            <a:spLocks noChangeArrowheads="1"/>
          </p:cNvSpPr>
          <p:nvPr/>
        </p:nvSpPr>
        <p:spPr bwMode="auto">
          <a:xfrm>
            <a:off x="47425" y="514449"/>
            <a:ext cx="7277853" cy="6247864"/>
          </a:xfrm>
          <a:prstGeom prst="rect">
            <a:avLst/>
          </a:prstGeom>
          <a:noFill/>
          <a:ln w="9525">
            <a:noFill/>
            <a:miter lim="800000"/>
            <a:headEnd/>
            <a:tailEnd/>
          </a:ln>
        </p:spPr>
        <p:txBody>
          <a:bodyPr wrap="square">
            <a:spAutoFit/>
          </a:bodyPr>
          <a:lstStyle/>
          <a:p>
            <a:pPr marL="285750" indent="-285750">
              <a:buFont typeface="Wingdings" pitchFamily="2" charset="2"/>
              <a:buChar char="Ø"/>
            </a:pPr>
            <a:r>
              <a:rPr lang="en-US" altLang="en-US" b="1" dirty="0">
                <a:latin typeface="Times New Roman" panose="02020603050405020304" pitchFamily="18" charset="0"/>
                <a:cs typeface="Times New Roman" panose="02020603050405020304" pitchFamily="18" charset="0"/>
              </a:rPr>
              <a:t>Qualitative Analysis: </a:t>
            </a:r>
            <a:r>
              <a:rPr lang="en-US" b="1" u="sng" dirty="0">
                <a:solidFill>
                  <a:srgbClr val="C00000"/>
                </a:solidFill>
                <a:latin typeface="Times New Roman" panose="02020603050405020304" pitchFamily="18" charset="0"/>
                <a:cs typeface="Times New Roman" panose="02020603050405020304" pitchFamily="18" charset="0"/>
              </a:rPr>
              <a:t>An absorbance spectrum(HCL)</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It consists of a series of well-defined, extremely narrow lines arising from the electronic transition of the outermost electrons</a:t>
            </a:r>
          </a:p>
          <a:p>
            <a:pPr marL="285750" indent="-285750">
              <a:buFont typeface="Wingdings" pitchFamily="2" charset="2"/>
              <a:buChar char="Ø"/>
            </a:pPr>
            <a:r>
              <a:rPr lang="en-US" altLang="en-US" b="1" dirty="0">
                <a:latin typeface="Times New Roman" panose="02020603050405020304" pitchFamily="18" charset="0"/>
                <a:cs typeface="Times New Roman" panose="02020603050405020304" pitchFamily="18" charset="0"/>
              </a:rPr>
              <a:t>Quantitative Analysis: </a:t>
            </a:r>
            <a:r>
              <a:rPr lang="en-GB" b="1" u="sng" dirty="0">
                <a:solidFill>
                  <a:srgbClr val="C00000"/>
                </a:solidFill>
                <a:latin typeface="Times New Roman" panose="02020603050405020304" pitchFamily="18" charset="0"/>
                <a:cs typeface="Times New Roman" panose="02020603050405020304" pitchFamily="18" charset="0"/>
              </a:rPr>
              <a:t>Calibration curve</a:t>
            </a:r>
            <a:endParaRPr lang="en-US" sz="1800"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GB" dirty="0">
                <a:latin typeface="Times New Roman" panose="02020603050405020304" pitchFamily="18" charset="0"/>
                <a:cs typeface="Times New Roman" panose="02020603050405020304" pitchFamily="18" charset="0"/>
              </a:rPr>
              <a:t>Prepare standards of the analyte </a:t>
            </a:r>
            <a:r>
              <a:rPr lang="en-US" sz="1800" dirty="0">
                <a:latin typeface="Times New Roman" panose="02020603050405020304" pitchFamily="18" charset="0"/>
                <a:cs typeface="Times New Roman" panose="02020603050405020304" pitchFamily="18" charset="0"/>
              </a:rPr>
              <a:t>using several solutions of known concentrations of at least four standards and blank </a:t>
            </a:r>
            <a:r>
              <a:rPr lang="en-GB" sz="1800" dirty="0">
                <a:latin typeface="Times New Roman" panose="02020603050405020304" pitchFamily="18" charset="0"/>
                <a:cs typeface="Times New Roman" panose="02020603050405020304" pitchFamily="18" charset="0"/>
              </a:rPr>
              <a:t>then </a:t>
            </a:r>
            <a:r>
              <a:rPr lang="en-GB" dirty="0">
                <a:latin typeface="Times New Roman" panose="02020603050405020304" pitchFamily="18" charset="0"/>
                <a:cs typeface="Times New Roman" panose="02020603050405020304" pitchFamily="18" charset="0"/>
              </a:rPr>
              <a:t>measure absorbance at a specified wavelength.</a:t>
            </a:r>
          </a:p>
          <a:p>
            <a:pPr marL="285750" indent="-285750">
              <a:buFont typeface="Wingdings" pitchFamily="2" charset="2"/>
              <a:buChar char="Ø"/>
            </a:pPr>
            <a:r>
              <a:rPr lang="en-GB" dirty="0">
                <a:latin typeface="Times New Roman" panose="02020603050405020304" pitchFamily="18" charset="0"/>
                <a:cs typeface="Times New Roman" panose="02020603050405020304" pitchFamily="18" charset="0"/>
              </a:rPr>
              <a:t>Usually, standards are measured in the order of increasing concentration</a:t>
            </a:r>
          </a:p>
          <a:p>
            <a:pPr marL="285750" indent="-285750">
              <a:buFont typeface="Wingdings" pitchFamily="2" charset="2"/>
              <a:buChar char="Ø"/>
            </a:pPr>
            <a:r>
              <a:rPr lang="en-GB" dirty="0">
                <a:latin typeface="Times New Roman" panose="02020603050405020304" pitchFamily="18" charset="0"/>
                <a:cs typeface="Times New Roman" panose="02020603050405020304" pitchFamily="18" charset="0"/>
              </a:rPr>
              <a:t>After the measuring with one solution distilled water is aspirated into the flame to remove all the traces of the solution before proceeding to the next solution.  </a:t>
            </a:r>
          </a:p>
          <a:p>
            <a:pPr marL="285750" indent="-285750">
              <a:buFont typeface="Wingdings" pitchFamily="2" charset="2"/>
              <a:buChar char="Ø"/>
            </a:pPr>
            <a:r>
              <a:rPr lang="en-US" sz="1800" dirty="0">
                <a:latin typeface="Times New Roman" panose="02020603050405020304" pitchFamily="18" charset="0"/>
                <a:cs typeface="Times New Roman" panose="02020603050405020304" pitchFamily="18" charset="0"/>
              </a:rPr>
              <a:t>The absorbance of each known solution is measured, and then a calibration curve of concentration vs. absorbance is plotted. </a:t>
            </a:r>
          </a:p>
          <a:p>
            <a:pPr marL="285750" indent="-285750">
              <a:buFont typeface="Wingdings" pitchFamily="2" charset="2"/>
              <a:buChar char="Ø"/>
            </a:pPr>
            <a:endParaRPr lang="en-GB"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GB" dirty="0">
                <a:latin typeface="Times New Roman" panose="02020603050405020304" pitchFamily="18" charset="0"/>
                <a:cs typeface="Times New Roman" panose="02020603050405020304" pitchFamily="18" charset="0"/>
              </a:rPr>
              <a:t>From measuring the absorbance of the sample concentration of analyte in the sample</a:t>
            </a:r>
            <a:r>
              <a:rPr lang="en-GB" dirty="0">
                <a:solidFill>
                  <a:srgbClr val="C00000"/>
                </a:solidFill>
                <a:latin typeface="Times New Roman" panose="02020603050405020304" pitchFamily="18" charset="0"/>
                <a:cs typeface="Times New Roman" panose="02020603050405020304" pitchFamily="18" charset="0"/>
              </a:rPr>
              <a:t>(</a:t>
            </a:r>
            <a:r>
              <a:rPr lang="en-US" dirty="0">
                <a:solidFill>
                  <a:srgbClr val="C00000"/>
                </a:solidFill>
                <a:latin typeface="Times New Roman" panose="02020603050405020304" pitchFamily="18" charset="0"/>
                <a:cs typeface="Times New Roman" panose="02020603050405020304" pitchFamily="18" charset="0"/>
              </a:rPr>
              <a:t>unknown)</a:t>
            </a:r>
            <a:r>
              <a:rPr lang="en-GB" dirty="0">
                <a:solidFill>
                  <a:srgbClr val="C0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can be obtained from the calibration curve using either the equation (</a:t>
            </a:r>
            <a:r>
              <a:rPr lang="en-US" dirty="0">
                <a:latin typeface="Times New Roman" panose="02020603050405020304" pitchFamily="18" charset="0"/>
                <a:cs typeface="Times New Roman" panose="02020603050405020304" pitchFamily="18" charset="0"/>
              </a:rPr>
              <a:t>y = mx + b) or looking at the A in the X axis and drawing a line into Y axis to find the unknown C.</a:t>
            </a:r>
            <a:endParaRPr lang="en-GB" dirty="0">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altLang="en-US" sz="2400" dirty="0">
                <a:latin typeface="Times New Roman" panose="02020603050405020304" pitchFamily="18" charset="0"/>
                <a:cs typeface="Times New Roman" panose="02020603050405020304" pitchFamily="18" charset="0"/>
              </a:rPr>
              <a:t>e</a:t>
            </a:r>
            <a:r>
              <a:rPr lang="en-US" altLang="en-US" dirty="0">
                <a:solidFill>
                  <a:schemeClr val="accent2"/>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can be obtained from the slope of the </a:t>
            </a:r>
          </a:p>
          <a:p>
            <a:r>
              <a:rPr lang="en-GB" dirty="0">
                <a:latin typeface="Times New Roman" panose="02020603050405020304" pitchFamily="18" charset="0"/>
                <a:cs typeface="Times New Roman" panose="02020603050405020304" pitchFamily="18" charset="0"/>
              </a:rPr>
              <a:t>      calibration curve for a given wavelength (</a:t>
            </a:r>
            <a:r>
              <a:rPr lang="en-GB" dirty="0">
                <a:latin typeface="Times New Roman" panose="02020603050405020304" pitchFamily="18" charset="0"/>
                <a:cs typeface="Times New Roman" panose="02020603050405020304" pitchFamily="18" charset="0"/>
                <a:sym typeface="Symbol" pitchFamily="18" charset="2"/>
              </a:rPr>
              <a:t>)</a:t>
            </a:r>
          </a:p>
          <a:p>
            <a:pPr algn="ctr"/>
            <a:endParaRPr lang="en-US" dirty="0">
              <a:latin typeface="Times New Roman" panose="02020603050405020304" pitchFamily="18" charset="0"/>
              <a:cs typeface="Times New Roman" panose="02020603050405020304" pitchFamily="18" charset="0"/>
            </a:endParaRPr>
          </a:p>
          <a:p>
            <a:pPr algn="ctr"/>
            <a:endParaRPr lang="en-GB" sz="1600" b="1" u="sng" dirty="0">
              <a:solidFill>
                <a:srgbClr val="C00000"/>
              </a:solidFill>
              <a:latin typeface="Berlin Sans FB Demi" pitchFamily="34" charset="0"/>
            </a:endParaRPr>
          </a:p>
        </p:txBody>
      </p:sp>
      <p:sp>
        <p:nvSpPr>
          <p:cNvPr id="2" name="Slide Number Placeholder 1">
            <a:extLst>
              <a:ext uri="{FF2B5EF4-FFF2-40B4-BE49-F238E27FC236}">
                <a16:creationId xmlns:a16="http://schemas.microsoft.com/office/drawing/2014/main" id="{B22C9867-34B4-3C4E-9F17-9F807843DFFD}"/>
              </a:ext>
            </a:extLst>
          </p:cNvPr>
          <p:cNvSpPr>
            <a:spLocks noGrp="1"/>
          </p:cNvSpPr>
          <p:nvPr>
            <p:ph type="sldNum" sz="quarter" idx="12"/>
          </p:nvPr>
        </p:nvSpPr>
        <p:spPr>
          <a:xfrm>
            <a:off x="9298677" y="6492711"/>
            <a:ext cx="2743200" cy="365125"/>
          </a:xfrm>
        </p:spPr>
        <p:txBody>
          <a:bodyPr/>
          <a:lstStyle/>
          <a:p>
            <a:fld id="{9A764FDE-A785-410A-88BF-4EC8C78CD11B}" type="slidenum">
              <a:rPr lang="en-US" smtClean="0"/>
              <a:pPr/>
              <a:t>33</a:t>
            </a:fld>
            <a:endParaRPr lang="en-US"/>
          </a:p>
        </p:txBody>
      </p:sp>
      <p:sp>
        <p:nvSpPr>
          <p:cNvPr id="12" name="Rectangle 11">
            <a:extLst>
              <a:ext uri="{FF2B5EF4-FFF2-40B4-BE49-F238E27FC236}">
                <a16:creationId xmlns:a16="http://schemas.microsoft.com/office/drawing/2014/main" id="{078E2DCA-8668-9643-8B2D-0BF2939393DE}"/>
              </a:ext>
            </a:extLst>
          </p:cNvPr>
          <p:cNvSpPr/>
          <p:nvPr/>
        </p:nvSpPr>
        <p:spPr>
          <a:xfrm>
            <a:off x="9344620" y="128323"/>
            <a:ext cx="2315826" cy="369332"/>
          </a:xfrm>
          <a:prstGeom prst="rect">
            <a:avLst/>
          </a:prstGeom>
        </p:spPr>
        <p:txBody>
          <a:bodyPr wrap="none">
            <a:spAutoFit/>
          </a:bodyPr>
          <a:lstStyle/>
          <a:p>
            <a:pPr algn="ctr" rtl="1">
              <a:tabLst>
                <a:tab pos="1502410" algn="l"/>
              </a:tabLst>
            </a:pPr>
            <a:r>
              <a:rPr lang="en-US" b="1" i="1" dirty="0">
                <a:latin typeface="Times New Roman"/>
                <a:ea typeface="Times New Roman"/>
              </a:rPr>
              <a:t>Dr. Maha Al-Tameemi</a:t>
            </a:r>
            <a:endParaRPr lang="en-US" sz="800" b="1" i="1" dirty="0">
              <a:latin typeface="Times New Roman"/>
              <a:ea typeface="Times New Roman"/>
            </a:endParaRPr>
          </a:p>
        </p:txBody>
      </p:sp>
      <p:pic>
        <p:nvPicPr>
          <p:cNvPr id="3" name="Picture 2">
            <a:extLst>
              <a:ext uri="{FF2B5EF4-FFF2-40B4-BE49-F238E27FC236}">
                <a16:creationId xmlns:a16="http://schemas.microsoft.com/office/drawing/2014/main" id="{BA92B36C-1BB2-B545-D27F-70BAB20C5C1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53179" t="23603" b="14887"/>
          <a:stretch/>
        </p:blipFill>
        <p:spPr bwMode="auto">
          <a:xfrm>
            <a:off x="8035617" y="497655"/>
            <a:ext cx="4318148" cy="252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C69F263-E67B-6908-1F4D-45696E81A19B}"/>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l="2905" b="6505"/>
          <a:stretch/>
        </p:blipFill>
        <p:spPr>
          <a:xfrm>
            <a:off x="8873012" y="3580493"/>
            <a:ext cx="4267515" cy="2737485"/>
          </a:xfrm>
          <a:prstGeom prst="rect">
            <a:avLst/>
          </a:prstGeom>
        </p:spPr>
      </p:pic>
      <p:sp>
        <p:nvSpPr>
          <p:cNvPr id="5" name="TextBox 4">
            <a:extLst>
              <a:ext uri="{FF2B5EF4-FFF2-40B4-BE49-F238E27FC236}">
                <a16:creationId xmlns:a16="http://schemas.microsoft.com/office/drawing/2014/main" id="{3B781168-2F76-A22B-A939-0A5440AFCCBB}"/>
              </a:ext>
            </a:extLst>
          </p:cNvPr>
          <p:cNvSpPr txBox="1"/>
          <p:nvPr/>
        </p:nvSpPr>
        <p:spPr>
          <a:xfrm>
            <a:off x="11349046" y="4661203"/>
            <a:ext cx="1153621" cy="523220"/>
          </a:xfrm>
          <a:prstGeom prst="rect">
            <a:avLst/>
          </a:prstGeom>
          <a:solidFill>
            <a:schemeClr val="accent4">
              <a:lumMod val="20000"/>
              <a:lumOff val="80000"/>
            </a:schemeClr>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concentration</a:t>
            </a:r>
            <a:r>
              <a:rPr lang="en-IQ" sz="1400" dirty="0">
                <a:latin typeface="Times New Roman" panose="02020603050405020304" pitchFamily="18" charset="0"/>
                <a:cs typeface="Times New Roman" panose="02020603050405020304" pitchFamily="18" charset="0"/>
              </a:rPr>
              <a:t> of </a:t>
            </a:r>
            <a:r>
              <a:rPr lang="en-US" sz="1400" dirty="0">
                <a:latin typeface="Times New Roman" panose="02020603050405020304" pitchFamily="18" charset="0"/>
                <a:cs typeface="Times New Roman" panose="02020603050405020304" pitchFamily="18" charset="0"/>
              </a:rPr>
              <a:t>unknown</a:t>
            </a:r>
            <a:r>
              <a:rPr lang="en-IQ" sz="1400" dirty="0">
                <a:latin typeface="Times New Roman" panose="02020603050405020304" pitchFamily="18" charset="0"/>
                <a:cs typeface="Times New Roman" panose="02020603050405020304" pitchFamily="18" charset="0"/>
              </a:rPr>
              <a:t> </a:t>
            </a:r>
          </a:p>
        </p:txBody>
      </p:sp>
      <p:cxnSp>
        <p:nvCxnSpPr>
          <p:cNvPr id="6" name="Straight Arrow Connector 5">
            <a:extLst>
              <a:ext uri="{FF2B5EF4-FFF2-40B4-BE49-F238E27FC236}">
                <a16:creationId xmlns:a16="http://schemas.microsoft.com/office/drawing/2014/main" id="{7ED0BE0B-D413-7CC0-C673-292BDBE542B1}"/>
              </a:ext>
            </a:extLst>
          </p:cNvPr>
          <p:cNvCxnSpPr>
            <a:cxnSpLocks/>
          </p:cNvCxnSpPr>
          <p:nvPr/>
        </p:nvCxnSpPr>
        <p:spPr>
          <a:xfrm flipH="1">
            <a:off x="10357658" y="5031905"/>
            <a:ext cx="991388" cy="590902"/>
          </a:xfrm>
          <a:prstGeom prst="straightConnector1">
            <a:avLst/>
          </a:prstGeom>
          <a:ln>
            <a:solidFill>
              <a:srgbClr val="C00000"/>
            </a:solidFill>
            <a:tailEnd type="triangle"/>
          </a:ln>
        </p:spPr>
        <p:style>
          <a:lnRef idx="3">
            <a:schemeClr val="accent5"/>
          </a:lnRef>
          <a:fillRef idx="0">
            <a:schemeClr val="accent5"/>
          </a:fillRef>
          <a:effectRef idx="2">
            <a:schemeClr val="accent5"/>
          </a:effectRef>
          <a:fontRef idx="minor">
            <a:schemeClr val="tx1"/>
          </a:fontRef>
        </p:style>
      </p:cxnSp>
      <p:cxnSp>
        <p:nvCxnSpPr>
          <p:cNvPr id="9" name="Straight Arrow Connector 8">
            <a:extLst>
              <a:ext uri="{FF2B5EF4-FFF2-40B4-BE49-F238E27FC236}">
                <a16:creationId xmlns:a16="http://schemas.microsoft.com/office/drawing/2014/main" id="{A334C548-4CC6-6A2C-954B-F8EFC4CC27BE}"/>
              </a:ext>
            </a:extLst>
          </p:cNvPr>
          <p:cNvCxnSpPr>
            <a:cxnSpLocks/>
          </p:cNvCxnSpPr>
          <p:nvPr/>
        </p:nvCxnSpPr>
        <p:spPr>
          <a:xfrm>
            <a:off x="7792591" y="4234002"/>
            <a:ext cx="885896" cy="79790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33BFC0CB-88E1-A5B4-4B94-1D9C23B43F4C}"/>
              </a:ext>
            </a:extLst>
          </p:cNvPr>
          <p:cNvSpPr txBox="1"/>
          <p:nvPr/>
        </p:nvSpPr>
        <p:spPr>
          <a:xfrm>
            <a:off x="6815984" y="3667435"/>
            <a:ext cx="1171777" cy="523220"/>
          </a:xfrm>
          <a:prstGeom prst="rect">
            <a:avLst/>
          </a:prstGeom>
          <a:solidFill>
            <a:schemeClr val="accent4">
              <a:lumMod val="20000"/>
              <a:lumOff val="80000"/>
            </a:schemeClr>
          </a:solidFill>
        </p:spPr>
        <p:txBody>
          <a:bodyPr wrap="square" rtlCol="0">
            <a:spAutoFit/>
          </a:bodyPr>
          <a:lstStyle/>
          <a:p>
            <a:r>
              <a:rPr lang="en-IQ" sz="1400" dirty="0">
                <a:latin typeface="Times New Roman" panose="02020603050405020304" pitchFamily="18" charset="0"/>
                <a:cs typeface="Times New Roman" panose="02020603050405020304" pitchFamily="18" charset="0"/>
              </a:rPr>
              <a:t>Absorbance of </a:t>
            </a:r>
            <a:r>
              <a:rPr lang="en-US" sz="1400" dirty="0">
                <a:latin typeface="Times New Roman" panose="02020603050405020304" pitchFamily="18" charset="0"/>
                <a:cs typeface="Times New Roman" panose="02020603050405020304" pitchFamily="18" charset="0"/>
              </a:rPr>
              <a:t>unknown</a:t>
            </a:r>
            <a:r>
              <a:rPr lang="en-IQ" sz="1400" dirty="0">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A96509A8-285C-027E-3B77-26F8CC663470}"/>
              </a:ext>
            </a:extLst>
          </p:cNvPr>
          <p:cNvSpPr txBox="1"/>
          <p:nvPr/>
        </p:nvSpPr>
        <p:spPr>
          <a:xfrm>
            <a:off x="136132" y="6326604"/>
            <a:ext cx="2627482" cy="369332"/>
          </a:xfrm>
          <a:prstGeom prst="rect">
            <a:avLst/>
          </a:prstGeom>
          <a:noFill/>
        </p:spPr>
        <p:txBody>
          <a:bodyPr wrap="square">
            <a:spAutoFit/>
          </a:bodyPr>
          <a:lstStyle/>
          <a:p>
            <a:r>
              <a:rPr lang="en-US" sz="1400"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a:t>
            </a:r>
            <a:r>
              <a:rPr lang="en-US" b="1" baseline="-25000" dirty="0" err="1">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ppm</a:t>
            </a:r>
            <a:r>
              <a:rPr lang="en-US" b="1"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M x </a:t>
            </a:r>
            <a:r>
              <a:rPr lang="en-US" b="1" dirty="0" err="1">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M.wt</a:t>
            </a:r>
            <a:r>
              <a:rPr lang="en-US" b="1"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x 1000</a:t>
            </a:r>
            <a:endParaRPr lang="en-IQ" b="1" dirty="0">
              <a:latin typeface="Times New Roman" panose="02020603050405020304" pitchFamily="18" charset="0"/>
              <a:cs typeface="Times New Roman" panose="02020603050405020304" pitchFamily="18" charset="0"/>
            </a:endParaRPr>
          </a:p>
        </p:txBody>
      </p:sp>
      <p:graphicFrame>
        <p:nvGraphicFramePr>
          <p:cNvPr id="17" name="Object 6">
            <a:extLst>
              <a:ext uri="{FF2B5EF4-FFF2-40B4-BE49-F238E27FC236}">
                <a16:creationId xmlns:a16="http://schemas.microsoft.com/office/drawing/2014/main" id="{E8BAC9EE-8B4D-0986-FC87-5307645A1AD2}"/>
              </a:ext>
            </a:extLst>
          </p:cNvPr>
          <p:cNvGraphicFramePr>
            <a:graphicFrameLocks noChangeAspect="1"/>
          </p:cNvGraphicFramePr>
          <p:nvPr>
            <p:extLst>
              <p:ext uri="{D42A27DB-BD31-4B8C-83A1-F6EECF244321}">
                <p14:modId xmlns:p14="http://schemas.microsoft.com/office/powerpoint/2010/main" val="1784668548"/>
              </p:ext>
            </p:extLst>
          </p:nvPr>
        </p:nvGraphicFramePr>
        <p:xfrm>
          <a:off x="6128226" y="5414906"/>
          <a:ext cx="1614488" cy="369333"/>
        </p:xfrm>
        <a:graphic>
          <a:graphicData uri="http://schemas.openxmlformats.org/presentationml/2006/ole">
            <mc:AlternateContent xmlns:mc="http://schemas.openxmlformats.org/markup-compatibility/2006">
              <mc:Choice xmlns:v="urn:schemas-microsoft-com:vml" Requires="v">
                <p:oleObj name="Equation" r:id="rId6" imgW="11112500" imgH="3797300" progId="Equation.3">
                  <p:embed/>
                </p:oleObj>
              </mc:Choice>
              <mc:Fallback>
                <p:oleObj name="Equation" r:id="rId6" imgW="11112500" imgH="3797300" progId="Equation.3">
                  <p:embed/>
                  <p:pic>
                    <p:nvPicPr>
                      <p:cNvPr id="22" name="Object 6">
                        <a:extLst>
                          <a:ext uri="{FF2B5EF4-FFF2-40B4-BE49-F238E27FC236}">
                            <a16:creationId xmlns:a16="http://schemas.microsoft.com/office/drawing/2014/main" id="{A5F3758E-3B0C-BB18-CE6E-664D8E4B78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8226" y="5414906"/>
                        <a:ext cx="1614488" cy="369333"/>
                      </a:xfrm>
                      <a:prstGeom prst="rect">
                        <a:avLst/>
                      </a:prstGeom>
                      <a:solidFill>
                        <a:srgbClr val="CCFFCC"/>
                      </a:solidFill>
                      <a:ln>
                        <a:noFill/>
                      </a:ln>
                      <a:effectLst/>
                    </p:spPr>
                  </p:pic>
                </p:oleObj>
              </mc:Fallback>
            </mc:AlternateContent>
          </a:graphicData>
        </a:graphic>
      </p:graphicFrame>
      <p:sp>
        <p:nvSpPr>
          <p:cNvPr id="18" name="Text Box 7">
            <a:extLst>
              <a:ext uri="{FF2B5EF4-FFF2-40B4-BE49-F238E27FC236}">
                <a16:creationId xmlns:a16="http://schemas.microsoft.com/office/drawing/2014/main" id="{891DFD65-7CC8-FD00-F8CB-51586B886E28}"/>
              </a:ext>
            </a:extLst>
          </p:cNvPr>
          <p:cNvSpPr txBox="1">
            <a:spLocks noChangeArrowheads="1"/>
          </p:cNvSpPr>
          <p:nvPr/>
        </p:nvSpPr>
        <p:spPr bwMode="auto">
          <a:xfrm>
            <a:off x="4770101" y="5622807"/>
            <a:ext cx="32766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dirty="0">
                <a:solidFill>
                  <a:schemeClr val="accent2"/>
                </a:solidFill>
                <a:latin typeface="Times New Roman" panose="02020603050405020304" pitchFamily="18" charset="0"/>
                <a:cs typeface="Times New Roman" panose="02020603050405020304" pitchFamily="18" charset="0"/>
              </a:rPr>
              <a:t>where: </a:t>
            </a:r>
          </a:p>
          <a:p>
            <a:pPr eaLnBrk="1" hangingPunct="1">
              <a:spcBef>
                <a:spcPct val="0"/>
              </a:spcBef>
              <a:buFontTx/>
              <a:buNone/>
            </a:pPr>
            <a:r>
              <a:rPr lang="en-US" altLang="en-US" sz="1400" b="1" dirty="0">
                <a:solidFill>
                  <a:schemeClr val="accent2"/>
                </a:solidFill>
                <a:latin typeface="Times New Roman" panose="02020603050405020304" pitchFamily="18" charset="0"/>
                <a:cs typeface="Times New Roman" panose="02020603050405020304" pitchFamily="18" charset="0"/>
              </a:rPr>
              <a:t>A = absorbance (no units)</a:t>
            </a:r>
          </a:p>
          <a:p>
            <a:pPr marL="171450" indent="-171450">
              <a:spcBef>
                <a:spcPct val="0"/>
              </a:spcBef>
              <a:buFont typeface="Symbol" pitchFamily="2" charset="2"/>
              <a:buChar char="e"/>
            </a:pPr>
            <a:r>
              <a:rPr lang="en-US" altLang="en-US" sz="1400" b="1" dirty="0">
                <a:solidFill>
                  <a:schemeClr val="accent2"/>
                </a:solidFill>
                <a:latin typeface="Times New Roman" panose="02020603050405020304" pitchFamily="18" charset="0"/>
                <a:cs typeface="Times New Roman" panose="02020603050405020304" pitchFamily="18" charset="0"/>
              </a:rPr>
              <a:t>= molar absorptivity (</a:t>
            </a:r>
            <a:r>
              <a:rPr lang="en-US" sz="1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 mol</a:t>
            </a:r>
            <a:r>
              <a:rPr lang="en-US" sz="1400" b="1" baseline="30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1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cm</a:t>
            </a:r>
            <a:r>
              <a:rPr lang="en-US" sz="1400" b="1" baseline="30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1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ct val="0"/>
              </a:spcBef>
              <a:buNone/>
            </a:pPr>
            <a:r>
              <a:rPr lang="en-US" altLang="en-US" sz="1400" b="1" dirty="0">
                <a:solidFill>
                  <a:schemeClr val="accent2"/>
                </a:solidFill>
                <a:latin typeface="Times New Roman" panose="02020603050405020304" pitchFamily="18" charset="0"/>
                <a:cs typeface="Times New Roman" panose="02020603050405020304" pitchFamily="18" charset="0"/>
              </a:rPr>
              <a:t>b = cell pathlength (cm)</a:t>
            </a:r>
          </a:p>
          <a:p>
            <a:pPr eaLnBrk="1" hangingPunct="1">
              <a:spcBef>
                <a:spcPct val="0"/>
              </a:spcBef>
              <a:buFontTx/>
              <a:buNone/>
            </a:pPr>
            <a:r>
              <a:rPr lang="en-US" altLang="en-US" sz="1400" b="1" dirty="0">
                <a:solidFill>
                  <a:schemeClr val="accent2"/>
                </a:solidFill>
                <a:latin typeface="Times New Roman" panose="02020603050405020304" pitchFamily="18" charset="0"/>
                <a:cs typeface="Times New Roman" panose="02020603050405020304" pitchFamily="18" charset="0"/>
              </a:rPr>
              <a:t>c = concentration of analyte (</a:t>
            </a:r>
            <a:r>
              <a:rPr lang="en-US" altLang="en-US" sz="1400" b="1" dirty="0" err="1">
                <a:solidFill>
                  <a:schemeClr val="accent2"/>
                </a:solidFill>
                <a:latin typeface="Times New Roman" panose="02020603050405020304" pitchFamily="18" charset="0"/>
                <a:cs typeface="Times New Roman" panose="02020603050405020304" pitchFamily="18" charset="0"/>
              </a:rPr>
              <a:t>mol</a:t>
            </a:r>
            <a:r>
              <a:rPr lang="en-US" altLang="en-US" sz="1400" b="1" dirty="0">
                <a:solidFill>
                  <a:schemeClr val="accent2"/>
                </a:solidFill>
                <a:latin typeface="Times New Roman" panose="02020603050405020304" pitchFamily="18" charset="0"/>
                <a:cs typeface="Times New Roman" panose="02020603050405020304" pitchFamily="18" charset="0"/>
              </a:rPr>
              <a:t>/L)</a:t>
            </a:r>
          </a:p>
        </p:txBody>
      </p:sp>
    </p:spTree>
    <p:extLst>
      <p:ext uri="{BB962C8B-B14F-4D97-AF65-F5344CB8AC3E}">
        <p14:creationId xmlns:p14="http://schemas.microsoft.com/office/powerpoint/2010/main" val="148858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929420-E8EE-E23B-C1E0-257876BCBB82}"/>
              </a:ext>
            </a:extLst>
          </p:cNvPr>
          <p:cNvSpPr>
            <a:spLocks noGrp="1"/>
          </p:cNvSpPr>
          <p:nvPr>
            <p:ph type="sldNum" sz="quarter" idx="12"/>
          </p:nvPr>
        </p:nvSpPr>
        <p:spPr/>
        <p:txBody>
          <a:bodyPr/>
          <a:lstStyle/>
          <a:p>
            <a:fld id="{26E56D84-1898-C44D-91AE-CEE6DDFE0D40}" type="slidenum">
              <a:rPr lang="en-US" smtClean="0"/>
              <a:t>34</a:t>
            </a:fld>
            <a:endParaRPr lang="en-US"/>
          </a:p>
        </p:txBody>
      </p:sp>
      <p:pic>
        <p:nvPicPr>
          <p:cNvPr id="5" name="Picture 4">
            <a:extLst>
              <a:ext uri="{FF2B5EF4-FFF2-40B4-BE49-F238E27FC236}">
                <a16:creationId xmlns:a16="http://schemas.microsoft.com/office/drawing/2014/main" id="{E6FB01F1-C1A7-A652-0727-F129534E035A}"/>
              </a:ext>
            </a:extLst>
          </p:cNvPr>
          <p:cNvPicPr>
            <a:picLocks noChangeAspect="1"/>
          </p:cNvPicPr>
          <p:nvPr/>
        </p:nvPicPr>
        <p:blipFill rotWithShape="1">
          <a:blip r:embed="rId2"/>
          <a:srcRect l="3636" r="1516" b="5432"/>
          <a:stretch/>
        </p:blipFill>
        <p:spPr>
          <a:xfrm>
            <a:off x="541020" y="182561"/>
            <a:ext cx="11109960" cy="6356351"/>
          </a:xfrm>
          <a:prstGeom prst="rect">
            <a:avLst/>
          </a:prstGeom>
        </p:spPr>
      </p:pic>
    </p:spTree>
    <p:extLst>
      <p:ext uri="{BB962C8B-B14F-4D97-AF65-F5344CB8AC3E}">
        <p14:creationId xmlns:p14="http://schemas.microsoft.com/office/powerpoint/2010/main" val="2377666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F730B9-ECD5-664A-994A-6E87AD9B0D84}"/>
              </a:ext>
            </a:extLst>
          </p:cNvPr>
          <p:cNvSpPr>
            <a:spLocks noGrp="1"/>
          </p:cNvSpPr>
          <p:nvPr>
            <p:ph type="sldNum" sz="quarter" idx="12"/>
          </p:nvPr>
        </p:nvSpPr>
        <p:spPr/>
        <p:txBody>
          <a:bodyPr/>
          <a:lstStyle/>
          <a:p>
            <a:pPr>
              <a:defRPr/>
            </a:pPr>
            <a:fld id="{C17794BA-F0F3-0B4F-B501-2048BB1D6F39}" type="slidenum">
              <a:rPr lang="en-US" altLang="en-US"/>
              <a:pPr>
                <a:defRPr/>
              </a:pPr>
              <a:t>35</a:t>
            </a:fld>
            <a:endParaRPr lang="en-US" altLang="en-US" sz="1400">
              <a:latin typeface="Times New Roman" panose="02020603050405020304" pitchFamily="18" charset="0"/>
            </a:endParaRPr>
          </a:p>
        </p:txBody>
      </p:sp>
      <p:sp>
        <p:nvSpPr>
          <p:cNvPr id="36866" name="Rectangle 1026">
            <a:extLst>
              <a:ext uri="{FF2B5EF4-FFF2-40B4-BE49-F238E27FC236}">
                <a16:creationId xmlns:a16="http://schemas.microsoft.com/office/drawing/2014/main" id="{247127F7-4788-1D45-AFC8-4612AEC6DA0A}"/>
              </a:ext>
            </a:extLst>
          </p:cNvPr>
          <p:cNvSpPr>
            <a:spLocks noGrp="1" noChangeArrowheads="1"/>
          </p:cNvSpPr>
          <p:nvPr>
            <p:ph type="title"/>
          </p:nvPr>
        </p:nvSpPr>
        <p:spPr>
          <a:xfrm>
            <a:off x="2226397" y="246984"/>
            <a:ext cx="6541085" cy="628650"/>
          </a:xfrm>
        </p:spPr>
        <p:txBody>
          <a:bodyPr>
            <a:normAutofit fontScale="90000"/>
          </a:bodyPr>
          <a:lstStyle/>
          <a:p>
            <a:r>
              <a:rPr lang="en-US" altLang="en-US" sz="2400" b="1" dirty="0">
                <a:solidFill>
                  <a:srgbClr val="C00000"/>
                </a:solidFill>
                <a:latin typeface="Arial" panose="020B0604020202020204" pitchFamily="34" charset="0"/>
                <a:cs typeface="Arial" panose="020B0604020202020204" pitchFamily="34" charset="0"/>
              </a:rPr>
              <a:t>Advantages and Disadvantages of Flame AAS</a:t>
            </a:r>
            <a:endParaRPr lang="en-US" altLang="en-US" sz="2400" dirty="0">
              <a:solidFill>
                <a:srgbClr val="C00000"/>
              </a:solidFill>
              <a:latin typeface="Arial" panose="020B0604020202020204" pitchFamily="34" charset="0"/>
              <a:cs typeface="Arial" panose="020B0604020202020204" pitchFamily="34" charset="0"/>
            </a:endParaRPr>
          </a:p>
        </p:txBody>
      </p:sp>
      <p:sp>
        <p:nvSpPr>
          <p:cNvPr id="36867" name="Rectangle 1027">
            <a:extLst>
              <a:ext uri="{FF2B5EF4-FFF2-40B4-BE49-F238E27FC236}">
                <a16:creationId xmlns:a16="http://schemas.microsoft.com/office/drawing/2014/main" id="{7BC6716B-904A-9F41-85F1-CC6588A5701B}"/>
              </a:ext>
            </a:extLst>
          </p:cNvPr>
          <p:cNvSpPr>
            <a:spLocks noGrp="1" noChangeArrowheads="1"/>
          </p:cNvSpPr>
          <p:nvPr>
            <p:ph type="body" idx="1"/>
          </p:nvPr>
        </p:nvSpPr>
        <p:spPr>
          <a:xfrm>
            <a:off x="337751" y="875634"/>
            <a:ext cx="11516497" cy="5562600"/>
          </a:xfrm>
        </p:spPr>
        <p:txBody>
          <a:bodyPr>
            <a:normAutofit fontScale="85000" lnSpcReduction="20000"/>
          </a:bodyPr>
          <a:lstStyle/>
          <a:p>
            <a:r>
              <a:rPr lang="en-US" altLang="en-US" b="1" dirty="0">
                <a:latin typeface="Times New Roman" panose="02020603050405020304" pitchFamily="18" charset="0"/>
                <a:cs typeface="Times New Roman" panose="02020603050405020304" pitchFamily="18" charset="0"/>
              </a:rPr>
              <a:t>Advantages</a:t>
            </a:r>
            <a:endParaRPr lang="en-US" altLang="en-US" dirty="0">
              <a:latin typeface="Times New Roman" panose="02020603050405020304" pitchFamily="18" charset="0"/>
              <a:cs typeface="Times New Roman" panose="02020603050405020304" pitchFamily="18" charset="0"/>
            </a:endParaRPr>
          </a:p>
          <a:p>
            <a:pPr lvl="1"/>
            <a:r>
              <a:rPr lang="en-US" altLang="en-US" sz="2600" dirty="0">
                <a:latin typeface="Times New Roman" panose="02020603050405020304" pitchFamily="18" charset="0"/>
                <a:cs typeface="Times New Roman" panose="02020603050405020304" pitchFamily="18" charset="0"/>
              </a:rPr>
              <a:t>equipment relatively cheap</a:t>
            </a:r>
          </a:p>
          <a:p>
            <a:pPr lvl="1"/>
            <a:r>
              <a:rPr lang="en-US" altLang="en-US" sz="2600" dirty="0">
                <a:latin typeface="Times New Roman" panose="02020603050405020304" pitchFamily="18" charset="0"/>
                <a:cs typeface="Times New Roman" panose="02020603050405020304" pitchFamily="18" charset="0"/>
              </a:rPr>
              <a:t>easy to use (training easy compared to furnace)</a:t>
            </a:r>
          </a:p>
          <a:p>
            <a:pPr lvl="1"/>
            <a:r>
              <a:rPr lang="en-US" altLang="en-US" sz="2600" dirty="0">
                <a:latin typeface="Times New Roman" panose="02020603050405020304" pitchFamily="18" charset="0"/>
                <a:cs typeface="Times New Roman" panose="02020603050405020304" pitchFamily="18" charset="0"/>
              </a:rPr>
              <a:t>good precision</a:t>
            </a:r>
          </a:p>
          <a:p>
            <a:pPr lvl="1"/>
            <a:r>
              <a:rPr lang="en-US" altLang="en-US" sz="2600" dirty="0">
                <a:latin typeface="Times New Roman" panose="02020603050405020304" pitchFamily="18" charset="0"/>
                <a:cs typeface="Times New Roman" panose="02020603050405020304" pitchFamily="18" charset="0"/>
              </a:rPr>
              <a:t>high sample throughput</a:t>
            </a:r>
          </a:p>
          <a:p>
            <a:pPr lvl="1"/>
            <a:r>
              <a:rPr lang="en-US" altLang="en-US" sz="2600" dirty="0">
                <a:latin typeface="Times New Roman" panose="02020603050405020304" pitchFamily="18" charset="0"/>
                <a:cs typeface="Times New Roman" panose="02020603050405020304" pitchFamily="18" charset="0"/>
              </a:rPr>
              <a:t>relatively facile method development</a:t>
            </a:r>
          </a:p>
          <a:p>
            <a:pPr lvl="1"/>
            <a:r>
              <a:rPr lang="en-US" altLang="en-US" sz="2600" dirty="0">
                <a:latin typeface="Times New Roman" panose="02020603050405020304" pitchFamily="18" charset="0"/>
                <a:cs typeface="Times New Roman" panose="02020603050405020304" pitchFamily="18" charset="0"/>
              </a:rPr>
              <a:t>cheap to run</a:t>
            </a:r>
          </a:p>
          <a:p>
            <a:r>
              <a:rPr lang="en-US" altLang="en-US" b="1" dirty="0">
                <a:latin typeface="Times New Roman" panose="02020603050405020304" pitchFamily="18" charset="0"/>
                <a:cs typeface="Times New Roman" panose="02020603050405020304" pitchFamily="18" charset="0"/>
              </a:rPr>
              <a:t>Disadvantages</a:t>
            </a:r>
          </a:p>
          <a:p>
            <a:pPr marL="708025" indent="-171450"/>
            <a:r>
              <a:rPr lang="en-US" dirty="0">
                <a:latin typeface="Times New Roman" panose="02020603050405020304" pitchFamily="18" charset="0"/>
                <a:cs typeface="Times New Roman" panose="02020603050405020304" pitchFamily="18" charset="0"/>
              </a:rPr>
              <a:t>Only solutions can be analyzed or gases.</a:t>
            </a:r>
            <a:endParaRPr lang="en-US" altLang="en-US" b="1" dirty="0">
              <a:latin typeface="Times New Roman" panose="02020603050405020304" pitchFamily="18" charset="0"/>
              <a:cs typeface="Times New Roman" panose="02020603050405020304" pitchFamily="18" charset="0"/>
            </a:endParaRPr>
          </a:p>
          <a:p>
            <a:pPr marL="685800" indent="-100013"/>
            <a:r>
              <a:rPr lang="en-US" altLang="en-US" sz="2600" dirty="0">
                <a:latin typeface="Times New Roman" panose="02020603050405020304" pitchFamily="18" charset="0"/>
                <a:cs typeface="Times New Roman" panose="02020603050405020304" pitchFamily="18" charset="0"/>
              </a:rPr>
              <a:t> lack of sensitivity (compared to furnace)</a:t>
            </a:r>
            <a:r>
              <a:rPr lang="en-US" sz="2600" dirty="0">
                <a:latin typeface="Times New Roman" panose="02020603050405020304" pitchFamily="18" charset="0"/>
                <a:cs typeface="Times New Roman" panose="02020603050405020304" pitchFamily="18" charset="0"/>
              </a:rPr>
              <a:t> a large fraction of the sample flows down the drain)Flashback.</a:t>
            </a:r>
          </a:p>
          <a:p>
            <a:pPr marL="685800" indent="-100013"/>
            <a:r>
              <a:rPr lang="en-US" altLang="en-US" sz="2600" dirty="0">
                <a:latin typeface="Times New Roman" panose="02020603050405020304" pitchFamily="18" charset="0"/>
                <a:cs typeface="Times New Roman" panose="02020603050405020304" pitchFamily="18" charset="0"/>
              </a:rPr>
              <a:t> problems with refractory elements</a:t>
            </a:r>
          </a:p>
          <a:p>
            <a:pPr lvl="1" indent="-100013"/>
            <a:r>
              <a:rPr lang="en-US" altLang="en-US" sz="2600" dirty="0">
                <a:latin typeface="Times New Roman" panose="02020603050405020304" pitchFamily="18" charset="0"/>
                <a:cs typeface="Times New Roman" panose="02020603050405020304" pitchFamily="18" charset="0"/>
              </a:rPr>
              <a:t> require a large sample size</a:t>
            </a:r>
            <a:r>
              <a:rPr lang="en-US" sz="2800" dirty="0">
                <a:latin typeface="Times New Roman" panose="02020603050405020304" pitchFamily="18" charset="0"/>
                <a:cs typeface="Times New Roman" panose="02020603050405020304" pitchFamily="18" charset="0"/>
              </a:rPr>
              <a:t> (1 – 2 mL).</a:t>
            </a:r>
            <a:endParaRPr lang="en-US" altLang="en-US" sz="2600" dirty="0">
              <a:latin typeface="Times New Roman" panose="02020603050405020304" pitchFamily="18" charset="0"/>
              <a:cs typeface="Times New Roman" panose="02020603050405020304" pitchFamily="18" charset="0"/>
            </a:endParaRPr>
          </a:p>
          <a:p>
            <a:pPr lvl="1" indent="-100013"/>
            <a:r>
              <a:rPr lang="en-US" altLang="en-US" sz="2600" dirty="0">
                <a:latin typeface="Times New Roman" panose="02020603050405020304" pitchFamily="18" charset="0"/>
                <a:cs typeface="Times New Roman" panose="02020603050405020304" pitchFamily="18" charset="0"/>
              </a:rPr>
              <a:t> sample must be in the solution</a:t>
            </a:r>
          </a:p>
          <a:p>
            <a:pPr lvl="1" indent="-100013"/>
            <a:r>
              <a:rPr lang="en-US" altLang="en-US" sz="2600" dirty="0">
                <a:latin typeface="Times New Roman" panose="02020603050405020304" pitchFamily="18" charset="0"/>
                <a:cs typeface="Times New Roman" panose="02020603050405020304" pitchFamily="18" charset="0"/>
              </a:rPr>
              <a:t> the small amount of time that the sample is in the light path</a:t>
            </a:r>
          </a:p>
          <a:p>
            <a:pPr lvl="1" indent="-100013"/>
            <a:r>
              <a:rPr lang="en-US" altLang="en-US" sz="2600" dirty="0">
                <a:latin typeface="Times New Roman" panose="02020603050405020304" pitchFamily="18" charset="0"/>
                <a:cs typeface="Times New Roman" panose="02020603050405020304" pitchFamily="18" charset="0"/>
              </a:rPr>
              <a:t> not sample efficient (90-99% sample loss before flame)</a:t>
            </a:r>
          </a:p>
          <a:p>
            <a:pPr lvl="1" indent="-100013"/>
            <a:r>
              <a:rPr lang="en-US" altLang="en-US" sz="2800" dirty="0">
                <a:latin typeface="Times New Roman" panose="02020603050405020304" pitchFamily="18" charset="0"/>
                <a:cs typeface="Times New Roman" panose="02020603050405020304" pitchFamily="18" charset="0"/>
              </a:rPr>
              <a:t>A distractive technique </a:t>
            </a:r>
          </a:p>
          <a:p>
            <a:pPr lvl="1" indent="-100013"/>
            <a:endParaRPr lang="en-US" altLang="en-US" sz="2600" dirty="0">
              <a:latin typeface="Times New Roman" panose="02020603050405020304" pitchFamily="18" charset="0"/>
              <a:cs typeface="Times New Roman" panose="02020603050405020304" pitchFamily="18" charset="0"/>
            </a:endParaRPr>
          </a:p>
          <a:p>
            <a:pPr lvl="1"/>
            <a:endParaRPr lang="en-US" altLang="en-US"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95F6E9B-9CFF-8843-B207-EF40C09C4397}"/>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2742900729"/>
      </p:ext>
    </p:extLst>
  </p:cSld>
  <p:clrMapOvr>
    <a:masterClrMapping/>
  </p:clrMapOvr>
  <mc:AlternateContent xmlns:mc="http://schemas.openxmlformats.org/markup-compatibility/2006" xmlns:p14="http://schemas.microsoft.com/office/powerpoint/2010/main">
    <mc:Choice Requires="p14">
      <p:transition spd="slow" p14:dur="2000" advTm="135879"/>
    </mc:Choice>
    <mc:Fallback xmlns="">
      <p:transition spd="slow" advTm="13587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81E4A7-783D-694D-8C09-58764D3270D3}"/>
              </a:ext>
            </a:extLst>
          </p:cNvPr>
          <p:cNvSpPr>
            <a:spLocks noGrp="1"/>
          </p:cNvSpPr>
          <p:nvPr>
            <p:ph type="sldNum" sz="quarter" idx="12"/>
          </p:nvPr>
        </p:nvSpPr>
        <p:spPr>
          <a:xfrm>
            <a:off x="9012194" y="6380817"/>
            <a:ext cx="2743200" cy="365125"/>
          </a:xfrm>
        </p:spPr>
        <p:txBody>
          <a:bodyPr/>
          <a:lstStyle/>
          <a:p>
            <a:pPr>
              <a:defRPr/>
            </a:pPr>
            <a:fld id="{929D0E26-3758-7042-A506-ECB58CA11EF1}" type="slidenum">
              <a:rPr lang="en-US" altLang="en-US"/>
              <a:pPr>
                <a:defRPr/>
              </a:pPr>
              <a:t>36</a:t>
            </a:fld>
            <a:endParaRPr lang="en-US" altLang="en-US" sz="1400" dirty="0">
              <a:latin typeface="Times New Roman" panose="02020603050405020304" pitchFamily="18" charset="0"/>
            </a:endParaRPr>
          </a:p>
        </p:txBody>
      </p:sp>
      <p:sp>
        <p:nvSpPr>
          <p:cNvPr id="37890" name="Rectangle 2">
            <a:extLst>
              <a:ext uri="{FF2B5EF4-FFF2-40B4-BE49-F238E27FC236}">
                <a16:creationId xmlns:a16="http://schemas.microsoft.com/office/drawing/2014/main" id="{8A43629D-11A7-FF40-9C08-5672B51D6292}"/>
              </a:ext>
            </a:extLst>
          </p:cNvPr>
          <p:cNvSpPr>
            <a:spLocks noGrp="1" noChangeArrowheads="1"/>
          </p:cNvSpPr>
          <p:nvPr>
            <p:ph type="title"/>
          </p:nvPr>
        </p:nvSpPr>
        <p:spPr>
          <a:xfrm>
            <a:off x="1438836" y="136525"/>
            <a:ext cx="7866529" cy="683746"/>
          </a:xfrm>
        </p:spPr>
        <p:txBody>
          <a:bodyPr>
            <a:noAutofit/>
          </a:bodyPr>
          <a:lstStyle/>
          <a:p>
            <a:r>
              <a:rPr lang="en-US" altLang="en-US" sz="2000" b="1" dirty="0">
                <a:solidFill>
                  <a:srgbClr val="C00000"/>
                </a:solidFill>
                <a:latin typeface="Arial" panose="020B0604020202020204" pitchFamily="34" charset="0"/>
                <a:cs typeface="Arial" panose="020B0604020202020204" pitchFamily="34" charset="0"/>
              </a:rPr>
              <a:t>Advantages and Disadvantages of Electrothermal Atomization</a:t>
            </a:r>
            <a:endParaRPr lang="en-US" altLang="en-US" sz="2000" dirty="0">
              <a:solidFill>
                <a:srgbClr val="C00000"/>
              </a:solidFill>
              <a:latin typeface="Arial" panose="020B0604020202020204" pitchFamily="34" charset="0"/>
              <a:cs typeface="Arial" panose="020B0604020202020204" pitchFamily="34" charset="0"/>
            </a:endParaRPr>
          </a:p>
        </p:txBody>
      </p:sp>
      <p:sp>
        <p:nvSpPr>
          <p:cNvPr id="37891" name="Rectangle 3">
            <a:extLst>
              <a:ext uri="{FF2B5EF4-FFF2-40B4-BE49-F238E27FC236}">
                <a16:creationId xmlns:a16="http://schemas.microsoft.com/office/drawing/2014/main" id="{CA1F1FD4-B28C-3D45-AE50-4D77F0D053AF}"/>
              </a:ext>
            </a:extLst>
          </p:cNvPr>
          <p:cNvSpPr>
            <a:spLocks noGrp="1" noChangeArrowheads="1"/>
          </p:cNvSpPr>
          <p:nvPr>
            <p:ph type="body" idx="1"/>
          </p:nvPr>
        </p:nvSpPr>
        <p:spPr>
          <a:xfrm>
            <a:off x="436605" y="820271"/>
            <a:ext cx="11318789" cy="4876800"/>
          </a:xfrm>
        </p:spPr>
        <p:txBody>
          <a:bodyPr>
            <a:normAutofit lnSpcReduction="10000"/>
          </a:bodyPr>
          <a:lstStyle/>
          <a:p>
            <a:r>
              <a:rPr lang="en-US" altLang="en-US" sz="2400" b="1" dirty="0">
                <a:latin typeface="Times New Roman" panose="02020603050405020304" pitchFamily="18" charset="0"/>
                <a:cs typeface="Times New Roman" panose="02020603050405020304" pitchFamily="18" charset="0"/>
              </a:rPr>
              <a:t>Advantages</a:t>
            </a:r>
            <a:endParaRPr lang="en-US" altLang="en-US" sz="2400" dirty="0">
              <a:latin typeface="Times New Roman" panose="02020603050405020304" pitchFamily="18" charset="0"/>
              <a:cs typeface="Times New Roman" panose="02020603050405020304" pitchFamily="18" charset="0"/>
            </a:endParaRPr>
          </a:p>
          <a:p>
            <a:pPr lvl="1"/>
            <a:r>
              <a:rPr lang="en-US" altLang="en-US" sz="1800" dirty="0">
                <a:latin typeface="Times New Roman" panose="02020603050405020304" pitchFamily="18" charset="0"/>
                <a:cs typeface="Times New Roman" panose="02020603050405020304" pitchFamily="18" charset="0"/>
              </a:rPr>
              <a:t>very sensitive to many elements</a:t>
            </a:r>
          </a:p>
          <a:p>
            <a:pPr lvl="1"/>
            <a:r>
              <a:rPr lang="en-US" altLang="en-US" sz="1800" dirty="0">
                <a:latin typeface="Times New Roman" panose="02020603050405020304" pitchFamily="18" charset="0"/>
                <a:cs typeface="Times New Roman" panose="02020603050405020304" pitchFamily="18" charset="0"/>
              </a:rPr>
              <a:t>Small sample size </a:t>
            </a:r>
            <a:r>
              <a:rPr lang="en-US" sz="1800" dirty="0">
                <a:latin typeface="Times New Roman" panose="02020603050405020304" pitchFamily="18" charset="0"/>
                <a:cs typeface="Times New Roman" panose="02020603050405020304" pitchFamily="18" charset="0"/>
              </a:rPr>
              <a:t>(typically 5 – 50 µL).		- </a:t>
            </a:r>
          </a:p>
          <a:p>
            <a:pPr lvl="1"/>
            <a:r>
              <a:rPr lang="en-US" sz="1800" dirty="0">
                <a:latin typeface="Times New Roman" panose="02020603050405020304" pitchFamily="18" charset="0"/>
                <a:cs typeface="Times New Roman" panose="02020603050405020304" pitchFamily="18" charset="0"/>
              </a:rPr>
              <a:t>A longer time of the sample in the light beam</a:t>
            </a:r>
          </a:p>
          <a:p>
            <a:pPr lvl="1"/>
            <a:r>
              <a:rPr lang="en-US" sz="1800" dirty="0">
                <a:latin typeface="Times New Roman" panose="02020603050405020304" pitchFamily="18" charset="0"/>
                <a:cs typeface="Times New Roman" panose="02020603050405020304" pitchFamily="18" charset="0"/>
              </a:rPr>
              <a:t> the lower limit of detection (LOD)</a:t>
            </a:r>
          </a:p>
          <a:p>
            <a:pPr lvl="1"/>
            <a:r>
              <a:rPr lang="en-US" sz="1600" dirty="0">
                <a:latin typeface="Times New Roman" panose="02020603050405020304" pitchFamily="18" charset="0"/>
                <a:cs typeface="Times New Roman" panose="02020603050405020304" pitchFamily="18" charset="0"/>
              </a:rPr>
              <a:t>Solutions, slurries, and solid samples can be analyzed.</a:t>
            </a:r>
          </a:p>
          <a:p>
            <a:pPr marL="457200" lvl="1" indent="0">
              <a:buNone/>
            </a:pPr>
            <a:endParaRPr lang="en-US" altLang="en-US" dirty="0">
              <a:latin typeface="Times New Roman" panose="02020603050405020304" pitchFamily="18" charset="0"/>
              <a:cs typeface="Times New Roman" panose="02020603050405020304" pitchFamily="18" charset="0"/>
            </a:endParaRPr>
          </a:p>
          <a:p>
            <a:r>
              <a:rPr lang="en-US" altLang="en-US" sz="2400" b="1" dirty="0">
                <a:latin typeface="Times New Roman" panose="02020603050405020304" pitchFamily="18" charset="0"/>
                <a:cs typeface="Times New Roman" panose="02020603050405020304" pitchFamily="18" charset="0"/>
              </a:rPr>
              <a:t>Disadvantages</a:t>
            </a:r>
          </a:p>
          <a:p>
            <a:pPr lvl="1"/>
            <a:r>
              <a:rPr lang="en-US" altLang="en-US" sz="2000" dirty="0">
                <a:latin typeface="Times New Roman" panose="02020603050405020304" pitchFamily="18" charset="0"/>
                <a:cs typeface="Times New Roman" panose="02020603050405020304" pitchFamily="18" charset="0"/>
              </a:rPr>
              <a:t>Poor precision</a:t>
            </a:r>
          </a:p>
          <a:p>
            <a:pPr lvl="1"/>
            <a:r>
              <a:rPr lang="en-US" altLang="en-US" sz="2000" dirty="0">
                <a:latin typeface="Times New Roman" panose="02020603050405020304" pitchFamily="18" charset="0"/>
                <a:cs typeface="Times New Roman" panose="02020603050405020304" pitchFamily="18" charset="0"/>
              </a:rPr>
              <a:t>Long cycle times mean a low sample throughput</a:t>
            </a:r>
          </a:p>
          <a:p>
            <a:pPr lvl="1"/>
            <a:r>
              <a:rPr lang="en-US" altLang="en-US" sz="2000" dirty="0">
                <a:latin typeface="Times New Roman" panose="02020603050405020304" pitchFamily="18" charset="0"/>
                <a:cs typeface="Times New Roman" panose="02020603050405020304" pitchFamily="18" charset="0"/>
              </a:rPr>
              <a:t>expensive to purchase and run (argon, tubes)</a:t>
            </a:r>
          </a:p>
          <a:p>
            <a:pPr lvl="1"/>
            <a:r>
              <a:rPr lang="en-US" altLang="en-US" sz="2000" dirty="0">
                <a:latin typeface="Times New Roman" panose="02020603050405020304" pitchFamily="18" charset="0"/>
                <a:cs typeface="Times New Roman" panose="02020603050405020304" pitchFamily="18" charset="0"/>
              </a:rPr>
              <a:t>requires background correction</a:t>
            </a:r>
          </a:p>
          <a:p>
            <a:pPr lvl="1"/>
            <a:r>
              <a:rPr lang="en-US" altLang="en-US" sz="2000" dirty="0">
                <a:latin typeface="Times New Roman" panose="02020603050405020304" pitchFamily="18" charset="0"/>
                <a:cs typeface="Times New Roman" panose="02020603050405020304" pitchFamily="18" charset="0"/>
              </a:rPr>
              <a:t>method development is lengthy and complicated</a:t>
            </a:r>
          </a:p>
          <a:p>
            <a:pPr lvl="1"/>
            <a:r>
              <a:rPr lang="en-US" altLang="en-US" sz="2000" dirty="0">
                <a:latin typeface="Times New Roman" panose="02020603050405020304" pitchFamily="18" charset="0"/>
                <a:cs typeface="Times New Roman" panose="02020603050405020304" pitchFamily="18" charset="0"/>
              </a:rPr>
              <a:t>requires a high degree of operator skill (compared to flame AAS)</a:t>
            </a:r>
          </a:p>
          <a:p>
            <a:pPr lvl="1"/>
            <a:r>
              <a:rPr lang="en-US" altLang="en-US" sz="2000" dirty="0">
                <a:latin typeface="Times New Roman" panose="02020603050405020304" pitchFamily="18" charset="0"/>
                <a:cs typeface="Times New Roman" panose="02020603050405020304" pitchFamily="18" charset="0"/>
              </a:rPr>
              <a:t>A distractive technique </a:t>
            </a:r>
          </a:p>
        </p:txBody>
      </p:sp>
      <p:sp>
        <p:nvSpPr>
          <p:cNvPr id="5" name="Rectangle 4">
            <a:extLst>
              <a:ext uri="{FF2B5EF4-FFF2-40B4-BE49-F238E27FC236}">
                <a16:creationId xmlns:a16="http://schemas.microsoft.com/office/drawing/2014/main" id="{611E5D39-B1BC-8746-B2AD-77A699E3A9D5}"/>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3628556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BD45635-4407-6749-B201-3D733701AC79}"/>
              </a:ext>
            </a:extLst>
          </p:cNvPr>
          <p:cNvSpPr>
            <a:spLocks noGrp="1"/>
          </p:cNvSpPr>
          <p:nvPr>
            <p:ph type="sldNum" sz="quarter" idx="12"/>
          </p:nvPr>
        </p:nvSpPr>
        <p:spPr>
          <a:xfrm>
            <a:off x="8959996" y="6379198"/>
            <a:ext cx="2743200" cy="365125"/>
          </a:xfrm>
        </p:spPr>
        <p:txBody>
          <a:bodyPr/>
          <a:lstStyle/>
          <a:p>
            <a:pPr>
              <a:defRPr/>
            </a:pPr>
            <a:fld id="{57CACF3D-F66D-C94F-8CC5-992414A75C2F}" type="slidenum">
              <a:rPr lang="en-US" altLang="en-US"/>
              <a:pPr>
                <a:defRPr/>
              </a:pPr>
              <a:t>37</a:t>
            </a:fld>
            <a:endParaRPr lang="en-US" altLang="en-US" sz="1400">
              <a:latin typeface="Times New Roman" panose="02020603050405020304" pitchFamily="18" charset="0"/>
            </a:endParaRPr>
          </a:p>
        </p:txBody>
      </p:sp>
      <p:sp>
        <p:nvSpPr>
          <p:cNvPr id="43010" name="Rectangle 2">
            <a:extLst>
              <a:ext uri="{FF2B5EF4-FFF2-40B4-BE49-F238E27FC236}">
                <a16:creationId xmlns:a16="http://schemas.microsoft.com/office/drawing/2014/main" id="{210C909D-95D2-4B40-B26B-D9E1051C2402}"/>
              </a:ext>
            </a:extLst>
          </p:cNvPr>
          <p:cNvSpPr>
            <a:spLocks noGrp="1" noChangeArrowheads="1"/>
          </p:cNvSpPr>
          <p:nvPr>
            <p:ph type="title"/>
          </p:nvPr>
        </p:nvSpPr>
        <p:spPr>
          <a:xfrm>
            <a:off x="3318357" y="99899"/>
            <a:ext cx="4201240" cy="615950"/>
          </a:xfrm>
          <a:ln w="38100">
            <a:solidFill>
              <a:srgbClr val="00B0F0"/>
            </a:solidFill>
            <a:prstDash val="lgDashDotDot"/>
          </a:ln>
        </p:spPr>
        <p:txBody>
          <a:bodyPr>
            <a:normAutofit fontScale="90000"/>
          </a:bodyPr>
          <a:lstStyle/>
          <a:p>
            <a:r>
              <a:rPr lang="en-US" altLang="en-US" sz="3600" b="1" dirty="0">
                <a:solidFill>
                  <a:srgbClr val="C00000"/>
                </a:solidFill>
                <a:latin typeface="Times New Roman" panose="02020603050405020304" pitchFamily="18" charset="0"/>
                <a:cs typeface="Times New Roman" panose="02020603050405020304" pitchFamily="18" charset="0"/>
              </a:rPr>
              <a:t>Interferences in AAS </a:t>
            </a:r>
            <a:endParaRPr lang="en-US" altLang="en-US" dirty="0">
              <a:solidFill>
                <a:srgbClr val="C00000"/>
              </a:solidFill>
              <a:latin typeface="Times New Roman" panose="02020603050405020304" pitchFamily="18" charset="0"/>
              <a:cs typeface="Times New Roman" panose="02020603050405020304" pitchFamily="18" charset="0"/>
            </a:endParaRPr>
          </a:p>
        </p:txBody>
      </p:sp>
      <p:sp>
        <p:nvSpPr>
          <p:cNvPr id="43011" name="Rectangle 3">
            <a:extLst>
              <a:ext uri="{FF2B5EF4-FFF2-40B4-BE49-F238E27FC236}">
                <a16:creationId xmlns:a16="http://schemas.microsoft.com/office/drawing/2014/main" id="{7F156AED-4F6E-5442-99D1-6BDB4F085066}"/>
              </a:ext>
            </a:extLst>
          </p:cNvPr>
          <p:cNvSpPr>
            <a:spLocks noGrp="1" noChangeArrowheads="1"/>
          </p:cNvSpPr>
          <p:nvPr>
            <p:ph type="body" idx="1"/>
          </p:nvPr>
        </p:nvSpPr>
        <p:spPr>
          <a:xfrm>
            <a:off x="0" y="768350"/>
            <a:ext cx="11973587" cy="4972050"/>
          </a:xfrm>
        </p:spPr>
        <p:txBody>
          <a:bodyPr>
            <a:normAutofit/>
          </a:bodyPr>
          <a:lstStyle/>
          <a:p>
            <a:r>
              <a:rPr lang="en-US" altLang="en-US" b="1" u="sng" dirty="0">
                <a:solidFill>
                  <a:srgbClr val="C00000"/>
                </a:solidFill>
                <a:latin typeface="Times New Roman" panose="02020603050405020304" pitchFamily="18" charset="0"/>
                <a:cs typeface="Times New Roman" panose="02020603050405020304" pitchFamily="18" charset="0"/>
              </a:rPr>
              <a:t>Interference</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is any effect that changes(positive or negative) in the signal when analyte concentrations remain unchanged.</a:t>
            </a:r>
          </a:p>
          <a:p>
            <a:r>
              <a:rPr lang="en-US" b="1" i="1" u="sng" dirty="0">
                <a:solidFill>
                  <a:srgbClr val="C00000"/>
                </a:solidFill>
                <a:latin typeface="Times New Roman" panose="02020603050405020304" pitchFamily="18" charset="0"/>
                <a:cs typeface="Times New Roman" panose="02020603050405020304" pitchFamily="18" charset="0"/>
              </a:rPr>
              <a:t>Interferent</a:t>
            </a:r>
            <a:r>
              <a:rPr lang="en-US" dirty="0">
                <a:latin typeface="Times New Roman" panose="02020603050405020304" pitchFamily="18" charset="0"/>
                <a:cs typeface="Times New Roman" panose="02020603050405020304" pitchFamily="18" charset="0"/>
              </a:rPr>
              <a:t> is a substance present in the sample, standards, or blank which affects the signal of the analyte </a:t>
            </a:r>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Interferences in atomic absorption spectroscopy fall into two basic categories namely </a:t>
            </a:r>
            <a:r>
              <a:rPr lang="en-US" altLang="en-US" dirty="0">
                <a:solidFill>
                  <a:srgbClr val="C00000"/>
                </a:solidFill>
                <a:latin typeface="Times New Roman" panose="02020603050405020304" pitchFamily="18" charset="0"/>
                <a:cs typeface="Times New Roman" panose="02020603050405020304" pitchFamily="18" charset="0"/>
              </a:rPr>
              <a:t>spectral and non-spectral  </a:t>
            </a:r>
          </a:p>
          <a:p>
            <a:endParaRPr lang="en-US" altLang="en-US"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79BCACC-1A65-2D4A-81A5-0DA8AF821CCD}"/>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3" name="Picture 2">
            <a:extLst>
              <a:ext uri="{FF2B5EF4-FFF2-40B4-BE49-F238E27FC236}">
                <a16:creationId xmlns:a16="http://schemas.microsoft.com/office/drawing/2014/main" id="{5923E20D-CCBB-168A-A529-F125A6DFBF09}"/>
              </a:ext>
            </a:extLst>
          </p:cNvPr>
          <p:cNvPicPr>
            <a:picLocks noChangeAspect="1"/>
          </p:cNvPicPr>
          <p:nvPr/>
        </p:nvPicPr>
        <p:blipFill rotWithShape="1">
          <a:blip r:embed="rId2"/>
          <a:srcRect t="28385" r="2840" b="15793"/>
          <a:stretch/>
        </p:blipFill>
        <p:spPr>
          <a:xfrm>
            <a:off x="2239610" y="3497477"/>
            <a:ext cx="6833054" cy="3246846"/>
          </a:xfrm>
          <a:prstGeom prst="rect">
            <a:avLst/>
          </a:prstGeom>
        </p:spPr>
      </p:pic>
      <p:sp>
        <p:nvSpPr>
          <p:cNvPr id="4" name="TextBox 3">
            <a:extLst>
              <a:ext uri="{FF2B5EF4-FFF2-40B4-BE49-F238E27FC236}">
                <a16:creationId xmlns:a16="http://schemas.microsoft.com/office/drawing/2014/main" id="{74619E4B-F893-81B5-53A6-029D46EE959A}"/>
              </a:ext>
            </a:extLst>
          </p:cNvPr>
          <p:cNvSpPr txBox="1"/>
          <p:nvPr/>
        </p:nvSpPr>
        <p:spPr>
          <a:xfrm>
            <a:off x="9628694" y="3766641"/>
            <a:ext cx="1850368" cy="523220"/>
          </a:xfrm>
          <a:prstGeom prst="rect">
            <a:avLst/>
          </a:prstGeom>
          <a:noFill/>
        </p:spPr>
        <p:txBody>
          <a:bodyPr wrap="square" rtlCol="0">
            <a:spAutoFit/>
          </a:bodyPr>
          <a:lstStyle/>
          <a:p>
            <a:pPr algn="ctr"/>
            <a:r>
              <a:rPr lang="en-IQ" sz="1400" b="1" dirty="0">
                <a:solidFill>
                  <a:srgbClr val="C00000"/>
                </a:solidFill>
                <a:latin typeface="Times New Roman" panose="02020603050405020304" pitchFamily="18" charset="0"/>
                <a:cs typeface="Times New Roman" panose="02020603050405020304" pitchFamily="18" charset="0"/>
              </a:rPr>
              <a:t>Effect the formation of analyte atoms </a:t>
            </a:r>
          </a:p>
        </p:txBody>
      </p:sp>
      <p:sp>
        <p:nvSpPr>
          <p:cNvPr id="12" name="Cloud 11">
            <a:extLst>
              <a:ext uri="{FF2B5EF4-FFF2-40B4-BE49-F238E27FC236}">
                <a16:creationId xmlns:a16="http://schemas.microsoft.com/office/drawing/2014/main" id="{5249CCD3-BF0F-856E-3FD8-C4D76958F259}"/>
              </a:ext>
            </a:extLst>
          </p:cNvPr>
          <p:cNvSpPr/>
          <p:nvPr/>
        </p:nvSpPr>
        <p:spPr>
          <a:xfrm>
            <a:off x="9407236" y="3458754"/>
            <a:ext cx="2295960" cy="1164043"/>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p>
        </p:txBody>
      </p:sp>
      <p:sp>
        <p:nvSpPr>
          <p:cNvPr id="17" name="U-Turn Arrow 16">
            <a:extLst>
              <a:ext uri="{FF2B5EF4-FFF2-40B4-BE49-F238E27FC236}">
                <a16:creationId xmlns:a16="http://schemas.microsoft.com/office/drawing/2014/main" id="{839E591B-3509-A60E-63B0-CD7E77726C53}"/>
              </a:ext>
            </a:extLst>
          </p:cNvPr>
          <p:cNvSpPr/>
          <p:nvPr/>
        </p:nvSpPr>
        <p:spPr>
          <a:xfrm rot="20099353">
            <a:off x="7610990" y="3904971"/>
            <a:ext cx="2230315" cy="271607"/>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Q">
              <a:solidFill>
                <a:schemeClr val="tx1"/>
              </a:solidFill>
            </a:endParaRPr>
          </a:p>
        </p:txBody>
      </p:sp>
    </p:spTree>
    <p:extLst>
      <p:ext uri="{BB962C8B-B14F-4D97-AF65-F5344CB8AC3E}">
        <p14:creationId xmlns:p14="http://schemas.microsoft.com/office/powerpoint/2010/main" val="735181958"/>
      </p:ext>
    </p:extLst>
  </p:cSld>
  <p:clrMapOvr>
    <a:masterClrMapping/>
  </p:clrMapOvr>
  <mc:AlternateContent xmlns:mc="http://schemas.openxmlformats.org/markup-compatibility/2006" xmlns:p14="http://schemas.microsoft.com/office/powerpoint/2010/main">
    <mc:Choice Requires="p14">
      <p:transition spd="slow" p14:dur="2000" advTm="292283"/>
    </mc:Choice>
    <mc:Fallback xmlns="">
      <p:transition spd="slow" advTm="29228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336A89-2F50-1144-A4FE-5E2DDA51390D}"/>
              </a:ext>
            </a:extLst>
          </p:cNvPr>
          <p:cNvSpPr>
            <a:spLocks noGrp="1"/>
          </p:cNvSpPr>
          <p:nvPr>
            <p:ph type="sldNum" sz="quarter" idx="12"/>
          </p:nvPr>
        </p:nvSpPr>
        <p:spPr>
          <a:xfrm>
            <a:off x="9358392" y="6379198"/>
            <a:ext cx="2743200" cy="365125"/>
          </a:xfrm>
        </p:spPr>
        <p:txBody>
          <a:bodyPr/>
          <a:lstStyle/>
          <a:p>
            <a:pPr>
              <a:defRPr/>
            </a:pPr>
            <a:fld id="{2DF3E290-A637-4C4C-8AC2-94DD87A28A9F}" type="slidenum">
              <a:rPr lang="en-US" altLang="en-US"/>
              <a:pPr>
                <a:defRPr/>
              </a:pPr>
              <a:t>38</a:t>
            </a:fld>
            <a:endParaRPr lang="en-US" altLang="en-US" sz="1400" dirty="0">
              <a:latin typeface="Times New Roman" panose="02020603050405020304" pitchFamily="18" charset="0"/>
            </a:endParaRPr>
          </a:p>
        </p:txBody>
      </p:sp>
      <p:sp>
        <p:nvSpPr>
          <p:cNvPr id="44034" name="Rectangle 2">
            <a:extLst>
              <a:ext uri="{FF2B5EF4-FFF2-40B4-BE49-F238E27FC236}">
                <a16:creationId xmlns:a16="http://schemas.microsoft.com/office/drawing/2014/main" id="{984EDCE8-EF8E-394C-9F73-C16EABD267CC}"/>
              </a:ext>
            </a:extLst>
          </p:cNvPr>
          <p:cNvSpPr>
            <a:spLocks noGrp="1" noChangeArrowheads="1"/>
          </p:cNvSpPr>
          <p:nvPr>
            <p:ph type="title"/>
          </p:nvPr>
        </p:nvSpPr>
        <p:spPr>
          <a:xfrm>
            <a:off x="3618161" y="113676"/>
            <a:ext cx="4265075" cy="369333"/>
          </a:xfrm>
          <a:ln w="38100">
            <a:solidFill>
              <a:srgbClr val="00B050"/>
            </a:solidFill>
            <a:extLst>
              <a:ext uri="{C807C97D-BFC1-408E-A445-0C87EB9F89A2}">
                <ask:lineSketchStyleProps xmlns:ask="http://schemas.microsoft.com/office/drawing/2018/sketchyshapes">
                  <ask:type>
                    <ask:lineSketchScribble/>
                  </ask:type>
                </ask:lineSketchStyleProps>
              </a:ext>
            </a:extLst>
          </a:ln>
        </p:spPr>
        <p:txBody>
          <a:bodyPr>
            <a:normAutofit fontScale="90000"/>
          </a:bodyPr>
          <a:lstStyle/>
          <a:p>
            <a:r>
              <a:rPr lang="en-US" altLang="en-US" sz="3200" b="1" dirty="0">
                <a:solidFill>
                  <a:srgbClr val="C00000"/>
                </a:solidFill>
                <a:latin typeface="Times New Roman" panose="02020603050405020304" pitchFamily="18" charset="0"/>
                <a:cs typeface="Times New Roman" panose="02020603050405020304" pitchFamily="18" charset="0"/>
              </a:rPr>
              <a:t>1-Spectral Interference</a:t>
            </a:r>
            <a:endParaRPr lang="en-US" altLang="en-US" sz="4000" dirty="0">
              <a:solidFill>
                <a:srgbClr val="C00000"/>
              </a:solidFill>
              <a:latin typeface="Times New Roman" panose="02020603050405020304" pitchFamily="18" charset="0"/>
              <a:cs typeface="Times New Roman" panose="02020603050405020304" pitchFamily="18" charset="0"/>
            </a:endParaRPr>
          </a:p>
        </p:txBody>
      </p:sp>
      <p:sp>
        <p:nvSpPr>
          <p:cNvPr id="44035" name="Rectangle 3">
            <a:extLst>
              <a:ext uri="{FF2B5EF4-FFF2-40B4-BE49-F238E27FC236}">
                <a16:creationId xmlns:a16="http://schemas.microsoft.com/office/drawing/2014/main" id="{CAA59B22-649C-394F-9EA9-1C81E680FBD2}"/>
              </a:ext>
            </a:extLst>
          </p:cNvPr>
          <p:cNvSpPr>
            <a:spLocks noGrp="1" noChangeArrowheads="1"/>
          </p:cNvSpPr>
          <p:nvPr>
            <p:ph type="body" idx="1"/>
          </p:nvPr>
        </p:nvSpPr>
        <p:spPr>
          <a:xfrm>
            <a:off x="0" y="593845"/>
            <a:ext cx="12016407" cy="5410200"/>
          </a:xfrm>
        </p:spPr>
        <p:txBody>
          <a:bodyPr>
            <a:normAutofit fontScale="62500" lnSpcReduction="20000"/>
          </a:bodyPr>
          <a:lstStyle/>
          <a:p>
            <a:pPr marL="0" indent="0">
              <a:buNone/>
            </a:pPr>
            <a:r>
              <a:rPr lang="en-US" altLang="en-US" dirty="0">
                <a:latin typeface="Times New Roman" panose="02020603050405020304" pitchFamily="18" charset="0"/>
                <a:cs typeface="Times New Roman" panose="02020603050405020304" pitchFamily="18" charset="0"/>
              </a:rPr>
              <a:t>Spectral interferences are caused by the presence of: </a:t>
            </a:r>
          </a:p>
          <a:p>
            <a:pPr marL="0" indent="0">
              <a:buNone/>
            </a:pPr>
            <a:r>
              <a:rPr lang="en-US" altLang="en-US" b="1" dirty="0">
                <a:solidFill>
                  <a:srgbClr val="C00000"/>
                </a:solidFill>
                <a:latin typeface="Times New Roman" panose="02020603050405020304" pitchFamily="18" charset="0"/>
                <a:cs typeface="Times New Roman" panose="02020603050405020304" pitchFamily="18" charset="0"/>
              </a:rPr>
              <a:t>1-</a:t>
            </a:r>
            <a:r>
              <a:rPr lang="en-US" altLang="en-US" dirty="0">
                <a:latin typeface="Times New Roman" panose="02020603050405020304" pitchFamily="18" charset="0"/>
                <a:cs typeface="Times New Roman" panose="02020603050405020304" pitchFamily="18" charset="0"/>
              </a:rPr>
              <a:t> Another atomic absorption line</a:t>
            </a:r>
            <a:r>
              <a:rPr lang="en-US" altLang="en-US" dirty="0">
                <a:solidFill>
                  <a:srgbClr val="C00000"/>
                </a:solidFill>
                <a:latin typeface="Times New Roman" panose="02020603050405020304" pitchFamily="18" charset="0"/>
                <a:cs typeface="Times New Roman" panose="02020603050405020304" pitchFamily="18" charset="0"/>
              </a:rPr>
              <a:t> </a:t>
            </a:r>
          </a:p>
          <a:p>
            <a:pPr marL="0" indent="0">
              <a:buNone/>
            </a:pPr>
            <a:r>
              <a:rPr lang="en-US" altLang="en-US" dirty="0">
                <a:solidFill>
                  <a:srgbClr val="C00000"/>
                </a:solidFill>
                <a:latin typeface="Times New Roman" panose="02020603050405020304" pitchFamily="18" charset="0"/>
                <a:cs typeface="Times New Roman" panose="02020603050405020304" pitchFamily="18" charset="0"/>
              </a:rPr>
              <a:t>2- </a:t>
            </a:r>
            <a:r>
              <a:rPr lang="en-US" altLang="en-US" dirty="0">
                <a:latin typeface="Times New Roman" panose="02020603050405020304" pitchFamily="18" charset="0"/>
                <a:cs typeface="Times New Roman" panose="02020603050405020304" pitchFamily="18" charset="0"/>
              </a:rPr>
              <a:t>A molecule band close to the spectral line element of interest </a:t>
            </a:r>
          </a:p>
          <a:p>
            <a:r>
              <a:rPr lang="en-US" altLang="en-US" dirty="0">
                <a:latin typeface="Times New Roman" panose="02020603050405020304" pitchFamily="18" charset="0"/>
                <a:cs typeface="Times New Roman" panose="02020603050405020304" pitchFamily="18" charset="0"/>
              </a:rPr>
              <a:t>Most common spectral interferences are due to molecular emission from oxides of other elements in the sample</a:t>
            </a:r>
          </a:p>
          <a:p>
            <a:pPr>
              <a:lnSpc>
                <a:spcPct val="170000"/>
              </a:lnSpc>
            </a:pPr>
            <a:r>
              <a:rPr lang="en-US" altLang="en-US" dirty="0">
                <a:latin typeface="Times New Roman" panose="02020603050405020304" pitchFamily="18" charset="0"/>
                <a:cs typeface="Times New Roman" panose="02020603050405020304" pitchFamily="18" charset="0"/>
              </a:rPr>
              <a:t>The main cause of </a:t>
            </a:r>
            <a:r>
              <a:rPr lang="en-US" altLang="en-US" b="1" dirty="0">
                <a:solidFill>
                  <a:srgbClr val="C00000"/>
                </a:solidFill>
                <a:latin typeface="Times New Roman" panose="02020603050405020304" pitchFamily="18" charset="0"/>
                <a:cs typeface="Times New Roman" panose="02020603050405020304" pitchFamily="18" charset="0"/>
              </a:rPr>
              <a:t>background absorption </a:t>
            </a:r>
            <a:r>
              <a:rPr lang="en-US" altLang="en-US" dirty="0">
                <a:latin typeface="Times New Roman" panose="02020603050405020304" pitchFamily="18" charset="0"/>
                <a:cs typeface="Times New Roman" panose="02020603050405020304" pitchFamily="18" charset="0"/>
              </a:rPr>
              <a:t>is the presence of undissociated molecule species and tiny solid particles, unvaporized solvent droplets, or molecular species in the flame, which may scatter light over a wide wavelength region.</a:t>
            </a:r>
          </a:p>
          <a:p>
            <a:pPr>
              <a:lnSpc>
                <a:spcPct val="170000"/>
              </a:lnSpc>
            </a:pPr>
            <a:r>
              <a:rPr lang="en-US" altLang="en-US" dirty="0">
                <a:latin typeface="Times New Roman" panose="02020603050405020304" pitchFamily="18" charset="0"/>
                <a:cs typeface="Times New Roman" panose="02020603050405020304" pitchFamily="18" charset="0"/>
              </a:rPr>
              <a:t> When this type of non-specific adsorption overlaps the atomic absorption of the analyte background absorption occurs.</a:t>
            </a:r>
          </a:p>
          <a:p>
            <a:r>
              <a:rPr lang="en-US" altLang="en-US" b="1" u="sng" dirty="0">
                <a:solidFill>
                  <a:srgbClr val="C00000"/>
                </a:solidFill>
                <a:latin typeface="Times New Roman" panose="02020603050405020304" pitchFamily="18" charset="0"/>
                <a:cs typeface="Times New Roman" panose="02020603050405020304" pitchFamily="18" charset="0"/>
              </a:rPr>
              <a:t>The problem is overcome by</a:t>
            </a:r>
            <a:r>
              <a:rPr lang="en-US" altLang="en-US" dirty="0">
                <a:solidFill>
                  <a:srgbClr val="C00000"/>
                </a:solidFill>
                <a:latin typeface="Times New Roman" panose="02020603050405020304" pitchFamily="18" charset="0"/>
                <a:cs typeface="Times New Roman" panose="02020603050405020304" pitchFamily="18" charset="0"/>
              </a:rPr>
              <a:t>: </a:t>
            </a:r>
          </a:p>
          <a:p>
            <a:r>
              <a:rPr lang="en-US" altLang="en-US" dirty="0">
                <a:latin typeface="Times New Roman" panose="02020603050405020304" pitchFamily="18" charset="0"/>
                <a:cs typeface="Times New Roman" panose="02020603050405020304" pitchFamily="18" charset="0"/>
              </a:rPr>
              <a:t>Measuring and subtracting the background absorption from the total measured absorption to determine the true atomic absorption </a:t>
            </a:r>
          </a:p>
          <a:p>
            <a:r>
              <a:rPr lang="en-US" altLang="en-US" dirty="0">
                <a:latin typeface="Times New Roman" panose="02020603050405020304" pitchFamily="18" charset="0"/>
                <a:cs typeface="Times New Roman" panose="02020603050405020304" pitchFamily="18" charset="0"/>
              </a:rPr>
              <a:t>By choosing another line for the analyte</a:t>
            </a:r>
            <a:r>
              <a:rPr lang="en-US" altLang="en-US" sz="2800" dirty="0">
                <a:latin typeface="Times New Roman" panose="02020603050405020304" pitchFamily="18" charset="0"/>
                <a:cs typeface="Times New Roman" panose="02020603050405020304" pitchFamily="18" charset="0"/>
              </a:rPr>
              <a:t>  (which may be less sensitive) </a:t>
            </a:r>
            <a:endParaRPr lang="en-US" alt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example:  the presence of Al and V in the same solution will interfere with each other </a:t>
            </a:r>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a:p>
            <a:pPr lvl="1"/>
            <a:r>
              <a:rPr lang="en-US" altLang="en-US" sz="2800" dirty="0">
                <a:latin typeface="Times New Roman" panose="02020603050405020304" pitchFamily="18" charset="0"/>
                <a:cs typeface="Times New Roman" panose="02020603050405020304" pitchFamily="18" charset="0"/>
              </a:rPr>
              <a:t>Al	308.216 nm</a:t>
            </a:r>
          </a:p>
          <a:p>
            <a:pPr lvl="1"/>
            <a:r>
              <a:rPr lang="en-US" altLang="en-US" sz="2800" dirty="0">
                <a:latin typeface="Times New Roman" panose="02020603050405020304" pitchFamily="18" charset="0"/>
                <a:cs typeface="Times New Roman" panose="02020603050405020304" pitchFamily="18" charset="0"/>
              </a:rPr>
              <a:t>V              308.211 nm</a:t>
            </a:r>
          </a:p>
          <a:p>
            <a:pPr lvl="1"/>
            <a:r>
              <a:rPr lang="en-US" altLang="en-US" sz="2800" dirty="0">
                <a:latin typeface="Times New Roman" panose="02020603050405020304" pitchFamily="18" charset="0"/>
                <a:cs typeface="Times New Roman" panose="02020603050405020304" pitchFamily="18" charset="0"/>
              </a:rPr>
              <a:t>This interference is avoided by employing the Al line at 309.27 nm </a:t>
            </a:r>
          </a:p>
        </p:txBody>
      </p:sp>
      <p:sp>
        <p:nvSpPr>
          <p:cNvPr id="7" name="Rectangle 6">
            <a:extLst>
              <a:ext uri="{FF2B5EF4-FFF2-40B4-BE49-F238E27FC236}">
                <a16:creationId xmlns:a16="http://schemas.microsoft.com/office/drawing/2014/main" id="{A6E069AA-346F-5B4C-A0FF-92127535B81C}"/>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2" name="Picture 1">
            <a:extLst>
              <a:ext uri="{FF2B5EF4-FFF2-40B4-BE49-F238E27FC236}">
                <a16:creationId xmlns:a16="http://schemas.microsoft.com/office/drawing/2014/main" id="{C24FCA89-2D0D-3E01-6142-3B693960BB5F}"/>
              </a:ext>
            </a:extLst>
          </p:cNvPr>
          <p:cNvPicPr>
            <a:picLocks noChangeAspect="1"/>
          </p:cNvPicPr>
          <p:nvPr/>
        </p:nvPicPr>
        <p:blipFill>
          <a:blip r:embed="rId2"/>
          <a:stretch>
            <a:fillRect/>
          </a:stretch>
        </p:blipFill>
        <p:spPr>
          <a:xfrm>
            <a:off x="8332841" y="4827806"/>
            <a:ext cx="3770671" cy="2000698"/>
          </a:xfrm>
          <a:prstGeom prst="rect">
            <a:avLst/>
          </a:prstGeom>
          <a:ln>
            <a:solidFill>
              <a:srgbClr val="FF0000"/>
            </a:solidFill>
          </a:ln>
        </p:spPr>
      </p:pic>
    </p:spTree>
    <p:extLst>
      <p:ext uri="{BB962C8B-B14F-4D97-AF65-F5344CB8AC3E}">
        <p14:creationId xmlns:p14="http://schemas.microsoft.com/office/powerpoint/2010/main" val="443466518"/>
      </p:ext>
    </p:extLst>
  </p:cSld>
  <p:clrMapOvr>
    <a:masterClrMapping/>
  </p:clrMapOvr>
  <mc:AlternateContent xmlns:mc="http://schemas.openxmlformats.org/markup-compatibility/2006" xmlns:p14="http://schemas.microsoft.com/office/powerpoint/2010/main">
    <mc:Choice Requires="p14">
      <p:transition spd="slow" p14:dur="2000" advTm="207023"/>
    </mc:Choice>
    <mc:Fallback xmlns="">
      <p:transition spd="slow" advTm="20702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37B06-7253-BDB1-F9DE-2169277959FC}"/>
              </a:ext>
            </a:extLst>
          </p:cNvPr>
          <p:cNvSpPr>
            <a:spLocks noGrp="1"/>
          </p:cNvSpPr>
          <p:nvPr>
            <p:ph idx="1"/>
          </p:nvPr>
        </p:nvSpPr>
        <p:spPr>
          <a:xfrm>
            <a:off x="0" y="735274"/>
            <a:ext cx="12192000" cy="6358255"/>
          </a:xfrm>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Spray efficiency fluctuations due to differences in </a:t>
            </a:r>
            <a:r>
              <a:rPr lang="en-US" sz="2000" dirty="0">
                <a:solidFill>
                  <a:srgbClr val="C00000"/>
                </a:solidFill>
                <a:latin typeface="Times New Roman" panose="02020603050405020304" pitchFamily="18" charset="0"/>
                <a:cs typeface="Times New Roman" panose="02020603050405020304" pitchFamily="18" charset="0"/>
              </a:rPr>
              <a:t>physical properties e.g. viscosity, density, and surface tension between the standards and sample</a:t>
            </a:r>
            <a:r>
              <a:rPr lang="en-US" sz="2000" dirty="0">
                <a:latin typeface="Times New Roman" panose="02020603050405020304" pitchFamily="18" charset="0"/>
                <a:cs typeface="Times New Roman" panose="02020603050405020304" pitchFamily="18" charset="0"/>
              </a:rPr>
              <a:t>, result in differences in sample uptake rate due to changes in nebulization efficiency.</a:t>
            </a:r>
          </a:p>
          <a:p>
            <a:r>
              <a:rPr lang="en-US" sz="2000" dirty="0">
                <a:latin typeface="Times New Roman" panose="02020603050405020304" pitchFamily="18" charset="0"/>
                <a:cs typeface="Times New Roman" panose="02020603050405020304" pitchFamily="18" charset="0"/>
              </a:rPr>
              <a:t>In other words, the amount of sample reaching the flame and the size of the droplet are dependent on the solution's physical properties.</a:t>
            </a:r>
          </a:p>
          <a:p>
            <a:r>
              <a:rPr lang="en-US" sz="2000" dirty="0">
                <a:latin typeface="Times New Roman" panose="02020603050405020304" pitchFamily="18" charset="0"/>
                <a:cs typeface="Times New Roman" panose="02020603050405020304" pitchFamily="18" charset="0"/>
              </a:rPr>
              <a:t>Change in flame temperature</a:t>
            </a:r>
          </a:p>
          <a:p>
            <a:r>
              <a:rPr lang="en-US" sz="2000" dirty="0">
                <a:latin typeface="Times New Roman" panose="02020603050405020304" pitchFamily="18" charset="0"/>
                <a:cs typeface="Times New Roman" panose="02020603050405020304" pitchFamily="18" charset="0"/>
              </a:rPr>
              <a:t>Variation in gas flow </a:t>
            </a:r>
          </a:p>
          <a:p>
            <a:r>
              <a:rPr lang="en-US" sz="2000" b="1" dirty="0">
                <a:solidFill>
                  <a:srgbClr val="C00000"/>
                </a:solidFill>
                <a:latin typeface="Times New Roman" panose="02020603050405020304" pitchFamily="18" charset="0"/>
                <a:cs typeface="Times New Roman" panose="02020603050405020304" pitchFamily="18" charset="0"/>
              </a:rPr>
              <a:t>To avoid differences</a:t>
            </a:r>
            <a:r>
              <a:rPr lang="en-US" sz="2000" dirty="0">
                <a:latin typeface="Times New Roman" panose="02020603050405020304" pitchFamily="18" charset="0"/>
                <a:cs typeface="Times New Roman" panose="02020603050405020304" pitchFamily="18" charset="0"/>
              </a:rPr>
              <a:t> in the amount of sample and standard reaching the flame, it is necessary that the physical properties of both be matched as closely as possible</a:t>
            </a:r>
            <a:r>
              <a:rPr lang="en-US" sz="2000" dirty="0">
                <a:solidFill>
                  <a:srgbClr val="C00000"/>
                </a:solidFill>
                <a:latin typeface="Times New Roman" panose="02020603050405020304" pitchFamily="18" charset="0"/>
                <a:cs typeface="Times New Roman" panose="02020603050405020304" pitchFamily="18" charset="0"/>
              </a:rPr>
              <a:t>(matching matrix composition of standard and sample) </a:t>
            </a:r>
          </a:p>
          <a:p>
            <a:r>
              <a:rPr lang="en-US" sz="2000" dirty="0">
                <a:latin typeface="Times New Roman" panose="02020603050405020304" pitchFamily="18" charset="0"/>
                <a:cs typeface="Times New Roman" panose="02020603050405020304" pitchFamily="18" charset="0"/>
              </a:rPr>
              <a:t>For example, in the analysis of blood, the increased signal in the presence of ethanol is due to lower surface tension, which produces smaller droplets.</a:t>
            </a:r>
          </a:p>
          <a:p>
            <a:endParaRPr lang="en-IQ" sz="20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CE4EA2F-FC9D-97F6-1C1D-A8348488E36A}"/>
              </a:ext>
            </a:extLst>
          </p:cNvPr>
          <p:cNvSpPr>
            <a:spLocks noGrp="1"/>
          </p:cNvSpPr>
          <p:nvPr>
            <p:ph type="sldNum" sz="quarter" idx="12"/>
          </p:nvPr>
        </p:nvSpPr>
        <p:spPr/>
        <p:txBody>
          <a:bodyPr/>
          <a:lstStyle/>
          <a:p>
            <a:fld id="{26E56D84-1898-C44D-91AE-CEE6DDFE0D40}" type="slidenum">
              <a:rPr lang="en-US" smtClean="0"/>
              <a:t>39</a:t>
            </a:fld>
            <a:endParaRPr lang="en-US"/>
          </a:p>
        </p:txBody>
      </p:sp>
      <p:pic>
        <p:nvPicPr>
          <p:cNvPr id="6" name="Picture 5">
            <a:extLst>
              <a:ext uri="{FF2B5EF4-FFF2-40B4-BE49-F238E27FC236}">
                <a16:creationId xmlns:a16="http://schemas.microsoft.com/office/drawing/2014/main" id="{8C92DCB6-47D9-42C4-95BE-BE9948F4BA83}"/>
              </a:ext>
            </a:extLst>
          </p:cNvPr>
          <p:cNvPicPr>
            <a:picLocks noChangeAspect="1"/>
          </p:cNvPicPr>
          <p:nvPr/>
        </p:nvPicPr>
        <p:blipFill>
          <a:blip r:embed="rId2"/>
          <a:stretch>
            <a:fillRect/>
          </a:stretch>
        </p:blipFill>
        <p:spPr>
          <a:xfrm>
            <a:off x="3770284" y="4336473"/>
            <a:ext cx="4840316" cy="2618510"/>
          </a:xfrm>
          <a:prstGeom prst="rect">
            <a:avLst/>
          </a:prstGeom>
          <a:ln>
            <a:solidFill>
              <a:srgbClr val="FF0000"/>
            </a:solidFill>
          </a:ln>
        </p:spPr>
      </p:pic>
      <p:sp>
        <p:nvSpPr>
          <p:cNvPr id="5" name="TextBox 4">
            <a:extLst>
              <a:ext uri="{FF2B5EF4-FFF2-40B4-BE49-F238E27FC236}">
                <a16:creationId xmlns:a16="http://schemas.microsoft.com/office/drawing/2014/main" id="{98EFD529-258A-7797-56A6-E5DA08718755}"/>
              </a:ext>
            </a:extLst>
          </p:cNvPr>
          <p:cNvSpPr txBox="1"/>
          <p:nvPr/>
        </p:nvSpPr>
        <p:spPr>
          <a:xfrm>
            <a:off x="2708564" y="59655"/>
            <a:ext cx="5902036" cy="523220"/>
          </a:xfrm>
          <a:prstGeom prst="rect">
            <a:avLst/>
          </a:prstGeom>
          <a:noFill/>
          <a:ln w="38100">
            <a:solidFill>
              <a:srgbClr val="00B050"/>
            </a:solidFill>
            <a:extLst>
              <a:ext uri="{C807C97D-BFC1-408E-A445-0C87EB9F89A2}">
                <ask:lineSketchStyleProps xmlns:ask="http://schemas.microsoft.com/office/drawing/2018/sketchyshapes">
                  <ask:type>
                    <ask:lineSketchScribble/>
                  </ask:type>
                </ask:lineSketchStyleProps>
              </a:ext>
            </a:extLst>
          </a:ln>
        </p:spPr>
        <p:txBody>
          <a:bodyPr wrap="square">
            <a:spAutoFit/>
          </a:bodyPr>
          <a:lstStyle/>
          <a:p>
            <a:pPr marL="0" indent="0" algn="ctr">
              <a:buNone/>
            </a:pPr>
            <a:r>
              <a:rPr lang="en-US" sz="2800" b="1" dirty="0">
                <a:solidFill>
                  <a:srgbClr val="C00000"/>
                </a:solidFill>
                <a:latin typeface="Times New Roman" panose="02020603050405020304" pitchFamily="18" charset="0"/>
                <a:cs typeface="Times New Roman" panose="02020603050405020304" pitchFamily="18" charset="0"/>
              </a:rPr>
              <a:t>2- Matrix or Physical interference</a:t>
            </a:r>
          </a:p>
        </p:txBody>
      </p:sp>
    </p:spTree>
    <p:extLst>
      <p:ext uri="{BB962C8B-B14F-4D97-AF65-F5344CB8AC3E}">
        <p14:creationId xmlns:p14="http://schemas.microsoft.com/office/powerpoint/2010/main" val="3761270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55272F-BF90-B345-8753-884545510C5A}"/>
              </a:ext>
            </a:extLst>
          </p:cNvPr>
          <p:cNvSpPr>
            <a:spLocks noGrp="1" noChangeArrowheads="1"/>
          </p:cNvSpPr>
          <p:nvPr>
            <p:ph type="ctrTitle"/>
          </p:nvPr>
        </p:nvSpPr>
        <p:spPr bwMode="auto">
          <a:xfrm>
            <a:off x="621996" y="274235"/>
            <a:ext cx="914400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i="1" u="sng" dirty="0">
                <a:solidFill>
                  <a:srgbClr val="C00000"/>
                </a:solidFill>
              </a:rPr>
              <a:t>Atomic Absorption Spectroscopy</a:t>
            </a:r>
          </a:p>
        </p:txBody>
      </p:sp>
      <p:sp>
        <p:nvSpPr>
          <p:cNvPr id="8" name="2 İçerik Yer Tutucusu">
            <a:extLst>
              <a:ext uri="{FF2B5EF4-FFF2-40B4-BE49-F238E27FC236}">
                <a16:creationId xmlns:a16="http://schemas.microsoft.com/office/drawing/2014/main" id="{FD4BD27F-43B4-A646-886B-1B07A02EC928}"/>
              </a:ext>
            </a:extLst>
          </p:cNvPr>
          <p:cNvSpPr txBox="1">
            <a:spLocks/>
          </p:cNvSpPr>
          <p:nvPr/>
        </p:nvSpPr>
        <p:spPr>
          <a:xfrm>
            <a:off x="0" y="1467949"/>
            <a:ext cx="8363272" cy="45651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Ø"/>
            </a:pPr>
            <a:r>
              <a:rPr lang="tr-TR" sz="3200" dirty="0">
                <a:latin typeface="Arial" panose="020B0604020202020204" pitchFamily="34" charset="0"/>
                <a:cs typeface="Arial" panose="020B0604020202020204" pitchFamily="34" charset="0"/>
              </a:rPr>
              <a:t>Introduction </a:t>
            </a:r>
          </a:p>
          <a:p>
            <a:pPr marL="342900" indent="-342900" algn="l">
              <a:buFont typeface="Wingdings" pitchFamily="2" charset="2"/>
              <a:buChar char="Ø"/>
            </a:pPr>
            <a:r>
              <a:rPr lang="tr-TR" sz="3200" dirty="0">
                <a:latin typeface="Arial" panose="020B0604020202020204" pitchFamily="34" charset="0"/>
                <a:cs typeface="Arial" panose="020B0604020202020204" pitchFamily="34" charset="0"/>
              </a:rPr>
              <a:t>The Working </a:t>
            </a:r>
            <a:r>
              <a:rPr lang="tr-TR" sz="3200" dirty="0" err="1">
                <a:latin typeface="Arial" panose="020B0604020202020204" pitchFamily="34" charset="0"/>
                <a:cs typeface="Arial" panose="020B0604020202020204" pitchFamily="34" charset="0"/>
              </a:rPr>
              <a:t>principle</a:t>
            </a:r>
            <a:r>
              <a:rPr lang="tr-TR" sz="3200" dirty="0">
                <a:latin typeface="Arial" panose="020B0604020202020204" pitchFamily="34" charset="0"/>
                <a:cs typeface="Arial" panose="020B0604020202020204" pitchFamily="34" charset="0"/>
              </a:rPr>
              <a:t> of AAS</a:t>
            </a:r>
          </a:p>
          <a:p>
            <a:pPr marL="342900" indent="-342900" algn="l">
              <a:buFont typeface="Wingdings" pitchFamily="2" charset="2"/>
              <a:buChar char="Ø"/>
            </a:pPr>
            <a:r>
              <a:rPr lang="tr-TR" sz="3200" dirty="0">
                <a:latin typeface="Arial" panose="020B0604020202020204" pitchFamily="34" charset="0"/>
                <a:cs typeface="Arial" panose="020B0604020202020204" pitchFamily="34" charset="0"/>
              </a:rPr>
              <a:t>Instrumentation</a:t>
            </a:r>
          </a:p>
          <a:p>
            <a:pPr marL="342900" indent="-342900" algn="l">
              <a:buFont typeface="Wingdings" pitchFamily="2" charset="2"/>
              <a:buChar char="Ø"/>
            </a:pPr>
            <a:r>
              <a:rPr lang="tr-TR" sz="3200" dirty="0">
                <a:latin typeface="Arial" panose="020B0604020202020204" pitchFamily="34" charset="0"/>
                <a:cs typeface="Arial" panose="020B0604020202020204" pitchFamily="34" charset="0"/>
              </a:rPr>
              <a:t>Interferences </a:t>
            </a:r>
          </a:p>
          <a:p>
            <a:pPr marL="342900" indent="-342900" algn="l">
              <a:buFont typeface="Wingdings" pitchFamily="2" charset="2"/>
              <a:buChar char="Ø"/>
            </a:pPr>
            <a:r>
              <a:rPr lang="tr-TR" sz="3200" dirty="0">
                <a:latin typeface="Arial" panose="020B0604020202020204" pitchFamily="34" charset="0"/>
                <a:cs typeface="Arial" panose="020B0604020202020204" pitchFamily="34" charset="0"/>
              </a:rPr>
              <a:t>Applications</a:t>
            </a:r>
          </a:p>
          <a:p>
            <a:endParaRPr lang="tr-TR" dirty="0"/>
          </a:p>
        </p:txBody>
      </p:sp>
      <p:sp>
        <p:nvSpPr>
          <p:cNvPr id="2" name="TextBox 1">
            <a:extLst>
              <a:ext uri="{FF2B5EF4-FFF2-40B4-BE49-F238E27FC236}">
                <a16:creationId xmlns:a16="http://schemas.microsoft.com/office/drawing/2014/main" id="{5C0133F5-1F11-7E46-8B6D-074A018E83B0}"/>
              </a:ext>
            </a:extLst>
          </p:cNvPr>
          <p:cNvSpPr txBox="1"/>
          <p:nvPr/>
        </p:nvSpPr>
        <p:spPr>
          <a:xfrm>
            <a:off x="7691718" y="2501153"/>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6CC442FE-5046-7747-B498-E72A507C86BA}"/>
              </a:ext>
            </a:extLst>
          </p:cNvPr>
          <p:cNvSpPr txBox="1"/>
          <p:nvPr/>
        </p:nvSpPr>
        <p:spPr>
          <a:xfrm>
            <a:off x="8606118" y="2433918"/>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40F236A9-DCA9-614B-BC78-2AB28DA8A5B1}"/>
              </a:ext>
            </a:extLst>
          </p:cNvPr>
          <p:cNvSpPr>
            <a:spLocks noGrp="1"/>
          </p:cNvSpPr>
          <p:nvPr>
            <p:ph type="sldNum" sz="quarter" idx="12"/>
          </p:nvPr>
        </p:nvSpPr>
        <p:spPr/>
        <p:txBody>
          <a:bodyPr/>
          <a:lstStyle/>
          <a:p>
            <a:fld id="{26E56D84-1898-C44D-91AE-CEE6DDFE0D40}" type="slidenum">
              <a:rPr lang="en-US" smtClean="0"/>
              <a:t>4</a:t>
            </a:fld>
            <a:endParaRPr lang="en-US"/>
          </a:p>
        </p:txBody>
      </p:sp>
      <p:sp>
        <p:nvSpPr>
          <p:cNvPr id="5" name="Rectangle 4">
            <a:extLst>
              <a:ext uri="{FF2B5EF4-FFF2-40B4-BE49-F238E27FC236}">
                <a16:creationId xmlns:a16="http://schemas.microsoft.com/office/drawing/2014/main" id="{36AB6267-76EF-AE4C-8CF7-6526D03F80A8}"/>
              </a:ext>
            </a:extLst>
          </p:cNvPr>
          <p:cNvSpPr/>
          <p:nvPr/>
        </p:nvSpPr>
        <p:spPr>
          <a:xfrm>
            <a:off x="9493396" y="175669"/>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7" name="Picture 6">
            <a:extLst>
              <a:ext uri="{FF2B5EF4-FFF2-40B4-BE49-F238E27FC236}">
                <a16:creationId xmlns:a16="http://schemas.microsoft.com/office/drawing/2014/main" id="{A02EA685-B96F-3006-2FF1-3966312A52EA}"/>
              </a:ext>
            </a:extLst>
          </p:cNvPr>
          <p:cNvPicPr>
            <a:picLocks noChangeAspect="1"/>
          </p:cNvPicPr>
          <p:nvPr/>
        </p:nvPicPr>
        <p:blipFill>
          <a:blip r:embed="rId2"/>
          <a:stretch>
            <a:fillRect/>
          </a:stretch>
        </p:blipFill>
        <p:spPr>
          <a:xfrm>
            <a:off x="5086430" y="2652202"/>
            <a:ext cx="6921500" cy="3855196"/>
          </a:xfrm>
          <a:prstGeom prst="rect">
            <a:avLst/>
          </a:prstGeom>
        </p:spPr>
      </p:pic>
    </p:spTree>
    <p:extLst>
      <p:ext uri="{BB962C8B-B14F-4D97-AF65-F5344CB8AC3E}">
        <p14:creationId xmlns:p14="http://schemas.microsoft.com/office/powerpoint/2010/main" val="2947463922"/>
      </p:ext>
    </p:extLst>
  </p:cSld>
  <p:clrMapOvr>
    <a:masterClrMapping/>
  </p:clrMapOvr>
  <mc:AlternateContent xmlns:mc="http://schemas.openxmlformats.org/markup-compatibility/2006" xmlns:p14="http://schemas.microsoft.com/office/powerpoint/2010/main">
    <mc:Choice Requires="p14">
      <p:transition spd="slow" p14:dur="2000" advTm="51904"/>
    </mc:Choice>
    <mc:Fallback xmlns="">
      <p:transition spd="slow" advTm="5190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
            <a:extLst>
              <a:ext uri="{FF2B5EF4-FFF2-40B4-BE49-F238E27FC236}">
                <a16:creationId xmlns:a16="http://schemas.microsoft.com/office/drawing/2014/main" id="{64A4CABB-84AC-D44A-BE78-C37DD39C5689}"/>
              </a:ext>
            </a:extLst>
          </p:cNvPr>
          <p:cNvSpPr>
            <a:spLocks noChangeArrowheads="1"/>
          </p:cNvSpPr>
          <p:nvPr/>
        </p:nvSpPr>
        <p:spPr bwMode="auto">
          <a:xfrm>
            <a:off x="0" y="781396"/>
            <a:ext cx="11536017" cy="603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000099"/>
                </a:solidFill>
                <a:latin typeface="Times New Roman" panose="02020603050405020304" pitchFamily="18" charset="0"/>
                <a:cs typeface="Times New Roman" panose="02020603050405020304" pitchFamily="18" charset="0"/>
              </a:rPr>
              <a:t>1) Formation of Compounds of Low Volatility</a:t>
            </a:r>
            <a:endParaRPr lang="en-US" altLang="en-US" sz="2400" dirty="0">
              <a:solidFill>
                <a:srgbClr val="000099"/>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1700" dirty="0">
                <a:solidFill>
                  <a:srgbClr val="CC3300"/>
                </a:solidFill>
                <a:latin typeface="Times New Roman" panose="02020603050405020304" pitchFamily="18" charset="0"/>
                <a:cs typeface="Times New Roman" panose="02020603050405020304" pitchFamily="18" charset="0"/>
              </a:rPr>
              <a:t>	- Anions + Cations </a:t>
            </a:r>
            <a:r>
              <a:rPr lang="en-US" altLang="en-US" sz="1700" dirty="0">
                <a:solidFill>
                  <a:srgbClr val="CC3300"/>
                </a:solidFill>
                <a:latin typeface="Times New Roman" panose="02020603050405020304" pitchFamily="18" charset="0"/>
                <a:cs typeface="Times New Roman" panose="02020603050405020304" pitchFamily="18" charset="0"/>
                <a:sym typeface="Wingdings" pitchFamily="2" charset="2"/>
              </a:rPr>
              <a:t> Salt</a:t>
            </a:r>
            <a:r>
              <a:rPr lang="en-US" altLang="en-US" sz="1700" dirty="0">
                <a:solidFill>
                  <a:srgbClr val="CC3300"/>
                </a:solidFill>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1700" dirty="0">
                <a:solidFill>
                  <a:srgbClr val="CC3300"/>
                </a:solidFill>
                <a:latin typeface="Times New Roman" panose="02020603050405020304" pitchFamily="18" charset="0"/>
                <a:cs typeface="Times New Roman" panose="02020603050405020304" pitchFamily="18" charset="0"/>
              </a:rPr>
              <a:t>	  	</a:t>
            </a:r>
            <a:r>
              <a:rPr lang="en-US" altLang="en-US" sz="1700" dirty="0">
                <a:latin typeface="Times New Roman" panose="02020603050405020304" pitchFamily="18" charset="0"/>
                <a:cs typeface="Times New Roman" panose="02020603050405020304" pitchFamily="18" charset="0"/>
              </a:rPr>
              <a:t>Ca</a:t>
            </a:r>
            <a:r>
              <a:rPr lang="en-US" altLang="en-US" sz="1700" baseline="30000" dirty="0">
                <a:latin typeface="Times New Roman" panose="02020603050405020304" pitchFamily="18" charset="0"/>
                <a:cs typeface="Times New Roman" panose="02020603050405020304" pitchFamily="18" charset="0"/>
              </a:rPr>
              <a:t>2+</a:t>
            </a:r>
            <a:r>
              <a:rPr lang="en-US" altLang="en-US" sz="1700" dirty="0">
                <a:latin typeface="Times New Roman" panose="02020603050405020304" pitchFamily="18" charset="0"/>
                <a:cs typeface="Times New Roman" panose="02020603050405020304" pitchFamily="18" charset="0"/>
              </a:rPr>
              <a:t> +SO</a:t>
            </a:r>
            <a:r>
              <a:rPr lang="en-US" altLang="en-US" sz="1700" baseline="-25000" dirty="0">
                <a:latin typeface="Times New Roman" panose="02020603050405020304" pitchFamily="18" charset="0"/>
                <a:cs typeface="Times New Roman" panose="02020603050405020304" pitchFamily="18" charset="0"/>
              </a:rPr>
              <a:t>4</a:t>
            </a:r>
            <a:r>
              <a:rPr lang="en-US" altLang="en-US" sz="1700" baseline="30000" dirty="0">
                <a:latin typeface="Times New Roman" panose="02020603050405020304" pitchFamily="18" charset="0"/>
                <a:cs typeface="Times New Roman" panose="02020603050405020304" pitchFamily="18" charset="0"/>
              </a:rPr>
              <a:t>2-</a:t>
            </a:r>
            <a:r>
              <a:rPr lang="en-US" altLang="en-US" sz="1700" dirty="0">
                <a:latin typeface="Times New Roman" panose="02020603050405020304" pitchFamily="18" charset="0"/>
                <a:cs typeface="Times New Roman" panose="02020603050405020304" pitchFamily="18" charset="0"/>
              </a:rPr>
              <a:t> </a:t>
            </a:r>
            <a:r>
              <a:rPr lang="en-US" altLang="en-US" sz="1700" dirty="0">
                <a:latin typeface="Times New Roman" panose="02020603050405020304" pitchFamily="18" charset="0"/>
                <a:cs typeface="Times New Roman" panose="02020603050405020304" pitchFamily="18" charset="0"/>
                <a:sym typeface="Wingdings" pitchFamily="2" charset="2"/>
              </a:rPr>
              <a:t> CaSO</a:t>
            </a:r>
            <a:r>
              <a:rPr lang="en-US" altLang="en-US" sz="1700" baseline="-25000" dirty="0">
                <a:latin typeface="Times New Roman" panose="02020603050405020304" pitchFamily="18" charset="0"/>
                <a:cs typeface="Times New Roman" panose="02020603050405020304" pitchFamily="18" charset="0"/>
                <a:sym typeface="Wingdings" pitchFamily="2" charset="2"/>
              </a:rPr>
              <a:t>4</a:t>
            </a:r>
            <a:r>
              <a:rPr lang="en-US" altLang="en-US" sz="1700" dirty="0">
                <a:latin typeface="Times New Roman" panose="02020603050405020304" pitchFamily="18" charset="0"/>
                <a:cs typeface="Times New Roman" panose="02020603050405020304" pitchFamily="18" charset="0"/>
                <a:sym typeface="Wingdings" pitchFamily="2" charset="2"/>
              </a:rPr>
              <a:t> (s)</a:t>
            </a:r>
          </a:p>
          <a:p>
            <a:pPr eaLnBrk="1" hangingPunct="1">
              <a:spcBef>
                <a:spcPct val="0"/>
              </a:spcBef>
              <a:buFontTx/>
              <a:buNone/>
            </a:pPr>
            <a:r>
              <a:rPr lang="en-US" altLang="en-US" sz="1700" dirty="0">
                <a:latin typeface="Times New Roman" panose="02020603050405020304" pitchFamily="18" charset="0"/>
                <a:cs typeface="Times New Roman" panose="02020603050405020304" pitchFamily="18" charset="0"/>
                <a:sym typeface="Wingdings" pitchFamily="2" charset="2"/>
              </a:rPr>
              <a:t>	</a:t>
            </a:r>
            <a:r>
              <a:rPr lang="en-US" altLang="en-US" sz="1700" dirty="0">
                <a:solidFill>
                  <a:srgbClr val="CC3300"/>
                </a:solidFill>
                <a:latin typeface="Times New Roman" panose="02020603050405020304" pitchFamily="18" charset="0"/>
                <a:cs typeface="Times New Roman" panose="02020603050405020304" pitchFamily="18" charset="0"/>
              </a:rPr>
              <a:t>- Decreases the amount of analyte atomized </a:t>
            </a:r>
            <a:r>
              <a:rPr lang="en-US" altLang="en-US" sz="1700" dirty="0">
                <a:solidFill>
                  <a:srgbClr val="CC3300"/>
                </a:solidFill>
                <a:latin typeface="Times New Roman" panose="02020603050405020304" pitchFamily="18" charset="0"/>
                <a:cs typeface="Times New Roman" panose="02020603050405020304" pitchFamily="18" charset="0"/>
                <a:sym typeface="Wingdings" pitchFamily="2" charset="2"/>
              </a:rPr>
              <a:t> decreases the absorbance signal</a:t>
            </a:r>
          </a:p>
          <a:p>
            <a:pPr eaLnBrk="1" hangingPunct="1">
              <a:spcBef>
                <a:spcPct val="0"/>
              </a:spcBef>
              <a:buFontTx/>
              <a:buNone/>
            </a:pPr>
            <a:r>
              <a:rPr lang="en-US" altLang="en-US" sz="1700" dirty="0">
                <a:solidFill>
                  <a:srgbClr val="CC3300"/>
                </a:solidFill>
                <a:latin typeface="Times New Roman" panose="02020603050405020304" pitchFamily="18" charset="0"/>
                <a:cs typeface="Times New Roman" panose="02020603050405020304" pitchFamily="18" charset="0"/>
                <a:sym typeface="Wingdings" pitchFamily="2" charset="2"/>
              </a:rPr>
              <a:t>	- Avoid by:</a:t>
            </a:r>
          </a:p>
          <a:p>
            <a:pPr marL="15875">
              <a:spcBef>
                <a:spcPct val="0"/>
              </a:spcBef>
              <a:buNone/>
            </a:pPr>
            <a:r>
              <a:rPr lang="en-US" altLang="en-US" sz="1700" dirty="0">
                <a:solidFill>
                  <a:srgbClr val="CC3300"/>
                </a:solidFill>
                <a:latin typeface="Times New Roman" panose="02020603050405020304" pitchFamily="18" charset="0"/>
                <a:cs typeface="Times New Roman" panose="02020603050405020304" pitchFamily="18" charset="0"/>
                <a:sym typeface="Wingdings" pitchFamily="2" charset="2"/>
              </a:rPr>
              <a:t> </a:t>
            </a:r>
            <a:r>
              <a:rPr lang="en-US" altLang="en-US" sz="1700" dirty="0">
                <a:latin typeface="Times New Roman" panose="02020603050405020304" pitchFamily="18" charset="0"/>
                <a:cs typeface="Times New Roman" panose="02020603050405020304" pitchFamily="18" charset="0"/>
              </a:rPr>
              <a:t>&gt;</a:t>
            </a:r>
            <a:r>
              <a:rPr lang="en-US" altLang="en-US" sz="1700" dirty="0">
                <a:latin typeface="Times New Roman" panose="02020603050405020304" pitchFamily="18" charset="0"/>
                <a:cs typeface="Times New Roman" panose="02020603050405020304" pitchFamily="18" charset="0"/>
                <a:sym typeface="Wingdings" pitchFamily="2" charset="2"/>
              </a:rPr>
              <a:t> Increase temperature of flame (increase atom production) </a:t>
            </a:r>
            <a:r>
              <a:rPr lang="en-US" altLang="en-US" sz="1700" dirty="0">
                <a:latin typeface="Times New Roman" panose="02020603050405020304" pitchFamily="18" charset="0"/>
                <a:cs typeface="Times New Roman" panose="02020603050405020304" pitchFamily="18" charset="0"/>
              </a:rPr>
              <a:t>(nitrous  oxide/acetylene)</a:t>
            </a:r>
            <a:endParaRPr lang="en-US" altLang="en-US" sz="1700" dirty="0">
              <a:latin typeface="Times New Roman" panose="02020603050405020304" pitchFamily="18" charset="0"/>
              <a:cs typeface="Times New Roman" panose="02020603050405020304" pitchFamily="18" charset="0"/>
              <a:sym typeface="Wingdings" pitchFamily="2" charset="2"/>
            </a:endParaRPr>
          </a:p>
          <a:p>
            <a:pPr eaLnBrk="1" hangingPunct="1">
              <a:spcBef>
                <a:spcPct val="0"/>
              </a:spcBef>
              <a:buFontTx/>
              <a:buNone/>
            </a:pPr>
            <a:r>
              <a:rPr lang="en-US" altLang="en-US" sz="1700" dirty="0">
                <a:latin typeface="Times New Roman" panose="02020603050405020304" pitchFamily="18" charset="0"/>
                <a:cs typeface="Times New Roman" panose="02020603050405020304" pitchFamily="18" charset="0"/>
                <a:sym typeface="Wingdings" pitchFamily="2" charset="2"/>
              </a:rPr>
              <a:t> </a:t>
            </a:r>
            <a:r>
              <a:rPr lang="en-US" altLang="en-US" sz="1700" dirty="0">
                <a:latin typeface="Times New Roman" panose="02020603050405020304" pitchFamily="18" charset="0"/>
                <a:cs typeface="Times New Roman" panose="02020603050405020304" pitchFamily="18" charset="0"/>
              </a:rPr>
              <a:t>&gt;</a:t>
            </a:r>
            <a:r>
              <a:rPr lang="en-US" altLang="en-US" sz="1700" dirty="0">
                <a:latin typeface="Times New Roman" panose="02020603050405020304" pitchFamily="18" charset="0"/>
                <a:cs typeface="Times New Roman" panose="02020603050405020304" pitchFamily="18" charset="0"/>
                <a:sym typeface="Wingdings" pitchFamily="2" charset="2"/>
              </a:rPr>
              <a:t> Add “releasing agents” – other items that bind to interfering ions</a:t>
            </a:r>
          </a:p>
          <a:p>
            <a:pPr eaLnBrk="1" hangingPunct="1">
              <a:spcBef>
                <a:spcPct val="0"/>
              </a:spcBef>
              <a:buFontTx/>
              <a:buNone/>
            </a:pPr>
            <a:r>
              <a:rPr lang="en-US" altLang="en-US" sz="1700" dirty="0" err="1">
                <a:solidFill>
                  <a:srgbClr val="000099"/>
                </a:solidFill>
                <a:latin typeface="Times New Roman" panose="02020603050405020304" pitchFamily="18" charset="0"/>
                <a:cs typeface="Times New Roman" panose="02020603050405020304" pitchFamily="18" charset="0"/>
                <a:sym typeface="Wingdings" pitchFamily="2" charset="2"/>
              </a:rPr>
              <a:t>eg.</a:t>
            </a: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For Ca</a:t>
            </a:r>
            <a:r>
              <a:rPr lang="en-US" altLang="en-US" sz="1700" baseline="30000" dirty="0">
                <a:solidFill>
                  <a:srgbClr val="000099"/>
                </a:solidFill>
                <a:latin typeface="Times New Roman" panose="02020603050405020304" pitchFamily="18" charset="0"/>
                <a:cs typeface="Times New Roman" panose="02020603050405020304" pitchFamily="18" charset="0"/>
                <a:sym typeface="Wingdings" pitchFamily="2" charset="2"/>
              </a:rPr>
              <a:t>2+</a:t>
            </a: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detection add Sr</a:t>
            </a:r>
            <a:r>
              <a:rPr lang="en-US" altLang="en-US" sz="1700" baseline="30000" dirty="0">
                <a:solidFill>
                  <a:srgbClr val="000099"/>
                </a:solidFill>
                <a:latin typeface="Times New Roman" panose="02020603050405020304" pitchFamily="18" charset="0"/>
                <a:cs typeface="Times New Roman" panose="02020603050405020304" pitchFamily="18" charset="0"/>
                <a:sym typeface="Wingdings" pitchFamily="2" charset="2"/>
              </a:rPr>
              <a:t>2+</a:t>
            </a:r>
          </a:p>
          <a:p>
            <a:pPr eaLnBrk="1" hangingPunct="1">
              <a:spcBef>
                <a:spcPct val="0"/>
              </a:spcBef>
              <a:buFontTx/>
              <a:buNone/>
            </a:pP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Sr</a:t>
            </a:r>
            <a:r>
              <a:rPr lang="en-US" altLang="en-US" sz="1700" baseline="30000" dirty="0">
                <a:solidFill>
                  <a:srgbClr val="000099"/>
                </a:solidFill>
                <a:latin typeface="Times New Roman" panose="02020603050405020304" pitchFamily="18" charset="0"/>
                <a:cs typeface="Times New Roman" panose="02020603050405020304" pitchFamily="18" charset="0"/>
                <a:sym typeface="Wingdings" pitchFamily="2" charset="2"/>
              </a:rPr>
              <a:t>2+</a:t>
            </a: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 SO</a:t>
            </a:r>
            <a:r>
              <a:rPr lang="en-US" altLang="en-US" sz="1700" baseline="-25000" dirty="0">
                <a:solidFill>
                  <a:srgbClr val="000099"/>
                </a:solidFill>
                <a:latin typeface="Times New Roman" panose="02020603050405020304" pitchFamily="18" charset="0"/>
                <a:cs typeface="Times New Roman" panose="02020603050405020304" pitchFamily="18" charset="0"/>
                <a:sym typeface="Wingdings" pitchFamily="2" charset="2"/>
              </a:rPr>
              <a:t>4</a:t>
            </a:r>
            <a:r>
              <a:rPr lang="en-US" altLang="en-US" sz="1700" baseline="30000" dirty="0">
                <a:solidFill>
                  <a:srgbClr val="000099"/>
                </a:solidFill>
                <a:latin typeface="Times New Roman" panose="02020603050405020304" pitchFamily="18" charset="0"/>
                <a:cs typeface="Times New Roman" panose="02020603050405020304" pitchFamily="18" charset="0"/>
                <a:sym typeface="Wingdings" pitchFamily="2" charset="2"/>
              </a:rPr>
              <a:t>2- </a:t>
            </a: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SrSO</a:t>
            </a:r>
            <a:r>
              <a:rPr lang="en-US" altLang="en-US" sz="1700" baseline="-25000" dirty="0">
                <a:solidFill>
                  <a:srgbClr val="000099"/>
                </a:solidFill>
                <a:latin typeface="Times New Roman" panose="02020603050405020304" pitchFamily="18" charset="0"/>
                <a:cs typeface="Times New Roman" panose="02020603050405020304" pitchFamily="18" charset="0"/>
                <a:sym typeface="Wingdings" pitchFamily="2" charset="2"/>
              </a:rPr>
              <a:t>4</a:t>
            </a: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(s)      increases Ca atoms and Ca absorbance</a:t>
            </a:r>
          </a:p>
          <a:p>
            <a:pPr eaLnBrk="1" hangingPunct="1">
              <a:spcBef>
                <a:spcPct val="0"/>
              </a:spcBef>
              <a:buFontTx/>
              <a:buNone/>
            </a:pPr>
            <a:r>
              <a:rPr lang="en-US" altLang="en-US" sz="1700" dirty="0">
                <a:solidFill>
                  <a:srgbClr val="000099"/>
                </a:solidFill>
                <a:latin typeface="Times New Roman" panose="02020603050405020304" pitchFamily="18" charset="0"/>
                <a:cs typeface="Times New Roman" panose="02020603050405020304" pitchFamily="18" charset="0"/>
              </a:rPr>
              <a:t> </a:t>
            </a:r>
            <a:r>
              <a:rPr lang="en-US" altLang="en-US" sz="1700" dirty="0">
                <a:latin typeface="Times New Roman" panose="02020603050405020304" pitchFamily="18" charset="0"/>
                <a:cs typeface="Times New Roman" panose="02020603050405020304" pitchFamily="18" charset="0"/>
              </a:rPr>
              <a:t>&gt;</a:t>
            </a:r>
            <a:r>
              <a:rPr lang="en-US" altLang="en-US" sz="1700" dirty="0">
                <a:latin typeface="Times New Roman" panose="02020603050405020304" pitchFamily="18" charset="0"/>
                <a:cs typeface="Times New Roman" panose="02020603050405020304" pitchFamily="18" charset="0"/>
                <a:sym typeface="Wingdings" pitchFamily="2" charset="2"/>
              </a:rPr>
              <a:t> add “protecting agents” – bind to analyte but are volatile</a:t>
            </a:r>
          </a:p>
          <a:p>
            <a:pPr eaLnBrk="1" hangingPunct="1">
              <a:spcBef>
                <a:spcPct val="0"/>
              </a:spcBef>
              <a:buFontTx/>
              <a:buNone/>
            </a:pPr>
            <a:r>
              <a:rPr lang="en-US" altLang="en-US" sz="1700" dirty="0" err="1">
                <a:solidFill>
                  <a:srgbClr val="000099"/>
                </a:solidFill>
                <a:latin typeface="Times New Roman" panose="02020603050405020304" pitchFamily="18" charset="0"/>
                <a:cs typeface="Times New Roman" panose="02020603050405020304" pitchFamily="18" charset="0"/>
                <a:sym typeface="Wingdings" pitchFamily="2" charset="2"/>
              </a:rPr>
              <a:t>eg.</a:t>
            </a: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For Ca</a:t>
            </a:r>
            <a:r>
              <a:rPr lang="en-US" altLang="en-US" sz="1700" baseline="30000" dirty="0">
                <a:solidFill>
                  <a:srgbClr val="000099"/>
                </a:solidFill>
                <a:latin typeface="Times New Roman" panose="02020603050405020304" pitchFamily="18" charset="0"/>
                <a:cs typeface="Times New Roman" panose="02020603050405020304" pitchFamily="18" charset="0"/>
                <a:sym typeface="Wingdings" pitchFamily="2" charset="2"/>
              </a:rPr>
              <a:t>2+</a:t>
            </a: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detection add EDTA</a:t>
            </a:r>
            <a:r>
              <a:rPr lang="en-US" altLang="en-US" sz="1700" baseline="30000" dirty="0">
                <a:solidFill>
                  <a:srgbClr val="000099"/>
                </a:solidFill>
                <a:latin typeface="Times New Roman" panose="02020603050405020304" pitchFamily="18" charset="0"/>
                <a:cs typeface="Times New Roman" panose="02020603050405020304" pitchFamily="18" charset="0"/>
                <a:sym typeface="Wingdings" pitchFamily="2" charset="2"/>
              </a:rPr>
              <a:t>4-</a:t>
            </a:r>
          </a:p>
          <a:p>
            <a:pPr eaLnBrk="1" hangingPunct="1">
              <a:spcBef>
                <a:spcPct val="0"/>
              </a:spcBef>
              <a:buFontTx/>
              <a:buNone/>
            </a:pPr>
            <a:r>
              <a:rPr lang="en-US" altLang="en-US" sz="1700" dirty="0">
                <a:latin typeface="Times New Roman" panose="02020603050405020304" pitchFamily="18" charset="0"/>
                <a:cs typeface="Times New Roman" panose="02020603050405020304" pitchFamily="18" charset="0"/>
                <a:sym typeface="Wingdings" pitchFamily="2" charset="2"/>
              </a:rPr>
              <a:t>				Ca</a:t>
            </a:r>
            <a:r>
              <a:rPr lang="en-US" altLang="en-US" sz="1700" baseline="30000" dirty="0">
                <a:latin typeface="Times New Roman" panose="02020603050405020304" pitchFamily="18" charset="0"/>
                <a:cs typeface="Times New Roman" panose="02020603050405020304" pitchFamily="18" charset="0"/>
                <a:sym typeface="Wingdings" pitchFamily="2" charset="2"/>
              </a:rPr>
              <a:t>2+</a:t>
            </a:r>
            <a:r>
              <a:rPr lang="en-US" altLang="en-US" sz="1700" dirty="0">
                <a:latin typeface="Times New Roman" panose="02020603050405020304" pitchFamily="18" charset="0"/>
                <a:cs typeface="Times New Roman" panose="02020603050405020304" pitchFamily="18" charset="0"/>
                <a:sym typeface="Wingdings" pitchFamily="2" charset="2"/>
              </a:rPr>
              <a:t> + EDTA</a:t>
            </a:r>
            <a:r>
              <a:rPr lang="en-US" altLang="en-US" sz="1700" baseline="30000" dirty="0">
                <a:latin typeface="Times New Roman" panose="02020603050405020304" pitchFamily="18" charset="0"/>
                <a:cs typeface="Times New Roman" panose="02020603050405020304" pitchFamily="18" charset="0"/>
                <a:sym typeface="Wingdings" pitchFamily="2" charset="2"/>
              </a:rPr>
              <a:t>4-</a:t>
            </a:r>
            <a:r>
              <a:rPr lang="en-US" altLang="en-US" sz="1700" dirty="0">
                <a:latin typeface="Times New Roman" panose="02020603050405020304" pitchFamily="18" charset="0"/>
                <a:cs typeface="Times New Roman" panose="02020603050405020304" pitchFamily="18" charset="0"/>
                <a:sym typeface="Wingdings" pitchFamily="2" charset="2"/>
              </a:rPr>
              <a:t>  CaEDTA</a:t>
            </a:r>
            <a:r>
              <a:rPr lang="en-US" altLang="en-US" sz="1700" baseline="30000" dirty="0">
                <a:latin typeface="Times New Roman" panose="02020603050405020304" pitchFamily="18" charset="0"/>
                <a:cs typeface="Times New Roman" panose="02020603050405020304" pitchFamily="18" charset="0"/>
                <a:sym typeface="Wingdings" pitchFamily="2" charset="2"/>
              </a:rPr>
              <a:t>2-</a:t>
            </a:r>
            <a:r>
              <a:rPr lang="en-US" altLang="en-US" sz="1700" dirty="0">
                <a:latin typeface="Times New Roman" panose="02020603050405020304" pitchFamily="18" charset="0"/>
                <a:cs typeface="Times New Roman" panose="02020603050405020304" pitchFamily="18" charset="0"/>
                <a:sym typeface="Wingdings" pitchFamily="2" charset="2"/>
              </a:rPr>
              <a:t>   Ca atoms</a:t>
            </a:r>
          </a:p>
          <a:p>
            <a:pPr eaLnBrk="1" hangingPunct="1">
              <a:spcBef>
                <a:spcPct val="0"/>
              </a:spcBef>
              <a:buFontTx/>
              <a:buNone/>
            </a:pPr>
            <a:r>
              <a:rPr lang="en-US" altLang="en-US" sz="1700" dirty="0">
                <a:latin typeface="Times New Roman" panose="02020603050405020304" pitchFamily="18" charset="0"/>
                <a:cs typeface="Times New Roman" panose="02020603050405020304" pitchFamily="18" charset="0"/>
                <a:sym typeface="Wingdings" pitchFamily="2" charset="2"/>
              </a:rPr>
              <a:t>          </a:t>
            </a:r>
          </a:p>
          <a:p>
            <a:pPr eaLnBrk="1" hangingPunct="1">
              <a:spcBef>
                <a:spcPct val="0"/>
              </a:spcBef>
              <a:buFontTx/>
              <a:buNone/>
            </a:pPr>
            <a:r>
              <a:rPr lang="en-US" altLang="en-US" sz="1700" dirty="0">
                <a:latin typeface="Times New Roman" panose="02020603050405020304" pitchFamily="18" charset="0"/>
                <a:cs typeface="Times New Roman" panose="02020603050405020304" pitchFamily="18" charset="0"/>
                <a:sym typeface="Wingdings" pitchFamily="2" charset="2"/>
              </a:rPr>
              <a:t>  </a:t>
            </a: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2) Formation of Oxides/Hydroxides(sample conation a species which forms a thermally stable compound with the analyte that is not completely decomposed by the energy available in the flame the chemical interference exists. </a:t>
            </a:r>
          </a:p>
          <a:p>
            <a:pPr eaLnBrk="1" hangingPunct="1">
              <a:spcBef>
                <a:spcPct val="0"/>
              </a:spcBef>
              <a:buFontTx/>
              <a:buNone/>
            </a:pP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Refractory elements such as </a:t>
            </a:r>
            <a:r>
              <a:rPr lang="en-US" altLang="en-US" sz="1700" dirty="0" err="1">
                <a:solidFill>
                  <a:srgbClr val="000099"/>
                </a:solidFill>
                <a:latin typeface="Times New Roman" panose="02020603050405020304" pitchFamily="18" charset="0"/>
                <a:cs typeface="Times New Roman" panose="02020603050405020304" pitchFamily="18" charset="0"/>
                <a:sym typeface="Wingdings" pitchFamily="2" charset="2"/>
              </a:rPr>
              <a:t>Ti</a:t>
            </a: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W, Zr, Mo, and Al may combine with oxygen to form thermally stable oxides</a:t>
            </a:r>
          </a:p>
          <a:p>
            <a:pPr eaLnBrk="1" hangingPunct="1">
              <a:spcBef>
                <a:spcPct val="0"/>
              </a:spcBef>
              <a:buFontTx/>
              <a:buNone/>
            </a:pP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a:t>
            </a:r>
            <a:r>
              <a:rPr lang="en-US" altLang="en-US" sz="1700" dirty="0">
                <a:latin typeface="Times New Roman" panose="02020603050405020304" pitchFamily="18" charset="0"/>
                <a:cs typeface="Times New Roman" panose="02020603050405020304" pitchFamily="18" charset="0"/>
                <a:sym typeface="Wingdings" pitchFamily="2" charset="2"/>
              </a:rPr>
              <a:t>M + O » MO		</a:t>
            </a:r>
          </a:p>
          <a:p>
            <a:pPr eaLnBrk="1" hangingPunct="1">
              <a:spcBef>
                <a:spcPct val="0"/>
              </a:spcBef>
              <a:buFontTx/>
              <a:buNone/>
            </a:pPr>
            <a:r>
              <a:rPr lang="en-US" altLang="en-US" sz="1700" dirty="0">
                <a:latin typeface="Times New Roman" panose="02020603050405020304" pitchFamily="18" charset="0"/>
                <a:cs typeface="Times New Roman" panose="02020603050405020304" pitchFamily="18" charset="0"/>
                <a:sym typeface="Wingdings" pitchFamily="2" charset="2"/>
              </a:rPr>
              <a:t>	M + 2OH » M(OH)</a:t>
            </a:r>
            <a:r>
              <a:rPr lang="en-US" altLang="en-US" sz="1700" baseline="-25000" dirty="0">
                <a:latin typeface="Times New Roman" panose="02020603050405020304" pitchFamily="18" charset="0"/>
                <a:cs typeface="Times New Roman" panose="02020603050405020304" pitchFamily="18" charset="0"/>
                <a:sym typeface="Wingdings" pitchFamily="2" charset="2"/>
              </a:rPr>
              <a:t>2</a:t>
            </a:r>
          </a:p>
          <a:p>
            <a:pPr eaLnBrk="1" hangingPunct="1">
              <a:spcBef>
                <a:spcPct val="0"/>
              </a:spcBef>
              <a:buFontTx/>
              <a:buNone/>
            </a:pPr>
            <a:endParaRPr lang="en-US" altLang="en-US" sz="1700" baseline="-25000" dirty="0">
              <a:latin typeface="Times New Roman" panose="02020603050405020304" pitchFamily="18" charset="0"/>
              <a:cs typeface="Times New Roman" panose="02020603050405020304" pitchFamily="18" charset="0"/>
              <a:sym typeface="Wingdings" pitchFamily="2" charset="2"/>
            </a:endParaRPr>
          </a:p>
          <a:p>
            <a:pPr eaLnBrk="1" hangingPunct="1">
              <a:spcBef>
                <a:spcPct val="0"/>
              </a:spcBef>
              <a:buFontTx/>
              <a:buNone/>
            </a:pPr>
            <a:r>
              <a:rPr lang="en-US" altLang="en-US" sz="1700" dirty="0">
                <a:solidFill>
                  <a:srgbClr val="000099"/>
                </a:solidFill>
                <a:latin typeface="Times New Roman" panose="02020603050405020304" pitchFamily="18" charset="0"/>
                <a:cs typeface="Times New Roman" panose="02020603050405020304" pitchFamily="18" charset="0"/>
                <a:sym typeface="Wingdings" pitchFamily="2" charset="2"/>
              </a:rPr>
              <a:t>		</a:t>
            </a:r>
            <a:r>
              <a:rPr lang="en-US" altLang="en-US" sz="1700" dirty="0">
                <a:solidFill>
                  <a:srgbClr val="CC3300"/>
                </a:solidFill>
                <a:latin typeface="Times New Roman" panose="02020603050405020304" pitchFamily="18" charset="0"/>
                <a:cs typeface="Times New Roman" panose="02020603050405020304" pitchFamily="18" charset="0"/>
                <a:sym typeface="Wingdings" pitchFamily="2" charset="2"/>
              </a:rPr>
              <a:t>- M is an analyte</a:t>
            </a:r>
          </a:p>
          <a:p>
            <a:pPr eaLnBrk="1" hangingPunct="1">
              <a:spcBef>
                <a:spcPct val="0"/>
              </a:spcBef>
              <a:buFontTx/>
              <a:buNone/>
            </a:pPr>
            <a:r>
              <a:rPr lang="en-US" altLang="en-US" sz="1700" dirty="0">
                <a:solidFill>
                  <a:srgbClr val="CC3300"/>
                </a:solidFill>
                <a:latin typeface="Times New Roman" panose="02020603050405020304" pitchFamily="18" charset="0"/>
                <a:cs typeface="Times New Roman" panose="02020603050405020304" pitchFamily="18" charset="0"/>
                <a:sym typeface="Wingdings" pitchFamily="2" charset="2"/>
              </a:rPr>
              <a:t>	       - Avoid by:</a:t>
            </a:r>
          </a:p>
          <a:p>
            <a:pPr eaLnBrk="1" hangingPunct="1">
              <a:spcBef>
                <a:spcPct val="0"/>
              </a:spcBef>
              <a:buFontTx/>
              <a:buNone/>
            </a:pPr>
            <a:r>
              <a:rPr lang="en-US" altLang="en-US" sz="1700" dirty="0">
                <a:solidFill>
                  <a:srgbClr val="CC3300"/>
                </a:solidFill>
                <a:latin typeface="Times New Roman" panose="02020603050405020304" pitchFamily="18" charset="0"/>
                <a:cs typeface="Times New Roman" panose="02020603050405020304" pitchFamily="18" charset="0"/>
                <a:sym typeface="Wingdings" pitchFamily="2" charset="2"/>
              </a:rPr>
              <a:t>		 </a:t>
            </a:r>
            <a:r>
              <a:rPr lang="en-US" altLang="en-US" sz="1700" dirty="0">
                <a:latin typeface="Times New Roman" panose="02020603050405020304" pitchFamily="18" charset="0"/>
                <a:cs typeface="Times New Roman" panose="02020603050405020304" pitchFamily="18" charset="0"/>
              </a:rPr>
              <a:t>&gt;</a:t>
            </a:r>
            <a:r>
              <a:rPr lang="en-US" altLang="en-US" sz="1700" dirty="0">
                <a:latin typeface="Times New Roman" panose="02020603050405020304" pitchFamily="18" charset="0"/>
                <a:cs typeface="Times New Roman" panose="02020603050405020304" pitchFamily="18" charset="0"/>
                <a:sym typeface="Wingdings" pitchFamily="2" charset="2"/>
              </a:rPr>
              <a:t> Increase the temperature of the flame </a:t>
            </a:r>
            <a:r>
              <a:rPr lang="en-US" altLang="en-US" sz="1700" dirty="0">
                <a:latin typeface="Times New Roman" panose="02020603050405020304" pitchFamily="18" charset="0"/>
                <a:cs typeface="Times New Roman" panose="02020603050405020304" pitchFamily="18" charset="0"/>
              </a:rPr>
              <a:t>(nitrous  oxide/acetylene</a:t>
            </a:r>
            <a:r>
              <a:rPr lang="en-US" altLang="en-US" sz="1700" dirty="0">
                <a:latin typeface="Times New Roman" panose="02020603050405020304" pitchFamily="18" charset="0"/>
                <a:cs typeface="Times New Roman" panose="02020603050405020304" pitchFamily="18" charset="0"/>
                <a:sym typeface="Wingdings" pitchFamily="2" charset="2"/>
              </a:rPr>
              <a:t> to provide higher dissociation energy)</a:t>
            </a:r>
          </a:p>
          <a:p>
            <a:pPr eaLnBrk="1" hangingPunct="1">
              <a:spcBef>
                <a:spcPct val="0"/>
              </a:spcBef>
              <a:buFontTx/>
              <a:buNone/>
            </a:pPr>
            <a:r>
              <a:rPr lang="en-US" altLang="en-US" sz="1700" dirty="0">
                <a:latin typeface="Times New Roman" panose="02020603050405020304" pitchFamily="18" charset="0"/>
                <a:cs typeface="Times New Roman" panose="02020603050405020304" pitchFamily="18" charset="0"/>
                <a:sym typeface="Wingdings" pitchFamily="2" charset="2"/>
              </a:rPr>
              <a:t>		 </a:t>
            </a:r>
            <a:r>
              <a:rPr lang="en-US" altLang="en-US" sz="1700" dirty="0">
                <a:latin typeface="Times New Roman" panose="02020603050405020304" pitchFamily="18" charset="0"/>
                <a:cs typeface="Times New Roman" panose="02020603050405020304" pitchFamily="18" charset="0"/>
              </a:rPr>
              <a:t>&gt;</a:t>
            </a:r>
            <a:r>
              <a:rPr lang="en-US" altLang="en-US" sz="1700" dirty="0">
                <a:latin typeface="Times New Roman" panose="02020603050405020304" pitchFamily="18" charset="0"/>
                <a:cs typeface="Times New Roman" panose="02020603050405020304" pitchFamily="18" charset="0"/>
                <a:sym typeface="Wingdings" pitchFamily="2" charset="2"/>
              </a:rPr>
              <a:t> Use less oxidant</a:t>
            </a:r>
          </a:p>
        </p:txBody>
      </p:sp>
      <p:sp>
        <p:nvSpPr>
          <p:cNvPr id="37891" name="Text Box 6">
            <a:extLst>
              <a:ext uri="{FF2B5EF4-FFF2-40B4-BE49-F238E27FC236}">
                <a16:creationId xmlns:a16="http://schemas.microsoft.com/office/drawing/2014/main" id="{0D1C1BE5-A4EA-1A4B-A405-1F5C9B625E15}"/>
              </a:ext>
            </a:extLst>
          </p:cNvPr>
          <p:cNvSpPr txBox="1">
            <a:spLocks noChangeArrowheads="1"/>
          </p:cNvSpPr>
          <p:nvPr/>
        </p:nvSpPr>
        <p:spPr bwMode="auto">
          <a:xfrm>
            <a:off x="3295098" y="5116078"/>
            <a:ext cx="4178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i="1" dirty="0"/>
              <a:t>non-volatile &amp; intense molecular absorbance</a:t>
            </a:r>
          </a:p>
        </p:txBody>
      </p:sp>
      <p:sp>
        <p:nvSpPr>
          <p:cNvPr id="2" name="Slide Number Placeholder 1">
            <a:extLst>
              <a:ext uri="{FF2B5EF4-FFF2-40B4-BE49-F238E27FC236}">
                <a16:creationId xmlns:a16="http://schemas.microsoft.com/office/drawing/2014/main" id="{2C9A6338-E024-3F4E-B74D-054881AC728D}"/>
              </a:ext>
            </a:extLst>
          </p:cNvPr>
          <p:cNvSpPr>
            <a:spLocks noGrp="1"/>
          </p:cNvSpPr>
          <p:nvPr>
            <p:ph type="sldNum" sz="quarter" idx="12"/>
          </p:nvPr>
        </p:nvSpPr>
        <p:spPr>
          <a:xfrm>
            <a:off x="9448800" y="6379198"/>
            <a:ext cx="2743200" cy="365125"/>
          </a:xfrm>
        </p:spPr>
        <p:txBody>
          <a:bodyPr/>
          <a:lstStyle/>
          <a:p>
            <a:fld id="{26E56D84-1898-C44D-91AE-CEE6DDFE0D40}" type="slidenum">
              <a:rPr lang="en-US" smtClean="0"/>
              <a:t>40</a:t>
            </a:fld>
            <a:endParaRPr lang="en-US" dirty="0"/>
          </a:p>
        </p:txBody>
      </p:sp>
      <p:sp>
        <p:nvSpPr>
          <p:cNvPr id="5" name="Rectangle 4">
            <a:extLst>
              <a:ext uri="{FF2B5EF4-FFF2-40B4-BE49-F238E27FC236}">
                <a16:creationId xmlns:a16="http://schemas.microsoft.com/office/drawing/2014/main" id="{960D646C-4C85-614D-B80E-A3DFE2FE0E62}"/>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3" name="Picture 2">
            <a:extLst>
              <a:ext uri="{FF2B5EF4-FFF2-40B4-BE49-F238E27FC236}">
                <a16:creationId xmlns:a16="http://schemas.microsoft.com/office/drawing/2014/main" id="{2A48258F-C8C2-91A6-A18C-FDD5DF876D73}"/>
              </a:ext>
            </a:extLst>
          </p:cNvPr>
          <p:cNvPicPr>
            <a:picLocks noChangeAspect="1"/>
          </p:cNvPicPr>
          <p:nvPr/>
        </p:nvPicPr>
        <p:blipFill>
          <a:blip r:embed="rId2"/>
          <a:stretch>
            <a:fillRect/>
          </a:stretch>
        </p:blipFill>
        <p:spPr>
          <a:xfrm>
            <a:off x="7915762" y="781396"/>
            <a:ext cx="4004332" cy="3143827"/>
          </a:xfrm>
          <a:prstGeom prst="rect">
            <a:avLst/>
          </a:prstGeom>
          <a:ln>
            <a:solidFill>
              <a:srgbClr val="FF0000"/>
            </a:solidFill>
          </a:ln>
        </p:spPr>
      </p:pic>
      <p:sp>
        <p:nvSpPr>
          <p:cNvPr id="6" name="TextBox 5">
            <a:extLst>
              <a:ext uri="{FF2B5EF4-FFF2-40B4-BE49-F238E27FC236}">
                <a16:creationId xmlns:a16="http://schemas.microsoft.com/office/drawing/2014/main" id="{C2C9D2A1-29C2-9D8D-7F82-9490BEF62835}"/>
              </a:ext>
            </a:extLst>
          </p:cNvPr>
          <p:cNvSpPr txBox="1"/>
          <p:nvPr/>
        </p:nvSpPr>
        <p:spPr>
          <a:xfrm>
            <a:off x="2147455" y="80619"/>
            <a:ext cx="6123708" cy="461665"/>
          </a:xfrm>
          <a:prstGeom prst="rect">
            <a:avLst/>
          </a:prstGeom>
          <a:noFill/>
          <a:ln w="38100">
            <a:solidFill>
              <a:srgbClr val="00B050"/>
            </a:solidFill>
            <a:extLst>
              <a:ext uri="{C807C97D-BFC1-408E-A445-0C87EB9F89A2}">
                <ask:lineSketchStyleProps xmlns:ask="http://schemas.microsoft.com/office/drawing/2018/sketchyshapes">
                  <ask:type>
                    <ask:lineSketchScribble/>
                  </ask:type>
                </ask:lineSketchStyleProps>
              </a:ext>
            </a:extLst>
          </a:ln>
        </p:spPr>
        <p:txBody>
          <a:bodyPr wrap="square">
            <a:spAutoFit/>
          </a:bodyPr>
          <a:lstStyle/>
          <a:p>
            <a:pPr algn="ctr" eaLnBrk="1" hangingPunct="1">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3-Chemical Interference - more common </a:t>
            </a:r>
            <a:r>
              <a:rPr lang="en-US" altLang="en-US" sz="2400" dirty="0">
                <a:solidFill>
                  <a:srgbClr val="CC33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03484727"/>
      </p:ext>
    </p:extLst>
  </p:cSld>
  <p:clrMapOvr>
    <a:masterClrMapping/>
  </p:clrMapOvr>
  <mc:AlternateContent xmlns:mc="http://schemas.openxmlformats.org/markup-compatibility/2006" xmlns:p14="http://schemas.microsoft.com/office/powerpoint/2010/main">
    <mc:Choice Requires="p14">
      <p:transition spd="slow" p14:dur="2000" advTm="439643"/>
    </mc:Choice>
    <mc:Fallback xmlns="">
      <p:transition spd="slow" advTm="43964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5F7F5A1-A572-5E4A-99AE-111CFC12F15A}"/>
              </a:ext>
            </a:extLst>
          </p:cNvPr>
          <p:cNvSpPr>
            <a:spLocks noGrp="1"/>
          </p:cNvSpPr>
          <p:nvPr>
            <p:ph type="sldNum" sz="quarter" idx="12"/>
          </p:nvPr>
        </p:nvSpPr>
        <p:spPr/>
        <p:txBody>
          <a:bodyPr/>
          <a:lstStyle/>
          <a:p>
            <a:pPr>
              <a:defRPr/>
            </a:pPr>
            <a:fld id="{B33CA55C-57EC-8E41-9339-E325850930A7}" type="slidenum">
              <a:rPr lang="en-US" altLang="en-US"/>
              <a:pPr>
                <a:defRPr/>
              </a:pPr>
              <a:t>41</a:t>
            </a:fld>
            <a:endParaRPr lang="en-US" altLang="en-US" sz="1400">
              <a:latin typeface="Times New Roman" panose="02020603050405020304" pitchFamily="18" charset="0"/>
            </a:endParaRPr>
          </a:p>
        </p:txBody>
      </p:sp>
      <p:sp>
        <p:nvSpPr>
          <p:cNvPr id="47106" name="Rectangle 2">
            <a:extLst>
              <a:ext uri="{FF2B5EF4-FFF2-40B4-BE49-F238E27FC236}">
                <a16:creationId xmlns:a16="http://schemas.microsoft.com/office/drawing/2014/main" id="{D8C567D0-E7FA-764F-B842-ECDCBE633DF7}"/>
              </a:ext>
            </a:extLst>
          </p:cNvPr>
          <p:cNvSpPr>
            <a:spLocks noGrp="1" noChangeArrowheads="1"/>
          </p:cNvSpPr>
          <p:nvPr>
            <p:ph type="title"/>
          </p:nvPr>
        </p:nvSpPr>
        <p:spPr>
          <a:xfrm>
            <a:off x="3041373" y="231775"/>
            <a:ext cx="5148470" cy="571500"/>
          </a:xfrm>
          <a:ln w="25400">
            <a:solidFill>
              <a:srgbClr val="00B050"/>
            </a:solidFill>
            <a:extLst>
              <a:ext uri="{C807C97D-BFC1-408E-A445-0C87EB9F89A2}">
                <ask:lineSketchStyleProps xmlns:ask="http://schemas.microsoft.com/office/drawing/2018/sketchyshapes">
                  <ask:type>
                    <ask:lineSketchScribble/>
                  </ask:type>
                </ask:lineSketchStyleProps>
              </a:ext>
            </a:extLst>
          </a:ln>
        </p:spPr>
        <p:txBody>
          <a:bodyPr>
            <a:normAutofit fontScale="90000"/>
          </a:bodyPr>
          <a:lstStyle/>
          <a:p>
            <a:r>
              <a:rPr lang="en-US" altLang="en-US" sz="3600" b="1" dirty="0">
                <a:solidFill>
                  <a:srgbClr val="C00000"/>
                </a:solidFill>
                <a:latin typeface="Times New Roman" panose="02020603050405020304" pitchFamily="18" charset="0"/>
                <a:cs typeface="Times New Roman" panose="02020603050405020304" pitchFamily="18" charset="0"/>
              </a:rPr>
              <a:t>4-Ionization Interference</a:t>
            </a:r>
            <a:endParaRPr lang="en-US" altLang="en-US" dirty="0">
              <a:solidFill>
                <a:srgbClr val="C00000"/>
              </a:solidFill>
              <a:latin typeface="Times New Roman" panose="02020603050405020304" pitchFamily="18" charset="0"/>
              <a:cs typeface="Times New Roman" panose="02020603050405020304" pitchFamily="18" charset="0"/>
            </a:endParaRPr>
          </a:p>
        </p:txBody>
      </p:sp>
      <p:sp>
        <p:nvSpPr>
          <p:cNvPr id="47107" name="Rectangle 3">
            <a:extLst>
              <a:ext uri="{FF2B5EF4-FFF2-40B4-BE49-F238E27FC236}">
                <a16:creationId xmlns:a16="http://schemas.microsoft.com/office/drawing/2014/main" id="{B9CABD7F-B3F9-0B4A-A88D-B4CCD5055A44}"/>
              </a:ext>
            </a:extLst>
          </p:cNvPr>
          <p:cNvSpPr>
            <a:spLocks noGrp="1" noChangeArrowheads="1"/>
          </p:cNvSpPr>
          <p:nvPr>
            <p:ph type="body" idx="1"/>
          </p:nvPr>
        </p:nvSpPr>
        <p:spPr>
          <a:xfrm>
            <a:off x="513308" y="858377"/>
            <a:ext cx="11196912" cy="4531041"/>
          </a:xfrm>
        </p:spPr>
        <p:txBody>
          <a:bodyPr>
            <a:noAutofit/>
          </a:bodyPr>
          <a:lstStyle/>
          <a:p>
            <a:r>
              <a:rPr lang="en-US" altLang="en-US" sz="1800" dirty="0">
                <a:latin typeface="Times New Roman" panose="02020603050405020304" pitchFamily="18" charset="0"/>
                <a:cs typeface="Times New Roman" panose="02020603050405020304" pitchFamily="18" charset="0"/>
              </a:rPr>
              <a:t> Ionization of atoms and molecules is small in combustion mixtures that involve air as the oxidant and can often be neglected, </a:t>
            </a:r>
            <a:r>
              <a:rPr lang="en-US" altLang="en-US" sz="1800" dirty="0">
                <a:solidFill>
                  <a:srgbClr val="C00000"/>
                </a:solidFill>
                <a:latin typeface="Times New Roman" panose="02020603050405020304" pitchFamily="18" charset="0"/>
                <a:cs typeface="Times New Roman" panose="02020603050405020304" pitchFamily="18" charset="0"/>
              </a:rPr>
              <a:t>in higher T </a:t>
            </a:r>
            <a:r>
              <a:rPr lang="en-US" altLang="en-US" sz="1800" dirty="0">
                <a:latin typeface="Times New Roman" panose="02020603050405020304" pitchFamily="18" charset="0"/>
                <a:cs typeface="Times New Roman" panose="02020603050405020304" pitchFamily="18" charset="0"/>
              </a:rPr>
              <a:t>flame where O or N</a:t>
            </a:r>
            <a:r>
              <a:rPr lang="en-US" altLang="en-US" sz="1800" baseline="-25000" dirty="0">
                <a:latin typeface="Times New Roman" panose="02020603050405020304" pitchFamily="18" charset="0"/>
                <a:cs typeface="Times New Roman" panose="02020603050405020304" pitchFamily="18" charset="0"/>
              </a:rPr>
              <a:t>2</a:t>
            </a:r>
            <a:r>
              <a:rPr lang="en-US" altLang="en-US" sz="1800" dirty="0">
                <a:latin typeface="Times New Roman" panose="02020603050405020304" pitchFamily="18" charset="0"/>
                <a:cs typeface="Times New Roman" panose="02020603050405020304" pitchFamily="18" charset="0"/>
              </a:rPr>
              <a:t>O serves as the oxidant. However, ionization becomes important and there is a significant concentration of free electrons produced by the equilibrium  </a:t>
            </a:r>
          </a:p>
          <a:p>
            <a:r>
              <a:rPr lang="en-US" altLang="en-US" sz="1800" dirty="0">
                <a:latin typeface="Times New Roman" panose="02020603050405020304" pitchFamily="18" charset="0"/>
                <a:cs typeface="Times New Roman" panose="02020603050405020304" pitchFamily="18" charset="0"/>
              </a:rPr>
              <a:t>The dissociation process does not stop at the formation of ground - state atoms</a:t>
            </a:r>
          </a:p>
          <a:p>
            <a:r>
              <a:rPr lang="en-US" altLang="en-US" sz="1800" dirty="0">
                <a:latin typeface="Times New Roman" panose="02020603050405020304" pitchFamily="18" charset="0"/>
                <a:cs typeface="Times New Roman" panose="02020603050405020304" pitchFamily="18" charset="0"/>
              </a:rPr>
              <a:t>The excess energy of the flame can lead to the excitation of ground - state atoms to ionic by loss of electrons thereby resulting in the depletion of ground - state atoms.</a:t>
            </a:r>
          </a:p>
          <a:p>
            <a:r>
              <a:rPr lang="en-US" altLang="en-US" sz="1800" dirty="0">
                <a:latin typeface="Times New Roman" panose="02020603050405020304" pitchFamily="18" charset="0"/>
                <a:cs typeface="Times New Roman" panose="02020603050405020304" pitchFamily="18" charset="0"/>
              </a:rPr>
              <a:t>In cooler flames such as interference is encountered with easily ionized elements such as alkali metals and alkaline earth</a:t>
            </a:r>
          </a:p>
          <a:p>
            <a:r>
              <a:rPr lang="en-US" altLang="en-US" sz="1800" dirty="0">
                <a:latin typeface="Times New Roman" panose="02020603050405020304" pitchFamily="18" charset="0"/>
                <a:cs typeface="Times New Roman" panose="02020603050405020304" pitchFamily="18" charset="0"/>
              </a:rPr>
              <a:t>M(g) </a:t>
            </a:r>
            <a:r>
              <a:rPr lang="en-US" altLang="en-US" sz="1800" dirty="0">
                <a:latin typeface="Times New Roman" panose="02020603050405020304" pitchFamily="18" charset="0"/>
                <a:cs typeface="Times New Roman" panose="02020603050405020304" pitchFamily="18" charset="0"/>
                <a:sym typeface="Symbol" pitchFamily="2" charset="2"/>
              </a:rPr>
              <a:t> M</a:t>
            </a:r>
            <a:r>
              <a:rPr lang="en-US" altLang="en-US" sz="1800" baseline="30000" dirty="0">
                <a:latin typeface="Times New Roman" panose="02020603050405020304" pitchFamily="18" charset="0"/>
                <a:cs typeface="Times New Roman" panose="02020603050405020304" pitchFamily="18" charset="0"/>
                <a:sym typeface="Symbol" pitchFamily="2" charset="2"/>
              </a:rPr>
              <a:t>+</a:t>
            </a:r>
            <a:r>
              <a:rPr lang="en-US" altLang="en-US" sz="1800" dirty="0">
                <a:latin typeface="Times New Roman" panose="02020603050405020304" pitchFamily="18" charset="0"/>
                <a:cs typeface="Times New Roman" panose="02020603050405020304" pitchFamily="18" charset="0"/>
                <a:sym typeface="Symbol" pitchFamily="2" charset="2"/>
              </a:rPr>
              <a:t>(g) + e</a:t>
            </a:r>
            <a:r>
              <a:rPr lang="en-US" altLang="en-US" sz="1800" baseline="30000" dirty="0">
                <a:latin typeface="Times New Roman" panose="02020603050405020304" pitchFamily="18" charset="0"/>
                <a:cs typeface="Times New Roman" panose="02020603050405020304" pitchFamily="18" charset="0"/>
                <a:sym typeface="Symbol" pitchFamily="2" charset="2"/>
              </a:rPr>
              <a:t>-</a:t>
            </a:r>
            <a:endParaRPr lang="en-US" altLang="en-US" sz="1800" dirty="0">
              <a:latin typeface="Times New Roman" panose="02020603050405020304" pitchFamily="18" charset="0"/>
              <a:cs typeface="Times New Roman" panose="02020603050405020304" pitchFamily="18" charset="0"/>
            </a:endParaRPr>
          </a:p>
          <a:p>
            <a:r>
              <a:rPr lang="en-US" altLang="en-US" sz="1800" dirty="0">
                <a:latin typeface="Times New Roman" panose="02020603050405020304" pitchFamily="18" charset="0"/>
                <a:cs typeface="Times New Roman" panose="02020603050405020304" pitchFamily="18" charset="0"/>
              </a:rPr>
              <a:t>A problem in the analysis of alkali metal ions at low flame temperatures and other elements at higher temperatures. </a:t>
            </a:r>
          </a:p>
          <a:p>
            <a:r>
              <a:rPr lang="en-US" altLang="en-US" sz="1800" dirty="0">
                <a:latin typeface="Times New Roman" panose="02020603050405020304" pitchFamily="18" charset="0"/>
                <a:cs typeface="Times New Roman" panose="02020603050405020304" pitchFamily="18" charset="0"/>
              </a:rPr>
              <a:t>Because alkali metals have the lowest ionization potentials, they are most extensively ionized in flames.</a:t>
            </a:r>
          </a:p>
          <a:p>
            <a:r>
              <a:rPr lang="en-US" altLang="en-US" sz="1800" dirty="0">
                <a:latin typeface="Times New Roman" panose="02020603050405020304" pitchFamily="18" charset="0"/>
                <a:cs typeface="Times New Roman" panose="02020603050405020304" pitchFamily="18" charset="0"/>
              </a:rPr>
              <a:t>At 2450 K and a pressure of 0.1 Pa, sodium is 5% ionized.</a:t>
            </a:r>
          </a:p>
          <a:p>
            <a:r>
              <a:rPr lang="en-US" altLang="en-US" sz="1800" dirty="0">
                <a:latin typeface="Times New Roman" panose="02020603050405020304" pitchFamily="18" charset="0"/>
                <a:cs typeface="Times New Roman" panose="02020603050405020304" pitchFamily="18" charset="0"/>
              </a:rPr>
              <a:t>Potassium is 33% ionized under the same conditions.</a:t>
            </a:r>
          </a:p>
          <a:p>
            <a:r>
              <a:rPr lang="en-US" altLang="en-US" sz="1800" dirty="0">
                <a:latin typeface="Times New Roman" panose="02020603050405020304" pitchFamily="18" charset="0"/>
                <a:cs typeface="Times New Roman" panose="02020603050405020304" pitchFamily="18" charset="0"/>
              </a:rPr>
              <a:t>Ionized atoms have energy levels that are different from the parent atoms therefore the analytical signal is reduced.</a:t>
            </a:r>
          </a:p>
          <a:p>
            <a:pPr marL="233363" lvl="1" indent="-233363"/>
            <a:endParaRPr lang="en-US" sz="1800" b="1" dirty="0">
              <a:latin typeface="Times New Roman" panose="02020603050405020304" pitchFamily="18" charset="0"/>
              <a:cs typeface="Times New Roman" panose="02020603050405020304" pitchFamily="18" charset="0"/>
            </a:endParaRPr>
          </a:p>
          <a:p>
            <a:pPr marL="233363" lvl="1" indent="-233363"/>
            <a:endParaRPr lang="en-US" sz="1800" b="1" dirty="0">
              <a:latin typeface="Times New Roman" panose="02020603050405020304" pitchFamily="18" charset="0"/>
              <a:cs typeface="Times New Roman" panose="02020603050405020304" pitchFamily="18" charset="0"/>
            </a:endParaRPr>
          </a:p>
          <a:p>
            <a:pPr marL="0" lvl="1" indent="0">
              <a:buNone/>
            </a:pPr>
            <a:r>
              <a:rPr lang="en-US" sz="1800" b="1" dirty="0">
                <a:latin typeface="Times New Roman" panose="02020603050405020304" pitchFamily="18" charset="0"/>
                <a:cs typeface="Times New Roman" panose="02020603050405020304" pitchFamily="18" charset="0"/>
              </a:rPr>
              <a:t>a. All the alkali metals show this interference in the acetylene-air flame.</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b. Most elements show this interference in the acetylene-nitrous oxide flame. </a:t>
            </a:r>
          </a:p>
          <a:p>
            <a:pPr marL="233363" lvl="1" indent="-233363"/>
            <a:endParaRPr lang="en-US" altLang="en-US" sz="1800" dirty="0">
              <a:latin typeface="Times New Roman" panose="02020603050405020304" pitchFamily="18" charset="0"/>
              <a:cs typeface="Times New Roman" panose="02020603050405020304" pitchFamily="18" charset="0"/>
            </a:endParaRPr>
          </a:p>
          <a:p>
            <a:pPr>
              <a:spcBef>
                <a:spcPct val="0"/>
              </a:spcBef>
              <a:buNone/>
            </a:pPr>
            <a:endParaRPr lang="en-US" altLang="en-US" sz="1800" b="1" dirty="0">
              <a:solidFill>
                <a:srgbClr val="CC3300"/>
              </a:solidFill>
              <a:latin typeface="Times New Roman" panose="02020603050405020304" pitchFamily="18" charset="0"/>
              <a:cs typeface="Times New Roman" panose="02020603050405020304" pitchFamily="18" charset="0"/>
              <a:sym typeface="Wingdings" pitchFamily="2" charset="2"/>
            </a:endParaRPr>
          </a:p>
          <a:p>
            <a:pPr>
              <a:spcBef>
                <a:spcPct val="0"/>
              </a:spcBef>
              <a:buNone/>
            </a:pPr>
            <a:r>
              <a:rPr lang="en-US" altLang="en-US" sz="1400" dirty="0">
                <a:solidFill>
                  <a:srgbClr val="CC3300"/>
                </a:solidFill>
                <a:latin typeface="Times New Roman" panose="02020603050405020304" pitchFamily="18" charset="0"/>
                <a:cs typeface="Times New Roman" panose="02020603050405020304" pitchFamily="18" charset="0"/>
                <a:sym typeface="Wingdings" pitchFamily="2" charset="2"/>
              </a:rPr>
              <a:t>	</a:t>
            </a:r>
            <a:endParaRPr lang="en-US" altLang="en-US" sz="2000" dirty="0">
              <a:latin typeface="Times New Roman" panose="02020603050405020304" pitchFamily="18" charset="0"/>
              <a:cs typeface="Times New Roman" panose="02020603050405020304" pitchFamily="18" charset="0"/>
              <a:sym typeface="Wingdings" pitchFamily="2" charset="2"/>
            </a:endParaRPr>
          </a:p>
        </p:txBody>
      </p:sp>
      <p:sp>
        <p:nvSpPr>
          <p:cNvPr id="7" name="Rectangle 6">
            <a:extLst>
              <a:ext uri="{FF2B5EF4-FFF2-40B4-BE49-F238E27FC236}">
                <a16:creationId xmlns:a16="http://schemas.microsoft.com/office/drawing/2014/main" id="{A4135E93-D326-2F4D-AB6C-3C2097FB2692}"/>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3321098573"/>
      </p:ext>
    </p:extLst>
  </p:cSld>
  <p:clrMapOvr>
    <a:masterClrMapping/>
  </p:clrMapOvr>
  <mc:AlternateContent xmlns:mc="http://schemas.openxmlformats.org/markup-compatibility/2006" xmlns:p14="http://schemas.microsoft.com/office/powerpoint/2010/main">
    <mc:Choice Requires="p14">
      <p:transition spd="slow" p14:dur="2000" advTm="483071"/>
    </mc:Choice>
    <mc:Fallback xmlns="">
      <p:transition spd="slow" advTm="483071"/>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519283F-EAE5-2B4A-B49C-B143FABF6301}"/>
              </a:ext>
            </a:extLst>
          </p:cNvPr>
          <p:cNvSpPr>
            <a:spLocks noGrp="1"/>
          </p:cNvSpPr>
          <p:nvPr>
            <p:ph type="sldNum" sz="quarter" idx="12"/>
          </p:nvPr>
        </p:nvSpPr>
        <p:spPr/>
        <p:txBody>
          <a:bodyPr/>
          <a:lstStyle/>
          <a:p>
            <a:pPr>
              <a:defRPr/>
            </a:pPr>
            <a:fld id="{735F96D3-EBE1-0A4A-B703-CB2886AD4CA8}" type="slidenum">
              <a:rPr lang="en-US" altLang="en-US"/>
              <a:pPr>
                <a:defRPr/>
              </a:pPr>
              <a:t>42</a:t>
            </a:fld>
            <a:endParaRPr lang="en-US" altLang="en-US" sz="1400">
              <a:latin typeface="Times New Roman" panose="02020603050405020304" pitchFamily="18" charset="0"/>
            </a:endParaRPr>
          </a:p>
        </p:txBody>
      </p:sp>
      <p:sp>
        <p:nvSpPr>
          <p:cNvPr id="48131" name="Rectangle 3">
            <a:extLst>
              <a:ext uri="{FF2B5EF4-FFF2-40B4-BE49-F238E27FC236}">
                <a16:creationId xmlns:a16="http://schemas.microsoft.com/office/drawing/2014/main" id="{BC0F42D6-179A-504A-B6B7-F92BF60E25D7}"/>
              </a:ext>
            </a:extLst>
          </p:cNvPr>
          <p:cNvSpPr>
            <a:spLocks noGrp="1" noChangeArrowheads="1"/>
          </p:cNvSpPr>
          <p:nvPr>
            <p:ph type="body" idx="1"/>
          </p:nvPr>
        </p:nvSpPr>
        <p:spPr>
          <a:xfrm>
            <a:off x="271906" y="113677"/>
            <a:ext cx="11312014" cy="5848350"/>
          </a:xfrm>
        </p:spPr>
        <p:txBody>
          <a:bodyPr>
            <a:normAutofit/>
          </a:bodyPr>
          <a:lstStyle/>
          <a:p>
            <a:pPr>
              <a:spcBef>
                <a:spcPct val="0"/>
              </a:spcBef>
              <a:buNone/>
            </a:pPr>
            <a:r>
              <a:rPr lang="en-US" altLang="en-US" sz="2000" b="1" dirty="0">
                <a:solidFill>
                  <a:srgbClr val="C00000"/>
                </a:solidFill>
                <a:latin typeface="Times New Roman" panose="02020603050405020304" pitchFamily="18" charset="0"/>
                <a:cs typeface="Times New Roman" panose="02020603050405020304" pitchFamily="18" charset="0"/>
              </a:rPr>
              <a:t>Avoid by </a:t>
            </a:r>
          </a:p>
          <a:p>
            <a:pPr>
              <a:spcBef>
                <a:spcPct val="0"/>
              </a:spcBef>
              <a:buFont typeface="Wingdings" pitchFamily="2" charset="2"/>
              <a:buChar char="Ø"/>
            </a:pPr>
            <a:r>
              <a:rPr lang="en-US" altLang="en-US" sz="2000" dirty="0">
                <a:latin typeface="Times New Roman" panose="02020603050405020304" pitchFamily="18" charset="0"/>
                <a:cs typeface="Times New Roman" panose="02020603050405020304" pitchFamily="18" charset="0"/>
                <a:sym typeface="Wingdings" pitchFamily="2" charset="2"/>
              </a:rPr>
              <a:t>lower temperature </a:t>
            </a:r>
          </a:p>
          <a:p>
            <a:pPr>
              <a:spcBef>
                <a:spcPct val="0"/>
              </a:spcBef>
              <a:buFont typeface="Wingdings" pitchFamily="2" charset="2"/>
              <a:buChar char="Ø"/>
            </a:pPr>
            <a:r>
              <a:rPr lang="en-US" altLang="en-US" sz="2000" dirty="0">
                <a:latin typeface="Times New Roman" panose="02020603050405020304" pitchFamily="18" charset="0"/>
                <a:cs typeface="Times New Roman" panose="02020603050405020304" pitchFamily="18" charset="0"/>
                <a:sym typeface="Wingdings" pitchFamily="2" charset="2"/>
              </a:rPr>
              <a:t>Add ionization suppressor – creates a large number of electrons in the flame and suppresses the ionization of the analyte.</a:t>
            </a:r>
          </a:p>
          <a:p>
            <a:pPr>
              <a:spcBef>
                <a:spcPct val="0"/>
              </a:spcBef>
              <a:buFont typeface="Wingdings" pitchFamily="2" charset="2"/>
              <a:buChar char="Ø"/>
            </a:pPr>
            <a:r>
              <a:rPr lang="en-US" altLang="en-US" sz="2000" dirty="0">
                <a:latin typeface="Times New Roman" panose="02020603050405020304" pitchFamily="18" charset="0"/>
                <a:cs typeface="Times New Roman" panose="02020603050405020304" pitchFamily="18" charset="0"/>
                <a:sym typeface="Wingdings" pitchFamily="2" charset="2"/>
              </a:rPr>
              <a:t>A high concentration of e</a:t>
            </a:r>
            <a:r>
              <a:rPr lang="en-US" altLang="en-US" sz="2000" baseline="30000" dirty="0">
                <a:latin typeface="Times New Roman" panose="02020603050405020304" pitchFamily="18" charset="0"/>
                <a:cs typeface="Times New Roman" panose="02020603050405020304" pitchFamily="18" charset="0"/>
                <a:sym typeface="Wingdings" pitchFamily="2" charset="2"/>
              </a:rPr>
              <a:t>- </a:t>
            </a:r>
            <a:r>
              <a:rPr lang="en-US" altLang="en-US" sz="2000" dirty="0">
                <a:latin typeface="Times New Roman" panose="02020603050405020304" pitchFamily="18" charset="0"/>
                <a:cs typeface="Times New Roman" panose="02020603050405020304" pitchFamily="18" charset="0"/>
                <a:sym typeface="Wingdings" pitchFamily="2" charset="2"/>
              </a:rPr>
              <a:t>suppresses M</a:t>
            </a:r>
            <a:r>
              <a:rPr lang="en-US" altLang="en-US" sz="2000" baseline="30000" dirty="0">
                <a:latin typeface="Times New Roman" panose="02020603050405020304" pitchFamily="18" charset="0"/>
                <a:cs typeface="Times New Roman" panose="02020603050405020304" pitchFamily="18" charset="0"/>
                <a:sym typeface="Wingdings" pitchFamily="2" charset="2"/>
              </a:rPr>
              <a:t>+</a:t>
            </a:r>
            <a:r>
              <a:rPr lang="en-US" altLang="en-US" sz="2000" dirty="0">
                <a:latin typeface="Times New Roman" panose="02020603050405020304" pitchFamily="18" charset="0"/>
                <a:cs typeface="Times New Roman" panose="02020603050405020304" pitchFamily="18" charset="0"/>
                <a:sym typeface="Wingdings" pitchFamily="2" charset="2"/>
              </a:rPr>
              <a:t> by shifting equilibrium.</a:t>
            </a:r>
            <a:endParaRPr lang="en-US" altLang="en-US" sz="2000" dirty="0">
              <a:latin typeface="Times New Roman" panose="02020603050405020304" pitchFamily="18" charset="0"/>
              <a:cs typeface="Times New Roman" panose="02020603050405020304" pitchFamily="18" charset="0"/>
            </a:endParaRPr>
          </a:p>
          <a:p>
            <a:r>
              <a:rPr lang="en-US" altLang="en-US" sz="2000" dirty="0">
                <a:latin typeface="Times New Roman" panose="02020603050405020304" pitchFamily="18" charset="0"/>
                <a:cs typeface="Times New Roman" panose="02020603050405020304" pitchFamily="18" charset="0"/>
              </a:rPr>
              <a:t>Salt of such elements as K, Rb, and Cs are commonly used as </a:t>
            </a:r>
            <a:r>
              <a:rPr lang="en-US" altLang="en-US" sz="2000" dirty="0">
                <a:latin typeface="Times New Roman" panose="02020603050405020304" pitchFamily="18" charset="0"/>
                <a:cs typeface="Times New Roman" panose="02020603050405020304" pitchFamily="18" charset="0"/>
                <a:sym typeface="Wingdings" pitchFamily="2" charset="2"/>
              </a:rPr>
              <a:t>ionization suppressor </a:t>
            </a:r>
          </a:p>
          <a:p>
            <a:r>
              <a:rPr lang="en-US" altLang="en-US" sz="2000" dirty="0">
                <a:latin typeface="Times New Roman" panose="02020603050405020304" pitchFamily="18" charset="0"/>
                <a:cs typeface="Times New Roman" panose="02020603050405020304" pitchFamily="18" charset="0"/>
              </a:rPr>
              <a:t> Add 1000 ppm of CsCl when analyzing Na or K.</a:t>
            </a:r>
          </a:p>
          <a:p>
            <a:r>
              <a:rPr lang="en-US" altLang="en-US" sz="2000" dirty="0">
                <a:latin typeface="Times New Roman" panose="02020603050405020304" pitchFamily="18" charset="0"/>
                <a:cs typeface="Times New Roman" panose="02020603050405020304" pitchFamily="18" charset="0"/>
              </a:rPr>
              <a:t>Cs is more readily ionized than either Na or K.</a:t>
            </a:r>
          </a:p>
          <a:p>
            <a:r>
              <a:rPr lang="en-US" altLang="en-US" sz="2000" dirty="0">
                <a:latin typeface="Times New Roman" panose="02020603050405020304" pitchFamily="18" charset="0"/>
                <a:cs typeface="Times New Roman" panose="02020603050405020304" pitchFamily="18" charset="0"/>
              </a:rPr>
              <a:t>This produces a high concentration of electrons in the flame.</a:t>
            </a:r>
          </a:p>
        </p:txBody>
      </p:sp>
      <p:graphicFrame>
        <p:nvGraphicFramePr>
          <p:cNvPr id="48132" name="Object 4">
            <a:extLst>
              <a:ext uri="{FF2B5EF4-FFF2-40B4-BE49-F238E27FC236}">
                <a16:creationId xmlns:a16="http://schemas.microsoft.com/office/drawing/2014/main" id="{3BEBBE5F-CF57-654D-B194-DC69B7D9FD94}"/>
              </a:ext>
            </a:extLst>
          </p:cNvPr>
          <p:cNvGraphicFramePr>
            <a:graphicFrameLocks noChangeAspect="1"/>
          </p:cNvGraphicFramePr>
          <p:nvPr>
            <p:extLst>
              <p:ext uri="{D42A27DB-BD31-4B8C-83A1-F6EECF244321}">
                <p14:modId xmlns:p14="http://schemas.microsoft.com/office/powerpoint/2010/main" val="1347111433"/>
              </p:ext>
            </p:extLst>
          </p:nvPr>
        </p:nvGraphicFramePr>
        <p:xfrm>
          <a:off x="9876066" y="1676741"/>
          <a:ext cx="2171700" cy="1939925"/>
        </p:xfrm>
        <a:graphic>
          <a:graphicData uri="http://schemas.openxmlformats.org/presentationml/2006/ole">
            <mc:AlternateContent xmlns:mc="http://schemas.openxmlformats.org/markup-compatibility/2006">
              <mc:Choice xmlns:v="urn:schemas-microsoft-com:vml" Requires="v">
                <p:oleObj name="Equation" r:id="rId2" imgW="22237700" imgH="19900900" progId="Equation.3">
                  <p:embed/>
                </p:oleObj>
              </mc:Choice>
              <mc:Fallback>
                <p:oleObj name="Equation" r:id="rId2" imgW="22237700" imgH="19900900" progId="Equation.3">
                  <p:embed/>
                  <p:pic>
                    <p:nvPicPr>
                      <p:cNvPr id="48132" name="Object 4">
                        <a:extLst>
                          <a:ext uri="{FF2B5EF4-FFF2-40B4-BE49-F238E27FC236}">
                            <a16:creationId xmlns:a16="http://schemas.microsoft.com/office/drawing/2014/main" id="{3BEBBE5F-CF57-654D-B194-DC69B7D9F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066" y="1676741"/>
                        <a:ext cx="2171700" cy="193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5">
            <a:extLst>
              <a:ext uri="{FF2B5EF4-FFF2-40B4-BE49-F238E27FC236}">
                <a16:creationId xmlns:a16="http://schemas.microsoft.com/office/drawing/2014/main" id="{FB71385B-8131-6D4E-82C6-29364B3AC3C3}"/>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pic>
        <p:nvPicPr>
          <p:cNvPr id="3" name="Picture 2">
            <a:extLst>
              <a:ext uri="{FF2B5EF4-FFF2-40B4-BE49-F238E27FC236}">
                <a16:creationId xmlns:a16="http://schemas.microsoft.com/office/drawing/2014/main" id="{2C445DB2-2590-373F-9A4A-9E523FFF268B}"/>
              </a:ext>
            </a:extLst>
          </p:cNvPr>
          <p:cNvPicPr>
            <a:picLocks noChangeAspect="1"/>
          </p:cNvPicPr>
          <p:nvPr/>
        </p:nvPicPr>
        <p:blipFill rotWithShape="1">
          <a:blip r:embed="rId4"/>
          <a:srcRect t="7010" r="7798" b="7694"/>
          <a:stretch/>
        </p:blipFill>
        <p:spPr>
          <a:xfrm>
            <a:off x="4811564" y="3449834"/>
            <a:ext cx="6094733" cy="3294489"/>
          </a:xfrm>
          <a:prstGeom prst="rect">
            <a:avLst/>
          </a:prstGeom>
          <a:ln>
            <a:solidFill>
              <a:srgbClr val="FF0000"/>
            </a:solidFill>
          </a:ln>
        </p:spPr>
      </p:pic>
      <p:pic>
        <p:nvPicPr>
          <p:cNvPr id="4" name="Picture 3">
            <a:extLst>
              <a:ext uri="{FF2B5EF4-FFF2-40B4-BE49-F238E27FC236}">
                <a16:creationId xmlns:a16="http://schemas.microsoft.com/office/drawing/2014/main" id="{90DC8C4D-330B-1248-65D1-2ACD295ECB48}"/>
              </a:ext>
            </a:extLst>
          </p:cNvPr>
          <p:cNvPicPr>
            <a:picLocks noChangeAspect="1"/>
          </p:cNvPicPr>
          <p:nvPr/>
        </p:nvPicPr>
        <p:blipFill>
          <a:blip r:embed="rId5"/>
          <a:stretch>
            <a:fillRect/>
          </a:stretch>
        </p:blipFill>
        <p:spPr>
          <a:xfrm>
            <a:off x="144234" y="3426986"/>
            <a:ext cx="4331155" cy="3294490"/>
          </a:xfrm>
          <a:prstGeom prst="rect">
            <a:avLst/>
          </a:prstGeom>
          <a:ln>
            <a:solidFill>
              <a:srgbClr val="FF0000"/>
            </a:solidFill>
          </a:ln>
        </p:spPr>
      </p:pic>
    </p:spTree>
    <p:extLst>
      <p:ext uri="{BB962C8B-B14F-4D97-AF65-F5344CB8AC3E}">
        <p14:creationId xmlns:p14="http://schemas.microsoft.com/office/powerpoint/2010/main" val="873909029"/>
      </p:ext>
    </p:extLst>
  </p:cSld>
  <p:clrMapOvr>
    <a:masterClrMapping/>
  </p:clrMapOvr>
  <mc:AlternateContent xmlns:mc="http://schemas.openxmlformats.org/markup-compatibility/2006" xmlns:p14="http://schemas.microsoft.com/office/powerpoint/2010/main">
    <mc:Choice Requires="p14">
      <p:transition spd="slow" p14:dur="2000" advTm="198718"/>
    </mc:Choice>
    <mc:Fallback xmlns="">
      <p:transition spd="slow" advTm="19871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60BE8E5-A653-6C45-8315-70C8E014AFEE}"/>
              </a:ext>
            </a:extLst>
          </p:cNvPr>
          <p:cNvSpPr>
            <a:spLocks noGrp="1"/>
          </p:cNvSpPr>
          <p:nvPr>
            <p:ph type="sldNum" sz="quarter" idx="12"/>
          </p:nvPr>
        </p:nvSpPr>
        <p:spPr/>
        <p:txBody>
          <a:bodyPr/>
          <a:lstStyle/>
          <a:p>
            <a:pPr>
              <a:defRPr/>
            </a:pPr>
            <a:fld id="{24A9595E-521C-FE49-8D30-F41EB0097F6E}" type="slidenum">
              <a:rPr lang="en-US" altLang="en-US"/>
              <a:pPr>
                <a:defRPr/>
              </a:pPr>
              <a:t>43</a:t>
            </a:fld>
            <a:endParaRPr lang="en-US" altLang="en-US" sz="1400">
              <a:latin typeface="Times New Roman" panose="02020603050405020304" pitchFamily="18" charset="0"/>
            </a:endParaRPr>
          </a:p>
        </p:txBody>
      </p:sp>
      <p:sp>
        <p:nvSpPr>
          <p:cNvPr id="67586" name="Rectangle 2">
            <a:extLst>
              <a:ext uri="{FF2B5EF4-FFF2-40B4-BE49-F238E27FC236}">
                <a16:creationId xmlns:a16="http://schemas.microsoft.com/office/drawing/2014/main" id="{9D77BB01-2E33-3041-80FF-E7746008A867}"/>
              </a:ext>
            </a:extLst>
          </p:cNvPr>
          <p:cNvSpPr>
            <a:spLocks noGrp="1" noChangeArrowheads="1"/>
          </p:cNvSpPr>
          <p:nvPr>
            <p:ph type="title"/>
          </p:nvPr>
        </p:nvSpPr>
        <p:spPr>
          <a:xfrm>
            <a:off x="294967" y="182511"/>
            <a:ext cx="9436510" cy="685800"/>
          </a:xfrm>
        </p:spPr>
        <p:txBody>
          <a:bodyPr>
            <a:noAutofit/>
          </a:bodyPr>
          <a:lstStyle/>
          <a:p>
            <a:pPr algn="ctr"/>
            <a:r>
              <a:rPr lang="en-US" altLang="en-US" sz="3200" b="1" dirty="0">
                <a:solidFill>
                  <a:srgbClr val="C00000"/>
                </a:solidFill>
                <a:latin typeface="Times New Roman" panose="02020603050405020304" pitchFamily="18" charset="0"/>
                <a:cs typeface="Times New Roman" panose="02020603050405020304" pitchFamily="18" charset="0"/>
              </a:rPr>
              <a:t>Applications of AAS</a:t>
            </a:r>
            <a:endParaRPr lang="en-US" altLang="en-US" sz="3200" dirty="0">
              <a:solidFill>
                <a:srgbClr val="C00000"/>
              </a:solidFill>
              <a:latin typeface="Times New Roman" panose="02020603050405020304" pitchFamily="18" charset="0"/>
              <a:cs typeface="Times New Roman" panose="02020603050405020304" pitchFamily="18" charset="0"/>
            </a:endParaRPr>
          </a:p>
        </p:txBody>
      </p:sp>
      <p:sp>
        <p:nvSpPr>
          <p:cNvPr id="67587" name="Rectangle 3">
            <a:extLst>
              <a:ext uri="{FF2B5EF4-FFF2-40B4-BE49-F238E27FC236}">
                <a16:creationId xmlns:a16="http://schemas.microsoft.com/office/drawing/2014/main" id="{066F57B0-C400-674A-AF0B-5BCD1C243E08}"/>
              </a:ext>
            </a:extLst>
          </p:cNvPr>
          <p:cNvSpPr>
            <a:spLocks noGrp="1" noChangeArrowheads="1"/>
          </p:cNvSpPr>
          <p:nvPr>
            <p:ph type="body" idx="1"/>
          </p:nvPr>
        </p:nvSpPr>
        <p:spPr>
          <a:xfrm>
            <a:off x="189270" y="1015795"/>
            <a:ext cx="7772400" cy="5124450"/>
          </a:xfrm>
        </p:spPr>
        <p:txBody>
          <a:bodyPr/>
          <a:lstStyle/>
          <a:p>
            <a:r>
              <a:rPr lang="en-US" altLang="en-US" sz="2400" b="1" dirty="0">
                <a:latin typeface="Times New Roman" panose="02020603050405020304" pitchFamily="18" charset="0"/>
                <a:cs typeface="Times New Roman" panose="02020603050405020304" pitchFamily="18" charset="0"/>
              </a:rPr>
              <a:t>Agricultural analysis</a:t>
            </a:r>
            <a:endParaRPr lang="en-US" altLang="en-US" sz="2400" dirty="0">
              <a:latin typeface="Times New Roman" panose="02020603050405020304" pitchFamily="18" charset="0"/>
              <a:cs typeface="Times New Roman" panose="02020603050405020304" pitchFamily="18" charset="0"/>
            </a:endParaRPr>
          </a:p>
          <a:p>
            <a:pPr lvl="1"/>
            <a:r>
              <a:rPr lang="en-US" altLang="en-US" sz="2000" dirty="0">
                <a:latin typeface="Times New Roman" panose="02020603050405020304" pitchFamily="18" charset="0"/>
                <a:cs typeface="Times New Roman" panose="02020603050405020304" pitchFamily="18" charset="0"/>
              </a:rPr>
              <a:t>soils</a:t>
            </a:r>
          </a:p>
          <a:p>
            <a:pPr lvl="1"/>
            <a:r>
              <a:rPr lang="en-US" altLang="en-US" sz="2000" dirty="0">
                <a:latin typeface="Times New Roman" panose="02020603050405020304" pitchFamily="18" charset="0"/>
                <a:cs typeface="Times New Roman" panose="02020603050405020304" pitchFamily="18" charset="0"/>
              </a:rPr>
              <a:t>plants</a:t>
            </a:r>
          </a:p>
          <a:p>
            <a:r>
              <a:rPr lang="en-US" altLang="en-US" sz="2400" b="1" dirty="0">
                <a:latin typeface="Times New Roman" panose="02020603050405020304" pitchFamily="18" charset="0"/>
                <a:cs typeface="Times New Roman" panose="02020603050405020304" pitchFamily="18" charset="0"/>
              </a:rPr>
              <a:t>Clinical and biochemistry</a:t>
            </a:r>
            <a:endParaRPr lang="en-US" altLang="en-US" sz="2400" dirty="0">
              <a:latin typeface="Times New Roman" panose="02020603050405020304" pitchFamily="18" charset="0"/>
              <a:cs typeface="Times New Roman" panose="02020603050405020304" pitchFamily="18" charset="0"/>
            </a:endParaRPr>
          </a:p>
          <a:p>
            <a:pPr lvl="1"/>
            <a:r>
              <a:rPr lang="en-US" altLang="en-US" sz="2000" dirty="0">
                <a:latin typeface="Times New Roman" panose="02020603050405020304" pitchFamily="18" charset="0"/>
                <a:cs typeface="Times New Roman" panose="02020603050405020304" pitchFamily="18" charset="0"/>
              </a:rPr>
              <a:t>whole blood, plasma and serum Ca, Mg, Li, Na, K, Cu, Zn, Fe etc.</a:t>
            </a:r>
          </a:p>
          <a:p>
            <a:r>
              <a:rPr lang="en-US" altLang="en-US" sz="2400" b="1" dirty="0">
                <a:latin typeface="Times New Roman" panose="02020603050405020304" pitchFamily="18" charset="0"/>
                <a:cs typeface="Times New Roman" panose="02020603050405020304" pitchFamily="18" charset="0"/>
              </a:rPr>
              <a:t>Metallurgy</a:t>
            </a:r>
            <a:endParaRPr lang="en-US" altLang="en-US" sz="2400" dirty="0">
              <a:latin typeface="Times New Roman" panose="02020603050405020304" pitchFamily="18" charset="0"/>
              <a:cs typeface="Times New Roman" panose="02020603050405020304" pitchFamily="18" charset="0"/>
            </a:endParaRPr>
          </a:p>
          <a:p>
            <a:pPr lvl="1"/>
            <a:r>
              <a:rPr lang="en-US" altLang="en-US" sz="2000" dirty="0">
                <a:latin typeface="Times New Roman" panose="02020603050405020304" pitchFamily="18" charset="0"/>
                <a:cs typeface="Times New Roman" panose="02020603050405020304" pitchFamily="18" charset="0"/>
              </a:rPr>
              <a:t>ores, metals and alloys</a:t>
            </a:r>
          </a:p>
          <a:p>
            <a:r>
              <a:rPr lang="en-US" altLang="en-US" b="1" dirty="0">
                <a:latin typeface="Times New Roman" panose="02020603050405020304" pitchFamily="18" charset="0"/>
                <a:cs typeface="Times New Roman" panose="02020603050405020304" pitchFamily="18" charset="0"/>
              </a:rPr>
              <a:t>Lubricating oils</a:t>
            </a:r>
          </a:p>
          <a:p>
            <a:pPr lvl="1"/>
            <a:r>
              <a:rPr lang="en-US" altLang="en-US" dirty="0">
                <a:latin typeface="Times New Roman" panose="02020603050405020304" pitchFamily="18" charset="0"/>
                <a:cs typeface="Times New Roman" panose="02020603050405020304" pitchFamily="18" charset="0"/>
              </a:rPr>
              <a:t>Ba, Ca, Mg and Zn additives</a:t>
            </a:r>
          </a:p>
          <a:p>
            <a:r>
              <a:rPr lang="en-US" altLang="en-US" b="1" dirty="0">
                <a:latin typeface="Times New Roman" panose="02020603050405020304" pitchFamily="18" charset="0"/>
                <a:cs typeface="Times New Roman" panose="02020603050405020304" pitchFamily="18" charset="0"/>
              </a:rPr>
              <a:t>Greases</a:t>
            </a:r>
            <a:endParaRPr lang="en-US" altLang="en-US" dirty="0">
              <a:latin typeface="Times New Roman" panose="02020603050405020304" pitchFamily="18" charset="0"/>
              <a:cs typeface="Times New Roman" panose="02020603050405020304" pitchFamily="18" charset="0"/>
            </a:endParaRPr>
          </a:p>
          <a:p>
            <a:pPr lvl="1"/>
            <a:r>
              <a:rPr lang="en-US" altLang="en-US" dirty="0">
                <a:latin typeface="Times New Roman" panose="02020603050405020304" pitchFamily="18" charset="0"/>
                <a:cs typeface="Times New Roman" panose="02020603050405020304" pitchFamily="18" charset="0"/>
              </a:rPr>
              <a:t>Li, Na, Ca</a:t>
            </a:r>
          </a:p>
        </p:txBody>
      </p:sp>
      <p:sp>
        <p:nvSpPr>
          <p:cNvPr id="2" name="Rectangle 1">
            <a:extLst>
              <a:ext uri="{FF2B5EF4-FFF2-40B4-BE49-F238E27FC236}">
                <a16:creationId xmlns:a16="http://schemas.microsoft.com/office/drawing/2014/main" id="{4BFA63AB-9380-0249-B68C-566EAEDAFE18}"/>
              </a:ext>
            </a:extLst>
          </p:cNvPr>
          <p:cNvSpPr/>
          <p:nvPr/>
        </p:nvSpPr>
        <p:spPr>
          <a:xfrm>
            <a:off x="8126362" y="1493174"/>
            <a:ext cx="3687097" cy="3785652"/>
          </a:xfrm>
          <a:prstGeom prst="rect">
            <a:avLst/>
          </a:prstGeom>
        </p:spPr>
        <p:txBody>
          <a:bodyPr wrap="square">
            <a:spAutoFit/>
          </a:bodyPr>
          <a:lstStyle/>
          <a:p>
            <a:pPr marL="457200" indent="-457200">
              <a:buFont typeface="Arial" panose="020B0604020202020204" pitchFamily="34" charset="0"/>
              <a:buChar char="•"/>
            </a:pPr>
            <a:r>
              <a:rPr lang="en-US" altLang="en-US" sz="2400" b="1" dirty="0">
                <a:latin typeface="Times New Roman" panose="02020603050405020304" pitchFamily="18" charset="0"/>
                <a:cs typeface="Times New Roman" panose="02020603050405020304" pitchFamily="18" charset="0"/>
              </a:rPr>
              <a:t>Water and effluents</a:t>
            </a:r>
            <a:endParaRPr lang="en-US" altLang="en-US" sz="2400" dirty="0">
              <a:latin typeface="Times New Roman" panose="02020603050405020304" pitchFamily="18" charset="0"/>
              <a:cs typeface="Times New Roman" panose="02020603050405020304" pitchFamily="18" charset="0"/>
            </a:endParaRPr>
          </a:p>
          <a:p>
            <a:pPr lvl="1"/>
            <a:r>
              <a:rPr lang="en-US" altLang="en-US" sz="2400" dirty="0">
                <a:latin typeface="Times New Roman" panose="02020603050405020304" pitchFamily="18" charset="0"/>
                <a:cs typeface="Times New Roman" panose="02020603050405020304" pitchFamily="18" charset="0"/>
              </a:rPr>
              <a:t>many elements e.g. Ca, Mg, Fe, Si, Al, Ba</a:t>
            </a:r>
          </a:p>
          <a:p>
            <a:pPr marL="457200" indent="-457200">
              <a:buFont typeface="Arial" panose="020B0604020202020204" pitchFamily="34" charset="0"/>
              <a:buChar char="•"/>
            </a:pPr>
            <a:r>
              <a:rPr lang="en-US" altLang="en-US" sz="2400" b="1" dirty="0">
                <a:latin typeface="Times New Roman" panose="02020603050405020304" pitchFamily="18" charset="0"/>
                <a:cs typeface="Times New Roman" panose="02020603050405020304" pitchFamily="18" charset="0"/>
              </a:rPr>
              <a:t>Food</a:t>
            </a:r>
          </a:p>
          <a:p>
            <a:pPr lvl="1"/>
            <a:r>
              <a:rPr lang="en-US" altLang="en-US" sz="2400" dirty="0">
                <a:latin typeface="Times New Roman" panose="02020603050405020304" pitchFamily="18" charset="0"/>
                <a:cs typeface="Times New Roman" panose="02020603050405020304" pitchFamily="18" charset="0"/>
              </a:rPr>
              <a:t>wide range of elements</a:t>
            </a:r>
          </a:p>
          <a:p>
            <a:pPr marL="457200" indent="-457200">
              <a:buFont typeface="Arial" panose="020B0604020202020204" pitchFamily="34" charset="0"/>
              <a:buChar char="•"/>
            </a:pPr>
            <a:r>
              <a:rPr lang="en-US" altLang="en-US" sz="2400" b="1" dirty="0">
                <a:latin typeface="Times New Roman" panose="02020603050405020304" pitchFamily="18" charset="0"/>
                <a:cs typeface="Times New Roman" panose="02020603050405020304" pitchFamily="18" charset="0"/>
              </a:rPr>
              <a:t>Animal feedstuffs</a:t>
            </a:r>
            <a:endParaRPr lang="en-US" altLang="en-US" sz="2400" dirty="0">
              <a:latin typeface="Times New Roman" panose="02020603050405020304" pitchFamily="18" charset="0"/>
              <a:cs typeface="Times New Roman" panose="02020603050405020304" pitchFamily="18" charset="0"/>
            </a:endParaRPr>
          </a:p>
          <a:p>
            <a:pPr lvl="1"/>
            <a:r>
              <a:rPr lang="en-US" altLang="en-US" sz="2400" dirty="0">
                <a:latin typeface="Times New Roman" panose="02020603050405020304" pitchFamily="18" charset="0"/>
                <a:cs typeface="Times New Roman" panose="02020603050405020304" pitchFamily="18" charset="0"/>
              </a:rPr>
              <a:t>Mn, Fe, Co, Cu, Zn, Cr, Se</a:t>
            </a:r>
          </a:p>
          <a:p>
            <a:pPr marL="457200" indent="-457200">
              <a:buFont typeface="Arial" panose="020B0604020202020204" pitchFamily="34" charset="0"/>
              <a:buChar char="•"/>
            </a:pPr>
            <a:r>
              <a:rPr lang="en-US" altLang="en-US" sz="2400" b="1" dirty="0">
                <a:latin typeface="Times New Roman" panose="02020603050405020304" pitchFamily="18" charset="0"/>
                <a:cs typeface="Times New Roman" panose="02020603050405020304" pitchFamily="18" charset="0"/>
              </a:rPr>
              <a:t>Medicines</a:t>
            </a:r>
            <a:endParaRPr lang="en-US" altLang="en-US" sz="2400" dirty="0">
              <a:latin typeface="Times New Roman" panose="02020603050405020304" pitchFamily="18" charset="0"/>
              <a:cs typeface="Times New Roman" panose="02020603050405020304" pitchFamily="18" charset="0"/>
            </a:endParaRPr>
          </a:p>
          <a:p>
            <a:pPr lvl="1"/>
            <a:r>
              <a:rPr lang="en-US" altLang="en-US" sz="2400" dirty="0">
                <a:latin typeface="Times New Roman" panose="02020603050405020304" pitchFamily="18" charset="0"/>
                <a:cs typeface="Times New Roman" panose="02020603050405020304" pitchFamily="18" charset="0"/>
              </a:rPr>
              <a:t>range of elements</a:t>
            </a:r>
          </a:p>
        </p:txBody>
      </p:sp>
      <p:sp>
        <p:nvSpPr>
          <p:cNvPr id="7" name="Rectangle 6">
            <a:extLst>
              <a:ext uri="{FF2B5EF4-FFF2-40B4-BE49-F238E27FC236}">
                <a16:creationId xmlns:a16="http://schemas.microsoft.com/office/drawing/2014/main" id="{BB008C17-8B02-7241-B526-DC9393F8F17F}"/>
              </a:ext>
            </a:extLst>
          </p:cNvPr>
          <p:cNvSpPr/>
          <p:nvPr/>
        </p:nvSpPr>
        <p:spPr>
          <a:xfrm>
            <a:off x="9539891" y="113677"/>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476199100"/>
      </p:ext>
    </p:extLst>
  </p:cSld>
  <p:clrMapOvr>
    <a:masterClrMapping/>
  </p:clrMapOvr>
  <mc:AlternateContent xmlns:mc="http://schemas.openxmlformats.org/markup-compatibility/2006" xmlns:p14="http://schemas.microsoft.com/office/powerpoint/2010/main">
    <mc:Choice Requires="p14">
      <p:transition spd="slow" p14:dur="2000" advTm="184865"/>
    </mc:Choice>
    <mc:Fallback xmlns="">
      <p:transition spd="slow" advTm="18486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C1091DF-0F97-F649-8479-23A12989D675}"/>
              </a:ext>
            </a:extLst>
          </p:cNvPr>
          <p:cNvSpPr txBox="1">
            <a:spLocks/>
          </p:cNvSpPr>
          <p:nvPr/>
        </p:nvSpPr>
        <p:spPr>
          <a:xfrm>
            <a:off x="229945" y="607695"/>
            <a:ext cx="11670631" cy="6143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en-US" sz="2000" dirty="0">
                <a:latin typeface="Times New Roman" panose="02020603050405020304" pitchFamily="18" charset="0"/>
                <a:cs typeface="Times New Roman" panose="02020603050405020304" pitchFamily="18" charset="0"/>
              </a:rPr>
              <a:t>Metal contamination of drugs and their intermediates may be introduced by several ways, such as through raw materials, reagents, solvents and equipment used for the synthesis. </a:t>
            </a:r>
          </a:p>
          <a:p>
            <a:pPr algn="just">
              <a:defRPr/>
            </a:pPr>
            <a:r>
              <a:rPr lang="en-US" sz="2000" dirty="0">
                <a:latin typeface="Times New Roman" panose="02020603050405020304" pitchFamily="18" charset="0"/>
                <a:cs typeface="Times New Roman" panose="02020603050405020304" pitchFamily="18" charset="0"/>
              </a:rPr>
              <a:t>Many of these impurities can also be introduced after the synthesis and could be indicators of non adequate handling and storage or be used as fingerprints for the source of drug raw material.</a:t>
            </a:r>
          </a:p>
          <a:p>
            <a:pPr algn="just">
              <a:defRPr/>
            </a:pPr>
            <a:r>
              <a:rPr lang="en-US" sz="2000" dirty="0">
                <a:latin typeface="Times New Roman" panose="02020603050405020304" pitchFamily="18" charset="0"/>
                <a:cs typeface="Times New Roman" panose="02020603050405020304" pitchFamily="18" charset="0"/>
              </a:rPr>
              <a:t> Many metals, due to their presence and wide distribution in soil and environmental pollution assimilate in herbal drugs.</a:t>
            </a:r>
          </a:p>
          <a:p>
            <a:pPr algn="just">
              <a:defRPr/>
            </a:pPr>
            <a:r>
              <a:rPr lang="en-US" sz="2000" dirty="0">
                <a:latin typeface="Times New Roman" panose="02020603050405020304" pitchFamily="18" charset="0"/>
                <a:cs typeface="Times New Roman" panose="02020603050405020304" pitchFamily="18" charset="0"/>
              </a:rPr>
              <a:t> Traces of cadmium and lead were detected in many of the herbal drugs.</a:t>
            </a:r>
          </a:p>
          <a:p>
            <a:pPr algn="just">
              <a:defRPr/>
            </a:pPr>
            <a:r>
              <a:rPr lang="en-US" sz="2000" dirty="0">
                <a:latin typeface="Times New Roman" panose="02020603050405020304" pitchFamily="18" charset="0"/>
                <a:cs typeface="Times New Roman" panose="02020603050405020304" pitchFamily="18" charset="0"/>
              </a:rPr>
              <a:t>Monitoring of heavy metals in process intermediates and final drug substances is an important activity in pharmaceutical industry.</a:t>
            </a:r>
          </a:p>
          <a:p>
            <a:pPr algn="just">
              <a:defRPr/>
            </a:pPr>
            <a:r>
              <a:rPr lang="en-US" sz="2000" dirty="0">
                <a:latin typeface="Times New Roman" panose="02020603050405020304" pitchFamily="18" charset="0"/>
                <a:cs typeface="Times New Roman" panose="02020603050405020304" pitchFamily="18" charset="0"/>
              </a:rPr>
              <a:t> It is not only because of their ability to catalyze decomposition but also potential for toxicity. </a:t>
            </a:r>
          </a:p>
          <a:p>
            <a:pPr algn="just">
              <a:defRPr/>
            </a:pPr>
            <a:r>
              <a:rPr lang="en-US" sz="2000" dirty="0">
                <a:latin typeface="Times New Roman" panose="02020603050405020304" pitchFamily="18" charset="0"/>
                <a:cs typeface="Times New Roman" panose="02020603050405020304" pitchFamily="18" charset="0"/>
              </a:rPr>
              <a:t>Several trace elements have toxic effects and some of them could decrease the stability of active ingredients even at ultra-trace concentrations.</a:t>
            </a:r>
          </a:p>
          <a:p>
            <a:pPr algn="just">
              <a:defRPr/>
            </a:pPr>
            <a:r>
              <a:rPr lang="en-US" sz="2000" dirty="0">
                <a:latin typeface="Times New Roman" panose="02020603050405020304" pitchFamily="18" charset="0"/>
                <a:cs typeface="Times New Roman" panose="02020603050405020304" pitchFamily="18" charset="0"/>
              </a:rPr>
              <a:t> Lead (</a:t>
            </a:r>
            <a:r>
              <a:rPr lang="en-US" sz="2000" dirty="0" err="1">
                <a:latin typeface="Times New Roman" panose="02020603050405020304" pitchFamily="18" charset="0"/>
                <a:cs typeface="Times New Roman" panose="02020603050405020304" pitchFamily="18" charset="0"/>
              </a:rPr>
              <a:t>Pb</a:t>
            </a:r>
            <a:r>
              <a:rPr lang="en-US" sz="2000" dirty="0">
                <a:latin typeface="Times New Roman" panose="02020603050405020304" pitchFamily="18" charset="0"/>
                <a:cs typeface="Times New Roman" panose="02020603050405020304" pitchFamily="18" charset="0"/>
              </a:rPr>
              <a:t>), cadmium (Cd), and mercury (Hg) are potential for toxicity and pose the risk of serious health hazards even at very low toxic at lower concentration.</a:t>
            </a:r>
            <a:endParaRPr lang="ar-IQ" sz="20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85D85BC-ED2D-2F4D-97EB-3E1EF9C49FD6}"/>
              </a:ext>
            </a:extLst>
          </p:cNvPr>
          <p:cNvSpPr/>
          <p:nvPr/>
        </p:nvSpPr>
        <p:spPr>
          <a:xfrm>
            <a:off x="4466885" y="0"/>
            <a:ext cx="2061783" cy="461665"/>
          </a:xfrm>
          <a:prstGeom prst="rect">
            <a:avLst/>
          </a:prstGeom>
        </p:spPr>
        <p:txBody>
          <a:bodyPr wrap="none">
            <a:spAutoFit/>
          </a:bodyPr>
          <a:lstStyle/>
          <a:p>
            <a:r>
              <a:rPr lang="tr-TR" sz="2400" b="1" i="1" u="sng" dirty="0">
                <a:solidFill>
                  <a:srgbClr val="C00000"/>
                </a:solidFill>
                <a:latin typeface="Arial" panose="020B0604020202020204" pitchFamily="34" charset="0"/>
                <a:cs typeface="Arial" panose="020B0604020202020204" pitchFamily="34" charset="0"/>
              </a:rPr>
              <a:t>Introduction </a:t>
            </a:r>
          </a:p>
        </p:txBody>
      </p:sp>
      <p:sp>
        <p:nvSpPr>
          <p:cNvPr id="4" name="Cloud 3">
            <a:extLst>
              <a:ext uri="{FF2B5EF4-FFF2-40B4-BE49-F238E27FC236}">
                <a16:creationId xmlns:a16="http://schemas.microsoft.com/office/drawing/2014/main" id="{F42FA450-9820-BF46-9F59-BEFB370173C5}"/>
              </a:ext>
            </a:extLst>
          </p:cNvPr>
          <p:cNvSpPr/>
          <p:nvPr/>
        </p:nvSpPr>
        <p:spPr>
          <a:xfrm rot="21350156">
            <a:off x="2716108" y="5354188"/>
            <a:ext cx="7644532" cy="1520299"/>
          </a:xfrm>
          <a:prstGeom prst="cloud">
            <a:avLst/>
          </a:prstGeom>
          <a:solidFill>
            <a:schemeClr val="accent6">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dirty="0">
                <a:solidFill>
                  <a:schemeClr val="tx1"/>
                </a:solidFill>
                <a:latin typeface="Arial" panose="020B0604020202020204" pitchFamily="34" charset="0"/>
                <a:cs typeface="Arial" panose="020B0604020202020204" pitchFamily="34" charset="0"/>
              </a:rPr>
              <a:t>So, the question is what is an appropriate technique can be used to measure these elements???????? Do you know tell me  </a:t>
            </a:r>
          </a:p>
        </p:txBody>
      </p:sp>
      <p:sp>
        <p:nvSpPr>
          <p:cNvPr id="5" name="Slide Number Placeholder 4">
            <a:extLst>
              <a:ext uri="{FF2B5EF4-FFF2-40B4-BE49-F238E27FC236}">
                <a16:creationId xmlns:a16="http://schemas.microsoft.com/office/drawing/2014/main" id="{5AF2D332-5FAE-3240-B437-9D3D0FDD7367}"/>
              </a:ext>
            </a:extLst>
          </p:cNvPr>
          <p:cNvSpPr>
            <a:spLocks noGrp="1"/>
          </p:cNvSpPr>
          <p:nvPr>
            <p:ph type="sldNum" sz="quarter" idx="12"/>
          </p:nvPr>
        </p:nvSpPr>
        <p:spPr/>
        <p:txBody>
          <a:bodyPr/>
          <a:lstStyle/>
          <a:p>
            <a:fld id="{26E56D84-1898-C44D-91AE-CEE6DDFE0D40}" type="slidenum">
              <a:rPr lang="en-US" smtClean="0"/>
              <a:t>5</a:t>
            </a:fld>
            <a:endParaRPr lang="en-US"/>
          </a:p>
        </p:txBody>
      </p:sp>
      <p:sp>
        <p:nvSpPr>
          <p:cNvPr id="6" name="Rectangle 5">
            <a:extLst>
              <a:ext uri="{FF2B5EF4-FFF2-40B4-BE49-F238E27FC236}">
                <a16:creationId xmlns:a16="http://schemas.microsoft.com/office/drawing/2014/main" id="{0DC59F24-0DFF-B045-BD17-6285EB36190F}"/>
              </a:ext>
            </a:extLst>
          </p:cNvPr>
          <p:cNvSpPr/>
          <p:nvPr/>
        </p:nvSpPr>
        <p:spPr>
          <a:xfrm>
            <a:off x="9493396" y="160171"/>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3855414105"/>
      </p:ext>
    </p:extLst>
  </p:cSld>
  <p:clrMapOvr>
    <a:masterClrMapping/>
  </p:clrMapOvr>
  <mc:AlternateContent xmlns:mc="http://schemas.openxmlformats.org/markup-compatibility/2006" xmlns:p14="http://schemas.microsoft.com/office/powerpoint/2010/main">
    <mc:Choice Requires="p14">
      <p:transition spd="slow" p14:dur="2000" advTm="500290"/>
    </mc:Choice>
    <mc:Fallback xmlns="">
      <p:transition spd="slow" advTm="50029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41B8138F-72C2-814F-9B63-4894118C5225}"/>
              </a:ext>
            </a:extLst>
          </p:cNvPr>
          <p:cNvSpPr txBox="1">
            <a:spLocks noChangeArrowheads="1"/>
          </p:cNvSpPr>
          <p:nvPr/>
        </p:nvSpPr>
        <p:spPr bwMode="auto">
          <a:xfrm>
            <a:off x="266157" y="860677"/>
            <a:ext cx="116596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anose="020B0604030504040204" pitchFamily="34" charset="0"/>
              </a:defRPr>
            </a:lvl9pPr>
          </a:lstStyle>
          <a:p>
            <a:pPr marL="342900" indent="-342900">
              <a:spcBef>
                <a:spcPct val="0"/>
              </a:spcBef>
              <a:buClrTx/>
              <a:buSzTx/>
              <a:buFont typeface="Wingdings" pitchFamily="2" charset="2"/>
              <a:buChar char="§"/>
            </a:pPr>
            <a:r>
              <a:rPr lang="en-GB" altLang="en-US" sz="2000" dirty="0">
                <a:latin typeface="Times New Roman" panose="02020603050405020304" pitchFamily="18" charset="0"/>
                <a:cs typeface="Times New Roman" panose="02020603050405020304" pitchFamily="18" charset="0"/>
              </a:rPr>
              <a:t>AAS was employed in Australia in 1950 by Alan Walsh</a:t>
            </a:r>
            <a:r>
              <a:rPr lang="tr-TR" sz="2000" dirty="0">
                <a:latin typeface="Times New Roman" panose="02020603050405020304" pitchFamily="18" charset="0"/>
                <a:cs typeface="Times New Roman" panose="02020603050405020304" pitchFamily="18" charset="0"/>
              </a:rPr>
              <a:t>. </a:t>
            </a:r>
          </a:p>
          <a:p>
            <a:pPr marL="342900" indent="-342900">
              <a:spcBef>
                <a:spcPct val="0"/>
              </a:spcBef>
              <a:buClrTx/>
              <a:buSzTx/>
              <a:buFont typeface="Wingdings" pitchFamily="2" charset="2"/>
              <a:buChar char="§"/>
            </a:pPr>
            <a:r>
              <a:rPr lang="en-GB" altLang="en-US" sz="2000" dirty="0">
                <a:latin typeface="Times New Roman" panose="02020603050405020304" pitchFamily="18" charset="0"/>
                <a:cs typeface="Times New Roman" panose="02020603050405020304" pitchFamily="18" charset="0"/>
              </a:rPr>
              <a:t>Used for </a:t>
            </a:r>
            <a:r>
              <a:rPr lang="en-GB" altLang="en-US" sz="2000" dirty="0">
                <a:highlight>
                  <a:srgbClr val="FFD579"/>
                </a:highlight>
                <a:latin typeface="Times New Roman" panose="02020603050405020304" pitchFamily="18" charset="0"/>
                <a:cs typeface="Times New Roman" panose="02020603050405020304" pitchFamily="18" charset="0"/>
              </a:rPr>
              <a:t>qualitative and quantitative </a:t>
            </a:r>
            <a:r>
              <a:rPr lang="en-GB" altLang="en-US" sz="2000" dirty="0">
                <a:latin typeface="Times New Roman" panose="02020603050405020304" pitchFamily="18" charset="0"/>
                <a:cs typeface="Times New Roman" panose="02020603050405020304" pitchFamily="18" charset="0"/>
              </a:rPr>
              <a:t>detection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of metallic and nonmetallic elements in inorganic or organic materials.</a:t>
            </a:r>
            <a:endParaRPr lang="en-GB" altLang="en-US" sz="2000" dirty="0">
              <a:latin typeface="Times New Roman" panose="02020603050405020304" pitchFamily="18" charset="0"/>
              <a:cs typeface="Times New Roman" panose="02020603050405020304" pitchFamily="18" charset="0"/>
            </a:endParaRPr>
          </a:p>
          <a:p>
            <a:pPr marL="342900" indent="-342900">
              <a:spcBef>
                <a:spcPct val="0"/>
              </a:spcBef>
              <a:buClrTx/>
              <a:buSzTx/>
              <a:buFont typeface="Wingdings" pitchFamily="2" charset="2"/>
              <a:buChar char="§"/>
            </a:pPr>
            <a:r>
              <a:rPr lang="en-US" altLang="en-US" sz="2000" dirty="0">
                <a:latin typeface="Times New Roman" panose="02020603050405020304" pitchFamily="18" charset="0"/>
                <a:cs typeface="Times New Roman" panose="02020603050405020304" pitchFamily="18" charset="0"/>
              </a:rPr>
              <a:t> It’s used to determine the presence and concentrations of metals in liquid samples.                  </a:t>
            </a:r>
          </a:p>
          <a:p>
            <a:pPr marL="342900" indent="-342900">
              <a:spcBef>
                <a:spcPct val="0"/>
              </a:spcBef>
              <a:buClrTx/>
              <a:buSzTx/>
              <a:buFont typeface="Wingdings" pitchFamily="2" charset="2"/>
              <a:buChar char="§"/>
            </a:pPr>
            <a:r>
              <a:rPr lang="en-US" altLang="en-US" sz="2000" dirty="0">
                <a:latin typeface="Times New Roman" panose="02020603050405020304" pitchFamily="18" charset="0"/>
                <a:cs typeface="Times New Roman" panose="02020603050405020304" pitchFamily="18" charset="0"/>
              </a:rPr>
              <a:t>Metals that can be detected include Fe, Cu, Al, Pb, Ca, Zn, Cd, and many more.</a:t>
            </a:r>
          </a:p>
          <a:p>
            <a:pPr marL="342900" indent="-342900">
              <a:spcBef>
                <a:spcPct val="0"/>
              </a:spcBef>
              <a:buClrTx/>
              <a:buSzTx/>
              <a:buFont typeface="Wingdings" pitchFamily="2" charset="2"/>
              <a:buChar char="§"/>
            </a:pPr>
            <a:r>
              <a:rPr lang="en-US" altLang="en-US" sz="2000" dirty="0">
                <a:latin typeface="Times New Roman" panose="02020603050405020304" pitchFamily="18" charset="0"/>
                <a:cs typeface="Times New Roman" panose="02020603050405020304" pitchFamily="18" charset="0"/>
              </a:rPr>
              <a:t>The concentration range is in the low mg/L (ppm) range. </a:t>
            </a:r>
          </a:p>
        </p:txBody>
      </p:sp>
      <p:sp>
        <p:nvSpPr>
          <p:cNvPr id="7" name="Rectangle 2">
            <a:extLst>
              <a:ext uri="{FF2B5EF4-FFF2-40B4-BE49-F238E27FC236}">
                <a16:creationId xmlns:a16="http://schemas.microsoft.com/office/drawing/2014/main" id="{AC54D23B-EF5A-5E47-99F5-589BC9F0E487}"/>
              </a:ext>
            </a:extLst>
          </p:cNvPr>
          <p:cNvSpPr txBox="1">
            <a:spLocks noChangeArrowheads="1"/>
          </p:cNvSpPr>
          <p:nvPr/>
        </p:nvSpPr>
        <p:spPr>
          <a:xfrm>
            <a:off x="1056607" y="114724"/>
            <a:ext cx="8893175" cy="5293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i="1" u="sng" dirty="0">
                <a:solidFill>
                  <a:srgbClr val="C00000"/>
                </a:solidFill>
                <a:latin typeface="Franklin Gothic Demi" pitchFamily="34" charset="0"/>
              </a:rPr>
              <a:t>Atomic Absorption Spectroscopy (AAS)</a:t>
            </a:r>
          </a:p>
        </p:txBody>
      </p:sp>
      <p:pic>
        <p:nvPicPr>
          <p:cNvPr id="8" name="Picture 6" descr="P1030664">
            <a:extLst>
              <a:ext uri="{FF2B5EF4-FFF2-40B4-BE49-F238E27FC236}">
                <a16:creationId xmlns:a16="http://schemas.microsoft.com/office/drawing/2014/main" id="{32943DA3-6A0D-2C49-B580-8CEF82496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288" y="3253066"/>
            <a:ext cx="5434555" cy="3099607"/>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FE6E8D3-1DB8-C74C-991C-32F59ED33D7D}"/>
              </a:ext>
            </a:extLst>
          </p:cNvPr>
          <p:cNvSpPr/>
          <p:nvPr/>
        </p:nvSpPr>
        <p:spPr>
          <a:xfrm>
            <a:off x="395288" y="3602540"/>
            <a:ext cx="6096000" cy="1938992"/>
          </a:xfrm>
          <a:prstGeom prst="rect">
            <a:avLst/>
          </a:prstGeom>
        </p:spPr>
        <p:txBody>
          <a:bodyPr>
            <a:spAutoFit/>
          </a:bodyPr>
          <a:lstStyle/>
          <a:p>
            <a:pPr>
              <a:defRPr/>
            </a:pPr>
            <a:endParaRPr lang="en-US" sz="2400" b="1"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Sample may be atomized by:</a:t>
            </a:r>
          </a:p>
          <a:p>
            <a:pPr>
              <a:buFontTx/>
              <a:buNone/>
            </a:pPr>
            <a:r>
              <a:rPr lang="en-US" altLang="en-US" sz="2400" dirty="0">
                <a:latin typeface="Times New Roman" panose="02020603050405020304" pitchFamily="18" charset="0"/>
                <a:cs typeface="Times New Roman" panose="02020603050405020304" pitchFamily="18" charset="0"/>
              </a:rPr>
              <a:t>	(1) A flame</a:t>
            </a:r>
          </a:p>
          <a:p>
            <a:pPr>
              <a:buFontTx/>
              <a:buNone/>
            </a:pPr>
            <a:r>
              <a:rPr lang="en-US" altLang="en-US" sz="2400" dirty="0">
                <a:latin typeface="Times New Roman" panose="02020603050405020304" pitchFamily="18" charset="0"/>
                <a:cs typeface="Times New Roman" panose="02020603050405020304" pitchFamily="18" charset="0"/>
              </a:rPr>
              <a:t>	(2) Electrically heated furnace</a:t>
            </a:r>
          </a:p>
          <a:p>
            <a:pPr>
              <a:buFontTx/>
              <a:buNone/>
            </a:pPr>
            <a:r>
              <a:rPr lang="en-US" altLang="en-US" sz="2400" dirty="0">
                <a:latin typeface="Times New Roman" panose="02020603050405020304" pitchFamily="18" charset="0"/>
                <a:cs typeface="Times New Roman" panose="02020603050405020304" pitchFamily="18" charset="0"/>
              </a:rPr>
              <a:t>	(3) A Plasma</a:t>
            </a:r>
            <a:endParaRPr lang="en-GB" altLang="en-US" sz="24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047AF47-10CF-2B45-B053-979ACC71D91D}"/>
              </a:ext>
            </a:extLst>
          </p:cNvPr>
          <p:cNvSpPr>
            <a:spLocks noGrp="1"/>
          </p:cNvSpPr>
          <p:nvPr>
            <p:ph type="sldNum" sz="quarter" idx="12"/>
          </p:nvPr>
        </p:nvSpPr>
        <p:spPr/>
        <p:txBody>
          <a:bodyPr/>
          <a:lstStyle/>
          <a:p>
            <a:fld id="{26E56D84-1898-C44D-91AE-CEE6DDFE0D40}" type="slidenum">
              <a:rPr lang="en-US" smtClean="0"/>
              <a:t>6</a:t>
            </a:fld>
            <a:endParaRPr lang="en-US"/>
          </a:p>
        </p:txBody>
      </p:sp>
      <p:sp>
        <p:nvSpPr>
          <p:cNvPr id="3" name="Rectangle 2">
            <a:extLst>
              <a:ext uri="{FF2B5EF4-FFF2-40B4-BE49-F238E27FC236}">
                <a16:creationId xmlns:a16="http://schemas.microsoft.com/office/drawing/2014/main" id="{7C04FD2B-0D64-A141-9C16-B4F4681FC933}"/>
              </a:ext>
            </a:extLst>
          </p:cNvPr>
          <p:cNvSpPr/>
          <p:nvPr/>
        </p:nvSpPr>
        <p:spPr>
          <a:xfrm>
            <a:off x="9322915" y="206666"/>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extLst>
      <p:ext uri="{BB962C8B-B14F-4D97-AF65-F5344CB8AC3E}">
        <p14:creationId xmlns:p14="http://schemas.microsoft.com/office/powerpoint/2010/main" val="1589829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0F88F04-17DB-EC43-AC20-69BAED3D3FA1}"/>
              </a:ext>
            </a:extLst>
          </p:cNvPr>
          <p:cNvSpPr>
            <a:spLocks noGrp="1" noChangeArrowheads="1"/>
          </p:cNvSpPr>
          <p:nvPr>
            <p:ph type="title"/>
          </p:nvPr>
        </p:nvSpPr>
        <p:spPr>
          <a:xfrm>
            <a:off x="2370067" y="57323"/>
            <a:ext cx="6122770" cy="502657"/>
          </a:xfrm>
        </p:spPr>
        <p:txBody>
          <a:bodyPr>
            <a:normAutofit/>
          </a:bodyPr>
          <a:lstStyle/>
          <a:p>
            <a:r>
              <a:rPr lang="en-US" altLang="en-US" sz="2400" b="1" dirty="0">
                <a:solidFill>
                  <a:srgbClr val="000099"/>
                </a:solidFill>
                <a:latin typeface="Times New Roman" panose="02020603050405020304" pitchFamily="18" charset="0"/>
                <a:cs typeface="Times New Roman" panose="02020603050405020304" pitchFamily="18" charset="0"/>
              </a:rPr>
              <a:t>Principle of Atomic Absorption spectroscopy</a:t>
            </a:r>
            <a:endParaRPr lang="en-US" altLang="en-US" sz="2400" dirty="0">
              <a:latin typeface="Times New Roman" panose="02020603050405020304" pitchFamily="18" charset="0"/>
              <a:cs typeface="Times New Roman" panose="02020603050405020304" pitchFamily="18" charset="0"/>
            </a:endParaRPr>
          </a:p>
        </p:txBody>
      </p:sp>
      <p:sp>
        <p:nvSpPr>
          <p:cNvPr id="5123" name="Rectangle 3">
            <a:extLst>
              <a:ext uri="{FF2B5EF4-FFF2-40B4-BE49-F238E27FC236}">
                <a16:creationId xmlns:a16="http://schemas.microsoft.com/office/drawing/2014/main" id="{E1357586-3203-5840-8CC1-5A30F32CAE0E}"/>
              </a:ext>
            </a:extLst>
          </p:cNvPr>
          <p:cNvSpPr>
            <a:spLocks noGrp="1" noChangeArrowheads="1"/>
          </p:cNvSpPr>
          <p:nvPr>
            <p:ph idx="1"/>
          </p:nvPr>
        </p:nvSpPr>
        <p:spPr>
          <a:xfrm>
            <a:off x="108799" y="795508"/>
            <a:ext cx="10459995" cy="5627504"/>
          </a:xfrm>
        </p:spPr>
        <p:txBody>
          <a:bodyPr>
            <a:noAutofit/>
          </a:bodyPr>
          <a:lstStyle/>
          <a:p>
            <a:r>
              <a:rPr lang="en-GB" altLang="en-US" sz="1800" dirty="0">
                <a:latin typeface="Times New Roman" panose="02020603050405020304" pitchFamily="18" charset="0"/>
                <a:cs typeface="Times New Roman" panose="02020603050405020304" pitchFamily="18" charset="0"/>
              </a:rPr>
              <a:t>Atomic Absorption (AA) is based on the principle that a </a:t>
            </a:r>
            <a:r>
              <a:rPr lang="en-GB" altLang="en-US" sz="1800" b="1" dirty="0">
                <a:solidFill>
                  <a:schemeClr val="accent2"/>
                </a:solidFill>
                <a:latin typeface="Times New Roman" panose="02020603050405020304" pitchFamily="18" charset="0"/>
                <a:cs typeface="Times New Roman" panose="02020603050405020304" pitchFamily="18" charset="0"/>
              </a:rPr>
              <a:t>ground-state atom</a:t>
            </a:r>
            <a:r>
              <a:rPr lang="en-GB" altLang="en-US" sz="1800" dirty="0">
                <a:latin typeface="Times New Roman" panose="02020603050405020304" pitchFamily="18" charset="0"/>
                <a:cs typeface="Times New Roman" panose="02020603050405020304" pitchFamily="18" charset="0"/>
              </a:rPr>
              <a:t> can absorb light of the same </a:t>
            </a:r>
            <a:r>
              <a:rPr lang="en-GB" altLang="en-US" sz="1800" b="1" dirty="0">
                <a:solidFill>
                  <a:schemeClr val="accent2"/>
                </a:solidFill>
                <a:latin typeface="Times New Roman" panose="02020603050405020304" pitchFamily="18" charset="0"/>
                <a:cs typeface="Times New Roman" panose="02020603050405020304" pitchFamily="18" charset="0"/>
              </a:rPr>
              <a:t>characteristic wavelength</a:t>
            </a:r>
            <a:r>
              <a:rPr lang="en-GB" altLang="en-US" sz="1800" dirty="0">
                <a:latin typeface="Times New Roman" panose="02020603050405020304" pitchFamily="18" charset="0"/>
                <a:cs typeface="Times New Roman" panose="02020603050405020304" pitchFamily="18" charset="0"/>
              </a:rPr>
              <a:t> as it would emit if excited to a higher energy level.</a:t>
            </a:r>
          </a:p>
          <a:p>
            <a:r>
              <a:rPr lang="en-GB" altLang="en-US" sz="1800" dirty="0">
                <a:latin typeface="Times New Roman" panose="02020603050405020304" pitchFamily="18" charset="0"/>
                <a:cs typeface="Times New Roman" panose="02020603050405020304" pitchFamily="18" charset="0"/>
              </a:rPr>
              <a:t> In flame AA, a cloud of ground-state atoms is formed by aspirating a solution of the sample into a flame of a temperature sufficient to convert the element to its </a:t>
            </a:r>
            <a:r>
              <a:rPr lang="en-GB" altLang="en-US" sz="1800" b="1" dirty="0">
                <a:solidFill>
                  <a:schemeClr val="accent2"/>
                </a:solidFill>
                <a:latin typeface="Times New Roman" panose="02020603050405020304" pitchFamily="18" charset="0"/>
                <a:cs typeface="Times New Roman" panose="02020603050405020304" pitchFamily="18" charset="0"/>
              </a:rPr>
              <a:t>atomic state</a:t>
            </a:r>
            <a:r>
              <a:rPr lang="en-GB" altLang="en-US" sz="1800" dirty="0">
                <a:latin typeface="Times New Roman" panose="02020603050405020304" pitchFamily="18" charset="0"/>
                <a:cs typeface="Times New Roman" panose="02020603050405020304" pitchFamily="18" charset="0"/>
              </a:rPr>
              <a:t>.</a:t>
            </a:r>
          </a:p>
          <a:p>
            <a:r>
              <a:rPr lang="en-GB" altLang="en-US" sz="1800" dirty="0">
                <a:latin typeface="Times New Roman" panose="02020603050405020304" pitchFamily="18" charset="0"/>
                <a:cs typeface="Times New Roman" panose="02020603050405020304" pitchFamily="18" charset="0"/>
              </a:rPr>
              <a:t>The degree of absorption of characteristic radiation produced by a suitable source will be proportional to the population of ground-state atoms in the flame, and hence to the </a:t>
            </a:r>
            <a:r>
              <a:rPr lang="en-GB" altLang="en-US" sz="1800" b="1" dirty="0">
                <a:solidFill>
                  <a:schemeClr val="accent2"/>
                </a:solidFill>
                <a:latin typeface="Times New Roman" panose="02020603050405020304" pitchFamily="18" charset="0"/>
                <a:cs typeface="Times New Roman" panose="02020603050405020304" pitchFamily="18" charset="0"/>
              </a:rPr>
              <a:t>concentration of the element</a:t>
            </a:r>
            <a:r>
              <a:rPr lang="en-GB" altLang="en-US" sz="1800" dirty="0">
                <a:latin typeface="Times New Roman" panose="02020603050405020304" pitchFamily="18" charset="0"/>
                <a:cs typeface="Times New Roman" panose="02020603050405020304" pitchFamily="18" charset="0"/>
              </a:rPr>
              <a:t> in the </a:t>
            </a:r>
            <a:r>
              <a:rPr lang="en-GB" altLang="en-US" sz="1800" b="1" dirty="0">
                <a:solidFill>
                  <a:schemeClr val="accent2"/>
                </a:solidFill>
                <a:latin typeface="Times New Roman" panose="02020603050405020304" pitchFamily="18" charset="0"/>
                <a:cs typeface="Times New Roman" panose="02020603050405020304" pitchFamily="18" charset="0"/>
              </a:rPr>
              <a:t>analyte</a:t>
            </a:r>
            <a:r>
              <a:rPr lang="en-GB" altLang="en-US" sz="1800" dirty="0">
                <a:latin typeface="Times New Roman" panose="02020603050405020304" pitchFamily="18" charset="0"/>
                <a:cs typeface="Times New Roman" panose="02020603050405020304" pitchFamily="18" charset="0"/>
              </a:rPr>
              <a:t>.</a:t>
            </a:r>
          </a:p>
          <a:p>
            <a:r>
              <a:rPr lang="tr-TR" sz="1800" b="1" dirty="0">
                <a:latin typeface="Times New Roman" panose="02020603050405020304" pitchFamily="18" charset="0"/>
                <a:cs typeface="Times New Roman" panose="02020603050405020304" pitchFamily="18" charset="0"/>
              </a:rPr>
              <a:t>Electrons </a:t>
            </a:r>
            <a:r>
              <a:rPr lang="tr-TR" sz="1800" b="1" dirty="0" err="1">
                <a:latin typeface="Times New Roman" panose="02020603050405020304" pitchFamily="18" charset="0"/>
                <a:cs typeface="Times New Roman" panose="02020603050405020304" pitchFamily="18" charset="0"/>
              </a:rPr>
              <a:t>promote</a:t>
            </a:r>
            <a:r>
              <a:rPr lang="tr-TR" sz="1800" b="1" dirty="0">
                <a:latin typeface="Times New Roman" panose="02020603050405020304" pitchFamily="18" charset="0"/>
                <a:cs typeface="Times New Roman" panose="02020603050405020304" pitchFamily="18" charset="0"/>
              </a:rPr>
              <a:t> </a:t>
            </a:r>
            <a:r>
              <a:rPr lang="tr-TR" sz="1800" b="1" dirty="0" err="1">
                <a:latin typeface="Times New Roman" panose="02020603050405020304" pitchFamily="18" charset="0"/>
                <a:cs typeface="Times New Roman" panose="02020603050405020304" pitchFamily="18" charset="0"/>
              </a:rPr>
              <a:t>to</a:t>
            </a:r>
            <a:r>
              <a:rPr lang="tr-TR" sz="1800" b="1" dirty="0">
                <a:latin typeface="Times New Roman" panose="02020603050405020304" pitchFamily="18" charset="0"/>
                <a:cs typeface="Times New Roman" panose="02020603050405020304" pitchFamily="18" charset="0"/>
              </a:rPr>
              <a:t> </a:t>
            </a:r>
            <a:r>
              <a:rPr lang="tr-TR" sz="1800" b="1" dirty="0" err="1">
                <a:latin typeface="Times New Roman" panose="02020603050405020304" pitchFamily="18" charset="0"/>
                <a:cs typeface="Times New Roman" panose="02020603050405020304" pitchFamily="18" charset="0"/>
              </a:rPr>
              <a:t>higher</a:t>
            </a:r>
            <a:r>
              <a:rPr lang="tr-TR" sz="1800" b="1" dirty="0">
                <a:latin typeface="Times New Roman" panose="02020603050405020304" pitchFamily="18" charset="0"/>
                <a:cs typeface="Times New Roman" panose="02020603050405020304" pitchFamily="18" charset="0"/>
              </a:rPr>
              <a:t> </a:t>
            </a:r>
            <a:r>
              <a:rPr lang="tr-TR" sz="1800" b="1" dirty="0" err="1">
                <a:latin typeface="Times New Roman" panose="02020603050405020304" pitchFamily="18" charset="0"/>
                <a:cs typeface="Times New Roman" panose="02020603050405020304" pitchFamily="18" charset="0"/>
              </a:rPr>
              <a:t>orbitals</a:t>
            </a:r>
            <a:r>
              <a:rPr lang="tr-TR" sz="1800" b="1" dirty="0">
                <a:latin typeface="Times New Roman" panose="02020603050405020304" pitchFamily="18" charset="0"/>
                <a:cs typeface="Times New Roman" panose="02020603050405020304" pitchFamily="18" charset="0"/>
              </a:rPr>
              <a:t> </a:t>
            </a:r>
            <a:r>
              <a:rPr lang="tr-TR" sz="1800" b="1" dirty="0" err="1">
                <a:latin typeface="Times New Roman" panose="02020603050405020304" pitchFamily="18" charset="0"/>
                <a:cs typeface="Times New Roman" panose="02020603050405020304" pitchFamily="18" charset="0"/>
              </a:rPr>
              <a:t>for</a:t>
            </a:r>
            <a:r>
              <a:rPr lang="tr-TR" sz="1800" b="1" dirty="0">
                <a:latin typeface="Times New Roman" panose="02020603050405020304" pitchFamily="18" charset="0"/>
                <a:cs typeface="Times New Roman" panose="02020603050405020304" pitchFamily="18" charset="0"/>
              </a:rPr>
              <a:t> a </a:t>
            </a:r>
            <a:r>
              <a:rPr lang="tr-TR" sz="1800" b="1" dirty="0" err="1">
                <a:latin typeface="Times New Roman" panose="02020603050405020304" pitchFamily="18" charset="0"/>
                <a:cs typeface="Times New Roman" panose="02020603050405020304" pitchFamily="18" charset="0"/>
              </a:rPr>
              <a:t>short</a:t>
            </a:r>
            <a:r>
              <a:rPr lang="tr-TR" sz="1800" b="1" dirty="0">
                <a:latin typeface="Times New Roman" panose="02020603050405020304" pitchFamily="18" charset="0"/>
                <a:cs typeface="Times New Roman" panose="02020603050405020304" pitchFamily="18" charset="0"/>
              </a:rPr>
              <a:t> </a:t>
            </a:r>
            <a:r>
              <a:rPr lang="tr-TR" sz="1800" b="1" dirty="0" err="1">
                <a:latin typeface="Times New Roman" panose="02020603050405020304" pitchFamily="18" charset="0"/>
                <a:cs typeface="Times New Roman" panose="02020603050405020304" pitchFamily="18" charset="0"/>
              </a:rPr>
              <a:t>amount</a:t>
            </a:r>
            <a:r>
              <a:rPr lang="tr-TR" sz="1800" b="1" dirty="0">
                <a:latin typeface="Times New Roman" panose="02020603050405020304" pitchFamily="18" charset="0"/>
                <a:cs typeface="Times New Roman" panose="02020603050405020304" pitchFamily="18" charset="0"/>
              </a:rPr>
              <a:t> of time </a:t>
            </a:r>
            <a:r>
              <a:rPr lang="tr-TR" sz="1800" b="1" dirty="0" err="1">
                <a:latin typeface="Times New Roman" panose="02020603050405020304" pitchFamily="18" charset="0"/>
                <a:cs typeface="Times New Roman" panose="02020603050405020304" pitchFamily="18" charset="0"/>
              </a:rPr>
              <a:t>by</a:t>
            </a:r>
            <a:r>
              <a:rPr lang="tr-TR" sz="1800" b="1" dirty="0">
                <a:latin typeface="Times New Roman" panose="02020603050405020304" pitchFamily="18" charset="0"/>
                <a:cs typeface="Times New Roman" panose="02020603050405020304" pitchFamily="18" charset="0"/>
              </a:rPr>
              <a:t> </a:t>
            </a:r>
            <a:r>
              <a:rPr lang="tr-TR" sz="1800" b="1" dirty="0" err="1">
                <a:latin typeface="Times New Roman" panose="02020603050405020304" pitchFamily="18" charset="0"/>
                <a:cs typeface="Times New Roman" panose="02020603050405020304" pitchFamily="18" charset="0"/>
              </a:rPr>
              <a:t>absorbing</a:t>
            </a:r>
            <a:r>
              <a:rPr lang="tr-TR" sz="1800" b="1" dirty="0">
                <a:latin typeface="Times New Roman" panose="02020603050405020304" pitchFamily="18" charset="0"/>
                <a:cs typeface="Times New Roman" panose="02020603050405020304" pitchFamily="18" charset="0"/>
              </a:rPr>
              <a:t> </a:t>
            </a:r>
            <a:r>
              <a:rPr lang="tr-TR" sz="1800" b="1" dirty="0" err="1">
                <a:latin typeface="Times New Roman" panose="02020603050405020304" pitchFamily="18" charset="0"/>
                <a:cs typeface="Times New Roman" panose="02020603050405020304" pitchFamily="18" charset="0"/>
              </a:rPr>
              <a:t>energy</a:t>
            </a:r>
            <a:r>
              <a:rPr lang="en-US" sz="1800" b="1" dirty="0">
                <a:latin typeface="Times New Roman" panose="02020603050405020304" pitchFamily="18" charset="0"/>
                <a:cs typeface="Times New Roman" panose="02020603050405020304" pitchFamily="18" charset="0"/>
              </a:rPr>
              <a:t> </a:t>
            </a:r>
            <a:endParaRPr lang="tr-TR" sz="1800" b="1" dirty="0">
              <a:latin typeface="Times New Roman" panose="02020603050405020304" pitchFamily="18" charset="0"/>
              <a:cs typeface="Times New Roman" panose="02020603050405020304" pitchFamily="18" charset="0"/>
            </a:endParaRPr>
          </a:p>
          <a:p>
            <a:r>
              <a:rPr lang="tr-TR" sz="1800" b="1" dirty="0">
                <a:latin typeface="Times New Roman" panose="02020603050405020304" pitchFamily="18" charset="0"/>
                <a:cs typeface="Times New Roman" panose="02020603050405020304" pitchFamily="18" charset="0"/>
              </a:rPr>
              <a:t>M</a:t>
            </a:r>
            <a:r>
              <a:rPr lang="en-US" sz="1800" b="1" dirty="0">
                <a:latin typeface="Times New Roman" panose="02020603050405020304" pitchFamily="18" charset="0"/>
                <a:cs typeface="Times New Roman" panose="02020603050405020304" pitchFamily="18" charset="0"/>
              </a:rPr>
              <a:t> + </a:t>
            </a:r>
            <a:r>
              <a:rPr lang="en-US" sz="1800" b="1" i="1" dirty="0">
                <a:latin typeface="Times New Roman" panose="02020603050405020304" pitchFamily="18" charset="0"/>
                <a:cs typeface="Times New Roman" panose="02020603050405020304" pitchFamily="18" charset="0"/>
              </a:rPr>
              <a:t>hv</a:t>
            </a:r>
            <a:r>
              <a:rPr lang="tr-TR" sz="1800" b="1" i="1"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 </a:t>
            </a:r>
            <a:r>
              <a:rPr lang="tr-TR" sz="1800" b="1" dirty="0">
                <a:latin typeface="Times New Roman" panose="02020603050405020304" pitchFamily="18" charset="0"/>
                <a:cs typeface="Times New Roman" panose="02020603050405020304" pitchFamily="18" charset="0"/>
              </a:rPr>
              <a:t>M</a:t>
            </a:r>
            <a:r>
              <a:rPr lang="en-US" sz="1800" b="1" dirty="0">
                <a:latin typeface="Times New Roman" panose="02020603050405020304" pitchFamily="18" charset="0"/>
                <a:cs typeface="Times New Roman" panose="02020603050405020304" pitchFamily="18" charset="0"/>
              </a:rPr>
              <a:t>*</a:t>
            </a:r>
            <a:endParaRPr lang="tr-TR" sz="1800" b="1" dirty="0">
              <a:latin typeface="Times New Roman" panose="02020603050405020304" pitchFamily="18" charset="0"/>
              <a:cs typeface="Times New Roman" panose="02020603050405020304" pitchFamily="18" charset="0"/>
            </a:endParaRPr>
          </a:p>
          <a:p>
            <a:r>
              <a:rPr lang="tr-TR" sz="1800" b="1" dirty="0" err="1">
                <a:latin typeface="Times New Roman" panose="02020603050405020304" pitchFamily="18" charset="0"/>
                <a:cs typeface="Times New Roman" panose="02020603050405020304" pitchFamily="18" charset="0"/>
              </a:rPr>
              <a:t>Relies</a:t>
            </a:r>
            <a:r>
              <a:rPr lang="tr-TR" sz="1800" b="1" dirty="0">
                <a:latin typeface="Times New Roman" panose="02020603050405020304" pitchFamily="18" charset="0"/>
                <a:cs typeface="Times New Roman" panose="02020603050405020304" pitchFamily="18" charset="0"/>
              </a:rPr>
              <a:t> on </a:t>
            </a:r>
            <a:r>
              <a:rPr lang="tr-TR" sz="1800" b="1" dirty="0" err="1">
                <a:latin typeface="Times New Roman" panose="02020603050405020304" pitchFamily="18" charset="0"/>
                <a:cs typeface="Times New Roman" panose="02020603050405020304" pitchFamily="18" charset="0"/>
              </a:rPr>
              <a:t>Beer</a:t>
            </a:r>
            <a:r>
              <a:rPr lang="tr-TR" sz="1800" b="1" dirty="0">
                <a:latin typeface="Times New Roman" panose="02020603050405020304" pitchFamily="18" charset="0"/>
                <a:cs typeface="Times New Roman" panose="02020603050405020304" pitchFamily="18" charset="0"/>
              </a:rPr>
              <a:t>-Lambert </a:t>
            </a:r>
            <a:r>
              <a:rPr lang="tr-TR" sz="1800" b="1" dirty="0" err="1">
                <a:latin typeface="Times New Roman" panose="02020603050405020304" pitchFamily="18" charset="0"/>
                <a:cs typeface="Times New Roman" panose="02020603050405020304" pitchFamily="18" charset="0"/>
              </a:rPr>
              <a:t>Law</a:t>
            </a:r>
            <a:r>
              <a:rPr lang="tr-TR" sz="1800" b="1"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The amount of radiation absorbed by the sample is given by Beer’s law]</a:t>
            </a:r>
            <a:endParaRPr lang="tr-TR" sz="1800" b="1" dirty="0">
              <a:latin typeface="Times New Roman" panose="02020603050405020304" pitchFamily="18" charset="0"/>
              <a:cs typeface="Times New Roman" panose="02020603050405020304" pitchFamily="18" charset="0"/>
            </a:endParaRPr>
          </a:p>
          <a:p>
            <a:pPr>
              <a:buNone/>
            </a:pPr>
            <a:r>
              <a:rPr lang="tr-TR" sz="1800" b="1" dirty="0">
                <a:latin typeface="Times New Roman" panose="02020603050405020304" pitchFamily="18" charset="0"/>
                <a:cs typeface="Times New Roman" panose="02020603050405020304" pitchFamily="18" charset="0"/>
              </a:rPr>
              <a:t>    A= </a:t>
            </a:r>
            <a:r>
              <a:rPr lang="tr-TR" sz="1800" b="1" dirty="0" err="1">
                <a:latin typeface="Times New Roman" panose="02020603050405020304" pitchFamily="18" charset="0"/>
                <a:cs typeface="Times New Roman" panose="02020603050405020304" pitchFamily="18" charset="0"/>
              </a:rPr>
              <a:t>a.b.c</a:t>
            </a:r>
            <a:r>
              <a:rPr lang="tr-TR" sz="1800" b="1" dirty="0">
                <a:latin typeface="Times New Roman" panose="02020603050405020304" pitchFamily="18" charset="0"/>
                <a:cs typeface="Times New Roman" panose="02020603050405020304" pitchFamily="18" charset="0"/>
              </a:rPr>
              <a:t> </a:t>
            </a:r>
            <a:r>
              <a:rPr lang="tr-TR" sz="1800" b="1" dirty="0" err="1">
                <a:latin typeface="Times New Roman" panose="02020603050405020304" pitchFamily="18" charset="0"/>
                <a:cs typeface="Times New Roman" panose="02020603050405020304" pitchFamily="18" charset="0"/>
              </a:rPr>
              <a:t>or</a:t>
            </a:r>
            <a:r>
              <a:rPr lang="tr-TR" sz="1800" b="1"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A = log(I</a:t>
            </a:r>
            <a:r>
              <a:rPr lang="en-US" sz="1800" b="1" baseline="-25000" dirty="0">
                <a:latin typeface="Times New Roman" panose="02020603050405020304" pitchFamily="18" charset="0"/>
                <a:cs typeface="Times New Roman" panose="02020603050405020304" pitchFamily="18" charset="0"/>
              </a:rPr>
              <a:t>0</a:t>
            </a:r>
            <a:r>
              <a:rPr lang="en-US" sz="1800" b="1" dirty="0">
                <a:latin typeface="Times New Roman" panose="02020603050405020304" pitchFamily="18" charset="0"/>
                <a:cs typeface="Times New Roman" panose="02020603050405020304" pitchFamily="18" charset="0"/>
              </a:rPr>
              <a:t>/I) = </a:t>
            </a:r>
            <a:r>
              <a:rPr lang="en-US" sz="1800" b="1" dirty="0" err="1">
                <a:latin typeface="Times New Roman" panose="02020603050405020304" pitchFamily="18" charset="0"/>
                <a:cs typeface="Times New Roman" panose="02020603050405020304" pitchFamily="18" charset="0"/>
              </a:rPr>
              <a:t>abc</a:t>
            </a:r>
            <a:r>
              <a:rPr lang="en-US" sz="1800" b="1" dirty="0">
                <a:latin typeface="Times New Roman" panose="02020603050405020304" pitchFamily="18" charset="0"/>
                <a:cs typeface="Times New Roman" panose="02020603050405020304" pitchFamily="18" charset="0"/>
              </a:rPr>
              <a:t> </a:t>
            </a:r>
          </a:p>
          <a:p>
            <a:r>
              <a:rPr lang="en-US" sz="1800" dirty="0">
                <a:latin typeface="Times New Roman" panose="02020603050405020304" pitchFamily="18" charset="0"/>
                <a:cs typeface="Times New Roman" panose="02020603050405020304" pitchFamily="18" charset="0"/>
              </a:rPr>
              <a:t>where: A = absorbance I</a:t>
            </a:r>
            <a:r>
              <a:rPr lang="en-US" sz="1800" baseline="-25000" dirty="0">
                <a:latin typeface="Times New Roman" panose="02020603050405020304" pitchFamily="18" charset="0"/>
                <a:cs typeface="Times New Roman" panose="02020603050405020304" pitchFamily="18" charset="0"/>
              </a:rPr>
              <a:t>0</a:t>
            </a:r>
            <a:r>
              <a:rPr lang="en-US" sz="1800" dirty="0">
                <a:latin typeface="Times New Roman" panose="02020603050405020304" pitchFamily="18" charset="0"/>
                <a:cs typeface="Times New Roman" panose="02020603050405020304" pitchFamily="18" charset="0"/>
              </a:rPr>
              <a:t> = intensity of radiation incident on the flame</a:t>
            </a:r>
          </a:p>
          <a:p>
            <a:r>
              <a:rPr lang="en-US" sz="1800" dirty="0">
                <a:latin typeface="Times New Roman" panose="02020603050405020304" pitchFamily="18" charset="0"/>
                <a:cs typeface="Times New Roman" panose="02020603050405020304" pitchFamily="18" charset="0"/>
              </a:rPr>
              <a:t> I = intensity of radiation exiting the flame</a:t>
            </a:r>
          </a:p>
          <a:p>
            <a:r>
              <a:rPr lang="en-US" sz="1800" dirty="0">
                <a:latin typeface="Times New Roman" panose="02020603050405020304" pitchFamily="18" charset="0"/>
                <a:cs typeface="Times New Roman" panose="02020603050405020304" pitchFamily="18" charset="0"/>
              </a:rPr>
              <a:t> a = molar absorptivity </a:t>
            </a:r>
          </a:p>
          <a:p>
            <a:r>
              <a:rPr lang="en-US" sz="1800" dirty="0">
                <a:latin typeface="Times New Roman" panose="02020603050405020304" pitchFamily="18" charset="0"/>
                <a:cs typeface="Times New Roman" panose="02020603050405020304" pitchFamily="18" charset="0"/>
              </a:rPr>
              <a:t>b = path length through the flame </a:t>
            </a:r>
          </a:p>
          <a:p>
            <a:r>
              <a:rPr lang="en-US" sz="1800" dirty="0">
                <a:latin typeface="Times New Roman" panose="02020603050405020304" pitchFamily="18" charset="0"/>
                <a:cs typeface="Times New Roman" panose="02020603050405020304" pitchFamily="18" charset="0"/>
              </a:rPr>
              <a:t>c = concentration of atoms in the flame Absorbance is directly related to the concentration of atoms in the flame</a:t>
            </a:r>
            <a:endParaRPr lang="en-IQ" sz="18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AACDB58F-57A5-E24C-8666-B27F5763D3B3}"/>
              </a:ext>
            </a:extLst>
          </p:cNvPr>
          <p:cNvSpPr>
            <a:spLocks noGrp="1"/>
          </p:cNvSpPr>
          <p:nvPr>
            <p:ph type="sldNum" sz="quarter" idx="12"/>
          </p:nvPr>
        </p:nvSpPr>
        <p:spPr/>
        <p:txBody>
          <a:bodyPr/>
          <a:lstStyle/>
          <a:p>
            <a:pPr>
              <a:defRPr/>
            </a:pPr>
            <a:fld id="{C2DF314B-B031-484B-A367-9780BA1DEA4B}" type="slidenum">
              <a:rPr lang="en-US" altLang="en-US"/>
              <a:pPr>
                <a:defRPr/>
              </a:pPr>
              <a:t>7</a:t>
            </a:fld>
            <a:endParaRPr lang="en-US" altLang="en-US" sz="1400">
              <a:latin typeface="Times New Roman" panose="02020603050405020304" pitchFamily="18" charset="0"/>
            </a:endParaRPr>
          </a:p>
        </p:txBody>
      </p:sp>
      <p:pic>
        <p:nvPicPr>
          <p:cNvPr id="5" name="4 Resim" descr="Fig2.jpg">
            <a:extLst>
              <a:ext uri="{FF2B5EF4-FFF2-40B4-BE49-F238E27FC236}">
                <a16:creationId xmlns:a16="http://schemas.microsoft.com/office/drawing/2014/main" id="{28258165-60B0-FE4D-8064-F3878D5C0857}"/>
              </a:ext>
            </a:extLst>
          </p:cNvPr>
          <p:cNvPicPr>
            <a:picLocks noChangeAspect="1"/>
          </p:cNvPicPr>
          <p:nvPr/>
        </p:nvPicPr>
        <p:blipFill>
          <a:blip r:embed="rId3" cstate="print"/>
          <a:stretch>
            <a:fillRect/>
          </a:stretch>
        </p:blipFill>
        <p:spPr>
          <a:xfrm>
            <a:off x="10690412" y="1008529"/>
            <a:ext cx="1434353" cy="4867835"/>
          </a:xfrm>
          <a:prstGeom prst="rect">
            <a:avLst/>
          </a:prstGeom>
          <a:noFill/>
          <a:ln>
            <a:noFill/>
          </a:ln>
        </p:spPr>
      </p:pic>
      <p:sp>
        <p:nvSpPr>
          <p:cNvPr id="2" name="Rectangle 1">
            <a:extLst>
              <a:ext uri="{FF2B5EF4-FFF2-40B4-BE49-F238E27FC236}">
                <a16:creationId xmlns:a16="http://schemas.microsoft.com/office/drawing/2014/main" id="{15CE95E9-B836-204F-B1A4-562064B9472A}"/>
              </a:ext>
            </a:extLst>
          </p:cNvPr>
          <p:cNvSpPr/>
          <p:nvPr/>
        </p:nvSpPr>
        <p:spPr>
          <a:xfrm>
            <a:off x="9672312" y="123986"/>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Tree>
    <p:custDataLst>
      <p:tags r:id="rId1"/>
    </p:custDataLst>
    <p:extLst>
      <p:ext uri="{BB962C8B-B14F-4D97-AF65-F5344CB8AC3E}">
        <p14:creationId xmlns:p14="http://schemas.microsoft.com/office/powerpoint/2010/main" val="731329846"/>
      </p:ext>
    </p:extLst>
  </p:cSld>
  <p:clrMapOvr>
    <a:masterClrMapping/>
  </p:clrMapOvr>
  <mc:AlternateContent xmlns:mc="http://schemas.openxmlformats.org/markup-compatibility/2006" xmlns:p14="http://schemas.microsoft.com/office/powerpoint/2010/main">
    <mc:Choice Requires="p14">
      <p:transition spd="slow" p14:dur="2000" advTm="255370"/>
    </mc:Choice>
    <mc:Fallback xmlns="">
      <p:transition spd="slow" advTm="255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DE9D2AA1-5613-0A45-9B34-16C1B2456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6" y="4370785"/>
            <a:ext cx="5027262" cy="216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8">
            <a:extLst>
              <a:ext uri="{FF2B5EF4-FFF2-40B4-BE49-F238E27FC236}">
                <a16:creationId xmlns:a16="http://schemas.microsoft.com/office/drawing/2014/main" id="{59165FB7-2F37-D141-855E-F13EB9A8A960}"/>
              </a:ext>
            </a:extLst>
          </p:cNvPr>
          <p:cNvSpPr txBox="1">
            <a:spLocks noChangeArrowheads="1"/>
          </p:cNvSpPr>
          <p:nvPr/>
        </p:nvSpPr>
        <p:spPr bwMode="auto">
          <a:xfrm>
            <a:off x="-1" y="6573968"/>
            <a:ext cx="4003590" cy="253916"/>
          </a:xfrm>
          <a:prstGeom prst="rect">
            <a:avLst/>
          </a:prstGeom>
          <a:solidFill>
            <a:schemeClr val="accent4">
              <a:lumMod val="20000"/>
              <a:lumOff val="80000"/>
            </a:schemeClr>
          </a:solidFill>
          <a:ln w="9525">
            <a:solidFill>
              <a:schemeClr val="tx1"/>
            </a:solidFill>
            <a:miter lim="800000"/>
            <a:headEnd/>
            <a:tailEnd/>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50" b="1" dirty="0">
                <a:solidFill>
                  <a:srgbClr val="000099"/>
                </a:solidFill>
                <a:latin typeface="Arial" panose="020B0604020202020204" pitchFamily="34" charset="0"/>
              </a:rPr>
              <a:t>Band Width</a:t>
            </a:r>
            <a:r>
              <a:rPr lang="en-US" altLang="en-US" sz="1050" b="1" dirty="0">
                <a:latin typeface="Arial" panose="020B0604020202020204" pitchFamily="34" charset="0"/>
              </a:rPr>
              <a:t> = W</a:t>
            </a:r>
            <a:r>
              <a:rPr lang="en-US" altLang="en-US" sz="1050" b="1" baseline="-25000" dirty="0">
                <a:latin typeface="Arial" panose="020B0604020202020204" pitchFamily="34" charset="0"/>
              </a:rPr>
              <a:t>1/2</a:t>
            </a:r>
            <a:r>
              <a:rPr lang="en-US" altLang="en-US" sz="1050" b="1" dirty="0">
                <a:latin typeface="Arial" panose="020B0604020202020204" pitchFamily="34" charset="0"/>
              </a:rPr>
              <a:t> = width of the band at  half the height</a:t>
            </a:r>
            <a:endParaRPr lang="en-US" altLang="en-US" sz="1050" dirty="0"/>
          </a:p>
        </p:txBody>
      </p:sp>
      <p:sp>
        <p:nvSpPr>
          <p:cNvPr id="2" name="Slide Number Placeholder 1">
            <a:extLst>
              <a:ext uri="{FF2B5EF4-FFF2-40B4-BE49-F238E27FC236}">
                <a16:creationId xmlns:a16="http://schemas.microsoft.com/office/drawing/2014/main" id="{75DBF8BA-75BF-0348-BD04-63F3CBAB5FEB}"/>
              </a:ext>
            </a:extLst>
          </p:cNvPr>
          <p:cNvSpPr>
            <a:spLocks noGrp="1"/>
          </p:cNvSpPr>
          <p:nvPr>
            <p:ph type="sldNum" sz="quarter" idx="12"/>
          </p:nvPr>
        </p:nvSpPr>
        <p:spPr>
          <a:xfrm>
            <a:off x="9323294" y="6305570"/>
            <a:ext cx="2743200" cy="365125"/>
          </a:xfrm>
        </p:spPr>
        <p:txBody>
          <a:bodyPr/>
          <a:lstStyle/>
          <a:p>
            <a:fld id="{26E56D84-1898-C44D-91AE-CEE6DDFE0D40}" type="slidenum">
              <a:rPr lang="en-US" smtClean="0"/>
              <a:t>8</a:t>
            </a:fld>
            <a:endParaRPr lang="en-US"/>
          </a:p>
        </p:txBody>
      </p:sp>
      <p:sp>
        <p:nvSpPr>
          <p:cNvPr id="10" name="Rectangle 9">
            <a:extLst>
              <a:ext uri="{FF2B5EF4-FFF2-40B4-BE49-F238E27FC236}">
                <a16:creationId xmlns:a16="http://schemas.microsoft.com/office/drawing/2014/main" id="{A7496293-4F6B-ED4F-8FCF-3F1BBF4794C8}"/>
              </a:ext>
            </a:extLst>
          </p:cNvPr>
          <p:cNvSpPr/>
          <p:nvPr/>
        </p:nvSpPr>
        <p:spPr>
          <a:xfrm>
            <a:off x="9811797" y="-61198"/>
            <a:ext cx="23802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Dr. Maha Al-Tameemi</a:t>
            </a:r>
          </a:p>
        </p:txBody>
      </p:sp>
      <p:sp>
        <p:nvSpPr>
          <p:cNvPr id="12" name="TextBox 11">
            <a:extLst>
              <a:ext uri="{FF2B5EF4-FFF2-40B4-BE49-F238E27FC236}">
                <a16:creationId xmlns:a16="http://schemas.microsoft.com/office/drawing/2014/main" id="{F07AE6C7-F03E-F322-7A16-1D27BC190C1B}"/>
              </a:ext>
            </a:extLst>
          </p:cNvPr>
          <p:cNvSpPr txBox="1"/>
          <p:nvPr/>
        </p:nvSpPr>
        <p:spPr>
          <a:xfrm>
            <a:off x="0" y="30116"/>
            <a:ext cx="5436973" cy="4247317"/>
          </a:xfrm>
          <a:prstGeom prst="rect">
            <a:avLst/>
          </a:prstGeom>
          <a:noFill/>
          <a:ln>
            <a:solidFill>
              <a:srgbClr val="C00000"/>
            </a:solidFill>
            <a:extLst>
              <a:ext uri="{C807C97D-BFC1-408E-A445-0C87EB9F89A2}">
                <ask:lineSketchStyleProps xmlns:ask="http://schemas.microsoft.com/office/drawing/2018/sketchyshapes">
                  <ask:type>
                    <ask:lineSketchScribble/>
                  </ask:type>
                </ask:lineSketchStyleProps>
              </a:ext>
            </a:extLst>
          </a:ln>
        </p:spPr>
        <p:txBody>
          <a:bodyPr wrap="square">
            <a:spAutoFit/>
          </a:bodyPr>
          <a:lstStyle/>
          <a:p>
            <a:pPr marL="285750" indent="-285750">
              <a:buFont typeface="Wingdings" pitchFamily="2" charset="2"/>
              <a:buChar char="Ø"/>
            </a:pPr>
            <a:r>
              <a:rPr lang="en-US" sz="1800" b="1" i="0" dirty="0">
                <a:solidFill>
                  <a:srgbClr val="C00000"/>
                </a:solidFill>
                <a:effectLst/>
                <a:latin typeface="Times New Roman" panose="02020603050405020304" pitchFamily="18" charset="0"/>
                <a:cs typeface="Times New Roman" panose="02020603050405020304" pitchFamily="18" charset="0"/>
              </a:rPr>
              <a:t>Atomic Absorption Spectrum</a:t>
            </a:r>
            <a:r>
              <a:rPr lang="en-US" sz="1800" b="1" i="0" dirty="0">
                <a:solidFill>
                  <a:srgbClr val="282829"/>
                </a:solidFill>
                <a:effectLst/>
                <a:latin typeface="Times New Roman" panose="02020603050405020304" pitchFamily="18" charset="0"/>
                <a:cs typeface="Times New Roman" panose="02020603050405020304" pitchFamily="18" charset="0"/>
              </a:rPr>
              <a:t>: </a:t>
            </a:r>
            <a:r>
              <a:rPr lang="en-US" sz="1800" b="0" i="0" dirty="0">
                <a:solidFill>
                  <a:srgbClr val="282829"/>
                </a:solidFill>
                <a:effectLst/>
                <a:latin typeface="Times New Roman" panose="02020603050405020304" pitchFamily="18" charset="0"/>
                <a:cs typeface="Times New Roman" panose="02020603050405020304" pitchFamily="18" charset="0"/>
              </a:rPr>
              <a:t>atomic spectra show </a:t>
            </a:r>
            <a:r>
              <a:rPr lang="en-US" sz="1800" b="0" i="0" dirty="0">
                <a:solidFill>
                  <a:srgbClr val="0070C0"/>
                </a:solidFill>
                <a:effectLst/>
                <a:latin typeface="Times New Roman" panose="02020603050405020304" pitchFamily="18" charset="0"/>
                <a:cs typeface="Times New Roman" panose="02020603050405020304" pitchFamily="18" charset="0"/>
              </a:rPr>
              <a:t>only electron transitions</a:t>
            </a:r>
            <a:r>
              <a:rPr lang="en-US" sz="1800" b="0" i="0" dirty="0">
                <a:solidFill>
                  <a:srgbClr val="282829"/>
                </a:solidFill>
                <a:effectLst/>
                <a:latin typeface="Times New Roman" panose="02020603050405020304" pitchFamily="18" charset="0"/>
                <a:cs typeface="Times New Roman" panose="02020603050405020304" pitchFamily="18" charset="0"/>
              </a:rPr>
              <a:t>. </a:t>
            </a:r>
          </a:p>
          <a:p>
            <a:r>
              <a:rPr lang="en-US" sz="1800" b="1" i="0" dirty="0">
                <a:solidFill>
                  <a:srgbClr val="C00000"/>
                </a:solidFill>
                <a:effectLst/>
                <a:latin typeface="Times New Roman" panose="02020603050405020304" pitchFamily="18" charset="0"/>
                <a:cs typeface="Times New Roman" panose="02020603050405020304" pitchFamily="18" charset="0"/>
              </a:rPr>
              <a:t>Definition</a:t>
            </a:r>
            <a:r>
              <a:rPr lang="en-US" sz="1800" b="0" i="0" dirty="0">
                <a:solidFill>
                  <a:srgbClr val="282829"/>
                </a:solidFill>
                <a:effectLst/>
                <a:latin typeface="Times New Roman" panose="02020603050405020304" pitchFamily="18" charset="0"/>
                <a:cs typeface="Times New Roman" panose="02020603050405020304" pitchFamily="18" charset="0"/>
              </a:rPr>
              <a:t>: An atomic absorption spectrum is produced when </a:t>
            </a:r>
            <a:r>
              <a:rPr lang="en-US" sz="1800" b="0" i="0" dirty="0">
                <a:solidFill>
                  <a:srgbClr val="C00000"/>
                </a:solidFill>
                <a:effectLst/>
                <a:latin typeface="Times New Roman" panose="02020603050405020304" pitchFamily="18" charset="0"/>
                <a:cs typeface="Times New Roman" panose="02020603050405020304" pitchFamily="18" charset="0"/>
              </a:rPr>
              <a:t>free atoms absorb </a:t>
            </a:r>
            <a:r>
              <a:rPr lang="en-US" sz="1800" b="0" i="0" dirty="0">
                <a:solidFill>
                  <a:srgbClr val="282829"/>
                </a:solidFill>
                <a:effectLst/>
                <a:latin typeface="Times New Roman" panose="02020603050405020304" pitchFamily="18" charset="0"/>
                <a:cs typeface="Times New Roman" panose="02020603050405020304" pitchFamily="18" charset="0"/>
              </a:rPr>
              <a:t>light at specific wavelengths corresponding to the energy difference between electronic energy levels in the atom.</a:t>
            </a:r>
          </a:p>
          <a:p>
            <a:r>
              <a:rPr lang="en-US" sz="1800" b="1" i="0" dirty="0">
                <a:solidFill>
                  <a:srgbClr val="C00000"/>
                </a:solidFill>
                <a:effectLst/>
                <a:latin typeface="Times New Roman" panose="02020603050405020304" pitchFamily="18" charset="0"/>
                <a:cs typeface="Times New Roman" panose="02020603050405020304" pitchFamily="18" charset="0"/>
              </a:rPr>
              <a:t>Nature of Species: </a:t>
            </a:r>
            <a:r>
              <a:rPr lang="en-US" sz="1800" dirty="0">
                <a:solidFill>
                  <a:srgbClr val="282829"/>
                </a:solidFill>
                <a:latin typeface="Times New Roman" panose="02020603050405020304" pitchFamily="18" charset="0"/>
                <a:cs typeface="Times New Roman" panose="02020603050405020304" pitchFamily="18" charset="0"/>
              </a:rPr>
              <a:t>It involves </a:t>
            </a:r>
            <a:r>
              <a:rPr lang="en-US" sz="1800" dirty="0">
                <a:solidFill>
                  <a:srgbClr val="C00000"/>
                </a:solidFill>
                <a:latin typeface="Times New Roman" panose="02020603050405020304" pitchFamily="18" charset="0"/>
                <a:cs typeface="Times New Roman" panose="02020603050405020304" pitchFamily="18" charset="0"/>
              </a:rPr>
              <a:t>individual atoms</a:t>
            </a:r>
            <a:r>
              <a:rPr lang="en-US" sz="1800" dirty="0">
                <a:solidFill>
                  <a:srgbClr val="282829"/>
                </a:solidFill>
                <a:latin typeface="Times New Roman" panose="02020603050405020304" pitchFamily="18" charset="0"/>
                <a:cs typeface="Times New Roman" panose="02020603050405020304" pitchFamily="18" charset="0"/>
              </a:rPr>
              <a:t>, often in a gaseous state.</a:t>
            </a:r>
            <a:endParaRPr lang="en-US" sz="1800" b="0" i="0" dirty="0">
              <a:solidFill>
                <a:srgbClr val="282829"/>
              </a:solidFill>
              <a:effectLst/>
              <a:latin typeface="Times New Roman" panose="02020603050405020304" pitchFamily="18" charset="0"/>
              <a:cs typeface="Times New Roman" panose="02020603050405020304" pitchFamily="18" charset="0"/>
            </a:endParaRPr>
          </a:p>
          <a:p>
            <a:r>
              <a:rPr lang="en-US" sz="1800" b="1" i="0" dirty="0">
                <a:solidFill>
                  <a:srgbClr val="C00000"/>
                </a:solidFill>
                <a:effectLst/>
                <a:latin typeface="Times New Roman" panose="02020603050405020304" pitchFamily="18" charset="0"/>
                <a:cs typeface="Times New Roman" panose="02020603050405020304" pitchFamily="18" charset="0"/>
              </a:rPr>
              <a:t>Transitions</a:t>
            </a:r>
            <a:r>
              <a:rPr lang="en-US" sz="1800" b="0" i="0" dirty="0">
                <a:solidFill>
                  <a:srgbClr val="282829"/>
                </a:solidFill>
                <a:effectLst/>
                <a:latin typeface="Times New Roman" panose="02020603050405020304" pitchFamily="18" charset="0"/>
                <a:cs typeface="Times New Roman" panose="02020603050405020304" pitchFamily="18" charset="0"/>
              </a:rPr>
              <a:t>: The absorption occurs due to electronic transitions between discrete energy levels.  Each element has a unique set of energy levels, resulting in a characteristic spectrum</a:t>
            </a:r>
            <a:r>
              <a:rPr lang="en-US" sz="1800" b="0" i="0" dirty="0">
                <a:solidFill>
                  <a:srgbClr val="C00000"/>
                </a:solidFill>
                <a:effectLst/>
                <a:latin typeface="Times New Roman" panose="02020603050405020304" pitchFamily="18" charset="0"/>
                <a:cs typeface="Times New Roman" panose="02020603050405020304" pitchFamily="18" charset="0"/>
              </a:rPr>
              <a:t>(line or sharp spectra)</a:t>
            </a:r>
          </a:p>
          <a:p>
            <a:r>
              <a:rPr lang="en-US" sz="1800" b="1" i="0" dirty="0">
                <a:solidFill>
                  <a:srgbClr val="C00000"/>
                </a:solidFill>
                <a:effectLst/>
                <a:latin typeface="Times New Roman" panose="02020603050405020304" pitchFamily="18" charset="0"/>
                <a:cs typeface="Times New Roman" panose="02020603050405020304" pitchFamily="18" charset="0"/>
              </a:rPr>
              <a:t>Example</a:t>
            </a:r>
            <a:r>
              <a:rPr lang="en-US" sz="1800" b="0" i="0" dirty="0">
                <a:solidFill>
                  <a:srgbClr val="C00000"/>
                </a:solidFill>
                <a:effectLst/>
                <a:latin typeface="Times New Roman" panose="02020603050405020304" pitchFamily="18" charset="0"/>
                <a:cs typeface="Times New Roman" panose="02020603050405020304" pitchFamily="18" charset="0"/>
              </a:rPr>
              <a:t>: </a:t>
            </a:r>
            <a:r>
              <a:rPr lang="en-US" sz="1800" b="0" i="0" dirty="0">
                <a:solidFill>
                  <a:srgbClr val="282829"/>
                </a:solidFill>
                <a:effectLst/>
                <a:latin typeface="Times New Roman" panose="02020603050405020304" pitchFamily="18" charset="0"/>
                <a:cs typeface="Times New Roman" panose="02020603050405020304" pitchFamily="18" charset="0"/>
              </a:rPr>
              <a:t>The spectrum of sodium (Na) will show sharp lines at specific wavelengths </a:t>
            </a:r>
            <a:r>
              <a:rPr lang="en-US" sz="1800" dirty="0">
                <a:latin typeface="Times New Roman" panose="02020603050405020304" pitchFamily="18" charset="0"/>
                <a:cs typeface="Times New Roman" panose="02020603050405020304" pitchFamily="18" charset="0"/>
              </a:rPr>
              <a:t>589 nm</a:t>
            </a:r>
            <a:r>
              <a:rPr lang="en-US" sz="1800" b="0" i="0" dirty="0">
                <a:solidFill>
                  <a:srgbClr val="282829"/>
                </a:solidFill>
                <a:effectLst/>
                <a:latin typeface="Times New Roman" panose="02020603050405020304" pitchFamily="18" charset="0"/>
                <a:cs typeface="Times New Roman" panose="02020603050405020304" pitchFamily="18" charset="0"/>
              </a:rPr>
              <a:t>, corresponding to the transitions of its electrons.</a:t>
            </a:r>
          </a:p>
        </p:txBody>
      </p:sp>
      <p:sp>
        <p:nvSpPr>
          <p:cNvPr id="14" name="TextBox 13">
            <a:extLst>
              <a:ext uri="{FF2B5EF4-FFF2-40B4-BE49-F238E27FC236}">
                <a16:creationId xmlns:a16="http://schemas.microsoft.com/office/drawing/2014/main" id="{35BA971E-39FF-4093-13D9-97201BA2CD7F}"/>
              </a:ext>
            </a:extLst>
          </p:cNvPr>
          <p:cNvSpPr txBox="1"/>
          <p:nvPr/>
        </p:nvSpPr>
        <p:spPr>
          <a:xfrm>
            <a:off x="5816446" y="123468"/>
            <a:ext cx="6250048" cy="4247317"/>
          </a:xfrm>
          <a:prstGeom prst="rect">
            <a:avLst/>
          </a:prstGeom>
          <a:noFill/>
          <a:ln>
            <a:solidFill>
              <a:srgbClr val="7030A0"/>
            </a:solidFill>
            <a:extLst>
              <a:ext uri="{C807C97D-BFC1-408E-A445-0C87EB9F89A2}">
                <ask:lineSketchStyleProps xmlns:ask="http://schemas.microsoft.com/office/drawing/2018/sketchyshapes" sd="1362371120">
                  <a:custGeom>
                    <a:avLst/>
                    <a:gdLst>
                      <a:gd name="connsiteX0" fmla="*/ 0 w 6250048"/>
                      <a:gd name="connsiteY0" fmla="*/ 0 h 4247317"/>
                      <a:gd name="connsiteX1" fmla="*/ 443185 w 6250048"/>
                      <a:gd name="connsiteY1" fmla="*/ 0 h 4247317"/>
                      <a:gd name="connsiteX2" fmla="*/ 948871 w 6250048"/>
                      <a:gd name="connsiteY2" fmla="*/ 0 h 4247317"/>
                      <a:gd name="connsiteX3" fmla="*/ 1392056 w 6250048"/>
                      <a:gd name="connsiteY3" fmla="*/ 0 h 4247317"/>
                      <a:gd name="connsiteX4" fmla="*/ 1835241 w 6250048"/>
                      <a:gd name="connsiteY4" fmla="*/ 0 h 4247317"/>
                      <a:gd name="connsiteX5" fmla="*/ 2465928 w 6250048"/>
                      <a:gd name="connsiteY5" fmla="*/ 0 h 4247317"/>
                      <a:gd name="connsiteX6" fmla="*/ 2846613 w 6250048"/>
                      <a:gd name="connsiteY6" fmla="*/ 0 h 4247317"/>
                      <a:gd name="connsiteX7" fmla="*/ 3289798 w 6250048"/>
                      <a:gd name="connsiteY7" fmla="*/ 0 h 4247317"/>
                      <a:gd name="connsiteX8" fmla="*/ 3857984 w 6250048"/>
                      <a:gd name="connsiteY8" fmla="*/ 0 h 4247317"/>
                      <a:gd name="connsiteX9" fmla="*/ 4363670 w 6250048"/>
                      <a:gd name="connsiteY9" fmla="*/ 0 h 4247317"/>
                      <a:gd name="connsiteX10" fmla="*/ 4744355 w 6250048"/>
                      <a:gd name="connsiteY10" fmla="*/ 0 h 4247317"/>
                      <a:gd name="connsiteX11" fmla="*/ 5187540 w 6250048"/>
                      <a:gd name="connsiteY11" fmla="*/ 0 h 4247317"/>
                      <a:gd name="connsiteX12" fmla="*/ 5630725 w 6250048"/>
                      <a:gd name="connsiteY12" fmla="*/ 0 h 4247317"/>
                      <a:gd name="connsiteX13" fmla="*/ 6250048 w 6250048"/>
                      <a:gd name="connsiteY13" fmla="*/ 0 h 4247317"/>
                      <a:gd name="connsiteX14" fmla="*/ 6250048 w 6250048"/>
                      <a:gd name="connsiteY14" fmla="*/ 573388 h 4247317"/>
                      <a:gd name="connsiteX15" fmla="*/ 6250048 w 6250048"/>
                      <a:gd name="connsiteY15" fmla="*/ 1061829 h 4247317"/>
                      <a:gd name="connsiteX16" fmla="*/ 6250048 w 6250048"/>
                      <a:gd name="connsiteY16" fmla="*/ 1635217 h 4247317"/>
                      <a:gd name="connsiteX17" fmla="*/ 6250048 w 6250048"/>
                      <a:gd name="connsiteY17" fmla="*/ 2123659 h 4247317"/>
                      <a:gd name="connsiteX18" fmla="*/ 6250048 w 6250048"/>
                      <a:gd name="connsiteY18" fmla="*/ 2612100 h 4247317"/>
                      <a:gd name="connsiteX19" fmla="*/ 6250048 w 6250048"/>
                      <a:gd name="connsiteY19" fmla="*/ 3100541 h 4247317"/>
                      <a:gd name="connsiteX20" fmla="*/ 6250048 w 6250048"/>
                      <a:gd name="connsiteY20" fmla="*/ 3673929 h 4247317"/>
                      <a:gd name="connsiteX21" fmla="*/ 6250048 w 6250048"/>
                      <a:gd name="connsiteY21" fmla="*/ 4247317 h 4247317"/>
                      <a:gd name="connsiteX22" fmla="*/ 5744362 w 6250048"/>
                      <a:gd name="connsiteY22" fmla="*/ 4247317 h 4247317"/>
                      <a:gd name="connsiteX23" fmla="*/ 5301177 w 6250048"/>
                      <a:gd name="connsiteY23" fmla="*/ 4247317 h 4247317"/>
                      <a:gd name="connsiteX24" fmla="*/ 4857992 w 6250048"/>
                      <a:gd name="connsiteY24" fmla="*/ 4247317 h 4247317"/>
                      <a:gd name="connsiteX25" fmla="*/ 4414807 w 6250048"/>
                      <a:gd name="connsiteY25" fmla="*/ 4247317 h 4247317"/>
                      <a:gd name="connsiteX26" fmla="*/ 3721619 w 6250048"/>
                      <a:gd name="connsiteY26" fmla="*/ 4247317 h 4247317"/>
                      <a:gd name="connsiteX27" fmla="*/ 3028432 w 6250048"/>
                      <a:gd name="connsiteY27" fmla="*/ 4247317 h 4247317"/>
                      <a:gd name="connsiteX28" fmla="*/ 2397746 w 6250048"/>
                      <a:gd name="connsiteY28" fmla="*/ 4247317 h 4247317"/>
                      <a:gd name="connsiteX29" fmla="*/ 1892060 w 6250048"/>
                      <a:gd name="connsiteY29" fmla="*/ 4247317 h 4247317"/>
                      <a:gd name="connsiteX30" fmla="*/ 1448875 w 6250048"/>
                      <a:gd name="connsiteY30" fmla="*/ 4247317 h 4247317"/>
                      <a:gd name="connsiteX31" fmla="*/ 755688 w 6250048"/>
                      <a:gd name="connsiteY31" fmla="*/ 4247317 h 4247317"/>
                      <a:gd name="connsiteX32" fmla="*/ 0 w 6250048"/>
                      <a:gd name="connsiteY32" fmla="*/ 4247317 h 4247317"/>
                      <a:gd name="connsiteX33" fmla="*/ 0 w 6250048"/>
                      <a:gd name="connsiteY33" fmla="*/ 3716402 h 4247317"/>
                      <a:gd name="connsiteX34" fmla="*/ 0 w 6250048"/>
                      <a:gd name="connsiteY34" fmla="*/ 3143015 h 4247317"/>
                      <a:gd name="connsiteX35" fmla="*/ 0 w 6250048"/>
                      <a:gd name="connsiteY35" fmla="*/ 2527154 h 4247317"/>
                      <a:gd name="connsiteX36" fmla="*/ 0 w 6250048"/>
                      <a:gd name="connsiteY36" fmla="*/ 2081185 h 4247317"/>
                      <a:gd name="connsiteX37" fmla="*/ 0 w 6250048"/>
                      <a:gd name="connsiteY37" fmla="*/ 1677690 h 4247317"/>
                      <a:gd name="connsiteX38" fmla="*/ 0 w 6250048"/>
                      <a:gd name="connsiteY38" fmla="*/ 1231722 h 4247317"/>
                      <a:gd name="connsiteX39" fmla="*/ 0 w 6250048"/>
                      <a:gd name="connsiteY39" fmla="*/ 658334 h 4247317"/>
                      <a:gd name="connsiteX40" fmla="*/ 0 w 6250048"/>
                      <a:gd name="connsiteY40"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250048" h="4247317" extrusionOk="0">
                        <a:moveTo>
                          <a:pt x="0" y="0"/>
                        </a:moveTo>
                        <a:cubicBezTo>
                          <a:pt x="103435" y="-34588"/>
                          <a:pt x="306965" y="16900"/>
                          <a:pt x="443185" y="0"/>
                        </a:cubicBezTo>
                        <a:cubicBezTo>
                          <a:pt x="579406" y="-16900"/>
                          <a:pt x="782858" y="11193"/>
                          <a:pt x="948871" y="0"/>
                        </a:cubicBezTo>
                        <a:cubicBezTo>
                          <a:pt x="1114884" y="-11193"/>
                          <a:pt x="1188498" y="31845"/>
                          <a:pt x="1392056" y="0"/>
                        </a:cubicBezTo>
                        <a:cubicBezTo>
                          <a:pt x="1595615" y="-31845"/>
                          <a:pt x="1692725" y="1562"/>
                          <a:pt x="1835241" y="0"/>
                        </a:cubicBezTo>
                        <a:cubicBezTo>
                          <a:pt x="1977758" y="-1562"/>
                          <a:pt x="2174913" y="15477"/>
                          <a:pt x="2465928" y="0"/>
                        </a:cubicBezTo>
                        <a:cubicBezTo>
                          <a:pt x="2756943" y="-15477"/>
                          <a:pt x="2689858" y="3493"/>
                          <a:pt x="2846613" y="0"/>
                        </a:cubicBezTo>
                        <a:cubicBezTo>
                          <a:pt x="3003368" y="-3493"/>
                          <a:pt x="3191773" y="45089"/>
                          <a:pt x="3289798" y="0"/>
                        </a:cubicBezTo>
                        <a:cubicBezTo>
                          <a:pt x="3387824" y="-45089"/>
                          <a:pt x="3623657" y="47883"/>
                          <a:pt x="3857984" y="0"/>
                        </a:cubicBezTo>
                        <a:cubicBezTo>
                          <a:pt x="4092311" y="-47883"/>
                          <a:pt x="4204718" y="58979"/>
                          <a:pt x="4363670" y="0"/>
                        </a:cubicBezTo>
                        <a:cubicBezTo>
                          <a:pt x="4522622" y="-58979"/>
                          <a:pt x="4657636" y="4268"/>
                          <a:pt x="4744355" y="0"/>
                        </a:cubicBezTo>
                        <a:cubicBezTo>
                          <a:pt x="4831075" y="-4268"/>
                          <a:pt x="4971391" y="46134"/>
                          <a:pt x="5187540" y="0"/>
                        </a:cubicBezTo>
                        <a:cubicBezTo>
                          <a:pt x="5403689" y="-46134"/>
                          <a:pt x="5436201" y="21601"/>
                          <a:pt x="5630725" y="0"/>
                        </a:cubicBezTo>
                        <a:cubicBezTo>
                          <a:pt x="5825250" y="-21601"/>
                          <a:pt x="6069166" y="16377"/>
                          <a:pt x="6250048" y="0"/>
                        </a:cubicBezTo>
                        <a:cubicBezTo>
                          <a:pt x="6263986" y="232848"/>
                          <a:pt x="6241116" y="308989"/>
                          <a:pt x="6250048" y="573388"/>
                        </a:cubicBezTo>
                        <a:cubicBezTo>
                          <a:pt x="6258980" y="837787"/>
                          <a:pt x="6191755" y="904758"/>
                          <a:pt x="6250048" y="1061829"/>
                        </a:cubicBezTo>
                        <a:cubicBezTo>
                          <a:pt x="6308341" y="1218900"/>
                          <a:pt x="6197273" y="1451823"/>
                          <a:pt x="6250048" y="1635217"/>
                        </a:cubicBezTo>
                        <a:cubicBezTo>
                          <a:pt x="6302823" y="1818611"/>
                          <a:pt x="6230702" y="1909093"/>
                          <a:pt x="6250048" y="2123659"/>
                        </a:cubicBezTo>
                        <a:cubicBezTo>
                          <a:pt x="6269394" y="2338225"/>
                          <a:pt x="6192335" y="2477958"/>
                          <a:pt x="6250048" y="2612100"/>
                        </a:cubicBezTo>
                        <a:cubicBezTo>
                          <a:pt x="6307761" y="2746242"/>
                          <a:pt x="6244440" y="2923541"/>
                          <a:pt x="6250048" y="3100541"/>
                        </a:cubicBezTo>
                        <a:cubicBezTo>
                          <a:pt x="6255656" y="3277541"/>
                          <a:pt x="6207056" y="3439281"/>
                          <a:pt x="6250048" y="3673929"/>
                        </a:cubicBezTo>
                        <a:cubicBezTo>
                          <a:pt x="6293040" y="3908577"/>
                          <a:pt x="6197494" y="4110436"/>
                          <a:pt x="6250048" y="4247317"/>
                        </a:cubicBezTo>
                        <a:cubicBezTo>
                          <a:pt x="6056713" y="4276833"/>
                          <a:pt x="5862090" y="4217869"/>
                          <a:pt x="5744362" y="4247317"/>
                        </a:cubicBezTo>
                        <a:cubicBezTo>
                          <a:pt x="5626634" y="4276765"/>
                          <a:pt x="5481951" y="4244758"/>
                          <a:pt x="5301177" y="4247317"/>
                        </a:cubicBezTo>
                        <a:cubicBezTo>
                          <a:pt x="5120404" y="4249876"/>
                          <a:pt x="5009135" y="4218500"/>
                          <a:pt x="4857992" y="4247317"/>
                        </a:cubicBezTo>
                        <a:cubicBezTo>
                          <a:pt x="4706849" y="4276134"/>
                          <a:pt x="4578563" y="4195724"/>
                          <a:pt x="4414807" y="4247317"/>
                        </a:cubicBezTo>
                        <a:cubicBezTo>
                          <a:pt x="4251051" y="4298910"/>
                          <a:pt x="3974662" y="4213929"/>
                          <a:pt x="3721619" y="4247317"/>
                        </a:cubicBezTo>
                        <a:cubicBezTo>
                          <a:pt x="3468576" y="4280705"/>
                          <a:pt x="3220492" y="4220915"/>
                          <a:pt x="3028432" y="4247317"/>
                        </a:cubicBezTo>
                        <a:cubicBezTo>
                          <a:pt x="2836372" y="4273719"/>
                          <a:pt x="2575799" y="4197038"/>
                          <a:pt x="2397746" y="4247317"/>
                        </a:cubicBezTo>
                        <a:cubicBezTo>
                          <a:pt x="2219693" y="4297596"/>
                          <a:pt x="2098029" y="4194624"/>
                          <a:pt x="1892060" y="4247317"/>
                        </a:cubicBezTo>
                        <a:cubicBezTo>
                          <a:pt x="1686091" y="4300010"/>
                          <a:pt x="1618438" y="4206188"/>
                          <a:pt x="1448875" y="4247317"/>
                        </a:cubicBezTo>
                        <a:cubicBezTo>
                          <a:pt x="1279312" y="4288446"/>
                          <a:pt x="1060464" y="4215358"/>
                          <a:pt x="755688" y="4247317"/>
                        </a:cubicBezTo>
                        <a:cubicBezTo>
                          <a:pt x="450912" y="4279276"/>
                          <a:pt x="231927" y="4206621"/>
                          <a:pt x="0" y="4247317"/>
                        </a:cubicBezTo>
                        <a:cubicBezTo>
                          <a:pt x="-31565" y="4105162"/>
                          <a:pt x="50645" y="3950751"/>
                          <a:pt x="0" y="3716402"/>
                        </a:cubicBezTo>
                        <a:cubicBezTo>
                          <a:pt x="-50645" y="3482054"/>
                          <a:pt x="30104" y="3347947"/>
                          <a:pt x="0" y="3143015"/>
                        </a:cubicBezTo>
                        <a:cubicBezTo>
                          <a:pt x="-30104" y="2938083"/>
                          <a:pt x="6101" y="2667386"/>
                          <a:pt x="0" y="2527154"/>
                        </a:cubicBezTo>
                        <a:cubicBezTo>
                          <a:pt x="-6101" y="2386922"/>
                          <a:pt x="22259" y="2204044"/>
                          <a:pt x="0" y="2081185"/>
                        </a:cubicBezTo>
                        <a:cubicBezTo>
                          <a:pt x="-22259" y="1958326"/>
                          <a:pt x="27266" y="1827933"/>
                          <a:pt x="0" y="1677690"/>
                        </a:cubicBezTo>
                        <a:cubicBezTo>
                          <a:pt x="-27266" y="1527448"/>
                          <a:pt x="12066" y="1397183"/>
                          <a:pt x="0" y="1231722"/>
                        </a:cubicBezTo>
                        <a:cubicBezTo>
                          <a:pt x="-12066" y="1066261"/>
                          <a:pt x="16670" y="937106"/>
                          <a:pt x="0" y="658334"/>
                        </a:cubicBezTo>
                        <a:cubicBezTo>
                          <a:pt x="-16670" y="379562"/>
                          <a:pt x="65735" y="136260"/>
                          <a:pt x="0" y="0"/>
                        </a:cubicBezTo>
                        <a:close/>
                      </a:path>
                    </a:pathLst>
                  </a:custGeom>
                  <ask:type>
                    <ask:lineSketchScribble/>
                  </ask:type>
                </ask:lineSketchStyleProps>
              </a:ext>
            </a:extLst>
          </a:ln>
        </p:spPr>
        <p:txBody>
          <a:bodyPr wrap="square">
            <a:spAutoFit/>
          </a:bodyPr>
          <a:lstStyle/>
          <a:p>
            <a:pPr marL="285750" indent="-285750">
              <a:buFont typeface="Wingdings" pitchFamily="2" charset="2"/>
              <a:buChar char="Ø"/>
            </a:pPr>
            <a:r>
              <a:rPr lang="en-US" sz="1800" b="1" i="0" dirty="0">
                <a:solidFill>
                  <a:srgbClr val="7030A0"/>
                </a:solidFill>
                <a:effectLst/>
                <a:latin typeface="Times New Roman" panose="02020603050405020304" pitchFamily="18" charset="0"/>
                <a:cs typeface="Times New Roman" panose="02020603050405020304" pitchFamily="18" charset="0"/>
              </a:rPr>
              <a:t>A molecular absorption spectrum </a:t>
            </a:r>
          </a:p>
          <a:p>
            <a:r>
              <a:rPr lang="en-US" sz="1800" b="1" i="0" dirty="0">
                <a:solidFill>
                  <a:srgbClr val="7030A0"/>
                </a:solidFill>
                <a:effectLst/>
                <a:latin typeface="Times New Roman" panose="02020603050405020304" pitchFamily="18" charset="0"/>
                <a:cs typeface="Times New Roman" panose="02020603050405020304" pitchFamily="18" charset="0"/>
              </a:rPr>
              <a:t>Definition</a:t>
            </a:r>
            <a:r>
              <a:rPr lang="en-US" sz="1800" b="1" i="0" dirty="0">
                <a:solidFill>
                  <a:srgbClr val="282829"/>
                </a:solidFill>
                <a:effectLst/>
                <a:latin typeface="Times New Roman" panose="02020603050405020304" pitchFamily="18" charset="0"/>
                <a:cs typeface="Times New Roman" panose="02020603050405020304" pitchFamily="18" charset="0"/>
              </a:rPr>
              <a:t>: </a:t>
            </a:r>
            <a:r>
              <a:rPr lang="en-US" sz="1800" b="0" i="0" dirty="0">
                <a:solidFill>
                  <a:srgbClr val="282829"/>
                </a:solidFill>
                <a:effectLst/>
                <a:latin typeface="Times New Roman" panose="02020603050405020304" pitchFamily="18" charset="0"/>
                <a:cs typeface="Times New Roman" panose="02020603050405020304" pitchFamily="18" charset="0"/>
              </a:rPr>
              <a:t>Arises when </a:t>
            </a:r>
            <a:r>
              <a:rPr lang="en-US" sz="1800" b="0" i="0" dirty="0">
                <a:solidFill>
                  <a:srgbClr val="C00000"/>
                </a:solidFill>
                <a:effectLst/>
                <a:latin typeface="Times New Roman" panose="02020603050405020304" pitchFamily="18" charset="0"/>
                <a:cs typeface="Times New Roman" panose="02020603050405020304" pitchFamily="18" charset="0"/>
              </a:rPr>
              <a:t>molecules absorb light</a:t>
            </a:r>
            <a:r>
              <a:rPr lang="en-US" sz="1800" b="0" i="0" dirty="0">
                <a:solidFill>
                  <a:srgbClr val="282829"/>
                </a:solidFill>
                <a:effectLst/>
                <a:latin typeface="Times New Roman" panose="02020603050405020304" pitchFamily="18" charset="0"/>
                <a:cs typeface="Times New Roman" panose="02020603050405020304" pitchFamily="18" charset="0"/>
              </a:rPr>
              <a:t>, leading to transitions that involve </a:t>
            </a:r>
            <a:r>
              <a:rPr lang="en-US" sz="1800" b="0" i="0" dirty="0">
                <a:solidFill>
                  <a:srgbClr val="C00000"/>
                </a:solidFill>
                <a:effectLst/>
                <a:latin typeface="Times New Roman" panose="02020603050405020304" pitchFamily="18" charset="0"/>
                <a:cs typeface="Times New Roman" panose="02020603050405020304" pitchFamily="18" charset="0"/>
              </a:rPr>
              <a:t>not only electronic states but also vibrational and rotational states</a:t>
            </a:r>
            <a:r>
              <a:rPr lang="en-US" sz="1800" b="0" i="0" dirty="0">
                <a:solidFill>
                  <a:srgbClr val="282829"/>
                </a:solidFill>
                <a:effectLst/>
                <a:latin typeface="Times New Roman" panose="02020603050405020304" pitchFamily="18" charset="0"/>
                <a:cs typeface="Times New Roman" panose="02020603050405020304" pitchFamily="18" charset="0"/>
              </a:rPr>
              <a:t>.</a:t>
            </a:r>
          </a:p>
          <a:p>
            <a:r>
              <a:rPr lang="en-US" sz="1800" b="1" i="0" dirty="0">
                <a:solidFill>
                  <a:srgbClr val="7030A0"/>
                </a:solidFill>
                <a:effectLst/>
                <a:latin typeface="Times New Roman" panose="02020603050405020304" pitchFamily="18" charset="0"/>
                <a:cs typeface="Times New Roman" panose="02020603050405020304" pitchFamily="18" charset="0"/>
              </a:rPr>
              <a:t>Nature of Species</a:t>
            </a:r>
            <a:r>
              <a:rPr lang="en-US" sz="1800" b="0" i="0" dirty="0">
                <a:solidFill>
                  <a:srgbClr val="7030A0"/>
                </a:solidFill>
                <a:effectLst/>
                <a:latin typeface="Times New Roman" panose="02020603050405020304" pitchFamily="18" charset="0"/>
                <a:cs typeface="Times New Roman" panose="02020603050405020304" pitchFamily="18" charset="0"/>
              </a:rPr>
              <a:t>: </a:t>
            </a:r>
            <a:r>
              <a:rPr lang="en-US" sz="1800" b="0" i="0" dirty="0">
                <a:solidFill>
                  <a:srgbClr val="282829"/>
                </a:solidFill>
                <a:effectLst/>
                <a:latin typeface="Times New Roman" panose="02020603050405020304" pitchFamily="18" charset="0"/>
                <a:cs typeface="Times New Roman" panose="02020603050405020304" pitchFamily="18" charset="0"/>
              </a:rPr>
              <a:t>Involves molecules, which are composed of </a:t>
            </a:r>
            <a:r>
              <a:rPr lang="en-US" sz="1800" b="0" i="0" dirty="0">
                <a:solidFill>
                  <a:srgbClr val="C00000"/>
                </a:solidFill>
                <a:effectLst/>
                <a:latin typeface="Times New Roman" panose="02020603050405020304" pitchFamily="18" charset="0"/>
                <a:cs typeface="Times New Roman" panose="02020603050405020304" pitchFamily="18" charset="0"/>
              </a:rPr>
              <a:t>two or more atoms bonded together.</a:t>
            </a:r>
          </a:p>
          <a:p>
            <a:r>
              <a:rPr lang="en-US" sz="1800" b="1" i="0" dirty="0">
                <a:solidFill>
                  <a:srgbClr val="7030A0"/>
                </a:solidFill>
                <a:effectLst/>
                <a:latin typeface="Times New Roman" panose="02020603050405020304" pitchFamily="18" charset="0"/>
                <a:cs typeface="Times New Roman" panose="02020603050405020304" pitchFamily="18" charset="0"/>
              </a:rPr>
              <a:t>Transitions</a:t>
            </a:r>
            <a:r>
              <a:rPr lang="en-US" sz="1800" b="0" i="0" dirty="0">
                <a:solidFill>
                  <a:srgbClr val="7030A0"/>
                </a:solidFill>
                <a:effectLst/>
                <a:latin typeface="Times New Roman" panose="02020603050405020304" pitchFamily="18" charset="0"/>
                <a:cs typeface="Times New Roman" panose="02020603050405020304" pitchFamily="18" charset="0"/>
              </a:rPr>
              <a:t>: </a:t>
            </a:r>
            <a:r>
              <a:rPr lang="en-US" sz="1800" b="0" i="0" dirty="0">
                <a:solidFill>
                  <a:srgbClr val="282829"/>
                </a:solidFill>
                <a:effectLst/>
                <a:latin typeface="Times New Roman" panose="02020603050405020304" pitchFamily="18" charset="0"/>
                <a:cs typeface="Times New Roman" panose="02020603050405020304" pitchFamily="18" charset="0"/>
              </a:rPr>
              <a:t>The absorption can involve transitions between electronic states, as well as changes in vibrational (vibrations of the bonds) and rotational (rotation of the molecule) states. This results in </a:t>
            </a:r>
            <a:r>
              <a:rPr lang="en-US" sz="1800" b="0" i="0" dirty="0">
                <a:solidFill>
                  <a:srgbClr val="C00000"/>
                </a:solidFill>
                <a:effectLst/>
                <a:latin typeface="Times New Roman" panose="02020603050405020304" pitchFamily="18" charset="0"/>
                <a:cs typeface="Times New Roman" panose="02020603050405020304" pitchFamily="18" charset="0"/>
              </a:rPr>
              <a:t>broader and more complex spectral features </a:t>
            </a:r>
            <a:r>
              <a:rPr lang="en-US" sz="1800" b="0" i="0" dirty="0">
                <a:solidFill>
                  <a:srgbClr val="282829"/>
                </a:solidFill>
                <a:effectLst/>
                <a:latin typeface="Times New Roman" panose="02020603050405020304" pitchFamily="18" charset="0"/>
                <a:cs typeface="Times New Roman" panose="02020603050405020304" pitchFamily="18" charset="0"/>
              </a:rPr>
              <a:t>because of the additional energy levels associated with vibrations and rotations.</a:t>
            </a:r>
          </a:p>
          <a:p>
            <a:r>
              <a:rPr lang="en-US" sz="1800" b="1" i="0" dirty="0">
                <a:solidFill>
                  <a:srgbClr val="7030A0"/>
                </a:solidFill>
                <a:effectLst/>
                <a:latin typeface="Times New Roman" panose="02020603050405020304" pitchFamily="18" charset="0"/>
                <a:cs typeface="Times New Roman" panose="02020603050405020304" pitchFamily="18" charset="0"/>
              </a:rPr>
              <a:t>Example</a:t>
            </a:r>
            <a:r>
              <a:rPr lang="en-US" sz="1800" b="0" i="0" dirty="0">
                <a:solidFill>
                  <a:srgbClr val="7030A0"/>
                </a:solidFill>
                <a:effectLst/>
                <a:latin typeface="Times New Roman" panose="02020603050405020304" pitchFamily="18" charset="0"/>
                <a:cs typeface="Times New Roman" panose="02020603050405020304" pitchFamily="18" charset="0"/>
              </a:rPr>
              <a:t>: </a:t>
            </a:r>
            <a:r>
              <a:rPr lang="en-US" sz="1800" b="0" i="0" dirty="0">
                <a:solidFill>
                  <a:srgbClr val="282829"/>
                </a:solidFill>
                <a:effectLst/>
                <a:latin typeface="Times New Roman" panose="02020603050405020304" pitchFamily="18" charset="0"/>
                <a:cs typeface="Times New Roman" panose="02020603050405020304" pitchFamily="18" charset="0"/>
              </a:rPr>
              <a:t>The absorption spectrum of water (H₂O) will show a series of bands rather than sharp lines, reflecting the various vibrational and rotational transitions that can occur.</a:t>
            </a:r>
          </a:p>
        </p:txBody>
      </p:sp>
      <p:sp>
        <p:nvSpPr>
          <p:cNvPr id="16" name="TextBox 15">
            <a:extLst>
              <a:ext uri="{FF2B5EF4-FFF2-40B4-BE49-F238E27FC236}">
                <a16:creationId xmlns:a16="http://schemas.microsoft.com/office/drawing/2014/main" id="{EE8D9F0C-8119-BBE7-5CF1-7193A0257C71}"/>
              </a:ext>
            </a:extLst>
          </p:cNvPr>
          <p:cNvSpPr txBox="1"/>
          <p:nvPr/>
        </p:nvSpPr>
        <p:spPr>
          <a:xfrm>
            <a:off x="5900474" y="4599513"/>
            <a:ext cx="6166020" cy="1477328"/>
          </a:xfrm>
          <a:prstGeom prst="rect">
            <a:avLst/>
          </a:prstGeom>
          <a:noFill/>
          <a:ln>
            <a:solidFill>
              <a:schemeClr val="accent6">
                <a:lumMod val="75000"/>
              </a:schemeClr>
            </a:solidFill>
            <a:extLst>
              <a:ext uri="{C807C97D-BFC1-408E-A445-0C87EB9F89A2}">
                <ask:lineSketchStyleProps xmlns:ask="http://schemas.microsoft.com/office/drawing/2018/sketchyshapes">
                  <ask:type>
                    <ask:lineSketchScribble/>
                  </ask:type>
                </ask:lineSketchStyleProps>
              </a:ext>
            </a:extLst>
          </a:ln>
        </p:spPr>
        <p:txBody>
          <a:bodyPr wrap="square">
            <a:spAutoFit/>
          </a:bodyPr>
          <a:lstStyle/>
          <a:p>
            <a:r>
              <a:rPr lang="en-US" sz="1800" b="1" i="0" dirty="0">
                <a:solidFill>
                  <a:schemeClr val="accent6">
                    <a:lumMod val="75000"/>
                  </a:schemeClr>
                </a:solidFill>
                <a:effectLst/>
                <a:latin typeface="Times New Roman" panose="02020603050405020304" pitchFamily="18" charset="0"/>
                <a:cs typeface="Times New Roman" panose="02020603050405020304" pitchFamily="18" charset="0"/>
              </a:rPr>
              <a:t>In summary</a:t>
            </a:r>
            <a:r>
              <a:rPr lang="en-US" sz="1800" b="0" i="0" dirty="0">
                <a:solidFill>
                  <a:srgbClr val="282829"/>
                </a:solidFill>
                <a:effectLst/>
                <a:latin typeface="Times New Roman" panose="02020603050405020304" pitchFamily="18" charset="0"/>
                <a:cs typeface="Times New Roman" panose="02020603050405020304" pitchFamily="18" charset="0"/>
              </a:rPr>
              <a:t>, atomic absorption spectra are characterized by </a:t>
            </a:r>
            <a:r>
              <a:rPr lang="en-US" sz="1800" b="0" i="0" dirty="0">
                <a:solidFill>
                  <a:srgbClr val="C00000"/>
                </a:solidFill>
                <a:effectLst/>
                <a:latin typeface="Times New Roman" panose="02020603050405020304" pitchFamily="18" charset="0"/>
                <a:cs typeface="Times New Roman" panose="02020603050405020304" pitchFamily="18" charset="0"/>
              </a:rPr>
              <a:t>sharp lines </a:t>
            </a:r>
            <a:r>
              <a:rPr lang="en-US" sz="1800" b="0" i="0" dirty="0">
                <a:solidFill>
                  <a:srgbClr val="282829"/>
                </a:solidFill>
                <a:effectLst/>
                <a:latin typeface="Times New Roman" panose="02020603050405020304" pitchFamily="18" charset="0"/>
                <a:cs typeface="Times New Roman" panose="02020603050405020304" pitchFamily="18" charset="0"/>
              </a:rPr>
              <a:t>due to electronic transitions of individual atoms, while molecular absorption spectra exhibit </a:t>
            </a:r>
            <a:r>
              <a:rPr lang="en-US" sz="1800" b="0" i="0" dirty="0">
                <a:solidFill>
                  <a:srgbClr val="C00000"/>
                </a:solidFill>
                <a:effectLst/>
                <a:latin typeface="Times New Roman" panose="02020603050405020304" pitchFamily="18" charset="0"/>
                <a:cs typeface="Times New Roman" panose="02020603050405020304" pitchFamily="18" charset="0"/>
              </a:rPr>
              <a:t>broader bands </a:t>
            </a:r>
            <a:r>
              <a:rPr lang="en-US" sz="1800" b="0" i="0" dirty="0">
                <a:solidFill>
                  <a:srgbClr val="282829"/>
                </a:solidFill>
                <a:effectLst/>
                <a:latin typeface="Times New Roman" panose="02020603050405020304" pitchFamily="18" charset="0"/>
                <a:cs typeface="Times New Roman" panose="02020603050405020304" pitchFamily="18" charset="0"/>
              </a:rPr>
              <a:t>due to the complex interactions of electronic, vibrational, and rotational transitions in molecules.</a:t>
            </a:r>
          </a:p>
        </p:txBody>
      </p:sp>
    </p:spTree>
    <p:extLst>
      <p:ext uri="{BB962C8B-B14F-4D97-AF65-F5344CB8AC3E}">
        <p14:creationId xmlns:p14="http://schemas.microsoft.com/office/powerpoint/2010/main" val="3542503370"/>
      </p:ext>
    </p:extLst>
  </p:cSld>
  <p:clrMapOvr>
    <a:masterClrMapping/>
  </p:clrMapOvr>
  <mc:AlternateContent xmlns:mc="http://schemas.openxmlformats.org/markup-compatibility/2006" xmlns:p14="http://schemas.microsoft.com/office/powerpoint/2010/main">
    <mc:Choice Requires="p14">
      <p:transition spd="slow" p14:dur="2000" advTm="361118"/>
    </mc:Choice>
    <mc:Fallback xmlns="">
      <p:transition spd="slow" advTm="36111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0D40CE8-E74C-B978-F5A3-267F0B96F4EE}"/>
              </a:ext>
            </a:extLst>
          </p:cNvPr>
          <p:cNvPicPr>
            <a:picLocks noGrp="1" noChangeAspect="1"/>
          </p:cNvPicPr>
          <p:nvPr>
            <p:ph idx="1"/>
          </p:nvPr>
        </p:nvPicPr>
        <p:blipFill rotWithShape="1">
          <a:blip r:embed="rId2"/>
          <a:srcRect l="2582" t="7110" r="3952"/>
          <a:stretch/>
        </p:blipFill>
        <p:spPr>
          <a:xfrm>
            <a:off x="0" y="108615"/>
            <a:ext cx="6470072" cy="3515519"/>
          </a:xfrm>
        </p:spPr>
      </p:pic>
      <p:sp>
        <p:nvSpPr>
          <p:cNvPr id="4" name="Slide Number Placeholder 3">
            <a:extLst>
              <a:ext uri="{FF2B5EF4-FFF2-40B4-BE49-F238E27FC236}">
                <a16:creationId xmlns:a16="http://schemas.microsoft.com/office/drawing/2014/main" id="{553ECC60-2893-0724-A597-682CF8506362}"/>
              </a:ext>
            </a:extLst>
          </p:cNvPr>
          <p:cNvSpPr>
            <a:spLocks noGrp="1"/>
          </p:cNvSpPr>
          <p:nvPr>
            <p:ph type="sldNum" sz="quarter" idx="12"/>
          </p:nvPr>
        </p:nvSpPr>
        <p:spPr>
          <a:xfrm>
            <a:off x="9317182" y="6249869"/>
            <a:ext cx="2743200" cy="365125"/>
          </a:xfrm>
        </p:spPr>
        <p:txBody>
          <a:bodyPr/>
          <a:lstStyle/>
          <a:p>
            <a:fld id="{26E56D84-1898-C44D-91AE-CEE6DDFE0D40}" type="slidenum">
              <a:rPr lang="en-US" smtClean="0"/>
              <a:t>9</a:t>
            </a:fld>
            <a:endParaRPr lang="en-US"/>
          </a:p>
        </p:txBody>
      </p:sp>
      <p:sp>
        <p:nvSpPr>
          <p:cNvPr id="7" name="TextBox 6">
            <a:extLst>
              <a:ext uri="{FF2B5EF4-FFF2-40B4-BE49-F238E27FC236}">
                <a16:creationId xmlns:a16="http://schemas.microsoft.com/office/drawing/2014/main" id="{527889F2-124E-696C-B073-B8322965A917}"/>
              </a:ext>
            </a:extLst>
          </p:cNvPr>
          <p:cNvSpPr txBox="1"/>
          <p:nvPr/>
        </p:nvSpPr>
        <p:spPr>
          <a:xfrm>
            <a:off x="137160" y="215295"/>
            <a:ext cx="3768852" cy="400110"/>
          </a:xfrm>
          <a:prstGeom prst="rect">
            <a:avLst/>
          </a:prstGeom>
          <a:noFill/>
        </p:spPr>
        <p:txBody>
          <a:bodyPr wrap="none" rtlCol="0">
            <a:spAutoFit/>
          </a:bodyPr>
          <a:lstStyle/>
          <a:p>
            <a:r>
              <a:rPr lang="en-IQ" sz="2000" b="1" u="sng" dirty="0">
                <a:solidFill>
                  <a:srgbClr val="C00000"/>
                </a:solidFill>
              </a:rPr>
              <a:t>Absor</a:t>
            </a:r>
            <a:r>
              <a:rPr lang="en-US" sz="2000" b="1" u="sng" dirty="0">
                <a:solidFill>
                  <a:srgbClr val="C00000"/>
                </a:solidFill>
              </a:rPr>
              <a:t>p</a:t>
            </a:r>
            <a:r>
              <a:rPr lang="en-IQ" sz="2000" b="1" u="sng" dirty="0">
                <a:solidFill>
                  <a:srgbClr val="C00000"/>
                </a:solidFill>
              </a:rPr>
              <a:t>tion and Emission spectra </a:t>
            </a:r>
          </a:p>
        </p:txBody>
      </p:sp>
      <p:pic>
        <p:nvPicPr>
          <p:cNvPr id="11" name="Picture 10">
            <a:extLst>
              <a:ext uri="{FF2B5EF4-FFF2-40B4-BE49-F238E27FC236}">
                <a16:creationId xmlns:a16="http://schemas.microsoft.com/office/drawing/2014/main" id="{4C5250AF-2903-9496-3663-3BD3180073DC}"/>
              </a:ext>
            </a:extLst>
          </p:cNvPr>
          <p:cNvPicPr>
            <a:picLocks noChangeAspect="1"/>
          </p:cNvPicPr>
          <p:nvPr/>
        </p:nvPicPr>
        <p:blipFill rotWithShape="1">
          <a:blip r:embed="rId3"/>
          <a:srcRect t="15507" r="2344" b="3020"/>
          <a:stretch/>
        </p:blipFill>
        <p:spPr>
          <a:xfrm>
            <a:off x="-1" y="3627921"/>
            <a:ext cx="6470073" cy="3014783"/>
          </a:xfrm>
          <a:prstGeom prst="rect">
            <a:avLst/>
          </a:prstGeom>
        </p:spPr>
      </p:pic>
      <p:pic>
        <p:nvPicPr>
          <p:cNvPr id="12" name="Picture 11">
            <a:extLst>
              <a:ext uri="{FF2B5EF4-FFF2-40B4-BE49-F238E27FC236}">
                <a16:creationId xmlns:a16="http://schemas.microsoft.com/office/drawing/2014/main" id="{50C7C0B7-B613-7256-AE67-E7DE50D534EC}"/>
              </a:ext>
            </a:extLst>
          </p:cNvPr>
          <p:cNvPicPr>
            <a:picLocks noChangeAspect="1"/>
          </p:cNvPicPr>
          <p:nvPr/>
        </p:nvPicPr>
        <p:blipFill rotWithShape="1">
          <a:blip r:embed="rId4"/>
          <a:srcRect l="769" t="7558" r="11669" b="4636"/>
          <a:stretch/>
        </p:blipFill>
        <p:spPr>
          <a:xfrm>
            <a:off x="6874625" y="2481133"/>
            <a:ext cx="5317375" cy="2286001"/>
          </a:xfrm>
          <a:prstGeom prst="rect">
            <a:avLst/>
          </a:prstGeom>
        </p:spPr>
      </p:pic>
      <p:sp>
        <p:nvSpPr>
          <p:cNvPr id="13" name="TextBox 12">
            <a:extLst>
              <a:ext uri="{FF2B5EF4-FFF2-40B4-BE49-F238E27FC236}">
                <a16:creationId xmlns:a16="http://schemas.microsoft.com/office/drawing/2014/main" id="{232ECB6C-84DF-6D08-09A9-5D13FD5A9FB4}"/>
              </a:ext>
            </a:extLst>
          </p:cNvPr>
          <p:cNvSpPr txBox="1"/>
          <p:nvPr/>
        </p:nvSpPr>
        <p:spPr>
          <a:xfrm>
            <a:off x="6978187" y="1224860"/>
            <a:ext cx="5213813" cy="923330"/>
          </a:xfrm>
          <a:prstGeom prst="rect">
            <a:avLst/>
          </a:prstGeom>
          <a:noFill/>
          <a:ln w="41275" cmpd="tri">
            <a:solidFill>
              <a:srgbClr val="00B050"/>
            </a:solidFill>
            <a:prstDash val="dash"/>
            <a:extLst>
              <a:ext uri="{C807C97D-BFC1-408E-A445-0C87EB9F89A2}">
                <ask:lineSketchStyleProps xmlns:ask="http://schemas.microsoft.com/office/drawing/2018/sketchyshapes" sd="3876630916">
                  <a:custGeom>
                    <a:avLst/>
                    <a:gdLst>
                      <a:gd name="connsiteX0" fmla="*/ 0 w 5213813"/>
                      <a:gd name="connsiteY0" fmla="*/ 0 h 923330"/>
                      <a:gd name="connsiteX1" fmla="*/ 631451 w 5213813"/>
                      <a:gd name="connsiteY1" fmla="*/ 0 h 923330"/>
                      <a:gd name="connsiteX2" fmla="*/ 1054349 w 5213813"/>
                      <a:gd name="connsiteY2" fmla="*/ 0 h 923330"/>
                      <a:gd name="connsiteX3" fmla="*/ 1737938 w 5213813"/>
                      <a:gd name="connsiteY3" fmla="*/ 0 h 923330"/>
                      <a:gd name="connsiteX4" fmla="*/ 2421526 w 5213813"/>
                      <a:gd name="connsiteY4" fmla="*/ 0 h 923330"/>
                      <a:gd name="connsiteX5" fmla="*/ 2948701 w 5213813"/>
                      <a:gd name="connsiteY5" fmla="*/ 0 h 923330"/>
                      <a:gd name="connsiteX6" fmla="*/ 3423737 w 5213813"/>
                      <a:gd name="connsiteY6" fmla="*/ 0 h 923330"/>
                      <a:gd name="connsiteX7" fmla="*/ 3846635 w 5213813"/>
                      <a:gd name="connsiteY7" fmla="*/ 0 h 923330"/>
                      <a:gd name="connsiteX8" fmla="*/ 4478086 w 5213813"/>
                      <a:gd name="connsiteY8" fmla="*/ 0 h 923330"/>
                      <a:gd name="connsiteX9" fmla="*/ 5213813 w 5213813"/>
                      <a:gd name="connsiteY9" fmla="*/ 0 h 923330"/>
                      <a:gd name="connsiteX10" fmla="*/ 5213813 w 5213813"/>
                      <a:gd name="connsiteY10" fmla="*/ 480132 h 923330"/>
                      <a:gd name="connsiteX11" fmla="*/ 5213813 w 5213813"/>
                      <a:gd name="connsiteY11" fmla="*/ 923330 h 923330"/>
                      <a:gd name="connsiteX12" fmla="*/ 4634500 w 5213813"/>
                      <a:gd name="connsiteY12" fmla="*/ 923330 h 923330"/>
                      <a:gd name="connsiteX13" fmla="*/ 4055188 w 5213813"/>
                      <a:gd name="connsiteY13" fmla="*/ 923330 h 923330"/>
                      <a:gd name="connsiteX14" fmla="*/ 3371599 w 5213813"/>
                      <a:gd name="connsiteY14" fmla="*/ 923330 h 923330"/>
                      <a:gd name="connsiteX15" fmla="*/ 2844425 w 5213813"/>
                      <a:gd name="connsiteY15" fmla="*/ 923330 h 923330"/>
                      <a:gd name="connsiteX16" fmla="*/ 2265112 w 5213813"/>
                      <a:gd name="connsiteY16" fmla="*/ 923330 h 923330"/>
                      <a:gd name="connsiteX17" fmla="*/ 1842214 w 5213813"/>
                      <a:gd name="connsiteY17" fmla="*/ 923330 h 923330"/>
                      <a:gd name="connsiteX18" fmla="*/ 1367178 w 5213813"/>
                      <a:gd name="connsiteY18" fmla="*/ 923330 h 923330"/>
                      <a:gd name="connsiteX19" fmla="*/ 735727 w 5213813"/>
                      <a:gd name="connsiteY19" fmla="*/ 923330 h 923330"/>
                      <a:gd name="connsiteX20" fmla="*/ 0 w 5213813"/>
                      <a:gd name="connsiteY20" fmla="*/ 923330 h 923330"/>
                      <a:gd name="connsiteX21" fmla="*/ 0 w 5213813"/>
                      <a:gd name="connsiteY21" fmla="*/ 489365 h 923330"/>
                      <a:gd name="connsiteX22" fmla="*/ 0 w 5213813"/>
                      <a:gd name="connsiteY2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13813" h="923330" extrusionOk="0">
                        <a:moveTo>
                          <a:pt x="0" y="0"/>
                        </a:moveTo>
                        <a:cubicBezTo>
                          <a:pt x="198991" y="-20614"/>
                          <a:pt x="354119" y="44861"/>
                          <a:pt x="631451" y="0"/>
                        </a:cubicBezTo>
                        <a:cubicBezTo>
                          <a:pt x="908783" y="-44861"/>
                          <a:pt x="863858" y="16259"/>
                          <a:pt x="1054349" y="0"/>
                        </a:cubicBezTo>
                        <a:cubicBezTo>
                          <a:pt x="1244840" y="-16259"/>
                          <a:pt x="1451851" y="74351"/>
                          <a:pt x="1737938" y="0"/>
                        </a:cubicBezTo>
                        <a:cubicBezTo>
                          <a:pt x="2024025" y="-74351"/>
                          <a:pt x="2217678" y="65206"/>
                          <a:pt x="2421526" y="0"/>
                        </a:cubicBezTo>
                        <a:cubicBezTo>
                          <a:pt x="2625374" y="-65206"/>
                          <a:pt x="2776000" y="17125"/>
                          <a:pt x="2948701" y="0"/>
                        </a:cubicBezTo>
                        <a:cubicBezTo>
                          <a:pt x="3121402" y="-17125"/>
                          <a:pt x="3289845" y="28910"/>
                          <a:pt x="3423737" y="0"/>
                        </a:cubicBezTo>
                        <a:cubicBezTo>
                          <a:pt x="3557629" y="-28910"/>
                          <a:pt x="3635850" y="32131"/>
                          <a:pt x="3846635" y="0"/>
                        </a:cubicBezTo>
                        <a:cubicBezTo>
                          <a:pt x="4057420" y="-32131"/>
                          <a:pt x="4310834" y="18220"/>
                          <a:pt x="4478086" y="0"/>
                        </a:cubicBezTo>
                        <a:cubicBezTo>
                          <a:pt x="4645338" y="-18220"/>
                          <a:pt x="4888751" y="47984"/>
                          <a:pt x="5213813" y="0"/>
                        </a:cubicBezTo>
                        <a:cubicBezTo>
                          <a:pt x="5251693" y="195645"/>
                          <a:pt x="5210800" y="303888"/>
                          <a:pt x="5213813" y="480132"/>
                        </a:cubicBezTo>
                        <a:cubicBezTo>
                          <a:pt x="5216826" y="656376"/>
                          <a:pt x="5193193" y="704075"/>
                          <a:pt x="5213813" y="923330"/>
                        </a:cubicBezTo>
                        <a:cubicBezTo>
                          <a:pt x="5076446" y="924351"/>
                          <a:pt x="4881242" y="864834"/>
                          <a:pt x="4634500" y="923330"/>
                        </a:cubicBezTo>
                        <a:cubicBezTo>
                          <a:pt x="4387758" y="981826"/>
                          <a:pt x="4319086" y="912262"/>
                          <a:pt x="4055188" y="923330"/>
                        </a:cubicBezTo>
                        <a:cubicBezTo>
                          <a:pt x="3791290" y="934398"/>
                          <a:pt x="3664269" y="863408"/>
                          <a:pt x="3371599" y="923330"/>
                        </a:cubicBezTo>
                        <a:cubicBezTo>
                          <a:pt x="3078929" y="983252"/>
                          <a:pt x="3089951" y="891997"/>
                          <a:pt x="2844425" y="923330"/>
                        </a:cubicBezTo>
                        <a:cubicBezTo>
                          <a:pt x="2598899" y="954663"/>
                          <a:pt x="2434555" y="880746"/>
                          <a:pt x="2265112" y="923330"/>
                        </a:cubicBezTo>
                        <a:cubicBezTo>
                          <a:pt x="2095669" y="965914"/>
                          <a:pt x="1979210" y="883667"/>
                          <a:pt x="1842214" y="923330"/>
                        </a:cubicBezTo>
                        <a:cubicBezTo>
                          <a:pt x="1705218" y="962993"/>
                          <a:pt x="1534552" y="915479"/>
                          <a:pt x="1367178" y="923330"/>
                        </a:cubicBezTo>
                        <a:cubicBezTo>
                          <a:pt x="1199804" y="931181"/>
                          <a:pt x="1049804" y="859797"/>
                          <a:pt x="735727" y="923330"/>
                        </a:cubicBezTo>
                        <a:cubicBezTo>
                          <a:pt x="421650" y="986863"/>
                          <a:pt x="251677" y="899097"/>
                          <a:pt x="0" y="923330"/>
                        </a:cubicBezTo>
                        <a:cubicBezTo>
                          <a:pt x="-12733" y="721480"/>
                          <a:pt x="35431" y="682913"/>
                          <a:pt x="0" y="489365"/>
                        </a:cubicBezTo>
                        <a:cubicBezTo>
                          <a:pt x="-35431" y="295818"/>
                          <a:pt x="24555" y="127100"/>
                          <a:pt x="0" y="0"/>
                        </a:cubicBezTo>
                        <a:close/>
                      </a:path>
                    </a:pathLst>
                  </a:custGeom>
                  <ask:type>
                    <ask:lineSketchScribble/>
                  </ask:type>
                </ask:lineSketchStyleProps>
              </a:ext>
            </a:extLst>
          </a:ln>
        </p:spPr>
        <p:txBody>
          <a:bodyPr wrap="square" rtlCol="0">
            <a:spAutoFit/>
          </a:bodyPr>
          <a:lstStyle/>
          <a:p>
            <a:r>
              <a:rPr lang="en-IQ" b="1" dirty="0">
                <a:latin typeface="Times New Roman" panose="02020603050405020304" pitchFamily="18" charset="0"/>
                <a:cs typeface="Times New Roman" panose="02020603050405020304" pitchFamily="18" charset="0"/>
              </a:rPr>
              <a:t>The spectrum of an element is like a fi</a:t>
            </a:r>
            <a:r>
              <a:rPr lang="en-US" b="1" dirty="0">
                <a:latin typeface="Times New Roman" panose="02020603050405020304" pitchFamily="18" charset="0"/>
                <a:cs typeface="Times New Roman" panose="02020603050405020304" pitchFamily="18" charset="0"/>
              </a:rPr>
              <a:t>n</a:t>
            </a:r>
            <a:r>
              <a:rPr lang="en-IQ" b="1" dirty="0">
                <a:latin typeface="Times New Roman" panose="02020603050405020304" pitchFamily="18" charset="0"/>
                <a:cs typeface="Times New Roman" panose="02020603050405020304" pitchFamily="18" charset="0"/>
              </a:rPr>
              <a:t>gerprint.</a:t>
            </a:r>
          </a:p>
          <a:p>
            <a:r>
              <a:rPr lang="en-IQ" b="1" dirty="0">
                <a:latin typeface="Times New Roman" panose="02020603050405020304" pitchFamily="18" charset="0"/>
                <a:cs typeface="Times New Roman" panose="02020603050405020304" pitchFamily="18" charset="0"/>
              </a:rPr>
              <a:t> we can also use it to iden</a:t>
            </a:r>
            <a:r>
              <a:rPr lang="en-US" b="1" dirty="0">
                <a:latin typeface="Times New Roman" panose="02020603050405020304" pitchFamily="18" charset="0"/>
                <a:cs typeface="Times New Roman" panose="02020603050405020304" pitchFamily="18" charset="0"/>
              </a:rPr>
              <a:t>t</a:t>
            </a:r>
            <a:r>
              <a:rPr lang="en-IQ" b="1" dirty="0">
                <a:latin typeface="Times New Roman" panose="02020603050405020304" pitchFamily="18" charset="0"/>
                <a:cs typeface="Times New Roman" panose="02020603050405020304" pitchFamily="18" charset="0"/>
              </a:rPr>
              <a:t>ify which elements light has passed through or been emitted from</a:t>
            </a:r>
          </a:p>
        </p:txBody>
      </p:sp>
    </p:spTree>
    <p:extLst>
      <p:ext uri="{BB962C8B-B14F-4D97-AF65-F5344CB8AC3E}">
        <p14:creationId xmlns:p14="http://schemas.microsoft.com/office/powerpoint/2010/main" val="9672342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251.6"/>
</p:tagLst>
</file>

<file path=ppt/tags/tag3.xml><?xml version="1.0" encoding="utf-8"?>
<p:tagLst xmlns:a="http://schemas.openxmlformats.org/drawingml/2006/main" xmlns:r="http://schemas.openxmlformats.org/officeDocument/2006/relationships" xmlns:p="http://schemas.openxmlformats.org/presentationml/2006/main">
  <p:tag name="TIMING" val="|139.7|196.1|-1676.7|69.2|25.8|114.2|88.3"/>
</p:tagLst>
</file>

<file path=ppt/tags/tag4.xml><?xml version="1.0" encoding="utf-8"?>
<p:tagLst xmlns:a="http://schemas.openxmlformats.org/drawingml/2006/main" xmlns:r="http://schemas.openxmlformats.org/officeDocument/2006/relationships" xmlns:p="http://schemas.openxmlformats.org/presentationml/2006/main">
  <p:tag name="TIMING" val="|9.4|36.6|23.9|25.8|55.4|17.5"/>
</p:tagLst>
</file>

<file path=ppt/tags/tag5.xml><?xml version="1.0" encoding="utf-8"?>
<p:tagLst xmlns:a="http://schemas.openxmlformats.org/drawingml/2006/main" xmlns:r="http://schemas.openxmlformats.org/officeDocument/2006/relationships" xmlns:p="http://schemas.openxmlformats.org/presentationml/2006/main">
  <p:tag name="TIMING" val="|45.2|17|31.6|13.5|42.4"/>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{58C95DF6-7921-934E-9859-41A520634825}tf10001077</Template>
  <TotalTime>25233</TotalTime>
  <Words>6659</Words>
  <Application>Microsoft Macintosh PowerPoint</Application>
  <PresentationFormat>Widescreen</PresentationFormat>
  <Paragraphs>711</Paragraphs>
  <Slides>43</Slides>
  <Notes>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9" baseType="lpstr">
      <vt:lpstr>Arial</vt:lpstr>
      <vt:lpstr>Berlin Sans FB Demi</vt:lpstr>
      <vt:lpstr>Calibri</vt:lpstr>
      <vt:lpstr>Calibri Light</vt:lpstr>
      <vt:lpstr>Cambria Math</vt:lpstr>
      <vt:lpstr>Clarendon</vt:lpstr>
      <vt:lpstr>Franklin Gothic Demi</vt:lpstr>
      <vt:lpstr>Google Sans</vt:lpstr>
      <vt:lpstr>Monotype Sorts</vt:lpstr>
      <vt:lpstr>Symbol</vt:lpstr>
      <vt:lpstr>Tahoma</vt:lpstr>
      <vt:lpstr>Times New Roman</vt:lpstr>
      <vt:lpstr>Wingdings</vt:lpstr>
      <vt:lpstr>Office Theme</vt:lpstr>
      <vt:lpstr>Clip</vt:lpstr>
      <vt:lpstr>Equation</vt:lpstr>
      <vt:lpstr>University of Baghdad College of Science for Women  Department of Chemistry Instrumental Analysis Chemistry Undergraduate program  First Semester  Basic Principles of Atomic Absorption Spectroscopy   </vt:lpstr>
      <vt:lpstr>General Introduction </vt:lpstr>
      <vt:lpstr>PowerPoint Presentation</vt:lpstr>
      <vt:lpstr>Atomic Absorption Spectroscopy</vt:lpstr>
      <vt:lpstr>PowerPoint Presentation</vt:lpstr>
      <vt:lpstr>PowerPoint Presentation</vt:lpstr>
      <vt:lpstr>Principle of Atomic Absorption spectroscopy</vt:lpstr>
      <vt:lpstr>PowerPoint Presentation</vt:lpstr>
      <vt:lpstr>PowerPoint Presentation</vt:lpstr>
      <vt:lpstr>PowerPoint Presentation</vt:lpstr>
      <vt:lpstr>Atomic Absorption Spectroscopy: General Set-Up</vt:lpstr>
      <vt:lpstr>The simple  diagram for the AAS</vt:lpstr>
      <vt:lpstr>PowerPoint Presentation</vt:lpstr>
      <vt:lpstr>Reactions in the Hollow Cathode Lamp</vt:lpstr>
      <vt:lpstr>PowerPoint Presentation</vt:lpstr>
      <vt:lpstr>PowerPoint Presentation</vt:lpstr>
      <vt:lpstr>PowerPoint Presentation</vt:lpstr>
      <vt:lpstr>PowerPoint Presentation</vt:lpstr>
      <vt:lpstr>Flame Atomizer (Laminar Flow Burner)</vt:lpstr>
      <vt:lpstr>PowerPoint Presentation</vt:lpstr>
      <vt:lpstr>PowerPoint Presentation</vt:lpstr>
      <vt:lpstr>PowerPoint Presentation</vt:lpstr>
      <vt:lpstr>PowerPoint Presentation</vt:lpstr>
      <vt:lpstr>PowerPoint Presentation</vt:lpstr>
      <vt:lpstr>PowerPoint Presentation</vt:lpstr>
      <vt:lpstr>Detector [Photomultiplier Tube (PMT)]</vt:lpstr>
      <vt:lpstr>PowerPoint Presentation</vt:lpstr>
      <vt:lpstr>Atomization process</vt:lpstr>
      <vt:lpstr>PowerPoint Presentation</vt:lpstr>
      <vt:lpstr>PowerPoint Presentation</vt:lpstr>
      <vt:lpstr>Sample introduction</vt:lpstr>
      <vt:lpstr>Atomic Absorption Spectroscopy Elemental Coverage in AAS</vt:lpstr>
      <vt:lpstr>PowerPoint Presentation</vt:lpstr>
      <vt:lpstr>PowerPoint Presentation</vt:lpstr>
      <vt:lpstr>Advantages and Disadvantages of Flame AAS</vt:lpstr>
      <vt:lpstr>Advantages and Disadvantages of Electrothermal Atomization</vt:lpstr>
      <vt:lpstr>Interferences in AAS </vt:lpstr>
      <vt:lpstr>1-Spectral Interference</vt:lpstr>
      <vt:lpstr>PowerPoint Presentation</vt:lpstr>
      <vt:lpstr>PowerPoint Presentation</vt:lpstr>
      <vt:lpstr>4-Ionization Interference</vt:lpstr>
      <vt:lpstr>PowerPoint Presentation</vt:lpstr>
      <vt:lpstr>Applications of AAS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Dr. Maha Al-Tameemi</cp:lastModifiedBy>
  <cp:revision>398</cp:revision>
  <dcterms:created xsi:type="dcterms:W3CDTF">2019-02-15T09:26:17Z</dcterms:created>
  <dcterms:modified xsi:type="dcterms:W3CDTF">2024-12-08T14:12:28Z</dcterms:modified>
</cp:coreProperties>
</file>