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6"/>
  </p:notesMasterIdLst>
  <p:sldIdLst>
    <p:sldId id="443" r:id="rId2"/>
    <p:sldId id="444" r:id="rId3"/>
    <p:sldId id="515" r:id="rId4"/>
    <p:sldId id="516" r:id="rId5"/>
    <p:sldId id="512" r:id="rId6"/>
    <p:sldId id="331" r:id="rId7"/>
    <p:sldId id="513" r:id="rId8"/>
    <p:sldId id="499" r:id="rId9"/>
    <p:sldId id="526" r:id="rId10"/>
    <p:sldId id="500" r:id="rId11"/>
    <p:sldId id="525" r:id="rId12"/>
    <p:sldId id="524" r:id="rId13"/>
    <p:sldId id="501" r:id="rId14"/>
    <p:sldId id="517" r:id="rId15"/>
    <p:sldId id="502" r:id="rId16"/>
    <p:sldId id="332" r:id="rId17"/>
    <p:sldId id="333" r:id="rId18"/>
    <p:sldId id="519" r:id="rId19"/>
    <p:sldId id="504" r:id="rId20"/>
    <p:sldId id="505" r:id="rId21"/>
    <p:sldId id="542" r:id="rId22"/>
    <p:sldId id="543" r:id="rId23"/>
    <p:sldId id="484" r:id="rId24"/>
    <p:sldId id="485" r:id="rId25"/>
    <p:sldId id="528" r:id="rId26"/>
    <p:sldId id="507" r:id="rId27"/>
    <p:sldId id="354" r:id="rId28"/>
    <p:sldId id="508" r:id="rId29"/>
    <p:sldId id="520" r:id="rId30"/>
    <p:sldId id="544" r:id="rId31"/>
    <p:sldId id="545" r:id="rId32"/>
    <p:sldId id="546" r:id="rId33"/>
    <p:sldId id="521" r:id="rId34"/>
    <p:sldId id="487" r:id="rId35"/>
    <p:sldId id="488" r:id="rId36"/>
    <p:sldId id="489" r:id="rId37"/>
    <p:sldId id="361" r:id="rId38"/>
    <p:sldId id="548" r:id="rId39"/>
    <p:sldId id="550" r:id="rId40"/>
    <p:sldId id="551" r:id="rId41"/>
    <p:sldId id="523" r:id="rId42"/>
    <p:sldId id="527" r:id="rId43"/>
    <p:sldId id="539" r:id="rId44"/>
    <p:sldId id="540" r:id="rId45"/>
    <p:sldId id="541" r:id="rId46"/>
    <p:sldId id="529" r:id="rId47"/>
    <p:sldId id="531" r:id="rId48"/>
    <p:sldId id="530" r:id="rId49"/>
    <p:sldId id="532" r:id="rId50"/>
    <p:sldId id="447" r:id="rId51"/>
    <p:sldId id="448" r:id="rId52"/>
    <p:sldId id="449" r:id="rId53"/>
    <p:sldId id="537" r:id="rId54"/>
    <p:sldId id="538" r:id="rId55"/>
    <p:sldId id="533" r:id="rId56"/>
    <p:sldId id="450" r:id="rId57"/>
    <p:sldId id="451" r:id="rId58"/>
    <p:sldId id="452" r:id="rId59"/>
    <p:sldId id="534" r:id="rId60"/>
    <p:sldId id="536" r:id="rId61"/>
    <p:sldId id="454" r:id="rId62"/>
    <p:sldId id="455" r:id="rId63"/>
    <p:sldId id="456" r:id="rId64"/>
    <p:sldId id="457" r:id="rId65"/>
  </p:sldIdLst>
  <p:sldSz cx="12192000" cy="6858000"/>
  <p:notesSz cx="6858000" cy="9144000"/>
  <p:defaultTextStyle>
    <a:defPPr>
      <a:defRPr lang="en-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 Maha Al-Tameemi" initials="MOU" lastIdx="1" clrIdx="0">
    <p:extLst>
      <p:ext uri="{19B8F6BF-5375-455C-9EA6-DF929625EA0E}">
        <p15:presenceInfo xmlns:p15="http://schemas.microsoft.com/office/powerpoint/2012/main" userId="Dr. Maha Al-Tameem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1429"/>
  </p:normalViewPr>
  <p:slideViewPr>
    <p:cSldViewPr snapToGrid="0" snapToObjects="1">
      <p:cViewPr varScale="1">
        <p:scale>
          <a:sx n="41" d="100"/>
          <a:sy n="41" d="100"/>
        </p:scale>
        <p:origin x="7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4-12T11:25:06.307" idx="1">
    <p:pos x="10" y="10"/>
    <p:text>The component concentration ratio, [Pr]/[HPr], equation relates the pH to the ratio of the concentrations of the weak acid (HPr) and its conjugate base (Pr).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Q"/>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50F80D-8BBA-6644-B4DD-77DA8D55B18A}" type="datetimeFigureOut">
              <a:rPr lang="en-IQ" smtClean="0"/>
              <a:t>08/06/2024</a:t>
            </a:fld>
            <a:endParaRPr lang="en-IQ"/>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Q"/>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Q"/>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9795D-3BC4-3E4B-8B84-8E9978796B6B}" type="slidenum">
              <a:rPr lang="en-IQ" smtClean="0"/>
              <a:t>‹#›</a:t>
            </a:fld>
            <a:endParaRPr lang="en-IQ"/>
          </a:p>
        </p:txBody>
      </p:sp>
    </p:spTree>
    <p:extLst>
      <p:ext uri="{BB962C8B-B14F-4D97-AF65-F5344CB8AC3E}">
        <p14:creationId xmlns:p14="http://schemas.microsoft.com/office/powerpoint/2010/main" val="691010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DDDFA911-76E4-9C4E-9BA9-5ED4801DCB2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9467E3B-838D-2747-A759-7F1B3B767AE3}" type="slidenum">
              <a:rPr lang="en-US" altLang="zh-TW" sz="1200"/>
              <a:pPr/>
              <a:t>6</a:t>
            </a:fld>
            <a:endParaRPr lang="en-US" altLang="zh-TW" sz="1200"/>
          </a:p>
        </p:txBody>
      </p:sp>
      <p:sp>
        <p:nvSpPr>
          <p:cNvPr id="79875" name="Rectangle 2">
            <a:extLst>
              <a:ext uri="{FF2B5EF4-FFF2-40B4-BE49-F238E27FC236}">
                <a16:creationId xmlns:a16="http://schemas.microsoft.com/office/drawing/2014/main" id="{22DDE908-828C-2447-8ACC-A2AA91E53C24}"/>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8166FB65-917B-644D-8655-8C93B1D820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zh-TW" sz="230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F782D67A-E6C3-CE47-AE58-85EF9F2C64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1283BC0-CCE2-2347-BF6F-F7AE2E6CDD8A}" type="slidenum">
              <a:rPr lang="en-US" altLang="zh-TW" sz="1200"/>
              <a:pPr/>
              <a:t>37</a:t>
            </a:fld>
            <a:endParaRPr lang="en-US" altLang="zh-TW" sz="1200"/>
          </a:p>
        </p:txBody>
      </p:sp>
      <p:sp>
        <p:nvSpPr>
          <p:cNvPr id="104451" name="Rectangle 2">
            <a:extLst>
              <a:ext uri="{FF2B5EF4-FFF2-40B4-BE49-F238E27FC236}">
                <a16:creationId xmlns:a16="http://schemas.microsoft.com/office/drawing/2014/main" id="{1FCA7EAE-DFC4-6544-813E-E5B30A7491B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355B50D9-C9AB-484A-BCBA-630C2A36B4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zh-TW" sz="230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4EC3D6F9-84CA-5D45-8E8B-D4D13EB2D936}"/>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AFEFD6-641E-6E43-885E-2905FF24E88C}" type="slidenum">
              <a:rPr lang="en-US" altLang="zh-TW">
                <a:solidFill>
                  <a:srgbClr val="000000"/>
                </a:solidFill>
                <a:ea typeface="ＭＳ Ｐゴシック" panose="020B0600070205080204" pitchFamily="34" charset="-128"/>
              </a:rPr>
              <a:pPr>
                <a:spcBef>
                  <a:spcPct val="0"/>
                </a:spcBef>
              </a:pPr>
              <a:t>50</a:t>
            </a:fld>
            <a:endParaRPr lang="en-US" altLang="zh-TW">
              <a:solidFill>
                <a:srgbClr val="000000"/>
              </a:solidFill>
              <a:ea typeface="ＭＳ Ｐゴシック" panose="020B0600070205080204" pitchFamily="34" charset="-128"/>
            </a:endParaRPr>
          </a:p>
        </p:txBody>
      </p:sp>
      <p:sp>
        <p:nvSpPr>
          <p:cNvPr id="31747" name="Rectangle 2">
            <a:extLst>
              <a:ext uri="{FF2B5EF4-FFF2-40B4-BE49-F238E27FC236}">
                <a16:creationId xmlns:a16="http://schemas.microsoft.com/office/drawing/2014/main" id="{0827A952-5D0C-954A-8889-667F511F2392}"/>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19059DEE-3D5C-8147-95EE-CB344775725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031CE836-C10E-C444-B0A3-7155642C88D8}"/>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C47180-E05B-5546-8D38-68D37D3AEFC8}" type="slidenum">
              <a:rPr lang="en-US" altLang="zh-TW">
                <a:solidFill>
                  <a:srgbClr val="000000"/>
                </a:solidFill>
                <a:ea typeface="ＭＳ Ｐゴシック" panose="020B0600070205080204" pitchFamily="34" charset="-128"/>
              </a:rPr>
              <a:pPr>
                <a:spcBef>
                  <a:spcPct val="0"/>
                </a:spcBef>
              </a:pPr>
              <a:t>51</a:t>
            </a:fld>
            <a:endParaRPr lang="en-US" altLang="zh-TW">
              <a:solidFill>
                <a:srgbClr val="000000"/>
              </a:solidFill>
              <a:ea typeface="ＭＳ Ｐゴシック" panose="020B0600070205080204" pitchFamily="34" charset="-128"/>
            </a:endParaRPr>
          </a:p>
        </p:txBody>
      </p:sp>
      <p:sp>
        <p:nvSpPr>
          <p:cNvPr id="33795" name="Rectangle 2">
            <a:extLst>
              <a:ext uri="{FF2B5EF4-FFF2-40B4-BE49-F238E27FC236}">
                <a16:creationId xmlns:a16="http://schemas.microsoft.com/office/drawing/2014/main" id="{75A925E6-F25B-1940-BFC5-1AA81E303392}"/>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46BDC25-413B-5749-81D9-4DFE6542D1E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4C784AB2-CE8F-7C41-9CB4-1A5D956BE3A3}"/>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1DA70D-05EB-9143-A7AF-31CAEB3203C0}" type="slidenum">
              <a:rPr lang="en-US" altLang="zh-TW">
                <a:solidFill>
                  <a:srgbClr val="000000"/>
                </a:solidFill>
                <a:ea typeface="ＭＳ Ｐゴシック" panose="020B0600070205080204" pitchFamily="34" charset="-128"/>
              </a:rPr>
              <a:pPr>
                <a:spcBef>
                  <a:spcPct val="0"/>
                </a:spcBef>
              </a:pPr>
              <a:t>52</a:t>
            </a:fld>
            <a:endParaRPr lang="en-US" altLang="zh-TW">
              <a:solidFill>
                <a:srgbClr val="000000"/>
              </a:solidFill>
              <a:ea typeface="ＭＳ Ｐゴシック" panose="020B0600070205080204" pitchFamily="34" charset="-128"/>
            </a:endParaRPr>
          </a:p>
        </p:txBody>
      </p:sp>
      <p:sp>
        <p:nvSpPr>
          <p:cNvPr id="35843" name="Rectangle 2">
            <a:extLst>
              <a:ext uri="{FF2B5EF4-FFF2-40B4-BE49-F238E27FC236}">
                <a16:creationId xmlns:a16="http://schemas.microsoft.com/office/drawing/2014/main" id="{73631715-E859-AA43-A048-8D4CFAEA91C9}"/>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E393C411-D290-B54B-9BC3-F1C9B7D34A8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EE5866F1-7CE6-8B41-9A8E-3318B895F657}"/>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D23223-CBDF-8A48-A0F7-B42495874118}" type="slidenum">
              <a:rPr lang="en-US" altLang="zh-TW">
                <a:solidFill>
                  <a:srgbClr val="000000"/>
                </a:solidFill>
                <a:ea typeface="ＭＳ Ｐゴシック" panose="020B0600070205080204" pitchFamily="34" charset="-128"/>
              </a:rPr>
              <a:pPr>
                <a:spcBef>
                  <a:spcPct val="0"/>
                </a:spcBef>
              </a:pPr>
              <a:t>56</a:t>
            </a:fld>
            <a:endParaRPr lang="en-US" altLang="zh-TW">
              <a:solidFill>
                <a:srgbClr val="000000"/>
              </a:solidFill>
              <a:ea typeface="ＭＳ Ｐゴシック" panose="020B0600070205080204" pitchFamily="34" charset="-128"/>
            </a:endParaRPr>
          </a:p>
        </p:txBody>
      </p:sp>
      <p:sp>
        <p:nvSpPr>
          <p:cNvPr id="44035" name="Rectangle 2">
            <a:extLst>
              <a:ext uri="{FF2B5EF4-FFF2-40B4-BE49-F238E27FC236}">
                <a16:creationId xmlns:a16="http://schemas.microsoft.com/office/drawing/2014/main" id="{37828A45-507B-3143-8A66-2007A7A0C8F3}"/>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90489240-62F7-DC48-AA9D-6BE5F4BDA68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4B825EED-683C-AE46-91EA-6C1D5C7C0D50}"/>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0573DB-3347-6241-A11E-D733C564CDF9}" type="slidenum">
              <a:rPr lang="en-US" altLang="zh-TW">
                <a:solidFill>
                  <a:srgbClr val="000000"/>
                </a:solidFill>
                <a:ea typeface="ＭＳ Ｐゴシック" panose="020B0600070205080204" pitchFamily="34" charset="-128"/>
              </a:rPr>
              <a:pPr>
                <a:spcBef>
                  <a:spcPct val="0"/>
                </a:spcBef>
              </a:pPr>
              <a:t>57</a:t>
            </a:fld>
            <a:endParaRPr lang="en-US" altLang="zh-TW">
              <a:solidFill>
                <a:srgbClr val="000000"/>
              </a:solidFill>
              <a:ea typeface="ＭＳ Ｐゴシック" panose="020B0600070205080204" pitchFamily="34" charset="-128"/>
            </a:endParaRPr>
          </a:p>
        </p:txBody>
      </p:sp>
      <p:sp>
        <p:nvSpPr>
          <p:cNvPr id="46083" name="Rectangle 2">
            <a:extLst>
              <a:ext uri="{FF2B5EF4-FFF2-40B4-BE49-F238E27FC236}">
                <a16:creationId xmlns:a16="http://schemas.microsoft.com/office/drawing/2014/main" id="{F8D1B9A4-0781-1641-B02C-E4D65F4EA9BD}"/>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051482A8-0B89-1745-8831-D8698A91072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20925161-8CEB-674C-BE4E-44CF579B129D}"/>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B5A73D-CB49-6941-B60B-CF4B8C975CAF}" type="slidenum">
              <a:rPr lang="en-US" altLang="zh-TW">
                <a:solidFill>
                  <a:srgbClr val="000000"/>
                </a:solidFill>
                <a:ea typeface="ＭＳ Ｐゴシック" panose="020B0600070205080204" pitchFamily="34" charset="-128"/>
              </a:rPr>
              <a:pPr>
                <a:spcBef>
                  <a:spcPct val="0"/>
                </a:spcBef>
              </a:pPr>
              <a:t>58</a:t>
            </a:fld>
            <a:endParaRPr lang="en-US" altLang="zh-TW">
              <a:solidFill>
                <a:srgbClr val="000000"/>
              </a:solidFill>
              <a:ea typeface="ＭＳ Ｐゴシック" panose="020B0600070205080204" pitchFamily="34" charset="-128"/>
            </a:endParaRPr>
          </a:p>
        </p:txBody>
      </p:sp>
      <p:sp>
        <p:nvSpPr>
          <p:cNvPr id="48131" name="Rectangle 2">
            <a:extLst>
              <a:ext uri="{FF2B5EF4-FFF2-40B4-BE49-F238E27FC236}">
                <a16:creationId xmlns:a16="http://schemas.microsoft.com/office/drawing/2014/main" id="{3E325186-9100-8B42-A9CE-24866A0811D6}"/>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5A5D32D9-FFF2-C544-8C96-3218E506064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0B5B77F3-6336-7A45-9760-5AC2616FD5C2}"/>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9444CA-FC66-FA4B-B564-1D49C4539A14}" type="slidenum">
              <a:rPr lang="en-US" altLang="zh-TW">
                <a:solidFill>
                  <a:srgbClr val="000000"/>
                </a:solidFill>
                <a:ea typeface="ＭＳ Ｐゴシック" panose="020B0600070205080204" pitchFamily="34" charset="-128"/>
              </a:rPr>
              <a:pPr>
                <a:spcBef>
                  <a:spcPct val="0"/>
                </a:spcBef>
              </a:pPr>
              <a:t>61</a:t>
            </a:fld>
            <a:endParaRPr lang="en-US" altLang="zh-TW">
              <a:solidFill>
                <a:srgbClr val="000000"/>
              </a:solidFill>
              <a:ea typeface="ＭＳ Ｐゴシック" panose="020B0600070205080204" pitchFamily="34" charset="-128"/>
            </a:endParaRPr>
          </a:p>
        </p:txBody>
      </p:sp>
      <p:sp>
        <p:nvSpPr>
          <p:cNvPr id="57347" name="Rectangle 2">
            <a:extLst>
              <a:ext uri="{FF2B5EF4-FFF2-40B4-BE49-F238E27FC236}">
                <a16:creationId xmlns:a16="http://schemas.microsoft.com/office/drawing/2014/main" id="{FBADF711-AA0B-AB4D-BF71-A10B40CE3007}"/>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48965360-A1FB-6542-9645-6BC9D896F1D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7157E32-1EFA-B345-8B71-2853FB7B58A6}"/>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D4CB18-DA75-7A4F-8657-0DBE293CA6FE}" type="slidenum">
              <a:rPr lang="en-US" altLang="zh-TW">
                <a:solidFill>
                  <a:srgbClr val="000000"/>
                </a:solidFill>
                <a:ea typeface="ＭＳ Ｐゴシック" panose="020B0600070205080204" pitchFamily="34" charset="-128"/>
              </a:rPr>
              <a:pPr>
                <a:spcBef>
                  <a:spcPct val="0"/>
                </a:spcBef>
              </a:pPr>
              <a:t>62</a:t>
            </a:fld>
            <a:endParaRPr lang="en-US" altLang="zh-TW">
              <a:solidFill>
                <a:srgbClr val="000000"/>
              </a:solidFill>
              <a:ea typeface="ＭＳ Ｐゴシック" panose="020B0600070205080204" pitchFamily="34" charset="-128"/>
            </a:endParaRPr>
          </a:p>
        </p:txBody>
      </p:sp>
      <p:sp>
        <p:nvSpPr>
          <p:cNvPr id="59395" name="Rectangle 2">
            <a:extLst>
              <a:ext uri="{FF2B5EF4-FFF2-40B4-BE49-F238E27FC236}">
                <a16:creationId xmlns:a16="http://schemas.microsoft.com/office/drawing/2014/main" id="{607454AC-01CD-4746-9CC1-3D3A6CB262C4}"/>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893371B4-5962-D040-8719-B8D686F29AA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F7EE717D-684E-EB44-A1B8-877430E78E41}"/>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55B35C-CE8D-A743-920D-D2EAA654A95C}" type="slidenum">
              <a:rPr lang="en-US" altLang="zh-TW">
                <a:solidFill>
                  <a:srgbClr val="000000"/>
                </a:solidFill>
                <a:ea typeface="ＭＳ Ｐゴシック" panose="020B0600070205080204" pitchFamily="34" charset="-128"/>
              </a:rPr>
              <a:pPr>
                <a:spcBef>
                  <a:spcPct val="0"/>
                </a:spcBef>
              </a:pPr>
              <a:t>63</a:t>
            </a:fld>
            <a:endParaRPr lang="en-US" altLang="zh-TW">
              <a:solidFill>
                <a:srgbClr val="000000"/>
              </a:solidFill>
              <a:ea typeface="ＭＳ Ｐゴシック" panose="020B0600070205080204" pitchFamily="34" charset="-128"/>
            </a:endParaRPr>
          </a:p>
        </p:txBody>
      </p:sp>
      <p:sp>
        <p:nvSpPr>
          <p:cNvPr id="61443" name="Rectangle 2">
            <a:extLst>
              <a:ext uri="{FF2B5EF4-FFF2-40B4-BE49-F238E27FC236}">
                <a16:creationId xmlns:a16="http://schemas.microsoft.com/office/drawing/2014/main" id="{87F09DC5-A07F-FC40-86B9-E9EB55B797F1}"/>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AB51B4F1-478A-2049-9F7C-BBCD4399B2F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D1C48332-56CD-9440-A62A-FC10EDB770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8BC5CCB-5791-E84B-BB82-90C80ECB5CCD}" type="slidenum">
              <a:rPr lang="en-US" altLang="zh-TW" sz="1200"/>
              <a:pPr/>
              <a:t>16</a:t>
            </a:fld>
            <a:endParaRPr lang="en-US" altLang="zh-TW" sz="1200"/>
          </a:p>
        </p:txBody>
      </p:sp>
      <p:sp>
        <p:nvSpPr>
          <p:cNvPr id="81923" name="Rectangle 2">
            <a:extLst>
              <a:ext uri="{FF2B5EF4-FFF2-40B4-BE49-F238E27FC236}">
                <a16:creationId xmlns:a16="http://schemas.microsoft.com/office/drawing/2014/main" id="{8A73BF18-F234-C04A-A768-7F547AB800D3}"/>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9C09C524-5CD1-4E4A-9107-44AA800566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zh-TW" sz="2300" dirty="0">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086580AE-B5FD-4C43-96E6-96B7C081EC59}"/>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316CC0-DD79-854A-B599-4A1B90AE3169}" type="slidenum">
              <a:rPr lang="en-US" altLang="zh-TW">
                <a:solidFill>
                  <a:srgbClr val="000000"/>
                </a:solidFill>
                <a:ea typeface="ＭＳ Ｐゴシック" panose="020B0600070205080204" pitchFamily="34" charset="-128"/>
              </a:rPr>
              <a:pPr>
                <a:spcBef>
                  <a:spcPct val="0"/>
                </a:spcBef>
              </a:pPr>
              <a:t>64</a:t>
            </a:fld>
            <a:endParaRPr lang="en-US" altLang="zh-TW">
              <a:solidFill>
                <a:srgbClr val="000000"/>
              </a:solidFill>
              <a:ea typeface="ＭＳ Ｐゴシック" panose="020B0600070205080204" pitchFamily="34" charset="-128"/>
            </a:endParaRPr>
          </a:p>
        </p:txBody>
      </p:sp>
      <p:sp>
        <p:nvSpPr>
          <p:cNvPr id="63491" name="Rectangle 2">
            <a:extLst>
              <a:ext uri="{FF2B5EF4-FFF2-40B4-BE49-F238E27FC236}">
                <a16:creationId xmlns:a16="http://schemas.microsoft.com/office/drawing/2014/main" id="{19FC0704-14F9-BC4E-8DBD-448E0ED80177}"/>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EF88A623-1710-EA42-996A-F22C62D28BE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1D742FC2-C6CF-284C-9DEA-898353E07CB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A5117EC-AEC0-1544-933C-1EB3E71502C1}" type="slidenum">
              <a:rPr lang="en-US" altLang="zh-TW" sz="1200"/>
              <a:pPr/>
              <a:t>17</a:t>
            </a:fld>
            <a:endParaRPr lang="en-US" altLang="zh-TW" sz="1200"/>
          </a:p>
        </p:txBody>
      </p:sp>
      <p:sp>
        <p:nvSpPr>
          <p:cNvPr id="83971" name="Rectangle 2">
            <a:extLst>
              <a:ext uri="{FF2B5EF4-FFF2-40B4-BE49-F238E27FC236}">
                <a16:creationId xmlns:a16="http://schemas.microsoft.com/office/drawing/2014/main" id="{6D980FBE-2790-744F-93DD-89B5B5F2E03A}"/>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FAD8FB47-C48E-AE4D-9F9A-3B2F7133E9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algn="r" defTabSz="914400" rtl="1" eaLnBrk="1" latinLnBrk="0" hangingPunct="1">
              <a:spcBef>
                <a:spcPct val="0"/>
              </a:spcBef>
            </a:pPr>
            <a:endParaRPr lang="zh-TW" altLang="zh-TW" sz="2300" dirty="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2DE724BF-D0B4-D94A-A204-0318B7138F8E}"/>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7B6511-213B-9D46-A31C-784C91F1F084}" type="slidenum">
              <a:rPr lang="en-US" altLang="zh-TW">
                <a:solidFill>
                  <a:srgbClr val="000000"/>
                </a:solidFill>
                <a:ea typeface="ＭＳ Ｐゴシック" panose="020B0600070205080204" pitchFamily="34" charset="-128"/>
              </a:rPr>
              <a:pPr>
                <a:spcBef>
                  <a:spcPct val="0"/>
                </a:spcBef>
              </a:pPr>
              <a:t>23</a:t>
            </a:fld>
            <a:endParaRPr lang="en-US" altLang="zh-TW">
              <a:solidFill>
                <a:srgbClr val="000000"/>
              </a:solidFill>
              <a:ea typeface="ＭＳ Ｐゴシック" panose="020B0600070205080204" pitchFamily="34" charset="-128"/>
            </a:endParaRPr>
          </a:p>
        </p:txBody>
      </p:sp>
      <p:sp>
        <p:nvSpPr>
          <p:cNvPr id="89091" name="Rectangle 2">
            <a:extLst>
              <a:ext uri="{FF2B5EF4-FFF2-40B4-BE49-F238E27FC236}">
                <a16:creationId xmlns:a16="http://schemas.microsoft.com/office/drawing/2014/main" id="{AD7CCB2F-2D62-434F-A832-E4B4044A2ABE}"/>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744EB9D9-8428-F149-B4FD-9903FD4F2E42}"/>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extLst>
      <p:ext uri="{BB962C8B-B14F-4D97-AF65-F5344CB8AC3E}">
        <p14:creationId xmlns:p14="http://schemas.microsoft.com/office/powerpoint/2010/main" val="747976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3AF9BE2-BF8A-2848-85A7-80A906F44AE5}"/>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5ED386-DA33-F64C-B68F-9F58B4191688}" type="slidenum">
              <a:rPr lang="en-US" altLang="zh-TW">
                <a:solidFill>
                  <a:srgbClr val="000000"/>
                </a:solidFill>
                <a:ea typeface="ＭＳ Ｐゴシック" panose="020B0600070205080204" pitchFamily="34" charset="-128"/>
              </a:rPr>
              <a:pPr>
                <a:spcBef>
                  <a:spcPct val="0"/>
                </a:spcBef>
              </a:pPr>
              <a:t>24</a:t>
            </a:fld>
            <a:endParaRPr lang="en-US" altLang="zh-TW">
              <a:solidFill>
                <a:srgbClr val="000000"/>
              </a:solidFill>
              <a:ea typeface="ＭＳ Ｐゴシック" panose="020B0600070205080204" pitchFamily="34" charset="-128"/>
            </a:endParaRPr>
          </a:p>
        </p:txBody>
      </p:sp>
      <p:sp>
        <p:nvSpPr>
          <p:cNvPr id="91139" name="Rectangle 2">
            <a:extLst>
              <a:ext uri="{FF2B5EF4-FFF2-40B4-BE49-F238E27FC236}">
                <a16:creationId xmlns:a16="http://schemas.microsoft.com/office/drawing/2014/main" id="{4C9BC79E-D7AD-B44E-A2F8-0E9251D924E3}"/>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236CBAC0-1EC9-B84F-A38D-FC020B9297D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extLst>
      <p:ext uri="{BB962C8B-B14F-4D97-AF65-F5344CB8AC3E}">
        <p14:creationId xmlns:p14="http://schemas.microsoft.com/office/powerpoint/2010/main" val="2108721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21923E96-712D-3D44-88F5-5CF8B8CEA6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BC042CE-168D-BE42-9A76-21D3B5DAD685}" type="slidenum">
              <a:rPr lang="en-US" altLang="zh-TW" sz="1200"/>
              <a:pPr/>
              <a:t>27</a:t>
            </a:fld>
            <a:endParaRPr lang="en-US" altLang="zh-TW" sz="1200"/>
          </a:p>
        </p:txBody>
      </p:sp>
      <p:sp>
        <p:nvSpPr>
          <p:cNvPr id="96259" name="Rectangle 2">
            <a:extLst>
              <a:ext uri="{FF2B5EF4-FFF2-40B4-BE49-F238E27FC236}">
                <a16:creationId xmlns:a16="http://schemas.microsoft.com/office/drawing/2014/main" id="{AFA2C70A-32C4-0B4D-8275-A32CCC516E4C}"/>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D8D0B73E-3A0A-0B4E-B1C2-8FE6601EF8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zh-TW" sz="2300" dirty="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E9AD0DA4-3077-0741-8E7E-F08929515195}"/>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A36B23-37EE-0140-BB5A-B826F84BB1CF}" type="slidenum">
              <a:rPr lang="en-US" altLang="zh-TW">
                <a:solidFill>
                  <a:srgbClr val="000000"/>
                </a:solidFill>
                <a:ea typeface="ＭＳ Ｐゴシック" panose="020B0600070205080204" pitchFamily="34" charset="-128"/>
              </a:rPr>
              <a:pPr>
                <a:spcBef>
                  <a:spcPct val="0"/>
                </a:spcBef>
              </a:pPr>
              <a:t>34</a:t>
            </a:fld>
            <a:endParaRPr lang="en-US" altLang="zh-TW">
              <a:solidFill>
                <a:srgbClr val="000000"/>
              </a:solidFill>
              <a:ea typeface="ＭＳ Ｐゴシック" panose="020B0600070205080204" pitchFamily="34" charset="-128"/>
            </a:endParaRPr>
          </a:p>
        </p:txBody>
      </p:sp>
      <p:sp>
        <p:nvSpPr>
          <p:cNvPr id="98307" name="Rectangle 2">
            <a:extLst>
              <a:ext uri="{FF2B5EF4-FFF2-40B4-BE49-F238E27FC236}">
                <a16:creationId xmlns:a16="http://schemas.microsoft.com/office/drawing/2014/main" id="{81FD45A4-114B-FF45-8FFF-F5FD65861B5C}"/>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2FA1D157-626B-584A-8FCD-7A0982D0895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49E75ADB-55D6-2A4A-BD7D-20145D50593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8277C2-0BCD-4E47-B7FE-210257D971E0}" type="slidenum">
              <a:rPr lang="en-US" altLang="zh-TW">
                <a:solidFill>
                  <a:srgbClr val="000000"/>
                </a:solidFill>
                <a:ea typeface="ＭＳ Ｐゴシック" panose="020B0600070205080204" pitchFamily="34" charset="-128"/>
              </a:rPr>
              <a:pPr>
                <a:spcBef>
                  <a:spcPct val="0"/>
                </a:spcBef>
              </a:pPr>
              <a:t>35</a:t>
            </a:fld>
            <a:endParaRPr lang="en-US" altLang="zh-TW">
              <a:solidFill>
                <a:srgbClr val="000000"/>
              </a:solidFill>
              <a:ea typeface="ＭＳ Ｐゴシック" panose="020B0600070205080204" pitchFamily="34" charset="-128"/>
            </a:endParaRPr>
          </a:p>
        </p:txBody>
      </p:sp>
      <p:sp>
        <p:nvSpPr>
          <p:cNvPr id="100355" name="Rectangle 2">
            <a:extLst>
              <a:ext uri="{FF2B5EF4-FFF2-40B4-BE49-F238E27FC236}">
                <a16:creationId xmlns:a16="http://schemas.microsoft.com/office/drawing/2014/main" id="{E9C57571-9E21-6B44-AE53-2ED51AED0999}"/>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E020DC2E-58E6-FB4E-B1E1-3E5E47E6FFE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C1B1DC7-1B92-F645-89FF-8A4C112B4C35}"/>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DB51EC-93B8-B84E-A1FD-18B6E4D7618F}" type="slidenum">
              <a:rPr lang="en-US" altLang="zh-TW">
                <a:solidFill>
                  <a:srgbClr val="000000"/>
                </a:solidFill>
                <a:ea typeface="ＭＳ Ｐゴシック" panose="020B0600070205080204" pitchFamily="34" charset="-128"/>
              </a:rPr>
              <a:pPr>
                <a:spcBef>
                  <a:spcPct val="0"/>
                </a:spcBef>
              </a:pPr>
              <a:t>36</a:t>
            </a:fld>
            <a:endParaRPr lang="en-US" altLang="zh-TW">
              <a:solidFill>
                <a:srgbClr val="000000"/>
              </a:solidFill>
              <a:ea typeface="ＭＳ Ｐゴシック" panose="020B0600070205080204" pitchFamily="34" charset="-128"/>
            </a:endParaRPr>
          </a:p>
        </p:txBody>
      </p:sp>
      <p:sp>
        <p:nvSpPr>
          <p:cNvPr id="102403" name="Rectangle 2">
            <a:extLst>
              <a:ext uri="{FF2B5EF4-FFF2-40B4-BE49-F238E27FC236}">
                <a16:creationId xmlns:a16="http://schemas.microsoft.com/office/drawing/2014/main" id="{0125B094-C03B-A24E-998D-936378F4583D}"/>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C1C41405-B1CE-EF44-9F20-382BAE27853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TW" altLang="zh-TW">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FE42E-2FD9-6E4D-86C3-20C1968AE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Q"/>
          </a:p>
        </p:txBody>
      </p:sp>
      <p:sp>
        <p:nvSpPr>
          <p:cNvPr id="3" name="Subtitle 2">
            <a:extLst>
              <a:ext uri="{FF2B5EF4-FFF2-40B4-BE49-F238E27FC236}">
                <a16:creationId xmlns:a16="http://schemas.microsoft.com/office/drawing/2014/main" id="{BF35FEA3-CEC2-3B47-9156-0F11FBA089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Q"/>
          </a:p>
        </p:txBody>
      </p:sp>
      <p:sp>
        <p:nvSpPr>
          <p:cNvPr id="4" name="Date Placeholder 3">
            <a:extLst>
              <a:ext uri="{FF2B5EF4-FFF2-40B4-BE49-F238E27FC236}">
                <a16:creationId xmlns:a16="http://schemas.microsoft.com/office/drawing/2014/main" id="{52B91F9B-BED8-4745-8509-E79C8CBB91EE}"/>
              </a:ext>
            </a:extLst>
          </p:cNvPr>
          <p:cNvSpPr>
            <a:spLocks noGrp="1"/>
          </p:cNvSpPr>
          <p:nvPr>
            <p:ph type="dt" sz="half" idx="10"/>
          </p:nvPr>
        </p:nvSpPr>
        <p:spPr/>
        <p:txBody>
          <a:bodyPr/>
          <a:lstStyle/>
          <a:p>
            <a:fld id="{5EA3C140-0127-CE4A-9FC5-7D80862554D4}" type="datetime1">
              <a:rPr lang="en-US" smtClean="0"/>
              <a:t>6/8/24</a:t>
            </a:fld>
            <a:endParaRPr lang="en-IQ"/>
          </a:p>
        </p:txBody>
      </p:sp>
      <p:sp>
        <p:nvSpPr>
          <p:cNvPr id="5" name="Footer Placeholder 4">
            <a:extLst>
              <a:ext uri="{FF2B5EF4-FFF2-40B4-BE49-F238E27FC236}">
                <a16:creationId xmlns:a16="http://schemas.microsoft.com/office/drawing/2014/main" id="{F2233CC3-C0D4-8F4D-834D-BFFBDB2F95AA}"/>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8AFC24F7-9A83-5B4C-A84D-327118662FD2}"/>
              </a:ext>
            </a:extLst>
          </p:cNvPr>
          <p:cNvSpPr>
            <a:spLocks noGrp="1"/>
          </p:cNvSpPr>
          <p:nvPr>
            <p:ph type="sldNum" sz="quarter" idx="12"/>
          </p:nvPr>
        </p:nvSpPr>
        <p:spPr/>
        <p:txBody>
          <a:bodyPr/>
          <a:lstStyle/>
          <a:p>
            <a:fld id="{88090F67-2096-5340-93FF-8FBA9FFBF1CA}" type="slidenum">
              <a:rPr lang="en-IQ" smtClean="0"/>
              <a:t>‹#›</a:t>
            </a:fld>
            <a:endParaRPr lang="en-IQ"/>
          </a:p>
        </p:txBody>
      </p:sp>
    </p:spTree>
    <p:extLst>
      <p:ext uri="{BB962C8B-B14F-4D97-AF65-F5344CB8AC3E}">
        <p14:creationId xmlns:p14="http://schemas.microsoft.com/office/powerpoint/2010/main" val="2070893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956FA-FB13-AA43-A399-2BFF65AD72F9}"/>
              </a:ext>
            </a:extLst>
          </p:cNvPr>
          <p:cNvSpPr>
            <a:spLocks noGrp="1"/>
          </p:cNvSpPr>
          <p:nvPr>
            <p:ph type="title"/>
          </p:nvPr>
        </p:nvSpPr>
        <p:spPr/>
        <p:txBody>
          <a:bodyPr/>
          <a:lstStyle/>
          <a:p>
            <a:r>
              <a:rPr lang="en-US"/>
              <a:t>Click to edit Master title style</a:t>
            </a:r>
            <a:endParaRPr lang="en-IQ"/>
          </a:p>
        </p:txBody>
      </p:sp>
      <p:sp>
        <p:nvSpPr>
          <p:cNvPr id="3" name="Vertical Text Placeholder 2">
            <a:extLst>
              <a:ext uri="{FF2B5EF4-FFF2-40B4-BE49-F238E27FC236}">
                <a16:creationId xmlns:a16="http://schemas.microsoft.com/office/drawing/2014/main" id="{40C2B949-73A0-434B-9FB9-A3D2AF31AC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Date Placeholder 3">
            <a:extLst>
              <a:ext uri="{FF2B5EF4-FFF2-40B4-BE49-F238E27FC236}">
                <a16:creationId xmlns:a16="http://schemas.microsoft.com/office/drawing/2014/main" id="{3A585CFB-7057-6344-A212-7CE87900F43F}"/>
              </a:ext>
            </a:extLst>
          </p:cNvPr>
          <p:cNvSpPr>
            <a:spLocks noGrp="1"/>
          </p:cNvSpPr>
          <p:nvPr>
            <p:ph type="dt" sz="half" idx="10"/>
          </p:nvPr>
        </p:nvSpPr>
        <p:spPr/>
        <p:txBody>
          <a:bodyPr/>
          <a:lstStyle/>
          <a:p>
            <a:fld id="{171C6DD8-6D70-6146-A784-484C9B8CE92F}" type="datetime1">
              <a:rPr lang="en-US" smtClean="0"/>
              <a:t>6/8/24</a:t>
            </a:fld>
            <a:endParaRPr lang="en-IQ"/>
          </a:p>
        </p:txBody>
      </p:sp>
      <p:sp>
        <p:nvSpPr>
          <p:cNvPr id="5" name="Footer Placeholder 4">
            <a:extLst>
              <a:ext uri="{FF2B5EF4-FFF2-40B4-BE49-F238E27FC236}">
                <a16:creationId xmlns:a16="http://schemas.microsoft.com/office/drawing/2014/main" id="{CCF0C19E-F170-2E45-95D3-5A1F9454048D}"/>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ADA8A4FB-2787-864B-B1CC-1048464508FB}"/>
              </a:ext>
            </a:extLst>
          </p:cNvPr>
          <p:cNvSpPr>
            <a:spLocks noGrp="1"/>
          </p:cNvSpPr>
          <p:nvPr>
            <p:ph type="sldNum" sz="quarter" idx="12"/>
          </p:nvPr>
        </p:nvSpPr>
        <p:spPr/>
        <p:txBody>
          <a:bodyPr/>
          <a:lstStyle/>
          <a:p>
            <a:fld id="{88090F67-2096-5340-93FF-8FBA9FFBF1CA}" type="slidenum">
              <a:rPr lang="en-IQ" smtClean="0"/>
              <a:t>‹#›</a:t>
            </a:fld>
            <a:endParaRPr lang="en-IQ"/>
          </a:p>
        </p:txBody>
      </p:sp>
    </p:spTree>
    <p:extLst>
      <p:ext uri="{BB962C8B-B14F-4D97-AF65-F5344CB8AC3E}">
        <p14:creationId xmlns:p14="http://schemas.microsoft.com/office/powerpoint/2010/main" val="3876461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AABE8D-6F68-674A-8EB9-7E43C77BB5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Q"/>
          </a:p>
        </p:txBody>
      </p:sp>
      <p:sp>
        <p:nvSpPr>
          <p:cNvPr id="3" name="Vertical Text Placeholder 2">
            <a:extLst>
              <a:ext uri="{FF2B5EF4-FFF2-40B4-BE49-F238E27FC236}">
                <a16:creationId xmlns:a16="http://schemas.microsoft.com/office/drawing/2014/main" id="{2F4235E2-CBE4-B849-9962-06810A38E8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Date Placeholder 3">
            <a:extLst>
              <a:ext uri="{FF2B5EF4-FFF2-40B4-BE49-F238E27FC236}">
                <a16:creationId xmlns:a16="http://schemas.microsoft.com/office/drawing/2014/main" id="{20AA4A1C-D525-D34C-8694-378920B88B02}"/>
              </a:ext>
            </a:extLst>
          </p:cNvPr>
          <p:cNvSpPr>
            <a:spLocks noGrp="1"/>
          </p:cNvSpPr>
          <p:nvPr>
            <p:ph type="dt" sz="half" idx="10"/>
          </p:nvPr>
        </p:nvSpPr>
        <p:spPr/>
        <p:txBody>
          <a:bodyPr/>
          <a:lstStyle/>
          <a:p>
            <a:fld id="{3026CA60-7FA9-D74E-B412-4F2C063431F8}" type="datetime1">
              <a:rPr lang="en-US" smtClean="0"/>
              <a:t>6/8/24</a:t>
            </a:fld>
            <a:endParaRPr lang="en-IQ"/>
          </a:p>
        </p:txBody>
      </p:sp>
      <p:sp>
        <p:nvSpPr>
          <p:cNvPr id="5" name="Footer Placeholder 4">
            <a:extLst>
              <a:ext uri="{FF2B5EF4-FFF2-40B4-BE49-F238E27FC236}">
                <a16:creationId xmlns:a16="http://schemas.microsoft.com/office/drawing/2014/main" id="{425F9531-2CF7-1247-9B8A-150482CCEA4F}"/>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CF03311C-C4A0-604B-9E84-79C3244E2267}"/>
              </a:ext>
            </a:extLst>
          </p:cNvPr>
          <p:cNvSpPr>
            <a:spLocks noGrp="1"/>
          </p:cNvSpPr>
          <p:nvPr>
            <p:ph type="sldNum" sz="quarter" idx="12"/>
          </p:nvPr>
        </p:nvSpPr>
        <p:spPr/>
        <p:txBody>
          <a:bodyPr/>
          <a:lstStyle/>
          <a:p>
            <a:fld id="{88090F67-2096-5340-93FF-8FBA9FFBF1CA}" type="slidenum">
              <a:rPr lang="en-IQ" smtClean="0"/>
              <a:t>‹#›</a:t>
            </a:fld>
            <a:endParaRPr lang="en-IQ"/>
          </a:p>
        </p:txBody>
      </p:sp>
    </p:spTree>
    <p:extLst>
      <p:ext uri="{BB962C8B-B14F-4D97-AF65-F5344CB8AC3E}">
        <p14:creationId xmlns:p14="http://schemas.microsoft.com/office/powerpoint/2010/main" val="2093436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5268-F259-AA4E-9E05-E0FA982BCBC8}"/>
              </a:ext>
            </a:extLst>
          </p:cNvPr>
          <p:cNvSpPr>
            <a:spLocks noGrp="1"/>
          </p:cNvSpPr>
          <p:nvPr>
            <p:ph type="title"/>
          </p:nvPr>
        </p:nvSpPr>
        <p:spPr/>
        <p:txBody>
          <a:bodyPr/>
          <a:lstStyle/>
          <a:p>
            <a:r>
              <a:rPr lang="en-US"/>
              <a:t>Click to edit Master title style</a:t>
            </a:r>
            <a:endParaRPr lang="en-IQ"/>
          </a:p>
        </p:txBody>
      </p:sp>
      <p:sp>
        <p:nvSpPr>
          <p:cNvPr id="3" name="Content Placeholder 2">
            <a:extLst>
              <a:ext uri="{FF2B5EF4-FFF2-40B4-BE49-F238E27FC236}">
                <a16:creationId xmlns:a16="http://schemas.microsoft.com/office/drawing/2014/main" id="{249C994C-C066-C84B-8E94-4E5B1CFE0C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Date Placeholder 3">
            <a:extLst>
              <a:ext uri="{FF2B5EF4-FFF2-40B4-BE49-F238E27FC236}">
                <a16:creationId xmlns:a16="http://schemas.microsoft.com/office/drawing/2014/main" id="{E361831E-F071-0347-8F02-33E3A737AD63}"/>
              </a:ext>
            </a:extLst>
          </p:cNvPr>
          <p:cNvSpPr>
            <a:spLocks noGrp="1"/>
          </p:cNvSpPr>
          <p:nvPr>
            <p:ph type="dt" sz="half" idx="10"/>
          </p:nvPr>
        </p:nvSpPr>
        <p:spPr/>
        <p:txBody>
          <a:bodyPr/>
          <a:lstStyle/>
          <a:p>
            <a:fld id="{257016C0-D778-F941-9D8E-492FE0CDB7E5}" type="datetime1">
              <a:rPr lang="en-US" smtClean="0"/>
              <a:t>6/8/24</a:t>
            </a:fld>
            <a:endParaRPr lang="en-IQ"/>
          </a:p>
        </p:txBody>
      </p:sp>
      <p:sp>
        <p:nvSpPr>
          <p:cNvPr id="5" name="Footer Placeholder 4">
            <a:extLst>
              <a:ext uri="{FF2B5EF4-FFF2-40B4-BE49-F238E27FC236}">
                <a16:creationId xmlns:a16="http://schemas.microsoft.com/office/drawing/2014/main" id="{603FF269-D079-F143-B324-31BD45DFA5C2}"/>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F13915D9-E4D4-6846-8EEA-87E1D0A71873}"/>
              </a:ext>
            </a:extLst>
          </p:cNvPr>
          <p:cNvSpPr>
            <a:spLocks noGrp="1"/>
          </p:cNvSpPr>
          <p:nvPr>
            <p:ph type="sldNum" sz="quarter" idx="12"/>
          </p:nvPr>
        </p:nvSpPr>
        <p:spPr/>
        <p:txBody>
          <a:bodyPr/>
          <a:lstStyle/>
          <a:p>
            <a:fld id="{88090F67-2096-5340-93FF-8FBA9FFBF1CA}" type="slidenum">
              <a:rPr lang="en-IQ" smtClean="0"/>
              <a:t>‹#›</a:t>
            </a:fld>
            <a:endParaRPr lang="en-IQ"/>
          </a:p>
        </p:txBody>
      </p:sp>
    </p:spTree>
    <p:extLst>
      <p:ext uri="{BB962C8B-B14F-4D97-AF65-F5344CB8AC3E}">
        <p14:creationId xmlns:p14="http://schemas.microsoft.com/office/powerpoint/2010/main" val="499587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08E9-2BBF-FD47-B016-37BFC88BEF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Q"/>
          </a:p>
        </p:txBody>
      </p:sp>
      <p:sp>
        <p:nvSpPr>
          <p:cNvPr id="3" name="Text Placeholder 2">
            <a:extLst>
              <a:ext uri="{FF2B5EF4-FFF2-40B4-BE49-F238E27FC236}">
                <a16:creationId xmlns:a16="http://schemas.microsoft.com/office/drawing/2014/main" id="{BA057950-F092-E94E-8226-0B9668C093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BD945A-EBF4-5E45-B8AE-2789BD6FB43A}"/>
              </a:ext>
            </a:extLst>
          </p:cNvPr>
          <p:cNvSpPr>
            <a:spLocks noGrp="1"/>
          </p:cNvSpPr>
          <p:nvPr>
            <p:ph type="dt" sz="half" idx="10"/>
          </p:nvPr>
        </p:nvSpPr>
        <p:spPr/>
        <p:txBody>
          <a:bodyPr/>
          <a:lstStyle/>
          <a:p>
            <a:fld id="{44A76EDE-1004-0F42-9120-CA2C2962CB91}" type="datetime1">
              <a:rPr lang="en-US" smtClean="0"/>
              <a:t>6/8/24</a:t>
            </a:fld>
            <a:endParaRPr lang="en-IQ"/>
          </a:p>
        </p:txBody>
      </p:sp>
      <p:sp>
        <p:nvSpPr>
          <p:cNvPr id="5" name="Footer Placeholder 4">
            <a:extLst>
              <a:ext uri="{FF2B5EF4-FFF2-40B4-BE49-F238E27FC236}">
                <a16:creationId xmlns:a16="http://schemas.microsoft.com/office/drawing/2014/main" id="{9833927D-8E4D-494E-B606-54A99860E457}"/>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D79AD53B-6A56-F64A-A886-EF2A1A30BBE4}"/>
              </a:ext>
            </a:extLst>
          </p:cNvPr>
          <p:cNvSpPr>
            <a:spLocks noGrp="1"/>
          </p:cNvSpPr>
          <p:nvPr>
            <p:ph type="sldNum" sz="quarter" idx="12"/>
          </p:nvPr>
        </p:nvSpPr>
        <p:spPr/>
        <p:txBody>
          <a:bodyPr/>
          <a:lstStyle/>
          <a:p>
            <a:fld id="{88090F67-2096-5340-93FF-8FBA9FFBF1CA}" type="slidenum">
              <a:rPr lang="en-IQ" smtClean="0"/>
              <a:t>‹#›</a:t>
            </a:fld>
            <a:endParaRPr lang="en-IQ"/>
          </a:p>
        </p:txBody>
      </p:sp>
    </p:spTree>
    <p:extLst>
      <p:ext uri="{BB962C8B-B14F-4D97-AF65-F5344CB8AC3E}">
        <p14:creationId xmlns:p14="http://schemas.microsoft.com/office/powerpoint/2010/main" val="220070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85FA-9CB9-FD42-858F-FE63309E0E3F}"/>
              </a:ext>
            </a:extLst>
          </p:cNvPr>
          <p:cNvSpPr>
            <a:spLocks noGrp="1"/>
          </p:cNvSpPr>
          <p:nvPr>
            <p:ph type="title"/>
          </p:nvPr>
        </p:nvSpPr>
        <p:spPr/>
        <p:txBody>
          <a:bodyPr/>
          <a:lstStyle/>
          <a:p>
            <a:r>
              <a:rPr lang="en-US"/>
              <a:t>Click to edit Master title style</a:t>
            </a:r>
            <a:endParaRPr lang="en-IQ"/>
          </a:p>
        </p:txBody>
      </p:sp>
      <p:sp>
        <p:nvSpPr>
          <p:cNvPr id="3" name="Content Placeholder 2">
            <a:extLst>
              <a:ext uri="{FF2B5EF4-FFF2-40B4-BE49-F238E27FC236}">
                <a16:creationId xmlns:a16="http://schemas.microsoft.com/office/drawing/2014/main" id="{B4218F14-9373-5243-80C3-8B04CA1207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Content Placeholder 3">
            <a:extLst>
              <a:ext uri="{FF2B5EF4-FFF2-40B4-BE49-F238E27FC236}">
                <a16:creationId xmlns:a16="http://schemas.microsoft.com/office/drawing/2014/main" id="{71EAB26F-D497-7D4A-8BA7-553A7079F0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5" name="Date Placeholder 4">
            <a:extLst>
              <a:ext uri="{FF2B5EF4-FFF2-40B4-BE49-F238E27FC236}">
                <a16:creationId xmlns:a16="http://schemas.microsoft.com/office/drawing/2014/main" id="{0F5323D4-5F8D-B642-A528-D389BB39E40B}"/>
              </a:ext>
            </a:extLst>
          </p:cNvPr>
          <p:cNvSpPr>
            <a:spLocks noGrp="1"/>
          </p:cNvSpPr>
          <p:nvPr>
            <p:ph type="dt" sz="half" idx="10"/>
          </p:nvPr>
        </p:nvSpPr>
        <p:spPr/>
        <p:txBody>
          <a:bodyPr/>
          <a:lstStyle/>
          <a:p>
            <a:fld id="{028347DC-AF18-3548-A1A2-9C881629BFBD}" type="datetime1">
              <a:rPr lang="en-US" smtClean="0"/>
              <a:t>6/8/24</a:t>
            </a:fld>
            <a:endParaRPr lang="en-IQ"/>
          </a:p>
        </p:txBody>
      </p:sp>
      <p:sp>
        <p:nvSpPr>
          <p:cNvPr id="6" name="Footer Placeholder 5">
            <a:extLst>
              <a:ext uri="{FF2B5EF4-FFF2-40B4-BE49-F238E27FC236}">
                <a16:creationId xmlns:a16="http://schemas.microsoft.com/office/drawing/2014/main" id="{0476A56C-1D88-6747-9D14-CC08819B7C35}"/>
              </a:ext>
            </a:extLst>
          </p:cNvPr>
          <p:cNvSpPr>
            <a:spLocks noGrp="1"/>
          </p:cNvSpPr>
          <p:nvPr>
            <p:ph type="ftr" sz="quarter" idx="11"/>
          </p:nvPr>
        </p:nvSpPr>
        <p:spPr/>
        <p:txBody>
          <a:bodyPr/>
          <a:lstStyle/>
          <a:p>
            <a:endParaRPr lang="en-IQ"/>
          </a:p>
        </p:txBody>
      </p:sp>
      <p:sp>
        <p:nvSpPr>
          <p:cNvPr id="7" name="Slide Number Placeholder 6">
            <a:extLst>
              <a:ext uri="{FF2B5EF4-FFF2-40B4-BE49-F238E27FC236}">
                <a16:creationId xmlns:a16="http://schemas.microsoft.com/office/drawing/2014/main" id="{612084CD-EFB2-C44E-907C-F91A716470F9}"/>
              </a:ext>
            </a:extLst>
          </p:cNvPr>
          <p:cNvSpPr>
            <a:spLocks noGrp="1"/>
          </p:cNvSpPr>
          <p:nvPr>
            <p:ph type="sldNum" sz="quarter" idx="12"/>
          </p:nvPr>
        </p:nvSpPr>
        <p:spPr/>
        <p:txBody>
          <a:bodyPr/>
          <a:lstStyle/>
          <a:p>
            <a:fld id="{88090F67-2096-5340-93FF-8FBA9FFBF1CA}" type="slidenum">
              <a:rPr lang="en-IQ" smtClean="0"/>
              <a:t>‹#›</a:t>
            </a:fld>
            <a:endParaRPr lang="en-IQ"/>
          </a:p>
        </p:txBody>
      </p:sp>
    </p:spTree>
    <p:extLst>
      <p:ext uri="{BB962C8B-B14F-4D97-AF65-F5344CB8AC3E}">
        <p14:creationId xmlns:p14="http://schemas.microsoft.com/office/powerpoint/2010/main" val="227523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7FA38-9ADD-F54E-A286-5498B74DA7CE}"/>
              </a:ext>
            </a:extLst>
          </p:cNvPr>
          <p:cNvSpPr>
            <a:spLocks noGrp="1"/>
          </p:cNvSpPr>
          <p:nvPr>
            <p:ph type="title"/>
          </p:nvPr>
        </p:nvSpPr>
        <p:spPr>
          <a:xfrm>
            <a:off x="839788" y="365125"/>
            <a:ext cx="10515600" cy="1325563"/>
          </a:xfrm>
        </p:spPr>
        <p:txBody>
          <a:bodyPr/>
          <a:lstStyle/>
          <a:p>
            <a:r>
              <a:rPr lang="en-US"/>
              <a:t>Click to edit Master title style</a:t>
            </a:r>
            <a:endParaRPr lang="en-IQ"/>
          </a:p>
        </p:txBody>
      </p:sp>
      <p:sp>
        <p:nvSpPr>
          <p:cNvPr id="3" name="Text Placeholder 2">
            <a:extLst>
              <a:ext uri="{FF2B5EF4-FFF2-40B4-BE49-F238E27FC236}">
                <a16:creationId xmlns:a16="http://schemas.microsoft.com/office/drawing/2014/main" id="{4C3C853C-8355-9743-8F59-86266F1369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B05D0A-3F83-704E-8DC5-3098D30F23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5" name="Text Placeholder 4">
            <a:extLst>
              <a:ext uri="{FF2B5EF4-FFF2-40B4-BE49-F238E27FC236}">
                <a16:creationId xmlns:a16="http://schemas.microsoft.com/office/drawing/2014/main" id="{3B675347-760C-A747-BDD0-2BBC929A34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A6A549-D7C2-6F46-8856-D999F95E2B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7" name="Date Placeholder 6">
            <a:extLst>
              <a:ext uri="{FF2B5EF4-FFF2-40B4-BE49-F238E27FC236}">
                <a16:creationId xmlns:a16="http://schemas.microsoft.com/office/drawing/2014/main" id="{1DFA176A-B2B5-C244-8E1E-400244741117}"/>
              </a:ext>
            </a:extLst>
          </p:cNvPr>
          <p:cNvSpPr>
            <a:spLocks noGrp="1"/>
          </p:cNvSpPr>
          <p:nvPr>
            <p:ph type="dt" sz="half" idx="10"/>
          </p:nvPr>
        </p:nvSpPr>
        <p:spPr/>
        <p:txBody>
          <a:bodyPr/>
          <a:lstStyle/>
          <a:p>
            <a:fld id="{83F84C3E-A80B-C94D-A8FB-B4A9AD003D78}" type="datetime1">
              <a:rPr lang="en-US" smtClean="0"/>
              <a:t>6/8/24</a:t>
            </a:fld>
            <a:endParaRPr lang="en-IQ"/>
          </a:p>
        </p:txBody>
      </p:sp>
      <p:sp>
        <p:nvSpPr>
          <p:cNvPr id="8" name="Footer Placeholder 7">
            <a:extLst>
              <a:ext uri="{FF2B5EF4-FFF2-40B4-BE49-F238E27FC236}">
                <a16:creationId xmlns:a16="http://schemas.microsoft.com/office/drawing/2014/main" id="{90488178-036F-E749-B4CD-FA6804A2F58A}"/>
              </a:ext>
            </a:extLst>
          </p:cNvPr>
          <p:cNvSpPr>
            <a:spLocks noGrp="1"/>
          </p:cNvSpPr>
          <p:nvPr>
            <p:ph type="ftr" sz="quarter" idx="11"/>
          </p:nvPr>
        </p:nvSpPr>
        <p:spPr/>
        <p:txBody>
          <a:bodyPr/>
          <a:lstStyle/>
          <a:p>
            <a:endParaRPr lang="en-IQ"/>
          </a:p>
        </p:txBody>
      </p:sp>
      <p:sp>
        <p:nvSpPr>
          <p:cNvPr id="9" name="Slide Number Placeholder 8">
            <a:extLst>
              <a:ext uri="{FF2B5EF4-FFF2-40B4-BE49-F238E27FC236}">
                <a16:creationId xmlns:a16="http://schemas.microsoft.com/office/drawing/2014/main" id="{13AFFD78-80C7-5E4F-A6B1-08FC810959E1}"/>
              </a:ext>
            </a:extLst>
          </p:cNvPr>
          <p:cNvSpPr>
            <a:spLocks noGrp="1"/>
          </p:cNvSpPr>
          <p:nvPr>
            <p:ph type="sldNum" sz="quarter" idx="12"/>
          </p:nvPr>
        </p:nvSpPr>
        <p:spPr/>
        <p:txBody>
          <a:bodyPr/>
          <a:lstStyle/>
          <a:p>
            <a:fld id="{88090F67-2096-5340-93FF-8FBA9FFBF1CA}" type="slidenum">
              <a:rPr lang="en-IQ" smtClean="0"/>
              <a:t>‹#›</a:t>
            </a:fld>
            <a:endParaRPr lang="en-IQ"/>
          </a:p>
        </p:txBody>
      </p:sp>
    </p:spTree>
    <p:extLst>
      <p:ext uri="{BB962C8B-B14F-4D97-AF65-F5344CB8AC3E}">
        <p14:creationId xmlns:p14="http://schemas.microsoft.com/office/powerpoint/2010/main" val="3439437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762-CBA8-B443-8B46-9F57C4986985}"/>
              </a:ext>
            </a:extLst>
          </p:cNvPr>
          <p:cNvSpPr>
            <a:spLocks noGrp="1"/>
          </p:cNvSpPr>
          <p:nvPr>
            <p:ph type="title"/>
          </p:nvPr>
        </p:nvSpPr>
        <p:spPr/>
        <p:txBody>
          <a:bodyPr/>
          <a:lstStyle/>
          <a:p>
            <a:r>
              <a:rPr lang="en-US"/>
              <a:t>Click to edit Master title style</a:t>
            </a:r>
            <a:endParaRPr lang="en-IQ"/>
          </a:p>
        </p:txBody>
      </p:sp>
      <p:sp>
        <p:nvSpPr>
          <p:cNvPr id="3" name="Date Placeholder 2">
            <a:extLst>
              <a:ext uri="{FF2B5EF4-FFF2-40B4-BE49-F238E27FC236}">
                <a16:creationId xmlns:a16="http://schemas.microsoft.com/office/drawing/2014/main" id="{2AC5FAFD-BEDA-D141-9ADE-3D8CF1E408A8}"/>
              </a:ext>
            </a:extLst>
          </p:cNvPr>
          <p:cNvSpPr>
            <a:spLocks noGrp="1"/>
          </p:cNvSpPr>
          <p:nvPr>
            <p:ph type="dt" sz="half" idx="10"/>
          </p:nvPr>
        </p:nvSpPr>
        <p:spPr/>
        <p:txBody>
          <a:bodyPr/>
          <a:lstStyle/>
          <a:p>
            <a:fld id="{E7CAC4FA-3CAB-1E4B-B045-BEC446D25BBC}" type="datetime1">
              <a:rPr lang="en-US" smtClean="0"/>
              <a:t>6/8/24</a:t>
            </a:fld>
            <a:endParaRPr lang="en-IQ"/>
          </a:p>
        </p:txBody>
      </p:sp>
      <p:sp>
        <p:nvSpPr>
          <p:cNvPr id="4" name="Footer Placeholder 3">
            <a:extLst>
              <a:ext uri="{FF2B5EF4-FFF2-40B4-BE49-F238E27FC236}">
                <a16:creationId xmlns:a16="http://schemas.microsoft.com/office/drawing/2014/main" id="{EA3ABDA7-8D2C-BB4D-9059-9CB7CC483455}"/>
              </a:ext>
            </a:extLst>
          </p:cNvPr>
          <p:cNvSpPr>
            <a:spLocks noGrp="1"/>
          </p:cNvSpPr>
          <p:nvPr>
            <p:ph type="ftr" sz="quarter" idx="11"/>
          </p:nvPr>
        </p:nvSpPr>
        <p:spPr/>
        <p:txBody>
          <a:bodyPr/>
          <a:lstStyle/>
          <a:p>
            <a:endParaRPr lang="en-IQ"/>
          </a:p>
        </p:txBody>
      </p:sp>
      <p:sp>
        <p:nvSpPr>
          <p:cNvPr id="5" name="Slide Number Placeholder 4">
            <a:extLst>
              <a:ext uri="{FF2B5EF4-FFF2-40B4-BE49-F238E27FC236}">
                <a16:creationId xmlns:a16="http://schemas.microsoft.com/office/drawing/2014/main" id="{38281AE3-7E29-5B42-88EF-83941A79D8E1}"/>
              </a:ext>
            </a:extLst>
          </p:cNvPr>
          <p:cNvSpPr>
            <a:spLocks noGrp="1"/>
          </p:cNvSpPr>
          <p:nvPr>
            <p:ph type="sldNum" sz="quarter" idx="12"/>
          </p:nvPr>
        </p:nvSpPr>
        <p:spPr/>
        <p:txBody>
          <a:bodyPr/>
          <a:lstStyle/>
          <a:p>
            <a:fld id="{88090F67-2096-5340-93FF-8FBA9FFBF1CA}" type="slidenum">
              <a:rPr lang="en-IQ" smtClean="0"/>
              <a:t>‹#›</a:t>
            </a:fld>
            <a:endParaRPr lang="en-IQ"/>
          </a:p>
        </p:txBody>
      </p:sp>
    </p:spTree>
    <p:extLst>
      <p:ext uri="{BB962C8B-B14F-4D97-AF65-F5344CB8AC3E}">
        <p14:creationId xmlns:p14="http://schemas.microsoft.com/office/powerpoint/2010/main" val="214595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8BF4B-7537-834D-BF36-7A7A348F5578}"/>
              </a:ext>
            </a:extLst>
          </p:cNvPr>
          <p:cNvSpPr>
            <a:spLocks noGrp="1"/>
          </p:cNvSpPr>
          <p:nvPr>
            <p:ph type="dt" sz="half" idx="10"/>
          </p:nvPr>
        </p:nvSpPr>
        <p:spPr/>
        <p:txBody>
          <a:bodyPr/>
          <a:lstStyle/>
          <a:p>
            <a:fld id="{F0CDFC39-D4CF-7B4C-BBEE-5A897BBCDB13}" type="datetime1">
              <a:rPr lang="en-US" smtClean="0"/>
              <a:t>6/8/24</a:t>
            </a:fld>
            <a:endParaRPr lang="en-IQ"/>
          </a:p>
        </p:txBody>
      </p:sp>
      <p:sp>
        <p:nvSpPr>
          <p:cNvPr id="3" name="Footer Placeholder 2">
            <a:extLst>
              <a:ext uri="{FF2B5EF4-FFF2-40B4-BE49-F238E27FC236}">
                <a16:creationId xmlns:a16="http://schemas.microsoft.com/office/drawing/2014/main" id="{BD27682A-20BE-C041-BE6F-83AD5FDDB42C}"/>
              </a:ext>
            </a:extLst>
          </p:cNvPr>
          <p:cNvSpPr>
            <a:spLocks noGrp="1"/>
          </p:cNvSpPr>
          <p:nvPr>
            <p:ph type="ftr" sz="quarter" idx="11"/>
          </p:nvPr>
        </p:nvSpPr>
        <p:spPr/>
        <p:txBody>
          <a:bodyPr/>
          <a:lstStyle/>
          <a:p>
            <a:endParaRPr lang="en-IQ"/>
          </a:p>
        </p:txBody>
      </p:sp>
      <p:sp>
        <p:nvSpPr>
          <p:cNvPr id="4" name="Slide Number Placeholder 3">
            <a:extLst>
              <a:ext uri="{FF2B5EF4-FFF2-40B4-BE49-F238E27FC236}">
                <a16:creationId xmlns:a16="http://schemas.microsoft.com/office/drawing/2014/main" id="{636EDAA4-6C3A-A447-8790-8D6789760F14}"/>
              </a:ext>
            </a:extLst>
          </p:cNvPr>
          <p:cNvSpPr>
            <a:spLocks noGrp="1"/>
          </p:cNvSpPr>
          <p:nvPr>
            <p:ph type="sldNum" sz="quarter" idx="12"/>
          </p:nvPr>
        </p:nvSpPr>
        <p:spPr/>
        <p:txBody>
          <a:bodyPr/>
          <a:lstStyle/>
          <a:p>
            <a:fld id="{88090F67-2096-5340-93FF-8FBA9FFBF1CA}" type="slidenum">
              <a:rPr lang="en-IQ" smtClean="0"/>
              <a:t>‹#›</a:t>
            </a:fld>
            <a:endParaRPr lang="en-IQ"/>
          </a:p>
        </p:txBody>
      </p:sp>
    </p:spTree>
    <p:extLst>
      <p:ext uri="{BB962C8B-B14F-4D97-AF65-F5344CB8AC3E}">
        <p14:creationId xmlns:p14="http://schemas.microsoft.com/office/powerpoint/2010/main" val="1379417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CEC72-4ECF-234A-BA3E-315ADFDA63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Q"/>
          </a:p>
        </p:txBody>
      </p:sp>
      <p:sp>
        <p:nvSpPr>
          <p:cNvPr id="3" name="Content Placeholder 2">
            <a:extLst>
              <a:ext uri="{FF2B5EF4-FFF2-40B4-BE49-F238E27FC236}">
                <a16:creationId xmlns:a16="http://schemas.microsoft.com/office/drawing/2014/main" id="{70684FE5-1DF6-1F40-8CC6-511880FD8B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Text Placeholder 3">
            <a:extLst>
              <a:ext uri="{FF2B5EF4-FFF2-40B4-BE49-F238E27FC236}">
                <a16:creationId xmlns:a16="http://schemas.microsoft.com/office/drawing/2014/main" id="{FF885433-1ABF-0843-8136-A7F74DA081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279E73-CB1A-7942-A434-07A864C3F6EC}"/>
              </a:ext>
            </a:extLst>
          </p:cNvPr>
          <p:cNvSpPr>
            <a:spLocks noGrp="1"/>
          </p:cNvSpPr>
          <p:nvPr>
            <p:ph type="dt" sz="half" idx="10"/>
          </p:nvPr>
        </p:nvSpPr>
        <p:spPr/>
        <p:txBody>
          <a:bodyPr/>
          <a:lstStyle/>
          <a:p>
            <a:fld id="{A600CAF9-64EC-7145-8B2B-A9702ADF69E1}" type="datetime1">
              <a:rPr lang="en-US" smtClean="0"/>
              <a:t>6/8/24</a:t>
            </a:fld>
            <a:endParaRPr lang="en-IQ"/>
          </a:p>
        </p:txBody>
      </p:sp>
      <p:sp>
        <p:nvSpPr>
          <p:cNvPr id="6" name="Footer Placeholder 5">
            <a:extLst>
              <a:ext uri="{FF2B5EF4-FFF2-40B4-BE49-F238E27FC236}">
                <a16:creationId xmlns:a16="http://schemas.microsoft.com/office/drawing/2014/main" id="{DA29D293-3424-9B44-8304-516EE4293320}"/>
              </a:ext>
            </a:extLst>
          </p:cNvPr>
          <p:cNvSpPr>
            <a:spLocks noGrp="1"/>
          </p:cNvSpPr>
          <p:nvPr>
            <p:ph type="ftr" sz="quarter" idx="11"/>
          </p:nvPr>
        </p:nvSpPr>
        <p:spPr/>
        <p:txBody>
          <a:bodyPr/>
          <a:lstStyle/>
          <a:p>
            <a:endParaRPr lang="en-IQ"/>
          </a:p>
        </p:txBody>
      </p:sp>
      <p:sp>
        <p:nvSpPr>
          <p:cNvPr id="7" name="Slide Number Placeholder 6">
            <a:extLst>
              <a:ext uri="{FF2B5EF4-FFF2-40B4-BE49-F238E27FC236}">
                <a16:creationId xmlns:a16="http://schemas.microsoft.com/office/drawing/2014/main" id="{BF619FEA-89DD-044F-ABD3-1939E391040F}"/>
              </a:ext>
            </a:extLst>
          </p:cNvPr>
          <p:cNvSpPr>
            <a:spLocks noGrp="1"/>
          </p:cNvSpPr>
          <p:nvPr>
            <p:ph type="sldNum" sz="quarter" idx="12"/>
          </p:nvPr>
        </p:nvSpPr>
        <p:spPr/>
        <p:txBody>
          <a:bodyPr/>
          <a:lstStyle/>
          <a:p>
            <a:fld id="{88090F67-2096-5340-93FF-8FBA9FFBF1CA}" type="slidenum">
              <a:rPr lang="en-IQ" smtClean="0"/>
              <a:t>‹#›</a:t>
            </a:fld>
            <a:endParaRPr lang="en-IQ"/>
          </a:p>
        </p:txBody>
      </p:sp>
    </p:spTree>
    <p:extLst>
      <p:ext uri="{BB962C8B-B14F-4D97-AF65-F5344CB8AC3E}">
        <p14:creationId xmlns:p14="http://schemas.microsoft.com/office/powerpoint/2010/main" val="3893238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7490A-A730-354D-8445-B547B5D8B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Q"/>
          </a:p>
        </p:txBody>
      </p:sp>
      <p:sp>
        <p:nvSpPr>
          <p:cNvPr id="3" name="Picture Placeholder 2">
            <a:extLst>
              <a:ext uri="{FF2B5EF4-FFF2-40B4-BE49-F238E27FC236}">
                <a16:creationId xmlns:a16="http://schemas.microsoft.com/office/drawing/2014/main" id="{43A2F585-1071-D94B-B01C-C3D9B39B48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Q"/>
          </a:p>
        </p:txBody>
      </p:sp>
      <p:sp>
        <p:nvSpPr>
          <p:cNvPr id="4" name="Text Placeholder 3">
            <a:extLst>
              <a:ext uri="{FF2B5EF4-FFF2-40B4-BE49-F238E27FC236}">
                <a16:creationId xmlns:a16="http://schemas.microsoft.com/office/drawing/2014/main" id="{74BDBAD2-0E81-8543-94EA-ABE3C8E222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0B545F-709A-5947-9AA3-80C381F144EE}"/>
              </a:ext>
            </a:extLst>
          </p:cNvPr>
          <p:cNvSpPr>
            <a:spLocks noGrp="1"/>
          </p:cNvSpPr>
          <p:nvPr>
            <p:ph type="dt" sz="half" idx="10"/>
          </p:nvPr>
        </p:nvSpPr>
        <p:spPr/>
        <p:txBody>
          <a:bodyPr/>
          <a:lstStyle/>
          <a:p>
            <a:fld id="{3B362D3D-8EA1-7C43-920A-02AFD89D49B7}" type="datetime1">
              <a:rPr lang="en-US" smtClean="0"/>
              <a:t>6/8/24</a:t>
            </a:fld>
            <a:endParaRPr lang="en-IQ"/>
          </a:p>
        </p:txBody>
      </p:sp>
      <p:sp>
        <p:nvSpPr>
          <p:cNvPr id="6" name="Footer Placeholder 5">
            <a:extLst>
              <a:ext uri="{FF2B5EF4-FFF2-40B4-BE49-F238E27FC236}">
                <a16:creationId xmlns:a16="http://schemas.microsoft.com/office/drawing/2014/main" id="{174ADE2F-AADF-2E46-BBAE-CF3EE20CC0AA}"/>
              </a:ext>
            </a:extLst>
          </p:cNvPr>
          <p:cNvSpPr>
            <a:spLocks noGrp="1"/>
          </p:cNvSpPr>
          <p:nvPr>
            <p:ph type="ftr" sz="quarter" idx="11"/>
          </p:nvPr>
        </p:nvSpPr>
        <p:spPr/>
        <p:txBody>
          <a:bodyPr/>
          <a:lstStyle/>
          <a:p>
            <a:endParaRPr lang="en-IQ"/>
          </a:p>
        </p:txBody>
      </p:sp>
      <p:sp>
        <p:nvSpPr>
          <p:cNvPr id="7" name="Slide Number Placeholder 6">
            <a:extLst>
              <a:ext uri="{FF2B5EF4-FFF2-40B4-BE49-F238E27FC236}">
                <a16:creationId xmlns:a16="http://schemas.microsoft.com/office/drawing/2014/main" id="{9BC42A93-4A9D-014C-BFC9-207B69F201A5}"/>
              </a:ext>
            </a:extLst>
          </p:cNvPr>
          <p:cNvSpPr>
            <a:spLocks noGrp="1"/>
          </p:cNvSpPr>
          <p:nvPr>
            <p:ph type="sldNum" sz="quarter" idx="12"/>
          </p:nvPr>
        </p:nvSpPr>
        <p:spPr/>
        <p:txBody>
          <a:bodyPr/>
          <a:lstStyle/>
          <a:p>
            <a:fld id="{88090F67-2096-5340-93FF-8FBA9FFBF1CA}" type="slidenum">
              <a:rPr lang="en-IQ" smtClean="0"/>
              <a:t>‹#›</a:t>
            </a:fld>
            <a:endParaRPr lang="en-IQ"/>
          </a:p>
        </p:txBody>
      </p:sp>
    </p:spTree>
    <p:extLst>
      <p:ext uri="{BB962C8B-B14F-4D97-AF65-F5344CB8AC3E}">
        <p14:creationId xmlns:p14="http://schemas.microsoft.com/office/powerpoint/2010/main" val="3381712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3DCE54-A5F1-364E-B81B-55C80C5D6E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Q"/>
          </a:p>
        </p:txBody>
      </p:sp>
      <p:sp>
        <p:nvSpPr>
          <p:cNvPr id="3" name="Text Placeholder 2">
            <a:extLst>
              <a:ext uri="{FF2B5EF4-FFF2-40B4-BE49-F238E27FC236}">
                <a16:creationId xmlns:a16="http://schemas.microsoft.com/office/drawing/2014/main" id="{12BFC9DF-C27B-B34B-B46B-FD6BD602B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Date Placeholder 3">
            <a:extLst>
              <a:ext uri="{FF2B5EF4-FFF2-40B4-BE49-F238E27FC236}">
                <a16:creationId xmlns:a16="http://schemas.microsoft.com/office/drawing/2014/main" id="{2F62AF0F-CAC8-7540-BAC6-9C79E73BF0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950EAF-E4F2-5444-ADD8-ED913B1D0A22}" type="datetime1">
              <a:rPr lang="en-US" smtClean="0"/>
              <a:t>6/8/24</a:t>
            </a:fld>
            <a:endParaRPr lang="en-IQ"/>
          </a:p>
        </p:txBody>
      </p:sp>
      <p:sp>
        <p:nvSpPr>
          <p:cNvPr id="5" name="Footer Placeholder 4">
            <a:extLst>
              <a:ext uri="{FF2B5EF4-FFF2-40B4-BE49-F238E27FC236}">
                <a16:creationId xmlns:a16="http://schemas.microsoft.com/office/drawing/2014/main" id="{9791380F-63AA-E742-B7A3-F103E693F2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Q"/>
          </a:p>
        </p:txBody>
      </p:sp>
      <p:sp>
        <p:nvSpPr>
          <p:cNvPr id="6" name="Slide Number Placeholder 5">
            <a:extLst>
              <a:ext uri="{FF2B5EF4-FFF2-40B4-BE49-F238E27FC236}">
                <a16:creationId xmlns:a16="http://schemas.microsoft.com/office/drawing/2014/main" id="{2CA52D76-0AC9-1F4B-A686-7B8A27D06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90F67-2096-5340-93FF-8FBA9FFBF1CA}" type="slidenum">
              <a:rPr lang="en-IQ" smtClean="0"/>
              <a:t>‹#›</a:t>
            </a:fld>
            <a:endParaRPr lang="en-IQ"/>
          </a:p>
        </p:txBody>
      </p:sp>
    </p:spTree>
    <p:extLst>
      <p:ext uri="{BB962C8B-B14F-4D97-AF65-F5344CB8AC3E}">
        <p14:creationId xmlns:p14="http://schemas.microsoft.com/office/powerpoint/2010/main" val="2849056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haks_chem@csw.uobaghdad.edu.iq"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34.pn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5.wdp"/><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9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96.jpeg"/></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00.png"/><Relationship Id="rId4" Type="http://schemas.openxmlformats.org/officeDocument/2006/relationships/image" Target="../media/image99.jpeg"/></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ED2BB9-CCFE-7F49-9EA8-0D542F26EB7D}"/>
              </a:ext>
            </a:extLst>
          </p:cNvPr>
          <p:cNvSpPr>
            <a:spLocks noGrp="1"/>
          </p:cNvSpPr>
          <p:nvPr>
            <p:ph type="subTitle" idx="1"/>
          </p:nvPr>
        </p:nvSpPr>
        <p:spPr>
          <a:xfrm>
            <a:off x="1420761" y="3764271"/>
            <a:ext cx="9773712" cy="2916748"/>
          </a:xfrm>
        </p:spPr>
        <p:txBody>
          <a:bodyPr>
            <a:normAutofit fontScale="25000" lnSpcReduction="20000"/>
          </a:bodyPr>
          <a:lstStyle/>
          <a:p>
            <a:r>
              <a:rPr lang="en-GB" altLang="en-US" sz="7200" b="1" i="1" dirty="0">
                <a:solidFill>
                  <a:srgbClr val="C00000"/>
                </a:solidFill>
                <a:latin typeface="Times New Roman" panose="02020603050405020304" pitchFamily="18" charset="0"/>
                <a:cs typeface="Times New Roman" panose="02020603050405020304" pitchFamily="18" charset="0"/>
              </a:rPr>
              <a:t>Lecturer</a:t>
            </a:r>
          </a:p>
          <a:p>
            <a:r>
              <a:rPr lang="en-GB" altLang="en-US" sz="7200" b="1" dirty="0" err="1">
                <a:latin typeface="Times New Roman" panose="02020603050405020304" pitchFamily="18" charset="0"/>
                <a:cs typeface="Times New Roman" panose="02020603050405020304" pitchFamily="18" charset="0"/>
              </a:rPr>
              <a:t>Dr.</a:t>
            </a:r>
            <a:r>
              <a:rPr lang="en-GB" altLang="en-US" sz="7200" b="1" dirty="0">
                <a:latin typeface="Times New Roman" panose="02020603050405020304" pitchFamily="18" charset="0"/>
                <a:cs typeface="Times New Roman" panose="02020603050405020304" pitchFamily="18" charset="0"/>
              </a:rPr>
              <a:t> </a:t>
            </a:r>
            <a:r>
              <a:rPr lang="en-GB" altLang="en-US" sz="7200" b="1" dirty="0" err="1">
                <a:latin typeface="Times New Roman" panose="02020603050405020304" pitchFamily="18" charset="0"/>
                <a:cs typeface="Times New Roman" panose="02020603050405020304" pitchFamily="18" charset="0"/>
              </a:rPr>
              <a:t>Amera</a:t>
            </a:r>
            <a:r>
              <a:rPr lang="en-GB" altLang="en-US" sz="7200" b="1" dirty="0">
                <a:latin typeface="Times New Roman" panose="02020603050405020304" pitchFamily="18" charset="0"/>
                <a:cs typeface="Times New Roman" panose="02020603050405020304" pitchFamily="18" charset="0"/>
              </a:rPr>
              <a:t> Hasan </a:t>
            </a:r>
          </a:p>
          <a:p>
            <a:r>
              <a:rPr lang="en-US" sz="7200" b="1" dirty="0">
                <a:latin typeface="Times New Roman" panose="02020603050405020304" pitchFamily="18" charset="0"/>
                <a:cs typeface="Times New Roman" panose="02020603050405020304" pitchFamily="18" charset="0"/>
              </a:rPr>
              <a:t>Asst. Prof.  Dr. Maha Al-Tameemi</a:t>
            </a:r>
          </a:p>
          <a:p>
            <a:r>
              <a:rPr lang="en-US" sz="7200" dirty="0">
                <a:latin typeface="Times New Roman" panose="02020603050405020304" pitchFamily="18" charset="0"/>
                <a:cs typeface="Times New Roman" panose="02020603050405020304" pitchFamily="18" charset="0"/>
                <a:hlinkClick r:id="rId2"/>
              </a:rPr>
              <a:t>mahaks_chem@csw.uobaghdad.edu.iq</a:t>
            </a:r>
            <a:endParaRPr lang="en-US" sz="7200" dirty="0">
              <a:latin typeface="Times New Roman" panose="02020603050405020304" pitchFamily="18" charset="0"/>
              <a:cs typeface="Times New Roman" panose="02020603050405020304" pitchFamily="18" charset="0"/>
            </a:endParaRPr>
          </a:p>
          <a:p>
            <a:r>
              <a:rPr lang="en-US" sz="7200" dirty="0">
                <a:latin typeface="Times New Roman" panose="02020603050405020304" pitchFamily="18" charset="0"/>
                <a:cs typeface="Times New Roman" panose="02020603050405020304" pitchFamily="18" charset="0"/>
              </a:rPr>
              <a:t>Lecture: Sunday   at (8:30 AM-10:30 AM), (10:30 AM-12:30 PM), </a:t>
            </a:r>
            <a:endParaRPr lang="en-US" sz="7200" b="1" dirty="0">
              <a:latin typeface="Times New Roman" panose="02020603050405020304" pitchFamily="18" charset="0"/>
              <a:cs typeface="Times New Roman" panose="02020603050405020304" pitchFamily="18" charset="0"/>
            </a:endParaRPr>
          </a:p>
          <a:p>
            <a:endParaRPr lang="en-US" sz="7200" b="1" dirty="0">
              <a:latin typeface="Times New Roman" panose="02020603050405020304" pitchFamily="18" charset="0"/>
              <a:cs typeface="Times New Roman" panose="02020603050405020304" pitchFamily="18" charset="0"/>
            </a:endParaRPr>
          </a:p>
          <a:p>
            <a:pPr algn="l"/>
            <a:r>
              <a:rPr lang="en-GB" altLang="en-US" sz="7200" b="1" i="1" u="sng" dirty="0">
                <a:solidFill>
                  <a:srgbClr val="FF0000"/>
                </a:solidFill>
                <a:latin typeface="Times New Roman" panose="02020603050405020304" pitchFamily="18" charset="0"/>
                <a:cs typeface="Times New Roman" panose="02020603050405020304" pitchFamily="18" charset="0"/>
              </a:rPr>
              <a:t>Texts:</a:t>
            </a:r>
          </a:p>
          <a:p>
            <a:pPr marL="857250" indent="-857250" algn="l">
              <a:buFont typeface="Wingdings" pitchFamily="2" charset="2"/>
              <a:buChar char="v"/>
            </a:pPr>
            <a:r>
              <a:rPr lang="en-GB" altLang="en-US" sz="7200" b="1" dirty="0">
                <a:solidFill>
                  <a:srgbClr val="000099"/>
                </a:solidFill>
                <a:latin typeface="Times New Roman" panose="02020603050405020304" pitchFamily="18" charset="0"/>
                <a:cs typeface="Times New Roman" panose="02020603050405020304" pitchFamily="18" charset="0"/>
              </a:rPr>
              <a:t>Most Analytical Chemistry Textbooks</a:t>
            </a:r>
            <a:r>
              <a:rPr lang="en-GB" altLang="en-US" sz="7200" dirty="0">
                <a:latin typeface="Times New Roman" panose="02020603050405020304" pitchFamily="18" charset="0"/>
                <a:cs typeface="Times New Roman" panose="02020603050405020304" pitchFamily="18" charset="0"/>
              </a:rPr>
              <a:t>.</a:t>
            </a:r>
          </a:p>
          <a:p>
            <a:pPr marL="857250" indent="-857250" algn="l">
              <a:buFont typeface="Wingdings" pitchFamily="2" charset="2"/>
              <a:buChar char="v"/>
            </a:pPr>
            <a:r>
              <a:rPr lang="en-GB" altLang="en-US" sz="7200" b="1" dirty="0">
                <a:solidFill>
                  <a:srgbClr val="000099"/>
                </a:solidFill>
                <a:latin typeface="Times New Roman" panose="02020603050405020304" pitchFamily="18" charset="0"/>
                <a:cs typeface="Times New Roman" panose="02020603050405020304" pitchFamily="18" charset="0"/>
              </a:rPr>
              <a:t>Handout</a:t>
            </a:r>
            <a:endParaRPr lang="en-GB" altLang="en-US" sz="7200" b="1" dirty="0"/>
          </a:p>
          <a:p>
            <a:pPr algn="l"/>
            <a:endParaRPr lang="en-GB" altLang="en-US" sz="2800" dirty="0"/>
          </a:p>
          <a:p>
            <a:endParaRPr lang="en-US" sz="2800" dirty="0"/>
          </a:p>
          <a:p>
            <a:endParaRPr lang="en-US" sz="2800" dirty="0"/>
          </a:p>
        </p:txBody>
      </p:sp>
      <p:sp>
        <p:nvSpPr>
          <p:cNvPr id="4" name="Rectangle 2">
            <a:extLst>
              <a:ext uri="{FF2B5EF4-FFF2-40B4-BE49-F238E27FC236}">
                <a16:creationId xmlns:a16="http://schemas.microsoft.com/office/drawing/2014/main" id="{8F81D141-EDD5-2D43-988A-F5DC633BE9A7}"/>
              </a:ext>
            </a:extLst>
          </p:cNvPr>
          <p:cNvSpPr>
            <a:spLocks noGrp="1" noChangeArrowheads="1"/>
          </p:cNvSpPr>
          <p:nvPr>
            <p:ph type="ctrTitle"/>
          </p:nvPr>
        </p:nvSpPr>
        <p:spPr>
          <a:xfrm>
            <a:off x="1332272" y="176981"/>
            <a:ext cx="9144000" cy="3554361"/>
          </a:xfrm>
          <a:ln w="12700">
            <a:solidFill>
              <a:schemeClr val="tx1"/>
            </a:solidFill>
            <a:miter lim="800000"/>
            <a:headEnd/>
            <a:tailEnd/>
          </a:ln>
        </p:spPr>
        <p:txBody>
          <a:bodyPr anchor="ctr">
            <a:noAutofit/>
          </a:bodyPr>
          <a:lstStyle/>
          <a:p>
            <a:r>
              <a:rPr lang="en-GB" altLang="en-US" sz="3200" b="1" dirty="0">
                <a:solidFill>
                  <a:srgbClr val="000099"/>
                </a:solidFill>
                <a:latin typeface="Times New Roman" panose="02020603050405020304" pitchFamily="18" charset="0"/>
                <a:cs typeface="Times New Roman" panose="02020603050405020304" pitchFamily="18" charset="0"/>
              </a:rPr>
              <a:t>University of Baghdad</a:t>
            </a:r>
            <a:br>
              <a:rPr lang="en-GB" altLang="en-US" sz="32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College of Science for Women </a:t>
            </a:r>
            <a:br>
              <a:rPr lang="en-GB" altLang="en-US" sz="32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Department of Chemistry</a:t>
            </a:r>
            <a:br>
              <a:rPr lang="en-GB" altLang="en-US" sz="32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Instrumental Analysis Chemistry</a:t>
            </a:r>
            <a:br>
              <a:rPr lang="en-GB" altLang="en-US" sz="32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Undergraduate Program </a:t>
            </a:r>
            <a:br>
              <a:rPr lang="en-GB" altLang="en-US" sz="32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Second Semester </a:t>
            </a:r>
            <a:br>
              <a:rPr lang="en-GB" altLang="en-US" sz="32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First grade </a:t>
            </a:r>
            <a:br>
              <a:rPr lang="en-GB" altLang="en-US" sz="32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Volumetric Analytical  Chemistry</a:t>
            </a:r>
            <a:endParaRPr lang="en-GB" altLang="en-US" sz="3200" dirty="0"/>
          </a:p>
        </p:txBody>
      </p:sp>
    </p:spTree>
    <p:extLst>
      <p:ext uri="{BB962C8B-B14F-4D97-AF65-F5344CB8AC3E}">
        <p14:creationId xmlns:p14="http://schemas.microsoft.com/office/powerpoint/2010/main" val="418510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E1982B0-55F9-B44B-8B71-74B1385EE6B1}"/>
              </a:ext>
            </a:extLst>
          </p:cNvPr>
          <p:cNvSpPr txBox="1"/>
          <p:nvPr/>
        </p:nvSpPr>
        <p:spPr>
          <a:xfrm>
            <a:off x="304800" y="394484"/>
            <a:ext cx="11887200" cy="178510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IQ" sz="18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Arial" panose="020B0604020202020204" pitchFamily="34" charset="0"/>
              </a:rPr>
              <a:t>Example 1:-Calculate the pH range of the indicator that is a weak acid having K</a:t>
            </a:r>
            <a:r>
              <a:rPr kumimoji="0" lang="en-US" altLang="en-IQ" sz="1800" b="1" i="0" u="none" strike="noStrike" cap="none" normalizeH="0" baseline="-25000" dirty="0">
                <a:ln>
                  <a:noFill/>
                </a:ln>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a:t>
            </a:r>
            <a:r>
              <a:rPr kumimoji="0" lang="en-US" altLang="en-IQ" sz="18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Arial" panose="020B0604020202020204" pitchFamily="34" charset="0"/>
              </a:rPr>
              <a:t>=1x10</a:t>
            </a:r>
            <a:r>
              <a:rPr kumimoji="0" lang="en-US" altLang="en-IQ" sz="1800" b="1" i="0" u="none" strike="noStrike" cap="none" normalizeH="0" baseline="30000" dirty="0">
                <a:ln>
                  <a:noFill/>
                </a:ln>
                <a:solidFill>
                  <a:srgbClr val="C00000"/>
                </a:solidFill>
                <a:effectLst/>
                <a:latin typeface="Times New Roman" panose="02020603050405020304" pitchFamily="18" charset="0"/>
                <a:ea typeface="Calibri" panose="020F0502020204030204" pitchFamily="34" charset="0"/>
                <a:cs typeface="Arial" panose="020B0604020202020204" pitchFamily="34" charset="0"/>
              </a:rPr>
              <a:t>-5</a:t>
            </a:r>
            <a:endParaRPr kumimoji="0" lang="en-US" altLang="en-IQ" sz="1600" b="0" i="0" u="none" strike="noStrike" cap="none" normalizeH="0" baseline="0" dirty="0">
              <a:ln>
                <a:noFill/>
              </a:ln>
              <a:solidFill>
                <a:srgbClr val="C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IQ" sz="18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Arial" panose="020B0604020202020204" pitchFamily="34" charset="0"/>
              </a:rPr>
              <a:t>Solution</a:t>
            </a:r>
            <a:r>
              <a:rPr kumimoji="0" lang="en-US" altLang="en-IQ" sz="1800" b="0"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endParaRPr kumimoji="0" lang="en-US" altLang="en-IQ" sz="1600" b="0" i="0" u="none" strike="noStrike" cap="none" normalizeH="0" baseline="0" dirty="0">
              <a:ln>
                <a:noFill/>
              </a:ln>
              <a:solidFill>
                <a:srgbClr val="C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IQ"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kumimoji="0" lang="en-US" altLang="en-IQ" sz="1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pK</a:t>
            </a:r>
            <a:r>
              <a:rPr kumimoji="0" lang="en-US" altLang="en-IQ" sz="1800" b="0" i="0" u="none" strike="noStrike" cap="none" normalizeH="0" baseline="-25000" dirty="0" err="1">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a</a:t>
            </a:r>
            <a:r>
              <a:rPr kumimoji="0" lang="en-US" altLang="en-IQ"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a:t>
            </a:r>
            <a:r>
              <a:rPr kumimoji="0" lang="en-US" altLang="en-IQ" sz="1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logK</a:t>
            </a:r>
            <a:r>
              <a:rPr kumimoji="0" lang="en-US" altLang="en-IQ" sz="1800" b="0" i="0" u="none" strike="noStrike" cap="none" normalizeH="0" baseline="-25000" dirty="0" err="1">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a</a:t>
            </a:r>
            <a:r>
              <a:rPr kumimoji="0" lang="en-US" altLang="en-IQ"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 =-log 1x10</a:t>
            </a:r>
            <a:r>
              <a:rPr kumimoji="0" lang="en-US" altLang="en-IQ" sz="1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-5</a:t>
            </a:r>
            <a:endParaRPr kumimoji="0" lang="en-US" altLang="en-IQ"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IQ"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                        pH range</a:t>
            </a:r>
            <a:r>
              <a:rPr kumimoji="0" lang="en-US" altLang="en-IQ" sz="1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kumimoji="0" lang="en-US" altLang="en-IQ"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kumimoji="0" lang="en-US" altLang="en-IQ" sz="1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pK</a:t>
            </a:r>
            <a:r>
              <a:rPr kumimoji="0" lang="en-US" altLang="en-IQ" sz="1800" b="0" i="0" u="none" strike="noStrike" cap="none" normalizeH="0" baseline="-25000" dirty="0" err="1">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a</a:t>
            </a:r>
            <a:r>
              <a:rPr kumimoji="0" lang="en-US" altLang="en-IQ"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 5 =4 to 6 </a:t>
            </a:r>
            <a:endParaRPr kumimoji="0" lang="en-US" altLang="en-IQ"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IQ" sz="1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ru-RU" sz="2000" b="1" i="1" u="sng" dirty="0">
                <a:solidFill>
                  <a:srgbClr val="C00000"/>
                </a:solidFill>
                <a:latin typeface="Times New Roman" panose="02020603050405020304" pitchFamily="18" charset="0"/>
                <a:cs typeface="Times New Roman" panose="02020603050405020304" pitchFamily="18" charset="0"/>
              </a:rPr>
              <a:t>pH ranges for the most widely used indicators</a:t>
            </a:r>
            <a:endParaRPr kumimoji="0" lang="en-US" altLang="en-IQ" b="0" i="1" u="sng" strike="noStrike" cap="none" normalizeH="0" baseline="0" dirty="0">
              <a:ln>
                <a:noFill/>
              </a:ln>
              <a:solidFill>
                <a:srgbClr val="C00000"/>
              </a:solidFill>
              <a:effectLst/>
            </a:endParaRPr>
          </a:p>
        </p:txBody>
      </p:sp>
      <p:pic>
        <p:nvPicPr>
          <p:cNvPr id="15" name="Picture 5">
            <a:extLst>
              <a:ext uri="{FF2B5EF4-FFF2-40B4-BE49-F238E27FC236}">
                <a16:creationId xmlns:a16="http://schemas.microsoft.com/office/drawing/2014/main" id="{D2AD3CBD-9EB7-C944-9E68-3C046D5816E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563" t="3471" r="1563" b="5870"/>
          <a:stretch>
            <a:fillRect/>
          </a:stretch>
        </p:blipFill>
        <p:spPr>
          <a:xfrm>
            <a:off x="180109" y="2348952"/>
            <a:ext cx="5514109" cy="3816321"/>
          </a:xfrm>
          <a:ln>
            <a:solidFill>
              <a:srgbClr val="7030A0"/>
            </a:solidFill>
          </a:ln>
        </p:spPr>
      </p:pic>
      <p:graphicFrame>
        <p:nvGraphicFramePr>
          <p:cNvPr id="16" name="Group 63">
            <a:extLst>
              <a:ext uri="{FF2B5EF4-FFF2-40B4-BE49-F238E27FC236}">
                <a16:creationId xmlns:a16="http://schemas.microsoft.com/office/drawing/2014/main" id="{EA71E8E3-8EBB-9346-93F3-69359B989B6D}"/>
              </a:ext>
            </a:extLst>
          </p:cNvPr>
          <p:cNvGraphicFramePr>
            <a:graphicFrameLocks/>
          </p:cNvGraphicFramePr>
          <p:nvPr>
            <p:extLst>
              <p:ext uri="{D42A27DB-BD31-4B8C-83A1-F6EECF244321}">
                <p14:modId xmlns:p14="http://schemas.microsoft.com/office/powerpoint/2010/main" val="1368770988"/>
              </p:ext>
            </p:extLst>
          </p:nvPr>
        </p:nvGraphicFramePr>
        <p:xfrm>
          <a:off x="6068292" y="2223173"/>
          <a:ext cx="5943599" cy="4114296"/>
        </p:xfrm>
        <a:graphic>
          <a:graphicData uri="http://schemas.openxmlformats.org/drawingml/2006/table">
            <a:tbl>
              <a:tblPr/>
              <a:tblGrid>
                <a:gridCol w="1634835">
                  <a:extLst>
                    <a:ext uri="{9D8B030D-6E8A-4147-A177-3AD203B41FA5}">
                      <a16:colId xmlns:a16="http://schemas.microsoft.com/office/drawing/2014/main" val="20000"/>
                    </a:ext>
                  </a:extLst>
                </a:gridCol>
                <a:gridCol w="1540492">
                  <a:extLst>
                    <a:ext uri="{9D8B030D-6E8A-4147-A177-3AD203B41FA5}">
                      <a16:colId xmlns:a16="http://schemas.microsoft.com/office/drawing/2014/main" val="20001"/>
                    </a:ext>
                  </a:extLst>
                </a:gridCol>
                <a:gridCol w="1409925">
                  <a:extLst>
                    <a:ext uri="{9D8B030D-6E8A-4147-A177-3AD203B41FA5}">
                      <a16:colId xmlns:a16="http://schemas.microsoft.com/office/drawing/2014/main" val="20002"/>
                    </a:ext>
                  </a:extLst>
                </a:gridCol>
                <a:gridCol w="1358347">
                  <a:extLst>
                    <a:ext uri="{9D8B030D-6E8A-4147-A177-3AD203B41FA5}">
                      <a16:colId xmlns:a16="http://schemas.microsoft.com/office/drawing/2014/main" val="20003"/>
                    </a:ext>
                  </a:extLst>
                </a:gridCol>
              </a:tblGrid>
              <a:tr h="281515">
                <a:tc rowSpan="2">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a:ln>
                            <a:noFill/>
                          </a:ln>
                          <a:solidFill>
                            <a:schemeClr val="tx1"/>
                          </a:solidFill>
                          <a:effectLst/>
                          <a:latin typeface="Times New Roman" pitchFamily="18" charset="0"/>
                          <a:cs typeface="Times New Roman" pitchFamily="18" charset="0"/>
                        </a:rPr>
                        <a:t>INDICATOR</a:t>
                      </a: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COLORING</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rowSpan="2">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a:ln>
                            <a:noFill/>
                          </a:ln>
                          <a:solidFill>
                            <a:schemeClr val="tx1"/>
                          </a:solidFill>
                          <a:effectLst/>
                          <a:latin typeface="Times New Roman" pitchFamily="18" charset="0"/>
                          <a:cs typeface="Times New Roman" pitchFamily="18" charset="0"/>
                        </a:rPr>
                        <a:t>pH interval of the color change</a:t>
                      </a:r>
                      <a:endParaRPr kumimoji="0" lang="en-US" sz="1200" b="0" i="0" u="none" strike="noStrike" cap="none" normalizeH="0" baseline="0" dirty="0">
                        <a:ln>
                          <a:noFill/>
                        </a:ln>
                        <a:solidFill>
                          <a:schemeClr val="tx1"/>
                        </a:solidFill>
                        <a:effectLst/>
                        <a:latin typeface="Times New Roman" pitchFamily="18" charset="0"/>
                        <a:cs typeface="Times New Roman" pitchFamily="18"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92">
                <a:tc vMerge="1">
                  <a:txBody>
                    <a:bodyPr/>
                    <a:lstStyle/>
                    <a:p>
                      <a:endParaRPr lang="ru-RU"/>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Acidic</a:t>
                      </a:r>
                    </a:p>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medium</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a:ln>
                            <a:noFill/>
                          </a:ln>
                          <a:solidFill>
                            <a:schemeClr val="tx1"/>
                          </a:solidFill>
                          <a:effectLst/>
                          <a:latin typeface="Times New Roman" pitchFamily="18" charset="0"/>
                          <a:cs typeface="Times New Roman" pitchFamily="18" charset="0"/>
                        </a:rPr>
                        <a:t>Basic</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itchFamily="18" charset="0"/>
                          <a:cs typeface="Times New Roman" pitchFamily="18" charset="0"/>
                        </a:rPr>
                        <a:t>medium</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val="10001"/>
                  </a:ext>
                </a:extLst>
              </a:tr>
              <a:tr h="253359">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tab pos="449263" algn="r"/>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Thymol blue</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Red</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Yellow</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1.2-2.8</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3359">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Methyl orange</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Red</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Yellow</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3.1-4.4</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3359">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Methyl red</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Red</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Yellow</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4.2-6.3</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3359">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Litmus</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Red</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Blue</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5.0-8.0</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3359">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Phenol red</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Yellow</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Red</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6.4-8.0</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3359">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Phenolphthalein</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Colorless</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Crimson(pink)</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009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8.0-9.8</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53359">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Thymolphthalein</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Colorless</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Blue</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9.3-10.5</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53359">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Alizarin yellow</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Yellow</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Lilac-colored</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66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10.0-12.0</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53359">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defRPr/>
                      </a:pPr>
                      <a:r>
                        <a:rPr lang="en-US" sz="1400" b="1" dirty="0">
                          <a:effectLst/>
                          <a:latin typeface="Times New Roman" panose="02020603050405020304" pitchFamily="18" charset="0"/>
                          <a:cs typeface="Times New Roman" panose="02020603050405020304" pitchFamily="18" charset="0"/>
                        </a:rPr>
                        <a:t>Methyl violet </a:t>
                      </a:r>
                      <a:endParaRPr lang="en-IQ"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defRPr/>
                      </a:pPr>
                      <a:r>
                        <a:rPr lang="en-US" sz="1400" b="1" dirty="0">
                          <a:effectLst/>
                          <a:latin typeface="Times New Roman" panose="02020603050405020304" pitchFamily="18" charset="0"/>
                          <a:cs typeface="Times New Roman" panose="02020603050405020304" pitchFamily="18" charset="0"/>
                        </a:rPr>
                        <a:t>Yellow</a:t>
                      </a:r>
                      <a:endParaRPr lang="en-IQ"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Violate</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66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0-1.6</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90499452"/>
                  </a:ext>
                </a:extLst>
              </a:tr>
              <a:tr h="253359">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defRPr/>
                      </a:pPr>
                      <a:r>
                        <a:rPr lang="en-US" sz="1400" b="1" dirty="0">
                          <a:effectLst/>
                          <a:latin typeface="Times New Roman" panose="02020603050405020304" pitchFamily="18" charset="0"/>
                          <a:cs typeface="Times New Roman" panose="02020603050405020304" pitchFamily="18" charset="0"/>
                        </a:rPr>
                        <a:t>Bromothymol blue </a:t>
                      </a:r>
                      <a:endParaRPr lang="en-IQ"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defRPr/>
                      </a:pPr>
                      <a:r>
                        <a:rPr lang="en-US" sz="1100" b="1" dirty="0">
                          <a:effectLst/>
                          <a:latin typeface="Times New Roman" panose="02020603050405020304" pitchFamily="18" charset="0"/>
                          <a:cs typeface="Times New Roman" panose="02020603050405020304" pitchFamily="18" charset="0"/>
                        </a:rPr>
                        <a:t>Yellow</a:t>
                      </a:r>
                      <a:endParaRPr lang="en-IQ"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defRPr/>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Blue</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6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Arial" charset="0"/>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6-7.6</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83685370"/>
                  </a:ext>
                </a:extLst>
              </a:tr>
            </a:tbl>
          </a:graphicData>
        </a:graphic>
      </p:graphicFrame>
      <p:sp>
        <p:nvSpPr>
          <p:cNvPr id="17" name="Slide Number Placeholder 16">
            <a:extLst>
              <a:ext uri="{FF2B5EF4-FFF2-40B4-BE49-F238E27FC236}">
                <a16:creationId xmlns:a16="http://schemas.microsoft.com/office/drawing/2014/main" id="{BF732F8A-FC1B-674A-8DA0-45BB78CC868D}"/>
              </a:ext>
            </a:extLst>
          </p:cNvPr>
          <p:cNvSpPr>
            <a:spLocks noGrp="1"/>
          </p:cNvSpPr>
          <p:nvPr>
            <p:ph type="sldNum" sz="quarter" idx="12"/>
          </p:nvPr>
        </p:nvSpPr>
        <p:spPr/>
        <p:txBody>
          <a:bodyPr/>
          <a:lstStyle/>
          <a:p>
            <a:fld id="{88090F67-2096-5340-93FF-8FBA9FFBF1CA}" type="slidenum">
              <a:rPr lang="en-IQ" smtClean="0"/>
              <a:t>10</a:t>
            </a:fld>
            <a:endParaRPr lang="en-IQ"/>
          </a:p>
        </p:txBody>
      </p:sp>
    </p:spTree>
    <p:extLst>
      <p:ext uri="{BB962C8B-B14F-4D97-AF65-F5344CB8AC3E}">
        <p14:creationId xmlns:p14="http://schemas.microsoft.com/office/powerpoint/2010/main" val="724413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6_01_Table">
            <a:extLst>
              <a:ext uri="{FF2B5EF4-FFF2-40B4-BE49-F238E27FC236}">
                <a16:creationId xmlns:a16="http://schemas.microsoft.com/office/drawing/2014/main" id="{1B322377-A7F6-D349-84DD-3B9A68A3D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556"/>
          <a:stretch>
            <a:fillRect/>
          </a:stretch>
        </p:blipFill>
        <p:spPr bwMode="auto">
          <a:xfrm>
            <a:off x="129310" y="1171860"/>
            <a:ext cx="6091381" cy="4717401"/>
          </a:xfrm>
          <a:prstGeom prst="rect">
            <a:avLst/>
          </a:prstGeom>
          <a:noFill/>
          <a:ln w="38100">
            <a:solidFill>
              <a:schemeClr val="accent2">
                <a:lumMod val="75000"/>
              </a:schemeClr>
            </a:solidFill>
            <a:miter lim="800000"/>
            <a:headEnd/>
            <a:tailEnd/>
            <a:extLst>
              <a:ext uri="{C807C97D-BFC1-408E-A445-0C87EB9F89A2}">
                <ask:lineSketchStyleProps xmlns:ask="http://schemas.microsoft.com/office/drawing/2018/sketchyshapes" sd="3176346485">
                  <a:custGeom>
                    <a:avLst/>
                    <a:gdLst>
                      <a:gd name="connsiteX0" fmla="*/ 0 w 6091381"/>
                      <a:gd name="connsiteY0" fmla="*/ 0 h 4717401"/>
                      <a:gd name="connsiteX1" fmla="*/ 614676 w 6091381"/>
                      <a:gd name="connsiteY1" fmla="*/ 0 h 4717401"/>
                      <a:gd name="connsiteX2" fmla="*/ 1229351 w 6091381"/>
                      <a:gd name="connsiteY2" fmla="*/ 0 h 4717401"/>
                      <a:gd name="connsiteX3" fmla="*/ 1783113 w 6091381"/>
                      <a:gd name="connsiteY3" fmla="*/ 0 h 4717401"/>
                      <a:gd name="connsiteX4" fmla="*/ 2458703 w 6091381"/>
                      <a:gd name="connsiteY4" fmla="*/ 0 h 4717401"/>
                      <a:gd name="connsiteX5" fmla="*/ 3012465 w 6091381"/>
                      <a:gd name="connsiteY5" fmla="*/ 0 h 4717401"/>
                      <a:gd name="connsiteX6" fmla="*/ 3383485 w 6091381"/>
                      <a:gd name="connsiteY6" fmla="*/ 0 h 4717401"/>
                      <a:gd name="connsiteX7" fmla="*/ 3754506 w 6091381"/>
                      <a:gd name="connsiteY7" fmla="*/ 0 h 4717401"/>
                      <a:gd name="connsiteX8" fmla="*/ 4247354 w 6091381"/>
                      <a:gd name="connsiteY8" fmla="*/ 0 h 4717401"/>
                      <a:gd name="connsiteX9" fmla="*/ 4862030 w 6091381"/>
                      <a:gd name="connsiteY9" fmla="*/ 0 h 4717401"/>
                      <a:gd name="connsiteX10" fmla="*/ 5415791 w 6091381"/>
                      <a:gd name="connsiteY10" fmla="*/ 0 h 4717401"/>
                      <a:gd name="connsiteX11" fmla="*/ 6091381 w 6091381"/>
                      <a:gd name="connsiteY11" fmla="*/ 0 h 4717401"/>
                      <a:gd name="connsiteX12" fmla="*/ 6091381 w 6091381"/>
                      <a:gd name="connsiteY12" fmla="*/ 448153 h 4717401"/>
                      <a:gd name="connsiteX13" fmla="*/ 6091381 w 6091381"/>
                      <a:gd name="connsiteY13" fmla="*/ 1132176 h 4717401"/>
                      <a:gd name="connsiteX14" fmla="*/ 6091381 w 6091381"/>
                      <a:gd name="connsiteY14" fmla="*/ 1721851 h 4717401"/>
                      <a:gd name="connsiteX15" fmla="*/ 6091381 w 6091381"/>
                      <a:gd name="connsiteY15" fmla="*/ 2358701 h 4717401"/>
                      <a:gd name="connsiteX16" fmla="*/ 6091381 w 6091381"/>
                      <a:gd name="connsiteY16" fmla="*/ 2806854 h 4717401"/>
                      <a:gd name="connsiteX17" fmla="*/ 6091381 w 6091381"/>
                      <a:gd name="connsiteY17" fmla="*/ 3396529 h 4717401"/>
                      <a:gd name="connsiteX18" fmla="*/ 6091381 w 6091381"/>
                      <a:gd name="connsiteY18" fmla="*/ 3844682 h 4717401"/>
                      <a:gd name="connsiteX19" fmla="*/ 6091381 w 6091381"/>
                      <a:gd name="connsiteY19" fmla="*/ 4717401 h 4717401"/>
                      <a:gd name="connsiteX20" fmla="*/ 5659447 w 6091381"/>
                      <a:gd name="connsiteY20" fmla="*/ 4717401 h 4717401"/>
                      <a:gd name="connsiteX21" fmla="*/ 4983857 w 6091381"/>
                      <a:gd name="connsiteY21" fmla="*/ 4717401 h 4717401"/>
                      <a:gd name="connsiteX22" fmla="*/ 4491009 w 6091381"/>
                      <a:gd name="connsiteY22" fmla="*/ 4717401 h 4717401"/>
                      <a:gd name="connsiteX23" fmla="*/ 4059075 w 6091381"/>
                      <a:gd name="connsiteY23" fmla="*/ 4717401 h 4717401"/>
                      <a:gd name="connsiteX24" fmla="*/ 3444399 w 6091381"/>
                      <a:gd name="connsiteY24" fmla="*/ 4717401 h 4717401"/>
                      <a:gd name="connsiteX25" fmla="*/ 2829723 w 6091381"/>
                      <a:gd name="connsiteY25" fmla="*/ 4717401 h 4717401"/>
                      <a:gd name="connsiteX26" fmla="*/ 2154134 w 6091381"/>
                      <a:gd name="connsiteY26" fmla="*/ 4717401 h 4717401"/>
                      <a:gd name="connsiteX27" fmla="*/ 1661286 w 6091381"/>
                      <a:gd name="connsiteY27" fmla="*/ 4717401 h 4717401"/>
                      <a:gd name="connsiteX28" fmla="*/ 1290265 w 6091381"/>
                      <a:gd name="connsiteY28" fmla="*/ 4717401 h 4717401"/>
                      <a:gd name="connsiteX29" fmla="*/ 858331 w 6091381"/>
                      <a:gd name="connsiteY29" fmla="*/ 4717401 h 4717401"/>
                      <a:gd name="connsiteX30" fmla="*/ 0 w 6091381"/>
                      <a:gd name="connsiteY30" fmla="*/ 4717401 h 4717401"/>
                      <a:gd name="connsiteX31" fmla="*/ 0 w 6091381"/>
                      <a:gd name="connsiteY31" fmla="*/ 4174900 h 4717401"/>
                      <a:gd name="connsiteX32" fmla="*/ 0 w 6091381"/>
                      <a:gd name="connsiteY32" fmla="*/ 3726747 h 4717401"/>
                      <a:gd name="connsiteX33" fmla="*/ 0 w 6091381"/>
                      <a:gd name="connsiteY33" fmla="*/ 3042724 h 4717401"/>
                      <a:gd name="connsiteX34" fmla="*/ 0 w 6091381"/>
                      <a:gd name="connsiteY34" fmla="*/ 2500223 h 4717401"/>
                      <a:gd name="connsiteX35" fmla="*/ 0 w 6091381"/>
                      <a:gd name="connsiteY35" fmla="*/ 1816199 h 4717401"/>
                      <a:gd name="connsiteX36" fmla="*/ 0 w 6091381"/>
                      <a:gd name="connsiteY36" fmla="*/ 1320872 h 4717401"/>
                      <a:gd name="connsiteX37" fmla="*/ 0 w 6091381"/>
                      <a:gd name="connsiteY37" fmla="*/ 825545 h 4717401"/>
                      <a:gd name="connsiteX38" fmla="*/ 0 w 6091381"/>
                      <a:gd name="connsiteY38" fmla="*/ 0 h 471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91381" h="4717401" extrusionOk="0">
                        <a:moveTo>
                          <a:pt x="0" y="0"/>
                        </a:moveTo>
                        <a:cubicBezTo>
                          <a:pt x="241347" y="-44338"/>
                          <a:pt x="366732" y="30478"/>
                          <a:pt x="614676" y="0"/>
                        </a:cubicBezTo>
                        <a:cubicBezTo>
                          <a:pt x="862620" y="-30478"/>
                          <a:pt x="924871" y="11941"/>
                          <a:pt x="1229351" y="0"/>
                        </a:cubicBezTo>
                        <a:cubicBezTo>
                          <a:pt x="1533832" y="-11941"/>
                          <a:pt x="1603215" y="10321"/>
                          <a:pt x="1783113" y="0"/>
                        </a:cubicBezTo>
                        <a:cubicBezTo>
                          <a:pt x="1963011" y="-10321"/>
                          <a:pt x="2156985" y="4005"/>
                          <a:pt x="2458703" y="0"/>
                        </a:cubicBezTo>
                        <a:cubicBezTo>
                          <a:pt x="2760421" y="-4005"/>
                          <a:pt x="2758074" y="29300"/>
                          <a:pt x="3012465" y="0"/>
                        </a:cubicBezTo>
                        <a:cubicBezTo>
                          <a:pt x="3266856" y="-29300"/>
                          <a:pt x="3229864" y="6138"/>
                          <a:pt x="3383485" y="0"/>
                        </a:cubicBezTo>
                        <a:cubicBezTo>
                          <a:pt x="3537106" y="-6138"/>
                          <a:pt x="3594014" y="41866"/>
                          <a:pt x="3754506" y="0"/>
                        </a:cubicBezTo>
                        <a:cubicBezTo>
                          <a:pt x="3914998" y="-41866"/>
                          <a:pt x="4089097" y="12598"/>
                          <a:pt x="4247354" y="0"/>
                        </a:cubicBezTo>
                        <a:cubicBezTo>
                          <a:pt x="4405611" y="-12598"/>
                          <a:pt x="4596655" y="21446"/>
                          <a:pt x="4862030" y="0"/>
                        </a:cubicBezTo>
                        <a:cubicBezTo>
                          <a:pt x="5127405" y="-21446"/>
                          <a:pt x="5293302" y="18737"/>
                          <a:pt x="5415791" y="0"/>
                        </a:cubicBezTo>
                        <a:cubicBezTo>
                          <a:pt x="5538280" y="-18737"/>
                          <a:pt x="5810566" y="9923"/>
                          <a:pt x="6091381" y="0"/>
                        </a:cubicBezTo>
                        <a:cubicBezTo>
                          <a:pt x="6139511" y="116839"/>
                          <a:pt x="6087671" y="325837"/>
                          <a:pt x="6091381" y="448153"/>
                        </a:cubicBezTo>
                        <a:cubicBezTo>
                          <a:pt x="6095091" y="570469"/>
                          <a:pt x="6071362" y="872423"/>
                          <a:pt x="6091381" y="1132176"/>
                        </a:cubicBezTo>
                        <a:cubicBezTo>
                          <a:pt x="6111400" y="1391929"/>
                          <a:pt x="6068143" y="1551065"/>
                          <a:pt x="6091381" y="1721851"/>
                        </a:cubicBezTo>
                        <a:cubicBezTo>
                          <a:pt x="6114619" y="1892638"/>
                          <a:pt x="6026702" y="2214167"/>
                          <a:pt x="6091381" y="2358701"/>
                        </a:cubicBezTo>
                        <a:cubicBezTo>
                          <a:pt x="6156060" y="2503235"/>
                          <a:pt x="6073795" y="2615711"/>
                          <a:pt x="6091381" y="2806854"/>
                        </a:cubicBezTo>
                        <a:cubicBezTo>
                          <a:pt x="6108967" y="2997997"/>
                          <a:pt x="6054542" y="3159582"/>
                          <a:pt x="6091381" y="3396529"/>
                        </a:cubicBezTo>
                        <a:cubicBezTo>
                          <a:pt x="6128220" y="3633477"/>
                          <a:pt x="6061720" y="3735141"/>
                          <a:pt x="6091381" y="3844682"/>
                        </a:cubicBezTo>
                        <a:cubicBezTo>
                          <a:pt x="6121042" y="3954223"/>
                          <a:pt x="6066411" y="4474306"/>
                          <a:pt x="6091381" y="4717401"/>
                        </a:cubicBezTo>
                        <a:cubicBezTo>
                          <a:pt x="5885828" y="4721953"/>
                          <a:pt x="5782891" y="4678465"/>
                          <a:pt x="5659447" y="4717401"/>
                        </a:cubicBezTo>
                        <a:cubicBezTo>
                          <a:pt x="5536003" y="4756337"/>
                          <a:pt x="5144484" y="4636638"/>
                          <a:pt x="4983857" y="4717401"/>
                        </a:cubicBezTo>
                        <a:cubicBezTo>
                          <a:pt x="4823230" y="4798164"/>
                          <a:pt x="4717412" y="4675041"/>
                          <a:pt x="4491009" y="4717401"/>
                        </a:cubicBezTo>
                        <a:cubicBezTo>
                          <a:pt x="4264606" y="4759761"/>
                          <a:pt x="4148417" y="4704357"/>
                          <a:pt x="4059075" y="4717401"/>
                        </a:cubicBezTo>
                        <a:cubicBezTo>
                          <a:pt x="3969733" y="4730445"/>
                          <a:pt x="3591151" y="4676435"/>
                          <a:pt x="3444399" y="4717401"/>
                        </a:cubicBezTo>
                        <a:cubicBezTo>
                          <a:pt x="3297647" y="4758367"/>
                          <a:pt x="3093145" y="4687023"/>
                          <a:pt x="2829723" y="4717401"/>
                        </a:cubicBezTo>
                        <a:cubicBezTo>
                          <a:pt x="2566301" y="4747779"/>
                          <a:pt x="2295505" y="4683240"/>
                          <a:pt x="2154134" y="4717401"/>
                        </a:cubicBezTo>
                        <a:cubicBezTo>
                          <a:pt x="2012763" y="4751562"/>
                          <a:pt x="1871442" y="4677437"/>
                          <a:pt x="1661286" y="4717401"/>
                        </a:cubicBezTo>
                        <a:cubicBezTo>
                          <a:pt x="1451130" y="4757365"/>
                          <a:pt x="1452871" y="4687742"/>
                          <a:pt x="1290265" y="4717401"/>
                        </a:cubicBezTo>
                        <a:cubicBezTo>
                          <a:pt x="1127659" y="4747060"/>
                          <a:pt x="996589" y="4668286"/>
                          <a:pt x="858331" y="4717401"/>
                        </a:cubicBezTo>
                        <a:cubicBezTo>
                          <a:pt x="720073" y="4766516"/>
                          <a:pt x="416963" y="4699543"/>
                          <a:pt x="0" y="4717401"/>
                        </a:cubicBezTo>
                        <a:cubicBezTo>
                          <a:pt x="-35094" y="4593304"/>
                          <a:pt x="12806" y="4433792"/>
                          <a:pt x="0" y="4174900"/>
                        </a:cubicBezTo>
                        <a:cubicBezTo>
                          <a:pt x="-12806" y="3916008"/>
                          <a:pt x="35074" y="3924496"/>
                          <a:pt x="0" y="3726747"/>
                        </a:cubicBezTo>
                        <a:cubicBezTo>
                          <a:pt x="-35074" y="3528998"/>
                          <a:pt x="7432" y="3238539"/>
                          <a:pt x="0" y="3042724"/>
                        </a:cubicBezTo>
                        <a:cubicBezTo>
                          <a:pt x="-7432" y="2846909"/>
                          <a:pt x="9251" y="2608991"/>
                          <a:pt x="0" y="2500223"/>
                        </a:cubicBezTo>
                        <a:cubicBezTo>
                          <a:pt x="-9251" y="2391455"/>
                          <a:pt x="50408" y="1979304"/>
                          <a:pt x="0" y="1816199"/>
                        </a:cubicBezTo>
                        <a:cubicBezTo>
                          <a:pt x="-50408" y="1653094"/>
                          <a:pt x="55866" y="1537392"/>
                          <a:pt x="0" y="1320872"/>
                        </a:cubicBezTo>
                        <a:cubicBezTo>
                          <a:pt x="-55866" y="1104352"/>
                          <a:pt x="24795" y="1060060"/>
                          <a:pt x="0" y="825545"/>
                        </a:cubicBezTo>
                        <a:cubicBezTo>
                          <a:pt x="-24795" y="591030"/>
                          <a:pt x="80956" y="358595"/>
                          <a:pt x="0" y="0"/>
                        </a:cubicBezTo>
                        <a:close/>
                      </a:path>
                    </a:pathLst>
                  </a:cu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CA5DDF8-3B78-C647-AF20-FA2B28A752E7}"/>
              </a:ext>
            </a:extLst>
          </p:cNvPr>
          <p:cNvSpPr>
            <a:spLocks noGrp="1" noChangeArrowheads="1"/>
          </p:cNvSpPr>
          <p:nvPr>
            <p:ph type="title"/>
          </p:nvPr>
        </p:nvSpPr>
        <p:spPr>
          <a:xfrm>
            <a:off x="3172691" y="135223"/>
            <a:ext cx="5278582" cy="579437"/>
          </a:xfrm>
          <a:ln w="38100">
            <a:solidFill>
              <a:schemeClr val="accent2">
                <a:lumMod val="75000"/>
              </a:schemeClr>
            </a:solidFill>
            <a:extLst>
              <a:ext uri="{C807C97D-BFC1-408E-A445-0C87EB9F89A2}">
                <ask:lineSketchStyleProps xmlns:ask="http://schemas.microsoft.com/office/drawing/2018/sketchyshapes" sd="80701568">
                  <a:custGeom>
                    <a:avLst/>
                    <a:gdLst>
                      <a:gd name="connsiteX0" fmla="*/ 0 w 5278582"/>
                      <a:gd name="connsiteY0" fmla="*/ 0 h 579437"/>
                      <a:gd name="connsiteX1" fmla="*/ 692081 w 5278582"/>
                      <a:gd name="connsiteY1" fmla="*/ 0 h 579437"/>
                      <a:gd name="connsiteX2" fmla="*/ 1278590 w 5278582"/>
                      <a:gd name="connsiteY2" fmla="*/ 0 h 579437"/>
                      <a:gd name="connsiteX3" fmla="*/ 1706742 w 5278582"/>
                      <a:gd name="connsiteY3" fmla="*/ 0 h 579437"/>
                      <a:gd name="connsiteX4" fmla="*/ 2240465 w 5278582"/>
                      <a:gd name="connsiteY4" fmla="*/ 0 h 579437"/>
                      <a:gd name="connsiteX5" fmla="*/ 2721402 w 5278582"/>
                      <a:gd name="connsiteY5" fmla="*/ 0 h 579437"/>
                      <a:gd name="connsiteX6" fmla="*/ 3307911 w 5278582"/>
                      <a:gd name="connsiteY6" fmla="*/ 0 h 579437"/>
                      <a:gd name="connsiteX7" fmla="*/ 3894420 w 5278582"/>
                      <a:gd name="connsiteY7" fmla="*/ 0 h 579437"/>
                      <a:gd name="connsiteX8" fmla="*/ 4322572 w 5278582"/>
                      <a:gd name="connsiteY8" fmla="*/ 0 h 579437"/>
                      <a:gd name="connsiteX9" fmla="*/ 5278582 w 5278582"/>
                      <a:gd name="connsiteY9" fmla="*/ 0 h 579437"/>
                      <a:gd name="connsiteX10" fmla="*/ 5278582 w 5278582"/>
                      <a:gd name="connsiteY10" fmla="*/ 579437 h 579437"/>
                      <a:gd name="connsiteX11" fmla="*/ 4744859 w 5278582"/>
                      <a:gd name="connsiteY11" fmla="*/ 579437 h 579437"/>
                      <a:gd name="connsiteX12" fmla="*/ 4211135 w 5278582"/>
                      <a:gd name="connsiteY12" fmla="*/ 579437 h 579437"/>
                      <a:gd name="connsiteX13" fmla="*/ 3624626 w 5278582"/>
                      <a:gd name="connsiteY13" fmla="*/ 579437 h 579437"/>
                      <a:gd name="connsiteX14" fmla="*/ 3090903 w 5278582"/>
                      <a:gd name="connsiteY14" fmla="*/ 579437 h 579437"/>
                      <a:gd name="connsiteX15" fmla="*/ 2451608 w 5278582"/>
                      <a:gd name="connsiteY15" fmla="*/ 579437 h 579437"/>
                      <a:gd name="connsiteX16" fmla="*/ 2023456 w 5278582"/>
                      <a:gd name="connsiteY16" fmla="*/ 579437 h 579437"/>
                      <a:gd name="connsiteX17" fmla="*/ 1542519 w 5278582"/>
                      <a:gd name="connsiteY17" fmla="*/ 579437 h 579437"/>
                      <a:gd name="connsiteX18" fmla="*/ 956010 w 5278582"/>
                      <a:gd name="connsiteY18" fmla="*/ 579437 h 579437"/>
                      <a:gd name="connsiteX19" fmla="*/ 0 w 5278582"/>
                      <a:gd name="connsiteY19" fmla="*/ 579437 h 579437"/>
                      <a:gd name="connsiteX20" fmla="*/ 0 w 5278582"/>
                      <a:gd name="connsiteY20" fmla="*/ 0 h 57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8582" h="579437" fill="none" extrusionOk="0">
                        <a:moveTo>
                          <a:pt x="0" y="0"/>
                        </a:moveTo>
                        <a:cubicBezTo>
                          <a:pt x="298839" y="-80582"/>
                          <a:pt x="488098" y="62072"/>
                          <a:pt x="692081" y="0"/>
                        </a:cubicBezTo>
                        <a:cubicBezTo>
                          <a:pt x="896064" y="-62072"/>
                          <a:pt x="1001976" y="32998"/>
                          <a:pt x="1278590" y="0"/>
                        </a:cubicBezTo>
                        <a:cubicBezTo>
                          <a:pt x="1555204" y="-32998"/>
                          <a:pt x="1603846" y="34700"/>
                          <a:pt x="1706742" y="0"/>
                        </a:cubicBezTo>
                        <a:cubicBezTo>
                          <a:pt x="1809638" y="-34700"/>
                          <a:pt x="2082215" y="61982"/>
                          <a:pt x="2240465" y="0"/>
                        </a:cubicBezTo>
                        <a:cubicBezTo>
                          <a:pt x="2398715" y="-61982"/>
                          <a:pt x="2579723" y="13323"/>
                          <a:pt x="2721402" y="0"/>
                        </a:cubicBezTo>
                        <a:cubicBezTo>
                          <a:pt x="2863081" y="-13323"/>
                          <a:pt x="3050855" y="63116"/>
                          <a:pt x="3307911" y="0"/>
                        </a:cubicBezTo>
                        <a:cubicBezTo>
                          <a:pt x="3564967" y="-63116"/>
                          <a:pt x="3689818" y="65776"/>
                          <a:pt x="3894420" y="0"/>
                        </a:cubicBezTo>
                        <a:cubicBezTo>
                          <a:pt x="4099022" y="-65776"/>
                          <a:pt x="4143198" y="10392"/>
                          <a:pt x="4322572" y="0"/>
                        </a:cubicBezTo>
                        <a:cubicBezTo>
                          <a:pt x="4501946" y="-10392"/>
                          <a:pt x="4992417" y="83929"/>
                          <a:pt x="5278582" y="0"/>
                        </a:cubicBezTo>
                        <a:cubicBezTo>
                          <a:pt x="5293261" y="167902"/>
                          <a:pt x="5243402" y="416713"/>
                          <a:pt x="5278582" y="579437"/>
                        </a:cubicBezTo>
                        <a:cubicBezTo>
                          <a:pt x="5113225" y="582436"/>
                          <a:pt x="4880120" y="540039"/>
                          <a:pt x="4744859" y="579437"/>
                        </a:cubicBezTo>
                        <a:cubicBezTo>
                          <a:pt x="4609598" y="618835"/>
                          <a:pt x="4414814" y="542116"/>
                          <a:pt x="4211135" y="579437"/>
                        </a:cubicBezTo>
                        <a:cubicBezTo>
                          <a:pt x="4007456" y="616758"/>
                          <a:pt x="3891605" y="572064"/>
                          <a:pt x="3624626" y="579437"/>
                        </a:cubicBezTo>
                        <a:cubicBezTo>
                          <a:pt x="3357647" y="586810"/>
                          <a:pt x="3265818" y="566425"/>
                          <a:pt x="3090903" y="579437"/>
                        </a:cubicBezTo>
                        <a:cubicBezTo>
                          <a:pt x="2915988" y="592449"/>
                          <a:pt x="2672112" y="578045"/>
                          <a:pt x="2451608" y="579437"/>
                        </a:cubicBezTo>
                        <a:cubicBezTo>
                          <a:pt x="2231104" y="580829"/>
                          <a:pt x="2163522" y="563512"/>
                          <a:pt x="2023456" y="579437"/>
                        </a:cubicBezTo>
                        <a:cubicBezTo>
                          <a:pt x="1883390" y="595362"/>
                          <a:pt x="1641113" y="562325"/>
                          <a:pt x="1542519" y="579437"/>
                        </a:cubicBezTo>
                        <a:cubicBezTo>
                          <a:pt x="1443925" y="596549"/>
                          <a:pt x="1078507" y="547825"/>
                          <a:pt x="956010" y="579437"/>
                        </a:cubicBezTo>
                        <a:cubicBezTo>
                          <a:pt x="833513" y="611049"/>
                          <a:pt x="204063" y="556033"/>
                          <a:pt x="0" y="579437"/>
                        </a:cubicBezTo>
                        <a:cubicBezTo>
                          <a:pt x="-33919" y="448367"/>
                          <a:pt x="25097" y="190003"/>
                          <a:pt x="0" y="0"/>
                        </a:cubicBezTo>
                        <a:close/>
                      </a:path>
                      <a:path w="5278582" h="579437" stroke="0" extrusionOk="0">
                        <a:moveTo>
                          <a:pt x="0" y="0"/>
                        </a:moveTo>
                        <a:cubicBezTo>
                          <a:pt x="300317" y="-42377"/>
                          <a:pt x="385960" y="74280"/>
                          <a:pt x="639295" y="0"/>
                        </a:cubicBezTo>
                        <a:cubicBezTo>
                          <a:pt x="892630" y="-74280"/>
                          <a:pt x="1176775" y="62550"/>
                          <a:pt x="1331376" y="0"/>
                        </a:cubicBezTo>
                        <a:cubicBezTo>
                          <a:pt x="1485977" y="-62550"/>
                          <a:pt x="1615460" y="6281"/>
                          <a:pt x="1759527" y="0"/>
                        </a:cubicBezTo>
                        <a:cubicBezTo>
                          <a:pt x="1903594" y="-6281"/>
                          <a:pt x="2127184" y="2987"/>
                          <a:pt x="2398822" y="0"/>
                        </a:cubicBezTo>
                        <a:cubicBezTo>
                          <a:pt x="2670461" y="-2987"/>
                          <a:pt x="2692189" y="17114"/>
                          <a:pt x="2879760" y="0"/>
                        </a:cubicBezTo>
                        <a:cubicBezTo>
                          <a:pt x="3067331" y="-17114"/>
                          <a:pt x="3346155" y="38058"/>
                          <a:pt x="3571840" y="0"/>
                        </a:cubicBezTo>
                        <a:cubicBezTo>
                          <a:pt x="3797525" y="-38058"/>
                          <a:pt x="3877855" y="32564"/>
                          <a:pt x="4052778" y="0"/>
                        </a:cubicBezTo>
                        <a:cubicBezTo>
                          <a:pt x="4227701" y="-32564"/>
                          <a:pt x="4425628" y="28562"/>
                          <a:pt x="4639287" y="0"/>
                        </a:cubicBezTo>
                        <a:cubicBezTo>
                          <a:pt x="4852946" y="-28562"/>
                          <a:pt x="5066981" y="62838"/>
                          <a:pt x="5278582" y="0"/>
                        </a:cubicBezTo>
                        <a:cubicBezTo>
                          <a:pt x="5281902" y="173436"/>
                          <a:pt x="5278230" y="360785"/>
                          <a:pt x="5278582" y="579437"/>
                        </a:cubicBezTo>
                        <a:cubicBezTo>
                          <a:pt x="5087628" y="609350"/>
                          <a:pt x="4887713" y="554787"/>
                          <a:pt x="4639287" y="579437"/>
                        </a:cubicBezTo>
                        <a:cubicBezTo>
                          <a:pt x="4390861" y="604087"/>
                          <a:pt x="4194610" y="558261"/>
                          <a:pt x="3999992" y="579437"/>
                        </a:cubicBezTo>
                        <a:cubicBezTo>
                          <a:pt x="3805375" y="600613"/>
                          <a:pt x="3609117" y="531873"/>
                          <a:pt x="3307911" y="579437"/>
                        </a:cubicBezTo>
                        <a:cubicBezTo>
                          <a:pt x="3006705" y="627001"/>
                          <a:pt x="2933410" y="570039"/>
                          <a:pt x="2774188" y="579437"/>
                        </a:cubicBezTo>
                        <a:cubicBezTo>
                          <a:pt x="2614966" y="588835"/>
                          <a:pt x="2555079" y="553374"/>
                          <a:pt x="2346036" y="579437"/>
                        </a:cubicBezTo>
                        <a:cubicBezTo>
                          <a:pt x="2136993" y="605500"/>
                          <a:pt x="2058060" y="539534"/>
                          <a:pt x="1917885" y="579437"/>
                        </a:cubicBezTo>
                        <a:cubicBezTo>
                          <a:pt x="1777710" y="619340"/>
                          <a:pt x="1557095" y="525787"/>
                          <a:pt x="1384162" y="579437"/>
                        </a:cubicBezTo>
                        <a:cubicBezTo>
                          <a:pt x="1211229" y="633087"/>
                          <a:pt x="887422" y="520303"/>
                          <a:pt x="744867" y="579437"/>
                        </a:cubicBezTo>
                        <a:cubicBezTo>
                          <a:pt x="602312" y="638571"/>
                          <a:pt x="222965" y="521988"/>
                          <a:pt x="0" y="579437"/>
                        </a:cubicBezTo>
                        <a:cubicBezTo>
                          <a:pt x="-9876" y="446223"/>
                          <a:pt x="25377" y="270490"/>
                          <a:pt x="0" y="0"/>
                        </a:cubicBezTo>
                        <a:close/>
                      </a:path>
                    </a:pathLst>
                  </a:custGeom>
                  <ask:type>
                    <ask:lineSketchScribble/>
                  </ask:type>
                </ask:lineSketchStyleProps>
              </a:ext>
            </a:extLst>
          </a:ln>
        </p:spPr>
        <p:txBody>
          <a:bodyPr>
            <a:normAutofit fontScale="90000"/>
          </a:bodyPr>
          <a:lstStyle/>
          <a:p>
            <a:pPr eaLnBrk="1" hangingPunct="1"/>
            <a:r>
              <a:rPr lang="en-US" altLang="zh-TW" dirty="0">
                <a:solidFill>
                  <a:srgbClr val="7030A0"/>
                </a:solidFill>
                <a:latin typeface="Times New Roman" panose="02020603050405020304" pitchFamily="18" charset="0"/>
                <a:ea typeface="新細明體" panose="02020500000000000000" pitchFamily="18" charset="-120"/>
                <a:cs typeface="Times New Roman" panose="02020603050405020304" pitchFamily="18" charset="0"/>
              </a:rPr>
              <a:t>Acid-Base Indicators</a:t>
            </a:r>
          </a:p>
        </p:txBody>
      </p:sp>
      <p:pic>
        <p:nvPicPr>
          <p:cNvPr id="6" name="Picture 5">
            <a:extLst>
              <a:ext uri="{FF2B5EF4-FFF2-40B4-BE49-F238E27FC236}">
                <a16:creationId xmlns:a16="http://schemas.microsoft.com/office/drawing/2014/main" id="{520867C7-0ECD-994D-9828-67011545BB58}"/>
              </a:ext>
            </a:extLst>
          </p:cNvPr>
          <p:cNvPicPr>
            <a:picLocks noChangeAspect="1"/>
          </p:cNvPicPr>
          <p:nvPr/>
        </p:nvPicPr>
        <p:blipFill>
          <a:blip r:embed="rId3"/>
          <a:stretch>
            <a:fillRect/>
          </a:stretch>
        </p:blipFill>
        <p:spPr>
          <a:xfrm>
            <a:off x="6451600" y="1171861"/>
            <a:ext cx="5611090" cy="4717400"/>
          </a:xfrm>
          <a:prstGeom prst="rect">
            <a:avLst/>
          </a:prstGeom>
          <a:ln w="38100">
            <a:solidFill>
              <a:srgbClr val="92D050"/>
            </a:solidFill>
            <a:extLst>
              <a:ext uri="{C807C97D-BFC1-408E-A445-0C87EB9F89A2}">
                <ask:lineSketchStyleProps xmlns:ask="http://schemas.microsoft.com/office/drawing/2018/sketchyshapes">
                  <ask:type>
                    <ask:lineSketchScribble/>
                  </ask:type>
                </ask:lineSketchStyleProps>
              </a:ext>
            </a:extLst>
          </a:ln>
        </p:spPr>
      </p:pic>
      <p:sp>
        <p:nvSpPr>
          <p:cNvPr id="7" name="Slide Number Placeholder 6">
            <a:extLst>
              <a:ext uri="{FF2B5EF4-FFF2-40B4-BE49-F238E27FC236}">
                <a16:creationId xmlns:a16="http://schemas.microsoft.com/office/drawing/2014/main" id="{4F255B65-1D63-674E-9744-44EDA99565EB}"/>
              </a:ext>
            </a:extLst>
          </p:cNvPr>
          <p:cNvSpPr>
            <a:spLocks noGrp="1"/>
          </p:cNvSpPr>
          <p:nvPr>
            <p:ph type="sldNum" sz="quarter" idx="12"/>
          </p:nvPr>
        </p:nvSpPr>
        <p:spPr/>
        <p:txBody>
          <a:bodyPr/>
          <a:lstStyle/>
          <a:p>
            <a:fld id="{88090F67-2096-5340-93FF-8FBA9FFBF1CA}" type="slidenum">
              <a:rPr lang="en-IQ" smtClean="0"/>
              <a:t>11</a:t>
            </a:fld>
            <a:endParaRPr lang="en-IQ"/>
          </a:p>
        </p:txBody>
      </p:sp>
    </p:spTree>
    <p:extLst>
      <p:ext uri="{BB962C8B-B14F-4D97-AF65-F5344CB8AC3E}">
        <p14:creationId xmlns:p14="http://schemas.microsoft.com/office/powerpoint/2010/main" val="2017434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16_11_Figure">
            <a:extLst>
              <a:ext uri="{FF2B5EF4-FFF2-40B4-BE49-F238E27FC236}">
                <a16:creationId xmlns:a16="http://schemas.microsoft.com/office/drawing/2014/main" id="{BEB24B4C-3AA4-1C4F-9020-C0784777A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556"/>
          <a:stretch>
            <a:fillRect/>
          </a:stretch>
        </p:blipFill>
        <p:spPr bwMode="auto">
          <a:xfrm>
            <a:off x="460846" y="656819"/>
            <a:ext cx="4544148" cy="2391064"/>
          </a:xfrm>
          <a:prstGeom prst="rect">
            <a:avLst/>
          </a:prstGeom>
          <a:noFill/>
          <a:ln w="38100">
            <a:solidFill>
              <a:srgbClr val="C00000"/>
            </a:solidFill>
            <a:prstDash val="dash"/>
            <a:miter lim="800000"/>
            <a:headEnd/>
            <a:tailEnd/>
          </a:ln>
          <a:extLst>
            <a:ext uri="{909E8E84-426E-40DD-AFC4-6F175D3DCCD1}">
              <a14:hiddenFill xmlns:a14="http://schemas.microsoft.com/office/drawing/2010/main">
                <a:solidFill>
                  <a:srgbClr val="FFFFFF"/>
                </a:solidFill>
              </a14:hiddenFill>
            </a:ext>
          </a:extLst>
        </p:spPr>
      </p:pic>
      <p:pic>
        <p:nvPicPr>
          <p:cNvPr id="7" name="Picture 10" descr="16_12_Figure">
            <a:extLst>
              <a:ext uri="{FF2B5EF4-FFF2-40B4-BE49-F238E27FC236}">
                <a16:creationId xmlns:a16="http://schemas.microsoft.com/office/drawing/2014/main" id="{89C4BB02-A8AF-0642-94A8-F9750D3A6A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68" r="4124" b="5066"/>
          <a:stretch/>
        </p:blipFill>
        <p:spPr bwMode="auto">
          <a:xfrm>
            <a:off x="5902905" y="656819"/>
            <a:ext cx="5957455" cy="2391064"/>
          </a:xfrm>
          <a:prstGeom prst="rect">
            <a:avLst/>
          </a:prstGeom>
          <a:noFill/>
          <a:ln w="28575">
            <a:solidFill>
              <a:srgbClr val="C00000"/>
            </a:solidFill>
            <a:prstDash val="dashDot"/>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B9FE48A-D870-2244-9EE9-0EBCF7F87FF8}"/>
              </a:ext>
            </a:extLst>
          </p:cNvPr>
          <p:cNvSpPr txBox="1"/>
          <p:nvPr/>
        </p:nvSpPr>
        <p:spPr>
          <a:xfrm>
            <a:off x="4080598" y="115030"/>
            <a:ext cx="2015402" cy="369332"/>
          </a:xfrm>
          <a:prstGeom prst="rect">
            <a:avLst/>
          </a:prstGeom>
          <a:noFill/>
          <a:ln w="28575">
            <a:solidFill>
              <a:srgbClr val="C00000"/>
            </a:solidFill>
            <a:prstDash val="dash"/>
          </a:ln>
        </p:spPr>
        <p:txBody>
          <a:bodyPr wrap="square">
            <a:spAutoFit/>
          </a:bodyPr>
          <a:lstStyle/>
          <a:p>
            <a:r>
              <a:rPr lang="en-US" altLang="zh-TW"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Phenolphthalein</a:t>
            </a:r>
            <a:endParaRPr lang="en-IQ" b="1" dirty="0">
              <a:solidFill>
                <a:srgbClr val="C00000"/>
              </a:solidFill>
              <a:latin typeface="Times New Roman" panose="02020603050405020304" pitchFamily="18" charset="0"/>
              <a:cs typeface="Times New Roman" panose="02020603050405020304" pitchFamily="18" charset="0"/>
            </a:endParaRPr>
          </a:p>
        </p:txBody>
      </p:sp>
      <p:pic>
        <p:nvPicPr>
          <p:cNvPr id="10" name="Picture 6" descr="16_13_Figure">
            <a:extLst>
              <a:ext uri="{FF2B5EF4-FFF2-40B4-BE49-F238E27FC236}">
                <a16:creationId xmlns:a16="http://schemas.microsoft.com/office/drawing/2014/main" id="{20A7BAA4-A07C-B949-B386-BEBACD14A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712"/>
          <a:stretch>
            <a:fillRect/>
          </a:stretch>
        </p:blipFill>
        <p:spPr bwMode="auto">
          <a:xfrm>
            <a:off x="3096925" y="3312051"/>
            <a:ext cx="4544149" cy="3507722"/>
          </a:xfrm>
          <a:prstGeom prst="rect">
            <a:avLst/>
          </a:prstGeom>
          <a:noFill/>
          <a:ln w="38100">
            <a:solidFill>
              <a:srgbClr val="7030A0"/>
            </a:solidFill>
            <a:miter lim="800000"/>
            <a:headEnd/>
            <a:tailEnd/>
            <a:extLst>
              <a:ext uri="{C807C97D-BFC1-408E-A445-0C87EB9F89A2}">
                <ask:lineSketchStyleProps xmlns:ask="http://schemas.microsoft.com/office/drawing/2018/sketchyshapes">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4A1C36D-9E51-F643-8952-F896C8964B27}"/>
              </a:ext>
            </a:extLst>
          </p:cNvPr>
          <p:cNvSpPr txBox="1"/>
          <p:nvPr/>
        </p:nvSpPr>
        <p:spPr>
          <a:xfrm>
            <a:off x="7918165" y="5753681"/>
            <a:ext cx="1926936" cy="369332"/>
          </a:xfrm>
          <a:prstGeom prst="rect">
            <a:avLst/>
          </a:prstGeom>
          <a:noFill/>
          <a:ln w="57150">
            <a:solidFill>
              <a:srgbClr val="7030A0"/>
            </a:solidFill>
            <a:extLst>
              <a:ext uri="{C807C97D-BFC1-408E-A445-0C87EB9F89A2}">
                <ask:lineSketchStyleProps xmlns:ask="http://schemas.microsoft.com/office/drawing/2018/sketchyshapes">
                  <ask:type>
                    <ask:lineSketchScribble/>
                  </ask:type>
                </ask:lineSketchStyleProps>
              </a:ext>
            </a:extLst>
          </a:ln>
        </p:spPr>
        <p:txBody>
          <a:bodyPr wrap="square">
            <a:spAutoFit/>
          </a:bodyPr>
          <a:lstStyle/>
          <a:p>
            <a:r>
              <a:rPr lang="en-US" altLang="zh-TW" b="1" dirty="0">
                <a:solidFill>
                  <a:srgbClr val="7030A0"/>
                </a:solidFill>
                <a:latin typeface="Times New Roman" panose="02020603050405020304" pitchFamily="18" charset="0"/>
                <a:ea typeface="新細明體" panose="02020500000000000000" pitchFamily="18" charset="-120"/>
                <a:cs typeface="Times New Roman" panose="02020603050405020304" pitchFamily="18" charset="0"/>
              </a:rPr>
              <a:t>Methyl Red</a:t>
            </a:r>
            <a:endParaRPr lang="en-IQ" b="1" dirty="0">
              <a:solidFill>
                <a:srgbClr val="7030A0"/>
              </a:solidFill>
              <a:latin typeface="Times New Roman" panose="02020603050405020304" pitchFamily="18" charset="0"/>
              <a:cs typeface="Times New Roman" panose="02020603050405020304" pitchFamily="18" charset="0"/>
            </a:endParaRPr>
          </a:p>
        </p:txBody>
      </p:sp>
      <p:sp>
        <p:nvSpPr>
          <p:cNvPr id="13" name="Slide Number Placeholder 12">
            <a:extLst>
              <a:ext uri="{FF2B5EF4-FFF2-40B4-BE49-F238E27FC236}">
                <a16:creationId xmlns:a16="http://schemas.microsoft.com/office/drawing/2014/main" id="{2ADE5237-8846-BD40-AD88-04166CBE98DE}"/>
              </a:ext>
            </a:extLst>
          </p:cNvPr>
          <p:cNvSpPr>
            <a:spLocks noGrp="1"/>
          </p:cNvSpPr>
          <p:nvPr>
            <p:ph type="sldNum" sz="quarter" idx="12"/>
          </p:nvPr>
        </p:nvSpPr>
        <p:spPr/>
        <p:txBody>
          <a:bodyPr/>
          <a:lstStyle/>
          <a:p>
            <a:fld id="{88090F67-2096-5340-93FF-8FBA9FFBF1CA}" type="slidenum">
              <a:rPr lang="en-IQ" smtClean="0"/>
              <a:t>12</a:t>
            </a:fld>
            <a:endParaRPr lang="en-IQ"/>
          </a:p>
        </p:txBody>
      </p:sp>
    </p:spTree>
    <p:extLst>
      <p:ext uri="{BB962C8B-B14F-4D97-AF65-F5344CB8AC3E}">
        <p14:creationId xmlns:p14="http://schemas.microsoft.com/office/powerpoint/2010/main" val="2787875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7A09E9C-5E24-CD46-9673-A556F7A0A8A1}"/>
              </a:ext>
            </a:extLst>
          </p:cNvPr>
          <p:cNvSpPr>
            <a:spLocks noGrp="1"/>
          </p:cNvSpPr>
          <p:nvPr>
            <p:ph idx="1"/>
          </p:nvPr>
        </p:nvSpPr>
        <p:spPr>
          <a:xfrm>
            <a:off x="325581" y="190788"/>
            <a:ext cx="11686309" cy="6210012"/>
          </a:xfrm>
        </p:spPr>
        <p:txBody>
          <a:bodyPr>
            <a:normAutofit/>
          </a:bodyPr>
          <a:lstStyle/>
          <a:p>
            <a:pPr marL="0" indent="0" algn="just">
              <a:lnSpc>
                <a:spcPct val="107000"/>
              </a:lnSpc>
              <a:spcAft>
                <a:spcPts val="800"/>
              </a:spcAft>
              <a:buNone/>
            </a:pP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Example 2:- Find an indicator for the titration of a 0.05 M solution of a weak acid HA (K</a:t>
            </a:r>
            <a:r>
              <a:rPr lang="en-US" sz="1800" b="1"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=6.2x10</a:t>
            </a:r>
            <a:r>
              <a:rPr lang="en-US" sz="1800" b="1" baseline="30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-6</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with 0.1M NaOH solution.</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Solution  </a:t>
            </a:r>
            <a:r>
              <a:rPr lang="en-US" sz="1800" dirty="0">
                <a:effectLst/>
                <a:latin typeface="Times New Roman" panose="02020603050405020304" pitchFamily="18" charset="0"/>
                <a:ea typeface="Calibri" panose="020F0502020204030204" pitchFamily="34" charset="0"/>
                <a:cs typeface="Arial" panose="020B0604020202020204" pitchFamily="34" charset="0"/>
              </a:rPr>
              <a:t>First, you should estimate the pH at the equivalence point, at which the solution is 0.05 M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NaA</a:t>
            </a:r>
            <a:r>
              <a:rPr lang="en-US" sz="1800" dirty="0">
                <a:effectLst/>
                <a:latin typeface="Times New Roman" panose="02020603050405020304" pitchFamily="18" charset="0"/>
                <a:ea typeface="Calibri" panose="020F0502020204030204" pitchFamily="34" charset="0"/>
                <a:cs typeface="Arial" panose="020B0604020202020204" pitchFamily="34" charset="0"/>
              </a:rPr>
              <a:t>. This is a hydrolysis problem, but the following method employs the general principle of equilibrium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A</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O ↔HA+OH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0.05-y                 y       y</a:t>
            </a:r>
          </a:p>
          <a:p>
            <a:pPr marL="0" indent="0" algn="just">
              <a:lnSpc>
                <a:spcPct val="107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If we multiply the numerator and the denominator by [H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 rearrange the terms, note that [H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][OH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=K</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w, </a:t>
            </a:r>
            <a:r>
              <a:rPr lang="en-US" sz="1800" dirty="0">
                <a:effectLst/>
                <a:latin typeface="Times New Roman" panose="02020603050405020304" pitchFamily="18" charset="0"/>
                <a:ea typeface="Calibri" panose="020F0502020204030204" pitchFamily="34" charset="0"/>
                <a:cs typeface="Arial" panose="020B0604020202020204" pitchFamily="34" charset="0"/>
              </a:rPr>
              <a:t>and by the definition of Ka of the acid, we have the following relationship: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Bef>
                <a:spcPts val="0"/>
              </a:spcBef>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y</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               [HA][OH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K</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w</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Bef>
                <a:spcPts val="0"/>
              </a:spcBef>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 . ---------=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Bef>
                <a:spcPts val="0"/>
              </a:spcBef>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0.05-y              [A</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K</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a</a:t>
            </a:r>
          </a:p>
          <a:p>
            <a:pPr marL="0" indent="0" algn="just">
              <a:lnSpc>
                <a:spcPct val="107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y= [(0.05)(K</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w</a:t>
            </a:r>
            <a:r>
              <a:rPr lang="en-US" sz="1800" dirty="0">
                <a:effectLst/>
                <a:latin typeface="Times New Roman" panose="02020603050405020304" pitchFamily="18" charset="0"/>
                <a:ea typeface="Calibri" panose="020F0502020204030204" pitchFamily="34" charset="0"/>
                <a:cs typeface="Arial" panose="020B0604020202020204" pitchFamily="34" charset="0"/>
              </a:rPr>
              <a:t>/K</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a</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(1/2) </a:t>
            </a:r>
            <a:r>
              <a:rPr lang="en-US" sz="1800" dirty="0">
                <a:effectLst/>
                <a:latin typeface="Times New Roman" panose="02020603050405020304" pitchFamily="18" charset="0"/>
                <a:ea typeface="Calibri" panose="020F0502020204030204" pitchFamily="34" charset="0"/>
                <a:cs typeface="Arial" panose="020B0604020202020204" pitchFamily="34" charset="0"/>
              </a:rPr>
              <a:t> =9.0x10</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-6</a:t>
            </a:r>
            <a:r>
              <a:rPr lang="en-IQ" sz="1800" baseline="30000" dirty="0">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pOH=-log[OH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=-log 9.0x10</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-6 </a:t>
            </a:r>
            <a:r>
              <a:rPr lang="en-US" sz="1800" dirty="0">
                <a:effectLst/>
                <a:latin typeface="Times New Roman" panose="02020603050405020304" pitchFamily="18" charset="0"/>
                <a:ea typeface="Calibri" panose="020F0502020204030204" pitchFamily="34" charset="0"/>
                <a:cs typeface="Arial" panose="020B0604020202020204" pitchFamily="34" charset="0"/>
              </a:rPr>
              <a:t> =5.05,   pH=14-5.05  = 8.95</a:t>
            </a:r>
          </a:p>
          <a:p>
            <a:pPr marL="0" indent="0" algn="just">
              <a:lnSpc>
                <a:spcPct val="107000"/>
              </a:lnSpc>
              <a:spcAft>
                <a:spcPts val="800"/>
              </a:spcAft>
              <a:buNone/>
            </a:pPr>
            <a:r>
              <a:rPr lang="en-US" sz="1800" dirty="0">
                <a:effectLst/>
                <a:latin typeface="Times New Roman" panose="02020603050405020304" pitchFamily="18" charset="0"/>
                <a:ea typeface="Calibri" panose="020F0502020204030204" pitchFamily="34" charset="0"/>
              </a:rPr>
              <a:t>Phenolphthalein in the table has a </a:t>
            </a:r>
            <a:r>
              <a:rPr lang="en-US" sz="1800" dirty="0" err="1">
                <a:effectLst/>
                <a:latin typeface="Times New Roman" panose="02020603050405020304" pitchFamily="18" charset="0"/>
                <a:ea typeface="Calibri" panose="020F0502020204030204" pitchFamily="34" charset="0"/>
              </a:rPr>
              <a:t>pKa</a:t>
            </a:r>
            <a:r>
              <a:rPr lang="en-US" sz="1800" dirty="0">
                <a:effectLst/>
                <a:latin typeface="Times New Roman" panose="02020603050405020304" pitchFamily="18" charset="0"/>
                <a:ea typeface="Calibri" panose="020F0502020204030204" pitchFamily="34" charset="0"/>
              </a:rPr>
              <a:t> value of 9.7, which is the closest to the pH of the equivalence point in the titration, this indicator is colorless in acidic solution, but a light PINK appears when the pH is  &gt; 8. The color becomes more intense pink as the pH rises</a:t>
            </a:r>
            <a:r>
              <a:rPr lang="en-IQ" sz="1200" dirty="0">
                <a:effectLst/>
              </a:rPr>
              <a:t>.</a:t>
            </a:r>
          </a:p>
          <a:p>
            <a:pPr marL="0" indent="0" algn="just">
              <a:lnSpc>
                <a:spcPct val="107000"/>
              </a:lnSpc>
              <a:spcAft>
                <a:spcPts val="800"/>
              </a:spcAft>
              <a:buNone/>
            </a:pPr>
            <a:endParaRPr lang="en-IQ" sz="1200" dirty="0">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Bef>
                <a:spcPts val="0"/>
              </a:spcBef>
              <a:buNone/>
            </a:pPr>
            <a:endParaRPr lang="en-IQ" dirty="0"/>
          </a:p>
        </p:txBody>
      </p:sp>
      <p:sp>
        <p:nvSpPr>
          <p:cNvPr id="8" name="Slide Number Placeholder 7">
            <a:extLst>
              <a:ext uri="{FF2B5EF4-FFF2-40B4-BE49-F238E27FC236}">
                <a16:creationId xmlns:a16="http://schemas.microsoft.com/office/drawing/2014/main" id="{283431F1-68FB-BC41-B6EC-4F205AA56E6F}"/>
              </a:ext>
            </a:extLst>
          </p:cNvPr>
          <p:cNvSpPr>
            <a:spLocks noGrp="1"/>
          </p:cNvSpPr>
          <p:nvPr>
            <p:ph type="sldNum" sz="quarter" idx="12"/>
          </p:nvPr>
        </p:nvSpPr>
        <p:spPr/>
        <p:txBody>
          <a:bodyPr/>
          <a:lstStyle/>
          <a:p>
            <a:fld id="{88090F67-2096-5340-93FF-8FBA9FFBF1CA}" type="slidenum">
              <a:rPr lang="en-IQ" smtClean="0"/>
              <a:t>13</a:t>
            </a:fld>
            <a:endParaRPr lang="en-IQ"/>
          </a:p>
        </p:txBody>
      </p:sp>
    </p:spTree>
    <p:extLst>
      <p:ext uri="{BB962C8B-B14F-4D97-AF65-F5344CB8AC3E}">
        <p14:creationId xmlns:p14="http://schemas.microsoft.com/office/powerpoint/2010/main" val="2458980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47E1656-B674-254D-89EA-FDAC30DD6279}"/>
              </a:ext>
            </a:extLst>
          </p:cNvPr>
          <p:cNvSpPr>
            <a:spLocks noGrp="1"/>
          </p:cNvSpPr>
          <p:nvPr>
            <p:ph idx="1"/>
          </p:nvPr>
        </p:nvSpPr>
        <p:spPr>
          <a:xfrm>
            <a:off x="190276" y="136524"/>
            <a:ext cx="12001723" cy="6219825"/>
          </a:xfrm>
        </p:spPr>
        <p:txBody>
          <a:bodyPr>
            <a:normAutofit fontScale="40000" lnSpcReduction="20000"/>
          </a:bodyPr>
          <a:lstStyle/>
          <a:p>
            <a:pPr marL="0" indent="0" algn="ctr">
              <a:buNone/>
            </a:pPr>
            <a:r>
              <a:rPr lang="en-IQ" sz="6700" b="1" i="1" u="sng" dirty="0">
                <a:solidFill>
                  <a:srgbClr val="C00000"/>
                </a:solidFill>
                <a:latin typeface="Times New Roman" panose="02020603050405020304" pitchFamily="18" charset="0"/>
                <a:cs typeface="Times New Roman" panose="02020603050405020304" pitchFamily="18" charset="0"/>
              </a:rPr>
              <a:t>Type of Titrations</a:t>
            </a:r>
          </a:p>
          <a:p>
            <a:pPr marL="0" indent="0">
              <a:buNone/>
            </a:pPr>
            <a:r>
              <a:rPr lang="en-IQ" sz="5100" dirty="0">
                <a:solidFill>
                  <a:srgbClr val="0432FF"/>
                </a:solidFill>
                <a:latin typeface="Times New Roman" panose="02020603050405020304" pitchFamily="18" charset="0"/>
                <a:cs typeface="Times New Roman" panose="02020603050405020304" pitchFamily="18" charset="0"/>
              </a:rPr>
              <a:t>Classified into four types based on </a:t>
            </a:r>
            <a:r>
              <a:rPr lang="en-US" sz="5100" dirty="0">
                <a:solidFill>
                  <a:srgbClr val="0432FF"/>
                </a:solidFill>
                <a:latin typeface="Times New Roman" panose="02020603050405020304" pitchFamily="18" charset="0"/>
                <a:cs typeface="Times New Roman" panose="02020603050405020304" pitchFamily="18" charset="0"/>
              </a:rPr>
              <a:t>the </a:t>
            </a:r>
            <a:r>
              <a:rPr lang="en-IQ" sz="5100" dirty="0">
                <a:solidFill>
                  <a:srgbClr val="0432FF"/>
                </a:solidFill>
                <a:latin typeface="Times New Roman" panose="02020603050405020304" pitchFamily="18" charset="0"/>
                <a:cs typeface="Times New Roman" panose="02020603050405020304" pitchFamily="18" charset="0"/>
              </a:rPr>
              <a:t>type of reaction involv</a:t>
            </a:r>
            <a:r>
              <a:rPr lang="en-US" sz="5100" dirty="0">
                <a:solidFill>
                  <a:srgbClr val="0432FF"/>
                </a:solidFill>
                <a:latin typeface="Times New Roman" panose="02020603050405020304" pitchFamily="18" charset="0"/>
                <a:cs typeface="Times New Roman" panose="02020603050405020304" pitchFamily="18" charset="0"/>
              </a:rPr>
              <a:t>e</a:t>
            </a:r>
            <a:r>
              <a:rPr lang="en-IQ" sz="5100" dirty="0">
                <a:solidFill>
                  <a:srgbClr val="0432FF"/>
                </a:solidFill>
                <a:latin typeface="Times New Roman" panose="02020603050405020304" pitchFamily="18" charset="0"/>
                <a:cs typeface="Times New Roman" panose="02020603050405020304" pitchFamily="18" charset="0"/>
              </a:rPr>
              <a:t>d:</a:t>
            </a:r>
          </a:p>
          <a:p>
            <a:pPr>
              <a:buFont typeface="Wingdings" pitchFamily="2" charset="2"/>
              <a:buChar char="Ø"/>
            </a:pPr>
            <a:r>
              <a:rPr lang="en-IQ" sz="5100" dirty="0">
                <a:latin typeface="Times New Roman" panose="02020603050405020304" pitchFamily="18" charset="0"/>
                <a:cs typeface="Times New Roman" panose="02020603050405020304" pitchFamily="18" charset="0"/>
              </a:rPr>
              <a:t>Acid-base titrations, in which an acidic or basic titrant react</a:t>
            </a:r>
            <a:r>
              <a:rPr lang="en-US" sz="5100" dirty="0">
                <a:latin typeface="Times New Roman" panose="02020603050405020304" pitchFamily="18" charset="0"/>
                <a:cs typeface="Times New Roman" panose="02020603050405020304" pitchFamily="18" charset="0"/>
              </a:rPr>
              <a:t>s</a:t>
            </a:r>
            <a:r>
              <a:rPr lang="en-IQ" sz="5100" dirty="0">
                <a:latin typeface="Times New Roman" panose="02020603050405020304" pitchFamily="18" charset="0"/>
                <a:cs typeface="Times New Roman" panose="02020603050405020304" pitchFamily="18" charset="0"/>
              </a:rPr>
              <a:t> with an analyte that is a base or an acid</a:t>
            </a:r>
            <a:r>
              <a:rPr lang="en-IQ" sz="4500" dirty="0">
                <a:solidFill>
                  <a:srgbClr val="0432FF"/>
                </a:solidFill>
                <a:latin typeface="Times New Roman" panose="02020603050405020304" pitchFamily="18" charset="0"/>
                <a:cs typeface="Times New Roman" panose="02020603050405020304" pitchFamily="18" charset="0"/>
              </a:rPr>
              <a:t>(</a:t>
            </a:r>
            <a:r>
              <a:rPr lang="en-US" sz="4500" b="1" u="sng" dirty="0">
                <a:solidFill>
                  <a:srgbClr val="0432FF"/>
                </a:solidFill>
                <a:effectLst/>
                <a:latin typeface="Times New Roman" panose="02020603050405020304" pitchFamily="18" charset="0"/>
                <a:ea typeface="Calibri" panose="020F0502020204030204" pitchFamily="34" charset="0"/>
                <a:cs typeface="Arial" panose="020B0604020202020204" pitchFamily="34" charset="0"/>
              </a:rPr>
              <a:t>Neutralization reactions).</a:t>
            </a:r>
            <a:endParaRPr lang="en-IQ" sz="4500" dirty="0">
              <a:solidFill>
                <a:srgbClr val="0432FF"/>
              </a:solidFill>
              <a:latin typeface="Times New Roman" panose="02020603050405020304" pitchFamily="18" charset="0"/>
              <a:cs typeface="Times New Roman" panose="02020603050405020304" pitchFamily="18" charset="0"/>
            </a:endParaRPr>
          </a:p>
          <a:p>
            <a:pPr>
              <a:buFont typeface="Wingdings" pitchFamily="2" charset="2"/>
              <a:buChar char="Ø"/>
            </a:pPr>
            <a:r>
              <a:rPr lang="en-IQ" sz="5100" dirty="0">
                <a:latin typeface="Times New Roman" panose="02020603050405020304" pitchFamily="18" charset="0"/>
                <a:cs typeface="Times New Roman" panose="02020603050405020304" pitchFamily="18" charset="0"/>
              </a:rPr>
              <a:t>Complexometric titration, involving a metal-ligand comp</a:t>
            </a:r>
            <a:r>
              <a:rPr lang="en-US" sz="5100" dirty="0">
                <a:latin typeface="Times New Roman" panose="02020603050405020304" pitchFamily="18" charset="0"/>
                <a:cs typeface="Times New Roman" panose="02020603050405020304" pitchFamily="18" charset="0"/>
              </a:rPr>
              <a:t>l</a:t>
            </a:r>
            <a:r>
              <a:rPr lang="en-IQ" sz="5100" dirty="0">
                <a:latin typeface="Times New Roman" panose="02020603050405020304" pitchFamily="18" charset="0"/>
                <a:cs typeface="Times New Roman" panose="02020603050405020304" pitchFamily="18" charset="0"/>
              </a:rPr>
              <a:t>exation reaction.</a:t>
            </a:r>
          </a:p>
          <a:p>
            <a:pPr>
              <a:buFont typeface="Wingdings" pitchFamily="2" charset="2"/>
              <a:buChar char="Ø"/>
            </a:pPr>
            <a:r>
              <a:rPr lang="en-IQ" sz="5100" dirty="0">
                <a:latin typeface="Times New Roman" panose="02020603050405020304" pitchFamily="18" charset="0"/>
                <a:cs typeface="Times New Roman" panose="02020603050405020304" pitchFamily="18" charset="0"/>
              </a:rPr>
              <a:t>Precipitation titra</a:t>
            </a:r>
            <a:r>
              <a:rPr lang="en-US" sz="5100" dirty="0">
                <a:latin typeface="Times New Roman" panose="02020603050405020304" pitchFamily="18" charset="0"/>
                <a:cs typeface="Times New Roman" panose="02020603050405020304" pitchFamily="18" charset="0"/>
              </a:rPr>
              <a:t>t</a:t>
            </a:r>
            <a:r>
              <a:rPr lang="en-IQ" sz="5100" dirty="0">
                <a:latin typeface="Times New Roman" panose="02020603050405020304" pitchFamily="18" charset="0"/>
                <a:cs typeface="Times New Roman" panose="02020603050405020304" pitchFamily="18" charset="0"/>
              </a:rPr>
              <a:t>ions in which the analyte and titrant react to form a precipitate.</a:t>
            </a:r>
          </a:p>
          <a:p>
            <a:pPr>
              <a:buFont typeface="Wingdings" pitchFamily="2" charset="2"/>
              <a:buChar char="Ø"/>
            </a:pPr>
            <a:r>
              <a:rPr lang="en-IQ" sz="5100" dirty="0">
                <a:latin typeface="Times New Roman" panose="02020603050405020304" pitchFamily="18" charset="0"/>
                <a:cs typeface="Times New Roman" panose="02020603050405020304" pitchFamily="18" charset="0"/>
              </a:rPr>
              <a:t>Redox titration, where the titrant is an oxidizing or reducing agent.  </a:t>
            </a:r>
            <a:endParaRPr lang="en-IQ" dirty="0">
              <a:latin typeface="Times New Roman" panose="02020603050405020304" pitchFamily="18" charset="0"/>
              <a:cs typeface="Times New Roman" panose="02020603050405020304" pitchFamily="18" charset="0"/>
            </a:endParaRPr>
          </a:p>
          <a:p>
            <a:pPr marL="0" indent="0" algn="ctr">
              <a:lnSpc>
                <a:spcPct val="107000"/>
              </a:lnSpc>
              <a:spcAft>
                <a:spcPts val="800"/>
              </a:spcAft>
              <a:buNone/>
            </a:pPr>
            <a:endParaRPr lang="en-US" sz="4200" b="1" u="sng" dirty="0">
              <a:solidFill>
                <a:srgbClr val="C00000"/>
              </a:solidFill>
              <a:latin typeface="Times New Roman" panose="02020603050405020304" pitchFamily="18" charset="0"/>
              <a:ea typeface="Calibri" panose="020F0502020204030204" pitchFamily="34" charset="0"/>
              <a:cs typeface="Arial" panose="020B0604020202020204" pitchFamily="34" charset="0"/>
            </a:endParaRPr>
          </a:p>
          <a:p>
            <a:pPr marL="0" indent="0" algn="ctr">
              <a:lnSpc>
                <a:spcPct val="107000"/>
              </a:lnSpc>
              <a:spcAft>
                <a:spcPts val="800"/>
              </a:spcAft>
              <a:buNone/>
            </a:pPr>
            <a:r>
              <a:rPr lang="en-US" sz="50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Theory of Neutralization </a:t>
            </a:r>
            <a:r>
              <a:rPr lang="en-US" sz="5000" b="1" u="sng" dirty="0">
                <a:solidFill>
                  <a:srgbClr val="C00000"/>
                </a:solidFill>
                <a:latin typeface="Times New Roman" panose="02020603050405020304" pitchFamily="18" charset="0"/>
                <a:ea typeface="Calibri" panose="020F0502020204030204" pitchFamily="34" charset="0"/>
                <a:cs typeface="Arial" panose="020B0604020202020204" pitchFamily="34" charset="0"/>
              </a:rPr>
              <a:t>Ti</a:t>
            </a:r>
            <a:r>
              <a:rPr lang="en-US" sz="50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tration</a:t>
            </a:r>
            <a:endParaRPr lang="en-US" sz="5000" b="1" u="sng" dirty="0">
              <a:latin typeface="Times New Roman" panose="02020603050405020304" pitchFamily="18"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4900" b="1" u="sng" dirty="0">
                <a:effectLst/>
                <a:latin typeface="Times New Roman" panose="02020603050405020304" pitchFamily="18" charset="0"/>
                <a:ea typeface="Calibri" panose="020F0502020204030204" pitchFamily="34" charset="0"/>
                <a:cs typeface="Arial" panose="020B0604020202020204" pitchFamily="34" charset="0"/>
              </a:rPr>
              <a:t>Neutralization reactions </a:t>
            </a:r>
            <a:endParaRPr lang="en-IQ" sz="49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4900" dirty="0">
                <a:effectLst/>
                <a:latin typeface="Times New Roman" panose="02020603050405020304" pitchFamily="18" charset="0"/>
                <a:ea typeface="Calibri" panose="020F0502020204030204" pitchFamily="34" charset="0"/>
                <a:cs typeface="Arial" panose="020B0604020202020204" pitchFamily="34" charset="0"/>
              </a:rPr>
              <a:t>Neutralization reactions refer to acid and base reactions producing salt and water the equivalent amounts of acid react with a base to form an equivalent amount of salt and water. When the reaction is complete, acid and base are said to neutralize each other since water is produced. </a:t>
            </a:r>
          </a:p>
          <a:p>
            <a:pPr algn="just">
              <a:lnSpc>
                <a:spcPct val="107000"/>
              </a:lnSpc>
              <a:spcAft>
                <a:spcPts val="800"/>
              </a:spcAft>
            </a:pPr>
            <a:r>
              <a:rPr lang="en-US" sz="4900" dirty="0">
                <a:effectLst/>
                <a:latin typeface="Times New Roman" panose="02020603050405020304" pitchFamily="18" charset="0"/>
                <a:ea typeface="Calibri" panose="020F0502020204030204" pitchFamily="34" charset="0"/>
                <a:cs typeface="Arial" panose="020B0604020202020204" pitchFamily="34" charset="0"/>
              </a:rPr>
              <a:t>A neutralization reaction is also referred to as a “water-forming reaction” </a:t>
            </a:r>
            <a:endParaRPr lang="en-IQ" sz="4900" dirty="0">
              <a:effectLst/>
              <a:latin typeface="Calibri" panose="020F0502020204030204" pitchFamily="34" charset="0"/>
              <a:ea typeface="Calibri" panose="020F0502020204030204" pitchFamily="34" charset="0"/>
              <a:cs typeface="Arial" panose="020B0604020202020204" pitchFamily="34" charset="0"/>
            </a:endParaRPr>
          </a:p>
          <a:p>
            <a:pPr marL="0" indent="0" algn="ctr">
              <a:lnSpc>
                <a:spcPct val="107000"/>
              </a:lnSpc>
              <a:spcAft>
                <a:spcPts val="800"/>
              </a:spcAft>
              <a:buNone/>
            </a:pPr>
            <a:r>
              <a:rPr lang="en-US" sz="4900" b="1" dirty="0">
                <a:solidFill>
                  <a:srgbClr val="0432FF"/>
                </a:solidFill>
                <a:effectLst/>
                <a:latin typeface="Times New Roman" panose="02020603050405020304" pitchFamily="18" charset="0"/>
                <a:ea typeface="Calibri" panose="020F0502020204030204" pitchFamily="34" charset="0"/>
                <a:cs typeface="Arial" panose="020B0604020202020204" pitchFamily="34" charset="0"/>
              </a:rPr>
              <a:t>Acid+ base → salt +water </a:t>
            </a:r>
            <a:endParaRPr lang="en-IQ" sz="4900" dirty="0">
              <a:solidFill>
                <a:srgbClr val="0432FF"/>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endParaRPr lang="en-IQ" sz="4900" dirty="0">
              <a:effectLst/>
              <a:latin typeface="Calibri" panose="020F0502020204030204" pitchFamily="34" charset="0"/>
              <a:ea typeface="Calibri" panose="020F0502020204030204" pitchFamily="34" charset="0"/>
              <a:cs typeface="Arial" panose="020B0604020202020204" pitchFamily="34" charset="0"/>
            </a:endParaRPr>
          </a:p>
          <a:p>
            <a:endParaRPr lang="en-IQ" dirty="0"/>
          </a:p>
        </p:txBody>
      </p:sp>
      <p:sp>
        <p:nvSpPr>
          <p:cNvPr id="5" name="Slide Number Placeholder 4">
            <a:extLst>
              <a:ext uri="{FF2B5EF4-FFF2-40B4-BE49-F238E27FC236}">
                <a16:creationId xmlns:a16="http://schemas.microsoft.com/office/drawing/2014/main" id="{53BD1B5D-30D2-0848-92B8-EB199FA1E348}"/>
              </a:ext>
            </a:extLst>
          </p:cNvPr>
          <p:cNvSpPr>
            <a:spLocks noGrp="1"/>
          </p:cNvSpPr>
          <p:nvPr>
            <p:ph type="sldNum" sz="quarter" idx="12"/>
          </p:nvPr>
        </p:nvSpPr>
        <p:spPr/>
        <p:txBody>
          <a:bodyPr/>
          <a:lstStyle/>
          <a:p>
            <a:fld id="{88090F67-2096-5340-93FF-8FBA9FFBF1CA}" type="slidenum">
              <a:rPr lang="en-IQ" smtClean="0"/>
              <a:t>14</a:t>
            </a:fld>
            <a:endParaRPr lang="en-IQ"/>
          </a:p>
        </p:txBody>
      </p:sp>
    </p:spTree>
    <p:extLst>
      <p:ext uri="{BB962C8B-B14F-4D97-AF65-F5344CB8AC3E}">
        <p14:creationId xmlns:p14="http://schemas.microsoft.com/office/powerpoint/2010/main" val="2652644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466C05-5A5B-7E4E-BAE8-FADD4708EF7B}"/>
              </a:ext>
            </a:extLst>
          </p:cNvPr>
          <p:cNvSpPr>
            <a:spLocks noGrp="1"/>
          </p:cNvSpPr>
          <p:nvPr>
            <p:ph idx="1"/>
          </p:nvPr>
        </p:nvSpPr>
        <p:spPr>
          <a:xfrm>
            <a:off x="159327" y="163080"/>
            <a:ext cx="10515600" cy="4351338"/>
          </a:xfrm>
        </p:spPr>
        <p:txBody>
          <a:bodyPr/>
          <a:lstStyle/>
          <a:p>
            <a:pPr marL="0" indent="0" algn="ctr">
              <a:lnSpc>
                <a:spcPct val="107000"/>
              </a:lnSpc>
              <a:spcAft>
                <a:spcPts val="800"/>
              </a:spcAft>
              <a:buNone/>
            </a:pP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Acid-base equilibrium: pH calculation</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Times New Roman" panose="02020603050405020304" pitchFamily="18" charset="0"/>
                <a:ea typeface="Calibri" panose="020F0502020204030204" pitchFamily="34" charset="0"/>
              </a:rPr>
              <a:t>Calculation of pH and pOH requires a numerical value for the equilibrium constant for the reaction of weak acid or base with water; we will summarize the relationships, which connect the equilibrium constants and pH calculation that would be useful for neutralization titrations.</a:t>
            </a:r>
            <a:r>
              <a:rPr lang="en-IQ" dirty="0">
                <a:effectLst/>
              </a:rPr>
              <a:t> </a:t>
            </a:r>
            <a:endParaRPr lang="en-IQ" dirty="0"/>
          </a:p>
        </p:txBody>
      </p:sp>
      <p:pic>
        <p:nvPicPr>
          <p:cNvPr id="4" name="Picture 3">
            <a:extLst>
              <a:ext uri="{FF2B5EF4-FFF2-40B4-BE49-F238E27FC236}">
                <a16:creationId xmlns:a16="http://schemas.microsoft.com/office/drawing/2014/main" id="{83EF77E1-F7CA-284C-91DA-C7CE667498BB}"/>
              </a:ext>
            </a:extLst>
          </p:cNvPr>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861704" y="1842656"/>
            <a:ext cx="8468591" cy="4668980"/>
          </a:xfrm>
          <a:prstGeom prst="rect">
            <a:avLst/>
          </a:prstGeom>
          <a:noFill/>
          <a:ln>
            <a:noFill/>
          </a:ln>
        </p:spPr>
      </p:pic>
      <p:sp>
        <p:nvSpPr>
          <p:cNvPr id="5" name="Slide Number Placeholder 4">
            <a:extLst>
              <a:ext uri="{FF2B5EF4-FFF2-40B4-BE49-F238E27FC236}">
                <a16:creationId xmlns:a16="http://schemas.microsoft.com/office/drawing/2014/main" id="{5FA52F8D-5059-DC42-BD73-C5FF47CCAAA0}"/>
              </a:ext>
            </a:extLst>
          </p:cNvPr>
          <p:cNvSpPr>
            <a:spLocks noGrp="1"/>
          </p:cNvSpPr>
          <p:nvPr>
            <p:ph type="sldNum" sz="quarter" idx="12"/>
          </p:nvPr>
        </p:nvSpPr>
        <p:spPr/>
        <p:txBody>
          <a:bodyPr/>
          <a:lstStyle/>
          <a:p>
            <a:fld id="{88090F67-2096-5340-93FF-8FBA9FFBF1CA}" type="slidenum">
              <a:rPr lang="en-IQ" smtClean="0"/>
              <a:t>15</a:t>
            </a:fld>
            <a:endParaRPr lang="en-IQ"/>
          </a:p>
        </p:txBody>
      </p:sp>
    </p:spTree>
    <p:extLst>
      <p:ext uri="{BB962C8B-B14F-4D97-AF65-F5344CB8AC3E}">
        <p14:creationId xmlns:p14="http://schemas.microsoft.com/office/powerpoint/2010/main" val="696819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519BDB5C-A537-2D43-8E46-E36099C97212}"/>
              </a:ext>
            </a:extLst>
          </p:cNvPr>
          <p:cNvSpPr>
            <a:spLocks noGrp="1" noChangeArrowheads="1"/>
          </p:cNvSpPr>
          <p:nvPr>
            <p:ph type="title"/>
          </p:nvPr>
        </p:nvSpPr>
        <p:spPr>
          <a:xfrm>
            <a:off x="3602182" y="0"/>
            <a:ext cx="5278582" cy="471054"/>
          </a:xfrm>
        </p:spPr>
        <p:txBody>
          <a:bodyPr>
            <a:noAutofit/>
          </a:bodyPr>
          <a:lstStyle/>
          <a:p>
            <a:pPr algn="ctr" eaLnBrk="1" hangingPunct="1"/>
            <a:r>
              <a:rPr lang="en-US" altLang="zh-TW" sz="2800" b="1" u="sng"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Titration Curve</a:t>
            </a:r>
          </a:p>
        </p:txBody>
      </p:sp>
      <p:sp>
        <p:nvSpPr>
          <p:cNvPr id="80899" name="Rectangle 3">
            <a:extLst>
              <a:ext uri="{FF2B5EF4-FFF2-40B4-BE49-F238E27FC236}">
                <a16:creationId xmlns:a16="http://schemas.microsoft.com/office/drawing/2014/main" id="{F355D01D-D458-D047-A838-DA6E430EA922}"/>
              </a:ext>
            </a:extLst>
          </p:cNvPr>
          <p:cNvSpPr>
            <a:spLocks noGrp="1" noChangeArrowheads="1"/>
          </p:cNvSpPr>
          <p:nvPr>
            <p:ph idx="1"/>
          </p:nvPr>
        </p:nvSpPr>
        <p:spPr>
          <a:xfrm>
            <a:off x="0" y="381000"/>
            <a:ext cx="12192000" cy="6477000"/>
          </a:xfrm>
        </p:spPr>
        <p:txBody>
          <a:bodyPr>
            <a:normAutofit/>
          </a:bodyPr>
          <a:lstStyle/>
          <a:p>
            <a:pPr>
              <a:lnSpc>
                <a:spcPct val="95000"/>
              </a:lnSpc>
              <a:spcBef>
                <a:spcPct val="1500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titration curve is a graph showing the pH of an acid or base as a function of the volume of titrant (base or acid solution) added. </a:t>
            </a:r>
          </a:p>
          <a:p>
            <a:pPr>
              <a:lnSpc>
                <a:spcPct val="95000"/>
              </a:lnSpc>
              <a:spcBef>
                <a:spcPct val="1500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x-axis units are always reagent or titrant volume.</a:t>
            </a:r>
            <a:endParaRPr lang="en-IQ"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Y-axis may be increments of analyte reacted or product formed (linear segment curve) or a p-function such as pH (s—curve). </a:t>
            </a: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equivalence point is characterized by large changes in the relative concertation of the reagent and analyte.</a:t>
            </a:r>
            <a:r>
              <a:rPr lang="en-IQ" sz="18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The inflection point of the curve is the equivalence point of the titration. </a:t>
            </a:r>
          </a:p>
          <a:p>
            <a:pPr algn="just">
              <a:lnSpc>
                <a:spcPct val="107000"/>
              </a:lnSpc>
              <a:spcAft>
                <a:spcPts val="800"/>
              </a:spcAft>
            </a:pP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Before the equivalence point, the unknown solution in the flask is in excess, so the pH is closest to its pH.</a:t>
            </a:r>
          </a:p>
          <a:p>
            <a:pPr eaLnBrk="1" hangingPunct="1">
              <a:lnSpc>
                <a:spcPct val="95000"/>
              </a:lnSpc>
              <a:spcBef>
                <a:spcPct val="15000"/>
              </a:spcBef>
            </a:pP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The pH of the equivalence point depends on the pH of the salt solution.</a:t>
            </a:r>
          </a:p>
          <a:p>
            <a:pPr lvl="1" eaLnBrk="1" hangingPunct="1">
              <a:lnSpc>
                <a:spcPct val="95000"/>
              </a:lnSpc>
              <a:spcBef>
                <a:spcPct val="15000"/>
              </a:spcBef>
            </a:pP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The equivalence point of a neutral salt, pH = 7 </a:t>
            </a:r>
          </a:p>
          <a:p>
            <a:pPr lvl="1" eaLnBrk="1" hangingPunct="1">
              <a:lnSpc>
                <a:spcPct val="95000"/>
              </a:lnSpc>
              <a:spcBef>
                <a:spcPct val="15000"/>
              </a:spcBef>
            </a:pP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Equivalence point of acidic salt, pH &lt; 7 (</a:t>
            </a:r>
            <a:r>
              <a:rPr lang="en-US" altLang="zh-TW" sz="18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NH</a:t>
            </a:r>
            <a:r>
              <a:rPr lang="en-US" altLang="zh-TW" sz="1800" baseline="-250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4</a:t>
            </a:r>
            <a:r>
              <a:rPr lang="en-US" altLang="zh-TW" sz="1800" baseline="300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a:t>
            </a:r>
          </a:p>
          <a:p>
            <a:pPr lvl="1" eaLnBrk="1" hangingPunct="1">
              <a:lnSpc>
                <a:spcPct val="95000"/>
              </a:lnSpc>
              <a:spcBef>
                <a:spcPct val="15000"/>
              </a:spcBef>
            </a:pP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Equivalence point of basic salt, pH &gt; 7 (</a:t>
            </a:r>
            <a:r>
              <a:rPr lang="en-US" altLang="zh-TW" sz="18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a:t>
            </a:r>
            <a:r>
              <a:rPr lang="en-US" altLang="zh-TW" sz="1800" baseline="30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a:t>
            </a:r>
          </a:p>
          <a:p>
            <a:pPr>
              <a:lnSpc>
                <a:spcPct val="95000"/>
              </a:lnSpc>
              <a:spcBef>
                <a:spcPct val="15000"/>
              </a:spcBef>
            </a:pP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Beyond the equivalence point, the known solution in the burette </a:t>
            </a:r>
          </a:p>
          <a:p>
            <a:pPr marL="0" indent="0">
              <a:lnSpc>
                <a:spcPct val="95000"/>
              </a:lnSpc>
              <a:spcBef>
                <a:spcPct val="15000"/>
              </a:spcBef>
              <a:buNone/>
            </a:pP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      is in excess, so the pH approaches its pH.</a:t>
            </a:r>
          </a:p>
        </p:txBody>
      </p:sp>
      <p:pic>
        <p:nvPicPr>
          <p:cNvPr id="4" name="Picture 3">
            <a:extLst>
              <a:ext uri="{FF2B5EF4-FFF2-40B4-BE49-F238E27FC236}">
                <a16:creationId xmlns:a16="http://schemas.microsoft.com/office/drawing/2014/main" id="{069673A5-909C-624B-8130-B01D9FEDE9AC}"/>
              </a:ext>
            </a:extLst>
          </p:cNvPr>
          <p:cNvPicPr/>
          <p:nvPr/>
        </p:nvPicPr>
        <p:blipFill rotWithShape="1">
          <a:blip r:embed="rId3">
            <a:extLst>
              <a:ext uri="{28A0092B-C50C-407E-A947-70E740481C1C}">
                <a14:useLocalDpi xmlns:a14="http://schemas.microsoft.com/office/drawing/2010/main" val="0"/>
              </a:ext>
            </a:extLst>
          </a:blip>
          <a:srcRect l="4666" t="5926"/>
          <a:stretch/>
        </p:blipFill>
        <p:spPr bwMode="auto">
          <a:xfrm>
            <a:off x="7712765" y="3697357"/>
            <a:ext cx="4250634" cy="3024118"/>
          </a:xfrm>
          <a:prstGeom prst="rect">
            <a:avLst/>
          </a:prstGeom>
          <a:noFill/>
          <a:ln>
            <a:noFill/>
          </a:ln>
        </p:spPr>
      </p:pic>
      <p:sp>
        <p:nvSpPr>
          <p:cNvPr id="2" name="Slide Number Placeholder 1">
            <a:extLst>
              <a:ext uri="{FF2B5EF4-FFF2-40B4-BE49-F238E27FC236}">
                <a16:creationId xmlns:a16="http://schemas.microsoft.com/office/drawing/2014/main" id="{2D6154BC-7D03-2E46-9539-5C0437E56C8F}"/>
              </a:ext>
            </a:extLst>
          </p:cNvPr>
          <p:cNvSpPr>
            <a:spLocks noGrp="1"/>
          </p:cNvSpPr>
          <p:nvPr>
            <p:ph type="sldNum" sz="quarter" idx="12"/>
          </p:nvPr>
        </p:nvSpPr>
        <p:spPr/>
        <p:txBody>
          <a:bodyPr/>
          <a:lstStyle/>
          <a:p>
            <a:fld id="{88090F67-2096-5340-93FF-8FBA9FFBF1CA}" type="slidenum">
              <a:rPr lang="en-IQ" smtClean="0"/>
              <a:t>16</a:t>
            </a:fld>
            <a:endParaRPr lang="en-IQ"/>
          </a:p>
        </p:txBody>
      </p:sp>
      <p:sp>
        <p:nvSpPr>
          <p:cNvPr id="7" name="TextBox 6">
            <a:extLst>
              <a:ext uri="{FF2B5EF4-FFF2-40B4-BE49-F238E27FC236}">
                <a16:creationId xmlns:a16="http://schemas.microsoft.com/office/drawing/2014/main" id="{6AD7B357-C396-6146-9A6A-C9AEAFC30A45}"/>
              </a:ext>
            </a:extLst>
          </p:cNvPr>
          <p:cNvSpPr txBox="1"/>
          <p:nvPr/>
        </p:nvSpPr>
        <p:spPr>
          <a:xfrm>
            <a:off x="376084" y="5352781"/>
            <a:ext cx="5420032" cy="1569660"/>
          </a:xfrm>
          <a:prstGeom prst="rect">
            <a:avLst/>
          </a:prstGeom>
          <a:noFill/>
        </p:spPr>
        <p:txBody>
          <a:bodyPr wrap="square">
            <a:spAutoFit/>
          </a:bodyPr>
          <a:lstStyle/>
          <a:p>
            <a:r>
              <a:rPr lang="en-US" altLang="zh-TW" sz="1800" b="1" u="sng"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Types of Titration Curve</a:t>
            </a:r>
          </a:p>
          <a:p>
            <a:pPr marL="285750" indent="-285750">
              <a:buFont typeface="Wingdings" pitchFamily="2" charset="2"/>
              <a:buChar char="q"/>
            </a:pPr>
            <a:r>
              <a:rPr lang="en-US" altLang="zh-TW" sz="2000" dirty="0">
                <a:solidFill>
                  <a:srgbClr val="C00000"/>
                </a:solidFill>
                <a:latin typeface="Times New Roman" panose="02020603050405020304" pitchFamily="18" charset="0"/>
                <a:cs typeface="Times New Roman" panose="02020603050405020304" pitchFamily="18" charset="0"/>
              </a:rPr>
              <a:t>Strong Acid–Strong Base </a:t>
            </a:r>
            <a:endParaRPr lang="en-US" altLang="zh-TW" sz="2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endParaRPr>
          </a:p>
          <a:p>
            <a:pPr marL="285750" indent="-285750">
              <a:buFont typeface="Wingdings" pitchFamily="2" charset="2"/>
              <a:buChar char="q"/>
            </a:pPr>
            <a:r>
              <a:rPr lang="en-US" altLang="zh-TW" sz="2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Weak Acid- Strong Base</a:t>
            </a:r>
          </a:p>
          <a:p>
            <a:pPr marL="285750" indent="-285750">
              <a:buFont typeface="Wingdings" pitchFamily="2" charset="2"/>
              <a:buChar char="q"/>
            </a:pPr>
            <a:r>
              <a:rPr lang="en-US" altLang="zh-TW" sz="2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Weak Base- Strong Acid</a:t>
            </a:r>
          </a:p>
          <a:p>
            <a:endParaRPr lang="en-IQ"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a:extLst>
              <a:ext uri="{FF2B5EF4-FFF2-40B4-BE49-F238E27FC236}">
                <a16:creationId xmlns:a16="http://schemas.microsoft.com/office/drawing/2014/main" id="{3CD3C779-625F-DC4B-B5D0-9981E5CCFEAC}"/>
              </a:ext>
            </a:extLst>
          </p:cNvPr>
          <p:cNvSpPr>
            <a:spLocks noGrp="1" noChangeArrowheads="1"/>
          </p:cNvSpPr>
          <p:nvPr>
            <p:ph type="title"/>
          </p:nvPr>
        </p:nvSpPr>
        <p:spPr>
          <a:xfrm>
            <a:off x="1821439" y="228600"/>
            <a:ext cx="9324976" cy="644525"/>
          </a:xfrm>
        </p:spPr>
        <p:txBody>
          <a:bodyPr/>
          <a:lstStyle/>
          <a:p>
            <a:pPr eaLnBrk="1" hangingPunct="1"/>
            <a:r>
              <a:rPr lang="en-US" altLang="zh-TW" sz="2800" b="1"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Titration Curve: Strong Base- Strong Acid</a:t>
            </a:r>
          </a:p>
        </p:txBody>
      </p:sp>
      <p:pic>
        <p:nvPicPr>
          <p:cNvPr id="82947" name="Picture 6" descr="16_06_Figure">
            <a:extLst>
              <a:ext uri="{FF2B5EF4-FFF2-40B4-BE49-F238E27FC236}">
                <a16:creationId xmlns:a16="http://schemas.microsoft.com/office/drawing/2014/main" id="{50EC619D-5AFF-7847-B199-CC118D500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556"/>
          <a:stretch>
            <a:fillRect/>
          </a:stretch>
        </p:blipFill>
        <p:spPr bwMode="auto">
          <a:xfrm>
            <a:off x="451498" y="1066800"/>
            <a:ext cx="4765675" cy="5308167"/>
          </a:xfrm>
          <a:prstGeom prst="rect">
            <a:avLst/>
          </a:prstGeom>
          <a:noFill/>
          <a:ln w="38100">
            <a:solidFill>
              <a:srgbClr val="FFC000"/>
            </a:solidFill>
            <a:prstDash val="lgDash"/>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79B230-00CA-BF4F-AF19-4C52AA2242C7}"/>
              </a:ext>
            </a:extLst>
          </p:cNvPr>
          <p:cNvPicPr>
            <a:picLocks noChangeAspect="1"/>
          </p:cNvPicPr>
          <p:nvPr/>
        </p:nvPicPr>
        <p:blipFill>
          <a:blip r:embed="rId4"/>
          <a:stretch>
            <a:fillRect/>
          </a:stretch>
        </p:blipFill>
        <p:spPr>
          <a:xfrm>
            <a:off x="6371303" y="1066800"/>
            <a:ext cx="5369199" cy="5308167"/>
          </a:xfrm>
          <a:prstGeom prst="rect">
            <a:avLst/>
          </a:prstGeom>
          <a:ln w="38100">
            <a:solidFill>
              <a:srgbClr val="FFC000"/>
            </a:solidFill>
            <a:extLst>
              <a:ext uri="{C807C97D-BFC1-408E-A445-0C87EB9F89A2}">
                <ask:lineSketchStyleProps xmlns:ask="http://schemas.microsoft.com/office/drawing/2018/sketchyshapes" sd="3784309432">
                  <a:custGeom>
                    <a:avLst/>
                    <a:gdLst>
                      <a:gd name="connsiteX0" fmla="*/ 0 w 5369199"/>
                      <a:gd name="connsiteY0" fmla="*/ 0 h 5308167"/>
                      <a:gd name="connsiteX1" fmla="*/ 489194 w 5369199"/>
                      <a:gd name="connsiteY1" fmla="*/ 0 h 5308167"/>
                      <a:gd name="connsiteX2" fmla="*/ 924695 w 5369199"/>
                      <a:gd name="connsiteY2" fmla="*/ 0 h 5308167"/>
                      <a:gd name="connsiteX3" fmla="*/ 1467581 w 5369199"/>
                      <a:gd name="connsiteY3" fmla="*/ 0 h 5308167"/>
                      <a:gd name="connsiteX4" fmla="*/ 2064159 w 5369199"/>
                      <a:gd name="connsiteY4" fmla="*/ 0 h 5308167"/>
                      <a:gd name="connsiteX5" fmla="*/ 2553352 w 5369199"/>
                      <a:gd name="connsiteY5" fmla="*/ 0 h 5308167"/>
                      <a:gd name="connsiteX6" fmla="*/ 3257314 w 5369199"/>
                      <a:gd name="connsiteY6" fmla="*/ 0 h 5308167"/>
                      <a:gd name="connsiteX7" fmla="*/ 3692816 w 5369199"/>
                      <a:gd name="connsiteY7" fmla="*/ 0 h 5308167"/>
                      <a:gd name="connsiteX8" fmla="*/ 4182009 w 5369199"/>
                      <a:gd name="connsiteY8" fmla="*/ 0 h 5308167"/>
                      <a:gd name="connsiteX9" fmla="*/ 4671203 w 5369199"/>
                      <a:gd name="connsiteY9" fmla="*/ 0 h 5308167"/>
                      <a:gd name="connsiteX10" fmla="*/ 5369199 w 5369199"/>
                      <a:gd name="connsiteY10" fmla="*/ 0 h 5308167"/>
                      <a:gd name="connsiteX11" fmla="*/ 5369199 w 5369199"/>
                      <a:gd name="connsiteY11" fmla="*/ 589796 h 5308167"/>
                      <a:gd name="connsiteX12" fmla="*/ 5369199 w 5369199"/>
                      <a:gd name="connsiteY12" fmla="*/ 1073429 h 5308167"/>
                      <a:gd name="connsiteX13" fmla="*/ 5369199 w 5369199"/>
                      <a:gd name="connsiteY13" fmla="*/ 1716307 h 5308167"/>
                      <a:gd name="connsiteX14" fmla="*/ 5369199 w 5369199"/>
                      <a:gd name="connsiteY14" fmla="*/ 2359185 h 5308167"/>
                      <a:gd name="connsiteX15" fmla="*/ 5369199 w 5369199"/>
                      <a:gd name="connsiteY15" fmla="*/ 2789737 h 5308167"/>
                      <a:gd name="connsiteX16" fmla="*/ 5369199 w 5369199"/>
                      <a:gd name="connsiteY16" fmla="*/ 3379533 h 5308167"/>
                      <a:gd name="connsiteX17" fmla="*/ 5369199 w 5369199"/>
                      <a:gd name="connsiteY17" fmla="*/ 4022411 h 5308167"/>
                      <a:gd name="connsiteX18" fmla="*/ 5369199 w 5369199"/>
                      <a:gd name="connsiteY18" fmla="*/ 4665289 h 5308167"/>
                      <a:gd name="connsiteX19" fmla="*/ 5369199 w 5369199"/>
                      <a:gd name="connsiteY19" fmla="*/ 5308167 h 5308167"/>
                      <a:gd name="connsiteX20" fmla="*/ 4665237 w 5369199"/>
                      <a:gd name="connsiteY20" fmla="*/ 5308167 h 5308167"/>
                      <a:gd name="connsiteX21" fmla="*/ 4122352 w 5369199"/>
                      <a:gd name="connsiteY21" fmla="*/ 5308167 h 5308167"/>
                      <a:gd name="connsiteX22" fmla="*/ 3633158 w 5369199"/>
                      <a:gd name="connsiteY22" fmla="*/ 5308167 h 5308167"/>
                      <a:gd name="connsiteX23" fmla="*/ 3197656 w 5369199"/>
                      <a:gd name="connsiteY23" fmla="*/ 5308167 h 5308167"/>
                      <a:gd name="connsiteX24" fmla="*/ 2601079 w 5369199"/>
                      <a:gd name="connsiteY24" fmla="*/ 5308167 h 5308167"/>
                      <a:gd name="connsiteX25" fmla="*/ 2165577 w 5369199"/>
                      <a:gd name="connsiteY25" fmla="*/ 5308167 h 5308167"/>
                      <a:gd name="connsiteX26" fmla="*/ 1622691 w 5369199"/>
                      <a:gd name="connsiteY26" fmla="*/ 5308167 h 5308167"/>
                      <a:gd name="connsiteX27" fmla="*/ 1187190 w 5369199"/>
                      <a:gd name="connsiteY27" fmla="*/ 5308167 h 5308167"/>
                      <a:gd name="connsiteX28" fmla="*/ 644304 w 5369199"/>
                      <a:gd name="connsiteY28" fmla="*/ 5308167 h 5308167"/>
                      <a:gd name="connsiteX29" fmla="*/ 0 w 5369199"/>
                      <a:gd name="connsiteY29" fmla="*/ 5308167 h 5308167"/>
                      <a:gd name="connsiteX30" fmla="*/ 0 w 5369199"/>
                      <a:gd name="connsiteY30" fmla="*/ 4665289 h 5308167"/>
                      <a:gd name="connsiteX31" fmla="*/ 0 w 5369199"/>
                      <a:gd name="connsiteY31" fmla="*/ 4075493 h 5308167"/>
                      <a:gd name="connsiteX32" fmla="*/ 0 w 5369199"/>
                      <a:gd name="connsiteY32" fmla="*/ 3379533 h 5308167"/>
                      <a:gd name="connsiteX33" fmla="*/ 0 w 5369199"/>
                      <a:gd name="connsiteY33" fmla="*/ 2948982 h 5308167"/>
                      <a:gd name="connsiteX34" fmla="*/ 0 w 5369199"/>
                      <a:gd name="connsiteY34" fmla="*/ 2253022 h 5308167"/>
                      <a:gd name="connsiteX35" fmla="*/ 0 w 5369199"/>
                      <a:gd name="connsiteY35" fmla="*/ 1769389 h 5308167"/>
                      <a:gd name="connsiteX36" fmla="*/ 0 w 5369199"/>
                      <a:gd name="connsiteY36" fmla="*/ 1285756 h 5308167"/>
                      <a:gd name="connsiteX37" fmla="*/ 0 w 5369199"/>
                      <a:gd name="connsiteY37" fmla="*/ 695960 h 5308167"/>
                      <a:gd name="connsiteX38" fmla="*/ 0 w 5369199"/>
                      <a:gd name="connsiteY38" fmla="*/ 0 h 530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369199" h="5308167" fill="none" extrusionOk="0">
                        <a:moveTo>
                          <a:pt x="0" y="0"/>
                        </a:moveTo>
                        <a:cubicBezTo>
                          <a:pt x="222211" y="-18928"/>
                          <a:pt x="342699" y="21337"/>
                          <a:pt x="489194" y="0"/>
                        </a:cubicBezTo>
                        <a:cubicBezTo>
                          <a:pt x="635689" y="-21337"/>
                          <a:pt x="835706" y="49768"/>
                          <a:pt x="924695" y="0"/>
                        </a:cubicBezTo>
                        <a:cubicBezTo>
                          <a:pt x="1013684" y="-49768"/>
                          <a:pt x="1266110" y="38732"/>
                          <a:pt x="1467581" y="0"/>
                        </a:cubicBezTo>
                        <a:cubicBezTo>
                          <a:pt x="1669052" y="-38732"/>
                          <a:pt x="1827327" y="56120"/>
                          <a:pt x="2064159" y="0"/>
                        </a:cubicBezTo>
                        <a:cubicBezTo>
                          <a:pt x="2300991" y="-56120"/>
                          <a:pt x="2410748" y="29593"/>
                          <a:pt x="2553352" y="0"/>
                        </a:cubicBezTo>
                        <a:cubicBezTo>
                          <a:pt x="2695956" y="-29593"/>
                          <a:pt x="2918248" y="784"/>
                          <a:pt x="3257314" y="0"/>
                        </a:cubicBezTo>
                        <a:cubicBezTo>
                          <a:pt x="3596380" y="-784"/>
                          <a:pt x="3583144" y="35779"/>
                          <a:pt x="3692816" y="0"/>
                        </a:cubicBezTo>
                        <a:cubicBezTo>
                          <a:pt x="3802488" y="-35779"/>
                          <a:pt x="3995034" y="41612"/>
                          <a:pt x="4182009" y="0"/>
                        </a:cubicBezTo>
                        <a:cubicBezTo>
                          <a:pt x="4368984" y="-41612"/>
                          <a:pt x="4487382" y="57352"/>
                          <a:pt x="4671203" y="0"/>
                        </a:cubicBezTo>
                        <a:cubicBezTo>
                          <a:pt x="4855024" y="-57352"/>
                          <a:pt x="5183977" y="65448"/>
                          <a:pt x="5369199" y="0"/>
                        </a:cubicBezTo>
                        <a:cubicBezTo>
                          <a:pt x="5404432" y="285086"/>
                          <a:pt x="5322555" y="447199"/>
                          <a:pt x="5369199" y="589796"/>
                        </a:cubicBezTo>
                        <a:cubicBezTo>
                          <a:pt x="5415843" y="732393"/>
                          <a:pt x="5319464" y="886309"/>
                          <a:pt x="5369199" y="1073429"/>
                        </a:cubicBezTo>
                        <a:cubicBezTo>
                          <a:pt x="5418934" y="1260549"/>
                          <a:pt x="5356256" y="1417010"/>
                          <a:pt x="5369199" y="1716307"/>
                        </a:cubicBezTo>
                        <a:cubicBezTo>
                          <a:pt x="5382142" y="2015604"/>
                          <a:pt x="5352532" y="2194701"/>
                          <a:pt x="5369199" y="2359185"/>
                        </a:cubicBezTo>
                        <a:cubicBezTo>
                          <a:pt x="5385866" y="2523669"/>
                          <a:pt x="5350638" y="2619809"/>
                          <a:pt x="5369199" y="2789737"/>
                        </a:cubicBezTo>
                        <a:cubicBezTo>
                          <a:pt x="5387760" y="2959665"/>
                          <a:pt x="5335555" y="3221233"/>
                          <a:pt x="5369199" y="3379533"/>
                        </a:cubicBezTo>
                        <a:cubicBezTo>
                          <a:pt x="5402843" y="3537833"/>
                          <a:pt x="5315473" y="3718642"/>
                          <a:pt x="5369199" y="4022411"/>
                        </a:cubicBezTo>
                        <a:cubicBezTo>
                          <a:pt x="5422925" y="4326180"/>
                          <a:pt x="5303911" y="4503732"/>
                          <a:pt x="5369199" y="4665289"/>
                        </a:cubicBezTo>
                        <a:cubicBezTo>
                          <a:pt x="5434487" y="4826846"/>
                          <a:pt x="5303540" y="5163443"/>
                          <a:pt x="5369199" y="5308167"/>
                        </a:cubicBezTo>
                        <a:cubicBezTo>
                          <a:pt x="5195671" y="5377802"/>
                          <a:pt x="5011007" y="5288525"/>
                          <a:pt x="4665237" y="5308167"/>
                        </a:cubicBezTo>
                        <a:cubicBezTo>
                          <a:pt x="4319467" y="5327809"/>
                          <a:pt x="4253119" y="5272186"/>
                          <a:pt x="4122352" y="5308167"/>
                        </a:cubicBezTo>
                        <a:cubicBezTo>
                          <a:pt x="3991586" y="5344148"/>
                          <a:pt x="3734366" y="5291560"/>
                          <a:pt x="3633158" y="5308167"/>
                        </a:cubicBezTo>
                        <a:cubicBezTo>
                          <a:pt x="3531950" y="5324774"/>
                          <a:pt x="3301666" y="5306590"/>
                          <a:pt x="3197656" y="5308167"/>
                        </a:cubicBezTo>
                        <a:cubicBezTo>
                          <a:pt x="3093646" y="5309744"/>
                          <a:pt x="2771047" y="5255773"/>
                          <a:pt x="2601079" y="5308167"/>
                        </a:cubicBezTo>
                        <a:cubicBezTo>
                          <a:pt x="2431111" y="5360561"/>
                          <a:pt x="2346185" y="5279410"/>
                          <a:pt x="2165577" y="5308167"/>
                        </a:cubicBezTo>
                        <a:cubicBezTo>
                          <a:pt x="1984969" y="5336924"/>
                          <a:pt x="1735700" y="5287618"/>
                          <a:pt x="1622691" y="5308167"/>
                        </a:cubicBezTo>
                        <a:cubicBezTo>
                          <a:pt x="1509682" y="5328716"/>
                          <a:pt x="1398586" y="5260132"/>
                          <a:pt x="1187190" y="5308167"/>
                        </a:cubicBezTo>
                        <a:cubicBezTo>
                          <a:pt x="975794" y="5356202"/>
                          <a:pt x="886848" y="5301944"/>
                          <a:pt x="644304" y="5308167"/>
                        </a:cubicBezTo>
                        <a:cubicBezTo>
                          <a:pt x="401760" y="5314390"/>
                          <a:pt x="185669" y="5233654"/>
                          <a:pt x="0" y="5308167"/>
                        </a:cubicBezTo>
                        <a:cubicBezTo>
                          <a:pt x="-19492" y="5040497"/>
                          <a:pt x="18858" y="4833245"/>
                          <a:pt x="0" y="4665289"/>
                        </a:cubicBezTo>
                        <a:cubicBezTo>
                          <a:pt x="-18858" y="4497333"/>
                          <a:pt x="14431" y="4322466"/>
                          <a:pt x="0" y="4075493"/>
                        </a:cubicBezTo>
                        <a:cubicBezTo>
                          <a:pt x="-14431" y="3828520"/>
                          <a:pt x="31932" y="3727203"/>
                          <a:pt x="0" y="3379533"/>
                        </a:cubicBezTo>
                        <a:cubicBezTo>
                          <a:pt x="-31932" y="3031863"/>
                          <a:pt x="46742" y="3097448"/>
                          <a:pt x="0" y="2948982"/>
                        </a:cubicBezTo>
                        <a:cubicBezTo>
                          <a:pt x="-46742" y="2800516"/>
                          <a:pt x="78736" y="2411023"/>
                          <a:pt x="0" y="2253022"/>
                        </a:cubicBezTo>
                        <a:cubicBezTo>
                          <a:pt x="-78736" y="2095021"/>
                          <a:pt x="54908" y="1969508"/>
                          <a:pt x="0" y="1769389"/>
                        </a:cubicBezTo>
                        <a:cubicBezTo>
                          <a:pt x="-54908" y="1569270"/>
                          <a:pt x="48302" y="1413554"/>
                          <a:pt x="0" y="1285756"/>
                        </a:cubicBezTo>
                        <a:cubicBezTo>
                          <a:pt x="-48302" y="1157958"/>
                          <a:pt x="2213" y="835390"/>
                          <a:pt x="0" y="695960"/>
                        </a:cubicBezTo>
                        <a:cubicBezTo>
                          <a:pt x="-2213" y="556530"/>
                          <a:pt x="79267" y="230319"/>
                          <a:pt x="0" y="0"/>
                        </a:cubicBezTo>
                        <a:close/>
                      </a:path>
                      <a:path w="5369199" h="5308167" stroke="0" extrusionOk="0">
                        <a:moveTo>
                          <a:pt x="0" y="0"/>
                        </a:moveTo>
                        <a:cubicBezTo>
                          <a:pt x="216680" y="-2949"/>
                          <a:pt x="325496" y="45475"/>
                          <a:pt x="435502" y="0"/>
                        </a:cubicBezTo>
                        <a:cubicBezTo>
                          <a:pt x="545508" y="-45475"/>
                          <a:pt x="755149" y="10263"/>
                          <a:pt x="924695" y="0"/>
                        </a:cubicBezTo>
                        <a:cubicBezTo>
                          <a:pt x="1094241" y="-10263"/>
                          <a:pt x="1395325" y="70466"/>
                          <a:pt x="1521273" y="0"/>
                        </a:cubicBezTo>
                        <a:cubicBezTo>
                          <a:pt x="1647221" y="-70466"/>
                          <a:pt x="1785290" y="49168"/>
                          <a:pt x="1956775" y="0"/>
                        </a:cubicBezTo>
                        <a:cubicBezTo>
                          <a:pt x="2128260" y="-49168"/>
                          <a:pt x="2245601" y="52025"/>
                          <a:pt x="2445968" y="0"/>
                        </a:cubicBezTo>
                        <a:cubicBezTo>
                          <a:pt x="2646335" y="-52025"/>
                          <a:pt x="2898832" y="55000"/>
                          <a:pt x="3096238" y="0"/>
                        </a:cubicBezTo>
                        <a:cubicBezTo>
                          <a:pt x="3293644" y="-55000"/>
                          <a:pt x="3407471" y="55166"/>
                          <a:pt x="3639124" y="0"/>
                        </a:cubicBezTo>
                        <a:cubicBezTo>
                          <a:pt x="3870777" y="-55166"/>
                          <a:pt x="3958196" y="24232"/>
                          <a:pt x="4074625" y="0"/>
                        </a:cubicBezTo>
                        <a:cubicBezTo>
                          <a:pt x="4191054" y="-24232"/>
                          <a:pt x="4493259" y="12124"/>
                          <a:pt x="4617511" y="0"/>
                        </a:cubicBezTo>
                        <a:cubicBezTo>
                          <a:pt x="4741763" y="-12124"/>
                          <a:pt x="5114809" y="13307"/>
                          <a:pt x="5369199" y="0"/>
                        </a:cubicBezTo>
                        <a:cubicBezTo>
                          <a:pt x="5412516" y="170623"/>
                          <a:pt x="5350151" y="400619"/>
                          <a:pt x="5369199" y="536715"/>
                        </a:cubicBezTo>
                        <a:cubicBezTo>
                          <a:pt x="5388247" y="672812"/>
                          <a:pt x="5357607" y="799854"/>
                          <a:pt x="5369199" y="967266"/>
                        </a:cubicBezTo>
                        <a:cubicBezTo>
                          <a:pt x="5380791" y="1134678"/>
                          <a:pt x="5347569" y="1419623"/>
                          <a:pt x="5369199" y="1663226"/>
                        </a:cubicBezTo>
                        <a:cubicBezTo>
                          <a:pt x="5390829" y="1906829"/>
                          <a:pt x="5294498" y="2087126"/>
                          <a:pt x="5369199" y="2359185"/>
                        </a:cubicBezTo>
                        <a:cubicBezTo>
                          <a:pt x="5443900" y="2631244"/>
                          <a:pt x="5363598" y="2690857"/>
                          <a:pt x="5369199" y="2895900"/>
                        </a:cubicBezTo>
                        <a:cubicBezTo>
                          <a:pt x="5374800" y="3100943"/>
                          <a:pt x="5363879" y="3177522"/>
                          <a:pt x="5369199" y="3379533"/>
                        </a:cubicBezTo>
                        <a:cubicBezTo>
                          <a:pt x="5374519" y="3581544"/>
                          <a:pt x="5318812" y="3830036"/>
                          <a:pt x="5369199" y="3969329"/>
                        </a:cubicBezTo>
                        <a:cubicBezTo>
                          <a:pt x="5419586" y="4108622"/>
                          <a:pt x="5323346" y="4463235"/>
                          <a:pt x="5369199" y="4665289"/>
                        </a:cubicBezTo>
                        <a:cubicBezTo>
                          <a:pt x="5415052" y="4867343"/>
                          <a:pt x="5335342" y="5044121"/>
                          <a:pt x="5369199" y="5308167"/>
                        </a:cubicBezTo>
                        <a:cubicBezTo>
                          <a:pt x="5252544" y="5334195"/>
                          <a:pt x="5111620" y="5267412"/>
                          <a:pt x="4880005" y="5308167"/>
                        </a:cubicBezTo>
                        <a:cubicBezTo>
                          <a:pt x="4648390" y="5348922"/>
                          <a:pt x="4395807" y="5273189"/>
                          <a:pt x="4176044" y="5308167"/>
                        </a:cubicBezTo>
                        <a:cubicBezTo>
                          <a:pt x="3956281" y="5343145"/>
                          <a:pt x="3765732" y="5289158"/>
                          <a:pt x="3579466" y="5308167"/>
                        </a:cubicBezTo>
                        <a:cubicBezTo>
                          <a:pt x="3393200" y="5327176"/>
                          <a:pt x="3233265" y="5243919"/>
                          <a:pt x="3036580" y="5308167"/>
                        </a:cubicBezTo>
                        <a:cubicBezTo>
                          <a:pt x="2839895" y="5372415"/>
                          <a:pt x="2676483" y="5247764"/>
                          <a:pt x="2493695" y="5308167"/>
                        </a:cubicBezTo>
                        <a:cubicBezTo>
                          <a:pt x="2310908" y="5368570"/>
                          <a:pt x="1984986" y="5304995"/>
                          <a:pt x="1843425" y="5308167"/>
                        </a:cubicBezTo>
                        <a:cubicBezTo>
                          <a:pt x="1701864" y="5311339"/>
                          <a:pt x="1573167" y="5291372"/>
                          <a:pt x="1354231" y="5308167"/>
                        </a:cubicBezTo>
                        <a:cubicBezTo>
                          <a:pt x="1135295" y="5324962"/>
                          <a:pt x="842230" y="5258972"/>
                          <a:pt x="703962" y="5308167"/>
                        </a:cubicBezTo>
                        <a:cubicBezTo>
                          <a:pt x="565694" y="5357362"/>
                          <a:pt x="228801" y="5262316"/>
                          <a:pt x="0" y="5308167"/>
                        </a:cubicBezTo>
                        <a:cubicBezTo>
                          <a:pt x="-20280" y="5040343"/>
                          <a:pt x="63282" y="4911628"/>
                          <a:pt x="0" y="4771452"/>
                        </a:cubicBezTo>
                        <a:cubicBezTo>
                          <a:pt x="-63282" y="4631276"/>
                          <a:pt x="40492" y="4461261"/>
                          <a:pt x="0" y="4234738"/>
                        </a:cubicBezTo>
                        <a:cubicBezTo>
                          <a:pt x="-40492" y="4008215"/>
                          <a:pt x="53340" y="3841255"/>
                          <a:pt x="0" y="3698023"/>
                        </a:cubicBezTo>
                        <a:cubicBezTo>
                          <a:pt x="-53340" y="3554792"/>
                          <a:pt x="18282" y="3161107"/>
                          <a:pt x="0" y="3002063"/>
                        </a:cubicBezTo>
                        <a:cubicBezTo>
                          <a:pt x="-18282" y="2843019"/>
                          <a:pt x="4736" y="2671226"/>
                          <a:pt x="0" y="2571512"/>
                        </a:cubicBezTo>
                        <a:cubicBezTo>
                          <a:pt x="-4736" y="2471798"/>
                          <a:pt x="60099" y="2173655"/>
                          <a:pt x="0" y="2034797"/>
                        </a:cubicBezTo>
                        <a:cubicBezTo>
                          <a:pt x="-60099" y="1895940"/>
                          <a:pt x="61422" y="1614264"/>
                          <a:pt x="0" y="1445001"/>
                        </a:cubicBezTo>
                        <a:cubicBezTo>
                          <a:pt x="-61422" y="1275738"/>
                          <a:pt x="64912" y="1080353"/>
                          <a:pt x="0" y="855205"/>
                        </a:cubicBezTo>
                        <a:cubicBezTo>
                          <a:pt x="-64912" y="630057"/>
                          <a:pt x="87425" y="208337"/>
                          <a:pt x="0" y="0"/>
                        </a:cubicBezTo>
                        <a:close/>
                      </a:path>
                    </a:pathLst>
                  </a:custGeom>
                  <ask:type>
                    <ask:lineSketchScribble/>
                  </ask:type>
                </ask:lineSketchStyleProps>
              </a:ext>
            </a:extLst>
          </a:ln>
        </p:spPr>
      </p:pic>
      <p:sp>
        <p:nvSpPr>
          <p:cNvPr id="6" name="Slide Number Placeholder 5">
            <a:extLst>
              <a:ext uri="{FF2B5EF4-FFF2-40B4-BE49-F238E27FC236}">
                <a16:creationId xmlns:a16="http://schemas.microsoft.com/office/drawing/2014/main" id="{032B458B-A21E-B241-8248-3AAE6050ED41}"/>
              </a:ext>
            </a:extLst>
          </p:cNvPr>
          <p:cNvSpPr>
            <a:spLocks noGrp="1"/>
          </p:cNvSpPr>
          <p:nvPr>
            <p:ph type="sldNum" sz="quarter" idx="12"/>
          </p:nvPr>
        </p:nvSpPr>
        <p:spPr>
          <a:xfrm>
            <a:off x="9274277" y="6446837"/>
            <a:ext cx="2743200" cy="365125"/>
          </a:xfrm>
        </p:spPr>
        <p:txBody>
          <a:bodyPr/>
          <a:lstStyle/>
          <a:p>
            <a:fld id="{88090F67-2096-5340-93FF-8FBA9FFBF1CA}" type="slidenum">
              <a:rPr lang="en-IQ" smtClean="0"/>
              <a:t>17</a:t>
            </a:fld>
            <a:endParaRPr lang="en-IQ"/>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圖片 1">
            <a:extLst>
              <a:ext uri="{FF2B5EF4-FFF2-40B4-BE49-F238E27FC236}">
                <a16:creationId xmlns:a16="http://schemas.microsoft.com/office/drawing/2014/main" id="{8AB02438-AA25-3945-A5BF-C6F566DDDA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94" y="736527"/>
            <a:ext cx="5827424" cy="4452938"/>
          </a:xfrm>
          <a:prstGeom prst="rect">
            <a:avLst/>
          </a:prstGeom>
          <a:noFill/>
          <a:ln w="38100">
            <a:solidFill>
              <a:srgbClr val="0432FF"/>
            </a:solidFill>
            <a:miter lim="800000"/>
            <a:headEnd/>
            <a:tailEnd/>
            <a:extLst>
              <a:ext uri="{C807C97D-BFC1-408E-A445-0C87EB9F89A2}">
                <ask:lineSketchStyleProps xmlns:ask="http://schemas.microsoft.com/office/drawing/2018/sketchyshapes">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562052E1-8DC1-B642-A926-1DA5E29009DE}"/>
              </a:ext>
            </a:extLst>
          </p:cNvPr>
          <p:cNvSpPr txBox="1">
            <a:spLocks noChangeArrowheads="1"/>
          </p:cNvSpPr>
          <p:nvPr/>
        </p:nvSpPr>
        <p:spPr>
          <a:xfrm>
            <a:off x="283585" y="79374"/>
            <a:ext cx="9324976" cy="954088"/>
          </a:xfrm>
          <a:prstGeom prst="rect">
            <a:avLst/>
          </a:prstGeom>
        </p:spPr>
        <p:txBody>
          <a:bodyPr/>
          <a:lstStyle>
            <a:lvl1pPr algn="l" rtl="0" eaLnBrk="0" fontAlgn="base" hangingPunct="0">
              <a:spcBef>
                <a:spcPct val="50000"/>
              </a:spcBef>
              <a:spcAft>
                <a:spcPct val="0"/>
              </a:spcAft>
              <a:defRPr sz="3200" b="1">
                <a:solidFill>
                  <a:srgbClr val="ED6B06"/>
                </a:solidFill>
                <a:latin typeface="+mj-lt"/>
                <a:ea typeface="+mj-ea"/>
                <a:cs typeface="+mj-cs"/>
              </a:defRPr>
            </a:lvl1pPr>
            <a:lvl2pPr algn="l" rtl="0" eaLnBrk="0" fontAlgn="base" hangingPunct="0">
              <a:spcBef>
                <a:spcPct val="50000"/>
              </a:spcBef>
              <a:spcAft>
                <a:spcPct val="0"/>
              </a:spcAft>
              <a:defRPr sz="3200" b="1">
                <a:solidFill>
                  <a:srgbClr val="ED6B06"/>
                </a:solidFill>
                <a:latin typeface="Arial" charset="0"/>
                <a:cs typeface="Arial" charset="0"/>
              </a:defRPr>
            </a:lvl2pPr>
            <a:lvl3pPr algn="l" rtl="0" eaLnBrk="0" fontAlgn="base" hangingPunct="0">
              <a:spcBef>
                <a:spcPct val="50000"/>
              </a:spcBef>
              <a:spcAft>
                <a:spcPct val="0"/>
              </a:spcAft>
              <a:defRPr sz="3200" b="1">
                <a:solidFill>
                  <a:srgbClr val="ED6B06"/>
                </a:solidFill>
                <a:latin typeface="Arial" charset="0"/>
                <a:cs typeface="Arial" charset="0"/>
              </a:defRPr>
            </a:lvl3pPr>
            <a:lvl4pPr algn="l" rtl="0" eaLnBrk="0" fontAlgn="base" hangingPunct="0">
              <a:spcBef>
                <a:spcPct val="50000"/>
              </a:spcBef>
              <a:spcAft>
                <a:spcPct val="0"/>
              </a:spcAft>
              <a:defRPr sz="3200" b="1">
                <a:solidFill>
                  <a:srgbClr val="ED6B06"/>
                </a:solidFill>
                <a:latin typeface="Arial" charset="0"/>
                <a:cs typeface="Arial" charset="0"/>
              </a:defRPr>
            </a:lvl4pPr>
            <a:lvl5pPr algn="l" rtl="0" eaLnBrk="0" fontAlgn="base" hangingPunct="0">
              <a:spcBef>
                <a:spcPct val="50000"/>
              </a:spcBef>
              <a:spcAft>
                <a:spcPct val="0"/>
              </a:spcAft>
              <a:defRPr sz="3200" b="1">
                <a:solidFill>
                  <a:srgbClr val="ED6B06"/>
                </a:solidFill>
                <a:latin typeface="Arial" charset="0"/>
                <a:cs typeface="Arial" charset="0"/>
              </a:defRPr>
            </a:lvl5pPr>
            <a:lvl6pPr marL="457200" algn="l" rtl="0" fontAlgn="base">
              <a:spcBef>
                <a:spcPct val="50000"/>
              </a:spcBef>
              <a:spcAft>
                <a:spcPct val="0"/>
              </a:spcAft>
              <a:defRPr sz="3200" b="1">
                <a:solidFill>
                  <a:srgbClr val="ED6B06"/>
                </a:solidFill>
                <a:latin typeface="Arial" charset="0"/>
                <a:cs typeface="Arial" charset="0"/>
              </a:defRPr>
            </a:lvl6pPr>
            <a:lvl7pPr marL="914400" algn="l" rtl="0" fontAlgn="base">
              <a:spcBef>
                <a:spcPct val="50000"/>
              </a:spcBef>
              <a:spcAft>
                <a:spcPct val="0"/>
              </a:spcAft>
              <a:defRPr sz="3200" b="1">
                <a:solidFill>
                  <a:srgbClr val="ED6B06"/>
                </a:solidFill>
                <a:latin typeface="Arial" charset="0"/>
                <a:cs typeface="Arial" charset="0"/>
              </a:defRPr>
            </a:lvl7pPr>
            <a:lvl8pPr marL="1371600" algn="l" rtl="0" fontAlgn="base">
              <a:spcBef>
                <a:spcPct val="50000"/>
              </a:spcBef>
              <a:spcAft>
                <a:spcPct val="0"/>
              </a:spcAft>
              <a:defRPr sz="3200" b="1">
                <a:solidFill>
                  <a:srgbClr val="ED6B06"/>
                </a:solidFill>
                <a:latin typeface="Arial" charset="0"/>
                <a:cs typeface="Arial" charset="0"/>
              </a:defRPr>
            </a:lvl8pPr>
            <a:lvl9pPr marL="1828800" algn="l" rtl="0" fontAlgn="base">
              <a:spcBef>
                <a:spcPct val="50000"/>
              </a:spcBef>
              <a:spcAft>
                <a:spcPct val="0"/>
              </a:spcAft>
              <a:defRPr sz="3200" b="1">
                <a:solidFill>
                  <a:srgbClr val="ED6B06"/>
                </a:solidFill>
                <a:latin typeface="Arial" charset="0"/>
                <a:cs typeface="Arial" charset="0"/>
              </a:defRPr>
            </a:lvl9pPr>
          </a:lstStyle>
          <a:p>
            <a:pPr eaLnBrk="1" hangingPunct="1">
              <a:defRPr/>
            </a:pPr>
            <a:r>
              <a:rPr lang="en-US" altLang="zh-TW" sz="2800" kern="0"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Titration Curve: </a:t>
            </a:r>
            <a:r>
              <a:rPr lang="en-US" altLang="zh-TW" sz="2800" b="1"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Strong Base- Strong Acid</a:t>
            </a:r>
            <a:endParaRPr lang="en-US" altLang="zh-TW" sz="2800" kern="0"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5" name="Picture 7" descr="16_07_Figure">
            <a:extLst>
              <a:ext uri="{FF2B5EF4-FFF2-40B4-BE49-F238E27FC236}">
                <a16:creationId xmlns:a16="http://schemas.microsoft.com/office/drawing/2014/main" id="{7F73CB27-11FE-E846-BE1C-CD4EDFD67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556"/>
          <a:stretch>
            <a:fillRect/>
          </a:stretch>
        </p:blipFill>
        <p:spPr bwMode="auto">
          <a:xfrm>
            <a:off x="7105443" y="798872"/>
            <a:ext cx="4534887" cy="3870110"/>
          </a:xfrm>
          <a:prstGeom prst="rect">
            <a:avLst/>
          </a:prstGeom>
          <a:noFill/>
          <a:ln w="28575">
            <a:solidFill>
              <a:srgbClr val="00B050"/>
            </a:solidFill>
            <a:miter lim="800000"/>
            <a:headEnd/>
            <a:tailEnd/>
            <a:extLst>
              <a:ext uri="{C807C97D-BFC1-408E-A445-0C87EB9F89A2}">
                <ask:lineSketchStyleProps xmlns:ask="http://schemas.microsoft.com/office/drawing/2018/sketchyshapes" sd="2247333275">
                  <a:custGeom>
                    <a:avLst/>
                    <a:gdLst>
                      <a:gd name="connsiteX0" fmla="*/ 0 w 4534887"/>
                      <a:gd name="connsiteY0" fmla="*/ 0 h 3870110"/>
                      <a:gd name="connsiteX1" fmla="*/ 612210 w 4534887"/>
                      <a:gd name="connsiteY1" fmla="*/ 0 h 3870110"/>
                      <a:gd name="connsiteX2" fmla="*/ 1269768 w 4534887"/>
                      <a:gd name="connsiteY2" fmla="*/ 0 h 3870110"/>
                      <a:gd name="connsiteX3" fmla="*/ 1836629 w 4534887"/>
                      <a:gd name="connsiteY3" fmla="*/ 0 h 3870110"/>
                      <a:gd name="connsiteX4" fmla="*/ 2312792 w 4534887"/>
                      <a:gd name="connsiteY4" fmla="*/ 0 h 3870110"/>
                      <a:gd name="connsiteX5" fmla="*/ 2834304 w 4534887"/>
                      <a:gd name="connsiteY5" fmla="*/ 0 h 3870110"/>
                      <a:gd name="connsiteX6" fmla="*/ 3401165 w 4534887"/>
                      <a:gd name="connsiteY6" fmla="*/ 0 h 3870110"/>
                      <a:gd name="connsiteX7" fmla="*/ 4013375 w 4534887"/>
                      <a:gd name="connsiteY7" fmla="*/ 0 h 3870110"/>
                      <a:gd name="connsiteX8" fmla="*/ 4534887 w 4534887"/>
                      <a:gd name="connsiteY8" fmla="*/ 0 h 3870110"/>
                      <a:gd name="connsiteX9" fmla="*/ 4534887 w 4534887"/>
                      <a:gd name="connsiteY9" fmla="*/ 630275 h 3870110"/>
                      <a:gd name="connsiteX10" fmla="*/ 4534887 w 4534887"/>
                      <a:gd name="connsiteY10" fmla="*/ 1067045 h 3870110"/>
                      <a:gd name="connsiteX11" fmla="*/ 4534887 w 4534887"/>
                      <a:gd name="connsiteY11" fmla="*/ 1503814 h 3870110"/>
                      <a:gd name="connsiteX12" fmla="*/ 4534887 w 4534887"/>
                      <a:gd name="connsiteY12" fmla="*/ 1979285 h 3870110"/>
                      <a:gd name="connsiteX13" fmla="*/ 4534887 w 4534887"/>
                      <a:gd name="connsiteY13" fmla="*/ 2416054 h 3870110"/>
                      <a:gd name="connsiteX14" fmla="*/ 4534887 w 4534887"/>
                      <a:gd name="connsiteY14" fmla="*/ 2968927 h 3870110"/>
                      <a:gd name="connsiteX15" fmla="*/ 4534887 w 4534887"/>
                      <a:gd name="connsiteY15" fmla="*/ 3870110 h 3870110"/>
                      <a:gd name="connsiteX16" fmla="*/ 3877328 w 4534887"/>
                      <a:gd name="connsiteY16" fmla="*/ 3870110 h 3870110"/>
                      <a:gd name="connsiteX17" fmla="*/ 3219770 w 4534887"/>
                      <a:gd name="connsiteY17" fmla="*/ 3870110 h 3870110"/>
                      <a:gd name="connsiteX18" fmla="*/ 2562211 w 4534887"/>
                      <a:gd name="connsiteY18" fmla="*/ 3870110 h 3870110"/>
                      <a:gd name="connsiteX19" fmla="*/ 2040699 w 4534887"/>
                      <a:gd name="connsiteY19" fmla="*/ 3870110 h 3870110"/>
                      <a:gd name="connsiteX20" fmla="*/ 1564536 w 4534887"/>
                      <a:gd name="connsiteY20" fmla="*/ 3870110 h 3870110"/>
                      <a:gd name="connsiteX21" fmla="*/ 952326 w 4534887"/>
                      <a:gd name="connsiteY21" fmla="*/ 3870110 h 3870110"/>
                      <a:gd name="connsiteX22" fmla="*/ 521512 w 4534887"/>
                      <a:gd name="connsiteY22" fmla="*/ 3870110 h 3870110"/>
                      <a:gd name="connsiteX23" fmla="*/ 0 w 4534887"/>
                      <a:gd name="connsiteY23" fmla="*/ 3870110 h 3870110"/>
                      <a:gd name="connsiteX24" fmla="*/ 0 w 4534887"/>
                      <a:gd name="connsiteY24" fmla="*/ 3317237 h 3870110"/>
                      <a:gd name="connsiteX25" fmla="*/ 0 w 4534887"/>
                      <a:gd name="connsiteY25" fmla="*/ 2803065 h 3870110"/>
                      <a:gd name="connsiteX26" fmla="*/ 0 w 4534887"/>
                      <a:gd name="connsiteY26" fmla="*/ 2250193 h 3870110"/>
                      <a:gd name="connsiteX27" fmla="*/ 0 w 4534887"/>
                      <a:gd name="connsiteY27" fmla="*/ 1813423 h 3870110"/>
                      <a:gd name="connsiteX28" fmla="*/ 0 w 4534887"/>
                      <a:gd name="connsiteY28" fmla="*/ 1183148 h 3870110"/>
                      <a:gd name="connsiteX29" fmla="*/ 0 w 4534887"/>
                      <a:gd name="connsiteY29" fmla="*/ 746378 h 3870110"/>
                      <a:gd name="connsiteX30" fmla="*/ 0 w 4534887"/>
                      <a:gd name="connsiteY30" fmla="*/ 0 h 387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34887" h="3870110" extrusionOk="0">
                        <a:moveTo>
                          <a:pt x="0" y="0"/>
                        </a:moveTo>
                        <a:cubicBezTo>
                          <a:pt x="214671" y="-20682"/>
                          <a:pt x="370434" y="58156"/>
                          <a:pt x="612210" y="0"/>
                        </a:cubicBezTo>
                        <a:cubicBezTo>
                          <a:pt x="853986" y="-58156"/>
                          <a:pt x="1072093" y="93"/>
                          <a:pt x="1269768" y="0"/>
                        </a:cubicBezTo>
                        <a:cubicBezTo>
                          <a:pt x="1467443" y="-93"/>
                          <a:pt x="1656607" y="29233"/>
                          <a:pt x="1836629" y="0"/>
                        </a:cubicBezTo>
                        <a:cubicBezTo>
                          <a:pt x="2016651" y="-29233"/>
                          <a:pt x="2206209" y="43262"/>
                          <a:pt x="2312792" y="0"/>
                        </a:cubicBezTo>
                        <a:cubicBezTo>
                          <a:pt x="2419375" y="-43262"/>
                          <a:pt x="2668941" y="60464"/>
                          <a:pt x="2834304" y="0"/>
                        </a:cubicBezTo>
                        <a:cubicBezTo>
                          <a:pt x="2999667" y="-60464"/>
                          <a:pt x="3141197" y="51486"/>
                          <a:pt x="3401165" y="0"/>
                        </a:cubicBezTo>
                        <a:cubicBezTo>
                          <a:pt x="3661133" y="-51486"/>
                          <a:pt x="3858164" y="25409"/>
                          <a:pt x="4013375" y="0"/>
                        </a:cubicBezTo>
                        <a:cubicBezTo>
                          <a:pt x="4168586" y="-25409"/>
                          <a:pt x="4368116" y="43574"/>
                          <a:pt x="4534887" y="0"/>
                        </a:cubicBezTo>
                        <a:cubicBezTo>
                          <a:pt x="4582613" y="153475"/>
                          <a:pt x="4498273" y="423085"/>
                          <a:pt x="4534887" y="630275"/>
                        </a:cubicBezTo>
                        <a:cubicBezTo>
                          <a:pt x="4571501" y="837465"/>
                          <a:pt x="4528431" y="973364"/>
                          <a:pt x="4534887" y="1067045"/>
                        </a:cubicBezTo>
                        <a:cubicBezTo>
                          <a:pt x="4541343" y="1160726"/>
                          <a:pt x="4525862" y="1332245"/>
                          <a:pt x="4534887" y="1503814"/>
                        </a:cubicBezTo>
                        <a:cubicBezTo>
                          <a:pt x="4543912" y="1675383"/>
                          <a:pt x="4491494" y="1861212"/>
                          <a:pt x="4534887" y="1979285"/>
                        </a:cubicBezTo>
                        <a:cubicBezTo>
                          <a:pt x="4578280" y="2097358"/>
                          <a:pt x="4524649" y="2202904"/>
                          <a:pt x="4534887" y="2416054"/>
                        </a:cubicBezTo>
                        <a:cubicBezTo>
                          <a:pt x="4545125" y="2629204"/>
                          <a:pt x="4484972" y="2767788"/>
                          <a:pt x="4534887" y="2968927"/>
                        </a:cubicBezTo>
                        <a:cubicBezTo>
                          <a:pt x="4584802" y="3170066"/>
                          <a:pt x="4431750" y="3634948"/>
                          <a:pt x="4534887" y="3870110"/>
                        </a:cubicBezTo>
                        <a:cubicBezTo>
                          <a:pt x="4310527" y="3911949"/>
                          <a:pt x="4050749" y="3815060"/>
                          <a:pt x="3877328" y="3870110"/>
                        </a:cubicBezTo>
                        <a:cubicBezTo>
                          <a:pt x="3703907" y="3925160"/>
                          <a:pt x="3431526" y="3830352"/>
                          <a:pt x="3219770" y="3870110"/>
                        </a:cubicBezTo>
                        <a:cubicBezTo>
                          <a:pt x="3008014" y="3909868"/>
                          <a:pt x="2829064" y="3851100"/>
                          <a:pt x="2562211" y="3870110"/>
                        </a:cubicBezTo>
                        <a:cubicBezTo>
                          <a:pt x="2295358" y="3889120"/>
                          <a:pt x="2222664" y="3845340"/>
                          <a:pt x="2040699" y="3870110"/>
                        </a:cubicBezTo>
                        <a:cubicBezTo>
                          <a:pt x="1858734" y="3894880"/>
                          <a:pt x="1731807" y="3860070"/>
                          <a:pt x="1564536" y="3870110"/>
                        </a:cubicBezTo>
                        <a:cubicBezTo>
                          <a:pt x="1397265" y="3880150"/>
                          <a:pt x="1212310" y="3859584"/>
                          <a:pt x="952326" y="3870110"/>
                        </a:cubicBezTo>
                        <a:cubicBezTo>
                          <a:pt x="692342" y="3880636"/>
                          <a:pt x="637101" y="3833024"/>
                          <a:pt x="521512" y="3870110"/>
                        </a:cubicBezTo>
                        <a:cubicBezTo>
                          <a:pt x="405923" y="3907196"/>
                          <a:pt x="252806" y="3822824"/>
                          <a:pt x="0" y="3870110"/>
                        </a:cubicBezTo>
                        <a:cubicBezTo>
                          <a:pt x="-36691" y="3671353"/>
                          <a:pt x="1517" y="3566297"/>
                          <a:pt x="0" y="3317237"/>
                        </a:cubicBezTo>
                        <a:cubicBezTo>
                          <a:pt x="-1517" y="3068177"/>
                          <a:pt x="36850" y="2938311"/>
                          <a:pt x="0" y="2803065"/>
                        </a:cubicBezTo>
                        <a:cubicBezTo>
                          <a:pt x="-36850" y="2667819"/>
                          <a:pt x="26039" y="2429824"/>
                          <a:pt x="0" y="2250193"/>
                        </a:cubicBezTo>
                        <a:cubicBezTo>
                          <a:pt x="-26039" y="2070562"/>
                          <a:pt x="11795" y="1920005"/>
                          <a:pt x="0" y="1813423"/>
                        </a:cubicBezTo>
                        <a:cubicBezTo>
                          <a:pt x="-11795" y="1706841"/>
                          <a:pt x="9360" y="1362637"/>
                          <a:pt x="0" y="1183148"/>
                        </a:cubicBezTo>
                        <a:cubicBezTo>
                          <a:pt x="-9360" y="1003660"/>
                          <a:pt x="3546" y="900928"/>
                          <a:pt x="0" y="746378"/>
                        </a:cubicBezTo>
                        <a:cubicBezTo>
                          <a:pt x="-3546" y="591828"/>
                          <a:pt x="69590" y="331073"/>
                          <a:pt x="0" y="0"/>
                        </a:cubicBezTo>
                        <a:close/>
                      </a:path>
                    </a:pathLst>
                  </a:cu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2D156C8F-2EE3-7843-9A94-51689912665F}"/>
              </a:ext>
            </a:extLst>
          </p:cNvPr>
          <p:cNvSpPr txBox="1">
            <a:spLocks/>
          </p:cNvSpPr>
          <p:nvPr/>
        </p:nvSpPr>
        <p:spPr>
          <a:xfrm>
            <a:off x="7643236" y="5243945"/>
            <a:ext cx="3930650" cy="1515775"/>
          </a:xfrm>
          <a:prstGeom prst="rect">
            <a:avLst/>
          </a:prstGeom>
          <a:ln w="28575">
            <a:solidFill>
              <a:srgbClr val="00B050"/>
            </a:solidFill>
            <a:extLst>
              <a:ext uri="{C807C97D-BFC1-408E-A445-0C87EB9F89A2}">
                <ask:lineSketchStyleProps xmlns:ask="http://schemas.microsoft.com/office/drawing/2018/sketchyshapes" sd="930076700">
                  <a:custGeom>
                    <a:avLst/>
                    <a:gdLst>
                      <a:gd name="connsiteX0" fmla="*/ 0 w 3930650"/>
                      <a:gd name="connsiteY0" fmla="*/ 0 h 1515775"/>
                      <a:gd name="connsiteX1" fmla="*/ 561521 w 3930650"/>
                      <a:gd name="connsiteY1" fmla="*/ 0 h 1515775"/>
                      <a:gd name="connsiteX2" fmla="*/ 1201656 w 3930650"/>
                      <a:gd name="connsiteY2" fmla="*/ 0 h 1515775"/>
                      <a:gd name="connsiteX3" fmla="*/ 1802484 w 3930650"/>
                      <a:gd name="connsiteY3" fmla="*/ 0 h 1515775"/>
                      <a:gd name="connsiteX4" fmla="*/ 2364005 w 3930650"/>
                      <a:gd name="connsiteY4" fmla="*/ 0 h 1515775"/>
                      <a:gd name="connsiteX5" fmla="*/ 3004140 w 3930650"/>
                      <a:gd name="connsiteY5" fmla="*/ 0 h 1515775"/>
                      <a:gd name="connsiteX6" fmla="*/ 3447742 w 3930650"/>
                      <a:gd name="connsiteY6" fmla="*/ 0 h 1515775"/>
                      <a:gd name="connsiteX7" fmla="*/ 3930650 w 3930650"/>
                      <a:gd name="connsiteY7" fmla="*/ 0 h 1515775"/>
                      <a:gd name="connsiteX8" fmla="*/ 3930650 w 3930650"/>
                      <a:gd name="connsiteY8" fmla="*/ 490101 h 1515775"/>
                      <a:gd name="connsiteX9" fmla="*/ 3930650 w 3930650"/>
                      <a:gd name="connsiteY9" fmla="*/ 965043 h 1515775"/>
                      <a:gd name="connsiteX10" fmla="*/ 3930650 w 3930650"/>
                      <a:gd name="connsiteY10" fmla="*/ 1515775 h 1515775"/>
                      <a:gd name="connsiteX11" fmla="*/ 3447742 w 3930650"/>
                      <a:gd name="connsiteY11" fmla="*/ 1515775 h 1515775"/>
                      <a:gd name="connsiteX12" fmla="*/ 2807607 w 3930650"/>
                      <a:gd name="connsiteY12" fmla="*/ 1515775 h 1515775"/>
                      <a:gd name="connsiteX13" fmla="*/ 2285392 w 3930650"/>
                      <a:gd name="connsiteY13" fmla="*/ 1515775 h 1515775"/>
                      <a:gd name="connsiteX14" fmla="*/ 1841790 w 3930650"/>
                      <a:gd name="connsiteY14" fmla="*/ 1515775 h 1515775"/>
                      <a:gd name="connsiteX15" fmla="*/ 1280269 w 3930650"/>
                      <a:gd name="connsiteY15" fmla="*/ 1515775 h 1515775"/>
                      <a:gd name="connsiteX16" fmla="*/ 758054 w 3930650"/>
                      <a:gd name="connsiteY16" fmla="*/ 1515775 h 1515775"/>
                      <a:gd name="connsiteX17" fmla="*/ 0 w 3930650"/>
                      <a:gd name="connsiteY17" fmla="*/ 1515775 h 1515775"/>
                      <a:gd name="connsiteX18" fmla="*/ 0 w 3930650"/>
                      <a:gd name="connsiteY18" fmla="*/ 980201 h 1515775"/>
                      <a:gd name="connsiteX19" fmla="*/ 0 w 3930650"/>
                      <a:gd name="connsiteY19" fmla="*/ 459785 h 1515775"/>
                      <a:gd name="connsiteX20" fmla="*/ 0 w 3930650"/>
                      <a:gd name="connsiteY20" fmla="*/ 0 h 151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0650" h="1515775" fill="none" extrusionOk="0">
                        <a:moveTo>
                          <a:pt x="0" y="0"/>
                        </a:moveTo>
                        <a:cubicBezTo>
                          <a:pt x="207638" y="-24573"/>
                          <a:pt x="329542" y="44398"/>
                          <a:pt x="561521" y="0"/>
                        </a:cubicBezTo>
                        <a:cubicBezTo>
                          <a:pt x="793500" y="-44398"/>
                          <a:pt x="885931" y="2509"/>
                          <a:pt x="1201656" y="0"/>
                        </a:cubicBezTo>
                        <a:cubicBezTo>
                          <a:pt x="1517381" y="-2509"/>
                          <a:pt x="1652111" y="38371"/>
                          <a:pt x="1802484" y="0"/>
                        </a:cubicBezTo>
                        <a:cubicBezTo>
                          <a:pt x="1952857" y="-38371"/>
                          <a:pt x="2177305" y="39425"/>
                          <a:pt x="2364005" y="0"/>
                        </a:cubicBezTo>
                        <a:cubicBezTo>
                          <a:pt x="2550705" y="-39425"/>
                          <a:pt x="2854706" y="19781"/>
                          <a:pt x="3004140" y="0"/>
                        </a:cubicBezTo>
                        <a:cubicBezTo>
                          <a:pt x="3153574" y="-19781"/>
                          <a:pt x="3338836" y="39424"/>
                          <a:pt x="3447742" y="0"/>
                        </a:cubicBezTo>
                        <a:cubicBezTo>
                          <a:pt x="3556648" y="-39424"/>
                          <a:pt x="3724600" y="29966"/>
                          <a:pt x="3930650" y="0"/>
                        </a:cubicBezTo>
                        <a:cubicBezTo>
                          <a:pt x="3971764" y="130336"/>
                          <a:pt x="3888748" y="375825"/>
                          <a:pt x="3930650" y="490101"/>
                        </a:cubicBezTo>
                        <a:cubicBezTo>
                          <a:pt x="3972552" y="604377"/>
                          <a:pt x="3923538" y="791532"/>
                          <a:pt x="3930650" y="965043"/>
                        </a:cubicBezTo>
                        <a:cubicBezTo>
                          <a:pt x="3937762" y="1138554"/>
                          <a:pt x="3892144" y="1358775"/>
                          <a:pt x="3930650" y="1515775"/>
                        </a:cubicBezTo>
                        <a:cubicBezTo>
                          <a:pt x="3723279" y="1567919"/>
                          <a:pt x="3662685" y="1495029"/>
                          <a:pt x="3447742" y="1515775"/>
                        </a:cubicBezTo>
                        <a:cubicBezTo>
                          <a:pt x="3232799" y="1536521"/>
                          <a:pt x="3030216" y="1496337"/>
                          <a:pt x="2807607" y="1515775"/>
                        </a:cubicBezTo>
                        <a:cubicBezTo>
                          <a:pt x="2584999" y="1535213"/>
                          <a:pt x="2417815" y="1506605"/>
                          <a:pt x="2285392" y="1515775"/>
                        </a:cubicBezTo>
                        <a:cubicBezTo>
                          <a:pt x="2152969" y="1524945"/>
                          <a:pt x="2038691" y="1488034"/>
                          <a:pt x="1841790" y="1515775"/>
                        </a:cubicBezTo>
                        <a:cubicBezTo>
                          <a:pt x="1644889" y="1543516"/>
                          <a:pt x="1404487" y="1506836"/>
                          <a:pt x="1280269" y="1515775"/>
                        </a:cubicBezTo>
                        <a:cubicBezTo>
                          <a:pt x="1156051" y="1524714"/>
                          <a:pt x="952441" y="1500473"/>
                          <a:pt x="758054" y="1515775"/>
                        </a:cubicBezTo>
                        <a:cubicBezTo>
                          <a:pt x="563667" y="1531077"/>
                          <a:pt x="367857" y="1486728"/>
                          <a:pt x="0" y="1515775"/>
                        </a:cubicBezTo>
                        <a:cubicBezTo>
                          <a:pt x="-45000" y="1376268"/>
                          <a:pt x="39246" y="1089327"/>
                          <a:pt x="0" y="980201"/>
                        </a:cubicBezTo>
                        <a:cubicBezTo>
                          <a:pt x="-39246" y="871075"/>
                          <a:pt x="43846" y="656838"/>
                          <a:pt x="0" y="459785"/>
                        </a:cubicBezTo>
                        <a:cubicBezTo>
                          <a:pt x="-43846" y="262732"/>
                          <a:pt x="32946" y="218410"/>
                          <a:pt x="0" y="0"/>
                        </a:cubicBezTo>
                        <a:close/>
                      </a:path>
                      <a:path w="3930650" h="1515775" stroke="0" extrusionOk="0">
                        <a:moveTo>
                          <a:pt x="0" y="0"/>
                        </a:moveTo>
                        <a:cubicBezTo>
                          <a:pt x="128620" y="-26230"/>
                          <a:pt x="266597" y="25093"/>
                          <a:pt x="443602" y="0"/>
                        </a:cubicBezTo>
                        <a:cubicBezTo>
                          <a:pt x="620607" y="-25093"/>
                          <a:pt x="730258" y="25151"/>
                          <a:pt x="965817" y="0"/>
                        </a:cubicBezTo>
                        <a:cubicBezTo>
                          <a:pt x="1201376" y="-25151"/>
                          <a:pt x="1280718" y="45778"/>
                          <a:pt x="1448725" y="0"/>
                        </a:cubicBezTo>
                        <a:cubicBezTo>
                          <a:pt x="1616732" y="-45778"/>
                          <a:pt x="1817883" y="59153"/>
                          <a:pt x="2088860" y="0"/>
                        </a:cubicBezTo>
                        <a:cubicBezTo>
                          <a:pt x="2359837" y="-59153"/>
                          <a:pt x="2438121" y="8989"/>
                          <a:pt x="2611075" y="0"/>
                        </a:cubicBezTo>
                        <a:cubicBezTo>
                          <a:pt x="2784030" y="-8989"/>
                          <a:pt x="2946533" y="58669"/>
                          <a:pt x="3133290" y="0"/>
                        </a:cubicBezTo>
                        <a:cubicBezTo>
                          <a:pt x="3320047" y="-58669"/>
                          <a:pt x="3748377" y="28724"/>
                          <a:pt x="3930650" y="0"/>
                        </a:cubicBezTo>
                        <a:cubicBezTo>
                          <a:pt x="3941999" y="160486"/>
                          <a:pt x="3922630" y="336325"/>
                          <a:pt x="3930650" y="474943"/>
                        </a:cubicBezTo>
                        <a:cubicBezTo>
                          <a:pt x="3938670" y="613561"/>
                          <a:pt x="3889823" y="811052"/>
                          <a:pt x="3930650" y="965043"/>
                        </a:cubicBezTo>
                        <a:cubicBezTo>
                          <a:pt x="3971477" y="1119034"/>
                          <a:pt x="3879310" y="1356196"/>
                          <a:pt x="3930650" y="1515775"/>
                        </a:cubicBezTo>
                        <a:cubicBezTo>
                          <a:pt x="3775846" y="1580931"/>
                          <a:pt x="3451009" y="1498285"/>
                          <a:pt x="3329822" y="1515775"/>
                        </a:cubicBezTo>
                        <a:cubicBezTo>
                          <a:pt x="3208635" y="1533265"/>
                          <a:pt x="3026712" y="1498428"/>
                          <a:pt x="2768301" y="1515775"/>
                        </a:cubicBezTo>
                        <a:cubicBezTo>
                          <a:pt x="2509890" y="1533122"/>
                          <a:pt x="2418181" y="1483117"/>
                          <a:pt x="2285392" y="1515775"/>
                        </a:cubicBezTo>
                        <a:cubicBezTo>
                          <a:pt x="2152603" y="1548433"/>
                          <a:pt x="1826924" y="1472127"/>
                          <a:pt x="1684564" y="1515775"/>
                        </a:cubicBezTo>
                        <a:cubicBezTo>
                          <a:pt x="1542204" y="1559423"/>
                          <a:pt x="1343692" y="1450993"/>
                          <a:pt x="1044430" y="1515775"/>
                        </a:cubicBezTo>
                        <a:cubicBezTo>
                          <a:pt x="745168" y="1580557"/>
                          <a:pt x="716912" y="1486029"/>
                          <a:pt x="482908" y="1515775"/>
                        </a:cubicBezTo>
                        <a:cubicBezTo>
                          <a:pt x="248904" y="1545521"/>
                          <a:pt x="166706" y="1474456"/>
                          <a:pt x="0" y="1515775"/>
                        </a:cubicBezTo>
                        <a:cubicBezTo>
                          <a:pt x="-52379" y="1406828"/>
                          <a:pt x="9929" y="1213648"/>
                          <a:pt x="0" y="980201"/>
                        </a:cubicBezTo>
                        <a:cubicBezTo>
                          <a:pt x="-9929" y="746754"/>
                          <a:pt x="27328" y="703004"/>
                          <a:pt x="0" y="444627"/>
                        </a:cubicBezTo>
                        <a:cubicBezTo>
                          <a:pt x="-27328" y="186250"/>
                          <a:pt x="13170" y="90563"/>
                          <a:pt x="0" y="0"/>
                        </a:cubicBezTo>
                        <a:close/>
                      </a:path>
                    </a:pathLst>
                  </a:custGeom>
                  <ask:type>
                    <ask:lineSketchScribble/>
                  </ask:type>
                </ask:lineSketchStyleProps>
              </a:ext>
            </a:extLs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sz="2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If the titration is run so that the acid is in the burette and the base is in the flask, the titration curve will be the reflection of the one just shown.</a:t>
            </a:r>
          </a:p>
        </p:txBody>
      </p:sp>
      <p:cxnSp>
        <p:nvCxnSpPr>
          <p:cNvPr id="7" name="Straight Arrow Connector 6">
            <a:extLst>
              <a:ext uri="{FF2B5EF4-FFF2-40B4-BE49-F238E27FC236}">
                <a16:creationId xmlns:a16="http://schemas.microsoft.com/office/drawing/2014/main" id="{2D639FB3-6245-864C-BAC9-35031442D10E}"/>
              </a:ext>
            </a:extLst>
          </p:cNvPr>
          <p:cNvCxnSpPr>
            <a:cxnSpLocks/>
            <a:stCxn id="6" idx="0"/>
          </p:cNvCxnSpPr>
          <p:nvPr/>
        </p:nvCxnSpPr>
        <p:spPr>
          <a:xfrm flipV="1">
            <a:off x="9608561" y="4668983"/>
            <a:ext cx="0" cy="574962"/>
          </a:xfrm>
          <a:prstGeom prst="straightConnector1">
            <a:avLst/>
          </a:prstGeom>
          <a:ln w="53975" cmpd="thickThi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8898B3EA-2880-6046-AC51-0F498B25C72E}"/>
              </a:ext>
            </a:extLst>
          </p:cNvPr>
          <p:cNvSpPr>
            <a:spLocks noGrp="1"/>
          </p:cNvSpPr>
          <p:nvPr>
            <p:ph type="sldNum" sz="quarter" idx="12"/>
          </p:nvPr>
        </p:nvSpPr>
        <p:spPr/>
        <p:txBody>
          <a:bodyPr/>
          <a:lstStyle/>
          <a:p>
            <a:fld id="{88090F67-2096-5340-93FF-8FBA9FFBF1CA}" type="slidenum">
              <a:rPr lang="en-IQ" smtClean="0"/>
              <a:t>18</a:t>
            </a:fld>
            <a:endParaRPr lang="en-IQ"/>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1478B-CA21-8D46-BF9C-177F5D74897C}"/>
              </a:ext>
            </a:extLst>
          </p:cNvPr>
          <p:cNvSpPr>
            <a:spLocks noGrp="1"/>
          </p:cNvSpPr>
          <p:nvPr>
            <p:ph idx="1"/>
          </p:nvPr>
        </p:nvSpPr>
        <p:spPr>
          <a:xfrm>
            <a:off x="0" y="136958"/>
            <a:ext cx="12192000" cy="6584084"/>
          </a:xfrm>
        </p:spPr>
        <p:txBody>
          <a:bodyPr>
            <a:noAutofit/>
          </a:bodyPr>
          <a:lstStyle/>
          <a:p>
            <a:pPr marL="0" indent="0" algn="ctr">
              <a:lnSpc>
                <a:spcPct val="107000"/>
              </a:lnSpc>
              <a:spcAft>
                <a:spcPts val="800"/>
              </a:spcAft>
              <a:buNone/>
            </a:pPr>
            <a:r>
              <a:rPr lang="en-US" sz="24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Titration curves for strong acid vs. Strong base  </a:t>
            </a:r>
            <a:endParaRPr lang="en-IQ" sz="24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In this titration curve, strong acid (HCl) is titrated with a strong base (NaOH)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arabicPeriod"/>
            </a:pPr>
            <a:r>
              <a:rPr lang="en-US" sz="1800" b="1" dirty="0">
                <a:solidFill>
                  <a:srgbClr val="0432FF"/>
                </a:solidFill>
                <a:effectLst/>
                <a:latin typeface="Times New Roman" panose="02020603050405020304" pitchFamily="18" charset="0"/>
                <a:ea typeface="Calibri" panose="020F0502020204030204" pitchFamily="34" charset="0"/>
                <a:cs typeface="Arial" panose="020B0604020202020204" pitchFamily="34" charset="0"/>
              </a:rPr>
              <a:t>Initial:</a:t>
            </a:r>
            <a:r>
              <a:rPr lang="en-IQ" sz="1800" b="1" dirty="0">
                <a:solidFill>
                  <a:srgbClr val="0432FF"/>
                </a:solidFill>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Before any NaOH has been added, the pH is low because all that is present is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from a strong acid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0" indent="0" algn="ctr">
              <a:lnSpc>
                <a:spcPct val="107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Thus, pH=-log [H</a:t>
            </a:r>
            <a:r>
              <a:rPr lang="en-US" sz="1800" b="1"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3</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O</a:t>
            </a:r>
            <a:r>
              <a:rPr lang="en-US" sz="1800" b="1" baseline="30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Bef>
                <a:spcPts val="0"/>
              </a:spcBef>
              <a:buNone/>
            </a:pPr>
            <a:r>
              <a:rPr lang="en-US" sz="1800" b="1" dirty="0">
                <a:solidFill>
                  <a:srgbClr val="0432FF"/>
                </a:solidFill>
                <a:effectLst/>
                <a:latin typeface="Times New Roman" panose="02020603050405020304" pitchFamily="18" charset="0"/>
                <a:ea typeface="Calibri" panose="020F0502020204030204" pitchFamily="34" charset="0"/>
                <a:cs typeface="Arial" panose="020B0604020202020204" pitchFamily="34" charset="0"/>
              </a:rPr>
              <a:t>2- pH before equivalence point (pre-equivalent point)</a:t>
            </a:r>
            <a:r>
              <a:rPr lang="en-IQ" sz="1800" b="1" dirty="0">
                <a:solidFill>
                  <a:srgbClr val="0432FF"/>
                </a:solidFill>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The pH gradually increases as NaOH neutralizes HCl. </a:t>
            </a:r>
          </a:p>
          <a:p>
            <a:pPr marL="0" indent="0" algn="just">
              <a:lnSpc>
                <a:spcPct val="107000"/>
              </a:lnSpc>
              <a:spcBef>
                <a:spcPts val="0"/>
              </a:spcBef>
              <a:buNone/>
            </a:pPr>
            <a:r>
              <a:rPr lang="en-US" sz="1800" dirty="0">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The increase more sharply closer to the point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Bef>
                <a:spcPts val="0"/>
              </a:spcBef>
              <a:buFont typeface="+mj-lt"/>
              <a:buAutoNum type="romanU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The number of moles of OH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added equals the number of moles of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which have reacted.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Bef>
                <a:spcPts val="0"/>
              </a:spcBef>
              <a:buFont typeface="+mj-lt"/>
              <a:buAutoNum type="romanU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Subtract the number of moles of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endParaRPr lang="en-IQ" sz="1800" baseline="30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Bef>
                <a:spcPts val="0"/>
              </a:spcBef>
              <a:buFont typeface="+mj-lt"/>
              <a:buAutoNum type="romanU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Divide the moles of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by the total solution volume to obtain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p>
          <a:p>
            <a:pPr marL="0" indent="0" algn="just">
              <a:lnSpc>
                <a:spcPct val="107000"/>
              </a:lnSpc>
              <a:spcAft>
                <a:spcPts val="800"/>
              </a:spcAft>
              <a:buNone/>
            </a:pP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p>
            <a:pPr marL="0" indent="0" algn="just">
              <a:lnSpc>
                <a:spcPct val="107000"/>
              </a:lnSpc>
              <a:spcAft>
                <a:spcPts val="800"/>
              </a:spcAft>
              <a:buNone/>
            </a:pPr>
            <a:endParaRPr lang="en-US" sz="1400" dirty="0">
              <a:latin typeface="Times New Roman" panose="02020603050405020304" pitchFamily="18" charset="0"/>
              <a:ea typeface="Calibri" panose="020F0502020204030204" pitchFamily="34" charset="0"/>
              <a:cs typeface="Arial" panose="020B0604020202020204" pitchFamily="34" charset="0"/>
            </a:endParaRPr>
          </a:p>
          <a:p>
            <a:pPr marL="0" indent="0" algn="just">
              <a:lnSpc>
                <a:spcPct val="107000"/>
              </a:lnSpc>
              <a:spcBef>
                <a:spcPts val="0"/>
              </a:spcBef>
              <a:buNone/>
            </a:pPr>
            <a:endParaRPr lang="en-US" sz="1800" b="1" dirty="0">
              <a:effectLst/>
              <a:latin typeface="Times New Roman" panose="02020603050405020304" pitchFamily="18" charset="0"/>
              <a:ea typeface="Calibri" panose="020F0502020204030204" pitchFamily="34" charset="0"/>
              <a:cs typeface="Arial" panose="020B0604020202020204" pitchFamily="34" charset="0"/>
            </a:endParaRPr>
          </a:p>
          <a:p>
            <a:pPr marL="0" indent="0" algn="just">
              <a:lnSpc>
                <a:spcPct val="107000"/>
              </a:lnSpc>
              <a:spcBef>
                <a:spcPts val="0"/>
              </a:spcBef>
              <a:buNone/>
            </a:pPr>
            <a:endParaRPr lang="en-US" sz="1800" b="1" dirty="0">
              <a:effectLst/>
              <a:latin typeface="Times New Roman" panose="02020603050405020304" pitchFamily="18" charset="0"/>
              <a:ea typeface="Calibri" panose="020F0502020204030204" pitchFamily="34" charset="0"/>
              <a:cs typeface="Arial" panose="020B0604020202020204" pitchFamily="34" charset="0"/>
            </a:endParaRPr>
          </a:p>
          <a:p>
            <a:pPr marL="0" indent="0" algn="just">
              <a:lnSpc>
                <a:spcPct val="107000"/>
              </a:lnSpc>
              <a:spcBef>
                <a:spcPts val="0"/>
              </a:spcBef>
              <a:buNone/>
            </a:pPr>
            <a:r>
              <a:rPr lang="en-US" sz="1800" b="1" dirty="0">
                <a:solidFill>
                  <a:srgbClr val="0432FF"/>
                </a:solidFill>
                <a:effectLst/>
                <a:latin typeface="Times New Roman" panose="02020603050405020304" pitchFamily="18" charset="0"/>
                <a:ea typeface="Calibri" panose="020F0502020204030204" pitchFamily="34" charset="0"/>
                <a:cs typeface="Arial" panose="020B0604020202020204" pitchFamily="34" charset="0"/>
              </a:rPr>
              <a:t>3- pH at the equivalence point</a:t>
            </a:r>
            <a:r>
              <a:rPr lang="en-US" sz="1800" dirty="0">
                <a:solidFill>
                  <a:srgbClr val="0432FF"/>
                </a:solidFill>
                <a:effectLst/>
                <a:latin typeface="Times New Roman" panose="02020603050405020304" pitchFamily="18" charset="0"/>
                <a:ea typeface="Calibri" panose="020F0502020204030204" pitchFamily="34" charset="0"/>
                <a:cs typeface="Arial" panose="020B0604020202020204" pitchFamily="34" charset="0"/>
              </a:rPr>
              <a:t> </a:t>
            </a:r>
            <a:endParaRPr lang="en-IQ" sz="1800" dirty="0">
              <a:solidFill>
                <a:srgbClr val="0432FF"/>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Bef>
                <a:spcPts val="0"/>
              </a:spcBef>
            </a:pPr>
            <a:r>
              <a:rPr lang="en-US" sz="1800" dirty="0">
                <a:effectLst/>
                <a:latin typeface="Times New Roman" panose="02020603050405020304" pitchFamily="18" charset="0"/>
                <a:ea typeface="Calibri" panose="020F0502020204030204" pitchFamily="34" charset="0"/>
                <a:cs typeface="Arial" panose="020B0604020202020204" pitchFamily="34" charset="0"/>
              </a:rPr>
              <a:t>At the equivalence point, the same number of moles of NaOH has been added, as there were moles of HCl initially. </a:t>
            </a:r>
          </a:p>
          <a:p>
            <a:pPr algn="just">
              <a:lnSpc>
                <a:spcPct val="107000"/>
              </a:lnSpc>
              <a:spcBef>
                <a:spcPts val="0"/>
              </a:spcBef>
            </a:pPr>
            <a:r>
              <a:rPr lang="en-US" sz="1800" dirty="0">
                <a:effectLst/>
                <a:latin typeface="Times New Roman" panose="02020603050405020304" pitchFamily="18" charset="0"/>
                <a:ea typeface="Calibri" panose="020F0502020204030204" pitchFamily="34" charset="0"/>
                <a:cs typeface="Arial" panose="020B0604020202020204" pitchFamily="34" charset="0"/>
              </a:rPr>
              <a:t>The solution contains only neutral ions (cations of strong bases and anions of strong acids) and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O, and is therefore neutral:</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0" indent="0" algn="ctr">
              <a:lnSpc>
                <a:spcPct val="107000"/>
              </a:lnSpc>
              <a:spcAft>
                <a:spcPts val="800"/>
              </a:spcAft>
              <a:buNone/>
            </a:pPr>
            <a:r>
              <a:rPr lang="en-US" sz="18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[H</a:t>
            </a:r>
            <a:r>
              <a:rPr lang="en-US" sz="1800" b="1"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3</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O</a:t>
            </a:r>
            <a:r>
              <a:rPr lang="en-US" sz="1800" b="1" baseline="30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1.0X10</a:t>
            </a:r>
            <a:r>
              <a:rPr lang="en-US" sz="1800" b="1" baseline="30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-7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M, pH=7</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UcPeriod"/>
            </a:pPr>
            <a:endParaRPr lang="en-IQ" sz="1400" dirty="0">
              <a:effectLst/>
              <a:latin typeface="Calibri" panose="020F0502020204030204" pitchFamily="34" charset="0"/>
              <a:ea typeface="Calibri" panose="020F0502020204030204" pitchFamily="34" charset="0"/>
              <a:cs typeface="Arial" panose="020B0604020202020204" pitchFamily="34" charset="0"/>
            </a:endParaRPr>
          </a:p>
          <a:p>
            <a:endParaRPr lang="en-IQ" sz="1400" dirty="0"/>
          </a:p>
        </p:txBody>
      </p:sp>
      <p:pic>
        <p:nvPicPr>
          <p:cNvPr id="4" name="Picture 3">
            <a:extLst>
              <a:ext uri="{FF2B5EF4-FFF2-40B4-BE49-F238E27FC236}">
                <a16:creationId xmlns:a16="http://schemas.microsoft.com/office/drawing/2014/main" id="{147EBF94-4E5E-7A4B-9053-94E534B03ED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84270" y="3871036"/>
            <a:ext cx="5942330" cy="1112578"/>
          </a:xfrm>
          <a:prstGeom prst="rect">
            <a:avLst/>
          </a:prstGeom>
          <a:noFill/>
          <a:ln>
            <a:noFill/>
          </a:ln>
        </p:spPr>
      </p:pic>
      <p:sp>
        <p:nvSpPr>
          <p:cNvPr id="5" name="Slide Number Placeholder 4">
            <a:extLst>
              <a:ext uri="{FF2B5EF4-FFF2-40B4-BE49-F238E27FC236}">
                <a16:creationId xmlns:a16="http://schemas.microsoft.com/office/drawing/2014/main" id="{81255936-93BE-B841-AA2F-9A28452C46F6}"/>
              </a:ext>
            </a:extLst>
          </p:cNvPr>
          <p:cNvSpPr>
            <a:spLocks noGrp="1"/>
          </p:cNvSpPr>
          <p:nvPr>
            <p:ph type="sldNum" sz="quarter" idx="12"/>
          </p:nvPr>
        </p:nvSpPr>
        <p:spPr/>
        <p:txBody>
          <a:bodyPr/>
          <a:lstStyle/>
          <a:p>
            <a:fld id="{88090F67-2096-5340-93FF-8FBA9FFBF1CA}" type="slidenum">
              <a:rPr lang="en-IQ" smtClean="0"/>
              <a:t>19</a:t>
            </a:fld>
            <a:endParaRPr lang="en-IQ"/>
          </a:p>
        </p:txBody>
      </p:sp>
    </p:spTree>
    <p:extLst>
      <p:ext uri="{BB962C8B-B14F-4D97-AF65-F5344CB8AC3E}">
        <p14:creationId xmlns:p14="http://schemas.microsoft.com/office/powerpoint/2010/main" val="3663536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C01FD4-C678-DD43-8C31-472BAFCF2A44}"/>
              </a:ext>
            </a:extLst>
          </p:cNvPr>
          <p:cNvSpPr>
            <a:spLocks noGrp="1"/>
          </p:cNvSpPr>
          <p:nvPr>
            <p:ph idx="1"/>
          </p:nvPr>
        </p:nvSpPr>
        <p:spPr>
          <a:xfrm>
            <a:off x="0" y="88467"/>
            <a:ext cx="12088091" cy="6681066"/>
          </a:xfrm>
        </p:spPr>
        <p:txBody>
          <a:bodyPr>
            <a:noAutofit/>
          </a:bodyPr>
          <a:lstStyle/>
          <a:p>
            <a:pPr marL="0" indent="0" algn="ctr">
              <a:buNone/>
            </a:pPr>
            <a:r>
              <a:rPr lang="en-US" sz="20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a:t>
            </a:r>
            <a:r>
              <a:rPr lang="en-US" sz="2000" b="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itration Methods</a:t>
            </a:r>
            <a:endParaRPr lang="en-IQ" sz="2000"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Titrimetric method</a:t>
            </a:r>
            <a:r>
              <a:rPr lang="en-US" sz="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This includes a large powerful group of quantitative procedures, based on measuring the amount of reagent of known concentration consumed by an analyte.</a:t>
            </a:r>
          </a:p>
          <a:p>
            <a:pPr algn="just">
              <a:lnSpc>
                <a:spcPct val="107000"/>
              </a:lnSpc>
              <a:spcAft>
                <a:spcPts val="800"/>
              </a:spcAft>
            </a:pPr>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Volumetric titrimetric</a:t>
            </a:r>
            <a:r>
              <a:rPr lang="en-US" sz="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These involve measuring the volume of a standard solution of known concentration that is needed to react essentially completely with the analyte</a:t>
            </a:r>
          </a:p>
          <a:p>
            <a:pPr eaLnBrk="1" hangingPunct="1"/>
            <a:r>
              <a:rPr lang="en-US" altLang="ru-RU" sz="1600" b="1" u="sng" dirty="0">
                <a:solidFill>
                  <a:srgbClr val="C00000"/>
                </a:solidFill>
                <a:latin typeface="Times New Roman" panose="02020603050405020304" pitchFamily="18" charset="0"/>
                <a:cs typeface="Times New Roman" panose="02020603050405020304" pitchFamily="18" charset="0"/>
              </a:rPr>
              <a:t>Types of titrimetric determinations</a:t>
            </a:r>
          </a:p>
          <a:p>
            <a:pPr eaLnBrk="1" hangingPunct="1"/>
            <a:r>
              <a:rPr lang="en-US" altLang="ru-RU" sz="1600" b="1" dirty="0">
                <a:latin typeface="Times New Roman" panose="02020603050405020304" pitchFamily="18" charset="0"/>
                <a:cs typeface="Times New Roman" panose="02020603050405020304" pitchFamily="18" charset="0"/>
              </a:rPr>
              <a:t>Direct titration</a:t>
            </a:r>
            <a:r>
              <a:rPr lang="en-US" altLang="ru-RU" sz="1600" dirty="0">
                <a:latin typeface="Times New Roman" panose="02020603050405020304" pitchFamily="18" charset="0"/>
                <a:cs typeface="Times New Roman" panose="02020603050405020304" pitchFamily="18" charset="0"/>
              </a:rPr>
              <a:t> </a:t>
            </a:r>
            <a:endParaRPr lang="en-US" altLang="ru-RU" sz="1600" b="1" dirty="0">
              <a:latin typeface="Times New Roman" panose="02020603050405020304" pitchFamily="18" charset="0"/>
              <a:cs typeface="Times New Roman" panose="02020603050405020304" pitchFamily="18" charset="0"/>
            </a:endParaRPr>
          </a:p>
          <a:p>
            <a:pPr eaLnBrk="1" hangingPunct="1"/>
            <a:r>
              <a:rPr lang="en-US" altLang="ru-RU" sz="1600" b="1" dirty="0">
                <a:latin typeface="Times New Roman" panose="02020603050405020304" pitchFamily="18" charset="0"/>
                <a:cs typeface="Times New Roman" panose="02020603050405020304" pitchFamily="18" charset="0"/>
              </a:rPr>
              <a:t>Back-titration </a:t>
            </a:r>
            <a:r>
              <a:rPr lang="en-US" altLang="ru-RU" sz="1600" b="1" dirty="0">
                <a:solidFill>
                  <a:srgbClr val="C00000"/>
                </a:solidFill>
                <a:latin typeface="Times New Roman" panose="02020603050405020304" pitchFamily="18" charset="0"/>
                <a:cs typeface="Times New Roman" panose="02020603050405020304" pitchFamily="18" charset="0"/>
              </a:rPr>
              <a:t>(on residue)</a:t>
            </a:r>
          </a:p>
          <a:p>
            <a:pPr eaLnBrk="1" hangingPunct="1"/>
            <a:r>
              <a:rPr lang="en-US" altLang="ru-RU" sz="1600" b="1" dirty="0">
                <a:latin typeface="Times New Roman" panose="02020603050405020304" pitchFamily="18" charset="0"/>
                <a:cs typeface="Times New Roman" panose="02020603050405020304" pitchFamily="18" charset="0"/>
              </a:rPr>
              <a:t>Substitute titration </a:t>
            </a:r>
            <a:r>
              <a:rPr lang="en-US" altLang="ru-RU" sz="1600" b="1" dirty="0">
                <a:solidFill>
                  <a:srgbClr val="C00000"/>
                </a:solidFill>
                <a:latin typeface="Times New Roman" panose="02020603050405020304" pitchFamily="18" charset="0"/>
                <a:cs typeface="Times New Roman" panose="02020603050405020304" pitchFamily="18" charset="0"/>
              </a:rPr>
              <a:t>(displacement titration)</a:t>
            </a:r>
          </a:p>
          <a:p>
            <a:pPr eaLnBrk="1" hangingPunct="1"/>
            <a:r>
              <a:rPr lang="en-US" altLang="ru-RU" sz="1600" b="1" dirty="0">
                <a:latin typeface="Times New Roman" panose="02020603050405020304" pitchFamily="18" charset="0"/>
                <a:cs typeface="Times New Roman" panose="02020603050405020304" pitchFamily="18" charset="0"/>
              </a:rPr>
              <a:t>Revertive titration</a:t>
            </a:r>
          </a:p>
          <a:p>
            <a:pPr algn="just"/>
            <a:r>
              <a:rPr lang="en-GB" altLang="ru-RU" sz="1600" b="1" dirty="0">
                <a:solidFill>
                  <a:schemeClr val="hlink"/>
                </a:solidFill>
                <a:latin typeface="Times New Roman" panose="02020603050405020304" pitchFamily="18" charset="0"/>
                <a:cs typeface="Times New Roman" panose="02020603050405020304" pitchFamily="18" charset="0"/>
              </a:rPr>
              <a:t>Direct titration</a:t>
            </a:r>
            <a:r>
              <a:rPr lang="en-GB" altLang="ru-RU" sz="1600" dirty="0">
                <a:latin typeface="Times New Roman" panose="02020603050405020304" pitchFamily="18" charset="0"/>
                <a:cs typeface="Times New Roman" panose="02020603050405020304" pitchFamily="18" charset="0"/>
              </a:rPr>
              <a:t> – titrant is added to an analyte solution and it reacts with a determined substance. </a:t>
            </a:r>
            <a:r>
              <a:rPr lang="uk-UA" altLang="ru-RU" sz="1600" b="1" i="1" dirty="0">
                <a:solidFill>
                  <a:srgbClr val="FF0066"/>
                </a:solidFill>
                <a:latin typeface="Times New Roman" panose="02020603050405020304" pitchFamily="18" charset="0"/>
                <a:cs typeface="Times New Roman" panose="02020603050405020304" pitchFamily="18" charset="0"/>
              </a:rPr>
              <a:t>А + </a:t>
            </a:r>
            <a:r>
              <a:rPr lang="uk-UA" altLang="ru-RU" sz="1600" b="1" i="1" dirty="0" err="1">
                <a:solidFill>
                  <a:srgbClr val="FF0066"/>
                </a:solidFill>
                <a:latin typeface="Times New Roman" panose="02020603050405020304" pitchFamily="18" charset="0"/>
                <a:cs typeface="Times New Roman" panose="02020603050405020304" pitchFamily="18" charset="0"/>
              </a:rPr>
              <a:t>Т</a:t>
            </a:r>
            <a:r>
              <a:rPr lang="uk-UA" altLang="ru-RU" sz="1600" b="1" i="1" dirty="0">
                <a:solidFill>
                  <a:srgbClr val="FF0066"/>
                </a:solidFill>
                <a:latin typeface="Times New Roman" panose="02020603050405020304" pitchFamily="18" charset="0"/>
                <a:cs typeface="Times New Roman" panose="02020603050405020304" pitchFamily="18" charset="0"/>
              </a:rPr>
              <a:t> = </a:t>
            </a:r>
            <a:r>
              <a:rPr lang="en-US" altLang="ru-RU" sz="1600" b="1" i="1" dirty="0">
                <a:solidFill>
                  <a:srgbClr val="FF0066"/>
                </a:solidFill>
                <a:latin typeface="Times New Roman" panose="02020603050405020304" pitchFamily="18" charset="0"/>
                <a:cs typeface="Times New Roman" panose="02020603050405020304" pitchFamily="18" charset="0"/>
              </a:rPr>
              <a:t>product</a:t>
            </a:r>
          </a:p>
          <a:p>
            <a:pPr eaLnBrk="1" hangingPunct="1">
              <a:buFont typeface="Arial" panose="020B0604020202020204" pitchFamily="34" charset="0"/>
              <a:buNone/>
            </a:pPr>
            <a:r>
              <a:rPr lang="en-US" altLang="ru-RU" sz="1600" b="1" i="1" u="sng" dirty="0">
                <a:solidFill>
                  <a:srgbClr val="C00000"/>
                </a:solidFill>
                <a:latin typeface="Times New Roman" panose="02020603050405020304" pitchFamily="18" charset="0"/>
                <a:cs typeface="Times New Roman" panose="02020603050405020304" pitchFamily="18" charset="0"/>
              </a:rPr>
              <a:t>The requirement to react in direct titration </a:t>
            </a:r>
          </a:p>
          <a:p>
            <a:pPr algn="just" eaLnBrk="1" hangingPunct="1">
              <a:lnSpc>
                <a:spcPct val="90000"/>
              </a:lnSpc>
            </a:pPr>
            <a:r>
              <a:rPr lang="en-US" altLang="ru-RU" sz="1600" dirty="0">
                <a:latin typeface="Times New Roman" panose="02020603050405020304" pitchFamily="18" charset="0"/>
                <a:cs typeface="Times New Roman" panose="02020603050405020304" pitchFamily="18" charset="0"/>
              </a:rPr>
              <a:t>Reaction involving the titrant and analyte must be of known </a:t>
            </a:r>
            <a:r>
              <a:rPr lang="en-US" altLang="ru-RU" sz="1600" b="1" i="1" u="sng" dirty="0">
                <a:solidFill>
                  <a:schemeClr val="hlink"/>
                </a:solidFill>
                <a:latin typeface="Times New Roman" panose="02020603050405020304" pitchFamily="18" charset="0"/>
                <a:cs typeface="Times New Roman" panose="02020603050405020304" pitchFamily="18" charset="0"/>
              </a:rPr>
              <a:t>stoichiometry</a:t>
            </a:r>
            <a:r>
              <a:rPr lang="en-US" altLang="ru-RU" sz="1600" b="1" i="1" dirty="0">
                <a:solidFill>
                  <a:schemeClr val="hlink"/>
                </a:solidFill>
                <a:latin typeface="Times New Roman" panose="02020603050405020304" pitchFamily="18" charset="0"/>
                <a:cs typeface="Times New Roman" panose="02020603050405020304" pitchFamily="18" charset="0"/>
              </a:rPr>
              <a:t>, </a:t>
            </a:r>
            <a:r>
              <a:rPr lang="en-US" altLang="ru-RU" sz="1600" b="1" i="1" u="sng" dirty="0">
                <a:solidFill>
                  <a:schemeClr val="hlink"/>
                </a:solidFill>
                <a:latin typeface="Times New Roman" panose="02020603050405020304" pitchFamily="18" charset="0"/>
                <a:cs typeface="Times New Roman" panose="02020603050405020304" pitchFamily="18" charset="0"/>
              </a:rPr>
              <a:t>quantitatively</a:t>
            </a:r>
          </a:p>
          <a:p>
            <a:pPr algn="just" eaLnBrk="1" hangingPunct="1">
              <a:lnSpc>
                <a:spcPct val="90000"/>
              </a:lnSpc>
            </a:pPr>
            <a:r>
              <a:rPr lang="en-US" altLang="ru-RU" sz="1600" dirty="0">
                <a:latin typeface="Times New Roman" panose="02020603050405020304" pitchFamily="18" charset="0"/>
                <a:cs typeface="Times New Roman" panose="02020603050405020304" pitchFamily="18" charset="0"/>
              </a:rPr>
              <a:t>The titration reaction must occur </a:t>
            </a:r>
            <a:r>
              <a:rPr lang="en-US" altLang="ru-RU" sz="1600" b="1" i="1" u="sng" dirty="0">
                <a:solidFill>
                  <a:schemeClr val="hlink"/>
                </a:solidFill>
                <a:latin typeface="Times New Roman" panose="02020603050405020304" pitchFamily="18" charset="0"/>
                <a:cs typeface="Times New Roman" panose="02020603050405020304" pitchFamily="18" charset="0"/>
              </a:rPr>
              <a:t>rapidly</a:t>
            </a:r>
          </a:p>
          <a:p>
            <a:pPr algn="just" eaLnBrk="1" hangingPunct="1">
              <a:lnSpc>
                <a:spcPct val="90000"/>
              </a:lnSpc>
            </a:pPr>
            <a:r>
              <a:rPr lang="en-US" altLang="ru-RU" sz="1600" dirty="0">
                <a:latin typeface="Times New Roman" panose="02020603050405020304" pitchFamily="18" charset="0"/>
                <a:cs typeface="Times New Roman" panose="02020603050405020304" pitchFamily="18" charset="0"/>
              </a:rPr>
              <a:t>A suitable method must be available for determining the endpoint with an acceptable level of </a:t>
            </a:r>
            <a:r>
              <a:rPr lang="en-US" altLang="ru-RU" sz="1600" b="1" i="1" u="sng" dirty="0">
                <a:solidFill>
                  <a:schemeClr val="hlink"/>
                </a:solidFill>
                <a:latin typeface="Times New Roman" panose="02020603050405020304" pitchFamily="18" charset="0"/>
                <a:cs typeface="Times New Roman" panose="02020603050405020304" pitchFamily="18" charset="0"/>
              </a:rPr>
              <a:t>accuracy</a:t>
            </a:r>
          </a:p>
          <a:p>
            <a:pPr algn="just" eaLnBrk="1" hangingPunct="1">
              <a:lnSpc>
                <a:spcPct val="90000"/>
              </a:lnSpc>
            </a:pPr>
            <a:r>
              <a:rPr lang="en-US" altLang="ru-RU" sz="1600" dirty="0">
                <a:latin typeface="Times New Roman" panose="02020603050405020304" pitchFamily="18" charset="0"/>
                <a:cs typeface="Times New Roman" panose="02020603050405020304" pitchFamily="18" charset="0"/>
              </a:rPr>
              <a:t>Reactions should proceed </a:t>
            </a:r>
            <a:r>
              <a:rPr lang="en-US" altLang="ru-RU" sz="1600" b="1" dirty="0">
                <a:latin typeface="Times New Roman" panose="02020603050405020304" pitchFamily="18" charset="0"/>
                <a:cs typeface="Times New Roman" panose="02020603050405020304" pitchFamily="18" charset="0"/>
              </a:rPr>
              <a:t>at </a:t>
            </a:r>
            <a:r>
              <a:rPr lang="en-US" altLang="ru-RU" sz="1600" b="1" i="1" u="sng" dirty="0">
                <a:solidFill>
                  <a:schemeClr val="hlink"/>
                </a:solidFill>
                <a:latin typeface="Times New Roman" panose="02020603050405020304" pitchFamily="18" charset="0"/>
                <a:cs typeface="Times New Roman" panose="02020603050405020304" pitchFamily="18" charset="0"/>
              </a:rPr>
              <a:t>room temperature</a:t>
            </a:r>
          </a:p>
          <a:p>
            <a:pPr algn="just" eaLnBrk="1" hangingPunct="1">
              <a:lnSpc>
                <a:spcPct val="90000"/>
              </a:lnSpc>
            </a:pPr>
            <a:r>
              <a:rPr lang="en-US" altLang="ru-RU" sz="1600" dirty="0">
                <a:latin typeface="Times New Roman" panose="02020603050405020304" pitchFamily="18" charset="0"/>
                <a:cs typeface="Times New Roman" panose="02020603050405020304" pitchFamily="18" charset="0"/>
              </a:rPr>
              <a:t>Titration should not </a:t>
            </a:r>
            <a:r>
              <a:rPr lang="en-US" altLang="ru-RU" sz="1600" b="1" dirty="0">
                <a:latin typeface="Times New Roman" panose="02020603050405020304" pitchFamily="18" charset="0"/>
                <a:cs typeface="Times New Roman" panose="02020603050405020304" pitchFamily="18" charset="0"/>
              </a:rPr>
              <a:t>be </a:t>
            </a:r>
            <a:r>
              <a:rPr lang="en-US" altLang="ru-RU" sz="1600" b="1" i="1" u="sng" dirty="0">
                <a:solidFill>
                  <a:schemeClr val="hlink"/>
                </a:solidFill>
                <a:latin typeface="Times New Roman" panose="02020603050405020304" pitchFamily="18" charset="0"/>
                <a:cs typeface="Times New Roman" panose="02020603050405020304" pitchFamily="18" charset="0"/>
              </a:rPr>
              <a:t>accompanied by collateral reactions</a:t>
            </a:r>
            <a:r>
              <a:rPr lang="en-US" altLang="ru-RU" sz="1600" dirty="0">
                <a:latin typeface="Times New Roman" panose="02020603050405020304" pitchFamily="18" charset="0"/>
                <a:cs typeface="Times New Roman" panose="02020603050405020304" pitchFamily="18" charset="0"/>
              </a:rPr>
              <a:t> which deform the results of the analysis</a:t>
            </a:r>
          </a:p>
          <a:p>
            <a:pPr algn="just" eaLnBrk="1" hangingPunct="1">
              <a:lnSpc>
                <a:spcPct val="90000"/>
              </a:lnSpc>
            </a:pPr>
            <a:r>
              <a:rPr lang="en-US" altLang="ru-RU" sz="1600" dirty="0">
                <a:latin typeface="Times New Roman" panose="02020603050405020304" pitchFamily="18" charset="0"/>
                <a:cs typeface="Times New Roman" panose="02020603050405020304" pitchFamily="18" charset="0"/>
              </a:rPr>
              <a:t>Reactions should be </a:t>
            </a:r>
            <a:r>
              <a:rPr lang="en-US" altLang="ru-RU" sz="1600" b="1" i="1" u="sng" dirty="0">
                <a:solidFill>
                  <a:schemeClr val="hlink"/>
                </a:solidFill>
                <a:latin typeface="Times New Roman" panose="02020603050405020304" pitchFamily="18" charset="0"/>
                <a:cs typeface="Times New Roman" panose="02020603050405020304" pitchFamily="18" charset="0"/>
              </a:rPr>
              <a:t>specific</a:t>
            </a:r>
          </a:p>
          <a:p>
            <a:pPr algn="just" eaLnBrk="1" hangingPunct="1">
              <a:lnSpc>
                <a:spcPct val="90000"/>
              </a:lnSpc>
            </a:pPr>
            <a:r>
              <a:rPr lang="en-US" altLang="ru-RU" sz="1600" dirty="0">
                <a:latin typeface="Times New Roman" panose="02020603050405020304" pitchFamily="18" charset="0"/>
                <a:cs typeface="Times New Roman" panose="02020603050405020304" pitchFamily="18" charset="0"/>
              </a:rPr>
              <a:t>A</a:t>
            </a:r>
            <a:r>
              <a:rPr lang="uk-UA" altLang="ru-RU" sz="1600" dirty="0">
                <a:latin typeface="Times New Roman" panose="02020603050405020304" pitchFamily="18" charset="0"/>
                <a:cs typeface="Times New Roman" panose="02020603050405020304" pitchFamily="18" charset="0"/>
              </a:rPr>
              <a:t> suitable </a:t>
            </a:r>
            <a:r>
              <a:rPr lang="uk-UA" altLang="ru-RU" sz="1600" b="1" i="1" u="sng" dirty="0" err="1">
                <a:solidFill>
                  <a:schemeClr val="hlink"/>
                </a:solidFill>
                <a:latin typeface="Times New Roman" panose="02020603050405020304" pitchFamily="18" charset="0"/>
                <a:cs typeface="Times New Roman" panose="02020603050405020304" pitchFamily="18" charset="0"/>
              </a:rPr>
              <a:t>indicator</a:t>
            </a:r>
            <a:r>
              <a:rPr lang="uk-UA" altLang="ru-RU" sz="1600" b="1" i="1" u="sng" dirty="0">
                <a:solidFill>
                  <a:schemeClr val="hlink"/>
                </a:solidFill>
                <a:latin typeface="Times New Roman" panose="02020603050405020304" pitchFamily="18" charset="0"/>
                <a:cs typeface="Times New Roman" panose="02020603050405020304" pitchFamily="18" charset="0"/>
              </a:rPr>
              <a:t> </a:t>
            </a:r>
            <a:r>
              <a:rPr lang="uk-UA" altLang="ru-RU" sz="1600" b="1" i="1" u="sng" dirty="0" err="1">
                <a:solidFill>
                  <a:schemeClr val="hlink"/>
                </a:solidFill>
                <a:latin typeface="Times New Roman" panose="02020603050405020304" pitchFamily="18" charset="0"/>
                <a:cs typeface="Times New Roman" panose="02020603050405020304" pitchFamily="18" charset="0"/>
              </a:rPr>
              <a:t>is</a:t>
            </a:r>
            <a:r>
              <a:rPr lang="uk-UA" altLang="ru-RU" sz="1600" b="1" i="1" u="sng" dirty="0">
                <a:solidFill>
                  <a:schemeClr val="hlink"/>
                </a:solidFill>
                <a:latin typeface="Times New Roman" panose="02020603050405020304" pitchFamily="18" charset="0"/>
                <a:cs typeface="Times New Roman" panose="02020603050405020304" pitchFamily="18" charset="0"/>
              </a:rPr>
              <a:t> available</a:t>
            </a:r>
            <a:endParaRPr lang="en-US" altLang="ru-RU" sz="1600" b="1" i="1" u="sng" dirty="0">
              <a:solidFill>
                <a:schemeClr val="hlink"/>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br>
              <a:rPr lang="en-US" altLang="ru-RU" sz="1800" dirty="0">
                <a:latin typeface="Times New Roman" panose="02020603050405020304" pitchFamily="18" charset="0"/>
                <a:cs typeface="Times New Roman" panose="02020603050405020304" pitchFamily="18" charset="0"/>
              </a:rPr>
            </a:br>
            <a:endParaRPr lang="en-IQ"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6569658-1CD4-BD4B-91F9-86B78003BA80}"/>
              </a:ext>
            </a:extLst>
          </p:cNvPr>
          <p:cNvSpPr>
            <a:spLocks noGrp="1"/>
          </p:cNvSpPr>
          <p:nvPr>
            <p:ph type="sldNum" sz="quarter" idx="12"/>
          </p:nvPr>
        </p:nvSpPr>
        <p:spPr/>
        <p:txBody>
          <a:bodyPr/>
          <a:lstStyle/>
          <a:p>
            <a:fld id="{88090F67-2096-5340-93FF-8FBA9FFBF1CA}" type="slidenum">
              <a:rPr lang="en-IQ" smtClean="0"/>
              <a:t>2</a:t>
            </a:fld>
            <a:endParaRPr lang="en-IQ"/>
          </a:p>
        </p:txBody>
      </p:sp>
    </p:spTree>
    <p:extLst>
      <p:ext uri="{BB962C8B-B14F-4D97-AF65-F5344CB8AC3E}">
        <p14:creationId xmlns:p14="http://schemas.microsoft.com/office/powerpoint/2010/main" val="4193812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9B1D10-A307-C44D-AE09-E90AF11D01AB}"/>
              </a:ext>
            </a:extLst>
          </p:cNvPr>
          <p:cNvSpPr>
            <a:spLocks noGrp="1"/>
          </p:cNvSpPr>
          <p:nvPr>
            <p:ph idx="1"/>
          </p:nvPr>
        </p:nvSpPr>
        <p:spPr>
          <a:xfrm>
            <a:off x="173182" y="135370"/>
            <a:ext cx="12018818" cy="4351338"/>
          </a:xfrm>
        </p:spPr>
        <p:txBody>
          <a:bodyPr/>
          <a:lstStyle/>
          <a:p>
            <a:pPr marL="0" indent="0" algn="just">
              <a:lnSpc>
                <a:spcPct val="107000"/>
              </a:lnSpc>
              <a:spcAft>
                <a:spcPts val="800"/>
              </a:spcAft>
              <a:buNone/>
            </a:pPr>
            <a:r>
              <a:rPr lang="en-IQ"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b="1" dirty="0">
                <a:solidFill>
                  <a:srgbClr val="0432FF"/>
                </a:solidFill>
                <a:effectLst/>
                <a:latin typeface="Times New Roman" panose="02020603050405020304" pitchFamily="18" charset="0"/>
                <a:ea typeface="Calibri" panose="020F0502020204030204" pitchFamily="34" charset="0"/>
                <a:cs typeface="Arial" panose="020B0604020202020204" pitchFamily="34" charset="0"/>
              </a:rPr>
              <a:t>4- pH after the equivalence point (post-equivalent point):</a:t>
            </a:r>
            <a:endParaRPr lang="en-IQ" sz="1800" b="1" dirty="0">
              <a:solidFill>
                <a:srgbClr val="0432FF"/>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The pH continues to increase sharply at first; then slowly as more NaOH is added. All of the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has been neutralized, so the amount of OH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in excess must be determined.</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mj-lt"/>
              <a:buAutoNum type="romanU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Subtract the initial number of moles of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from the number of moles of OH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added</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mj-lt"/>
              <a:buAutoNum type="romanU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Divide the moles of OH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by total solution volume to obtain [OH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U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Determine the pOH and pH</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endParaRPr lang="en-IQ" dirty="0"/>
          </a:p>
        </p:txBody>
      </p:sp>
      <p:pic>
        <p:nvPicPr>
          <p:cNvPr id="4" name="Picture 3">
            <a:extLst>
              <a:ext uri="{FF2B5EF4-FFF2-40B4-BE49-F238E27FC236}">
                <a16:creationId xmlns:a16="http://schemas.microsoft.com/office/drawing/2014/main" id="{5BCF9EE6-89CA-EE4A-8835-DE9AF9C1CDC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142615"/>
            <a:ext cx="5943600" cy="1182370"/>
          </a:xfrm>
          <a:prstGeom prst="rect">
            <a:avLst/>
          </a:prstGeom>
          <a:noFill/>
          <a:ln>
            <a:noFill/>
          </a:ln>
        </p:spPr>
      </p:pic>
      <p:sp>
        <p:nvSpPr>
          <p:cNvPr id="5" name="Slide Number Placeholder 4">
            <a:extLst>
              <a:ext uri="{FF2B5EF4-FFF2-40B4-BE49-F238E27FC236}">
                <a16:creationId xmlns:a16="http://schemas.microsoft.com/office/drawing/2014/main" id="{CEF2AF79-6542-2343-B7E5-C6DFAB06B1F4}"/>
              </a:ext>
            </a:extLst>
          </p:cNvPr>
          <p:cNvSpPr>
            <a:spLocks noGrp="1"/>
          </p:cNvSpPr>
          <p:nvPr>
            <p:ph type="sldNum" sz="quarter" idx="12"/>
          </p:nvPr>
        </p:nvSpPr>
        <p:spPr/>
        <p:txBody>
          <a:bodyPr/>
          <a:lstStyle/>
          <a:p>
            <a:fld id="{88090F67-2096-5340-93FF-8FBA9FFBF1CA}" type="slidenum">
              <a:rPr lang="en-IQ" smtClean="0"/>
              <a:t>20</a:t>
            </a:fld>
            <a:endParaRPr lang="en-IQ"/>
          </a:p>
        </p:txBody>
      </p:sp>
    </p:spTree>
    <p:extLst>
      <p:ext uri="{BB962C8B-B14F-4D97-AF65-F5344CB8AC3E}">
        <p14:creationId xmlns:p14="http://schemas.microsoft.com/office/powerpoint/2010/main" val="2521644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A82816-6EE1-F145-BCDC-912FA692B24D}"/>
              </a:ext>
            </a:extLst>
          </p:cNvPr>
          <p:cNvSpPr>
            <a:spLocks noGrp="1"/>
          </p:cNvSpPr>
          <p:nvPr>
            <p:ph type="sldNum" sz="quarter" idx="12"/>
          </p:nvPr>
        </p:nvSpPr>
        <p:spPr/>
        <p:txBody>
          <a:bodyPr/>
          <a:lstStyle/>
          <a:p>
            <a:fld id="{88090F67-2096-5340-93FF-8FBA9FFBF1CA}" type="slidenum">
              <a:rPr lang="en-IQ" smtClean="0"/>
              <a:t>21</a:t>
            </a:fld>
            <a:endParaRPr lang="en-IQ"/>
          </a:p>
        </p:txBody>
      </p:sp>
      <mc:AlternateContent xmlns:mc="http://schemas.openxmlformats.org/markup-compatibility/2006" xmlns:a14="http://schemas.microsoft.com/office/drawing/2010/main">
        <mc:Choice Requires="a14">
          <p:sp>
            <p:nvSpPr>
              <p:cNvPr id="5" name="Text Box 8">
                <a:extLst>
                  <a:ext uri="{FF2B5EF4-FFF2-40B4-BE49-F238E27FC236}">
                    <a16:creationId xmlns:a16="http://schemas.microsoft.com/office/drawing/2014/main" id="{F8D254E0-7E60-F341-844E-3E638DE58301}"/>
                  </a:ext>
                </a:extLst>
              </p:cNvPr>
              <p:cNvSpPr txBox="1">
                <a:spLocks noGrp="1" noChangeArrowheads="1"/>
              </p:cNvSpPr>
              <p:nvPr>
                <p:ph idx="1"/>
              </p:nvPr>
            </p:nvSpPr>
            <p:spPr bwMode="auto">
              <a:xfrm>
                <a:off x="101047" y="57012"/>
                <a:ext cx="11989905" cy="6743976"/>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Lst>
            </p:spPr>
            <p:txBody>
              <a:bodyPr>
                <a:normAutofit lnSpcReduction="10000"/>
              </a:bodyPr>
              <a:lstStyle>
                <a:lvl1pPr eaLnBrk="0" hangingPunct="0">
                  <a:defRPr sz="1600">
                    <a:solidFill>
                      <a:schemeClr val="tx1"/>
                    </a:solidFill>
                    <a:latin typeface="Times New Roman" pitchFamily="18" charset="0"/>
                    <a:ea typeface="MS PGothic" pitchFamily="34" charset="-128"/>
                  </a:defRPr>
                </a:lvl1pPr>
                <a:lvl2pPr marL="742950" indent="-285750" eaLnBrk="0" hangingPunct="0">
                  <a:defRPr sz="1600">
                    <a:solidFill>
                      <a:schemeClr val="tx1"/>
                    </a:solidFill>
                    <a:latin typeface="Times New Roman" pitchFamily="18" charset="0"/>
                    <a:ea typeface="MS PGothic" pitchFamily="34" charset="-128"/>
                  </a:defRPr>
                </a:lvl2pPr>
                <a:lvl3pPr marL="1143000" indent="-228600" eaLnBrk="0" hangingPunct="0">
                  <a:defRPr sz="1600">
                    <a:solidFill>
                      <a:schemeClr val="tx1"/>
                    </a:solidFill>
                    <a:latin typeface="Times New Roman" pitchFamily="18" charset="0"/>
                    <a:ea typeface="MS PGothic" pitchFamily="34" charset="-128"/>
                  </a:defRPr>
                </a:lvl3pPr>
                <a:lvl4pPr marL="1600200" indent="-228600" eaLnBrk="0" hangingPunct="0">
                  <a:defRPr sz="1600">
                    <a:solidFill>
                      <a:schemeClr val="tx1"/>
                    </a:solidFill>
                    <a:latin typeface="Times New Roman" pitchFamily="18" charset="0"/>
                    <a:ea typeface="MS PGothic" pitchFamily="34" charset="-128"/>
                  </a:defRPr>
                </a:lvl4pPr>
                <a:lvl5pPr marL="2057400" indent="-228600" eaLnBrk="0" hangingPunct="0">
                  <a:defRPr sz="1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600">
                    <a:solidFill>
                      <a:schemeClr val="tx1"/>
                    </a:solidFill>
                    <a:latin typeface="Times New Roman" pitchFamily="18" charset="0"/>
                    <a:ea typeface="MS PGothic" pitchFamily="34" charset="-128"/>
                  </a:defRPr>
                </a:lvl9pPr>
              </a:lstStyle>
              <a:p>
                <a:pPr marL="0" indent="0">
                  <a:buNone/>
                  <a:defRPr/>
                </a:pPr>
                <a:r>
                  <a:rPr lang="en-US" altLang="zh-TW" sz="1600" b="1" u="sng" dirty="0">
                    <a:solidFill>
                      <a:srgbClr val="C00000"/>
                    </a:solidFill>
                    <a:latin typeface="Times New Roman" panose="02020603050405020304" pitchFamily="18" charset="0"/>
                    <a:cs typeface="Times New Roman" panose="02020603050405020304" pitchFamily="18" charset="0"/>
                  </a:rPr>
                  <a:t>Titration Strong  Acid with a Strong Base</a:t>
                </a:r>
              </a:p>
              <a:p>
                <a:pPr marL="0" indent="0">
                  <a:buNone/>
                  <a:defRPr/>
                </a:pPr>
                <a:r>
                  <a:rPr lang="en-US" b="1" dirty="0">
                    <a:solidFill>
                      <a:srgbClr val="000000"/>
                    </a:solidFill>
                  </a:rPr>
                  <a:t>Titration of </a:t>
                </a:r>
                <a:r>
                  <a:rPr lang="en-US" b="1" dirty="0">
                    <a:solidFill>
                      <a:srgbClr val="C00000"/>
                    </a:solidFill>
                  </a:rPr>
                  <a:t>20 ml </a:t>
                </a:r>
                <a:r>
                  <a:rPr lang="en-US" b="1" dirty="0">
                    <a:solidFill>
                      <a:srgbClr val="000000"/>
                    </a:solidFill>
                  </a:rPr>
                  <a:t>of </a:t>
                </a:r>
                <a:r>
                  <a:rPr lang="en-US" b="1" dirty="0">
                    <a:solidFill>
                      <a:srgbClr val="0432FF"/>
                    </a:solidFill>
                  </a:rPr>
                  <a:t>0.5M HCl with 0.5M NaOH</a:t>
                </a:r>
                <a:r>
                  <a:rPr lang="en-US" b="1" dirty="0">
                    <a:solidFill>
                      <a:srgbClr val="000000"/>
                    </a:solidFill>
                  </a:rPr>
                  <a:t>, Calculate pH</a:t>
                </a:r>
                <a:r>
                  <a:rPr lang="en-US" b="1" u="sng" dirty="0">
                    <a:solidFill>
                      <a:srgbClr val="C00000"/>
                    </a:solidFill>
                    <a:sym typeface="Wingdings" pitchFamily="2" charset="2"/>
                  </a:rPr>
                  <a:t>(a) after the addition of 0.0ml NaOH</a:t>
                </a:r>
                <a:endParaRPr lang="en-US" b="1" u="sng" dirty="0">
                  <a:solidFill>
                    <a:srgbClr val="C00000"/>
                  </a:solidFill>
                </a:endParaRPr>
              </a:p>
              <a:p>
                <a:pPr marL="0" indent="0">
                  <a:buNone/>
                  <a:defRPr/>
                </a:pPr>
                <a:r>
                  <a:rPr lang="en-US" b="1" u="sng" dirty="0">
                    <a:solidFill>
                      <a:srgbClr val="C00000"/>
                    </a:solidFill>
                  </a:rPr>
                  <a:t>(a) Before any addition of base, the solution contains only acid(0.5 M HCl) </a:t>
                </a:r>
              </a:p>
              <a:p>
                <a:pPr marL="0" indent="0">
                  <a:buNone/>
                  <a:defRPr/>
                </a:pPr>
                <a:r>
                  <a:rPr lang="en-US" dirty="0">
                    <a:solidFill>
                      <a:srgbClr val="000000"/>
                    </a:solidFill>
                  </a:rPr>
                  <a:t>HCl + H</a:t>
                </a:r>
                <a:r>
                  <a:rPr lang="en-US" baseline="-25000" dirty="0">
                    <a:solidFill>
                      <a:srgbClr val="000000"/>
                    </a:solidFill>
                  </a:rPr>
                  <a:t>2</a:t>
                </a:r>
                <a:r>
                  <a:rPr lang="en-US" dirty="0">
                    <a:solidFill>
                      <a:srgbClr val="000000"/>
                    </a:solidFill>
                  </a:rPr>
                  <a:t>O             H</a:t>
                </a:r>
                <a:r>
                  <a:rPr lang="en-US" baseline="-25000" dirty="0">
                    <a:solidFill>
                      <a:srgbClr val="000000"/>
                    </a:solidFill>
                  </a:rPr>
                  <a:t>3</a:t>
                </a:r>
                <a:r>
                  <a:rPr lang="en-US" dirty="0">
                    <a:solidFill>
                      <a:srgbClr val="000000"/>
                    </a:solidFill>
                  </a:rPr>
                  <a:t>O</a:t>
                </a:r>
                <a:r>
                  <a:rPr lang="en-US" baseline="30000" dirty="0">
                    <a:solidFill>
                      <a:srgbClr val="000000"/>
                    </a:solidFill>
                  </a:rPr>
                  <a:t>+ </a:t>
                </a:r>
                <a:r>
                  <a:rPr lang="en-US" dirty="0">
                    <a:solidFill>
                      <a:srgbClr val="000000"/>
                    </a:solidFill>
                  </a:rPr>
                  <a:t>+Cl</a:t>
                </a:r>
                <a:r>
                  <a:rPr lang="en-US" baseline="30000" dirty="0">
                    <a:solidFill>
                      <a:srgbClr val="000000"/>
                    </a:solidFill>
                  </a:rPr>
                  <a:t>-</a:t>
                </a:r>
              </a:p>
              <a:p>
                <a:pPr marL="0" indent="0">
                  <a:buNone/>
                  <a:defRPr/>
                </a:pPr>
                <a:r>
                  <a:rPr lang="en-US" dirty="0">
                    <a:solidFill>
                      <a:srgbClr val="000000"/>
                    </a:solidFill>
                  </a:rPr>
                  <a:t>0.5M                         0.5M</a:t>
                </a:r>
              </a:p>
              <a:p>
                <a:pPr marL="0" indent="0">
                  <a:buNone/>
                  <a:defRPr/>
                </a:pPr>
                <a:r>
                  <a:rPr lang="en-US" dirty="0">
                    <a:solidFill>
                      <a:srgbClr val="000000"/>
                    </a:solidFill>
                  </a:rPr>
                  <a:t>pH=- log [H</a:t>
                </a:r>
                <a:r>
                  <a:rPr lang="en-US" baseline="-25000" dirty="0">
                    <a:solidFill>
                      <a:srgbClr val="000000"/>
                    </a:solidFill>
                  </a:rPr>
                  <a:t>3</a:t>
                </a:r>
                <a:r>
                  <a:rPr lang="en-US" dirty="0">
                    <a:solidFill>
                      <a:srgbClr val="000000"/>
                    </a:solidFill>
                  </a:rPr>
                  <a:t>O</a:t>
                </a:r>
                <a:r>
                  <a:rPr lang="en-US" baseline="30000" dirty="0">
                    <a:solidFill>
                      <a:srgbClr val="000000"/>
                    </a:solidFill>
                  </a:rPr>
                  <a:t>+</a:t>
                </a:r>
                <a:r>
                  <a:rPr lang="en-US" dirty="0">
                    <a:solidFill>
                      <a:srgbClr val="000000"/>
                    </a:solidFill>
                  </a:rPr>
                  <a:t>]= -log[0.5]=0.301</a:t>
                </a:r>
              </a:p>
              <a:p>
                <a:pPr marL="0" indent="0">
                  <a:buNone/>
                  <a:defRPr/>
                </a:pPr>
                <a:r>
                  <a:rPr lang="en-US" u="sng" dirty="0">
                    <a:solidFill>
                      <a:srgbClr val="C00000"/>
                    </a:solidFill>
                    <a:sym typeface="Wingdings" pitchFamily="2" charset="2"/>
                  </a:rPr>
                  <a:t>(</a:t>
                </a:r>
                <a:r>
                  <a:rPr lang="en-US" b="1" u="sng" dirty="0">
                    <a:solidFill>
                      <a:srgbClr val="C00000"/>
                    </a:solidFill>
                    <a:sym typeface="Wingdings" pitchFamily="2" charset="2"/>
                  </a:rPr>
                  <a:t>b) after the addition of 10.0ml NaOH</a:t>
                </a:r>
              </a:p>
              <a:p>
                <a:pPr marL="0" indent="0">
                  <a:buNone/>
                  <a:defRPr/>
                </a:pPr>
                <a:r>
                  <a:rPr lang="en-US" b="1" dirty="0">
                    <a:solidFill>
                      <a:srgbClr val="C00000"/>
                    </a:solidFill>
                    <a:sym typeface="Wingdings" pitchFamily="2" charset="2"/>
                  </a:rPr>
                  <a:t>The amount(moles#) of OH</a:t>
                </a:r>
                <a:r>
                  <a:rPr lang="en-US" b="1" baseline="30000" dirty="0">
                    <a:solidFill>
                      <a:srgbClr val="C00000"/>
                    </a:solidFill>
                    <a:sym typeface="Wingdings" pitchFamily="2" charset="2"/>
                  </a:rPr>
                  <a:t>- </a:t>
                </a:r>
                <a:r>
                  <a:rPr lang="en-US" b="1" dirty="0">
                    <a:solidFill>
                      <a:srgbClr val="C00000"/>
                    </a:solidFill>
                    <a:sym typeface="Wingdings" pitchFamily="2" charset="2"/>
                  </a:rPr>
                  <a:t>should be neutralized with the amount(moles#) of </a:t>
                </a:r>
                <a:r>
                  <a:rPr lang="en-US" b="1" dirty="0">
                    <a:solidFill>
                      <a:srgbClr val="C00000"/>
                    </a:solidFill>
                  </a:rPr>
                  <a:t>H</a:t>
                </a:r>
                <a:r>
                  <a:rPr lang="en-US" b="1" baseline="-25000" dirty="0">
                    <a:solidFill>
                      <a:srgbClr val="C00000"/>
                    </a:solidFill>
                  </a:rPr>
                  <a:t>3</a:t>
                </a:r>
                <a:r>
                  <a:rPr lang="en-US" b="1" dirty="0">
                    <a:solidFill>
                      <a:srgbClr val="C00000"/>
                    </a:solidFill>
                  </a:rPr>
                  <a:t>O</a:t>
                </a:r>
                <a:r>
                  <a:rPr lang="en-US" b="1" baseline="30000" dirty="0">
                    <a:solidFill>
                      <a:srgbClr val="C00000"/>
                    </a:solidFill>
                  </a:rPr>
                  <a:t>+ </a:t>
                </a:r>
                <a:r>
                  <a:rPr lang="en-US" dirty="0">
                    <a:solidFill>
                      <a:srgbClr val="000000"/>
                    </a:solidFill>
                  </a:rPr>
                  <a:t>that was originally in the solution, so we need to calculate the </a:t>
                </a:r>
                <a:r>
                  <a:rPr lang="en-US" b="1" dirty="0">
                    <a:solidFill>
                      <a:srgbClr val="C00000"/>
                    </a:solidFill>
                  </a:rPr>
                  <a:t># of H</a:t>
                </a:r>
                <a:r>
                  <a:rPr lang="en-US" b="1" baseline="-25000" dirty="0">
                    <a:solidFill>
                      <a:srgbClr val="C00000"/>
                    </a:solidFill>
                  </a:rPr>
                  <a:t>3</a:t>
                </a:r>
                <a:r>
                  <a:rPr lang="en-US" b="1" dirty="0">
                    <a:solidFill>
                      <a:srgbClr val="C00000"/>
                    </a:solidFill>
                  </a:rPr>
                  <a:t>O</a:t>
                </a:r>
                <a:r>
                  <a:rPr lang="en-US" b="1" baseline="30000" dirty="0">
                    <a:solidFill>
                      <a:srgbClr val="C00000"/>
                    </a:solidFill>
                  </a:rPr>
                  <a:t>+ </a:t>
                </a:r>
                <a:r>
                  <a:rPr lang="en-US" b="1" dirty="0">
                    <a:solidFill>
                      <a:srgbClr val="C00000"/>
                    </a:solidFill>
                    <a:sym typeface="Wingdings" pitchFamily="2" charset="2"/>
                  </a:rPr>
                  <a:t>moles) in </a:t>
                </a:r>
                <a:r>
                  <a:rPr lang="en-US" b="1" dirty="0">
                    <a:solidFill>
                      <a:srgbClr val="C00000"/>
                    </a:solidFill>
                  </a:rPr>
                  <a:t>20 ml of</a:t>
                </a:r>
                <a:r>
                  <a:rPr lang="en-US" b="1" dirty="0">
                    <a:solidFill>
                      <a:srgbClr val="000000"/>
                    </a:solidFill>
                  </a:rPr>
                  <a:t> </a:t>
                </a:r>
                <a:r>
                  <a:rPr lang="en-US" b="1" dirty="0">
                    <a:solidFill>
                      <a:srgbClr val="C00000"/>
                    </a:solidFill>
                    <a:sym typeface="Wingdings" pitchFamily="2" charset="2"/>
                  </a:rPr>
                  <a:t> 0.5M HCl</a:t>
                </a:r>
              </a:p>
              <a:p>
                <a:pPr marL="0" indent="0">
                  <a:buNone/>
                  <a:defRPr/>
                </a:pPr>
                <a:r>
                  <a:rPr lang="en-US" b="1" dirty="0"/>
                  <a:t>[</a:t>
                </a:r>
                <a:r>
                  <a:rPr lang="en-US" dirty="0">
                    <a:solidFill>
                      <a:srgbClr val="000000"/>
                    </a:solidFill>
                  </a:rPr>
                  <a:t>H</a:t>
                </a:r>
                <a:r>
                  <a:rPr lang="en-US" baseline="-25000" dirty="0">
                    <a:solidFill>
                      <a:srgbClr val="000000"/>
                    </a:solidFill>
                  </a:rPr>
                  <a:t>3</a:t>
                </a:r>
                <a:r>
                  <a:rPr lang="en-US" dirty="0">
                    <a:solidFill>
                      <a:srgbClr val="000000"/>
                    </a:solidFill>
                  </a:rPr>
                  <a:t>O</a:t>
                </a:r>
                <a:r>
                  <a:rPr lang="en-US" baseline="30000" dirty="0">
                    <a:solidFill>
                      <a:srgbClr val="000000"/>
                    </a:solidFill>
                  </a:rPr>
                  <a:t>+ </a:t>
                </a:r>
                <a:r>
                  <a:rPr lang="en-US" b="1" dirty="0">
                    <a:solidFill>
                      <a:srgbClr val="000000"/>
                    </a:solidFill>
                  </a:rPr>
                  <a:t>]=</a:t>
                </a:r>
                <a14:m>
                  <m:oMath xmlns:m="http://schemas.openxmlformats.org/officeDocument/2006/math">
                    <m:f>
                      <m:fPr>
                        <m:ctrlPr>
                          <a:rPr lang="en-US" b="1" i="1" smtClean="0">
                            <a:solidFill>
                              <a:srgbClr val="000000"/>
                            </a:solidFill>
                            <a:latin typeface="Cambria Math" panose="02040503050406030204" pitchFamily="18" charset="0"/>
                          </a:rPr>
                        </m:ctrlPr>
                      </m:fPr>
                      <m:num>
                        <m:r>
                          <a:rPr lang="en-US" b="1" i="1" smtClean="0">
                            <a:solidFill>
                              <a:srgbClr val="000000"/>
                            </a:solidFill>
                            <a:latin typeface="Cambria Math" panose="02040503050406030204" pitchFamily="18" charset="0"/>
                          </a:rPr>
                          <m:t>𝒎𝒐𝒍</m:t>
                        </m:r>
                      </m:num>
                      <m:den>
                        <m:r>
                          <a:rPr lang="en-US" b="1" i="1" smtClean="0">
                            <a:solidFill>
                              <a:srgbClr val="000000"/>
                            </a:solidFill>
                            <a:latin typeface="Cambria Math" panose="02040503050406030204" pitchFamily="18" charset="0"/>
                          </a:rPr>
                          <m:t>𝑳</m:t>
                        </m:r>
                      </m:den>
                    </m:f>
                  </m:oMath>
                </a14:m>
                <a:r>
                  <a:rPr lang="en-US" b="1" dirty="0">
                    <a:solidFill>
                      <a:srgbClr val="C00000"/>
                    </a:solidFill>
                  </a:rPr>
                  <a:t>.      </a:t>
                </a:r>
                <a:r>
                  <a:rPr lang="en-US" b="1" dirty="0">
                    <a:solidFill>
                      <a:schemeClr val="tx1"/>
                    </a:solidFill>
                  </a:rPr>
                  <a:t>0.5= </a:t>
                </a:r>
                <a14:m>
                  <m:oMath xmlns:m="http://schemas.openxmlformats.org/officeDocument/2006/math">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rPr>
                          <m:t>𝒎𝒐𝒍</m:t>
                        </m:r>
                      </m:num>
                      <m:den>
                        <m:r>
                          <a:rPr lang="en-US" b="1" i="1" smtClean="0">
                            <a:solidFill>
                              <a:schemeClr val="tx1"/>
                            </a:solidFill>
                            <a:latin typeface="Cambria Math" panose="02040503050406030204" pitchFamily="18" charset="0"/>
                          </a:rPr>
                          <m:t>𝟐𝟎</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𝟏𝟎𝟎𝟎</m:t>
                        </m:r>
                      </m:den>
                    </m:f>
                    <m:r>
                      <a:rPr lang="en-US" b="1" i="0" smtClean="0">
                        <a:solidFill>
                          <a:schemeClr val="tx1"/>
                        </a:solidFill>
                        <a:latin typeface="Cambria Math" panose="02040503050406030204" pitchFamily="18" charset="0"/>
                      </a:rPr>
                      <m:t>, </m:t>
                    </m:r>
                  </m:oMath>
                </a14:m>
                <a:r>
                  <a:rPr lang="en-US" b="1" dirty="0">
                    <a:solidFill>
                      <a:schemeClr val="tx1"/>
                    </a:solidFill>
                  </a:rPr>
                  <a:t>0.5= </a:t>
                </a:r>
                <a14:m>
                  <m:oMath xmlns:m="http://schemas.openxmlformats.org/officeDocument/2006/math">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rPr>
                          <m:t>𝒎𝒐𝒍</m:t>
                        </m:r>
                      </m:num>
                      <m:den>
                        <m:r>
                          <a:rPr lang="en-US" b="1" i="1" smtClean="0">
                            <a:solidFill>
                              <a:schemeClr val="tx1"/>
                            </a:solidFill>
                            <a:latin typeface="Cambria Math" panose="02040503050406030204" pitchFamily="18" charset="0"/>
                          </a:rPr>
                          <m:t>𝟎</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𝟎𝟐</m:t>
                        </m:r>
                      </m:den>
                    </m:f>
                  </m:oMath>
                </a14:m>
                <a:r>
                  <a:rPr lang="en-US" b="1" dirty="0">
                    <a:solidFill>
                      <a:schemeClr val="tx1"/>
                    </a:solidFill>
                  </a:rPr>
                  <a:t>. ,,,,,,,, </a:t>
                </a:r>
                <a:r>
                  <a:rPr lang="en-US" b="1" dirty="0">
                    <a:solidFill>
                      <a:srgbClr val="0432FF"/>
                    </a:solidFill>
                  </a:rPr>
                  <a:t>[</a:t>
                </a:r>
                <a:r>
                  <a:rPr lang="en-US" dirty="0">
                    <a:solidFill>
                      <a:srgbClr val="0432FF"/>
                    </a:solidFill>
                  </a:rPr>
                  <a:t>H</a:t>
                </a:r>
                <a:r>
                  <a:rPr lang="en-US" baseline="-25000" dirty="0">
                    <a:solidFill>
                      <a:srgbClr val="0432FF"/>
                    </a:solidFill>
                  </a:rPr>
                  <a:t>3</a:t>
                </a:r>
                <a:r>
                  <a:rPr lang="en-US" dirty="0">
                    <a:solidFill>
                      <a:srgbClr val="0432FF"/>
                    </a:solidFill>
                  </a:rPr>
                  <a:t>O</a:t>
                </a:r>
                <a:r>
                  <a:rPr lang="en-US" baseline="30000" dirty="0">
                    <a:solidFill>
                      <a:srgbClr val="0432FF"/>
                    </a:solidFill>
                  </a:rPr>
                  <a:t>+ </a:t>
                </a:r>
                <a:r>
                  <a:rPr lang="en-US" b="1" dirty="0">
                    <a:solidFill>
                      <a:srgbClr val="0432FF"/>
                    </a:solidFill>
                  </a:rPr>
                  <a:t>]=0.01 mols</a:t>
                </a:r>
              </a:p>
              <a:p>
                <a:pPr marL="0" indent="0">
                  <a:buNone/>
                  <a:defRPr/>
                </a:pPr>
                <a:r>
                  <a:rPr lang="en-US" b="1" dirty="0">
                    <a:solidFill>
                      <a:srgbClr val="000000"/>
                    </a:solidFill>
                  </a:rPr>
                  <a:t>Also </a:t>
                </a:r>
                <a:r>
                  <a:rPr lang="en-US" dirty="0">
                    <a:solidFill>
                      <a:srgbClr val="000000"/>
                    </a:solidFill>
                  </a:rPr>
                  <a:t>we need to calculate the </a:t>
                </a:r>
                <a:r>
                  <a:rPr lang="en-US" b="1" dirty="0">
                    <a:solidFill>
                      <a:srgbClr val="C00000"/>
                    </a:solidFill>
                  </a:rPr>
                  <a:t># of OH</a:t>
                </a:r>
                <a:r>
                  <a:rPr lang="en-US" b="1" baseline="30000" dirty="0">
                    <a:solidFill>
                      <a:srgbClr val="C00000"/>
                    </a:solidFill>
                  </a:rPr>
                  <a:t>-  </a:t>
                </a:r>
                <a:r>
                  <a:rPr lang="en-US" b="1" dirty="0">
                    <a:solidFill>
                      <a:srgbClr val="C00000"/>
                    </a:solidFill>
                    <a:sym typeface="Wingdings" pitchFamily="2" charset="2"/>
                  </a:rPr>
                  <a:t>moles) in 10 ml 0.5M NaOH</a:t>
                </a:r>
              </a:p>
              <a:p>
                <a:pPr marL="0" indent="0">
                  <a:buNone/>
                  <a:defRPr/>
                </a:pPr>
                <a:r>
                  <a:rPr lang="en-US" b="1" dirty="0">
                    <a:solidFill>
                      <a:srgbClr val="C00000"/>
                    </a:solidFill>
                    <a:sym typeface="Wingdings" pitchFamily="2" charset="2"/>
                  </a:rPr>
                  <a:t>NaOH           OH</a:t>
                </a:r>
                <a:r>
                  <a:rPr lang="en-US" b="1" baseline="30000" dirty="0">
                    <a:solidFill>
                      <a:srgbClr val="C00000"/>
                    </a:solidFill>
                    <a:sym typeface="Wingdings" pitchFamily="2" charset="2"/>
                  </a:rPr>
                  <a:t>-</a:t>
                </a:r>
                <a:r>
                  <a:rPr lang="en-US" b="1" dirty="0">
                    <a:solidFill>
                      <a:srgbClr val="C00000"/>
                    </a:solidFill>
                    <a:sym typeface="Wingdings" pitchFamily="2" charset="2"/>
                  </a:rPr>
                  <a:t> +Na</a:t>
                </a:r>
                <a:r>
                  <a:rPr lang="en-US" b="1" baseline="30000" dirty="0">
                    <a:solidFill>
                      <a:srgbClr val="C00000"/>
                    </a:solidFill>
                    <a:sym typeface="Wingdings" pitchFamily="2" charset="2"/>
                  </a:rPr>
                  <a:t>+</a:t>
                </a:r>
              </a:p>
              <a:p>
                <a:pPr marL="0" indent="0">
                  <a:buNone/>
                  <a:defRPr/>
                </a:pPr>
                <a:r>
                  <a:rPr lang="en-US" b="1" dirty="0">
                    <a:solidFill>
                      <a:srgbClr val="C00000"/>
                    </a:solidFill>
                    <a:sym typeface="Wingdings" pitchFamily="2" charset="2"/>
                  </a:rPr>
                  <a:t>0.5M              0.5M </a:t>
                </a:r>
              </a:p>
              <a:p>
                <a:pPr marL="0" indent="0">
                  <a:buNone/>
                  <a:defRPr/>
                </a:pPr>
                <a:r>
                  <a:rPr lang="en-US" b="1" dirty="0"/>
                  <a:t>[</a:t>
                </a:r>
                <a:r>
                  <a:rPr lang="en-US" dirty="0">
                    <a:solidFill>
                      <a:srgbClr val="000000"/>
                    </a:solidFill>
                  </a:rPr>
                  <a:t>OH</a:t>
                </a:r>
                <a:r>
                  <a:rPr lang="en-US" baseline="30000" dirty="0">
                    <a:solidFill>
                      <a:srgbClr val="000000"/>
                    </a:solidFill>
                  </a:rPr>
                  <a:t>- </a:t>
                </a:r>
                <a:r>
                  <a:rPr lang="en-US" b="1" dirty="0">
                    <a:solidFill>
                      <a:srgbClr val="000000"/>
                    </a:solidFill>
                  </a:rPr>
                  <a:t>]=</a:t>
                </a:r>
                <a14:m>
                  <m:oMath xmlns:m="http://schemas.openxmlformats.org/officeDocument/2006/math">
                    <m:f>
                      <m:fPr>
                        <m:ctrlPr>
                          <a:rPr lang="en-US" b="1" i="1" smtClean="0">
                            <a:solidFill>
                              <a:srgbClr val="000000"/>
                            </a:solidFill>
                            <a:latin typeface="Cambria Math" panose="02040503050406030204" pitchFamily="18" charset="0"/>
                          </a:rPr>
                        </m:ctrlPr>
                      </m:fPr>
                      <m:num>
                        <m:r>
                          <a:rPr lang="en-US" b="1" i="1" smtClean="0">
                            <a:solidFill>
                              <a:srgbClr val="000000"/>
                            </a:solidFill>
                            <a:latin typeface="Cambria Math" panose="02040503050406030204" pitchFamily="18" charset="0"/>
                          </a:rPr>
                          <m:t>𝒎𝒐𝒍</m:t>
                        </m:r>
                      </m:num>
                      <m:den>
                        <m:r>
                          <a:rPr lang="en-US" b="1" i="1" smtClean="0">
                            <a:solidFill>
                              <a:srgbClr val="000000"/>
                            </a:solidFill>
                            <a:latin typeface="Cambria Math" panose="02040503050406030204" pitchFamily="18" charset="0"/>
                          </a:rPr>
                          <m:t>𝑳</m:t>
                        </m:r>
                      </m:den>
                    </m:f>
                  </m:oMath>
                </a14:m>
                <a:r>
                  <a:rPr lang="en-US" b="1" dirty="0">
                    <a:solidFill>
                      <a:srgbClr val="C00000"/>
                    </a:solidFill>
                  </a:rPr>
                  <a:t>.      </a:t>
                </a:r>
                <a:r>
                  <a:rPr lang="en-US" b="1" dirty="0">
                    <a:solidFill>
                      <a:schemeClr val="tx1"/>
                    </a:solidFill>
                  </a:rPr>
                  <a:t>0.5= </a:t>
                </a:r>
                <a14:m>
                  <m:oMath xmlns:m="http://schemas.openxmlformats.org/officeDocument/2006/math">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rPr>
                          <m:t>𝒎𝒐𝒍</m:t>
                        </m:r>
                      </m:num>
                      <m:den>
                        <m:r>
                          <a:rPr lang="en-US" b="1" i="1" smtClean="0">
                            <a:solidFill>
                              <a:schemeClr val="tx1"/>
                            </a:solidFill>
                            <a:latin typeface="Cambria Math" panose="02040503050406030204" pitchFamily="18" charset="0"/>
                          </a:rPr>
                          <m:t>𝟏𝟎</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𝟏𝟎𝟎𝟎</m:t>
                        </m:r>
                      </m:den>
                    </m:f>
                    <m:r>
                      <a:rPr lang="en-US" b="1" i="0" smtClean="0">
                        <a:solidFill>
                          <a:schemeClr val="tx1"/>
                        </a:solidFill>
                        <a:latin typeface="Cambria Math" panose="02040503050406030204" pitchFamily="18" charset="0"/>
                      </a:rPr>
                      <m:t>, </m:t>
                    </m:r>
                  </m:oMath>
                </a14:m>
                <a:r>
                  <a:rPr lang="en-US" b="1" dirty="0">
                    <a:solidFill>
                      <a:schemeClr val="tx1"/>
                    </a:solidFill>
                  </a:rPr>
                  <a:t>0.5= </a:t>
                </a:r>
                <a14:m>
                  <m:oMath xmlns:m="http://schemas.openxmlformats.org/officeDocument/2006/math">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rPr>
                          <m:t>𝒎𝒐𝒍</m:t>
                        </m:r>
                      </m:num>
                      <m:den>
                        <m:r>
                          <a:rPr lang="en-US" b="1" i="1" smtClean="0">
                            <a:solidFill>
                              <a:schemeClr val="tx1"/>
                            </a:solidFill>
                            <a:latin typeface="Cambria Math" panose="02040503050406030204" pitchFamily="18" charset="0"/>
                          </a:rPr>
                          <m:t>𝟎</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𝟎𝟏</m:t>
                        </m:r>
                      </m:den>
                    </m:f>
                  </m:oMath>
                </a14:m>
                <a:r>
                  <a:rPr lang="en-US" b="1" dirty="0">
                    <a:solidFill>
                      <a:schemeClr val="tx1"/>
                    </a:solidFill>
                  </a:rPr>
                  <a:t>. ,,,,,,,, </a:t>
                </a:r>
                <a:r>
                  <a:rPr lang="en-US" b="1" dirty="0">
                    <a:solidFill>
                      <a:srgbClr val="0432FF"/>
                    </a:solidFill>
                  </a:rPr>
                  <a:t>[</a:t>
                </a:r>
                <a:r>
                  <a:rPr lang="en-US" dirty="0">
                    <a:solidFill>
                      <a:srgbClr val="0432FF"/>
                    </a:solidFill>
                  </a:rPr>
                  <a:t>OH</a:t>
                </a:r>
                <a:r>
                  <a:rPr lang="en-US" baseline="30000" dirty="0">
                    <a:solidFill>
                      <a:srgbClr val="0432FF"/>
                    </a:solidFill>
                  </a:rPr>
                  <a:t>- </a:t>
                </a:r>
                <a:r>
                  <a:rPr lang="en-US" b="1" dirty="0">
                    <a:solidFill>
                      <a:srgbClr val="0432FF"/>
                    </a:solidFill>
                  </a:rPr>
                  <a:t>]=0.005 mols</a:t>
                </a:r>
              </a:p>
              <a:p>
                <a:pPr marL="0" indent="0">
                  <a:buNone/>
                  <a:defRPr/>
                </a:pPr>
                <a:r>
                  <a:rPr lang="en-US" altLang="zh-TW" sz="1600" dirty="0">
                    <a:solidFill>
                      <a:srgbClr val="000000"/>
                    </a:solidFill>
                  </a:rPr>
                  <a:t>Calculate the number of moles of </a:t>
                </a:r>
                <a:r>
                  <a:rPr lang="en-US" dirty="0">
                    <a:solidFill>
                      <a:srgbClr val="000000"/>
                    </a:solidFill>
                  </a:rPr>
                  <a:t>H</a:t>
                </a:r>
                <a:r>
                  <a:rPr lang="en-US" baseline="-25000" dirty="0">
                    <a:solidFill>
                      <a:srgbClr val="000000"/>
                    </a:solidFill>
                  </a:rPr>
                  <a:t>3</a:t>
                </a:r>
                <a:r>
                  <a:rPr lang="en-US" dirty="0">
                    <a:solidFill>
                      <a:srgbClr val="000000"/>
                    </a:solidFill>
                  </a:rPr>
                  <a:t>O</a:t>
                </a:r>
                <a:r>
                  <a:rPr lang="en-US" baseline="30000" dirty="0">
                    <a:solidFill>
                      <a:srgbClr val="000000"/>
                    </a:solidFill>
                  </a:rPr>
                  <a:t>+</a:t>
                </a:r>
                <a:r>
                  <a:rPr lang="en-US" altLang="zh-TW" sz="1600" dirty="0">
                    <a:solidFill>
                      <a:srgbClr val="000000"/>
                    </a:solidFill>
                  </a:rPr>
                  <a:t> remaining by setting up a table based on the neutralization reaction that shows the amount of </a:t>
                </a:r>
                <a:r>
                  <a:rPr lang="en-US" dirty="0">
                    <a:solidFill>
                      <a:srgbClr val="000000"/>
                    </a:solidFill>
                  </a:rPr>
                  <a:t>H</a:t>
                </a:r>
                <a:r>
                  <a:rPr lang="en-US" baseline="-25000" dirty="0">
                    <a:solidFill>
                      <a:srgbClr val="000000"/>
                    </a:solidFill>
                  </a:rPr>
                  <a:t>3</a:t>
                </a:r>
                <a:r>
                  <a:rPr lang="en-US" dirty="0">
                    <a:solidFill>
                      <a:srgbClr val="000000"/>
                    </a:solidFill>
                  </a:rPr>
                  <a:t>O</a:t>
                </a:r>
                <a:r>
                  <a:rPr lang="en-US" baseline="30000" dirty="0">
                    <a:solidFill>
                      <a:srgbClr val="000000"/>
                    </a:solidFill>
                  </a:rPr>
                  <a:t>+ </a:t>
                </a:r>
                <a:r>
                  <a:rPr lang="en-US" altLang="zh-TW" sz="1600" dirty="0">
                    <a:solidFill>
                      <a:srgbClr val="000000"/>
                    </a:solidFill>
                  </a:rPr>
                  <a:t>before the addition, the amount of OH</a:t>
                </a:r>
                <a:r>
                  <a:rPr lang="en-US" altLang="zh-TW" sz="1600" baseline="30000" dirty="0">
                    <a:solidFill>
                      <a:srgbClr val="000000"/>
                    </a:solidFill>
                  </a:rPr>
                  <a:t>-</a:t>
                </a:r>
                <a:r>
                  <a:rPr lang="en-US" altLang="zh-TW" sz="1600" dirty="0">
                    <a:solidFill>
                      <a:srgbClr val="000000"/>
                    </a:solidFill>
                  </a:rPr>
                  <a:t> added, and the amounts of of </a:t>
                </a:r>
                <a:r>
                  <a:rPr lang="en-US" dirty="0">
                    <a:solidFill>
                      <a:srgbClr val="000000"/>
                    </a:solidFill>
                  </a:rPr>
                  <a:t>H</a:t>
                </a:r>
                <a:r>
                  <a:rPr lang="en-US" baseline="-25000" dirty="0">
                    <a:solidFill>
                      <a:srgbClr val="000000"/>
                    </a:solidFill>
                  </a:rPr>
                  <a:t>3</a:t>
                </a:r>
                <a:r>
                  <a:rPr lang="en-US" dirty="0">
                    <a:solidFill>
                      <a:srgbClr val="000000"/>
                    </a:solidFill>
                  </a:rPr>
                  <a:t>O</a:t>
                </a:r>
                <a:r>
                  <a:rPr lang="en-US" baseline="30000" dirty="0">
                    <a:solidFill>
                      <a:srgbClr val="000000"/>
                    </a:solidFill>
                  </a:rPr>
                  <a:t>+</a:t>
                </a:r>
                <a:r>
                  <a:rPr lang="en-US" altLang="zh-TW" sz="1600" dirty="0">
                    <a:solidFill>
                      <a:srgbClr val="000000"/>
                    </a:solidFill>
                  </a:rPr>
                  <a:t> left after the addition.</a:t>
                </a:r>
                <a:endParaRPr lang="en-US" b="1" dirty="0">
                  <a:solidFill>
                    <a:srgbClr val="000000"/>
                  </a:solidFill>
                </a:endParaRPr>
              </a:p>
              <a:p>
                <a:pPr marL="0" indent="0">
                  <a:buNone/>
                  <a:defRPr/>
                </a:pPr>
                <a:r>
                  <a:rPr lang="en-US" dirty="0">
                    <a:solidFill>
                      <a:srgbClr val="000000"/>
                    </a:solidFill>
                  </a:rPr>
                  <a:t>H</a:t>
                </a:r>
                <a:r>
                  <a:rPr lang="en-US" baseline="-25000" dirty="0">
                    <a:solidFill>
                      <a:srgbClr val="000000"/>
                    </a:solidFill>
                  </a:rPr>
                  <a:t>3</a:t>
                </a:r>
                <a:r>
                  <a:rPr lang="en-US" dirty="0">
                    <a:solidFill>
                      <a:srgbClr val="000000"/>
                    </a:solidFill>
                  </a:rPr>
                  <a:t>O</a:t>
                </a:r>
                <a:r>
                  <a:rPr lang="en-US" baseline="30000" dirty="0">
                    <a:solidFill>
                      <a:srgbClr val="000000"/>
                    </a:solidFill>
                  </a:rPr>
                  <a:t>+</a:t>
                </a:r>
                <a:r>
                  <a:rPr lang="en-US" dirty="0">
                    <a:solidFill>
                      <a:srgbClr val="000000"/>
                    </a:solidFill>
                  </a:rPr>
                  <a:t> + OH</a:t>
                </a:r>
                <a:r>
                  <a:rPr lang="en-US" baseline="30000" dirty="0">
                    <a:solidFill>
                      <a:srgbClr val="000000"/>
                    </a:solidFill>
                  </a:rPr>
                  <a:t>-              </a:t>
                </a:r>
                <a:r>
                  <a:rPr lang="en-US" dirty="0">
                    <a:solidFill>
                      <a:srgbClr val="000000"/>
                    </a:solidFill>
                  </a:rPr>
                  <a:t>2H</a:t>
                </a:r>
                <a:r>
                  <a:rPr lang="en-US" baseline="-25000" dirty="0">
                    <a:solidFill>
                      <a:srgbClr val="000000"/>
                    </a:solidFill>
                  </a:rPr>
                  <a:t>2</a:t>
                </a:r>
                <a:r>
                  <a:rPr lang="en-US" dirty="0">
                    <a:solidFill>
                      <a:srgbClr val="000000"/>
                    </a:solidFill>
                  </a:rPr>
                  <a:t>O </a:t>
                </a:r>
              </a:p>
              <a:p>
                <a:pPr marL="0" indent="0">
                  <a:buNone/>
                  <a:defRPr/>
                </a:pPr>
                <a:r>
                  <a:rPr lang="en-US" b="1" dirty="0">
                    <a:solidFill>
                      <a:srgbClr val="000000"/>
                    </a:solidFill>
                  </a:rPr>
                  <a:t>0.01     0.005</a:t>
                </a:r>
              </a:p>
              <a:p>
                <a:pPr marL="0" indent="0">
                  <a:buNone/>
                  <a:defRPr/>
                </a:pPr>
                <a:r>
                  <a:rPr lang="en-US" b="1" dirty="0">
                    <a:solidFill>
                      <a:srgbClr val="000000"/>
                    </a:solidFill>
                  </a:rPr>
                  <a:t>0.005   0.005</a:t>
                </a:r>
              </a:p>
              <a:p>
                <a:pPr marL="0" indent="0">
                  <a:buNone/>
                  <a:defRPr/>
                </a:pPr>
                <a:r>
                  <a:rPr lang="en-US" b="1" dirty="0">
                    <a:solidFill>
                      <a:srgbClr val="C00000"/>
                    </a:solidFill>
                  </a:rPr>
                  <a:t>0.005     0</a:t>
                </a:r>
              </a:p>
            </p:txBody>
          </p:sp>
        </mc:Choice>
        <mc:Fallback xmlns="">
          <p:sp>
            <p:nvSpPr>
              <p:cNvPr id="5" name="Text Box 8">
                <a:extLst>
                  <a:ext uri="{FF2B5EF4-FFF2-40B4-BE49-F238E27FC236}">
                    <a16:creationId xmlns:a16="http://schemas.microsoft.com/office/drawing/2014/main" id="{F8D254E0-7E60-F341-844E-3E638DE58301}"/>
                  </a:ext>
                </a:extLst>
              </p:cNvPr>
              <p:cNvSpPr txBox="1">
                <a:spLocks noGrp="1" noRot="1" noChangeAspect="1" noMove="1" noResize="1" noEditPoints="1" noAdjustHandles="1" noChangeArrowheads="1" noChangeShapeType="1" noTextEdit="1"/>
              </p:cNvSpPr>
              <p:nvPr>
                <p:ph idx="1"/>
              </p:nvPr>
            </p:nvSpPr>
            <p:spPr bwMode="auto">
              <a:xfrm>
                <a:off x="101047" y="57012"/>
                <a:ext cx="11989905" cy="6743976"/>
              </a:xfrm>
              <a:prstGeom prst="rect">
                <a:avLst/>
              </a:prstGeom>
              <a:blipFill>
                <a:blip r:embed="rId2"/>
                <a:stretch>
                  <a:fillRect l="-318" t="-752"/>
                </a:stretch>
              </a:blip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IQ">
                    <a:noFill/>
                  </a:rPr>
                  <a:t> </a:t>
                </a:r>
              </a:p>
            </p:txBody>
          </p:sp>
        </mc:Fallback>
      </mc:AlternateContent>
      <p:cxnSp>
        <p:nvCxnSpPr>
          <p:cNvPr id="11" name="Straight Arrow Connector 10">
            <a:extLst>
              <a:ext uri="{FF2B5EF4-FFF2-40B4-BE49-F238E27FC236}">
                <a16:creationId xmlns:a16="http://schemas.microsoft.com/office/drawing/2014/main" id="{43A28E18-7AA7-1D40-BFF7-21DBBB128277}"/>
              </a:ext>
            </a:extLst>
          </p:cNvPr>
          <p:cNvCxnSpPr>
            <a:cxnSpLocks/>
          </p:cNvCxnSpPr>
          <p:nvPr/>
        </p:nvCxnSpPr>
        <p:spPr>
          <a:xfrm>
            <a:off x="1243080" y="1151191"/>
            <a:ext cx="34718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5154B1D0-A885-094B-9087-022BC61FA66D}"/>
              </a:ext>
            </a:extLst>
          </p:cNvPr>
          <p:cNvCxnSpPr>
            <a:cxnSpLocks/>
          </p:cNvCxnSpPr>
          <p:nvPr/>
        </p:nvCxnSpPr>
        <p:spPr>
          <a:xfrm>
            <a:off x="885272" y="3768494"/>
            <a:ext cx="3578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F8767332-7ABE-4140-8E4B-13FEA6B2B96A}"/>
              </a:ext>
            </a:extLst>
          </p:cNvPr>
          <p:cNvCxnSpPr/>
          <p:nvPr/>
        </p:nvCxnSpPr>
        <p:spPr>
          <a:xfrm>
            <a:off x="265043" y="6356350"/>
            <a:ext cx="1802296"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081628C-2911-F84E-85BD-9B88FB1F81D7}"/>
              </a:ext>
            </a:extLst>
          </p:cNvPr>
          <p:cNvSpPr txBox="1"/>
          <p:nvPr/>
        </p:nvSpPr>
        <p:spPr>
          <a:xfrm>
            <a:off x="1683026" y="5681170"/>
            <a:ext cx="1533305" cy="369332"/>
          </a:xfrm>
          <a:prstGeom prst="rect">
            <a:avLst/>
          </a:prstGeom>
          <a:noFill/>
        </p:spPr>
        <p:txBody>
          <a:bodyPr wrap="none" rtlCol="0">
            <a:spAutoFit/>
          </a:bodyPr>
          <a:lstStyle/>
          <a:p>
            <a:r>
              <a:rPr lang="en-US" dirty="0"/>
              <a:t>B</a:t>
            </a:r>
            <a:r>
              <a:rPr lang="en-IQ" dirty="0"/>
              <a:t>y substract(-)</a:t>
            </a:r>
          </a:p>
        </p:txBody>
      </p:sp>
      <p:sp>
        <p:nvSpPr>
          <p:cNvPr id="19" name="TextBox 18">
            <a:extLst>
              <a:ext uri="{FF2B5EF4-FFF2-40B4-BE49-F238E27FC236}">
                <a16:creationId xmlns:a16="http://schemas.microsoft.com/office/drawing/2014/main" id="{635C80AF-065B-BD46-8DEC-C768691365A3}"/>
              </a:ext>
            </a:extLst>
          </p:cNvPr>
          <p:cNvSpPr txBox="1"/>
          <p:nvPr/>
        </p:nvSpPr>
        <p:spPr>
          <a:xfrm>
            <a:off x="3216331" y="5380672"/>
            <a:ext cx="2663687" cy="1169551"/>
          </a:xfrm>
          <a:prstGeom prst="rect">
            <a:avLst/>
          </a:prstGeom>
          <a:noFill/>
        </p:spPr>
        <p:txBody>
          <a:bodyPr wrap="square" rtlCol="0">
            <a:spAutoFit/>
          </a:bodyPr>
          <a:lstStyle/>
          <a:p>
            <a:r>
              <a:rPr lang="en-IQ" sz="1400" dirty="0">
                <a:latin typeface="Times New Roman" panose="02020603050405020304" pitchFamily="18" charset="0"/>
                <a:cs typeface="Times New Roman" panose="02020603050405020304" pitchFamily="18" charset="0"/>
              </a:rPr>
              <a:t>All</a:t>
            </a:r>
            <a:r>
              <a:rPr lang="en-US" sz="14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C00000"/>
                </a:solidFill>
                <a:latin typeface="Times New Roman" panose="02020603050405020304" pitchFamily="18" charset="0"/>
                <a:cs typeface="Times New Roman" panose="02020603050405020304" pitchFamily="18" charset="0"/>
              </a:rPr>
              <a:t># of OH</a:t>
            </a:r>
            <a:r>
              <a:rPr lang="en-US" sz="1400" b="1" baseline="30000" dirty="0">
                <a:solidFill>
                  <a:srgbClr val="C00000"/>
                </a:solidFill>
                <a:latin typeface="Times New Roman" panose="02020603050405020304" pitchFamily="18" charset="0"/>
                <a:cs typeface="Times New Roman" panose="02020603050405020304" pitchFamily="18" charset="0"/>
              </a:rPr>
              <a:t>-  </a:t>
            </a:r>
            <a:r>
              <a:rPr lang="en-US" sz="1400" b="1" dirty="0">
                <a:solidFill>
                  <a:srgbClr val="C00000"/>
                </a:solidFill>
                <a:latin typeface="Times New Roman" panose="02020603050405020304" pitchFamily="18" charset="0"/>
                <a:cs typeface="Times New Roman" panose="02020603050405020304" pitchFamily="18" charset="0"/>
                <a:sym typeface="Wingdings" pitchFamily="2" charset="2"/>
              </a:rPr>
              <a:t>moles completely </a:t>
            </a:r>
            <a:r>
              <a:rPr lang="en-US" altLang="zh-TW" sz="1400" dirty="0">
                <a:solidFill>
                  <a:srgbClr val="000000"/>
                </a:solidFill>
                <a:latin typeface="Times New Roman" panose="02020603050405020304" pitchFamily="18" charset="0"/>
                <a:cs typeface="Times New Roman" panose="02020603050405020304" pitchFamily="18" charset="0"/>
              </a:rPr>
              <a:t>neutralize with </a:t>
            </a:r>
            <a:r>
              <a:rPr lang="en-US" sz="1400" b="1" dirty="0">
                <a:solidFill>
                  <a:srgbClr val="C00000"/>
                </a:solidFill>
                <a:latin typeface="Times New Roman" panose="02020603050405020304" pitchFamily="18" charset="0"/>
                <a:cs typeface="Times New Roman" panose="02020603050405020304" pitchFamily="18" charset="0"/>
              </a:rPr>
              <a:t># of H</a:t>
            </a:r>
            <a:r>
              <a:rPr lang="en-US" sz="1400" b="1" baseline="-25000" dirty="0">
                <a:solidFill>
                  <a:srgbClr val="C00000"/>
                </a:solidFill>
                <a:latin typeface="Times New Roman" panose="02020603050405020304" pitchFamily="18" charset="0"/>
                <a:cs typeface="Times New Roman" panose="02020603050405020304" pitchFamily="18" charset="0"/>
              </a:rPr>
              <a:t>3</a:t>
            </a:r>
            <a:r>
              <a:rPr lang="en-US" sz="1400" b="1" dirty="0">
                <a:solidFill>
                  <a:srgbClr val="C00000"/>
                </a:solidFill>
                <a:latin typeface="Times New Roman" panose="02020603050405020304" pitchFamily="18" charset="0"/>
                <a:cs typeface="Times New Roman" panose="02020603050405020304" pitchFamily="18" charset="0"/>
              </a:rPr>
              <a:t>O</a:t>
            </a:r>
            <a:r>
              <a:rPr lang="en-US" sz="1400" b="1" baseline="30000" dirty="0">
                <a:solidFill>
                  <a:srgbClr val="C00000"/>
                </a:solidFill>
                <a:latin typeface="Times New Roman" panose="02020603050405020304" pitchFamily="18" charset="0"/>
                <a:cs typeface="Times New Roman" panose="02020603050405020304" pitchFamily="18" charset="0"/>
              </a:rPr>
              <a:t>+ </a:t>
            </a:r>
            <a:r>
              <a:rPr lang="en-US" sz="1400" b="1" dirty="0">
                <a:solidFill>
                  <a:srgbClr val="C00000"/>
                </a:solidFill>
                <a:latin typeface="Times New Roman" panose="02020603050405020304" pitchFamily="18" charset="0"/>
                <a:cs typeface="Times New Roman" panose="02020603050405020304" pitchFamily="18" charset="0"/>
                <a:sym typeface="Wingdings" pitchFamily="2" charset="2"/>
              </a:rPr>
              <a:t>moles these, half of </a:t>
            </a:r>
            <a:r>
              <a:rPr lang="en-US" sz="1400" dirty="0">
                <a:solidFill>
                  <a:srgbClr val="000000"/>
                </a:solidFill>
                <a:latin typeface="Times New Roman" panose="02020603050405020304" pitchFamily="18" charset="0"/>
                <a:cs typeface="Times New Roman" panose="02020603050405020304" pitchFamily="18" charset="0"/>
              </a:rPr>
              <a:t>H</a:t>
            </a:r>
            <a:r>
              <a:rPr lang="en-US" sz="1400" baseline="-25000" dirty="0">
                <a:solidFill>
                  <a:srgbClr val="000000"/>
                </a:solidFill>
                <a:latin typeface="Times New Roman" panose="02020603050405020304" pitchFamily="18" charset="0"/>
                <a:cs typeface="Times New Roman" panose="02020603050405020304" pitchFamily="18" charset="0"/>
              </a:rPr>
              <a:t>3</a:t>
            </a:r>
            <a:r>
              <a:rPr lang="en-US" sz="1400" dirty="0">
                <a:solidFill>
                  <a:srgbClr val="000000"/>
                </a:solidFill>
                <a:latin typeface="Times New Roman" panose="02020603050405020304" pitchFamily="18" charset="0"/>
                <a:cs typeface="Times New Roman" panose="02020603050405020304" pitchFamily="18" charset="0"/>
              </a:rPr>
              <a:t>O</a:t>
            </a:r>
            <a:r>
              <a:rPr lang="en-US" sz="1400" baseline="30000" dirty="0">
                <a:solidFill>
                  <a:srgbClr val="000000"/>
                </a:solidFill>
                <a:latin typeface="Times New Roman" panose="02020603050405020304" pitchFamily="18" charset="0"/>
                <a:cs typeface="Times New Roman" panose="02020603050405020304" pitchFamily="18" charset="0"/>
              </a:rPr>
              <a:t>+ </a:t>
            </a:r>
          </a:p>
          <a:p>
            <a:r>
              <a:rPr lang="en-US" sz="1400" dirty="0">
                <a:solidFill>
                  <a:srgbClr val="000000"/>
                </a:solidFill>
                <a:latin typeface="Times New Roman" panose="02020603050405020304" pitchFamily="18" charset="0"/>
                <a:cs typeface="Times New Roman" panose="02020603050405020304" pitchFamily="18" charset="0"/>
              </a:rPr>
              <a:t>(0.01) </a:t>
            </a:r>
            <a:r>
              <a:rPr lang="en-US" altLang="zh-TW" sz="1400" dirty="0">
                <a:solidFill>
                  <a:srgbClr val="000000"/>
                </a:solidFill>
                <a:latin typeface="Times New Roman" panose="02020603050405020304" pitchFamily="18" charset="0"/>
                <a:cs typeface="Times New Roman" panose="02020603050405020304" pitchFamily="18" charset="0"/>
              </a:rPr>
              <a:t>neutralize with NaOH(0.005) </a:t>
            </a:r>
            <a:endParaRPr lang="en-IQ" sz="1400"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9AD877C-043E-6C4B-8E3D-43E12BB9567A}"/>
              </a:ext>
            </a:extLst>
          </p:cNvPr>
          <p:cNvPicPr>
            <a:picLocks noChangeAspect="1"/>
          </p:cNvPicPr>
          <p:nvPr/>
        </p:nvPicPr>
        <p:blipFill>
          <a:blip r:embed="rId3"/>
          <a:stretch>
            <a:fillRect/>
          </a:stretch>
        </p:blipFill>
        <p:spPr>
          <a:xfrm>
            <a:off x="6734702" y="5339302"/>
            <a:ext cx="4521200" cy="1422400"/>
          </a:xfrm>
          <a:prstGeom prst="rect">
            <a:avLst/>
          </a:prstGeom>
        </p:spPr>
      </p:pic>
      <p:cxnSp>
        <p:nvCxnSpPr>
          <p:cNvPr id="25" name="Straight Arrow Connector 24">
            <a:extLst>
              <a:ext uri="{FF2B5EF4-FFF2-40B4-BE49-F238E27FC236}">
                <a16:creationId xmlns:a16="http://schemas.microsoft.com/office/drawing/2014/main" id="{4EAA163B-A0FF-7844-B5D9-B02A3309AD2A}"/>
              </a:ext>
            </a:extLst>
          </p:cNvPr>
          <p:cNvCxnSpPr>
            <a:cxnSpLocks/>
          </p:cNvCxnSpPr>
          <p:nvPr/>
        </p:nvCxnSpPr>
        <p:spPr>
          <a:xfrm>
            <a:off x="1243080" y="5326339"/>
            <a:ext cx="34718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85948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EC54D56-731D-3549-8473-B773CF874B69}"/>
                  </a:ext>
                </a:extLst>
              </p:cNvPr>
              <p:cNvSpPr>
                <a:spLocks noGrp="1"/>
              </p:cNvSpPr>
              <p:nvPr>
                <p:ph idx="1"/>
              </p:nvPr>
            </p:nvSpPr>
            <p:spPr>
              <a:xfrm>
                <a:off x="162337" y="136524"/>
                <a:ext cx="11936897" cy="6038989"/>
              </a:xfrm>
            </p:spPr>
            <p:txBody>
              <a:bodyPr>
                <a:normAutofit/>
              </a:bodyPr>
              <a:lstStyle/>
              <a:p>
                <a:pPr marL="0" indent="0">
                  <a:buNone/>
                </a:pPr>
                <a:r>
                  <a:rPr lang="en-IQ" sz="1600" dirty="0">
                    <a:latin typeface="Times New Roman" panose="02020603050405020304" pitchFamily="18" charset="0"/>
                    <a:cs typeface="Times New Roman" panose="02020603050405020304" pitchFamily="18" charset="0"/>
                  </a:rPr>
                  <a:t>Now we have to cal</a:t>
                </a:r>
                <a:r>
                  <a:rPr lang="en-US" sz="1600" dirty="0" err="1">
                    <a:latin typeface="Times New Roman" panose="02020603050405020304" pitchFamily="18" charset="0"/>
                    <a:cs typeface="Times New Roman" panose="02020603050405020304" pitchFamily="18" charset="0"/>
                  </a:rPr>
                  <a:t>culate</a:t>
                </a:r>
                <a:r>
                  <a:rPr lang="en-IQ" sz="1600" dirty="0">
                    <a:latin typeface="Times New Roman" panose="02020603050405020304" pitchFamily="18" charset="0"/>
                    <a:cs typeface="Times New Roman" panose="02020603050405020304" pitchFamily="18" charset="0"/>
                  </a:rPr>
                  <a:t> the conc. </a:t>
                </a:r>
                <a:r>
                  <a:rPr lang="en-US" sz="1600" dirty="0">
                    <a:latin typeface="Times New Roman" panose="02020603050405020304" pitchFamily="18" charset="0"/>
                    <a:cs typeface="Times New Roman" panose="02020603050405020304" pitchFamily="18" charset="0"/>
                  </a:rPr>
                  <a:t>o</a:t>
                </a:r>
                <a:r>
                  <a:rPr lang="en-IQ" sz="1600" dirty="0">
                    <a:latin typeface="Times New Roman" panose="02020603050405020304" pitchFamily="18" charset="0"/>
                    <a:cs typeface="Times New Roman" panose="02020603050405020304" pitchFamily="18" charset="0"/>
                  </a:rPr>
                  <a:t>f HCl from the </a:t>
                </a:r>
                <a:r>
                  <a:rPr lang="en-US" altLang="zh-TW" sz="1600" dirty="0">
                    <a:solidFill>
                      <a:srgbClr val="000000"/>
                    </a:solidFill>
                    <a:latin typeface="Times New Roman" panose="02020603050405020304" pitchFamily="18" charset="0"/>
                    <a:cs typeface="Times New Roman" panose="02020603050405020304" pitchFamily="18" charset="0"/>
                  </a:rPr>
                  <a:t>amount of </a:t>
                </a:r>
                <a:r>
                  <a:rPr lang="en-US" sz="1600" b="1" dirty="0">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H</a:t>
                </a:r>
                <a:r>
                  <a:rPr lang="en-US" sz="1600" baseline="-25000" dirty="0">
                    <a:solidFill>
                      <a:srgbClr val="000000"/>
                    </a:solidFill>
                    <a:latin typeface="Times New Roman" panose="02020603050405020304" pitchFamily="18" charset="0"/>
                    <a:cs typeface="Times New Roman" panose="02020603050405020304" pitchFamily="18" charset="0"/>
                  </a:rPr>
                  <a:t>3</a:t>
                </a:r>
                <a:r>
                  <a:rPr lang="en-US" sz="1600" dirty="0">
                    <a:solidFill>
                      <a:srgbClr val="000000"/>
                    </a:solidFill>
                    <a:latin typeface="Times New Roman" panose="02020603050405020304" pitchFamily="18" charset="0"/>
                    <a:cs typeface="Times New Roman" panose="02020603050405020304" pitchFamily="18" charset="0"/>
                  </a:rPr>
                  <a:t>O</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altLang="zh-TW" sz="1600" dirty="0">
                    <a:solidFill>
                      <a:srgbClr val="000000"/>
                    </a:solidFill>
                    <a:latin typeface="Times New Roman" panose="02020603050405020304" pitchFamily="18" charset="0"/>
                    <a:cs typeface="Times New Roman" panose="02020603050405020304" pitchFamily="18" charset="0"/>
                  </a:rPr>
                  <a:t>remaining by the </a:t>
                </a:r>
                <a:r>
                  <a:rPr lang="en-US" altLang="zh-TW" sz="1600" i="1" dirty="0">
                    <a:solidFill>
                      <a:srgbClr val="000000"/>
                    </a:solidFill>
                    <a:latin typeface="Times New Roman" panose="02020603050405020304" pitchFamily="18" charset="0"/>
                    <a:cs typeface="Times New Roman" panose="02020603050405020304" pitchFamily="18" charset="0"/>
                  </a:rPr>
                  <a:t>total volume </a:t>
                </a:r>
                <a:r>
                  <a:rPr lang="en-US" altLang="zh-TW" sz="1600" dirty="0">
                    <a:solidFill>
                      <a:srgbClr val="000000"/>
                    </a:solidFill>
                    <a:latin typeface="Times New Roman" panose="02020603050405020304" pitchFamily="18" charset="0"/>
                    <a:cs typeface="Times New Roman" panose="02020603050405020304" pitchFamily="18" charset="0"/>
                  </a:rPr>
                  <a:t>(initial volume plus added volume).</a:t>
                </a:r>
                <a:endParaRPr lang="en-IQ" sz="1600" dirty="0">
                  <a:latin typeface="Times New Roman" panose="02020603050405020304" pitchFamily="18" charset="0"/>
                  <a:cs typeface="Times New Roman" panose="02020603050405020304" pitchFamily="18" charset="0"/>
                </a:endParaRPr>
              </a:p>
              <a:p>
                <a:pPr marL="0" indent="0">
                  <a:buNone/>
                </a:pPr>
                <a:r>
                  <a:rPr lang="en-US" sz="1600" b="1" dirty="0">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H</a:t>
                </a:r>
                <a:r>
                  <a:rPr lang="en-US" sz="1600" baseline="-25000" dirty="0">
                    <a:solidFill>
                      <a:srgbClr val="000000"/>
                    </a:solidFill>
                    <a:latin typeface="Times New Roman" panose="02020603050405020304" pitchFamily="18" charset="0"/>
                    <a:cs typeface="Times New Roman" panose="02020603050405020304" pitchFamily="18" charset="0"/>
                  </a:rPr>
                  <a:t>3</a:t>
                </a:r>
                <a:r>
                  <a:rPr lang="en-US" sz="1600" dirty="0">
                    <a:solidFill>
                      <a:srgbClr val="000000"/>
                    </a:solidFill>
                    <a:latin typeface="Times New Roman" panose="02020603050405020304" pitchFamily="18" charset="0"/>
                    <a:cs typeface="Times New Roman" panose="02020603050405020304" pitchFamily="18" charset="0"/>
                  </a:rPr>
                  <a:t>O</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smtClean="0">
                            <a:solidFill>
                              <a:srgbClr val="000000"/>
                            </a:solidFill>
                            <a:latin typeface="Cambria Math" panose="02040503050406030204" pitchFamily="18" charset="0"/>
                          </a:rPr>
                        </m:ctrlPr>
                      </m:fPr>
                      <m:num>
                        <m:r>
                          <a:rPr lang="en-US" sz="1600" b="1" i="1" smtClean="0">
                            <a:solidFill>
                              <a:srgbClr val="000000"/>
                            </a:solidFill>
                            <a:latin typeface="Cambria Math" panose="02040503050406030204" pitchFamily="18" charset="0"/>
                          </a:rPr>
                          <m:t>𝒎𝒐𝒍</m:t>
                        </m:r>
                      </m:num>
                      <m:den>
                        <m:r>
                          <a:rPr lang="en-US" sz="1600" b="1" i="1" smtClean="0">
                            <a:solidFill>
                              <a:srgbClr val="000000"/>
                            </a:solidFill>
                            <a:latin typeface="Cambria Math" panose="02040503050406030204" pitchFamily="18" charset="0"/>
                          </a:rPr>
                          <m:t>𝑳</m:t>
                        </m:r>
                      </m:den>
                    </m:f>
                  </m:oMath>
                </a14:m>
                <a:r>
                  <a:rPr lang="en-US" sz="1600" b="1" dirty="0">
                    <a:solidFill>
                      <a:srgbClr val="C00000"/>
                    </a:solidFill>
                    <a:latin typeface="Times New Roman" panose="02020603050405020304" pitchFamily="18" charset="0"/>
                    <a:cs typeface="Times New Roman" panose="02020603050405020304" pitchFamily="18" charset="0"/>
                  </a:rPr>
                  <a:t>.   </a:t>
                </a:r>
                <a:r>
                  <a:rPr lang="en-US" sz="16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600" b="1" i="1">
                            <a:solidFill>
                              <a:schemeClr val="tx1"/>
                            </a:solidFill>
                            <a:latin typeface="Cambria Math" panose="02040503050406030204" pitchFamily="18" charset="0"/>
                          </a:rPr>
                        </m:ctrlPr>
                      </m:fPr>
                      <m:num>
                        <m:r>
                          <a:rPr lang="en-US" sz="1600" b="1" i="1" smtClean="0">
                            <a:solidFill>
                              <a:schemeClr val="tx1"/>
                            </a:solidFill>
                            <a:latin typeface="Cambria Math" panose="02040503050406030204" pitchFamily="18" charset="0"/>
                          </a:rPr>
                          <m:t>𝟎</m:t>
                        </m:r>
                        <m:r>
                          <a:rPr lang="en-US" sz="1600" b="1" i="1" smtClean="0">
                            <a:solidFill>
                              <a:schemeClr val="tx1"/>
                            </a:solidFill>
                            <a:latin typeface="Cambria Math" panose="02040503050406030204" pitchFamily="18" charset="0"/>
                          </a:rPr>
                          <m:t>.</m:t>
                        </m:r>
                        <m:r>
                          <a:rPr lang="en-US" sz="1600" b="1" i="1" smtClean="0">
                            <a:solidFill>
                              <a:schemeClr val="tx1"/>
                            </a:solidFill>
                            <a:latin typeface="Cambria Math" panose="02040503050406030204" pitchFamily="18" charset="0"/>
                          </a:rPr>
                          <m:t>𝟎𝟎𝟓</m:t>
                        </m:r>
                      </m:num>
                      <m:den>
                        <m:r>
                          <a:rPr lang="en-US" sz="1600" b="1" i="1" smtClean="0">
                            <a:solidFill>
                              <a:schemeClr val="tx1"/>
                            </a:solidFill>
                            <a:latin typeface="Cambria Math" panose="02040503050406030204" pitchFamily="18" charset="0"/>
                          </a:rPr>
                          <m:t>𝟐𝟎</m:t>
                        </m:r>
                        <m:r>
                          <a:rPr lang="en-US" sz="1600" b="1" i="1" smtClean="0">
                            <a:solidFill>
                              <a:schemeClr val="tx1"/>
                            </a:solidFill>
                            <a:latin typeface="Cambria Math" panose="02040503050406030204" pitchFamily="18" charset="0"/>
                          </a:rPr>
                          <m:t>+</m:t>
                        </m:r>
                        <m:r>
                          <a:rPr lang="en-US" sz="1600" b="1" i="1" smtClean="0">
                            <a:solidFill>
                              <a:schemeClr val="tx1"/>
                            </a:solidFill>
                            <a:latin typeface="Cambria Math" panose="02040503050406030204" pitchFamily="18" charset="0"/>
                          </a:rPr>
                          <m:t>𝟏𝟎</m:t>
                        </m:r>
                        <m:r>
                          <a:rPr lang="en-US" sz="1600" b="1" i="1" smtClean="0">
                            <a:solidFill>
                              <a:schemeClr val="tx1"/>
                            </a:solidFill>
                            <a:latin typeface="Cambria Math" panose="02040503050406030204" pitchFamily="18" charset="0"/>
                          </a:rPr>
                          <m:t>/</m:t>
                        </m:r>
                        <m:r>
                          <a:rPr lang="en-US" sz="1600" b="1" i="1" smtClean="0">
                            <a:solidFill>
                              <a:schemeClr val="tx1"/>
                            </a:solidFill>
                            <a:latin typeface="Cambria Math" panose="02040503050406030204" pitchFamily="18" charset="0"/>
                          </a:rPr>
                          <m:t>𝟏𝟎𝟎𝟎</m:t>
                        </m:r>
                      </m:den>
                    </m:f>
                    <m:r>
                      <a:rPr lang="en-US" sz="1600" b="1" i="0" smtClean="0">
                        <a:solidFill>
                          <a:schemeClr val="tx1"/>
                        </a:solidFill>
                        <a:latin typeface="Cambria Math" panose="02040503050406030204" pitchFamily="18" charset="0"/>
                      </a:rPr>
                      <m:t>, </m:t>
                    </m:r>
                  </m:oMath>
                </a14:m>
                <a:r>
                  <a:rPr lang="en-US" sz="1600" b="1" dirty="0">
                    <a:solidFill>
                      <a:schemeClr val="tx1"/>
                    </a:solidFill>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1600" b="1" i="1">
                            <a:latin typeface="Cambria Math" panose="02040503050406030204" pitchFamily="18" charset="0"/>
                          </a:rPr>
                        </m:ctrlPr>
                      </m:fPr>
                      <m:num>
                        <m:r>
                          <a:rPr lang="en-US" sz="1600" b="1" i="1">
                            <a:latin typeface="Cambria Math" panose="02040503050406030204" pitchFamily="18" charset="0"/>
                          </a:rPr>
                          <m:t>𝟎</m:t>
                        </m:r>
                        <m:r>
                          <a:rPr lang="en-US" sz="1600" b="1" i="1">
                            <a:latin typeface="Cambria Math" panose="02040503050406030204" pitchFamily="18" charset="0"/>
                          </a:rPr>
                          <m:t>.</m:t>
                        </m:r>
                        <m:r>
                          <a:rPr lang="en-US" sz="1600" b="1" i="1">
                            <a:latin typeface="Cambria Math" panose="02040503050406030204" pitchFamily="18" charset="0"/>
                          </a:rPr>
                          <m:t>𝟎𝟎𝟓</m:t>
                        </m:r>
                      </m:num>
                      <m:den>
                        <m:r>
                          <a:rPr lang="en-US" sz="1600" b="1" i="1">
                            <a:latin typeface="Cambria Math" panose="02040503050406030204" pitchFamily="18" charset="0"/>
                          </a:rPr>
                          <m:t>𝟎</m:t>
                        </m:r>
                        <m:r>
                          <a:rPr lang="en-US" sz="1600" b="1" i="1">
                            <a:latin typeface="Cambria Math" panose="02040503050406030204" pitchFamily="18" charset="0"/>
                          </a:rPr>
                          <m:t>.</m:t>
                        </m:r>
                        <m:r>
                          <a:rPr lang="en-US" sz="1600" b="1" i="1">
                            <a:latin typeface="Cambria Math" panose="02040503050406030204" pitchFamily="18" charset="0"/>
                          </a:rPr>
                          <m:t>𝟎𝟑</m:t>
                        </m:r>
                      </m:den>
                    </m:f>
                  </m:oMath>
                </a14:m>
                <a:r>
                  <a:rPr lang="en-US" sz="1600" b="1" dirty="0">
                    <a:solidFill>
                      <a:schemeClr val="tx1"/>
                    </a:solidFill>
                    <a:latin typeface="Times New Roman" panose="02020603050405020304" pitchFamily="18" charset="0"/>
                    <a:cs typeface="Times New Roman" panose="02020603050405020304" pitchFamily="18" charset="0"/>
                  </a:rPr>
                  <a:t> ,,,,,,,, </a:t>
                </a:r>
                <a:r>
                  <a:rPr lang="en-US" sz="1600" b="1" dirty="0">
                    <a:solidFill>
                      <a:srgbClr val="0432FF"/>
                    </a:solidFill>
                    <a:latin typeface="Times New Roman" panose="02020603050405020304" pitchFamily="18" charset="0"/>
                    <a:cs typeface="Times New Roman" panose="02020603050405020304" pitchFamily="18" charset="0"/>
                  </a:rPr>
                  <a:t>[</a:t>
                </a:r>
                <a:r>
                  <a:rPr lang="en-US" sz="1600" dirty="0">
                    <a:solidFill>
                      <a:srgbClr val="0432FF"/>
                    </a:solidFill>
                    <a:latin typeface="Times New Roman" panose="02020603050405020304" pitchFamily="18" charset="0"/>
                    <a:cs typeface="Times New Roman" panose="02020603050405020304" pitchFamily="18" charset="0"/>
                  </a:rPr>
                  <a:t>H</a:t>
                </a:r>
                <a:r>
                  <a:rPr lang="en-US" sz="1600" baseline="-25000" dirty="0">
                    <a:solidFill>
                      <a:srgbClr val="0432FF"/>
                    </a:solidFill>
                    <a:latin typeface="Times New Roman" panose="02020603050405020304" pitchFamily="18" charset="0"/>
                    <a:cs typeface="Times New Roman" panose="02020603050405020304" pitchFamily="18" charset="0"/>
                  </a:rPr>
                  <a:t>3</a:t>
                </a:r>
                <a:r>
                  <a:rPr lang="en-US" sz="1600" dirty="0">
                    <a:solidFill>
                      <a:srgbClr val="0432FF"/>
                    </a:solidFill>
                    <a:latin typeface="Times New Roman" panose="02020603050405020304" pitchFamily="18" charset="0"/>
                    <a:cs typeface="Times New Roman" panose="02020603050405020304" pitchFamily="18" charset="0"/>
                  </a:rPr>
                  <a:t>O</a:t>
                </a:r>
                <a:r>
                  <a:rPr lang="en-US" sz="1600" baseline="30000" dirty="0">
                    <a:solidFill>
                      <a:srgbClr val="0432FF"/>
                    </a:solidFill>
                    <a:latin typeface="Times New Roman" panose="02020603050405020304" pitchFamily="18" charset="0"/>
                    <a:cs typeface="Times New Roman" panose="02020603050405020304" pitchFamily="18" charset="0"/>
                  </a:rPr>
                  <a:t>+ </a:t>
                </a:r>
                <a:r>
                  <a:rPr lang="en-US" sz="1600" b="1" dirty="0">
                    <a:solidFill>
                      <a:srgbClr val="0432FF"/>
                    </a:solidFill>
                    <a:latin typeface="Times New Roman" panose="02020603050405020304" pitchFamily="18" charset="0"/>
                    <a:cs typeface="Times New Roman" panose="02020603050405020304" pitchFamily="18" charset="0"/>
                  </a:rPr>
                  <a:t>]=0.17 M</a:t>
                </a:r>
                <a:r>
                  <a:rPr lang="en-IQ" sz="1600" b="1" dirty="0">
                    <a:solidFill>
                      <a:srgbClr val="0432FF"/>
                    </a:solidFill>
                    <a:latin typeface="Times New Roman" panose="02020603050405020304" pitchFamily="18" charset="0"/>
                    <a:cs typeface="Times New Roman" panose="02020603050405020304" pitchFamily="18" charset="0"/>
                  </a:rPr>
                  <a:t>, </a:t>
                </a:r>
                <a:r>
                  <a:rPr lang="en-US" sz="1600" b="1" dirty="0">
                    <a:solidFill>
                      <a:srgbClr val="C00000"/>
                    </a:solidFill>
                    <a:latin typeface="Times New Roman" panose="02020603050405020304" pitchFamily="18" charset="0"/>
                    <a:cs typeface="Times New Roman" panose="02020603050405020304" pitchFamily="18" charset="0"/>
                  </a:rPr>
                  <a:t>pH=- log [H</a:t>
                </a:r>
                <a:r>
                  <a:rPr lang="en-US" sz="1600" b="1" baseline="-25000" dirty="0">
                    <a:solidFill>
                      <a:srgbClr val="C00000"/>
                    </a:solidFill>
                    <a:latin typeface="Times New Roman" panose="02020603050405020304" pitchFamily="18" charset="0"/>
                    <a:cs typeface="Times New Roman" panose="02020603050405020304" pitchFamily="18" charset="0"/>
                  </a:rPr>
                  <a:t>3</a:t>
                </a:r>
                <a:r>
                  <a:rPr lang="en-US" sz="1600" b="1" dirty="0">
                    <a:solidFill>
                      <a:srgbClr val="C00000"/>
                    </a:solidFill>
                    <a:latin typeface="Times New Roman" panose="02020603050405020304" pitchFamily="18" charset="0"/>
                    <a:cs typeface="Times New Roman" panose="02020603050405020304" pitchFamily="18" charset="0"/>
                  </a:rPr>
                  <a:t>O</a:t>
                </a:r>
                <a:r>
                  <a:rPr lang="en-US" sz="1600" b="1" baseline="30000" dirty="0">
                    <a:solidFill>
                      <a:srgbClr val="C00000"/>
                    </a:solidFill>
                    <a:latin typeface="Times New Roman" panose="02020603050405020304" pitchFamily="18" charset="0"/>
                    <a:cs typeface="Times New Roman" panose="02020603050405020304" pitchFamily="18" charset="0"/>
                  </a:rPr>
                  <a:t>+</a:t>
                </a:r>
                <a:r>
                  <a:rPr lang="en-US" sz="1600" b="1" dirty="0">
                    <a:solidFill>
                      <a:srgbClr val="C00000"/>
                    </a:solidFill>
                    <a:latin typeface="Times New Roman" panose="02020603050405020304" pitchFamily="18" charset="0"/>
                    <a:cs typeface="Times New Roman" panose="02020603050405020304" pitchFamily="18" charset="0"/>
                  </a:rPr>
                  <a:t>]= -log[0.17]=0.77</a:t>
                </a:r>
              </a:p>
              <a:p>
                <a:pPr marL="0" indent="0">
                  <a:buNone/>
                </a:pPr>
                <a:r>
                  <a:rPr lang="en-US" sz="1600" u="sng" dirty="0">
                    <a:solidFill>
                      <a:srgbClr val="C00000"/>
                    </a:solidFill>
                    <a:latin typeface="Times New Roman" panose="02020603050405020304" pitchFamily="18" charset="0"/>
                    <a:cs typeface="Times New Roman" panose="02020603050405020304" pitchFamily="18" charset="0"/>
                    <a:sym typeface="Wingdings" pitchFamily="2" charset="2"/>
                  </a:rPr>
                  <a:t>(</a:t>
                </a:r>
                <a:r>
                  <a:rPr lang="en-US" sz="1600" b="1" u="sng" dirty="0">
                    <a:solidFill>
                      <a:srgbClr val="C00000"/>
                    </a:solidFill>
                    <a:latin typeface="Times New Roman" panose="02020603050405020304" pitchFamily="18" charset="0"/>
                    <a:cs typeface="Times New Roman" panose="02020603050405020304" pitchFamily="18" charset="0"/>
                    <a:sym typeface="Wingdings" pitchFamily="2" charset="2"/>
                  </a:rPr>
                  <a:t>c) after the addition of 20.0ml NaOH</a:t>
                </a:r>
              </a:p>
              <a:p>
                <a:pPr marL="0" indent="0">
                  <a:buNone/>
                </a:pPr>
                <a:r>
                  <a:rPr lang="en-US" altLang="zh-TW" sz="1600" dirty="0">
                    <a:solidFill>
                      <a:srgbClr val="000000"/>
                    </a:solidFill>
                    <a:latin typeface="Times New Roman" panose="02020603050405020304" pitchFamily="18" charset="0"/>
                    <a:cs typeface="Times New Roman" panose="02020603050405020304" pitchFamily="18" charset="0"/>
                  </a:rPr>
                  <a:t>Calculate the number of moles of </a:t>
                </a:r>
                <a:r>
                  <a:rPr lang="en-US" sz="1600" dirty="0">
                    <a:solidFill>
                      <a:srgbClr val="000000"/>
                    </a:solidFill>
                    <a:latin typeface="Times New Roman" panose="02020603050405020304" pitchFamily="18" charset="0"/>
                    <a:cs typeface="Times New Roman" panose="02020603050405020304" pitchFamily="18" charset="0"/>
                  </a:rPr>
                  <a:t>OH</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altLang="zh-TW" sz="1600" dirty="0">
                    <a:solidFill>
                      <a:srgbClr val="000000"/>
                    </a:solidFill>
                    <a:latin typeface="Times New Roman" panose="02020603050405020304" pitchFamily="18" charset="0"/>
                    <a:cs typeface="Times New Roman" panose="02020603050405020304" pitchFamily="18" charset="0"/>
                  </a:rPr>
                  <a:t>is added to the solution</a:t>
                </a:r>
              </a:p>
              <a:p>
                <a:pPr marL="0" indent="0">
                  <a:buNone/>
                </a:pPr>
                <a:r>
                  <a:rPr lang="en-US" sz="1600" b="1" dirty="0">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OH</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smtClean="0">
                            <a:solidFill>
                              <a:srgbClr val="000000"/>
                            </a:solidFill>
                            <a:latin typeface="Cambria Math" panose="02040503050406030204" pitchFamily="18" charset="0"/>
                          </a:rPr>
                        </m:ctrlPr>
                      </m:fPr>
                      <m:num>
                        <m:r>
                          <a:rPr lang="en-US" sz="1600" b="1" i="1" smtClean="0">
                            <a:solidFill>
                              <a:srgbClr val="000000"/>
                            </a:solidFill>
                            <a:latin typeface="Cambria Math" panose="02040503050406030204" pitchFamily="18" charset="0"/>
                          </a:rPr>
                          <m:t>𝒎𝒐𝒍</m:t>
                        </m:r>
                      </m:num>
                      <m:den>
                        <m:r>
                          <a:rPr lang="en-US" sz="1600" b="1" i="1" smtClean="0">
                            <a:solidFill>
                              <a:srgbClr val="000000"/>
                            </a:solidFill>
                            <a:latin typeface="Cambria Math" panose="02040503050406030204" pitchFamily="18" charset="0"/>
                          </a:rPr>
                          <m:t>𝑳</m:t>
                        </m:r>
                      </m:den>
                    </m:f>
                  </m:oMath>
                </a14:m>
                <a:r>
                  <a:rPr lang="en-US" sz="1600" b="1" dirty="0">
                    <a:solidFill>
                      <a:srgbClr val="C00000"/>
                    </a:solidFill>
                    <a:latin typeface="Times New Roman" panose="02020603050405020304" pitchFamily="18" charset="0"/>
                    <a:cs typeface="Times New Roman" panose="02020603050405020304" pitchFamily="18" charset="0"/>
                  </a:rPr>
                  <a:t>.      </a:t>
                </a:r>
                <a:r>
                  <a:rPr lang="en-US" sz="1600" b="1" dirty="0">
                    <a:solidFill>
                      <a:schemeClr val="tx1"/>
                    </a:solidFill>
                    <a:latin typeface="Times New Roman" panose="02020603050405020304" pitchFamily="18" charset="0"/>
                    <a:cs typeface="Times New Roman" panose="02020603050405020304" pitchFamily="18" charset="0"/>
                  </a:rPr>
                  <a:t>0.5= </a:t>
                </a:r>
                <a14:m>
                  <m:oMath xmlns:m="http://schemas.openxmlformats.org/officeDocument/2006/math">
                    <m:f>
                      <m:fPr>
                        <m:ctrlPr>
                          <a:rPr lang="en-US" sz="1600" b="1" i="1">
                            <a:solidFill>
                              <a:schemeClr val="tx1"/>
                            </a:solidFill>
                            <a:latin typeface="Cambria Math" panose="02040503050406030204" pitchFamily="18" charset="0"/>
                          </a:rPr>
                        </m:ctrlPr>
                      </m:fPr>
                      <m:num>
                        <m:r>
                          <a:rPr lang="en-US" sz="1600" b="1" i="1">
                            <a:solidFill>
                              <a:schemeClr val="tx1"/>
                            </a:solidFill>
                            <a:latin typeface="Cambria Math" panose="02040503050406030204" pitchFamily="18" charset="0"/>
                          </a:rPr>
                          <m:t>𝒎𝒐𝒍</m:t>
                        </m:r>
                      </m:num>
                      <m:den>
                        <m:r>
                          <a:rPr lang="en-US" sz="1600" b="1" i="1" smtClean="0">
                            <a:solidFill>
                              <a:schemeClr val="tx1"/>
                            </a:solidFill>
                            <a:latin typeface="Cambria Math" panose="02040503050406030204" pitchFamily="18" charset="0"/>
                          </a:rPr>
                          <m:t>𝟐𝟎</m:t>
                        </m:r>
                        <m:r>
                          <a:rPr lang="en-US" sz="1600" b="1" i="1" smtClean="0">
                            <a:solidFill>
                              <a:schemeClr val="tx1"/>
                            </a:solidFill>
                            <a:latin typeface="Cambria Math" panose="02040503050406030204" pitchFamily="18" charset="0"/>
                          </a:rPr>
                          <m:t>/</m:t>
                        </m:r>
                        <m:r>
                          <a:rPr lang="en-US" sz="1600" b="1" i="1" smtClean="0">
                            <a:solidFill>
                              <a:schemeClr val="tx1"/>
                            </a:solidFill>
                            <a:latin typeface="Cambria Math" panose="02040503050406030204" pitchFamily="18" charset="0"/>
                          </a:rPr>
                          <m:t>𝟏𝟎𝟎𝟎</m:t>
                        </m:r>
                      </m:den>
                    </m:f>
                    <m:r>
                      <a:rPr lang="en-US" sz="1600" b="1" i="0" smtClean="0">
                        <a:solidFill>
                          <a:schemeClr val="tx1"/>
                        </a:solidFill>
                        <a:latin typeface="Cambria Math" panose="02040503050406030204" pitchFamily="18" charset="0"/>
                      </a:rPr>
                      <m:t>,        </m:t>
                    </m:r>
                  </m:oMath>
                </a14:m>
                <a:r>
                  <a:rPr lang="en-US" sz="1600" b="1" dirty="0">
                    <a:solidFill>
                      <a:schemeClr val="tx1"/>
                    </a:solidFill>
                    <a:latin typeface="Times New Roman" panose="02020603050405020304" pitchFamily="18" charset="0"/>
                    <a:cs typeface="Times New Roman" panose="02020603050405020304" pitchFamily="18" charset="0"/>
                  </a:rPr>
                  <a:t>0.5= </a:t>
                </a:r>
                <a14:m>
                  <m:oMath xmlns:m="http://schemas.openxmlformats.org/officeDocument/2006/math">
                    <m:f>
                      <m:fPr>
                        <m:ctrlPr>
                          <a:rPr lang="en-US" sz="1600" b="1" i="1">
                            <a:solidFill>
                              <a:schemeClr val="tx1"/>
                            </a:solidFill>
                            <a:latin typeface="Cambria Math" panose="02040503050406030204" pitchFamily="18" charset="0"/>
                          </a:rPr>
                        </m:ctrlPr>
                      </m:fPr>
                      <m:num>
                        <m:r>
                          <a:rPr lang="en-US" sz="1600" b="1" i="1">
                            <a:solidFill>
                              <a:schemeClr val="tx1"/>
                            </a:solidFill>
                            <a:latin typeface="Cambria Math" panose="02040503050406030204" pitchFamily="18" charset="0"/>
                          </a:rPr>
                          <m:t>𝒎𝒐𝒍</m:t>
                        </m:r>
                      </m:num>
                      <m:den>
                        <m:r>
                          <a:rPr lang="en-US" sz="1600" b="1" i="1" smtClean="0">
                            <a:solidFill>
                              <a:schemeClr val="tx1"/>
                            </a:solidFill>
                            <a:latin typeface="Cambria Math" panose="02040503050406030204" pitchFamily="18" charset="0"/>
                          </a:rPr>
                          <m:t>𝟎</m:t>
                        </m:r>
                        <m:r>
                          <a:rPr lang="en-US" sz="1600" b="1" i="1" smtClean="0">
                            <a:solidFill>
                              <a:schemeClr val="tx1"/>
                            </a:solidFill>
                            <a:latin typeface="Cambria Math" panose="02040503050406030204" pitchFamily="18" charset="0"/>
                          </a:rPr>
                          <m:t>.</m:t>
                        </m:r>
                        <m:r>
                          <a:rPr lang="en-US" sz="1600" b="1" i="1" smtClean="0">
                            <a:solidFill>
                              <a:schemeClr val="tx1"/>
                            </a:solidFill>
                            <a:latin typeface="Cambria Math" panose="02040503050406030204" pitchFamily="18" charset="0"/>
                          </a:rPr>
                          <m:t>𝟎𝟐</m:t>
                        </m:r>
                      </m:den>
                    </m:f>
                  </m:oMath>
                </a14:m>
                <a:r>
                  <a:rPr lang="en-US" sz="1600" b="1" dirty="0">
                    <a:solidFill>
                      <a:schemeClr val="tx1"/>
                    </a:solidFill>
                    <a:latin typeface="Times New Roman" panose="02020603050405020304" pitchFamily="18" charset="0"/>
                    <a:cs typeface="Times New Roman" panose="02020603050405020304" pitchFamily="18" charset="0"/>
                  </a:rPr>
                  <a:t>. ,,,,,,,, </a:t>
                </a:r>
                <a:r>
                  <a:rPr lang="en-US" sz="1600" b="1" dirty="0">
                    <a:solidFill>
                      <a:srgbClr val="0432FF"/>
                    </a:solidFill>
                    <a:latin typeface="Times New Roman" panose="02020603050405020304" pitchFamily="18" charset="0"/>
                    <a:cs typeface="Times New Roman" panose="02020603050405020304" pitchFamily="18" charset="0"/>
                  </a:rPr>
                  <a:t>[</a:t>
                </a:r>
                <a:r>
                  <a:rPr lang="en-US" sz="1600" dirty="0">
                    <a:solidFill>
                      <a:srgbClr val="0432FF"/>
                    </a:solidFill>
                    <a:latin typeface="Times New Roman" panose="02020603050405020304" pitchFamily="18" charset="0"/>
                    <a:cs typeface="Times New Roman" panose="02020603050405020304" pitchFamily="18" charset="0"/>
                  </a:rPr>
                  <a:t>OH</a:t>
                </a:r>
                <a:r>
                  <a:rPr lang="en-US" sz="1600" baseline="30000" dirty="0">
                    <a:solidFill>
                      <a:srgbClr val="0432FF"/>
                    </a:solidFill>
                    <a:latin typeface="Times New Roman" panose="02020603050405020304" pitchFamily="18" charset="0"/>
                    <a:cs typeface="Times New Roman" panose="02020603050405020304" pitchFamily="18" charset="0"/>
                  </a:rPr>
                  <a:t>- </a:t>
                </a:r>
                <a:r>
                  <a:rPr lang="en-US" sz="1600" b="1" dirty="0">
                    <a:solidFill>
                      <a:srgbClr val="0432FF"/>
                    </a:solidFill>
                    <a:latin typeface="Times New Roman" panose="02020603050405020304" pitchFamily="18" charset="0"/>
                    <a:cs typeface="Times New Roman" panose="02020603050405020304" pitchFamily="18" charset="0"/>
                  </a:rPr>
                  <a:t>]=0.01 mols </a:t>
                </a:r>
              </a:p>
              <a:p>
                <a:pPr marL="0" indent="0">
                  <a:buNone/>
                </a:pPr>
                <a:r>
                  <a:rPr lang="en-US" sz="1600" b="1" dirty="0">
                    <a:solidFill>
                      <a:srgbClr val="C00000"/>
                    </a:solidFill>
                    <a:latin typeface="Times New Roman" panose="02020603050405020304" pitchFamily="18" charset="0"/>
                    <a:cs typeface="Times New Roman" panose="02020603050405020304" pitchFamily="18" charset="0"/>
                    <a:sym typeface="Wingdings" pitchFamily="2" charset="2"/>
                  </a:rPr>
                  <a:t>Moles # of </a:t>
                </a:r>
                <a:r>
                  <a:rPr lang="en-US" sz="1600" b="1" dirty="0">
                    <a:solidFill>
                      <a:srgbClr val="C00000"/>
                    </a:solidFill>
                    <a:latin typeface="Times New Roman" panose="02020603050405020304" pitchFamily="18" charset="0"/>
                    <a:cs typeface="Times New Roman" panose="02020603050405020304" pitchFamily="18" charset="0"/>
                  </a:rPr>
                  <a:t>H</a:t>
                </a:r>
                <a:r>
                  <a:rPr lang="en-US" sz="1600" b="1" baseline="-25000" dirty="0">
                    <a:solidFill>
                      <a:srgbClr val="C00000"/>
                    </a:solidFill>
                    <a:latin typeface="Times New Roman" panose="02020603050405020304" pitchFamily="18" charset="0"/>
                    <a:cs typeface="Times New Roman" panose="02020603050405020304" pitchFamily="18" charset="0"/>
                  </a:rPr>
                  <a:t>3</a:t>
                </a:r>
                <a:r>
                  <a:rPr lang="en-US" sz="1600" b="1" dirty="0">
                    <a:solidFill>
                      <a:srgbClr val="C00000"/>
                    </a:solidFill>
                    <a:latin typeface="Times New Roman" panose="02020603050405020304" pitchFamily="18" charset="0"/>
                    <a:cs typeface="Times New Roman" panose="02020603050405020304" pitchFamily="18" charset="0"/>
                  </a:rPr>
                  <a:t>O</a:t>
                </a:r>
                <a:r>
                  <a:rPr lang="en-US" sz="1600" b="1" baseline="30000" dirty="0">
                    <a:solidFill>
                      <a:srgbClr val="C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that was originally in the solution is </a:t>
                </a:r>
                <a:r>
                  <a:rPr lang="en-US" sz="1600" b="1" dirty="0">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H</a:t>
                </a:r>
                <a:r>
                  <a:rPr lang="en-US" sz="1600" baseline="-25000" dirty="0">
                    <a:solidFill>
                      <a:srgbClr val="000000"/>
                    </a:solidFill>
                    <a:latin typeface="Times New Roman" panose="02020603050405020304" pitchFamily="18" charset="0"/>
                    <a:cs typeface="Times New Roman" panose="02020603050405020304" pitchFamily="18" charset="0"/>
                  </a:rPr>
                  <a:t>3</a:t>
                </a:r>
                <a:r>
                  <a:rPr lang="en-US" sz="1600" dirty="0">
                    <a:solidFill>
                      <a:srgbClr val="000000"/>
                    </a:solidFill>
                    <a:latin typeface="Times New Roman" panose="02020603050405020304" pitchFamily="18" charset="0"/>
                    <a:cs typeface="Times New Roman" panose="02020603050405020304" pitchFamily="18" charset="0"/>
                  </a:rPr>
                  <a:t>O</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a:solidFill>
                              <a:srgbClr val="000000"/>
                            </a:solidFill>
                            <a:latin typeface="Cambria Math" panose="02040503050406030204" pitchFamily="18" charset="0"/>
                          </a:rPr>
                        </m:ctrlPr>
                      </m:fPr>
                      <m:num>
                        <m:r>
                          <a:rPr lang="en-US" sz="1600" b="1" i="1">
                            <a:solidFill>
                              <a:srgbClr val="000000"/>
                            </a:solidFill>
                            <a:latin typeface="Cambria Math" panose="02040503050406030204" pitchFamily="18" charset="0"/>
                          </a:rPr>
                          <m:t>𝒎𝒐𝒍</m:t>
                        </m:r>
                      </m:num>
                      <m:den>
                        <m:r>
                          <a:rPr lang="en-US" sz="1600" b="1" i="1">
                            <a:solidFill>
                              <a:srgbClr val="000000"/>
                            </a:solidFill>
                            <a:latin typeface="Cambria Math" panose="02040503050406030204" pitchFamily="18" charset="0"/>
                          </a:rPr>
                          <m:t>𝑳</m:t>
                        </m:r>
                      </m:den>
                    </m:f>
                  </m:oMath>
                </a14:m>
                <a:r>
                  <a:rPr lang="en-US" sz="1600" b="1" dirty="0">
                    <a:solidFill>
                      <a:srgbClr val="C00000"/>
                    </a:solidFill>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0.5= </a:t>
                </a:r>
                <a14:m>
                  <m:oMath xmlns:m="http://schemas.openxmlformats.org/officeDocument/2006/math">
                    <m:f>
                      <m:fPr>
                        <m:ctrlPr>
                          <a:rPr lang="en-US" sz="1600" b="1" i="1">
                            <a:latin typeface="Cambria Math" panose="02040503050406030204" pitchFamily="18" charset="0"/>
                          </a:rPr>
                        </m:ctrlPr>
                      </m:fPr>
                      <m:num>
                        <m:r>
                          <a:rPr lang="en-US" sz="1600" b="1" i="1">
                            <a:latin typeface="Cambria Math" panose="02040503050406030204" pitchFamily="18" charset="0"/>
                          </a:rPr>
                          <m:t>𝒎𝒐𝒍</m:t>
                        </m:r>
                      </m:num>
                      <m:den>
                        <m:r>
                          <a:rPr lang="en-US" sz="1600" b="1" i="1">
                            <a:latin typeface="Cambria Math" panose="02040503050406030204" pitchFamily="18" charset="0"/>
                          </a:rPr>
                          <m:t>𝟐𝟎</m:t>
                        </m:r>
                        <m:r>
                          <a:rPr lang="en-US" sz="1600" b="1" i="1">
                            <a:latin typeface="Cambria Math" panose="02040503050406030204" pitchFamily="18" charset="0"/>
                          </a:rPr>
                          <m:t>/</m:t>
                        </m:r>
                        <m:r>
                          <a:rPr lang="en-US" sz="1600" b="1" i="1">
                            <a:latin typeface="Cambria Math" panose="02040503050406030204" pitchFamily="18" charset="0"/>
                          </a:rPr>
                          <m:t>𝟏𝟎𝟎𝟎</m:t>
                        </m:r>
                      </m:den>
                    </m:f>
                    <m:r>
                      <a:rPr lang="en-US" sz="1600" b="1">
                        <a:latin typeface="Cambria Math" panose="02040503050406030204" pitchFamily="18" charset="0"/>
                      </a:rPr>
                      <m:t>, </m:t>
                    </m:r>
                  </m:oMath>
                </a14:m>
                <a:r>
                  <a:rPr lang="en-US" sz="1600" b="1" dirty="0">
                    <a:latin typeface="Times New Roman" panose="02020603050405020304" pitchFamily="18" charset="0"/>
                    <a:cs typeface="Times New Roman" panose="02020603050405020304" pitchFamily="18" charset="0"/>
                  </a:rPr>
                  <a:t>0.5= </a:t>
                </a:r>
                <a14:m>
                  <m:oMath xmlns:m="http://schemas.openxmlformats.org/officeDocument/2006/math">
                    <m:f>
                      <m:fPr>
                        <m:ctrlPr>
                          <a:rPr lang="en-US" sz="1600" b="1" i="1">
                            <a:latin typeface="Cambria Math" panose="02040503050406030204" pitchFamily="18" charset="0"/>
                          </a:rPr>
                        </m:ctrlPr>
                      </m:fPr>
                      <m:num>
                        <m:r>
                          <a:rPr lang="en-US" sz="1600" b="1" i="1">
                            <a:latin typeface="Cambria Math" panose="02040503050406030204" pitchFamily="18" charset="0"/>
                          </a:rPr>
                          <m:t>𝒎𝒐𝒍</m:t>
                        </m:r>
                      </m:num>
                      <m:den>
                        <m:r>
                          <a:rPr lang="en-US" sz="1600" b="1" i="1">
                            <a:latin typeface="Cambria Math" panose="02040503050406030204" pitchFamily="18" charset="0"/>
                          </a:rPr>
                          <m:t>𝟎</m:t>
                        </m:r>
                        <m:r>
                          <a:rPr lang="en-US" sz="1600" b="1" i="1">
                            <a:latin typeface="Cambria Math" panose="02040503050406030204" pitchFamily="18" charset="0"/>
                          </a:rPr>
                          <m:t>.</m:t>
                        </m:r>
                        <m:r>
                          <a:rPr lang="en-US" sz="1600" b="1" i="1">
                            <a:latin typeface="Cambria Math" panose="02040503050406030204" pitchFamily="18" charset="0"/>
                          </a:rPr>
                          <m:t>𝟎𝟐</m:t>
                        </m:r>
                      </m:den>
                    </m:f>
                  </m:oMath>
                </a14:m>
                <a:r>
                  <a:rPr lang="en-US" sz="1600" b="1" dirty="0">
                    <a:latin typeface="Times New Roman" panose="02020603050405020304" pitchFamily="18" charset="0"/>
                    <a:cs typeface="Times New Roman" panose="02020603050405020304" pitchFamily="18" charset="0"/>
                  </a:rPr>
                  <a:t>. ,,,,,,,, </a:t>
                </a:r>
                <a:r>
                  <a:rPr lang="en-US" sz="1600" b="1" dirty="0">
                    <a:solidFill>
                      <a:srgbClr val="0432FF"/>
                    </a:solidFill>
                    <a:latin typeface="Times New Roman" panose="02020603050405020304" pitchFamily="18" charset="0"/>
                    <a:cs typeface="Times New Roman" panose="02020603050405020304" pitchFamily="18" charset="0"/>
                  </a:rPr>
                  <a:t>[</a:t>
                </a:r>
                <a:r>
                  <a:rPr lang="en-US" sz="1600" dirty="0">
                    <a:solidFill>
                      <a:srgbClr val="0432FF"/>
                    </a:solidFill>
                    <a:latin typeface="Times New Roman" panose="02020603050405020304" pitchFamily="18" charset="0"/>
                    <a:cs typeface="Times New Roman" panose="02020603050405020304" pitchFamily="18" charset="0"/>
                  </a:rPr>
                  <a:t>H</a:t>
                </a:r>
                <a:r>
                  <a:rPr lang="en-US" sz="1600" baseline="-25000" dirty="0">
                    <a:solidFill>
                      <a:srgbClr val="0432FF"/>
                    </a:solidFill>
                    <a:latin typeface="Times New Roman" panose="02020603050405020304" pitchFamily="18" charset="0"/>
                    <a:cs typeface="Times New Roman" panose="02020603050405020304" pitchFamily="18" charset="0"/>
                  </a:rPr>
                  <a:t>3</a:t>
                </a:r>
                <a:r>
                  <a:rPr lang="en-US" sz="1600" dirty="0">
                    <a:solidFill>
                      <a:srgbClr val="0432FF"/>
                    </a:solidFill>
                    <a:latin typeface="Times New Roman" panose="02020603050405020304" pitchFamily="18" charset="0"/>
                    <a:cs typeface="Times New Roman" panose="02020603050405020304" pitchFamily="18" charset="0"/>
                  </a:rPr>
                  <a:t>O</a:t>
                </a:r>
                <a:r>
                  <a:rPr lang="en-US" sz="1600" baseline="30000" dirty="0">
                    <a:solidFill>
                      <a:srgbClr val="0432FF"/>
                    </a:solidFill>
                    <a:latin typeface="Times New Roman" panose="02020603050405020304" pitchFamily="18" charset="0"/>
                    <a:cs typeface="Times New Roman" panose="02020603050405020304" pitchFamily="18" charset="0"/>
                  </a:rPr>
                  <a:t>+ </a:t>
                </a:r>
                <a:r>
                  <a:rPr lang="en-US" sz="1600" b="1" dirty="0">
                    <a:solidFill>
                      <a:srgbClr val="0432FF"/>
                    </a:solidFill>
                    <a:latin typeface="Times New Roman" panose="02020603050405020304" pitchFamily="18" charset="0"/>
                    <a:cs typeface="Times New Roman" panose="02020603050405020304" pitchFamily="18" charset="0"/>
                  </a:rPr>
                  <a:t>]=0.01 mols[</a:t>
                </a:r>
                <a:r>
                  <a:rPr lang="en-US" sz="1600" b="1" dirty="0">
                    <a:solidFill>
                      <a:srgbClr val="C00000"/>
                    </a:solidFill>
                    <a:latin typeface="Times New Roman" panose="02020603050405020304" pitchFamily="18" charset="0"/>
                    <a:cs typeface="Times New Roman" panose="02020603050405020304" pitchFamily="18" charset="0"/>
                    <a:sym typeface="Wingdings" pitchFamily="2" charset="2"/>
                  </a:rPr>
                  <a:t>Moles # of </a:t>
                </a:r>
                <a:r>
                  <a:rPr lang="en-US" sz="1600" b="1" dirty="0">
                    <a:solidFill>
                      <a:srgbClr val="C00000"/>
                    </a:solidFill>
                    <a:latin typeface="Times New Roman" panose="02020603050405020304" pitchFamily="18" charset="0"/>
                    <a:cs typeface="Times New Roman" panose="02020603050405020304" pitchFamily="18" charset="0"/>
                  </a:rPr>
                  <a:t>H</a:t>
                </a:r>
                <a:r>
                  <a:rPr lang="en-US" sz="1600" b="1" baseline="-25000" dirty="0">
                    <a:solidFill>
                      <a:srgbClr val="C00000"/>
                    </a:solidFill>
                    <a:latin typeface="Times New Roman" panose="02020603050405020304" pitchFamily="18" charset="0"/>
                    <a:cs typeface="Times New Roman" panose="02020603050405020304" pitchFamily="18" charset="0"/>
                  </a:rPr>
                  <a:t>3</a:t>
                </a:r>
                <a:r>
                  <a:rPr lang="en-US" sz="1600" b="1" dirty="0">
                    <a:solidFill>
                      <a:srgbClr val="C00000"/>
                    </a:solidFill>
                    <a:latin typeface="Times New Roman" panose="02020603050405020304" pitchFamily="18" charset="0"/>
                    <a:cs typeface="Times New Roman" panose="02020603050405020304" pitchFamily="18" charset="0"/>
                  </a:rPr>
                  <a:t>O</a:t>
                </a:r>
                <a:r>
                  <a:rPr lang="en-US" sz="1600" b="1" baseline="30000" dirty="0">
                    <a:solidFill>
                      <a:srgbClr val="C00000"/>
                    </a:solidFill>
                    <a:latin typeface="Times New Roman" panose="02020603050405020304" pitchFamily="18" charset="0"/>
                    <a:cs typeface="Times New Roman" panose="02020603050405020304" pitchFamily="18" charset="0"/>
                  </a:rPr>
                  <a:t>+  </a:t>
                </a:r>
                <a:r>
                  <a:rPr lang="en-US" sz="1600" b="1" dirty="0">
                    <a:solidFill>
                      <a:srgbClr val="C00000"/>
                    </a:solidFill>
                    <a:latin typeface="Times New Roman" panose="02020603050405020304" pitchFamily="18" charset="0"/>
                    <a:cs typeface="Times New Roman" panose="02020603050405020304" pitchFamily="18" charset="0"/>
                  </a:rPr>
                  <a:t>are equal to </a:t>
                </a:r>
                <a:r>
                  <a:rPr lang="en-US" sz="1600" b="1" dirty="0">
                    <a:solidFill>
                      <a:srgbClr val="C00000"/>
                    </a:solidFill>
                    <a:latin typeface="Times New Roman" panose="02020603050405020304" pitchFamily="18" charset="0"/>
                    <a:cs typeface="Times New Roman" panose="02020603050405020304" pitchFamily="18" charset="0"/>
                    <a:sym typeface="Wingdings" pitchFamily="2" charset="2"/>
                  </a:rPr>
                  <a:t>Moles # of </a:t>
                </a:r>
                <a:r>
                  <a:rPr lang="en-US" sz="1600" b="1" dirty="0">
                    <a:solidFill>
                      <a:srgbClr val="C00000"/>
                    </a:solidFill>
                    <a:latin typeface="Times New Roman" panose="02020603050405020304" pitchFamily="18" charset="0"/>
                    <a:cs typeface="Times New Roman" panose="02020603050405020304" pitchFamily="18" charset="0"/>
                  </a:rPr>
                  <a:t>OH</a:t>
                </a:r>
                <a:r>
                  <a:rPr lang="en-US" sz="1600" b="1" baseline="30000" dirty="0">
                    <a:solidFill>
                      <a:srgbClr val="C00000"/>
                    </a:solidFill>
                    <a:latin typeface="Times New Roman" panose="02020603050405020304" pitchFamily="18" charset="0"/>
                    <a:cs typeface="Times New Roman" panose="02020603050405020304" pitchFamily="18" charset="0"/>
                  </a:rPr>
                  <a:t>-</a:t>
                </a:r>
                <a:r>
                  <a:rPr lang="en-US" sz="1600" b="1" dirty="0">
                    <a:solidFill>
                      <a:srgbClr val="C00000"/>
                    </a:solidFill>
                    <a:latin typeface="Times New Roman" panose="02020603050405020304" pitchFamily="18" charset="0"/>
                    <a:cs typeface="Times New Roman" panose="02020603050405020304" pitchFamily="18" charset="0"/>
                  </a:rPr>
                  <a:t>] </a:t>
                </a:r>
                <a:r>
                  <a:rPr lang="en-US" sz="1600" b="1" dirty="0">
                    <a:solidFill>
                      <a:schemeClr val="accent6">
                        <a:lumMod val="75000"/>
                      </a:schemeClr>
                    </a:solidFill>
                    <a:latin typeface="Times New Roman" panose="02020603050405020304" pitchFamily="18" charset="0"/>
                    <a:cs typeface="Times New Roman" panose="02020603050405020304" pitchFamily="18" charset="0"/>
                  </a:rPr>
                  <a:t>[</a:t>
                </a:r>
                <a:r>
                  <a:rPr lang="en-US" altLang="zh-TW" sz="1600" b="1" dirty="0">
                    <a:solidFill>
                      <a:schemeClr val="accent6">
                        <a:lumMod val="75000"/>
                      </a:schemeClr>
                    </a:solidFill>
                  </a:rPr>
                  <a:t>the equivalence point] </a:t>
                </a:r>
                <a:endParaRPr lang="en-US" sz="1600" b="1" dirty="0">
                  <a:solidFill>
                    <a:schemeClr val="accent6">
                      <a:lumMod val="75000"/>
                    </a:schemeClr>
                  </a:solidFill>
                  <a:latin typeface="Times New Roman" panose="02020603050405020304" pitchFamily="18" charset="0"/>
                  <a:cs typeface="Times New Roman" panose="02020603050405020304" pitchFamily="18" charset="0"/>
                </a:endParaRPr>
              </a:p>
              <a:p>
                <a:pPr marL="0" indent="0">
                  <a:buNone/>
                </a:pPr>
                <a:r>
                  <a:rPr lang="en-US" sz="1600" b="1" dirty="0">
                    <a:solidFill>
                      <a:srgbClr val="C00000"/>
                    </a:solidFill>
                    <a:latin typeface="Times New Roman" panose="02020603050405020304" pitchFamily="18" charset="0"/>
                    <a:cs typeface="Times New Roman" panose="02020603050405020304" pitchFamily="18" charset="0"/>
                  </a:rPr>
                  <a:t> </a:t>
                </a:r>
                <a:r>
                  <a:rPr lang="en-US" sz="1600" dirty="0">
                    <a:solidFill>
                      <a:srgbClr val="C00000"/>
                    </a:solidFill>
                    <a:latin typeface="Times New Roman" panose="02020603050405020304" pitchFamily="18" charset="0"/>
                    <a:cs typeface="Times New Roman" panose="02020603050405020304" pitchFamily="18" charset="0"/>
                  </a:rPr>
                  <a:t>H</a:t>
                </a:r>
                <a:r>
                  <a:rPr lang="en-US" sz="1600" baseline="-25000" dirty="0">
                    <a:solidFill>
                      <a:srgbClr val="C00000"/>
                    </a:solidFill>
                    <a:latin typeface="Times New Roman" panose="02020603050405020304" pitchFamily="18" charset="0"/>
                    <a:cs typeface="Times New Roman" panose="02020603050405020304" pitchFamily="18" charset="0"/>
                  </a:rPr>
                  <a:t>3</a:t>
                </a:r>
                <a:r>
                  <a:rPr lang="en-US" sz="1600" dirty="0">
                    <a:solidFill>
                      <a:srgbClr val="C00000"/>
                    </a:solidFill>
                    <a:latin typeface="Times New Roman" panose="02020603050405020304" pitchFamily="18" charset="0"/>
                    <a:cs typeface="Times New Roman" panose="02020603050405020304" pitchFamily="18" charset="0"/>
                  </a:rPr>
                  <a:t>O</a:t>
                </a:r>
                <a:r>
                  <a:rPr lang="en-US" sz="1600" baseline="30000" dirty="0">
                    <a:solidFill>
                      <a:srgbClr val="C00000"/>
                    </a:solidFill>
                    <a:latin typeface="Times New Roman" panose="02020603050405020304" pitchFamily="18" charset="0"/>
                    <a:cs typeface="Times New Roman" panose="02020603050405020304" pitchFamily="18" charset="0"/>
                  </a:rPr>
                  <a:t>+ </a:t>
                </a:r>
                <a:r>
                  <a:rPr lang="en-US" sz="1600" dirty="0">
                    <a:solidFill>
                      <a:srgbClr val="C00000"/>
                    </a:solidFill>
                    <a:latin typeface="Times New Roman" panose="02020603050405020304" pitchFamily="18" charset="0"/>
                    <a:cs typeface="Times New Roman" panose="02020603050405020304" pitchFamily="18" charset="0"/>
                  </a:rPr>
                  <a:t>+ OH</a:t>
                </a:r>
                <a:r>
                  <a:rPr lang="en-US" sz="1600" baseline="30000" dirty="0">
                    <a:solidFill>
                      <a:srgbClr val="C00000"/>
                    </a:solidFill>
                    <a:latin typeface="Times New Roman" panose="02020603050405020304" pitchFamily="18" charset="0"/>
                    <a:cs typeface="Times New Roman" panose="02020603050405020304" pitchFamily="18" charset="0"/>
                  </a:rPr>
                  <a:t>-                 </a:t>
                </a:r>
                <a:r>
                  <a:rPr lang="en-US" sz="1600" dirty="0">
                    <a:solidFill>
                      <a:srgbClr val="C00000"/>
                    </a:solidFill>
                    <a:latin typeface="Times New Roman" panose="02020603050405020304" pitchFamily="18" charset="0"/>
                    <a:cs typeface="Times New Roman" panose="02020603050405020304" pitchFamily="18" charset="0"/>
                  </a:rPr>
                  <a:t>2H</a:t>
                </a:r>
                <a:r>
                  <a:rPr lang="en-US" sz="1600" baseline="-25000" dirty="0">
                    <a:solidFill>
                      <a:srgbClr val="C00000"/>
                    </a:solidFill>
                    <a:latin typeface="Times New Roman" panose="02020603050405020304" pitchFamily="18" charset="0"/>
                    <a:cs typeface="Times New Roman" panose="02020603050405020304" pitchFamily="18" charset="0"/>
                  </a:rPr>
                  <a:t>2</a:t>
                </a:r>
                <a:r>
                  <a:rPr lang="en-US" sz="1600" dirty="0">
                    <a:solidFill>
                      <a:srgbClr val="C00000"/>
                    </a:solidFill>
                    <a:latin typeface="Times New Roman" panose="02020603050405020304" pitchFamily="18" charset="0"/>
                    <a:cs typeface="Times New Roman" panose="02020603050405020304" pitchFamily="18" charset="0"/>
                  </a:rPr>
                  <a:t>O [pH here is for H</a:t>
                </a:r>
                <a:r>
                  <a:rPr lang="en-US" sz="1600" baseline="-25000" dirty="0">
                    <a:solidFill>
                      <a:srgbClr val="C00000"/>
                    </a:solidFill>
                    <a:latin typeface="Times New Roman" panose="02020603050405020304" pitchFamily="18" charset="0"/>
                    <a:cs typeface="Times New Roman" panose="02020603050405020304" pitchFamily="18" charset="0"/>
                  </a:rPr>
                  <a:t>2</a:t>
                </a:r>
                <a:r>
                  <a:rPr lang="en-US" sz="1600" dirty="0">
                    <a:solidFill>
                      <a:srgbClr val="C00000"/>
                    </a:solidFill>
                    <a:latin typeface="Times New Roman" panose="02020603050405020304" pitchFamily="18" charset="0"/>
                    <a:cs typeface="Times New Roman" panose="02020603050405020304" pitchFamily="18" charset="0"/>
                  </a:rPr>
                  <a:t>O because the Na</a:t>
                </a:r>
                <a:r>
                  <a:rPr lang="en-US" sz="1600" baseline="30000" dirty="0">
                    <a:solidFill>
                      <a:srgbClr val="C00000"/>
                    </a:solidFill>
                    <a:latin typeface="Times New Roman" panose="02020603050405020304" pitchFamily="18" charset="0"/>
                    <a:cs typeface="Times New Roman" panose="02020603050405020304" pitchFamily="18" charset="0"/>
                  </a:rPr>
                  <a:t>+</a:t>
                </a:r>
                <a:r>
                  <a:rPr lang="en-US" sz="1600" dirty="0">
                    <a:solidFill>
                      <a:srgbClr val="C00000"/>
                    </a:solidFill>
                    <a:latin typeface="Times New Roman" panose="02020603050405020304" pitchFamily="18" charset="0"/>
                    <a:cs typeface="Times New Roman" panose="02020603050405020304" pitchFamily="18" charset="0"/>
                  </a:rPr>
                  <a:t> and Cl</a:t>
                </a:r>
                <a:r>
                  <a:rPr lang="en-US" sz="1600" baseline="30000" dirty="0">
                    <a:solidFill>
                      <a:srgbClr val="C00000"/>
                    </a:solidFill>
                    <a:latin typeface="Times New Roman" panose="02020603050405020304" pitchFamily="18" charset="0"/>
                    <a:cs typeface="Times New Roman" panose="02020603050405020304" pitchFamily="18" charset="0"/>
                  </a:rPr>
                  <a:t>-</a:t>
                </a:r>
                <a:r>
                  <a:rPr lang="en-US" sz="1600" dirty="0">
                    <a:solidFill>
                      <a:srgbClr val="C00000"/>
                    </a:solidFill>
                    <a:latin typeface="Times New Roman" panose="02020603050405020304" pitchFamily="18" charset="0"/>
                    <a:cs typeface="Times New Roman" panose="02020603050405020304" pitchFamily="18" charset="0"/>
                  </a:rPr>
                  <a:t> don’t react with water]pH = 7 </a:t>
                </a:r>
              </a:p>
              <a:p>
                <a:pPr marL="0" indent="0">
                  <a:buNone/>
                </a:pPr>
                <a:r>
                  <a:rPr lang="en-US" sz="1600" b="1" dirty="0">
                    <a:solidFill>
                      <a:srgbClr val="C00000"/>
                    </a:solidFill>
                  </a:rPr>
                  <a:t> </a:t>
                </a:r>
                <a:r>
                  <a:rPr lang="en-US" sz="1600" u="sng" dirty="0">
                    <a:solidFill>
                      <a:srgbClr val="C00000"/>
                    </a:solidFill>
                    <a:latin typeface="Times New Roman" panose="02020603050405020304" pitchFamily="18" charset="0"/>
                    <a:cs typeface="Times New Roman" panose="02020603050405020304" pitchFamily="18" charset="0"/>
                    <a:sym typeface="Wingdings" pitchFamily="2" charset="2"/>
                  </a:rPr>
                  <a:t>(</a:t>
                </a:r>
                <a:r>
                  <a:rPr lang="en-US" sz="1600" b="1" u="sng" dirty="0">
                    <a:solidFill>
                      <a:srgbClr val="C00000"/>
                    </a:solidFill>
                    <a:latin typeface="Times New Roman" panose="02020603050405020304" pitchFamily="18" charset="0"/>
                    <a:cs typeface="Times New Roman" panose="02020603050405020304" pitchFamily="18" charset="0"/>
                    <a:sym typeface="Wingdings" pitchFamily="2" charset="2"/>
                  </a:rPr>
                  <a:t>d) after the addition of 20.20ml NaOH</a:t>
                </a:r>
              </a:p>
              <a:p>
                <a:pPr marL="0" indent="0">
                  <a:buNone/>
                </a:pPr>
                <a:r>
                  <a:rPr lang="en-US" sz="1600" b="1" dirty="0">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OH</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smtClean="0">
                            <a:solidFill>
                              <a:srgbClr val="000000"/>
                            </a:solidFill>
                            <a:latin typeface="Cambria Math" panose="02040503050406030204" pitchFamily="18" charset="0"/>
                          </a:rPr>
                        </m:ctrlPr>
                      </m:fPr>
                      <m:num>
                        <m:r>
                          <a:rPr lang="en-US" sz="1600" b="1" i="1" smtClean="0">
                            <a:solidFill>
                              <a:srgbClr val="000000"/>
                            </a:solidFill>
                            <a:latin typeface="Cambria Math" panose="02040503050406030204" pitchFamily="18" charset="0"/>
                          </a:rPr>
                          <m:t>𝒎𝒐𝒍</m:t>
                        </m:r>
                      </m:num>
                      <m:den>
                        <m:r>
                          <a:rPr lang="en-US" sz="1600" b="1" i="1" smtClean="0">
                            <a:solidFill>
                              <a:srgbClr val="000000"/>
                            </a:solidFill>
                            <a:latin typeface="Cambria Math" panose="02040503050406030204" pitchFamily="18" charset="0"/>
                          </a:rPr>
                          <m:t>𝑳</m:t>
                        </m:r>
                      </m:den>
                    </m:f>
                  </m:oMath>
                </a14:m>
                <a:r>
                  <a:rPr lang="en-US" sz="1600" b="1" dirty="0">
                    <a:solidFill>
                      <a:srgbClr val="C00000"/>
                    </a:solidFill>
                    <a:latin typeface="Times New Roman" panose="02020603050405020304" pitchFamily="18" charset="0"/>
                    <a:cs typeface="Times New Roman" panose="02020603050405020304" pitchFamily="18" charset="0"/>
                  </a:rPr>
                  <a:t>.      </a:t>
                </a:r>
                <a:r>
                  <a:rPr lang="en-US" sz="1600" b="1" dirty="0">
                    <a:solidFill>
                      <a:schemeClr val="tx1"/>
                    </a:solidFill>
                    <a:latin typeface="Times New Roman" panose="02020603050405020304" pitchFamily="18" charset="0"/>
                    <a:cs typeface="Times New Roman" panose="02020603050405020304" pitchFamily="18" charset="0"/>
                  </a:rPr>
                  <a:t>0.5= </a:t>
                </a:r>
                <a14:m>
                  <m:oMath xmlns:m="http://schemas.openxmlformats.org/officeDocument/2006/math">
                    <m:f>
                      <m:fPr>
                        <m:ctrlPr>
                          <a:rPr lang="en-US" sz="1600" b="1" i="1">
                            <a:solidFill>
                              <a:schemeClr val="tx1"/>
                            </a:solidFill>
                            <a:latin typeface="Cambria Math" panose="02040503050406030204" pitchFamily="18" charset="0"/>
                          </a:rPr>
                        </m:ctrlPr>
                      </m:fPr>
                      <m:num>
                        <m:r>
                          <a:rPr lang="en-US" sz="1600" b="1" i="1">
                            <a:solidFill>
                              <a:schemeClr val="tx1"/>
                            </a:solidFill>
                            <a:latin typeface="Cambria Math" panose="02040503050406030204" pitchFamily="18" charset="0"/>
                          </a:rPr>
                          <m:t>𝒎𝒐𝒍</m:t>
                        </m:r>
                      </m:num>
                      <m:den>
                        <m:r>
                          <a:rPr lang="en-US" sz="1600" b="1" i="1" smtClean="0">
                            <a:solidFill>
                              <a:schemeClr val="tx1"/>
                            </a:solidFill>
                            <a:latin typeface="Cambria Math" panose="02040503050406030204" pitchFamily="18" charset="0"/>
                          </a:rPr>
                          <m:t>𝟐𝟎</m:t>
                        </m:r>
                        <m:r>
                          <a:rPr lang="en-US" sz="1600" b="1" i="1" smtClean="0">
                            <a:solidFill>
                              <a:schemeClr val="tx1"/>
                            </a:solidFill>
                            <a:latin typeface="Cambria Math" panose="02040503050406030204" pitchFamily="18" charset="0"/>
                          </a:rPr>
                          <m:t>.</m:t>
                        </m:r>
                        <m:r>
                          <a:rPr lang="en-US" sz="1600" b="1" i="1" smtClean="0">
                            <a:solidFill>
                              <a:schemeClr val="tx1"/>
                            </a:solidFill>
                            <a:latin typeface="Cambria Math" panose="02040503050406030204" pitchFamily="18" charset="0"/>
                          </a:rPr>
                          <m:t>𝟐𝟎</m:t>
                        </m:r>
                        <m:r>
                          <a:rPr lang="en-US" sz="1600" b="1" i="1" smtClean="0">
                            <a:solidFill>
                              <a:schemeClr val="tx1"/>
                            </a:solidFill>
                            <a:latin typeface="Cambria Math" panose="02040503050406030204" pitchFamily="18" charset="0"/>
                          </a:rPr>
                          <m:t>/</m:t>
                        </m:r>
                        <m:r>
                          <a:rPr lang="en-US" sz="1600" b="1" i="1" smtClean="0">
                            <a:solidFill>
                              <a:schemeClr val="tx1"/>
                            </a:solidFill>
                            <a:latin typeface="Cambria Math" panose="02040503050406030204" pitchFamily="18" charset="0"/>
                          </a:rPr>
                          <m:t>𝟏𝟎𝟎𝟎</m:t>
                        </m:r>
                      </m:den>
                    </m:f>
                    <m:r>
                      <a:rPr lang="en-US" sz="1600" b="1" i="0" smtClean="0">
                        <a:solidFill>
                          <a:schemeClr val="tx1"/>
                        </a:solidFill>
                        <a:latin typeface="Cambria Math" panose="02040503050406030204" pitchFamily="18" charset="0"/>
                      </a:rPr>
                      <m:t>,        </m:t>
                    </m:r>
                  </m:oMath>
                </a14:m>
                <a:r>
                  <a:rPr lang="en-US" sz="1600" b="1" dirty="0">
                    <a:solidFill>
                      <a:schemeClr val="tx1"/>
                    </a:solidFill>
                    <a:latin typeface="Times New Roman" panose="02020603050405020304" pitchFamily="18" charset="0"/>
                    <a:cs typeface="Times New Roman" panose="02020603050405020304" pitchFamily="18" charset="0"/>
                  </a:rPr>
                  <a:t>0.5= </a:t>
                </a:r>
                <a14:m>
                  <m:oMath xmlns:m="http://schemas.openxmlformats.org/officeDocument/2006/math">
                    <m:f>
                      <m:fPr>
                        <m:ctrlPr>
                          <a:rPr lang="en-US" sz="1600" b="1" i="1">
                            <a:solidFill>
                              <a:schemeClr val="tx1"/>
                            </a:solidFill>
                            <a:latin typeface="Cambria Math" panose="02040503050406030204" pitchFamily="18" charset="0"/>
                          </a:rPr>
                        </m:ctrlPr>
                      </m:fPr>
                      <m:num>
                        <m:r>
                          <a:rPr lang="en-US" sz="1600" b="1" i="1">
                            <a:solidFill>
                              <a:schemeClr val="tx1"/>
                            </a:solidFill>
                            <a:latin typeface="Cambria Math" panose="02040503050406030204" pitchFamily="18" charset="0"/>
                          </a:rPr>
                          <m:t>𝒎𝒐𝒍</m:t>
                        </m:r>
                      </m:num>
                      <m:den>
                        <m:r>
                          <a:rPr lang="en-US" sz="1600" b="1" i="1" smtClean="0">
                            <a:solidFill>
                              <a:schemeClr val="tx1"/>
                            </a:solidFill>
                            <a:latin typeface="Cambria Math" panose="02040503050406030204" pitchFamily="18" charset="0"/>
                          </a:rPr>
                          <m:t>𝟎</m:t>
                        </m:r>
                        <m:r>
                          <a:rPr lang="en-US" sz="1600" b="1" i="1" smtClean="0">
                            <a:solidFill>
                              <a:schemeClr val="tx1"/>
                            </a:solidFill>
                            <a:latin typeface="Cambria Math" panose="02040503050406030204" pitchFamily="18" charset="0"/>
                          </a:rPr>
                          <m:t>.</m:t>
                        </m:r>
                        <m:r>
                          <a:rPr lang="en-US" sz="1600" b="1" i="1" smtClean="0">
                            <a:solidFill>
                              <a:schemeClr val="tx1"/>
                            </a:solidFill>
                            <a:latin typeface="Cambria Math" panose="02040503050406030204" pitchFamily="18" charset="0"/>
                          </a:rPr>
                          <m:t>𝟎𝟐𝟎𝟐𝟎</m:t>
                        </m:r>
                      </m:den>
                    </m:f>
                  </m:oMath>
                </a14:m>
                <a:r>
                  <a:rPr lang="en-US" sz="1600" b="1" dirty="0">
                    <a:solidFill>
                      <a:schemeClr val="tx1"/>
                    </a:solidFill>
                    <a:latin typeface="Times New Roman" panose="02020603050405020304" pitchFamily="18" charset="0"/>
                    <a:cs typeface="Times New Roman" panose="02020603050405020304" pitchFamily="18" charset="0"/>
                  </a:rPr>
                  <a:t>. ,,,,,,,, </a:t>
                </a:r>
                <a:r>
                  <a:rPr lang="en-US" sz="1600" b="1" dirty="0">
                    <a:solidFill>
                      <a:srgbClr val="0432FF"/>
                    </a:solidFill>
                    <a:latin typeface="Times New Roman" panose="02020603050405020304" pitchFamily="18" charset="0"/>
                    <a:cs typeface="Times New Roman" panose="02020603050405020304" pitchFamily="18" charset="0"/>
                  </a:rPr>
                  <a:t>[</a:t>
                </a:r>
                <a:r>
                  <a:rPr lang="en-US" sz="1600" dirty="0">
                    <a:solidFill>
                      <a:srgbClr val="0432FF"/>
                    </a:solidFill>
                    <a:latin typeface="Times New Roman" panose="02020603050405020304" pitchFamily="18" charset="0"/>
                    <a:cs typeface="Times New Roman" panose="02020603050405020304" pitchFamily="18" charset="0"/>
                  </a:rPr>
                  <a:t>OH</a:t>
                </a:r>
                <a:r>
                  <a:rPr lang="en-US" sz="1600" baseline="30000" dirty="0">
                    <a:solidFill>
                      <a:srgbClr val="0432FF"/>
                    </a:solidFill>
                    <a:latin typeface="Times New Roman" panose="02020603050405020304" pitchFamily="18" charset="0"/>
                    <a:cs typeface="Times New Roman" panose="02020603050405020304" pitchFamily="18" charset="0"/>
                  </a:rPr>
                  <a:t>- </a:t>
                </a:r>
                <a:r>
                  <a:rPr lang="en-US" sz="1600" b="1" dirty="0">
                    <a:solidFill>
                      <a:srgbClr val="0432FF"/>
                    </a:solidFill>
                    <a:latin typeface="Times New Roman" panose="02020603050405020304" pitchFamily="18" charset="0"/>
                    <a:cs typeface="Times New Roman" panose="02020603050405020304" pitchFamily="18" charset="0"/>
                  </a:rPr>
                  <a:t>]=0.0101 mols </a:t>
                </a:r>
              </a:p>
              <a:p>
                <a:pPr marL="0" indent="0">
                  <a:buNone/>
                </a:pPr>
                <a:r>
                  <a:rPr lang="en-IQ" sz="1600" dirty="0">
                    <a:latin typeface="Times New Roman" panose="02020603050405020304" pitchFamily="18" charset="0"/>
                    <a:cs typeface="Times New Roman" panose="02020603050405020304" pitchFamily="18" charset="0"/>
                  </a:rPr>
                  <a:t>Now we have to cal</a:t>
                </a:r>
                <a:r>
                  <a:rPr lang="en-US" sz="1600" dirty="0" err="1">
                    <a:latin typeface="Times New Roman" panose="02020603050405020304" pitchFamily="18" charset="0"/>
                    <a:cs typeface="Times New Roman" panose="02020603050405020304" pitchFamily="18" charset="0"/>
                  </a:rPr>
                  <a:t>culate</a:t>
                </a:r>
                <a:r>
                  <a:rPr lang="en-IQ" sz="1600" dirty="0">
                    <a:latin typeface="Times New Roman" panose="02020603050405020304" pitchFamily="18" charset="0"/>
                    <a:cs typeface="Times New Roman" panose="02020603050405020304" pitchFamily="18" charset="0"/>
                  </a:rPr>
                  <a:t> the conc. </a:t>
                </a:r>
                <a:r>
                  <a:rPr lang="en-US" sz="1600" dirty="0">
                    <a:latin typeface="Times New Roman" panose="02020603050405020304" pitchFamily="18" charset="0"/>
                    <a:cs typeface="Times New Roman" panose="02020603050405020304" pitchFamily="18" charset="0"/>
                  </a:rPr>
                  <a:t>o</a:t>
                </a:r>
                <a:r>
                  <a:rPr lang="en-IQ" sz="1600" dirty="0">
                    <a:latin typeface="Times New Roman" panose="02020603050405020304" pitchFamily="18" charset="0"/>
                    <a:cs typeface="Times New Roman" panose="02020603050405020304" pitchFamily="18" charset="0"/>
                  </a:rPr>
                  <a:t>f OH</a:t>
                </a:r>
                <a:r>
                  <a:rPr lang="en-IQ" sz="1600" baseline="30000" dirty="0">
                    <a:latin typeface="Times New Roman" panose="02020603050405020304" pitchFamily="18" charset="0"/>
                    <a:cs typeface="Times New Roman" panose="02020603050405020304" pitchFamily="18" charset="0"/>
                  </a:rPr>
                  <a:t>-</a:t>
                </a:r>
                <a:r>
                  <a:rPr lang="en-IQ" sz="1600" dirty="0">
                    <a:latin typeface="Times New Roman" panose="02020603050405020304" pitchFamily="18" charset="0"/>
                    <a:cs typeface="Times New Roman" panose="02020603050405020304" pitchFamily="18" charset="0"/>
                  </a:rPr>
                  <a:t> from the </a:t>
                </a:r>
                <a:r>
                  <a:rPr lang="en-US" altLang="zh-TW" sz="1600" dirty="0">
                    <a:solidFill>
                      <a:srgbClr val="000000"/>
                    </a:solidFill>
                    <a:latin typeface="Times New Roman" panose="02020603050405020304" pitchFamily="18" charset="0"/>
                    <a:cs typeface="Times New Roman" panose="02020603050405020304" pitchFamily="18" charset="0"/>
                  </a:rPr>
                  <a:t>amount of </a:t>
                </a:r>
                <a:r>
                  <a:rPr lang="en-US" sz="1600" b="1" dirty="0">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OH</a:t>
                </a:r>
                <a:r>
                  <a:rPr lang="en-US" sz="1600" baseline="30000" dirty="0">
                    <a:solidFill>
                      <a:srgbClr val="000000"/>
                    </a:solidFill>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 </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altLang="zh-TW" sz="1600" dirty="0">
                    <a:solidFill>
                      <a:srgbClr val="000000"/>
                    </a:solidFill>
                    <a:latin typeface="Times New Roman" panose="02020603050405020304" pitchFamily="18" charset="0"/>
                    <a:cs typeface="Times New Roman" panose="02020603050405020304" pitchFamily="18" charset="0"/>
                  </a:rPr>
                  <a:t>remaining by the </a:t>
                </a:r>
                <a:r>
                  <a:rPr lang="en-US" altLang="zh-TW" sz="1600" i="1" dirty="0">
                    <a:solidFill>
                      <a:srgbClr val="000000"/>
                    </a:solidFill>
                    <a:latin typeface="Times New Roman" panose="02020603050405020304" pitchFamily="18" charset="0"/>
                    <a:cs typeface="Times New Roman" panose="02020603050405020304" pitchFamily="18" charset="0"/>
                  </a:rPr>
                  <a:t>total volume </a:t>
                </a:r>
                <a:r>
                  <a:rPr lang="en-US" altLang="zh-TW" sz="1600" dirty="0">
                    <a:solidFill>
                      <a:srgbClr val="000000"/>
                    </a:solidFill>
                    <a:latin typeface="Times New Roman" panose="02020603050405020304" pitchFamily="18" charset="0"/>
                    <a:cs typeface="Times New Roman" panose="02020603050405020304" pitchFamily="18" charset="0"/>
                  </a:rPr>
                  <a:t>(initial volume plus added volume).</a:t>
                </a:r>
              </a:p>
              <a:p>
                <a:pPr marL="0" indent="0">
                  <a:buNone/>
                </a:pPr>
                <a:r>
                  <a:rPr lang="en-US" sz="1600" b="1" dirty="0">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OH</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smtClean="0">
                            <a:solidFill>
                              <a:srgbClr val="000000"/>
                            </a:solidFill>
                            <a:latin typeface="Cambria Math" panose="02040503050406030204" pitchFamily="18" charset="0"/>
                          </a:rPr>
                        </m:ctrlPr>
                      </m:fPr>
                      <m:num>
                        <m:r>
                          <a:rPr lang="en-US" sz="1600" b="1" i="1" smtClean="0">
                            <a:solidFill>
                              <a:srgbClr val="000000"/>
                            </a:solidFill>
                            <a:latin typeface="Cambria Math" panose="02040503050406030204" pitchFamily="18" charset="0"/>
                          </a:rPr>
                          <m:t>𝒎𝒐𝒍</m:t>
                        </m:r>
                      </m:num>
                      <m:den>
                        <m:r>
                          <a:rPr lang="en-US" sz="1600" b="1" i="1" smtClean="0">
                            <a:solidFill>
                              <a:srgbClr val="000000"/>
                            </a:solidFill>
                            <a:latin typeface="Cambria Math" panose="02040503050406030204" pitchFamily="18" charset="0"/>
                          </a:rPr>
                          <m:t>𝑳</m:t>
                        </m:r>
                      </m:den>
                    </m:f>
                  </m:oMath>
                </a14:m>
                <a:endParaRPr lang="en-US" sz="1600" b="1" dirty="0">
                  <a:solidFill>
                    <a:srgbClr val="0432FF"/>
                  </a:solidFill>
                </a:endParaRPr>
              </a:p>
              <a:p>
                <a:pPr marL="0" indent="0">
                  <a:buNone/>
                </a:pPr>
                <a:r>
                  <a:rPr lang="en-US" sz="1600" b="1" dirty="0">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OH</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smtClean="0">
                            <a:solidFill>
                              <a:srgbClr val="000000"/>
                            </a:solidFill>
                            <a:latin typeface="Cambria Math" panose="02040503050406030204" pitchFamily="18" charset="0"/>
                          </a:rPr>
                        </m:ctrlPr>
                      </m:fPr>
                      <m:num>
                        <m:r>
                          <a:rPr lang="en-US" sz="1600" b="1" i="1" smtClean="0">
                            <a:solidFill>
                              <a:srgbClr val="000000"/>
                            </a:solidFill>
                            <a:latin typeface="Cambria Math" panose="02040503050406030204" pitchFamily="18" charset="0"/>
                          </a:rPr>
                          <m:t>𝒐𝒓𝒈𝒊𝒏𝒂𝒍</m:t>
                        </m:r>
                        <m:r>
                          <a:rPr lang="en-US" sz="1600" b="1" i="1" smtClean="0">
                            <a:solidFill>
                              <a:srgbClr val="000000"/>
                            </a:solidFill>
                            <a:latin typeface="Cambria Math" panose="02040503050406030204" pitchFamily="18" charset="0"/>
                          </a:rPr>
                          <m:t> # </m:t>
                        </m:r>
                        <m:r>
                          <a:rPr lang="en-US" sz="1600" b="1" i="1" smtClean="0">
                            <a:solidFill>
                              <a:srgbClr val="000000"/>
                            </a:solidFill>
                            <a:latin typeface="Cambria Math" panose="02040503050406030204" pitchFamily="18" charset="0"/>
                          </a:rPr>
                          <m:t>𝒐𝒇</m:t>
                        </m:r>
                        <m:r>
                          <a:rPr lang="en-US" sz="1600" b="1" i="1" smtClean="0">
                            <a:solidFill>
                              <a:srgbClr val="000000"/>
                            </a:solidFill>
                            <a:latin typeface="Cambria Math" panose="02040503050406030204" pitchFamily="18" charset="0"/>
                          </a:rPr>
                          <m:t> </m:t>
                        </m:r>
                        <m:r>
                          <a:rPr lang="en-US" sz="1600" b="1" i="1" smtClean="0">
                            <a:solidFill>
                              <a:srgbClr val="000000"/>
                            </a:solidFill>
                            <a:latin typeface="Cambria Math" panose="02040503050406030204" pitchFamily="18" charset="0"/>
                          </a:rPr>
                          <m:t>𝒎𝒐𝒍𝒆𝒔</m:t>
                        </m:r>
                        <m:r>
                          <a:rPr lang="en-US" sz="1600" b="1" i="1" smtClean="0">
                            <a:solidFill>
                              <a:srgbClr val="000000"/>
                            </a:solidFill>
                            <a:latin typeface="Cambria Math" panose="02040503050406030204" pitchFamily="18" charset="0"/>
                          </a:rPr>
                          <m:t> </m:t>
                        </m:r>
                        <m:r>
                          <a:rPr lang="en-US" sz="1600" b="1" i="1" smtClean="0">
                            <a:solidFill>
                              <a:srgbClr val="000000"/>
                            </a:solidFill>
                            <a:latin typeface="Cambria Math" panose="02040503050406030204" pitchFamily="18" charset="0"/>
                          </a:rPr>
                          <m:t>𝑯𝑪𝒍</m:t>
                        </m:r>
                        <m:r>
                          <a:rPr lang="en-US" sz="1600" b="1" i="1" smtClean="0">
                            <a:solidFill>
                              <a:srgbClr val="000000"/>
                            </a:solidFill>
                            <a:latin typeface="Cambria Math" panose="02040503050406030204" pitchFamily="18" charset="0"/>
                          </a:rPr>
                          <m:t> − # </m:t>
                        </m:r>
                        <m:r>
                          <a:rPr lang="en-US" sz="1600" b="1" i="1" smtClean="0">
                            <a:solidFill>
                              <a:srgbClr val="000000"/>
                            </a:solidFill>
                            <a:latin typeface="Cambria Math" panose="02040503050406030204" pitchFamily="18" charset="0"/>
                          </a:rPr>
                          <m:t>𝒐𝒇𝒎𝒐𝒍𝒆𝒔</m:t>
                        </m:r>
                        <m:r>
                          <a:rPr lang="en-US" sz="1600" b="1" i="1" smtClean="0">
                            <a:solidFill>
                              <a:srgbClr val="000000"/>
                            </a:solidFill>
                            <a:latin typeface="Cambria Math" panose="02040503050406030204" pitchFamily="18" charset="0"/>
                          </a:rPr>
                          <m:t>  </m:t>
                        </m:r>
                        <m:r>
                          <a:rPr lang="en-US" sz="1600" b="1" i="1" smtClean="0">
                            <a:solidFill>
                              <a:srgbClr val="000000"/>
                            </a:solidFill>
                            <a:latin typeface="Cambria Math" panose="02040503050406030204" pitchFamily="18" charset="0"/>
                          </a:rPr>
                          <m:t>𝑵𝒂𝑶𝑯</m:t>
                        </m:r>
                        <m:r>
                          <a:rPr lang="en-US" sz="1600" b="1" i="1" smtClean="0">
                            <a:solidFill>
                              <a:srgbClr val="000000"/>
                            </a:solidFill>
                            <a:latin typeface="Cambria Math" panose="02040503050406030204" pitchFamily="18" charset="0"/>
                          </a:rPr>
                          <m:t> </m:t>
                        </m:r>
                        <m:r>
                          <a:rPr lang="en-US" sz="1600" b="1" i="1" smtClean="0">
                            <a:solidFill>
                              <a:srgbClr val="000000"/>
                            </a:solidFill>
                            <a:latin typeface="Cambria Math" panose="02040503050406030204" pitchFamily="18" charset="0"/>
                          </a:rPr>
                          <m:t>𝒅𝒅𝒅𝒆𝒅</m:t>
                        </m:r>
                      </m:num>
                      <m:den>
                        <m:r>
                          <a:rPr lang="en-US" sz="1600" b="1" i="1" smtClean="0">
                            <a:solidFill>
                              <a:srgbClr val="000000"/>
                            </a:solidFill>
                            <a:latin typeface="Cambria Math" panose="02040503050406030204" pitchFamily="18" charset="0"/>
                          </a:rPr>
                          <m:t>𝒕𝒐𝒕𝒂𝒍</m:t>
                        </m:r>
                        <m:r>
                          <a:rPr lang="en-US" sz="1600" b="1" i="1" smtClean="0">
                            <a:solidFill>
                              <a:srgbClr val="000000"/>
                            </a:solidFill>
                            <a:latin typeface="Cambria Math" panose="02040503050406030204" pitchFamily="18" charset="0"/>
                          </a:rPr>
                          <m:t> </m:t>
                        </m:r>
                        <m:r>
                          <a:rPr lang="en-US" sz="1600" b="1" i="1" smtClean="0">
                            <a:solidFill>
                              <a:srgbClr val="000000"/>
                            </a:solidFill>
                            <a:latin typeface="Cambria Math" panose="02040503050406030204" pitchFamily="18" charset="0"/>
                          </a:rPr>
                          <m:t>𝒗𝒐𝒍𝒖𝒎𝒆</m:t>
                        </m:r>
                      </m:den>
                    </m:f>
                  </m:oMath>
                </a14:m>
                <a:r>
                  <a:rPr lang="en-US" sz="1600" b="1" dirty="0">
                    <a:solidFill>
                      <a:srgbClr val="0432FF"/>
                    </a:solidFill>
                  </a:rPr>
                  <a:t>, </a:t>
                </a:r>
                <a:r>
                  <a:rPr lang="en-US" sz="1600" b="1" dirty="0">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OH</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a:solidFill>
                              <a:srgbClr val="000000"/>
                            </a:solidFill>
                            <a:latin typeface="Cambria Math" panose="02040503050406030204" pitchFamily="18" charset="0"/>
                          </a:rPr>
                        </m:ctrlPr>
                      </m:fPr>
                      <m:num>
                        <m:r>
                          <a:rPr lang="en-US" sz="1600" b="1" i="1" smtClean="0">
                            <a:solidFill>
                              <a:srgbClr val="000000"/>
                            </a:solidFill>
                            <a:latin typeface="Cambria Math" panose="02040503050406030204" pitchFamily="18" charset="0"/>
                          </a:rPr>
                          <m:t>𝟎</m:t>
                        </m:r>
                        <m:r>
                          <a:rPr lang="en-US" sz="1600" b="1" i="1" smtClean="0">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𝟎𝟏</m:t>
                        </m:r>
                        <m:r>
                          <a:rPr lang="en-US" sz="1600" b="1" i="1">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𝟎</m:t>
                        </m:r>
                        <m:r>
                          <a:rPr lang="en-US" sz="1600" b="1" i="1" smtClean="0">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𝟎𝟏𝟎𝟏</m:t>
                        </m:r>
                      </m:num>
                      <m:den>
                        <m:r>
                          <a:rPr lang="en-US" sz="1600" b="1" i="1" smtClean="0">
                            <a:solidFill>
                              <a:srgbClr val="000000"/>
                            </a:solidFill>
                            <a:latin typeface="Cambria Math" panose="02040503050406030204" pitchFamily="18" charset="0"/>
                          </a:rPr>
                          <m:t>𝟐𝟎</m:t>
                        </m:r>
                        <m:r>
                          <a:rPr lang="en-US" sz="1600" b="1" i="1" smtClean="0">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𝟐𝟎</m:t>
                        </m:r>
                        <m:r>
                          <a:rPr lang="en-US" sz="1600" b="1" i="1" smtClean="0">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𝟐𝟎</m:t>
                        </m:r>
                        <m:r>
                          <a:rPr lang="en-US" sz="1600" b="1" i="1" smtClean="0">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𝟏𝟎𝟎𝟎</m:t>
                        </m:r>
                      </m:den>
                    </m:f>
                  </m:oMath>
                </a14:m>
                <a:r>
                  <a:rPr lang="en-US" sz="1600" b="1" dirty="0">
                    <a:solidFill>
                      <a:srgbClr val="0432FF"/>
                    </a:solidFill>
                  </a:rPr>
                  <a:t>, </a:t>
                </a:r>
                <a:r>
                  <a:rPr lang="en-US" sz="1600" b="1" dirty="0">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OH</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a:solidFill>
                              <a:srgbClr val="000000"/>
                            </a:solidFill>
                            <a:latin typeface="Cambria Math" panose="02040503050406030204" pitchFamily="18" charset="0"/>
                          </a:rPr>
                        </m:ctrlPr>
                      </m:fPr>
                      <m:num>
                        <m:r>
                          <a:rPr lang="en-US" sz="1600" b="1" i="1" smtClean="0">
                            <a:solidFill>
                              <a:srgbClr val="000000"/>
                            </a:solidFill>
                            <a:latin typeface="Cambria Math" panose="02040503050406030204" pitchFamily="18" charset="0"/>
                          </a:rPr>
                          <m:t>𝟎</m:t>
                        </m:r>
                        <m:r>
                          <a:rPr lang="en-US" sz="1600" b="1" i="1" smtClean="0">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𝟎𝟎𝟎𝟏</m:t>
                        </m:r>
                      </m:num>
                      <m:den>
                        <m:r>
                          <a:rPr lang="en-US" sz="1600" b="1" i="1" smtClean="0">
                            <a:solidFill>
                              <a:srgbClr val="000000"/>
                            </a:solidFill>
                            <a:latin typeface="Cambria Math" panose="02040503050406030204" pitchFamily="18" charset="0"/>
                          </a:rPr>
                          <m:t>𝟎</m:t>
                        </m:r>
                        <m:r>
                          <a:rPr lang="en-US" sz="1600" b="1" i="1" smtClean="0">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𝟎𝟒𝟐𝟎</m:t>
                        </m:r>
                      </m:den>
                    </m:f>
                  </m:oMath>
                </a14:m>
                <a:r>
                  <a:rPr lang="en-US" sz="1600" b="1" dirty="0">
                    <a:solidFill>
                      <a:srgbClr val="0432FF"/>
                    </a:solidFill>
                  </a:rPr>
                  <a:t>, </a:t>
                </a:r>
                <a:r>
                  <a:rPr lang="en-US" sz="1600" b="1" dirty="0">
                    <a:solidFill>
                      <a:srgbClr val="0432FF"/>
                    </a:solidFill>
                    <a:latin typeface="Times New Roman" panose="02020603050405020304" pitchFamily="18" charset="0"/>
                    <a:cs typeface="Times New Roman" panose="02020603050405020304" pitchFamily="18" charset="0"/>
                  </a:rPr>
                  <a:t>[OH</a:t>
                </a:r>
                <a:r>
                  <a:rPr lang="en-US" sz="1600" b="1" baseline="30000" dirty="0">
                    <a:solidFill>
                      <a:srgbClr val="0432FF"/>
                    </a:solidFill>
                    <a:latin typeface="Times New Roman" panose="02020603050405020304" pitchFamily="18" charset="0"/>
                    <a:cs typeface="Times New Roman" panose="02020603050405020304" pitchFamily="18" charset="0"/>
                  </a:rPr>
                  <a:t>- </a:t>
                </a:r>
                <a:r>
                  <a:rPr lang="en-US" sz="1600" b="1" dirty="0">
                    <a:solidFill>
                      <a:srgbClr val="0432FF"/>
                    </a:solidFill>
                    <a:latin typeface="Times New Roman" panose="02020603050405020304" pitchFamily="18" charset="0"/>
                    <a:cs typeface="Times New Roman" panose="02020603050405020304" pitchFamily="18" charset="0"/>
                  </a:rPr>
                  <a:t>]=0.002M</a:t>
                </a:r>
              </a:p>
              <a:p>
                <a:pPr marL="0" indent="0">
                  <a:buNone/>
                </a:pPr>
                <a:r>
                  <a:rPr lang="en-US" sz="1600" b="1" dirty="0">
                    <a:solidFill>
                      <a:srgbClr val="C00000"/>
                    </a:solidFill>
                    <a:latin typeface="Times New Roman" panose="02020603050405020304" pitchFamily="18" charset="0"/>
                    <a:cs typeface="Times New Roman" panose="02020603050405020304" pitchFamily="18" charset="0"/>
                  </a:rPr>
                  <a:t>pOH=- log [OH</a:t>
                </a:r>
                <a:r>
                  <a:rPr lang="en-US" sz="1600" b="1" baseline="30000" dirty="0">
                    <a:solidFill>
                      <a:srgbClr val="C00000"/>
                    </a:solidFill>
                    <a:latin typeface="Times New Roman" panose="02020603050405020304" pitchFamily="18" charset="0"/>
                    <a:cs typeface="Times New Roman" panose="02020603050405020304" pitchFamily="18" charset="0"/>
                  </a:rPr>
                  <a:t>-</a:t>
                </a:r>
                <a:r>
                  <a:rPr lang="en-US" sz="1600" b="1" dirty="0">
                    <a:solidFill>
                      <a:srgbClr val="C00000"/>
                    </a:solidFill>
                    <a:latin typeface="Times New Roman" panose="02020603050405020304" pitchFamily="18" charset="0"/>
                    <a:cs typeface="Times New Roman" panose="02020603050405020304" pitchFamily="18" charset="0"/>
                  </a:rPr>
                  <a:t>]= -log[0.002]=2.7</a:t>
                </a:r>
              </a:p>
              <a:p>
                <a:pPr marL="0" indent="0">
                  <a:buNone/>
                </a:pPr>
                <a:r>
                  <a:rPr lang="en-US" sz="1600" b="1" dirty="0">
                    <a:solidFill>
                      <a:srgbClr val="C00000"/>
                    </a:solidFill>
                    <a:latin typeface="Times New Roman" panose="02020603050405020304" pitchFamily="18" charset="0"/>
                    <a:cs typeface="Times New Roman" panose="02020603050405020304" pitchFamily="18" charset="0"/>
                  </a:rPr>
                  <a:t>pH=14-pOH,        14-2.7= 11.3</a:t>
                </a:r>
                <a:r>
                  <a:rPr lang="en-US" sz="1600" b="1" dirty="0">
                    <a:solidFill>
                      <a:schemeClr val="accent6">
                        <a:lumMod val="50000"/>
                      </a:schemeClr>
                    </a:solidFill>
                    <a:latin typeface="Times New Roman" panose="02020603050405020304" pitchFamily="18" charset="0"/>
                    <a:cs typeface="Times New Roman" panose="02020603050405020304" pitchFamily="18" charset="0"/>
                  </a:rPr>
                  <a:t>(solution is basic)</a:t>
                </a:r>
                <a:endParaRPr lang="en-US" sz="1600" b="1" dirty="0">
                  <a:solidFill>
                    <a:schemeClr val="accent6">
                      <a:lumMod val="50000"/>
                    </a:schemeClr>
                  </a:solidFill>
                </a:endParaRPr>
              </a:p>
              <a:p>
                <a:pPr marL="0" indent="0">
                  <a:buNone/>
                </a:pPr>
                <a:endParaRPr lang="en-US" sz="1600" b="1" dirty="0">
                  <a:solidFill>
                    <a:srgbClr val="0432FF"/>
                  </a:solidFill>
                </a:endParaRPr>
              </a:p>
              <a:p>
                <a:pPr marL="0" indent="0">
                  <a:buNone/>
                </a:pPr>
                <a:endParaRPr lang="en-US" sz="1600" b="1" dirty="0">
                  <a:solidFill>
                    <a:srgbClr val="0432FF"/>
                  </a:solidFill>
                </a:endParaRPr>
              </a:p>
              <a:p>
                <a:pPr marL="0" indent="0">
                  <a:buNone/>
                </a:pPr>
                <a:endParaRPr lang="en-US" sz="1600" b="1" dirty="0">
                  <a:solidFill>
                    <a:srgbClr val="0432FF"/>
                  </a:solidFill>
                </a:endParaRPr>
              </a:p>
              <a:p>
                <a:pPr marL="0" indent="0">
                  <a:buNone/>
                </a:pPr>
                <a:endParaRPr lang="en-US" sz="1600" b="1" dirty="0">
                  <a:solidFill>
                    <a:srgbClr val="0432FF"/>
                  </a:solidFill>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AEC54D56-731D-3549-8473-B773CF874B69}"/>
                  </a:ext>
                </a:extLst>
              </p:cNvPr>
              <p:cNvSpPr>
                <a:spLocks noGrp="1" noRot="1" noChangeAspect="1" noMove="1" noResize="1" noEditPoints="1" noAdjustHandles="1" noChangeArrowheads="1" noChangeShapeType="1" noTextEdit="1"/>
              </p:cNvSpPr>
              <p:nvPr>
                <p:ph idx="1"/>
              </p:nvPr>
            </p:nvSpPr>
            <p:spPr>
              <a:xfrm>
                <a:off x="162337" y="136524"/>
                <a:ext cx="11936897" cy="6038989"/>
              </a:xfrm>
              <a:blipFill>
                <a:blip r:embed="rId2"/>
                <a:stretch>
                  <a:fillRect l="-213" t="-419"/>
                </a:stretch>
              </a:blipFill>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8B75CB8D-6BBF-4340-BC01-7082AE728D11}"/>
              </a:ext>
            </a:extLst>
          </p:cNvPr>
          <p:cNvSpPr>
            <a:spLocks noGrp="1"/>
          </p:cNvSpPr>
          <p:nvPr>
            <p:ph type="sldNum" sz="quarter" idx="12"/>
          </p:nvPr>
        </p:nvSpPr>
        <p:spPr/>
        <p:txBody>
          <a:bodyPr/>
          <a:lstStyle/>
          <a:p>
            <a:fld id="{88090F67-2096-5340-93FF-8FBA9FFBF1CA}" type="slidenum">
              <a:rPr lang="en-IQ" smtClean="0"/>
              <a:t>22</a:t>
            </a:fld>
            <a:endParaRPr lang="en-IQ"/>
          </a:p>
        </p:txBody>
      </p:sp>
      <p:cxnSp>
        <p:nvCxnSpPr>
          <p:cNvPr id="5" name="Straight Arrow Connector 4">
            <a:extLst>
              <a:ext uri="{FF2B5EF4-FFF2-40B4-BE49-F238E27FC236}">
                <a16:creationId xmlns:a16="http://schemas.microsoft.com/office/drawing/2014/main" id="{F34C8BC2-7BD6-C44C-B7C9-906765BB76AF}"/>
              </a:ext>
            </a:extLst>
          </p:cNvPr>
          <p:cNvCxnSpPr>
            <a:cxnSpLocks/>
          </p:cNvCxnSpPr>
          <p:nvPr/>
        </p:nvCxnSpPr>
        <p:spPr>
          <a:xfrm>
            <a:off x="1402107" y="2953485"/>
            <a:ext cx="34718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A3367F4C-625F-D046-BC7B-8B245721E9A9}"/>
              </a:ext>
            </a:extLst>
          </p:cNvPr>
          <p:cNvPicPr>
            <a:picLocks noChangeAspect="1"/>
          </p:cNvPicPr>
          <p:nvPr/>
        </p:nvPicPr>
        <p:blipFill>
          <a:blip r:embed="rId3"/>
          <a:stretch>
            <a:fillRect/>
          </a:stretch>
        </p:blipFill>
        <p:spPr>
          <a:xfrm>
            <a:off x="8242852" y="810281"/>
            <a:ext cx="3649153" cy="1148048"/>
          </a:xfrm>
          <a:prstGeom prst="rect">
            <a:avLst/>
          </a:prstGeom>
        </p:spPr>
      </p:pic>
    </p:spTree>
    <p:extLst>
      <p:ext uri="{BB962C8B-B14F-4D97-AF65-F5344CB8AC3E}">
        <p14:creationId xmlns:p14="http://schemas.microsoft.com/office/powerpoint/2010/main" val="3572844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5">
            <a:extLst>
              <a:ext uri="{FF2B5EF4-FFF2-40B4-BE49-F238E27FC236}">
                <a16:creationId xmlns:a16="http://schemas.microsoft.com/office/drawing/2014/main" id="{A8A83770-DEBC-194A-B92C-A34B9FFF1972}"/>
              </a:ext>
            </a:extLst>
          </p:cNvPr>
          <p:cNvSpPr txBox="1">
            <a:spLocks noChangeArrowheads="1"/>
          </p:cNvSpPr>
          <p:nvPr/>
        </p:nvSpPr>
        <p:spPr bwMode="auto">
          <a:xfrm>
            <a:off x="845141" y="1279525"/>
            <a:ext cx="11346859" cy="483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31775" indent="-231775">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zh-TW" sz="1600" b="1" i="1" u="sng" dirty="0">
                <a:solidFill>
                  <a:srgbClr val="3366FF"/>
                </a:solidFill>
                <a:cs typeface="Times New Roman" panose="02020603050405020304" pitchFamily="18" charset="0"/>
              </a:rPr>
              <a:t>Solution</a:t>
            </a:r>
            <a:endParaRPr lang="en-US" altLang="zh-TW" sz="1600" b="1" i="1" u="sng" dirty="0">
              <a:solidFill>
                <a:srgbClr val="000000"/>
              </a:solidFill>
              <a:cs typeface="Times New Roman" panose="02020603050405020304" pitchFamily="18" charset="0"/>
            </a:endParaRPr>
          </a:p>
          <a:p>
            <a:pPr>
              <a:spcBef>
                <a:spcPct val="0"/>
              </a:spcBef>
              <a:buFontTx/>
              <a:buNone/>
            </a:pPr>
            <a:r>
              <a:rPr lang="en-US" altLang="zh-TW" sz="1800" b="1" dirty="0">
                <a:solidFill>
                  <a:srgbClr val="000000"/>
                </a:solidFill>
              </a:rPr>
              <a:t>a.</a:t>
            </a:r>
            <a:r>
              <a:rPr lang="en-US" altLang="zh-TW" sz="1400" b="1" dirty="0">
                <a:solidFill>
                  <a:srgbClr val="000000"/>
                </a:solidFill>
              </a:rPr>
              <a:t>	</a:t>
            </a:r>
            <a:r>
              <a:rPr lang="en-US" altLang="zh-TW" sz="1800" dirty="0">
                <a:solidFill>
                  <a:srgbClr val="000000"/>
                </a:solidFill>
              </a:rPr>
              <a:t>Begin by calculating the initial amount of NaOH (in moles) from the volume and molarity of the NaOH solution. Because NaOH is a strong base, it dissociates completely, so the amount of OH</a:t>
            </a:r>
            <a:r>
              <a:rPr lang="en-US" altLang="zh-TW" sz="1800" baseline="30000" dirty="0">
                <a:solidFill>
                  <a:srgbClr val="000000"/>
                </a:solidFill>
              </a:rPr>
              <a:t>–</a:t>
            </a:r>
            <a:r>
              <a:rPr lang="en-US" altLang="zh-TW" sz="1800" dirty="0">
                <a:solidFill>
                  <a:srgbClr val="000000"/>
                </a:solidFill>
              </a:rPr>
              <a:t> is equal to the amount of NaOH.</a:t>
            </a: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a:spcBef>
                <a:spcPct val="0"/>
              </a:spcBef>
              <a:buFontTx/>
              <a:buNone/>
            </a:pPr>
            <a:r>
              <a:rPr lang="en-US" altLang="zh-TW" sz="1400" dirty="0">
                <a:solidFill>
                  <a:srgbClr val="000000"/>
                </a:solidFill>
              </a:rPr>
              <a:t>	</a:t>
            </a:r>
            <a:r>
              <a:rPr lang="en-US" altLang="zh-TW" sz="1800" dirty="0">
                <a:solidFill>
                  <a:srgbClr val="000000"/>
                </a:solidFill>
              </a:rPr>
              <a:t>Calculate the amount of HNO</a:t>
            </a:r>
            <a:r>
              <a:rPr lang="en-US" altLang="zh-TW" sz="1800" baseline="-25000" dirty="0">
                <a:solidFill>
                  <a:srgbClr val="000000"/>
                </a:solidFill>
              </a:rPr>
              <a:t>3</a:t>
            </a:r>
            <a:r>
              <a:rPr lang="en-US" altLang="zh-TW" sz="1800" dirty="0">
                <a:solidFill>
                  <a:srgbClr val="000000"/>
                </a:solidFill>
              </a:rPr>
              <a:t> (in moles) added at 30.0 mL from the molarity of the HNO</a:t>
            </a:r>
            <a:r>
              <a:rPr lang="en-US" altLang="zh-TW" sz="1800" baseline="-25000" dirty="0">
                <a:solidFill>
                  <a:srgbClr val="000000"/>
                </a:solidFill>
              </a:rPr>
              <a:t>3</a:t>
            </a:r>
            <a:r>
              <a:rPr lang="en-US" altLang="zh-TW" sz="1800" dirty="0">
                <a:solidFill>
                  <a:srgbClr val="000000"/>
                </a:solidFill>
              </a:rPr>
              <a:t> solution.</a:t>
            </a: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r>
              <a:rPr lang="en-US" altLang="zh-TW" sz="1400" dirty="0">
                <a:solidFill>
                  <a:srgbClr val="000000"/>
                </a:solidFill>
              </a:rPr>
              <a:t>	</a:t>
            </a:r>
          </a:p>
          <a:p>
            <a:pPr>
              <a:spcBef>
                <a:spcPct val="0"/>
              </a:spcBef>
              <a:buFontTx/>
              <a:buNone/>
            </a:pPr>
            <a:r>
              <a:rPr lang="en-US" altLang="zh-TW" sz="1800" dirty="0">
                <a:solidFill>
                  <a:srgbClr val="000000"/>
                </a:solidFill>
              </a:rPr>
              <a:t>As HNO</a:t>
            </a:r>
            <a:r>
              <a:rPr lang="en-US" altLang="zh-TW" sz="1800" baseline="-25000" dirty="0">
                <a:solidFill>
                  <a:srgbClr val="000000"/>
                </a:solidFill>
              </a:rPr>
              <a:t>3</a:t>
            </a:r>
            <a:r>
              <a:rPr lang="en-US" altLang="zh-TW" sz="1800" dirty="0">
                <a:solidFill>
                  <a:srgbClr val="000000"/>
                </a:solidFill>
              </a:rPr>
              <a:t> is added to the solution, it neutralizes some of the OH</a:t>
            </a:r>
            <a:r>
              <a:rPr lang="en-US" altLang="zh-TW" sz="1800" baseline="30000" dirty="0">
                <a:solidFill>
                  <a:srgbClr val="000000"/>
                </a:solidFill>
              </a:rPr>
              <a:t>–</a:t>
            </a:r>
            <a:r>
              <a:rPr lang="en-US" altLang="zh-TW" sz="1800" dirty="0">
                <a:solidFill>
                  <a:srgbClr val="000000"/>
                </a:solidFill>
              </a:rPr>
              <a:t>. Calculate the number of moles of OH</a:t>
            </a:r>
            <a:r>
              <a:rPr lang="en-US" altLang="zh-TW" sz="1800" baseline="30000" dirty="0">
                <a:solidFill>
                  <a:srgbClr val="000000"/>
                </a:solidFill>
              </a:rPr>
              <a:t>–</a:t>
            </a:r>
            <a:r>
              <a:rPr lang="en-US" altLang="zh-TW" sz="1800" dirty="0">
                <a:solidFill>
                  <a:srgbClr val="000000"/>
                </a:solidFill>
              </a:rPr>
              <a:t> remaining by setting up a table based on the neutralization reaction that shows the amount of OH</a:t>
            </a:r>
            <a:r>
              <a:rPr lang="en-US" altLang="zh-TW" sz="1800" baseline="30000" dirty="0">
                <a:solidFill>
                  <a:srgbClr val="000000"/>
                </a:solidFill>
              </a:rPr>
              <a:t>–</a:t>
            </a:r>
            <a:r>
              <a:rPr lang="en-US" altLang="zh-TW" sz="1800" dirty="0">
                <a:solidFill>
                  <a:srgbClr val="000000"/>
                </a:solidFill>
              </a:rPr>
              <a:t> before the addition, the amount of H</a:t>
            </a:r>
            <a:r>
              <a:rPr lang="en-US" altLang="zh-TW" sz="1800" baseline="-25000" dirty="0">
                <a:solidFill>
                  <a:srgbClr val="000000"/>
                </a:solidFill>
              </a:rPr>
              <a:t>3</a:t>
            </a:r>
            <a:r>
              <a:rPr lang="en-US" altLang="zh-TW" sz="1800" dirty="0">
                <a:solidFill>
                  <a:srgbClr val="000000"/>
                </a:solidFill>
              </a:rPr>
              <a:t>O</a:t>
            </a:r>
            <a:r>
              <a:rPr lang="en-US" altLang="zh-TW" sz="1800" baseline="30000" dirty="0">
                <a:solidFill>
                  <a:srgbClr val="000000"/>
                </a:solidFill>
              </a:rPr>
              <a:t>+</a:t>
            </a:r>
            <a:r>
              <a:rPr lang="en-US" altLang="zh-TW" sz="1800" dirty="0">
                <a:solidFill>
                  <a:srgbClr val="000000"/>
                </a:solidFill>
              </a:rPr>
              <a:t> added, and the amounts left after the addition.</a:t>
            </a:r>
            <a:endParaRPr lang="en-US" altLang="zh-TW" sz="1400" dirty="0">
              <a:solidFill>
                <a:srgbClr val="000000"/>
              </a:solidFill>
            </a:endParaRPr>
          </a:p>
        </p:txBody>
      </p:sp>
      <p:sp>
        <p:nvSpPr>
          <p:cNvPr id="5123" name="Text Box 8">
            <a:extLst>
              <a:ext uri="{FF2B5EF4-FFF2-40B4-BE49-F238E27FC236}">
                <a16:creationId xmlns:a16="http://schemas.microsoft.com/office/drawing/2014/main" id="{7206E8DA-44A2-C64E-B7E0-E37EFE59D275}"/>
              </a:ext>
            </a:extLst>
          </p:cNvPr>
          <p:cNvSpPr txBox="1">
            <a:spLocks noChangeArrowheads="1"/>
          </p:cNvSpPr>
          <p:nvPr/>
        </p:nvSpPr>
        <p:spPr bwMode="auto">
          <a:xfrm>
            <a:off x="1302341" y="581867"/>
            <a:ext cx="10404748" cy="665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MS PGothic" pitchFamily="34" charset="-128"/>
              </a:defRPr>
            </a:lvl1pPr>
            <a:lvl2pPr marL="742950" indent="-285750" eaLnBrk="0" hangingPunct="0">
              <a:defRPr sz="1600">
                <a:solidFill>
                  <a:schemeClr val="tx1"/>
                </a:solidFill>
                <a:latin typeface="Times New Roman" pitchFamily="18" charset="0"/>
                <a:ea typeface="MS PGothic" pitchFamily="34" charset="-128"/>
              </a:defRPr>
            </a:lvl2pPr>
            <a:lvl3pPr marL="1143000" indent="-228600" eaLnBrk="0" hangingPunct="0">
              <a:defRPr sz="1600">
                <a:solidFill>
                  <a:schemeClr val="tx1"/>
                </a:solidFill>
                <a:latin typeface="Times New Roman" pitchFamily="18" charset="0"/>
                <a:ea typeface="MS PGothic" pitchFamily="34" charset="-128"/>
              </a:defRPr>
            </a:lvl3pPr>
            <a:lvl4pPr marL="1600200" indent="-228600" eaLnBrk="0" hangingPunct="0">
              <a:defRPr sz="1600">
                <a:solidFill>
                  <a:schemeClr val="tx1"/>
                </a:solidFill>
                <a:latin typeface="Times New Roman" pitchFamily="18" charset="0"/>
                <a:ea typeface="MS PGothic" pitchFamily="34" charset="-128"/>
              </a:defRPr>
            </a:lvl4pPr>
            <a:lvl5pPr marL="2057400" indent="-228600" eaLnBrk="0" hangingPunct="0">
              <a:defRPr sz="1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600">
                <a:solidFill>
                  <a:schemeClr val="tx1"/>
                </a:solidFill>
                <a:latin typeface="Times New Roman" pitchFamily="18" charset="0"/>
                <a:ea typeface="MS PGothic" pitchFamily="34" charset="-128"/>
              </a:defRPr>
            </a:lvl9pPr>
          </a:lstStyle>
          <a:p>
            <a:pPr>
              <a:defRPr/>
            </a:pPr>
            <a:r>
              <a:rPr lang="en-US" sz="1800" dirty="0">
                <a:solidFill>
                  <a:srgbClr val="000000"/>
                </a:solidFill>
              </a:rPr>
              <a:t>A 50.0 mL sample of 0.200 M sodium hydroxide is titrated with 0.200 M nitric acid. Calculate pH:</a:t>
            </a:r>
          </a:p>
          <a:p>
            <a:pPr marL="228600" indent="-228600" algn="ctr">
              <a:defRPr/>
            </a:pPr>
            <a:r>
              <a:rPr lang="en-US" sz="1800" b="1" dirty="0">
                <a:solidFill>
                  <a:srgbClr val="000000"/>
                </a:solidFill>
              </a:rPr>
              <a:t>a.	</a:t>
            </a:r>
            <a:r>
              <a:rPr lang="en-US" sz="1800" b="1" dirty="0">
                <a:solidFill>
                  <a:srgbClr val="0000FF"/>
                </a:solidFill>
              </a:rPr>
              <a:t>after adding 30.00 mL of HNO</a:t>
            </a:r>
            <a:r>
              <a:rPr lang="en-US" sz="1800" b="1" baseline="-25000" dirty="0">
                <a:solidFill>
                  <a:srgbClr val="0000FF"/>
                </a:solidFill>
              </a:rPr>
              <a:t>3</a:t>
            </a:r>
            <a:r>
              <a:rPr lang="en-US" sz="1800" b="1" dirty="0">
                <a:solidFill>
                  <a:srgbClr val="000000"/>
                </a:solidFill>
              </a:rPr>
              <a:t>	b.  </a:t>
            </a:r>
            <a:r>
              <a:rPr lang="en-US" sz="1800" b="1" dirty="0">
                <a:solidFill>
                  <a:srgbClr val="0000FF"/>
                </a:solidFill>
              </a:rPr>
              <a:t>at the equivalence point</a:t>
            </a:r>
          </a:p>
        </p:txBody>
      </p:sp>
      <p:sp>
        <p:nvSpPr>
          <p:cNvPr id="3077" name="Rectangle 3">
            <a:extLst>
              <a:ext uri="{FF2B5EF4-FFF2-40B4-BE49-F238E27FC236}">
                <a16:creationId xmlns:a16="http://schemas.microsoft.com/office/drawing/2014/main" id="{AF6C608D-300E-9D49-A5FD-8180FF1F5EAF}"/>
              </a:ext>
            </a:extLst>
          </p:cNvPr>
          <p:cNvSpPr>
            <a:spLocks noChangeArrowheads="1"/>
          </p:cNvSpPr>
          <p:nvPr/>
        </p:nvSpPr>
        <p:spPr bwMode="auto">
          <a:xfrm>
            <a:off x="1831975" y="57052"/>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marL="1773238" indent="-1773238" eaLnBrk="0" hangingPunct="0">
              <a:defRPr sz="16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16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16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16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16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defRPr/>
            </a:pPr>
            <a:r>
              <a:rPr lang="en-US" altLang="zh-TW" sz="2000" b="1" dirty="0">
                <a:solidFill>
                  <a:srgbClr val="3366FF"/>
                </a:solidFill>
                <a:cs typeface="Times New Roman" panose="02020603050405020304" pitchFamily="18" charset="0"/>
              </a:rPr>
              <a:t>Example: </a:t>
            </a:r>
            <a:r>
              <a:rPr lang="en-US" altLang="zh-TW" sz="2000" b="1" dirty="0">
                <a:solidFill>
                  <a:srgbClr val="000000"/>
                </a:solidFill>
                <a:cs typeface="Times New Roman" panose="02020603050405020304" pitchFamily="18" charset="0"/>
              </a:rPr>
              <a:t>Strong Acid–Strong Base Titration pH Curve</a:t>
            </a:r>
            <a:endParaRPr lang="en-US" altLang="zh-TW" sz="2000" b="1" baseline="-25000" dirty="0">
              <a:solidFill>
                <a:srgbClr val="000000"/>
              </a:solidFill>
              <a:cs typeface="Times New Roman" panose="02020603050405020304" pitchFamily="18" charset="0"/>
            </a:endParaRPr>
          </a:p>
        </p:txBody>
      </p:sp>
      <p:sp>
        <p:nvSpPr>
          <p:cNvPr id="3078" name="Line 7">
            <a:extLst>
              <a:ext uri="{FF2B5EF4-FFF2-40B4-BE49-F238E27FC236}">
                <a16:creationId xmlns:a16="http://schemas.microsoft.com/office/drawing/2014/main" id="{5B7E0BAD-DC81-E841-97B0-6CAED759BA54}"/>
              </a:ext>
            </a:extLst>
          </p:cNvPr>
          <p:cNvSpPr>
            <a:spLocks noChangeShapeType="1"/>
          </p:cNvSpPr>
          <p:nvPr/>
        </p:nvSpPr>
        <p:spPr bwMode="auto">
          <a:xfrm>
            <a:off x="817418" y="281739"/>
            <a:ext cx="12" cy="6216041"/>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3079" name="Line 9">
            <a:extLst>
              <a:ext uri="{FF2B5EF4-FFF2-40B4-BE49-F238E27FC236}">
                <a16:creationId xmlns:a16="http://schemas.microsoft.com/office/drawing/2014/main" id="{530B6F32-2D62-334D-8C13-53C7962F24F6}"/>
              </a:ext>
            </a:extLst>
          </p:cNvPr>
          <p:cNvSpPr>
            <a:spLocks noChangeShapeType="1"/>
          </p:cNvSpPr>
          <p:nvPr/>
        </p:nvSpPr>
        <p:spPr bwMode="auto">
          <a:xfrm>
            <a:off x="831286" y="300645"/>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3080" name="Line 10">
            <a:extLst>
              <a:ext uri="{FF2B5EF4-FFF2-40B4-BE49-F238E27FC236}">
                <a16:creationId xmlns:a16="http://schemas.microsoft.com/office/drawing/2014/main" id="{D7C4385A-D5EF-CF4A-A1EA-36BA88D78BDE}"/>
              </a:ext>
            </a:extLst>
          </p:cNvPr>
          <p:cNvSpPr>
            <a:spLocks noChangeShapeType="1"/>
          </p:cNvSpPr>
          <p:nvPr/>
        </p:nvSpPr>
        <p:spPr bwMode="auto">
          <a:xfrm>
            <a:off x="817431" y="6494346"/>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pic>
        <p:nvPicPr>
          <p:cNvPr id="88073" name="Picture 2" descr="C:\Documents and Settings\GEX User\Desktop\IRDVDs\50627 Tro IRDVD\Worked Example\Component\Ch16\16_pg773_equation1.jpg">
            <a:extLst>
              <a:ext uri="{FF2B5EF4-FFF2-40B4-BE49-F238E27FC236}">
                <a16:creationId xmlns:a16="http://schemas.microsoft.com/office/drawing/2014/main" id="{35A5B9B4-30D5-104A-9B66-784A7E901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9" y="2135187"/>
            <a:ext cx="3255818" cy="912409"/>
          </a:xfrm>
          <a:prstGeom prst="rect">
            <a:avLst/>
          </a:prstGeom>
          <a:noFill/>
          <a:ln w="12700">
            <a:solidFill>
              <a:srgbClr val="0096FF"/>
            </a:solidFill>
            <a:miter lim="800000"/>
            <a:headEnd/>
            <a:tailEnd/>
          </a:ln>
          <a:extLst>
            <a:ext uri="{909E8E84-426E-40DD-AFC4-6F175D3DCCD1}">
              <a14:hiddenFill xmlns:a14="http://schemas.microsoft.com/office/drawing/2010/main">
                <a:solidFill>
                  <a:srgbClr val="FFFFFF"/>
                </a:solidFill>
              </a14:hiddenFill>
            </a:ext>
          </a:extLst>
        </p:spPr>
      </p:pic>
      <p:pic>
        <p:nvPicPr>
          <p:cNvPr id="88074" name="Picture 3" descr="C:\Documents and Settings\GEX User\Desktop\IRDVDs\50627 Tro IRDVD\Worked Example\Component\Ch16\16_pg773_equation2.jpg">
            <a:extLst>
              <a:ext uri="{FF2B5EF4-FFF2-40B4-BE49-F238E27FC236}">
                <a16:creationId xmlns:a16="http://schemas.microsoft.com/office/drawing/2014/main" id="{9C6DAD56-EC5C-AD49-872F-160ACF39F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6" y="3602220"/>
            <a:ext cx="3255818" cy="848509"/>
          </a:xfrm>
          <a:prstGeom prst="rect">
            <a:avLst/>
          </a:prstGeom>
          <a:noFill/>
          <a:ln w="12700">
            <a:solidFill>
              <a:srgbClr val="0096FF"/>
            </a:solidFill>
            <a:miter lim="800000"/>
            <a:headEnd/>
            <a:tailEnd/>
          </a:ln>
          <a:extLst>
            <a:ext uri="{909E8E84-426E-40DD-AFC4-6F175D3DCCD1}">
              <a14:hiddenFill xmlns:a14="http://schemas.microsoft.com/office/drawing/2010/main">
                <a:solidFill>
                  <a:srgbClr val="FFFFFF"/>
                </a:solidFill>
              </a14:hiddenFill>
            </a:ext>
          </a:extLst>
        </p:spPr>
      </p:pic>
      <p:pic>
        <p:nvPicPr>
          <p:cNvPr id="88075" name="Picture 4" descr="Z:\50627 IRDVD Tro Chemistry A Molecular Approach\Working Files 50627\JPEG 50627\Ch16\16_Pg773_UnTable.jpg">
            <a:extLst>
              <a:ext uri="{FF2B5EF4-FFF2-40B4-BE49-F238E27FC236}">
                <a16:creationId xmlns:a16="http://schemas.microsoft.com/office/drawing/2014/main" id="{02ECB0CC-075E-9049-932C-CBC1A55AE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909"/>
          <a:stretch>
            <a:fillRect/>
          </a:stretch>
        </p:blipFill>
        <p:spPr bwMode="auto">
          <a:xfrm>
            <a:off x="3635086" y="5505163"/>
            <a:ext cx="4889427" cy="1222357"/>
          </a:xfrm>
          <a:prstGeom prst="rect">
            <a:avLst/>
          </a:prstGeom>
          <a:noFill/>
          <a:ln w="28575">
            <a:solidFill>
              <a:srgbClr val="0096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845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5">
            <a:extLst>
              <a:ext uri="{FF2B5EF4-FFF2-40B4-BE49-F238E27FC236}">
                <a16:creationId xmlns:a16="http://schemas.microsoft.com/office/drawing/2014/main" id="{2AA4DAE7-36FB-294C-B95A-E6B9D110411D}"/>
              </a:ext>
            </a:extLst>
          </p:cNvPr>
          <p:cNvSpPr txBox="1">
            <a:spLocks noChangeArrowheads="1"/>
          </p:cNvSpPr>
          <p:nvPr/>
        </p:nvSpPr>
        <p:spPr bwMode="auto">
          <a:xfrm>
            <a:off x="1163785" y="1090614"/>
            <a:ext cx="10751123" cy="481647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a:lstStyle>
            <a:lvl1pPr marL="231775" indent="-231775">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400" dirty="0">
                <a:solidFill>
                  <a:srgbClr val="000000"/>
                </a:solidFill>
              </a:rPr>
              <a:t>	</a:t>
            </a:r>
            <a:r>
              <a:rPr lang="en-US" altLang="zh-TW" sz="1800" dirty="0">
                <a:solidFill>
                  <a:srgbClr val="000000"/>
                </a:solidFill>
              </a:rPr>
              <a:t>Calculate the OH</a:t>
            </a:r>
            <a:r>
              <a:rPr lang="en-US" altLang="zh-TW" sz="1800" baseline="30000" dirty="0">
                <a:solidFill>
                  <a:srgbClr val="000000"/>
                </a:solidFill>
              </a:rPr>
              <a:t>–</a:t>
            </a:r>
            <a:r>
              <a:rPr lang="en-US" altLang="zh-TW" sz="1800" dirty="0">
                <a:solidFill>
                  <a:srgbClr val="000000"/>
                </a:solidFill>
              </a:rPr>
              <a:t> concentration by dividing the amount of OH</a:t>
            </a:r>
            <a:r>
              <a:rPr lang="en-US" altLang="zh-TW" sz="1800" baseline="30000" dirty="0">
                <a:solidFill>
                  <a:srgbClr val="000000"/>
                </a:solidFill>
              </a:rPr>
              <a:t>–</a:t>
            </a:r>
            <a:r>
              <a:rPr lang="en-US" altLang="zh-TW" sz="1800" dirty="0">
                <a:solidFill>
                  <a:srgbClr val="000000"/>
                </a:solidFill>
              </a:rPr>
              <a:t> remaining by the </a:t>
            </a:r>
            <a:r>
              <a:rPr lang="en-US" altLang="zh-TW" sz="1800" i="1" dirty="0">
                <a:solidFill>
                  <a:srgbClr val="000000"/>
                </a:solidFill>
              </a:rPr>
              <a:t>total volume </a:t>
            </a:r>
            <a:r>
              <a:rPr lang="en-US" altLang="zh-TW" sz="1800" dirty="0">
                <a:solidFill>
                  <a:srgbClr val="000000"/>
                </a:solidFill>
              </a:rPr>
              <a:t>(initial volume plus added volume).</a:t>
            </a: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r>
              <a:rPr lang="en-US" altLang="zh-TW" sz="1400" dirty="0">
                <a:solidFill>
                  <a:srgbClr val="000000"/>
                </a:solidFill>
              </a:rPr>
              <a:t>	</a:t>
            </a:r>
            <a:r>
              <a:rPr lang="en-US" altLang="zh-TW" sz="1800" dirty="0">
                <a:solidFill>
                  <a:srgbClr val="000000"/>
                </a:solidFill>
              </a:rPr>
              <a:t>Calculate the pOH from [OH</a:t>
            </a:r>
            <a:r>
              <a:rPr lang="en-US" altLang="zh-TW" sz="1800" baseline="30000" dirty="0">
                <a:solidFill>
                  <a:srgbClr val="000000"/>
                </a:solidFill>
              </a:rPr>
              <a:t>–</a:t>
            </a:r>
            <a:r>
              <a:rPr lang="en-US" altLang="zh-TW" sz="1800" dirty="0">
                <a:solidFill>
                  <a:srgbClr val="000000"/>
                </a:solidFill>
              </a:rPr>
              <a:t>].</a:t>
            </a: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r>
              <a:rPr lang="en-US" altLang="zh-TW" sz="1400" dirty="0">
                <a:solidFill>
                  <a:srgbClr val="000000"/>
                </a:solidFill>
              </a:rPr>
              <a:t>	</a:t>
            </a:r>
            <a:r>
              <a:rPr lang="en-US" altLang="zh-TW" sz="1800" dirty="0">
                <a:solidFill>
                  <a:srgbClr val="000000"/>
                </a:solidFill>
              </a:rPr>
              <a:t>Calculate the pH from the pOH using the equation pH + pOH = 14.</a:t>
            </a: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a:spcBef>
                <a:spcPct val="0"/>
              </a:spcBef>
              <a:buFontTx/>
              <a:buNone/>
            </a:pPr>
            <a:r>
              <a:rPr lang="en-US" altLang="zh-TW" sz="1800" b="1" dirty="0">
                <a:solidFill>
                  <a:srgbClr val="000000"/>
                </a:solidFill>
              </a:rPr>
              <a:t>b</a:t>
            </a:r>
            <a:r>
              <a:rPr lang="en-US" altLang="zh-TW" sz="2400" b="1" dirty="0">
                <a:solidFill>
                  <a:srgbClr val="000000"/>
                </a:solidFill>
              </a:rPr>
              <a:t>.</a:t>
            </a:r>
            <a:r>
              <a:rPr lang="en-US" altLang="zh-TW" sz="1800" b="1" dirty="0">
                <a:solidFill>
                  <a:srgbClr val="000000"/>
                </a:solidFill>
              </a:rPr>
              <a:t>	</a:t>
            </a:r>
            <a:r>
              <a:rPr lang="en-US" altLang="zh-TW" sz="1800" dirty="0">
                <a:solidFill>
                  <a:srgbClr val="000000"/>
                </a:solidFill>
              </a:rPr>
              <a:t>At the equivalence point, the strong base has completely neutralized the strong acid. The [H</a:t>
            </a:r>
            <a:r>
              <a:rPr lang="en-US" altLang="zh-TW" sz="1800" baseline="-25000" dirty="0">
                <a:solidFill>
                  <a:srgbClr val="000000"/>
                </a:solidFill>
              </a:rPr>
              <a:t>3</a:t>
            </a:r>
            <a:r>
              <a:rPr lang="en-US" altLang="zh-TW" sz="1800" dirty="0">
                <a:solidFill>
                  <a:srgbClr val="000000"/>
                </a:solidFill>
              </a:rPr>
              <a:t>O</a:t>
            </a:r>
            <a:r>
              <a:rPr lang="en-US" altLang="zh-TW" sz="1800" baseline="30000" dirty="0">
                <a:solidFill>
                  <a:srgbClr val="000000"/>
                </a:solidFill>
              </a:rPr>
              <a:t>+</a:t>
            </a:r>
            <a:r>
              <a:rPr lang="en-US" altLang="zh-TW" sz="1800" dirty="0">
                <a:solidFill>
                  <a:srgbClr val="000000"/>
                </a:solidFill>
              </a:rPr>
              <a:t>] at 25 °C from the ionization of water is 1.00 × 10</a:t>
            </a:r>
            <a:r>
              <a:rPr lang="en-US" altLang="zh-TW" sz="1800" baseline="30000" dirty="0">
                <a:solidFill>
                  <a:srgbClr val="000000"/>
                </a:solidFill>
              </a:rPr>
              <a:t>–7</a:t>
            </a:r>
            <a:r>
              <a:rPr lang="en-US" altLang="zh-TW" sz="1800" dirty="0">
                <a:solidFill>
                  <a:srgbClr val="000000"/>
                </a:solidFill>
              </a:rPr>
              <a:t> M and the pH is therefore 7.00.</a:t>
            </a:r>
          </a:p>
          <a:p>
            <a:pPr>
              <a:spcBef>
                <a:spcPct val="0"/>
              </a:spcBef>
              <a:buFontTx/>
              <a:buNone/>
            </a:pPr>
            <a:endParaRPr lang="en-US" altLang="zh-TW" sz="1800" dirty="0">
              <a:solidFill>
                <a:srgbClr val="000000"/>
              </a:solidFill>
            </a:endParaRPr>
          </a:p>
          <a:p>
            <a:pPr algn="ctr">
              <a:spcBef>
                <a:spcPct val="0"/>
              </a:spcBef>
              <a:buFontTx/>
              <a:buNone/>
            </a:pPr>
            <a:r>
              <a:rPr lang="en-US" altLang="zh-TW" sz="1800" dirty="0">
                <a:solidFill>
                  <a:srgbClr val="000000"/>
                </a:solidFill>
              </a:rPr>
              <a:t>pH = 7.00</a:t>
            </a: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p:txBody>
      </p:sp>
      <p:sp>
        <p:nvSpPr>
          <p:cNvPr id="90115" name="Text Box 8">
            <a:extLst>
              <a:ext uri="{FF2B5EF4-FFF2-40B4-BE49-F238E27FC236}">
                <a16:creationId xmlns:a16="http://schemas.microsoft.com/office/drawing/2014/main" id="{F8508961-312A-804A-9364-9A5A7B6AED52}"/>
              </a:ext>
            </a:extLst>
          </p:cNvPr>
          <p:cNvSpPr txBox="1">
            <a:spLocks noChangeArrowheads="1"/>
          </p:cNvSpPr>
          <p:nvPr/>
        </p:nvSpPr>
        <p:spPr bwMode="auto">
          <a:xfrm>
            <a:off x="1843088" y="695326"/>
            <a:ext cx="8458200" cy="41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800" b="1" dirty="0">
                <a:solidFill>
                  <a:srgbClr val="000000"/>
                </a:solidFill>
              </a:rPr>
              <a:t>Continued</a:t>
            </a:r>
          </a:p>
        </p:txBody>
      </p:sp>
      <p:sp>
        <p:nvSpPr>
          <p:cNvPr id="4100" name="Line 9">
            <a:extLst>
              <a:ext uri="{FF2B5EF4-FFF2-40B4-BE49-F238E27FC236}">
                <a16:creationId xmlns:a16="http://schemas.microsoft.com/office/drawing/2014/main" id="{61776EC0-39BC-CB44-A593-A0A0664FB19C}"/>
              </a:ext>
            </a:extLst>
          </p:cNvPr>
          <p:cNvSpPr>
            <a:spLocks noChangeShapeType="1"/>
          </p:cNvSpPr>
          <p:nvPr/>
        </p:nvSpPr>
        <p:spPr bwMode="auto">
          <a:xfrm>
            <a:off x="1039091" y="372631"/>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4101" name="Line 10">
            <a:extLst>
              <a:ext uri="{FF2B5EF4-FFF2-40B4-BE49-F238E27FC236}">
                <a16:creationId xmlns:a16="http://schemas.microsoft.com/office/drawing/2014/main" id="{524A6A27-96F3-3B43-BDC3-AD58910E96F3}"/>
              </a:ext>
            </a:extLst>
          </p:cNvPr>
          <p:cNvSpPr>
            <a:spLocks noChangeShapeType="1"/>
          </p:cNvSpPr>
          <p:nvPr/>
        </p:nvSpPr>
        <p:spPr bwMode="auto">
          <a:xfrm>
            <a:off x="1039091" y="612537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4102" name="Line 7">
            <a:extLst>
              <a:ext uri="{FF2B5EF4-FFF2-40B4-BE49-F238E27FC236}">
                <a16:creationId xmlns:a16="http://schemas.microsoft.com/office/drawing/2014/main" id="{B162C38A-E59B-864E-9EE8-80154BD98D68}"/>
              </a:ext>
            </a:extLst>
          </p:cNvPr>
          <p:cNvSpPr>
            <a:spLocks noChangeShapeType="1"/>
          </p:cNvSpPr>
          <p:nvPr/>
        </p:nvSpPr>
        <p:spPr bwMode="auto">
          <a:xfrm>
            <a:off x="1039091" y="351632"/>
            <a:ext cx="0" cy="5773738"/>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90119" name="Line 2">
            <a:extLst>
              <a:ext uri="{FF2B5EF4-FFF2-40B4-BE49-F238E27FC236}">
                <a16:creationId xmlns:a16="http://schemas.microsoft.com/office/drawing/2014/main" id="{780E54E1-2C83-4448-AD01-6105A6926F40}"/>
              </a:ext>
            </a:extLst>
          </p:cNvPr>
          <p:cNvSpPr>
            <a:spLocks noChangeShapeType="1"/>
          </p:cNvSpPr>
          <p:nvPr/>
        </p:nvSpPr>
        <p:spPr bwMode="auto">
          <a:xfrm>
            <a:off x="1831975" y="1036638"/>
            <a:ext cx="830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IQ"/>
          </a:p>
        </p:txBody>
      </p:sp>
      <p:sp>
        <p:nvSpPr>
          <p:cNvPr id="13" name="Rectangle 3">
            <a:extLst>
              <a:ext uri="{FF2B5EF4-FFF2-40B4-BE49-F238E27FC236}">
                <a16:creationId xmlns:a16="http://schemas.microsoft.com/office/drawing/2014/main" id="{C0895E5E-E9C6-BA48-BA52-BC64B834743B}"/>
              </a:ext>
            </a:extLst>
          </p:cNvPr>
          <p:cNvSpPr>
            <a:spLocks noChangeArrowheads="1"/>
          </p:cNvSpPr>
          <p:nvPr/>
        </p:nvSpPr>
        <p:spPr bwMode="auto">
          <a:xfrm>
            <a:off x="1982788" y="206376"/>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marL="1773238" indent="-1773238" eaLnBrk="0" hangingPunct="0">
              <a:defRPr sz="16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16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16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16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16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defRPr/>
            </a:pPr>
            <a:r>
              <a:rPr lang="en-US" altLang="zh-TW" sz="2000" b="1" dirty="0">
                <a:solidFill>
                  <a:srgbClr val="3366FF"/>
                </a:solidFill>
                <a:cs typeface="Times New Roman" panose="02020603050405020304" pitchFamily="18" charset="0"/>
              </a:rPr>
              <a:t>Example: </a:t>
            </a:r>
            <a:r>
              <a:rPr lang="en-US" altLang="zh-TW" sz="2000" b="1" dirty="0">
                <a:solidFill>
                  <a:srgbClr val="000000"/>
                </a:solidFill>
                <a:cs typeface="Times New Roman" panose="02020603050405020304" pitchFamily="18" charset="0"/>
              </a:rPr>
              <a:t>Strong Acid–Strong Base Titration pH Curve</a:t>
            </a:r>
            <a:endParaRPr lang="en-US" altLang="zh-TW" sz="2000" b="1" baseline="-25000" dirty="0">
              <a:solidFill>
                <a:srgbClr val="000000"/>
              </a:solidFill>
              <a:cs typeface="Times New Roman" panose="02020603050405020304" pitchFamily="18" charset="0"/>
            </a:endParaRPr>
          </a:p>
        </p:txBody>
      </p:sp>
      <p:pic>
        <p:nvPicPr>
          <p:cNvPr id="90121" name="Picture 11" descr="C:\Documents and Settings\GEX User\Desktop\IRDVDs\50627 Tro IRDVD\Worked Example\Component\Ch16\16_pg773_equation3.jpg">
            <a:extLst>
              <a:ext uri="{FF2B5EF4-FFF2-40B4-BE49-F238E27FC236}">
                <a16:creationId xmlns:a16="http://schemas.microsoft.com/office/drawing/2014/main" id="{179691C2-F39C-4446-B92E-3EB848969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399" y="1719264"/>
            <a:ext cx="2643439" cy="682624"/>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90122" name="Picture 12" descr="C:\Documents and Settings\GEX User\Desktop\IRDVDs\50627 Tro IRDVD\Worked Example\Component\Ch16\16_pg773_equation4.jpg">
            <a:extLst>
              <a:ext uri="{FF2B5EF4-FFF2-40B4-BE49-F238E27FC236}">
                <a16:creationId xmlns:a16="http://schemas.microsoft.com/office/drawing/2014/main" id="{1E0B31E5-720B-0546-A5B5-964FE9ABE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664" y="2784476"/>
            <a:ext cx="2194645" cy="46724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90123" name="Picture 13" descr="C:\Documents and Settings\GEX User\Desktop\IRDVDs\50627 Tro IRDVD\Worked Example\Component\Ch16\16_pg773_equation5.jpg">
            <a:extLst>
              <a:ext uri="{FF2B5EF4-FFF2-40B4-BE49-F238E27FC236}">
                <a16:creationId xmlns:a16="http://schemas.microsoft.com/office/drawing/2014/main" id="{756BC0BB-1F1B-0146-BEC9-03BA053F52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663" y="3863703"/>
            <a:ext cx="1931409" cy="828854"/>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466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B14EEC-661C-9D42-8D90-A3027C557499}"/>
              </a:ext>
            </a:extLst>
          </p:cNvPr>
          <p:cNvSpPr>
            <a:spLocks noGrp="1"/>
          </p:cNvSpPr>
          <p:nvPr>
            <p:ph type="sldNum" sz="quarter" idx="12"/>
          </p:nvPr>
        </p:nvSpPr>
        <p:spPr/>
        <p:txBody>
          <a:bodyPr/>
          <a:lstStyle/>
          <a:p>
            <a:fld id="{88090F67-2096-5340-93FF-8FBA9FFBF1CA}" type="slidenum">
              <a:rPr lang="en-IQ" smtClean="0"/>
              <a:t>25</a:t>
            </a:fld>
            <a:endParaRPr lang="en-IQ"/>
          </a:p>
        </p:txBody>
      </p:sp>
      <p:pic>
        <p:nvPicPr>
          <p:cNvPr id="6" name="Picture 5">
            <a:extLst>
              <a:ext uri="{FF2B5EF4-FFF2-40B4-BE49-F238E27FC236}">
                <a16:creationId xmlns:a16="http://schemas.microsoft.com/office/drawing/2014/main" id="{708EBFDF-F0BD-EF4E-BFED-051C65F267B1}"/>
              </a:ext>
            </a:extLst>
          </p:cNvPr>
          <p:cNvPicPr>
            <a:picLocks noChangeAspect="1"/>
          </p:cNvPicPr>
          <p:nvPr/>
        </p:nvPicPr>
        <p:blipFill>
          <a:blip r:embed="rId2"/>
          <a:stretch>
            <a:fillRect/>
          </a:stretch>
        </p:blipFill>
        <p:spPr>
          <a:xfrm>
            <a:off x="68826" y="68262"/>
            <a:ext cx="6096000" cy="6721475"/>
          </a:xfrm>
          <a:prstGeom prst="rect">
            <a:avLst/>
          </a:prstGeom>
        </p:spPr>
      </p:pic>
      <p:pic>
        <p:nvPicPr>
          <p:cNvPr id="8" name="Picture 7">
            <a:extLst>
              <a:ext uri="{FF2B5EF4-FFF2-40B4-BE49-F238E27FC236}">
                <a16:creationId xmlns:a16="http://schemas.microsoft.com/office/drawing/2014/main" id="{2099AC8B-F3F0-5349-929C-BBD1F9AB1420}"/>
              </a:ext>
            </a:extLst>
          </p:cNvPr>
          <p:cNvPicPr>
            <a:picLocks noChangeAspect="1"/>
          </p:cNvPicPr>
          <p:nvPr/>
        </p:nvPicPr>
        <p:blipFill>
          <a:blip r:embed="rId3"/>
          <a:stretch>
            <a:fillRect/>
          </a:stretch>
        </p:blipFill>
        <p:spPr>
          <a:xfrm>
            <a:off x="6268250" y="136524"/>
            <a:ext cx="5805763" cy="6721475"/>
          </a:xfrm>
          <a:prstGeom prst="rect">
            <a:avLst/>
          </a:prstGeom>
        </p:spPr>
      </p:pic>
      <p:sp>
        <p:nvSpPr>
          <p:cNvPr id="11" name="Rectangle 10">
            <a:extLst>
              <a:ext uri="{FF2B5EF4-FFF2-40B4-BE49-F238E27FC236}">
                <a16:creationId xmlns:a16="http://schemas.microsoft.com/office/drawing/2014/main" id="{AE7C9A9A-2CD3-B840-BDCD-F63A035092D3}"/>
              </a:ext>
            </a:extLst>
          </p:cNvPr>
          <p:cNvSpPr/>
          <p:nvPr/>
        </p:nvSpPr>
        <p:spPr>
          <a:xfrm>
            <a:off x="68826" y="136524"/>
            <a:ext cx="6096000" cy="5713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solidFill>
                <a:srgbClr val="C00000"/>
              </a:solidFill>
            </a:endParaRPr>
          </a:p>
        </p:txBody>
      </p:sp>
      <p:sp>
        <p:nvSpPr>
          <p:cNvPr id="7" name="Rectangle 6">
            <a:extLst>
              <a:ext uri="{FF2B5EF4-FFF2-40B4-BE49-F238E27FC236}">
                <a16:creationId xmlns:a16="http://schemas.microsoft.com/office/drawing/2014/main" id="{20E09738-A673-554C-BBD3-6442ADE5CD6A}"/>
              </a:ext>
            </a:extLst>
          </p:cNvPr>
          <p:cNvSpPr/>
          <p:nvPr/>
        </p:nvSpPr>
        <p:spPr>
          <a:xfrm>
            <a:off x="6294035" y="141907"/>
            <a:ext cx="5059765" cy="3651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solidFill>
                <a:srgbClr val="C00000"/>
              </a:solidFill>
            </a:endParaRPr>
          </a:p>
        </p:txBody>
      </p:sp>
      <p:cxnSp>
        <p:nvCxnSpPr>
          <p:cNvPr id="3" name="Straight Arrow Connector 2">
            <a:extLst>
              <a:ext uri="{FF2B5EF4-FFF2-40B4-BE49-F238E27FC236}">
                <a16:creationId xmlns:a16="http://schemas.microsoft.com/office/drawing/2014/main" id="{BA459F5E-1907-4645-AB85-94A4D6182919}"/>
              </a:ext>
            </a:extLst>
          </p:cNvPr>
          <p:cNvCxnSpPr>
            <a:cxnSpLocks/>
            <a:stCxn id="10" idx="3"/>
          </p:cNvCxnSpPr>
          <p:nvPr/>
        </p:nvCxnSpPr>
        <p:spPr>
          <a:xfrm flipV="1">
            <a:off x="1033622" y="4989829"/>
            <a:ext cx="1403495" cy="289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04562E8-8457-5845-B4DF-E7125AB8A2F5}"/>
              </a:ext>
            </a:extLst>
          </p:cNvPr>
          <p:cNvSpPr txBox="1"/>
          <p:nvPr/>
        </p:nvSpPr>
        <p:spPr>
          <a:xfrm>
            <a:off x="3149" y="4158831"/>
            <a:ext cx="1710813" cy="523220"/>
          </a:xfrm>
          <a:prstGeom prst="rect">
            <a:avLst/>
          </a:prstGeom>
          <a:noFill/>
        </p:spPr>
        <p:txBody>
          <a:bodyPr wrap="square" rtlCol="0">
            <a:spAutoFit/>
          </a:bodyPr>
          <a:lstStyle/>
          <a:p>
            <a:r>
              <a:rPr lang="en-IQ" sz="1400" b="1" dirty="0">
                <a:solidFill>
                  <a:srgbClr val="C00000"/>
                </a:solidFill>
                <a:latin typeface="Times New Roman" panose="02020603050405020304" pitchFamily="18" charset="0"/>
                <a:cs typeface="Times New Roman" panose="02020603050405020304" pitchFamily="18" charset="0"/>
              </a:rPr>
              <a:t>50/1000=0.05</a:t>
            </a:r>
          </a:p>
          <a:p>
            <a:r>
              <a:rPr lang="en-IQ" sz="1400" b="1" dirty="0">
                <a:solidFill>
                  <a:srgbClr val="C00000"/>
                </a:solidFill>
                <a:latin typeface="Times New Roman" panose="02020603050405020304" pitchFamily="18" charset="0"/>
                <a:cs typeface="Times New Roman" panose="02020603050405020304" pitchFamily="18" charset="0"/>
              </a:rPr>
              <a:t>10/1000=0.01</a:t>
            </a:r>
          </a:p>
        </p:txBody>
      </p:sp>
      <p:sp>
        <p:nvSpPr>
          <p:cNvPr id="10" name="TextBox 9">
            <a:extLst>
              <a:ext uri="{FF2B5EF4-FFF2-40B4-BE49-F238E27FC236}">
                <a16:creationId xmlns:a16="http://schemas.microsoft.com/office/drawing/2014/main" id="{0B971D7F-908C-CE4F-BD77-3BC6F4D743B9}"/>
              </a:ext>
            </a:extLst>
          </p:cNvPr>
          <p:cNvSpPr txBox="1"/>
          <p:nvPr/>
        </p:nvSpPr>
        <p:spPr>
          <a:xfrm>
            <a:off x="117987" y="5125364"/>
            <a:ext cx="915635" cy="307777"/>
          </a:xfrm>
          <a:prstGeom prst="rect">
            <a:avLst/>
          </a:prstGeom>
          <a:noFill/>
        </p:spPr>
        <p:txBody>
          <a:bodyPr wrap="none" rtlCol="0">
            <a:spAutoFit/>
          </a:bodyPr>
          <a:lstStyle/>
          <a:p>
            <a:r>
              <a:rPr lang="en-IQ" sz="1400" b="1" dirty="0">
                <a:solidFill>
                  <a:srgbClr val="C00000"/>
                </a:solidFill>
                <a:latin typeface="Times New Roman" panose="02020603050405020304" pitchFamily="18" charset="0"/>
                <a:cs typeface="Times New Roman" panose="02020603050405020304" pitchFamily="18" charset="0"/>
              </a:rPr>
              <a:t>0.05+0.01</a:t>
            </a:r>
          </a:p>
        </p:txBody>
      </p:sp>
      <p:cxnSp>
        <p:nvCxnSpPr>
          <p:cNvPr id="15" name="Straight Arrow Connector 14">
            <a:extLst>
              <a:ext uri="{FF2B5EF4-FFF2-40B4-BE49-F238E27FC236}">
                <a16:creationId xmlns:a16="http://schemas.microsoft.com/office/drawing/2014/main" id="{03019CD4-F17D-1E4E-8AF2-D7AF064946D4}"/>
              </a:ext>
            </a:extLst>
          </p:cNvPr>
          <p:cNvCxnSpPr>
            <a:cxnSpLocks/>
          </p:cNvCxnSpPr>
          <p:nvPr/>
        </p:nvCxnSpPr>
        <p:spPr>
          <a:xfrm>
            <a:off x="1145763" y="4319976"/>
            <a:ext cx="1136398" cy="362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004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46461-B67C-4542-831F-6FDC6DF3FF1A}"/>
              </a:ext>
            </a:extLst>
          </p:cNvPr>
          <p:cNvSpPr>
            <a:spLocks noGrp="1"/>
          </p:cNvSpPr>
          <p:nvPr>
            <p:ph idx="1"/>
          </p:nvPr>
        </p:nvSpPr>
        <p:spPr>
          <a:xfrm>
            <a:off x="103908" y="0"/>
            <a:ext cx="12088091" cy="4351338"/>
          </a:xfrm>
        </p:spPr>
        <p:txBody>
          <a:bodyPr/>
          <a:lstStyle/>
          <a:p>
            <a:pPr marL="0" indent="0" algn="ctr">
              <a:lnSpc>
                <a:spcPct val="107000"/>
              </a:lnSpc>
              <a:spcAft>
                <a:spcPts val="800"/>
              </a:spcAft>
              <a:buNone/>
            </a:pP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Titration curve for strong base vs. strong acid </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endParaRPr lang="en-IQ" dirty="0"/>
          </a:p>
        </p:txBody>
      </p:sp>
      <p:sp>
        <p:nvSpPr>
          <p:cNvPr id="8" name="Slide Number Placeholder 7">
            <a:extLst>
              <a:ext uri="{FF2B5EF4-FFF2-40B4-BE49-F238E27FC236}">
                <a16:creationId xmlns:a16="http://schemas.microsoft.com/office/drawing/2014/main" id="{47234C78-977F-8740-85F7-04261F18C8FB}"/>
              </a:ext>
            </a:extLst>
          </p:cNvPr>
          <p:cNvSpPr>
            <a:spLocks noGrp="1"/>
          </p:cNvSpPr>
          <p:nvPr>
            <p:ph type="sldNum" sz="quarter" idx="12"/>
          </p:nvPr>
        </p:nvSpPr>
        <p:spPr/>
        <p:txBody>
          <a:bodyPr/>
          <a:lstStyle/>
          <a:p>
            <a:fld id="{88090F67-2096-5340-93FF-8FBA9FFBF1CA}" type="slidenum">
              <a:rPr lang="en-IQ" smtClean="0"/>
              <a:t>26</a:t>
            </a:fld>
            <a:endParaRPr lang="en-IQ"/>
          </a:p>
        </p:txBody>
      </p:sp>
      <p:pic>
        <p:nvPicPr>
          <p:cNvPr id="10" name="Picture 9">
            <a:extLst>
              <a:ext uri="{FF2B5EF4-FFF2-40B4-BE49-F238E27FC236}">
                <a16:creationId xmlns:a16="http://schemas.microsoft.com/office/drawing/2014/main" id="{94617AC9-2DF3-B540-81BC-C5B8CE9458CA}"/>
              </a:ext>
            </a:extLst>
          </p:cNvPr>
          <p:cNvPicPr>
            <a:picLocks noChangeAspect="1"/>
          </p:cNvPicPr>
          <p:nvPr/>
        </p:nvPicPr>
        <p:blipFill rotWithShape="1">
          <a:blip r:embed="rId2"/>
          <a:srcRect t="528"/>
          <a:stretch/>
        </p:blipFill>
        <p:spPr>
          <a:xfrm>
            <a:off x="1693607" y="469994"/>
            <a:ext cx="9786784" cy="6184418"/>
          </a:xfrm>
          <a:prstGeom prst="rect">
            <a:avLst/>
          </a:prstGeom>
        </p:spPr>
      </p:pic>
    </p:spTree>
    <p:extLst>
      <p:ext uri="{BB962C8B-B14F-4D97-AF65-F5344CB8AC3E}">
        <p14:creationId xmlns:p14="http://schemas.microsoft.com/office/powerpoint/2010/main" val="3652014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193FB90B-BDCF-1743-8C75-379F926CD2F6}"/>
              </a:ext>
            </a:extLst>
          </p:cNvPr>
          <p:cNvSpPr>
            <a:spLocks noGrp="1" noChangeArrowheads="1"/>
          </p:cNvSpPr>
          <p:nvPr>
            <p:ph type="title"/>
          </p:nvPr>
        </p:nvSpPr>
        <p:spPr>
          <a:xfrm>
            <a:off x="3084368" y="11258"/>
            <a:ext cx="6023264" cy="421119"/>
          </a:xfrm>
        </p:spPr>
        <p:txBody>
          <a:bodyPr>
            <a:noAutofit/>
          </a:bodyPr>
          <a:lstStyle/>
          <a:p>
            <a:pPr algn="ctr" eaLnBrk="1" hangingPunct="1"/>
            <a:r>
              <a:rPr lang="en-US" altLang="zh-TW" sz="2400" b="1" u="sng"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Titration Weak Acid with a Strong Base</a:t>
            </a:r>
          </a:p>
        </p:txBody>
      </p:sp>
      <p:sp>
        <p:nvSpPr>
          <p:cNvPr id="91139" name="Rectangle 3">
            <a:extLst>
              <a:ext uri="{FF2B5EF4-FFF2-40B4-BE49-F238E27FC236}">
                <a16:creationId xmlns:a16="http://schemas.microsoft.com/office/drawing/2014/main" id="{176D99B5-5848-384D-B6DF-91C7FBBEE904}"/>
              </a:ext>
            </a:extLst>
          </p:cNvPr>
          <p:cNvSpPr>
            <a:spLocks noGrp="1" noChangeArrowheads="1"/>
          </p:cNvSpPr>
          <p:nvPr>
            <p:ph idx="1"/>
          </p:nvPr>
        </p:nvSpPr>
        <p:spPr>
          <a:xfrm>
            <a:off x="374074" y="432377"/>
            <a:ext cx="11734800" cy="4648200"/>
          </a:xfrm>
        </p:spPr>
        <p:txBody>
          <a:bodyPr>
            <a:normAutofit/>
          </a:bodyPr>
          <a:lstStyle/>
          <a:p>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Titrating a weak acid with a strong base results in differences in the titration curve </a:t>
            </a:r>
            <a:r>
              <a:rPr lang="en-US" altLang="zh-TW" sz="1600" b="1"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at the equivalence point and excess acid region</a:t>
            </a:r>
            <a:r>
              <a:rPr lang="en-US" altLang="zh-TW" sz="1600" b="1" dirty="0">
                <a:latin typeface="Times New Roman" panose="02020603050405020304" pitchFamily="18" charset="0"/>
                <a:ea typeface="新細明體" panose="02020500000000000000" pitchFamily="18" charset="-120"/>
                <a:cs typeface="Times New Roman" panose="02020603050405020304" pitchFamily="18" charset="0"/>
              </a:rPr>
              <a:t>.</a:t>
            </a:r>
          </a:p>
          <a:p>
            <a:pPr>
              <a:defRPr/>
            </a:pP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The initial pH is that of the weak acid solution</a:t>
            </a:r>
            <a:r>
              <a:rPr lang="en-US" altLang="zh-TW" sz="16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(The initial pH is determined using the </a:t>
            </a:r>
            <a:r>
              <a:rPr lang="en-US" altLang="zh-TW" sz="1600" b="1" i="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K</a:t>
            </a:r>
            <a:r>
              <a:rPr lang="en-US" altLang="zh-TW" sz="1600" b="1"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a </a:t>
            </a:r>
            <a:r>
              <a:rPr lang="en-US" altLang="zh-TW" sz="16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of the weak acid)</a:t>
            </a:r>
          </a:p>
          <a:p>
            <a:pPr lvl="1" eaLnBrk="1" hangingPunct="1">
              <a:lnSpc>
                <a:spcPct val="90000"/>
              </a:lnSpc>
              <a:buFont typeface="Wingdings" pitchFamily="2" charset="2"/>
              <a:buChar char="Ø"/>
              <a:defRPr/>
            </a:pP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Calculate like a weak acid equilibrium problem.</a:t>
            </a:r>
          </a:p>
          <a:p>
            <a:pPr marL="233363" lvl="1" indent="-233363" eaLnBrk="1" hangingPunct="1">
              <a:lnSpc>
                <a:spcPct val="90000"/>
              </a:lnSpc>
              <a:defRPr/>
            </a:pP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Before the equivalence point, the solution becomes a buffer(The pH </a:t>
            </a:r>
            <a:r>
              <a:rPr lang="en-US" altLang="zh-TW" sz="1600" b="1"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in the excess acid region </a:t>
            </a: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is determined as you would determine the pH of a buffer)</a:t>
            </a:r>
          </a:p>
          <a:p>
            <a:pPr marL="855663" indent="-317500"/>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The pH </a:t>
            </a:r>
            <a:r>
              <a:rPr lang="en-US" altLang="zh-TW" sz="1600" b="1"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at the equivalence point </a:t>
            </a: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is determined using the </a:t>
            </a:r>
            <a:r>
              <a:rPr lang="en-US" altLang="zh-TW" sz="1600" i="1" dirty="0" err="1">
                <a:latin typeface="Times New Roman" panose="02020603050405020304" pitchFamily="18" charset="0"/>
                <a:ea typeface="新細明體" panose="02020500000000000000" pitchFamily="18" charset="-120"/>
                <a:cs typeface="Times New Roman" panose="02020603050405020304" pitchFamily="18" charset="0"/>
              </a:rPr>
              <a:t>K</a:t>
            </a:r>
            <a:r>
              <a:rPr lang="en-US" altLang="zh-TW" sz="1600" baseline="-25000" dirty="0" err="1">
                <a:latin typeface="Times New Roman" panose="02020603050405020304" pitchFamily="18" charset="0"/>
                <a:ea typeface="新細明體" panose="02020500000000000000" pitchFamily="18" charset="-120"/>
                <a:cs typeface="Times New Roman" panose="02020603050405020304" pitchFamily="18" charset="0"/>
              </a:rPr>
              <a:t>b</a:t>
            </a:r>
            <a:r>
              <a:rPr lang="en-US" altLang="zh-TW" sz="1600" baseline="-25000" dirty="0">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of the conjugate base of the weak acid.</a:t>
            </a:r>
          </a:p>
          <a:p>
            <a:pPr marL="855663" indent="-317500"/>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The pH </a:t>
            </a:r>
            <a:r>
              <a:rPr lang="en-US" altLang="zh-TW" sz="1600" b="1"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after equivalence </a:t>
            </a: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is dominated by the excess strong base.</a:t>
            </a:r>
          </a:p>
          <a:p>
            <a:pPr marL="1747838" lvl="1" indent="-285750">
              <a:buFont typeface="Wingdings" pitchFamily="2" charset="2"/>
              <a:buChar char="Ø"/>
            </a:pP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The basicity from the conjugate base anion is negligible.</a:t>
            </a:r>
          </a:p>
          <a:p>
            <a:pPr marL="855663" lvl="1" indent="-317500" eaLnBrk="1" hangingPunct="1">
              <a:lnSpc>
                <a:spcPct val="90000"/>
              </a:lnSpc>
              <a:defRPr/>
            </a:pP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Calculate mol </a:t>
            </a:r>
            <a:r>
              <a:rPr lang="en-US" altLang="zh-TW" sz="1600" dirty="0" err="1">
                <a:latin typeface="Times New Roman" panose="02020603050405020304" pitchFamily="18" charset="0"/>
                <a:ea typeface="新細明體" panose="02020500000000000000" pitchFamily="18" charset="-120"/>
                <a:cs typeface="Times New Roman" panose="02020603050405020304" pitchFamily="18" charset="0"/>
              </a:rPr>
              <a:t>HA</a:t>
            </a:r>
            <a:r>
              <a:rPr lang="en-US" altLang="zh-TW" sz="1600" baseline="-25000" dirty="0" err="1">
                <a:latin typeface="Times New Roman" panose="02020603050405020304" pitchFamily="18" charset="0"/>
                <a:ea typeface="新細明體" panose="02020500000000000000" pitchFamily="18" charset="-120"/>
                <a:cs typeface="Times New Roman" panose="02020603050405020304" pitchFamily="18" charset="0"/>
              </a:rPr>
              <a:t>init</a:t>
            </a: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 and mol A</a:t>
            </a:r>
            <a:r>
              <a:rPr lang="en-US" altLang="zh-TW" sz="1600" baseline="300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1600" baseline="-25000" dirty="0" err="1">
                <a:latin typeface="Times New Roman" panose="02020603050405020304" pitchFamily="18" charset="0"/>
                <a:ea typeface="新細明體" panose="02020500000000000000" pitchFamily="18" charset="-120"/>
                <a:cs typeface="Times New Roman" panose="02020603050405020304" pitchFamily="18" charset="0"/>
              </a:rPr>
              <a:t>init</a:t>
            </a: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 using reaction stoichiometry</a:t>
            </a:r>
          </a:p>
          <a:p>
            <a:pPr marL="855663" lvl="1" indent="-317500">
              <a:defRPr/>
            </a:pP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Calculate pH with Henderson–</a:t>
            </a:r>
            <a:r>
              <a:rPr lang="en-US" altLang="zh-TW" sz="1600" dirty="0" err="1">
                <a:latin typeface="Times New Roman" panose="02020603050405020304" pitchFamily="18" charset="0"/>
                <a:ea typeface="新細明體" panose="02020500000000000000" pitchFamily="18" charset="-120"/>
                <a:cs typeface="Times New Roman" panose="02020603050405020304" pitchFamily="18" charset="0"/>
              </a:rPr>
              <a:t>Hasselbalch</a:t>
            </a: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(An equation derived from the </a:t>
            </a:r>
            <a:r>
              <a:rPr lang="en-US" altLang="zh-TW" sz="1600" i="1" dirty="0">
                <a:latin typeface="Times New Roman" panose="02020603050405020304" pitchFamily="18" charset="0"/>
                <a:ea typeface="新細明體" panose="02020500000000000000" pitchFamily="18" charset="-120"/>
                <a:cs typeface="Times New Roman" panose="02020603050405020304" pitchFamily="18" charset="0"/>
              </a:rPr>
              <a:t>K</a:t>
            </a:r>
            <a:r>
              <a:rPr lang="en-US" altLang="zh-TW" sz="1600" baseline="-25000" dirty="0">
                <a:latin typeface="Times New Roman" panose="02020603050405020304" pitchFamily="18" charset="0"/>
                <a:ea typeface="新細明體" panose="02020500000000000000" pitchFamily="18" charset="-120"/>
                <a:cs typeface="Times New Roman" panose="02020603050405020304" pitchFamily="18" charset="0"/>
              </a:rPr>
              <a:t>a</a:t>
            </a: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 expression that allows us to calculate the pH of a buffer solution) using mol </a:t>
            </a:r>
            <a:r>
              <a:rPr lang="en-US" altLang="zh-TW" sz="1600" dirty="0" err="1">
                <a:latin typeface="Times New Roman" panose="02020603050405020304" pitchFamily="18" charset="0"/>
                <a:ea typeface="新細明體" panose="02020500000000000000" pitchFamily="18" charset="-120"/>
                <a:cs typeface="Times New Roman" panose="02020603050405020304" pitchFamily="18" charset="0"/>
              </a:rPr>
              <a:t>HA</a:t>
            </a:r>
            <a:r>
              <a:rPr lang="en-US" altLang="zh-TW" sz="1600" baseline="-25000" dirty="0" err="1">
                <a:latin typeface="Times New Roman" panose="02020603050405020304" pitchFamily="18" charset="0"/>
                <a:ea typeface="新細明體" panose="02020500000000000000" pitchFamily="18" charset="-120"/>
                <a:cs typeface="Times New Roman" panose="02020603050405020304" pitchFamily="18" charset="0"/>
              </a:rPr>
              <a:t>init</a:t>
            </a: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 and mol A</a:t>
            </a:r>
            <a:r>
              <a:rPr lang="en-US" altLang="zh-TW" sz="1600" baseline="300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1600" baseline="-25000" dirty="0" err="1">
                <a:latin typeface="Times New Roman" panose="02020603050405020304" pitchFamily="18" charset="0"/>
                <a:ea typeface="新細明體" panose="02020500000000000000" pitchFamily="18" charset="-120"/>
                <a:cs typeface="Times New Roman" panose="02020603050405020304" pitchFamily="18" charset="0"/>
              </a:rPr>
              <a:t>init</a:t>
            </a: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 </a:t>
            </a:r>
          </a:p>
          <a:p>
            <a:pPr marL="457200" lvl="1" indent="0">
              <a:buNone/>
              <a:defRPr/>
            </a:pPr>
            <a:endParaRPr lang="en-US" altLang="zh-TW" sz="1600" dirty="0">
              <a:latin typeface="Times New Roman" panose="02020603050405020304" pitchFamily="18" charset="0"/>
              <a:ea typeface="新細明體" panose="02020500000000000000" pitchFamily="18" charset="-120"/>
              <a:cs typeface="Times New Roman" panose="02020603050405020304" pitchFamily="18" charset="0"/>
            </a:endParaRPr>
          </a:p>
          <a:p>
            <a:pPr eaLnBrk="1" hangingPunct="1">
              <a:lnSpc>
                <a:spcPct val="90000"/>
              </a:lnSpc>
              <a:defRPr/>
            </a:pP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Half-neutralization pH = </a:t>
            </a:r>
            <a:r>
              <a:rPr lang="en-US" altLang="zh-TW" sz="1600" dirty="0" err="1">
                <a:latin typeface="Times New Roman" panose="02020603050405020304" pitchFamily="18" charset="0"/>
                <a:ea typeface="新細明體" panose="02020500000000000000" pitchFamily="18" charset="-120"/>
                <a:cs typeface="Times New Roman" panose="02020603050405020304" pitchFamily="18" charset="0"/>
              </a:rPr>
              <a:t>p</a:t>
            </a:r>
            <a:r>
              <a:rPr lang="en-US" altLang="zh-TW" sz="1600" i="1" dirty="0" err="1">
                <a:latin typeface="Times New Roman" panose="02020603050405020304" pitchFamily="18" charset="0"/>
                <a:ea typeface="新細明體" panose="02020500000000000000" pitchFamily="18" charset="-120"/>
                <a:cs typeface="Times New Roman" panose="02020603050405020304" pitchFamily="18" charset="0"/>
              </a:rPr>
              <a:t>K</a:t>
            </a:r>
            <a:r>
              <a:rPr lang="en-US" altLang="zh-TW" sz="1600" baseline="-25000" dirty="0" err="1">
                <a:latin typeface="Times New Roman" panose="02020603050405020304" pitchFamily="18" charset="0"/>
                <a:ea typeface="新細明體" panose="02020500000000000000" pitchFamily="18" charset="-120"/>
                <a:cs typeface="Times New Roman" panose="02020603050405020304" pitchFamily="18" charset="0"/>
              </a:rPr>
              <a:t>a</a:t>
            </a:r>
            <a:endParaRPr lang="en-US" altLang="zh-TW" sz="1600" dirty="0">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95236" name="圖片 1">
            <a:extLst>
              <a:ext uri="{FF2B5EF4-FFF2-40B4-BE49-F238E27FC236}">
                <a16:creationId xmlns:a16="http://schemas.microsoft.com/office/drawing/2014/main" id="{41B3245F-9CA7-D34A-827B-4E40BEA05C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1312" y="3822556"/>
            <a:ext cx="3835355" cy="2716355"/>
          </a:xfrm>
          <a:prstGeom prst="rect">
            <a:avLst/>
          </a:prstGeom>
          <a:noFill/>
          <a:ln w="19050">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5237" name="Picture 7" descr="C16_p758_EQ16">
            <a:extLst>
              <a:ext uri="{FF2B5EF4-FFF2-40B4-BE49-F238E27FC236}">
                <a16:creationId xmlns:a16="http://schemas.microsoft.com/office/drawing/2014/main" id="{15E114B8-ADFB-5549-9F4B-4E7A4BE7B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36" y="4640983"/>
            <a:ext cx="3456709" cy="63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A61E67C-B869-9441-9B3A-59BF996A3FBD}"/>
              </a:ext>
            </a:extLst>
          </p:cNvPr>
          <p:cNvPicPr>
            <a:picLocks noChangeAspect="1"/>
          </p:cNvPicPr>
          <p:nvPr/>
        </p:nvPicPr>
        <p:blipFill>
          <a:blip r:embed="rId5"/>
          <a:stretch>
            <a:fillRect/>
          </a:stretch>
        </p:blipFill>
        <p:spPr>
          <a:xfrm>
            <a:off x="3869578" y="3822557"/>
            <a:ext cx="4153603" cy="2716355"/>
          </a:xfrm>
          <a:prstGeom prst="rect">
            <a:avLst/>
          </a:prstGeom>
          <a:ln w="19050">
            <a:solidFill>
              <a:schemeClr val="accent6">
                <a:lumMod val="60000"/>
                <a:lumOff val="40000"/>
              </a:schemeClr>
            </a:solidFill>
          </a:ln>
        </p:spPr>
      </p:pic>
      <p:sp>
        <p:nvSpPr>
          <p:cNvPr id="5" name="Slide Number Placeholder 4">
            <a:extLst>
              <a:ext uri="{FF2B5EF4-FFF2-40B4-BE49-F238E27FC236}">
                <a16:creationId xmlns:a16="http://schemas.microsoft.com/office/drawing/2014/main" id="{CE421E2F-F650-3A4A-BD96-C391C7F891E4}"/>
              </a:ext>
            </a:extLst>
          </p:cNvPr>
          <p:cNvSpPr>
            <a:spLocks noGrp="1"/>
          </p:cNvSpPr>
          <p:nvPr>
            <p:ph type="sldNum" sz="quarter" idx="12"/>
          </p:nvPr>
        </p:nvSpPr>
        <p:spPr>
          <a:xfrm>
            <a:off x="9339252" y="6356349"/>
            <a:ext cx="2743200" cy="365125"/>
          </a:xfrm>
        </p:spPr>
        <p:txBody>
          <a:bodyPr/>
          <a:lstStyle/>
          <a:p>
            <a:fld id="{88090F67-2096-5340-93FF-8FBA9FFBF1CA}" type="slidenum">
              <a:rPr lang="en-IQ" smtClean="0"/>
              <a:t>27</a:t>
            </a:fld>
            <a:endParaRPr lang="en-IQ"/>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54E174-B0DB-C54F-BC86-18995B5AA8D5}"/>
              </a:ext>
            </a:extLst>
          </p:cNvPr>
          <p:cNvSpPr>
            <a:spLocks noGrp="1"/>
          </p:cNvSpPr>
          <p:nvPr>
            <p:ph idx="1"/>
          </p:nvPr>
        </p:nvSpPr>
        <p:spPr>
          <a:xfrm>
            <a:off x="155864" y="220085"/>
            <a:ext cx="11880272" cy="6417829"/>
          </a:xfrm>
        </p:spPr>
        <p:txBody>
          <a:bodyPr>
            <a:noAutofit/>
          </a:bodyPr>
          <a:lstStyle/>
          <a:p>
            <a:pPr marL="0" indent="0" algn="ctr">
              <a:lnSpc>
                <a:spcPct val="107000"/>
              </a:lnSpc>
              <a:spcAft>
                <a:spcPts val="800"/>
              </a:spcAft>
              <a:buNone/>
            </a:pPr>
            <a:r>
              <a:rPr lang="en-US" sz="24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Titration curve for weak acids vs. strong base </a:t>
            </a:r>
          </a:p>
          <a:p>
            <a:pPr marL="0" indent="0" algn="just">
              <a:lnSpc>
                <a:spcPct val="107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For types of calculations needed to derive the titration curve for weak acids vs. strong bases, these are: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Bef>
                <a:spcPts val="0"/>
              </a:spcBef>
              <a:buFont typeface="+mj-lt"/>
              <a:buAutoNum type="arabi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Before the addition of the base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Bef>
                <a:spcPts val="0"/>
              </a:spcBef>
              <a:buFont typeface="+mj-lt"/>
              <a:buAutoNum type="arabi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Before the equivalence point (buffer region)</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Bef>
                <a:spcPts val="0"/>
              </a:spcBef>
              <a:buFont typeface="+mj-lt"/>
              <a:buAutoNum type="arabi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At the equivalence point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Bef>
                <a:spcPts val="0"/>
              </a:spcBef>
              <a:spcAft>
                <a:spcPts val="800"/>
              </a:spcAft>
              <a:buFont typeface="+mj-lt"/>
              <a:buAutoNum type="arabi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After the equivalence point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Titration curve for weak acid vs. strong base </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lvl="0" indent="0" algn="just">
              <a:lnSpc>
                <a:spcPct val="107000"/>
              </a:lnSpc>
              <a:spcAft>
                <a:spcPts val="800"/>
              </a:spcAft>
              <a:buNone/>
            </a:pP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1. Initial pH</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228600" algn="just">
              <a:lnSpc>
                <a:spcPct val="100000"/>
              </a:lnSpc>
              <a:spcBef>
                <a:spcPts val="0"/>
              </a:spcBef>
            </a:pPr>
            <a:r>
              <a:rPr lang="en-US" sz="1800" dirty="0">
                <a:effectLst/>
                <a:latin typeface="Times New Roman" panose="02020603050405020304" pitchFamily="18" charset="0"/>
                <a:ea typeface="Calibri" panose="020F0502020204030204" pitchFamily="34" charset="0"/>
                <a:cs typeface="Arial" panose="020B0604020202020204" pitchFamily="34" charset="0"/>
              </a:rPr>
              <a:t>The initial pH is higher than for the strong acid titration, science a weak acid dissociates less than a strong acid at the same concentration (less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higher pH)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228600" algn="just">
              <a:lnSpc>
                <a:spcPct val="100000"/>
              </a:lnSpc>
              <a:spcBef>
                <a:spcPts val="0"/>
              </a:spcBef>
            </a:pPr>
            <a:r>
              <a:rPr lang="en-US" sz="1800" dirty="0">
                <a:effectLst/>
                <a:latin typeface="Times New Roman" panose="02020603050405020304" pitchFamily="18" charset="0"/>
                <a:ea typeface="Calibri" panose="020F0502020204030204" pitchFamily="34" charset="0"/>
                <a:cs typeface="Arial" panose="020B0604020202020204" pitchFamily="34" charset="0"/>
              </a:rPr>
              <a:t>Science we have a dilute solution of a weak acid, solve for x =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O+], and find the pH</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0" indent="0" algn="ctr">
              <a:lnSpc>
                <a:spcPct val="107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HA↔H</a:t>
            </a:r>
            <a:r>
              <a:rPr lang="en-US" sz="1800" b="1" baseline="30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a:t>
            </a:r>
            <a:r>
              <a:rPr lang="en-US" sz="1800" b="1" baseline="30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Ka</a:t>
            </a:r>
            <a:endParaRPr lang="en-IQ" sz="1800" b="1"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lvl="0" indent="0" algn="just">
              <a:lnSpc>
                <a:spcPct val="107000"/>
              </a:lnSpc>
              <a:spcAft>
                <a:spcPts val="800"/>
              </a:spcAft>
              <a:buNone/>
            </a:pP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 pH before the equivalence point</a:t>
            </a:r>
            <a:r>
              <a:rPr lang="en-US" sz="18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0000"/>
              </a:lnSpc>
              <a:spcBef>
                <a:spcPts val="0"/>
              </a:spcBef>
            </a:pPr>
            <a:r>
              <a:rPr lang="en-US" sz="1800" dirty="0">
                <a:effectLst/>
                <a:latin typeface="Times New Roman" panose="02020603050405020304" pitchFamily="18" charset="0"/>
                <a:ea typeface="Calibri" panose="020F0502020204030204" pitchFamily="34" charset="0"/>
                <a:cs typeface="Arial" panose="020B0604020202020204" pitchFamily="34" charset="0"/>
              </a:rPr>
              <a:t>As OH is added, some HA is converted to its conjugate base, A</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slowly raising the pH of the solution </a:t>
            </a:r>
          </a:p>
          <a:p>
            <a:pPr algn="just">
              <a:lnSpc>
                <a:spcPct val="100000"/>
              </a:lnSpc>
              <a:spcBef>
                <a:spcPts val="0"/>
              </a:spcBef>
            </a:pPr>
            <a:r>
              <a:rPr lang="en-US" sz="1800" dirty="0">
                <a:effectLst/>
                <a:latin typeface="Times New Roman" panose="02020603050405020304" pitchFamily="18" charset="0"/>
                <a:ea typeface="Calibri" panose="020F0502020204030204" pitchFamily="34" charset="0"/>
                <a:cs typeface="Arial" panose="020B0604020202020204" pitchFamily="34" charset="0"/>
              </a:rPr>
              <a:t>Before the equivalence point is reached, the solution is a mixture of a weak acid, HA, and its conjugate base, A- and is a buffer. the pH can be calculated from the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Hasselbalch</a:t>
            </a:r>
            <a:r>
              <a:rPr lang="en-US" sz="1800" dirty="0">
                <a:effectLst/>
                <a:latin typeface="Times New Roman" panose="02020603050405020304" pitchFamily="18" charset="0"/>
                <a:ea typeface="Calibri" panose="020F0502020204030204" pitchFamily="34" charset="0"/>
                <a:cs typeface="Arial" panose="020B0604020202020204" pitchFamily="34" charset="0"/>
              </a:rPr>
              <a:t> equation .(it is not necessary to a count for the change in volume , since this will cancel out in the concentration ratio ) at the midpoint of the buffer region.</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endParaRPr lang="en-IQ" sz="1400" dirty="0"/>
          </a:p>
        </p:txBody>
      </p:sp>
      <p:sp>
        <p:nvSpPr>
          <p:cNvPr id="2" name="Slide Number Placeholder 1">
            <a:extLst>
              <a:ext uri="{FF2B5EF4-FFF2-40B4-BE49-F238E27FC236}">
                <a16:creationId xmlns:a16="http://schemas.microsoft.com/office/drawing/2014/main" id="{AC412DA4-20A2-AC47-BD8F-3A136B3F4793}"/>
              </a:ext>
            </a:extLst>
          </p:cNvPr>
          <p:cNvSpPr>
            <a:spLocks noGrp="1"/>
          </p:cNvSpPr>
          <p:nvPr>
            <p:ph type="sldNum" sz="quarter" idx="12"/>
          </p:nvPr>
        </p:nvSpPr>
        <p:spPr/>
        <p:txBody>
          <a:bodyPr/>
          <a:lstStyle/>
          <a:p>
            <a:fld id="{88090F67-2096-5340-93FF-8FBA9FFBF1CA}" type="slidenum">
              <a:rPr lang="en-IQ" smtClean="0"/>
              <a:t>28</a:t>
            </a:fld>
            <a:endParaRPr lang="en-IQ"/>
          </a:p>
        </p:txBody>
      </p:sp>
    </p:spTree>
    <p:extLst>
      <p:ext uri="{BB962C8B-B14F-4D97-AF65-F5344CB8AC3E}">
        <p14:creationId xmlns:p14="http://schemas.microsoft.com/office/powerpoint/2010/main" val="2987230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1299B0-7AD4-1B49-9C28-2A68986FC12F}"/>
              </a:ext>
            </a:extLst>
          </p:cNvPr>
          <p:cNvSpPr>
            <a:spLocks noGrp="1"/>
          </p:cNvSpPr>
          <p:nvPr>
            <p:ph idx="1"/>
          </p:nvPr>
        </p:nvSpPr>
        <p:spPr>
          <a:xfrm>
            <a:off x="0" y="10680"/>
            <a:ext cx="12059478" cy="4351338"/>
          </a:xfrm>
        </p:spPr>
        <p:txBody>
          <a:bodyPr/>
          <a:lstStyle/>
          <a:p>
            <a:pPr marL="0" lvl="0" indent="0" algn="just" rtl="0">
              <a:lnSpc>
                <a:spcPct val="107000"/>
              </a:lnSpc>
              <a:spcAft>
                <a:spcPts val="800"/>
              </a:spcAft>
              <a:buNone/>
            </a:pP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3. pH at the equivalence point </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228600"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At the equivalence point, enough moles of OH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have been added to turn all of the HA into A</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The solution is no longer a buffer. The pH is greater than 7, since A</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is the conjugate base of a weak acid, and reacts with it to produce OH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yielding a basic solution. The pH is calculated in an ICE table using the base dissociation of A</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(make sure to use the total solution volume when calculating [A-]:</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0" indent="0" algn="ctr">
              <a:lnSpc>
                <a:spcPct val="107000"/>
              </a:lnSpc>
              <a:spcAft>
                <a:spcPts val="800"/>
              </a:spcAft>
              <a:buNone/>
            </a:pP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a:t>
            </a:r>
            <a:r>
              <a:rPr lang="en-US" sz="1800" b="1" baseline="30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r>
              <a:rPr lang="en-US" sz="1800" b="1" dirty="0" err="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aq</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 H</a:t>
            </a:r>
            <a:r>
              <a:rPr lang="en-US" sz="1800" b="1"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O→ HA (</a:t>
            </a:r>
            <a:r>
              <a:rPr lang="en-US" sz="1800" b="1" dirty="0" err="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aq</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+OH</a:t>
            </a:r>
            <a:r>
              <a:rPr lang="en-US" sz="1800" b="1" baseline="30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endParaRPr lang="en-IQ" sz="1800" b="1" baseline="30000" dirty="0">
              <a:solidFill>
                <a:srgbClr val="C00000"/>
              </a:solidFill>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IQ" sz="1800" b="1" u="sng" dirty="0">
                <a:solidFill>
                  <a:srgbClr val="C00000"/>
                </a:solidFill>
                <a:effectLst/>
                <a:latin typeface="Calibri" panose="020F0502020204030204" pitchFamily="34" charset="0"/>
                <a:ea typeface="Calibri" panose="020F0502020204030204" pitchFamily="34" charset="0"/>
                <a:cs typeface="Arial" panose="020B0604020202020204" pitchFamily="34" charset="0"/>
              </a:rPr>
              <a:t>4. </a:t>
            </a: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pH after the equivalence point </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The pH continues to increase slowly as more bases are added. The pH is calculated the same way as in a strong acid- strong base titration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endParaRPr lang="en-IQ" dirty="0"/>
          </a:p>
        </p:txBody>
      </p:sp>
      <p:pic>
        <p:nvPicPr>
          <p:cNvPr id="4" name="Picture 3">
            <a:extLst>
              <a:ext uri="{FF2B5EF4-FFF2-40B4-BE49-F238E27FC236}">
                <a16:creationId xmlns:a16="http://schemas.microsoft.com/office/drawing/2014/main" id="{0683EA93-DF36-174E-9343-8A0EF43B6E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92731" y="3699164"/>
            <a:ext cx="5277196" cy="2958638"/>
          </a:xfrm>
          <a:prstGeom prst="rect">
            <a:avLst/>
          </a:prstGeom>
          <a:noFill/>
          <a:ln>
            <a:noFill/>
          </a:ln>
        </p:spPr>
      </p:pic>
      <p:sp>
        <p:nvSpPr>
          <p:cNvPr id="5" name="Slide Number Placeholder 4">
            <a:extLst>
              <a:ext uri="{FF2B5EF4-FFF2-40B4-BE49-F238E27FC236}">
                <a16:creationId xmlns:a16="http://schemas.microsoft.com/office/drawing/2014/main" id="{F1EE5213-795C-2444-BB4D-5A8EE7017C90}"/>
              </a:ext>
            </a:extLst>
          </p:cNvPr>
          <p:cNvSpPr>
            <a:spLocks noGrp="1"/>
          </p:cNvSpPr>
          <p:nvPr>
            <p:ph type="sldNum" sz="quarter" idx="12"/>
          </p:nvPr>
        </p:nvSpPr>
        <p:spPr/>
        <p:txBody>
          <a:bodyPr/>
          <a:lstStyle/>
          <a:p>
            <a:fld id="{88090F67-2096-5340-93FF-8FBA9FFBF1CA}" type="slidenum">
              <a:rPr lang="en-IQ" smtClean="0"/>
              <a:t>29</a:t>
            </a:fld>
            <a:endParaRPr lang="en-IQ"/>
          </a:p>
        </p:txBody>
      </p:sp>
    </p:spTree>
    <p:extLst>
      <p:ext uri="{BB962C8B-B14F-4D97-AF65-F5344CB8AC3E}">
        <p14:creationId xmlns:p14="http://schemas.microsoft.com/office/powerpoint/2010/main" val="616007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B16358-E6E9-4042-9060-18D04B416199}"/>
              </a:ext>
            </a:extLst>
          </p:cNvPr>
          <p:cNvSpPr>
            <a:spLocks noGrp="1"/>
          </p:cNvSpPr>
          <p:nvPr>
            <p:ph idx="1"/>
          </p:nvPr>
        </p:nvSpPr>
        <p:spPr>
          <a:xfrm>
            <a:off x="256308" y="135370"/>
            <a:ext cx="11935691" cy="6528666"/>
          </a:xfrm>
        </p:spPr>
        <p:txBody>
          <a:bodyPr>
            <a:noAutofit/>
          </a:bodyPr>
          <a:lstStyle/>
          <a:p>
            <a:pPr algn="just" eaLnBrk="1" hangingPunct="1"/>
            <a:endParaRPr lang="en-US" altLang="ru-RU" sz="1600" b="1" dirty="0">
              <a:solidFill>
                <a:schemeClr val="hlink"/>
              </a:solidFill>
              <a:latin typeface="Times New Roman" panose="02020603050405020304" pitchFamily="18" charset="0"/>
              <a:cs typeface="Times New Roman" panose="02020603050405020304" pitchFamily="18" charset="0"/>
            </a:endParaRPr>
          </a:p>
          <a:p>
            <a:pPr algn="just" eaLnBrk="1" hangingPunct="1"/>
            <a:r>
              <a:rPr lang="en-US" altLang="ru-RU" sz="1600" b="1" dirty="0">
                <a:solidFill>
                  <a:schemeClr val="hlink"/>
                </a:solidFill>
                <a:latin typeface="Times New Roman" panose="02020603050405020304" pitchFamily="18" charset="0"/>
                <a:cs typeface="Times New Roman" panose="02020603050405020304" pitchFamily="18" charset="0"/>
              </a:rPr>
              <a:t>Back titration</a:t>
            </a:r>
            <a:r>
              <a:rPr lang="en-US" altLang="ru-RU" sz="1600" i="1" dirty="0">
                <a:solidFill>
                  <a:schemeClr val="folHlink"/>
                </a:solidFill>
                <a:latin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rPr>
              <a:t>The titration of excess of a standard solution that has reacted completely with an analyte, or this process in which the excess of standard solution used to consume an analyte is determined by titration with a second standard solution. </a:t>
            </a:r>
          </a:p>
          <a:p>
            <a:pPr marL="0" indent="0" algn="just">
              <a:lnSpc>
                <a:spcPct val="100000"/>
              </a:lnSpc>
              <a:spcBef>
                <a:spcPts val="0"/>
              </a:spcBef>
              <a:buNone/>
            </a:pPr>
            <a:endParaRPr lang="en-US" altLang="ru-RU" sz="1600" b="1" i="1" u="sng" dirty="0">
              <a:solidFill>
                <a:schemeClr val="hlink"/>
              </a:solidFill>
              <a:latin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en-US" altLang="ru-RU" sz="1600" b="1" i="1" u="sng" dirty="0">
                <a:solidFill>
                  <a:schemeClr val="hlink"/>
                </a:solidFill>
                <a:latin typeface="Times New Roman" panose="02020603050405020304" pitchFamily="18" charset="0"/>
                <a:cs typeface="Times New Roman" panose="02020603050405020304" pitchFamily="18" charset="0"/>
              </a:rPr>
              <a:t>This titration is used, when:</a:t>
            </a:r>
            <a:endParaRPr lang="en-US" altLang="ru-RU" sz="1600" u="sng" dirty="0">
              <a:solidFill>
                <a:schemeClr val="hlink"/>
              </a:solidFill>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r>
              <a:rPr lang="en-US" altLang="ru-RU" sz="1600" dirty="0">
                <a:latin typeface="Times New Roman" panose="02020603050405020304" pitchFamily="18" charset="0"/>
                <a:cs typeface="Times New Roman" panose="02020603050405020304" pitchFamily="18" charset="0"/>
              </a:rPr>
              <a:t>The titration reaction is </a:t>
            </a:r>
            <a:r>
              <a:rPr lang="en-US" altLang="ru-RU" sz="1600" b="1" dirty="0">
                <a:solidFill>
                  <a:srgbClr val="C00000"/>
                </a:solidFill>
                <a:latin typeface="Times New Roman" panose="02020603050405020304" pitchFamily="18" charset="0"/>
                <a:cs typeface="Times New Roman" panose="02020603050405020304" pitchFamily="18" charset="0"/>
              </a:rPr>
              <a:t>too slow</a:t>
            </a:r>
          </a:p>
          <a:p>
            <a:pPr eaLnBrk="1" hangingPunct="1">
              <a:lnSpc>
                <a:spcPct val="100000"/>
              </a:lnSpc>
              <a:spcBef>
                <a:spcPts val="0"/>
              </a:spcBef>
            </a:pPr>
            <a:r>
              <a:rPr lang="en-US" altLang="ru-RU" sz="1600" dirty="0">
                <a:latin typeface="Times New Roman" panose="02020603050405020304" pitchFamily="18" charset="0"/>
                <a:cs typeface="Times New Roman" panose="02020603050405020304" pitchFamily="18" charset="0"/>
              </a:rPr>
              <a:t>A suitable </a:t>
            </a:r>
            <a:r>
              <a:rPr lang="en-US" altLang="ru-RU" sz="1600" b="1" dirty="0">
                <a:solidFill>
                  <a:srgbClr val="C00000"/>
                </a:solidFill>
                <a:latin typeface="Times New Roman" panose="02020603050405020304" pitchFamily="18" charset="0"/>
                <a:cs typeface="Times New Roman" panose="02020603050405020304" pitchFamily="18" charset="0"/>
              </a:rPr>
              <a:t>indicator is not available</a:t>
            </a:r>
            <a:endParaRPr lang="en-US" altLang="ru-RU" sz="1600" dirty="0">
              <a:solidFill>
                <a:srgbClr val="C00000"/>
              </a:solidFill>
              <a:latin typeface="Times New Roman" panose="02020603050405020304" pitchFamily="18" charset="0"/>
              <a:cs typeface="Times New Roman" panose="02020603050405020304" pitchFamily="18" charset="0"/>
            </a:endParaRPr>
          </a:p>
          <a:p>
            <a:pPr eaLnBrk="1" hangingPunct="1">
              <a:lnSpc>
                <a:spcPct val="100000"/>
              </a:lnSpc>
              <a:spcBef>
                <a:spcPts val="0"/>
              </a:spcBef>
            </a:pPr>
            <a:r>
              <a:rPr lang="en-US" altLang="ru-RU" sz="1600" dirty="0">
                <a:latin typeface="Times New Roman" panose="02020603050405020304" pitchFamily="18" charset="0"/>
                <a:cs typeface="Times New Roman" panose="02020603050405020304" pitchFamily="18" charset="0"/>
              </a:rPr>
              <a:t>There is </a:t>
            </a:r>
            <a:r>
              <a:rPr lang="en-US" altLang="ru-RU" sz="1600" b="1" dirty="0">
                <a:solidFill>
                  <a:srgbClr val="C00000"/>
                </a:solidFill>
                <a:latin typeface="Times New Roman" panose="02020603050405020304" pitchFamily="18" charset="0"/>
                <a:cs typeface="Times New Roman" panose="02020603050405020304" pitchFamily="18" charset="0"/>
              </a:rPr>
              <a:t>no useful direct</a:t>
            </a:r>
            <a:r>
              <a:rPr lang="en-US" altLang="ru-RU" sz="1600" dirty="0">
                <a:solidFill>
                  <a:srgbClr val="C00000"/>
                </a:solidFill>
                <a:latin typeface="Times New Roman" panose="02020603050405020304" pitchFamily="18" charset="0"/>
                <a:cs typeface="Times New Roman" panose="02020603050405020304" pitchFamily="18" charset="0"/>
              </a:rPr>
              <a:t> </a:t>
            </a:r>
            <a:r>
              <a:rPr lang="en-US" altLang="ru-RU" sz="1600" dirty="0">
                <a:latin typeface="Times New Roman" panose="02020603050405020304" pitchFamily="18" charset="0"/>
                <a:cs typeface="Times New Roman" panose="02020603050405020304" pitchFamily="18" charset="0"/>
              </a:rPr>
              <a:t>titration reaction</a:t>
            </a:r>
          </a:p>
          <a:p>
            <a:pPr eaLnBrk="1" hangingPunct="1">
              <a:lnSpc>
                <a:spcPct val="100000"/>
              </a:lnSpc>
              <a:spcBef>
                <a:spcPts val="0"/>
              </a:spcBef>
            </a:pPr>
            <a:r>
              <a:rPr lang="en-US" altLang="ru-RU" sz="1600" dirty="0">
                <a:latin typeface="Times New Roman" panose="02020603050405020304" pitchFamily="18" charset="0"/>
                <a:cs typeface="Times New Roman" panose="02020603050405020304" pitchFamily="18" charset="0"/>
              </a:rPr>
              <a:t>The standard solution </a:t>
            </a:r>
            <a:r>
              <a:rPr lang="en-US" altLang="ru-RU" sz="1600" b="1" dirty="0">
                <a:solidFill>
                  <a:srgbClr val="C00000"/>
                </a:solidFill>
                <a:latin typeface="Times New Roman" panose="02020603050405020304" pitchFamily="18" charset="0"/>
                <a:cs typeface="Times New Roman" panose="02020603050405020304" pitchFamily="18" charset="0"/>
              </a:rPr>
              <a:t>lacks stability</a:t>
            </a:r>
            <a:r>
              <a:rPr lang="en-US" altLang="ru-RU" sz="1600" dirty="0">
                <a:solidFill>
                  <a:srgbClr val="C00000"/>
                </a:solidFill>
                <a:latin typeface="Times New Roman" panose="02020603050405020304" pitchFamily="18" charset="0"/>
                <a:cs typeface="Times New Roman" panose="02020603050405020304" pitchFamily="18" charset="0"/>
              </a:rPr>
              <a:t> </a:t>
            </a:r>
            <a:r>
              <a:rPr lang="en-US" altLang="ru-RU" sz="1600" dirty="0">
                <a:latin typeface="Times New Roman" panose="02020603050405020304" pitchFamily="18" charset="0"/>
                <a:cs typeface="Times New Roman" panose="02020603050405020304" pitchFamily="18" charset="0"/>
              </a:rPr>
              <a:t>(fugitive) </a:t>
            </a:r>
            <a:endParaRPr lang="en-US" altLang="ru-RU" sz="1600" dirty="0">
              <a:solidFill>
                <a:srgbClr val="00FF00"/>
              </a:solidFill>
              <a:latin typeface="Times New Roman" panose="02020603050405020304" pitchFamily="18" charset="0"/>
              <a:cs typeface="Times New Roman" panose="02020603050405020304" pitchFamily="18" charset="0"/>
            </a:endParaRPr>
          </a:p>
          <a:p>
            <a:pPr algn="ctr" eaLnBrk="1" hangingPunct="1">
              <a:lnSpc>
                <a:spcPct val="105000"/>
              </a:lnSpc>
              <a:buFont typeface="Arial" panose="020B0604020202020204" pitchFamily="34" charset="0"/>
              <a:buNone/>
            </a:pPr>
            <a:r>
              <a:rPr lang="en-US" altLang="ru-RU" sz="1800" b="1" i="1" dirty="0" err="1">
                <a:solidFill>
                  <a:srgbClr val="D60093"/>
                </a:solidFill>
                <a:latin typeface="Times New Roman" panose="02020603050405020304" pitchFamily="18" charset="0"/>
                <a:cs typeface="Times New Roman" panose="02020603050405020304" pitchFamily="18" charset="0"/>
              </a:rPr>
              <a:t>А</a:t>
            </a:r>
            <a:r>
              <a:rPr lang="en-US" altLang="ru-RU" sz="1800" b="1" i="1" dirty="0">
                <a:latin typeface="Times New Roman" panose="02020603050405020304" pitchFamily="18" charset="0"/>
                <a:cs typeface="Times New Roman" panose="02020603050405020304" pitchFamily="18" charset="0"/>
              </a:rPr>
              <a:t> + </a:t>
            </a:r>
            <a:r>
              <a:rPr lang="en-US" altLang="ru-RU" sz="1800" b="1" i="1" dirty="0" err="1">
                <a:solidFill>
                  <a:srgbClr val="FF0066"/>
                </a:solidFill>
                <a:latin typeface="Times New Roman" panose="02020603050405020304" pitchFamily="18" charset="0"/>
                <a:cs typeface="Times New Roman" panose="02020603050405020304" pitchFamily="18" charset="0"/>
              </a:rPr>
              <a:t>Т</a:t>
            </a:r>
            <a:r>
              <a:rPr lang="en-US" altLang="ru-RU" sz="1800" b="1" i="1" baseline="-25000" dirty="0" err="1">
                <a:solidFill>
                  <a:srgbClr val="FF0066"/>
                </a:solidFill>
                <a:latin typeface="Times New Roman" panose="02020603050405020304" pitchFamily="18" charset="0"/>
                <a:cs typeface="Times New Roman" panose="02020603050405020304" pitchFamily="18" charset="0"/>
              </a:rPr>
              <a:t>excess</a:t>
            </a:r>
            <a:r>
              <a:rPr lang="en-US" altLang="ru-RU" sz="1800" b="1" i="1" dirty="0">
                <a:latin typeface="Times New Roman" panose="02020603050405020304" pitchFamily="18" charset="0"/>
                <a:cs typeface="Times New Roman" panose="02020603050405020304" pitchFamily="18" charset="0"/>
              </a:rPr>
              <a:t> = product</a:t>
            </a:r>
            <a:r>
              <a:rPr lang="en-US" altLang="ru-RU" sz="1800" b="1" i="1" baseline="-25000" dirty="0">
                <a:latin typeface="Times New Roman" panose="02020603050405020304" pitchFamily="18" charset="0"/>
                <a:cs typeface="Times New Roman" panose="02020603050405020304" pitchFamily="18" charset="0"/>
              </a:rPr>
              <a:t>1</a:t>
            </a:r>
            <a:r>
              <a:rPr lang="en-US" altLang="ru-RU" sz="1800" b="1" i="1" dirty="0">
                <a:latin typeface="Times New Roman" panose="02020603050405020304" pitchFamily="18" charset="0"/>
                <a:cs typeface="Times New Roman" panose="02020603050405020304" pitchFamily="18" charset="0"/>
              </a:rPr>
              <a:t> + </a:t>
            </a:r>
            <a:r>
              <a:rPr lang="en-US" altLang="ru-RU" sz="1800" b="1" i="1" dirty="0" err="1">
                <a:solidFill>
                  <a:srgbClr val="FF0066"/>
                </a:solidFill>
                <a:latin typeface="Times New Roman" panose="02020603050405020304" pitchFamily="18" charset="0"/>
                <a:cs typeface="Times New Roman" panose="02020603050405020304" pitchFamily="18" charset="0"/>
              </a:rPr>
              <a:t>Т</a:t>
            </a:r>
            <a:r>
              <a:rPr lang="en-US" altLang="ru-RU" sz="1800" b="1" i="1" baseline="-25000" dirty="0" err="1">
                <a:solidFill>
                  <a:srgbClr val="FF0066"/>
                </a:solidFill>
                <a:latin typeface="Times New Roman" panose="02020603050405020304" pitchFamily="18" charset="0"/>
                <a:cs typeface="Times New Roman" panose="02020603050405020304" pitchFamily="18" charset="0"/>
              </a:rPr>
              <a:t>residue</a:t>
            </a:r>
            <a:endParaRPr lang="en-US" altLang="ru-RU" sz="1800" b="1" i="1" dirty="0">
              <a:solidFill>
                <a:srgbClr val="FF0066"/>
              </a:solidFill>
              <a:latin typeface="Times New Roman" panose="02020603050405020304" pitchFamily="18" charset="0"/>
              <a:cs typeface="Times New Roman" panose="02020603050405020304" pitchFamily="18" charset="0"/>
            </a:endParaRPr>
          </a:p>
          <a:p>
            <a:pPr algn="ctr" eaLnBrk="1" hangingPunct="1">
              <a:lnSpc>
                <a:spcPct val="105000"/>
              </a:lnSpc>
              <a:buFont typeface="Arial" panose="020B0604020202020204" pitchFamily="34" charset="0"/>
              <a:buNone/>
            </a:pPr>
            <a:r>
              <a:rPr lang="en-US" altLang="ru-RU" sz="1800" b="1" i="1" dirty="0" err="1">
                <a:solidFill>
                  <a:srgbClr val="FF0066"/>
                </a:solidFill>
                <a:latin typeface="Times New Roman" panose="02020603050405020304" pitchFamily="18" charset="0"/>
                <a:cs typeface="Times New Roman" panose="02020603050405020304" pitchFamily="18" charset="0"/>
              </a:rPr>
              <a:t>Т</a:t>
            </a:r>
            <a:r>
              <a:rPr lang="en-US" altLang="ru-RU" sz="1800" b="1" i="1" baseline="-25000" dirty="0" err="1">
                <a:solidFill>
                  <a:srgbClr val="FF0066"/>
                </a:solidFill>
                <a:latin typeface="Times New Roman" panose="02020603050405020304" pitchFamily="18" charset="0"/>
                <a:cs typeface="Times New Roman" panose="02020603050405020304" pitchFamily="18" charset="0"/>
              </a:rPr>
              <a:t>residue</a:t>
            </a:r>
            <a:r>
              <a:rPr lang="en-US" altLang="ru-RU" sz="1800" b="1" i="1" dirty="0">
                <a:latin typeface="Times New Roman" panose="02020603050405020304" pitchFamily="18" charset="0"/>
                <a:cs typeface="Times New Roman" panose="02020603050405020304" pitchFamily="18" charset="0"/>
              </a:rPr>
              <a:t> + </a:t>
            </a:r>
            <a:r>
              <a:rPr lang="en-US" altLang="ru-RU" sz="1800" b="1" i="1" dirty="0">
                <a:solidFill>
                  <a:srgbClr val="3333FF"/>
                </a:solidFill>
                <a:latin typeface="Times New Roman" panose="02020603050405020304" pitchFamily="18" charset="0"/>
                <a:cs typeface="Times New Roman" panose="02020603050405020304" pitchFamily="18" charset="0"/>
              </a:rPr>
              <a:t>Т</a:t>
            </a:r>
            <a:r>
              <a:rPr lang="en-US" altLang="ru-RU" sz="1800" b="1" i="1" baseline="-25000" dirty="0">
                <a:solidFill>
                  <a:srgbClr val="3333FF"/>
                </a:solidFill>
                <a:latin typeface="Times New Roman" panose="02020603050405020304" pitchFamily="18" charset="0"/>
                <a:cs typeface="Times New Roman" panose="02020603050405020304" pitchFamily="18" charset="0"/>
              </a:rPr>
              <a:t>padding</a:t>
            </a:r>
            <a:r>
              <a:rPr lang="en-US" altLang="ru-RU" sz="1800" b="1" i="1" dirty="0">
                <a:latin typeface="Times New Roman" panose="02020603050405020304" pitchFamily="18" charset="0"/>
                <a:cs typeface="Times New Roman" panose="02020603050405020304" pitchFamily="18" charset="0"/>
              </a:rPr>
              <a:t> = product</a:t>
            </a:r>
            <a:r>
              <a:rPr lang="en-US" altLang="ru-RU" sz="1800" b="1" i="1" baseline="-25000" dirty="0">
                <a:latin typeface="Times New Roman" panose="02020603050405020304" pitchFamily="18" charset="0"/>
                <a:cs typeface="Times New Roman" panose="02020603050405020304" pitchFamily="18" charset="0"/>
              </a:rPr>
              <a:t>2</a:t>
            </a:r>
          </a:p>
          <a:p>
            <a:pPr algn="just"/>
            <a:endParaRPr lang="en-US" altLang="ru-RU" sz="1600" b="1" dirty="0">
              <a:solidFill>
                <a:schemeClr val="hlink"/>
              </a:solidFill>
              <a:latin typeface="Times New Roman" panose="02020603050405020304" pitchFamily="18" charset="0"/>
              <a:cs typeface="Times New Roman" panose="02020603050405020304" pitchFamily="18" charset="0"/>
            </a:endParaRPr>
          </a:p>
          <a:p>
            <a:pPr algn="just"/>
            <a:r>
              <a:rPr lang="en-US" altLang="ru-RU" sz="1600" b="1" dirty="0">
                <a:solidFill>
                  <a:schemeClr val="hlink"/>
                </a:solidFill>
                <a:latin typeface="Times New Roman" panose="02020603050405020304" pitchFamily="18" charset="0"/>
                <a:cs typeface="Times New Roman" panose="02020603050405020304" pitchFamily="18" charset="0"/>
              </a:rPr>
              <a:t>Displacement titration.</a:t>
            </a:r>
            <a:r>
              <a:rPr lang="en-US" altLang="ru-RU" sz="1600" b="1" i="1" dirty="0">
                <a:solidFill>
                  <a:schemeClr val="folHlink"/>
                </a:solidFill>
                <a:latin typeface="Times New Roman" panose="02020603050405020304" pitchFamily="18" charset="0"/>
                <a:cs typeface="Times New Roman" panose="02020603050405020304" pitchFamily="18" charset="0"/>
              </a:rPr>
              <a:t> </a:t>
            </a:r>
            <a:r>
              <a:rPr lang="en-US" altLang="ru-RU" sz="1600" dirty="0">
                <a:latin typeface="Times New Roman" panose="02020603050405020304" pitchFamily="18" charset="0"/>
                <a:cs typeface="Times New Roman" panose="02020603050405020304" pitchFamily="18" charset="0"/>
              </a:rPr>
              <a:t>A titration in which the analyte displaces a species, usually from a complex and the amount of the displaced species is determined by a titration</a:t>
            </a:r>
            <a:endParaRPr lang="en-US" altLang="ru-RU" sz="1600" b="1" i="1" dirty="0">
              <a:solidFill>
                <a:schemeClr val="folHlink"/>
              </a:solidFill>
              <a:latin typeface="Times New Roman" panose="02020603050405020304" pitchFamily="18" charset="0"/>
              <a:cs typeface="Times New Roman" panose="02020603050405020304" pitchFamily="18" charset="0"/>
            </a:endParaRPr>
          </a:p>
          <a:p>
            <a:pPr eaLnBrk="1" hangingPunct="1">
              <a:lnSpc>
                <a:spcPct val="105000"/>
              </a:lnSpc>
              <a:spcBef>
                <a:spcPts val="0"/>
              </a:spcBef>
              <a:buFont typeface="Arial" panose="020B0604020202020204" pitchFamily="34" charset="0"/>
              <a:buNone/>
            </a:pPr>
            <a:endParaRPr lang="en-US" altLang="ru-RU" sz="1600" b="1" i="1" u="sng" dirty="0">
              <a:solidFill>
                <a:schemeClr val="hlink"/>
              </a:solidFill>
              <a:latin typeface="Times New Roman" panose="02020603050405020304" pitchFamily="18" charset="0"/>
              <a:cs typeface="Times New Roman" panose="02020603050405020304" pitchFamily="18" charset="0"/>
            </a:endParaRPr>
          </a:p>
          <a:p>
            <a:pPr eaLnBrk="1" hangingPunct="1">
              <a:lnSpc>
                <a:spcPct val="105000"/>
              </a:lnSpc>
              <a:spcBef>
                <a:spcPts val="0"/>
              </a:spcBef>
              <a:buFont typeface="Arial" panose="020B0604020202020204" pitchFamily="34" charset="0"/>
              <a:buNone/>
            </a:pPr>
            <a:r>
              <a:rPr lang="en-US" altLang="ru-RU" sz="1600" b="1" i="1" u="sng" dirty="0">
                <a:solidFill>
                  <a:schemeClr val="hlink"/>
                </a:solidFill>
                <a:latin typeface="Times New Roman" panose="02020603050405020304" pitchFamily="18" charset="0"/>
                <a:cs typeface="Times New Roman" panose="02020603050405020304" pitchFamily="18" charset="0"/>
              </a:rPr>
              <a:t>This titration is used, when:</a:t>
            </a:r>
            <a:endParaRPr lang="en-US" altLang="ru-RU" sz="1600" u="sng" dirty="0">
              <a:solidFill>
                <a:schemeClr val="hlink"/>
              </a:solidFill>
              <a:latin typeface="Times New Roman" panose="02020603050405020304" pitchFamily="18" charset="0"/>
              <a:cs typeface="Times New Roman" panose="02020603050405020304" pitchFamily="18" charset="0"/>
            </a:endParaRPr>
          </a:p>
          <a:p>
            <a:pPr algn="just" eaLnBrk="1" hangingPunct="1">
              <a:lnSpc>
                <a:spcPct val="105000"/>
              </a:lnSpc>
              <a:spcBef>
                <a:spcPts val="0"/>
              </a:spcBef>
            </a:pPr>
            <a:r>
              <a:rPr lang="en-US" altLang="ru-RU" sz="1600" dirty="0">
                <a:latin typeface="Times New Roman" panose="02020603050405020304" pitchFamily="18" charset="0"/>
                <a:cs typeface="Times New Roman" panose="02020603050405020304" pitchFamily="18" charset="0"/>
              </a:rPr>
              <a:t>The analytes are </a:t>
            </a:r>
            <a:r>
              <a:rPr lang="en-US" altLang="ru-RU" sz="1600" b="1" dirty="0">
                <a:solidFill>
                  <a:srgbClr val="C00000"/>
                </a:solidFill>
                <a:latin typeface="Times New Roman" panose="02020603050405020304" pitchFamily="18" charset="0"/>
                <a:cs typeface="Times New Roman" panose="02020603050405020304" pitchFamily="18" charset="0"/>
              </a:rPr>
              <a:t>unstable substances</a:t>
            </a:r>
            <a:r>
              <a:rPr lang="en-US" altLang="ru-RU" sz="1600" dirty="0">
                <a:solidFill>
                  <a:srgbClr val="C00000"/>
                </a:solidFill>
                <a:latin typeface="Times New Roman" panose="02020603050405020304" pitchFamily="18" charset="0"/>
                <a:cs typeface="Times New Roman" panose="02020603050405020304" pitchFamily="18" charset="0"/>
              </a:rPr>
              <a:t> </a:t>
            </a:r>
          </a:p>
          <a:p>
            <a:pPr algn="just" eaLnBrk="1" hangingPunct="1">
              <a:lnSpc>
                <a:spcPct val="105000"/>
              </a:lnSpc>
              <a:spcBef>
                <a:spcPts val="0"/>
              </a:spcBef>
            </a:pPr>
            <a:r>
              <a:rPr lang="en-US" altLang="ru-RU" sz="1600" dirty="0">
                <a:latin typeface="Times New Roman" panose="02020603050405020304" pitchFamily="18" charset="0"/>
                <a:cs typeface="Times New Roman" panose="02020603050405020304" pitchFamily="18" charset="0"/>
              </a:rPr>
              <a:t>It is </a:t>
            </a:r>
            <a:r>
              <a:rPr lang="en-US" altLang="ru-RU" sz="1600" b="1" dirty="0">
                <a:solidFill>
                  <a:srgbClr val="C00000"/>
                </a:solidFill>
                <a:latin typeface="Times New Roman" panose="02020603050405020304" pitchFamily="18" charset="0"/>
                <a:cs typeface="Times New Roman" panose="02020603050405020304" pitchFamily="18" charset="0"/>
              </a:rPr>
              <a:t>impossible to indicate the equivalent (end) point</a:t>
            </a:r>
            <a:r>
              <a:rPr lang="en-US" altLang="ru-RU" sz="1600" dirty="0">
                <a:solidFill>
                  <a:srgbClr val="C00000"/>
                </a:solidFill>
                <a:latin typeface="Times New Roman" panose="02020603050405020304" pitchFamily="18" charset="0"/>
                <a:cs typeface="Times New Roman" panose="02020603050405020304" pitchFamily="18" charset="0"/>
              </a:rPr>
              <a:t> </a:t>
            </a:r>
            <a:r>
              <a:rPr lang="en-US" altLang="ru-RU" sz="1600" dirty="0">
                <a:latin typeface="Times New Roman" panose="02020603050405020304" pitchFamily="18" charset="0"/>
                <a:cs typeface="Times New Roman" panose="02020603050405020304" pitchFamily="18" charset="0"/>
              </a:rPr>
              <a:t>in a direct reaction </a:t>
            </a:r>
          </a:p>
          <a:p>
            <a:pPr eaLnBrk="1" hangingPunct="1">
              <a:lnSpc>
                <a:spcPct val="105000"/>
              </a:lnSpc>
              <a:spcBef>
                <a:spcPts val="0"/>
              </a:spcBef>
            </a:pPr>
            <a:r>
              <a:rPr lang="en-US" altLang="ru-RU" sz="1600" dirty="0">
                <a:latin typeface="Times New Roman" panose="02020603050405020304" pitchFamily="18" charset="0"/>
                <a:cs typeface="Times New Roman" panose="02020603050405020304" pitchFamily="18" charset="0"/>
              </a:rPr>
              <a:t>Analyte </a:t>
            </a:r>
            <a:r>
              <a:rPr lang="en-US" altLang="ru-RU" sz="1600" b="1" dirty="0">
                <a:solidFill>
                  <a:srgbClr val="C00000"/>
                </a:solidFill>
                <a:latin typeface="Times New Roman" panose="02020603050405020304" pitchFamily="18" charset="0"/>
                <a:cs typeface="Times New Roman" panose="02020603050405020304" pitchFamily="18" charset="0"/>
              </a:rPr>
              <a:t>doesn’t react</a:t>
            </a:r>
            <a:r>
              <a:rPr lang="en-US" altLang="ru-RU" sz="1600" dirty="0">
                <a:solidFill>
                  <a:srgbClr val="C00000"/>
                </a:solidFill>
                <a:latin typeface="Times New Roman" panose="02020603050405020304" pitchFamily="18" charset="0"/>
                <a:cs typeface="Times New Roman" panose="02020603050405020304" pitchFamily="18" charset="0"/>
              </a:rPr>
              <a:t> </a:t>
            </a:r>
            <a:r>
              <a:rPr lang="en-US" altLang="ru-RU" sz="1600" dirty="0">
                <a:latin typeface="Times New Roman" panose="02020603050405020304" pitchFamily="18" charset="0"/>
                <a:cs typeface="Times New Roman" panose="02020603050405020304" pitchFamily="18" charset="0"/>
              </a:rPr>
              <a:t>with titrant</a:t>
            </a:r>
          </a:p>
          <a:p>
            <a:pPr eaLnBrk="1" hangingPunct="1">
              <a:lnSpc>
                <a:spcPct val="105000"/>
              </a:lnSpc>
              <a:spcBef>
                <a:spcPts val="0"/>
              </a:spcBef>
            </a:pPr>
            <a:r>
              <a:rPr lang="en-US" altLang="ru-RU" sz="1600" dirty="0">
                <a:latin typeface="Times New Roman" panose="02020603050405020304" pitchFamily="18" charset="0"/>
                <a:cs typeface="Times New Roman" panose="02020603050405020304" pitchFamily="18" charset="0"/>
              </a:rPr>
              <a:t>Reaction involving the titrant and analyte mustn’t be of known </a:t>
            </a:r>
            <a:r>
              <a:rPr lang="en-US" altLang="ru-RU" sz="1600" b="1" i="1" u="sng" dirty="0">
                <a:solidFill>
                  <a:schemeClr val="hlink"/>
                </a:solidFill>
                <a:latin typeface="Times New Roman" panose="02020603050405020304" pitchFamily="18" charset="0"/>
                <a:cs typeface="Times New Roman" panose="02020603050405020304" pitchFamily="18" charset="0"/>
              </a:rPr>
              <a:t>stoichiometry</a:t>
            </a:r>
            <a:r>
              <a:rPr lang="en-US" altLang="ru-RU" sz="1600" b="1" i="1" dirty="0">
                <a:solidFill>
                  <a:schemeClr val="hlink"/>
                </a:solidFill>
                <a:latin typeface="Times New Roman" panose="02020603050405020304" pitchFamily="18" charset="0"/>
                <a:cs typeface="Times New Roman" panose="02020603050405020304" pitchFamily="18" charset="0"/>
              </a:rPr>
              <a:t>, </a:t>
            </a:r>
            <a:r>
              <a:rPr lang="en-US" altLang="ru-RU" sz="1600" b="1" i="1" u="sng" dirty="0">
                <a:solidFill>
                  <a:schemeClr val="hlink"/>
                </a:solidFill>
                <a:latin typeface="Times New Roman" panose="02020603050405020304" pitchFamily="18" charset="0"/>
                <a:cs typeface="Times New Roman" panose="02020603050405020304" pitchFamily="18" charset="0"/>
              </a:rPr>
              <a:t>quantitatively</a:t>
            </a:r>
          </a:p>
          <a:p>
            <a:endParaRPr lang="en-IQ" sz="1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A59CE12-DDE5-5243-8A4E-EF9424526785}"/>
              </a:ext>
            </a:extLst>
          </p:cNvPr>
          <p:cNvSpPr>
            <a:spLocks noGrp="1"/>
          </p:cNvSpPr>
          <p:nvPr>
            <p:ph type="sldNum" sz="quarter" idx="12"/>
          </p:nvPr>
        </p:nvSpPr>
        <p:spPr/>
        <p:txBody>
          <a:bodyPr/>
          <a:lstStyle/>
          <a:p>
            <a:fld id="{88090F67-2096-5340-93FF-8FBA9FFBF1CA}" type="slidenum">
              <a:rPr lang="en-IQ" smtClean="0"/>
              <a:t>3</a:t>
            </a:fld>
            <a:endParaRPr lang="en-IQ"/>
          </a:p>
        </p:txBody>
      </p:sp>
    </p:spTree>
    <p:extLst>
      <p:ext uri="{BB962C8B-B14F-4D97-AF65-F5344CB8AC3E}">
        <p14:creationId xmlns:p14="http://schemas.microsoft.com/office/powerpoint/2010/main" val="740881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91F6596-275E-2540-AD3A-8ED642656E73}"/>
                  </a:ext>
                </a:extLst>
              </p:cNvPr>
              <p:cNvSpPr>
                <a:spLocks noGrp="1"/>
              </p:cNvSpPr>
              <p:nvPr>
                <p:ph idx="1"/>
              </p:nvPr>
            </p:nvSpPr>
            <p:spPr>
              <a:xfrm>
                <a:off x="92765" y="173107"/>
                <a:ext cx="11887199" cy="6684893"/>
              </a:xfrm>
            </p:spPr>
            <p:txBody>
              <a:bodyPr>
                <a:noAutofit/>
              </a:bodyPr>
              <a:lstStyle/>
              <a:p>
                <a:pPr marL="0" indent="0" algn="ctr">
                  <a:buNone/>
                </a:pPr>
                <a:r>
                  <a:rPr lang="en-US" altLang="zh-TW" sz="1400" b="1" u="sng" dirty="0">
                    <a:solidFill>
                      <a:srgbClr val="C00000"/>
                    </a:solidFill>
                    <a:latin typeface="Times New Roman" panose="02020603050405020304" pitchFamily="18" charset="0"/>
                    <a:cs typeface="Times New Roman" panose="02020603050405020304" pitchFamily="18" charset="0"/>
                  </a:rPr>
                  <a:t>Titration Weak Acid with a Strong Base</a:t>
                </a:r>
              </a:p>
              <a:p>
                <a:pPr marL="0" indent="0">
                  <a:buNone/>
                </a:pPr>
                <a:r>
                  <a:rPr lang="en-US" sz="1400" b="1" dirty="0">
                    <a:solidFill>
                      <a:srgbClr val="000000"/>
                    </a:solidFill>
                    <a:latin typeface="Times New Roman" panose="02020603050405020304" pitchFamily="18" charset="0"/>
                    <a:cs typeface="Times New Roman" panose="02020603050405020304" pitchFamily="18" charset="0"/>
                  </a:rPr>
                  <a:t>Titration of </a:t>
                </a:r>
                <a:r>
                  <a:rPr lang="en-US" sz="1400" b="1" dirty="0">
                    <a:solidFill>
                      <a:srgbClr val="C00000"/>
                    </a:solidFill>
                    <a:latin typeface="Times New Roman" panose="02020603050405020304" pitchFamily="18" charset="0"/>
                    <a:cs typeface="Times New Roman" panose="02020603050405020304" pitchFamily="18" charset="0"/>
                  </a:rPr>
                  <a:t>50 ml </a:t>
                </a:r>
                <a:r>
                  <a:rPr lang="en-US" sz="1400" b="1" dirty="0">
                    <a:solidFill>
                      <a:srgbClr val="000000"/>
                    </a:solidFill>
                    <a:latin typeface="Times New Roman" panose="02020603050405020304" pitchFamily="18" charset="0"/>
                    <a:cs typeface="Times New Roman" panose="02020603050405020304" pitchFamily="18" charset="0"/>
                  </a:rPr>
                  <a:t>of </a:t>
                </a:r>
                <a:r>
                  <a:rPr lang="en-US" sz="1400" b="1" dirty="0">
                    <a:solidFill>
                      <a:srgbClr val="0432FF"/>
                    </a:solidFill>
                    <a:latin typeface="Times New Roman" panose="02020603050405020304" pitchFamily="18" charset="0"/>
                    <a:cs typeface="Times New Roman" panose="02020603050405020304" pitchFamily="18" charset="0"/>
                  </a:rPr>
                  <a:t>0.2M CH</a:t>
                </a:r>
                <a:r>
                  <a:rPr lang="en-US" sz="1400" b="1" baseline="-25000" dirty="0">
                    <a:solidFill>
                      <a:srgbClr val="0432FF"/>
                    </a:solidFill>
                    <a:latin typeface="Times New Roman" panose="02020603050405020304" pitchFamily="18" charset="0"/>
                    <a:cs typeface="Times New Roman" panose="02020603050405020304" pitchFamily="18" charset="0"/>
                  </a:rPr>
                  <a:t>3</a:t>
                </a:r>
                <a:r>
                  <a:rPr lang="en-US" sz="1400" b="1" dirty="0">
                    <a:solidFill>
                      <a:srgbClr val="0432FF"/>
                    </a:solidFill>
                    <a:latin typeface="Times New Roman" panose="02020603050405020304" pitchFamily="18" charset="0"/>
                    <a:cs typeface="Times New Roman" panose="02020603050405020304" pitchFamily="18" charset="0"/>
                  </a:rPr>
                  <a:t>COOH with 0.05M NaOH</a:t>
                </a:r>
                <a:r>
                  <a:rPr lang="en-US" sz="1400" b="1" dirty="0">
                    <a:solidFill>
                      <a:srgbClr val="000000"/>
                    </a:solidFill>
                    <a:latin typeface="Times New Roman" panose="02020603050405020304" pitchFamily="18" charset="0"/>
                    <a:cs typeface="Times New Roman" panose="02020603050405020304" pitchFamily="18" charset="0"/>
                  </a:rPr>
                  <a:t>, Calculate pH</a:t>
                </a:r>
                <a:r>
                  <a:rPr lang="en-US" sz="1400" b="1" dirty="0">
                    <a:solidFill>
                      <a:srgbClr val="C00000"/>
                    </a:solidFill>
                    <a:latin typeface="Times New Roman" panose="02020603050405020304" pitchFamily="18" charset="0"/>
                    <a:cs typeface="Times New Roman" panose="02020603050405020304" pitchFamily="18" charset="0"/>
                  </a:rPr>
                  <a:t>(a) after the addition 0f 0.0 ml of 0.05 NaOH </a:t>
                </a:r>
                <a:r>
                  <a:rPr lang="en-US" sz="1400" b="1" dirty="0">
                    <a:solidFill>
                      <a:srgbClr val="000000"/>
                    </a:solidFill>
                    <a:latin typeface="Times New Roman" panose="02020603050405020304" pitchFamily="18" charset="0"/>
                    <a:cs typeface="Times New Roman" panose="02020603050405020304" pitchFamily="18" charset="0"/>
                  </a:rPr>
                  <a:t>, Ka is 1.8</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400" b="1"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10</a:t>
                </a:r>
                <a:r>
                  <a:rPr lang="en-US" sz="1400" b="1" baseline="30000" dirty="0">
                    <a:effectLst/>
                    <a:latin typeface="Times New Roman" panose="02020603050405020304" pitchFamily="18" charset="0"/>
                    <a:ea typeface="Calibri" panose="020F0502020204030204" pitchFamily="34" charset="0"/>
                    <a:cs typeface="Times New Roman" panose="02020603050405020304" pitchFamily="18" charset="0"/>
                  </a:rPr>
                  <a:t>-5</a:t>
                </a:r>
              </a:p>
              <a:p>
                <a:pPr marL="0" indent="0">
                  <a:buNone/>
                </a:pPr>
                <a:r>
                  <a:rPr lang="en-US" sz="1400" b="1" u="sng" dirty="0">
                    <a:solidFill>
                      <a:srgbClr val="C00000"/>
                    </a:solidFill>
                    <a:latin typeface="Times New Roman" panose="02020603050405020304" pitchFamily="18" charset="0"/>
                    <a:cs typeface="Times New Roman" panose="02020603050405020304" pitchFamily="18" charset="0"/>
                  </a:rPr>
                  <a:t>(a) Before any addition of base, the solution contains only acid 0.2 M </a:t>
                </a:r>
                <a:r>
                  <a:rPr lang="en-US" sz="1400" b="1" dirty="0">
                    <a:solidFill>
                      <a:srgbClr val="0432FF"/>
                    </a:solidFill>
                    <a:latin typeface="Times New Roman" panose="02020603050405020304" pitchFamily="18" charset="0"/>
                    <a:cs typeface="Times New Roman" panose="02020603050405020304" pitchFamily="18" charset="0"/>
                  </a:rPr>
                  <a:t>CH</a:t>
                </a:r>
                <a:r>
                  <a:rPr lang="en-US" sz="1400" b="1" baseline="-25000" dirty="0">
                    <a:solidFill>
                      <a:srgbClr val="0432FF"/>
                    </a:solidFill>
                    <a:latin typeface="Times New Roman" panose="02020603050405020304" pitchFamily="18" charset="0"/>
                    <a:cs typeface="Times New Roman" panose="02020603050405020304" pitchFamily="18" charset="0"/>
                  </a:rPr>
                  <a:t>3</a:t>
                </a:r>
                <a:r>
                  <a:rPr lang="en-US" sz="1400" b="1" dirty="0">
                    <a:solidFill>
                      <a:srgbClr val="0432FF"/>
                    </a:solidFill>
                    <a:latin typeface="Times New Roman" panose="02020603050405020304" pitchFamily="18" charset="0"/>
                    <a:cs typeface="Times New Roman" panose="02020603050405020304" pitchFamily="18" charset="0"/>
                  </a:rPr>
                  <a:t>COOH)weak acid dissociation is not complete need to set the ICE box </a:t>
                </a:r>
                <a:r>
                  <a:rPr lang="en-US" sz="1400" b="1" u="sng" dirty="0">
                    <a:solidFill>
                      <a:srgbClr val="C00000"/>
                    </a:solidFill>
                    <a:latin typeface="Times New Roman" panose="02020603050405020304" pitchFamily="18" charset="0"/>
                    <a:cs typeface="Times New Roman" panose="02020603050405020304" pitchFamily="18" charset="0"/>
                  </a:rPr>
                  <a:t> </a:t>
                </a:r>
              </a:p>
              <a:p>
                <a:pPr marL="0" indent="0">
                  <a:buNone/>
                  <a:defRPr/>
                </a:pP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 + H</a:t>
                </a:r>
                <a:r>
                  <a:rPr lang="en-US" sz="1400" baseline="-25000" dirty="0">
                    <a:solidFill>
                      <a:srgbClr val="0432FF"/>
                    </a:solidFill>
                    <a:latin typeface="Times New Roman" panose="02020603050405020304" pitchFamily="18" charset="0"/>
                    <a:cs typeface="Times New Roman" panose="02020603050405020304" pitchFamily="18" charset="0"/>
                  </a:rPr>
                  <a:t>2</a:t>
                </a:r>
                <a:r>
                  <a:rPr lang="en-US" sz="1400" dirty="0">
                    <a:solidFill>
                      <a:srgbClr val="0432FF"/>
                    </a:solidFill>
                    <a:latin typeface="Times New Roman" panose="02020603050405020304" pitchFamily="18" charset="0"/>
                    <a:cs typeface="Times New Roman" panose="02020603050405020304" pitchFamily="18" charset="0"/>
                  </a:rPr>
                  <a:t>O             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 </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a:t>
                </a:r>
                <a:r>
                  <a:rPr lang="en-US" sz="1400" baseline="30000" dirty="0">
                    <a:solidFill>
                      <a:srgbClr val="0432FF"/>
                    </a:solidFill>
                    <a:latin typeface="Times New Roman" panose="02020603050405020304" pitchFamily="18" charset="0"/>
                    <a:cs typeface="Times New Roman" panose="02020603050405020304" pitchFamily="18" charset="0"/>
                  </a:rPr>
                  <a:t>-</a:t>
                </a:r>
              </a:p>
              <a:p>
                <a:pPr marL="0" indent="0">
                  <a:buNone/>
                  <a:defRPr/>
                </a:pPr>
                <a:r>
                  <a:rPr lang="en-US" sz="1400" dirty="0">
                    <a:solidFill>
                      <a:srgbClr val="000000"/>
                    </a:solidFill>
                    <a:latin typeface="Times New Roman" panose="02020603050405020304" pitchFamily="18" charset="0"/>
                    <a:cs typeface="Times New Roman" panose="02020603050405020304" pitchFamily="18" charset="0"/>
                  </a:rPr>
                  <a:t>0.2.                                      0            0</a:t>
                </a:r>
              </a:p>
              <a:p>
                <a:pPr marL="0" indent="0">
                  <a:buNone/>
                </a:pPr>
                <a:r>
                  <a:rPr lang="en-IQ" sz="1400" dirty="0">
                    <a:latin typeface="Times New Roman" panose="02020603050405020304" pitchFamily="18" charset="0"/>
                    <a:cs typeface="Times New Roman" panose="02020603050405020304" pitchFamily="18" charset="0"/>
                  </a:rPr>
                  <a:t>-X                                       +X         +X</a:t>
                </a:r>
              </a:p>
              <a:p>
                <a:pPr marL="0" indent="0">
                  <a:buNone/>
                </a:pPr>
                <a:r>
                  <a:rPr lang="en-IQ" sz="1400" dirty="0">
                    <a:latin typeface="Times New Roman" panose="02020603050405020304" pitchFamily="18" charset="0"/>
                    <a:cs typeface="Times New Roman" panose="02020603050405020304" pitchFamily="18" charset="0"/>
                  </a:rPr>
                  <a:t>0.2-X                                    X            X,,,,,,,,,,,,,,,Ka=</a:t>
                </a:r>
                <a14:m>
                  <m:oMath xmlns:m="http://schemas.openxmlformats.org/officeDocument/2006/math">
                    <m:f>
                      <m:fPr>
                        <m:ctrlPr>
                          <a:rPr lang="en-IQ" sz="1400" i="1" smtClean="0">
                            <a:latin typeface="Cambria Math" panose="02040503050406030204" pitchFamily="18" charset="0"/>
                            <a:cs typeface="Times New Roman" panose="02020603050405020304" pitchFamily="18" charset="0"/>
                          </a:rPr>
                        </m:ctrlPr>
                      </m:fPr>
                      <m:num>
                        <m:d>
                          <m:dPr>
                            <m:begChr m:val="["/>
                            <m:endChr m:val="]"/>
                            <m:ctrlPr>
                              <a:rPr lang="en-US" sz="1400" b="0" i="1" smtClean="0">
                                <a:latin typeface="Cambria Math" panose="02040503050406030204" pitchFamily="18" charset="0"/>
                                <a:cs typeface="Times New Roman" panose="02020603050405020304" pitchFamily="18" charset="0"/>
                              </a:rPr>
                            </m:ctrlPr>
                          </m:dPr>
                          <m:e>
                            <m:r>
                              <a:rPr lang="en-US" sz="1400" b="0" i="1" smtClean="0">
                                <a:latin typeface="Cambria Math" panose="02040503050406030204" pitchFamily="18" charset="0"/>
                                <a:cs typeface="Times New Roman" panose="02020603050405020304" pitchFamily="18" charset="0"/>
                              </a:rPr>
                              <m:t>𝐶𝐻</m:t>
                            </m:r>
                            <m:r>
                              <a:rPr lang="en-US" sz="1400" b="0" i="1" baseline="-25000" smtClean="0">
                                <a:latin typeface="Cambria Math" panose="02040503050406030204" pitchFamily="18" charset="0"/>
                                <a:cs typeface="Times New Roman" panose="02020603050405020304" pitchFamily="18" charset="0"/>
                              </a:rPr>
                              <m:t>3</m:t>
                            </m:r>
                            <m:r>
                              <a:rPr lang="en-US" sz="1400" b="0" i="1" smtClean="0">
                                <a:latin typeface="Cambria Math" panose="02040503050406030204" pitchFamily="18" charset="0"/>
                                <a:cs typeface="Times New Roman" panose="02020603050405020304" pitchFamily="18" charset="0"/>
                              </a:rPr>
                              <m:t>𝐶𝑂𝑂</m:t>
                            </m:r>
                            <m:r>
                              <a:rPr lang="en-US" sz="1400" b="0" i="1" baseline="30000" smtClean="0">
                                <a:latin typeface="Cambria Math" panose="02040503050406030204" pitchFamily="18" charset="0"/>
                                <a:cs typeface="Times New Roman" panose="02020603050405020304" pitchFamily="18" charset="0"/>
                              </a:rPr>
                              <m:t>−</m:t>
                            </m:r>
                          </m:e>
                        </m:d>
                        <m:r>
                          <a:rPr lang="en-US" sz="1400" b="0" i="1" smtClean="0">
                            <a:latin typeface="Cambria Math" panose="02040503050406030204" pitchFamily="18" charset="0"/>
                            <a:cs typeface="Times New Roman" panose="02020603050405020304" pitchFamily="18" charset="0"/>
                          </a:rPr>
                          <m:t>[</m:t>
                        </m:r>
                        <m:r>
                          <a:rPr lang="en-US" sz="1400" b="0" i="1" smtClean="0">
                            <a:latin typeface="Cambria Math" panose="02040503050406030204" pitchFamily="18" charset="0"/>
                            <a:cs typeface="Times New Roman" panose="02020603050405020304" pitchFamily="18" charset="0"/>
                          </a:rPr>
                          <m:t>𝐻</m:t>
                        </m:r>
                        <m:r>
                          <a:rPr lang="en-US" sz="1400" b="0" i="1" baseline="-25000" smtClean="0">
                            <a:latin typeface="Cambria Math" panose="02040503050406030204" pitchFamily="18" charset="0"/>
                            <a:cs typeface="Times New Roman" panose="02020603050405020304" pitchFamily="18" charset="0"/>
                          </a:rPr>
                          <m:t>3</m:t>
                        </m:r>
                        <m:r>
                          <a:rPr lang="en-US" sz="1400" b="0" i="1" smtClean="0">
                            <a:latin typeface="Cambria Math" panose="02040503050406030204" pitchFamily="18" charset="0"/>
                            <a:cs typeface="Times New Roman" panose="02020603050405020304" pitchFamily="18" charset="0"/>
                          </a:rPr>
                          <m:t>𝑂</m:t>
                        </m:r>
                        <m:r>
                          <a:rPr lang="en-US" sz="1400" b="0" i="1" baseline="30000" smtClean="0">
                            <a:latin typeface="Cambria Math" panose="02040503050406030204" pitchFamily="18" charset="0"/>
                            <a:cs typeface="Times New Roman" panose="02020603050405020304" pitchFamily="18" charset="0"/>
                          </a:rPr>
                          <m:t>+</m:t>
                        </m:r>
                        <m:r>
                          <a:rPr lang="en-US" sz="1400" b="0" i="1" smtClean="0">
                            <a:latin typeface="Cambria Math" panose="02040503050406030204" pitchFamily="18" charset="0"/>
                            <a:cs typeface="Times New Roman" panose="02020603050405020304" pitchFamily="18" charset="0"/>
                          </a:rPr>
                          <m:t>]</m:t>
                        </m:r>
                      </m:num>
                      <m:den>
                        <m:r>
                          <a:rPr lang="en-US" sz="1400" b="0" i="1" smtClean="0">
                            <a:latin typeface="Cambria Math" panose="02040503050406030204" pitchFamily="18" charset="0"/>
                            <a:cs typeface="Times New Roman" panose="02020603050405020304" pitchFamily="18" charset="0"/>
                          </a:rPr>
                          <m:t>[</m:t>
                        </m:r>
                        <m:r>
                          <a:rPr lang="en-US" sz="1400" b="0" i="1" smtClean="0">
                            <a:latin typeface="Cambria Math" panose="02040503050406030204" pitchFamily="18" charset="0"/>
                            <a:cs typeface="Times New Roman" panose="02020603050405020304" pitchFamily="18" charset="0"/>
                          </a:rPr>
                          <m:t>𝐶𝐻</m:t>
                        </m:r>
                        <m:r>
                          <a:rPr lang="en-US" sz="1400" b="0" i="1" baseline="-25000" smtClean="0">
                            <a:latin typeface="Cambria Math" panose="02040503050406030204" pitchFamily="18" charset="0"/>
                            <a:cs typeface="Times New Roman" panose="02020603050405020304" pitchFamily="18" charset="0"/>
                          </a:rPr>
                          <m:t>3</m:t>
                        </m:r>
                        <m:r>
                          <a:rPr lang="en-US" sz="1400" b="0" i="1" smtClean="0">
                            <a:latin typeface="Cambria Math" panose="02040503050406030204" pitchFamily="18" charset="0"/>
                            <a:cs typeface="Times New Roman" panose="02020603050405020304" pitchFamily="18" charset="0"/>
                          </a:rPr>
                          <m:t>𝐶𝑂𝑂𝐻</m:t>
                        </m:r>
                        <m:r>
                          <a:rPr lang="en-US" sz="1400" b="0" i="1" smtClean="0">
                            <a:latin typeface="Cambria Math" panose="02040503050406030204" pitchFamily="18" charset="0"/>
                            <a:cs typeface="Times New Roman" panose="02020603050405020304" pitchFamily="18" charset="0"/>
                          </a:rPr>
                          <m:t>]</m:t>
                        </m:r>
                      </m:den>
                    </m:f>
                  </m:oMath>
                </a14:m>
                <a:r>
                  <a:rPr lang="en-IQ" sz="1400" dirty="0">
                    <a:latin typeface="Times New Roman" panose="02020603050405020304" pitchFamily="18" charset="0"/>
                    <a:cs typeface="Times New Roman" panose="02020603050405020304" pitchFamily="18" charset="0"/>
                  </a:rPr>
                  <a:t> , ,,,,,,,,,,,,,,,Ka=</a:t>
                </a:r>
                <a14:m>
                  <m:oMath xmlns:m="http://schemas.openxmlformats.org/officeDocument/2006/math">
                    <m:f>
                      <m:fPr>
                        <m:ctrlPr>
                          <a:rPr lang="en-IQ" sz="1400" i="1" smtClean="0">
                            <a:latin typeface="Cambria Math" panose="02040503050406030204" pitchFamily="18" charset="0"/>
                            <a:cs typeface="Times New Roman" panose="02020603050405020304" pitchFamily="18" charset="0"/>
                          </a:rPr>
                        </m:ctrlPr>
                      </m:fPr>
                      <m:num>
                        <m:r>
                          <a:rPr lang="en-US" sz="1400" b="0" i="1" smtClean="0">
                            <a:latin typeface="Cambria Math" panose="02040503050406030204" pitchFamily="18" charset="0"/>
                            <a:cs typeface="Times New Roman" panose="02020603050405020304" pitchFamily="18" charset="0"/>
                          </a:rPr>
                          <m:t>𝑋</m:t>
                        </m:r>
                        <m:r>
                          <a:rPr lang="en-US" sz="1400" b="0" i="1" baseline="30000" smtClean="0">
                            <a:latin typeface="Cambria Math" panose="02040503050406030204" pitchFamily="18" charset="0"/>
                            <a:cs typeface="Times New Roman" panose="02020603050405020304" pitchFamily="18" charset="0"/>
                          </a:rPr>
                          <m:t>2</m:t>
                        </m:r>
                      </m:num>
                      <m:den>
                        <m:r>
                          <a:rPr lang="en-US" sz="1400" b="0" i="1" smtClean="0">
                            <a:latin typeface="Cambria Math" panose="02040503050406030204" pitchFamily="18" charset="0"/>
                            <a:cs typeface="Times New Roman" panose="02020603050405020304" pitchFamily="18" charset="0"/>
                          </a:rPr>
                          <m:t>0.2−</m:t>
                        </m:r>
                        <m:r>
                          <a:rPr lang="en-US" sz="1400" b="0" i="1" smtClean="0">
                            <a:latin typeface="Cambria Math" panose="02040503050406030204" pitchFamily="18" charset="0"/>
                            <a:cs typeface="Times New Roman" panose="02020603050405020304" pitchFamily="18" charset="0"/>
                          </a:rPr>
                          <m:t>𝑋</m:t>
                        </m:r>
                        <m:r>
                          <a:rPr lang="en-US" sz="1400" b="0" i="1" smtClean="0">
                            <a:latin typeface="Cambria Math" panose="02040503050406030204" pitchFamily="18" charset="0"/>
                            <a:cs typeface="Times New Roman" panose="02020603050405020304" pitchFamily="18" charset="0"/>
                          </a:rPr>
                          <m:t> </m:t>
                        </m:r>
                      </m:den>
                    </m:f>
                  </m:oMath>
                </a14:m>
                <a:r>
                  <a:rPr lang="en-IQ" sz="1400" dirty="0">
                    <a:latin typeface="Times New Roman" panose="02020603050405020304" pitchFamily="18" charset="0"/>
                    <a:cs typeface="Times New Roman" panose="02020603050405020304" pitchFamily="18" charset="0"/>
                  </a:rPr>
                  <a:t>,,,,         </a:t>
                </a:r>
                <a:r>
                  <a:rPr lang="en-IQ" sz="1400" b="1" dirty="0">
                    <a:solidFill>
                      <a:srgbClr val="0432FF"/>
                    </a:solidFill>
                    <a:latin typeface="Times New Roman" panose="02020603050405020304" pitchFamily="18" charset="0"/>
                    <a:cs typeface="Times New Roman" panose="02020603050405020304" pitchFamily="18" charset="0"/>
                  </a:rPr>
                  <a:t> </a:t>
                </a:r>
                <a:r>
                  <a:rPr lang="en-IQ" sz="1400" b="1" dirty="0">
                    <a:solidFill>
                      <a:srgbClr val="FF0000"/>
                    </a:solidFill>
                    <a:latin typeface="Times New Roman" panose="02020603050405020304" pitchFamily="18" charset="0"/>
                    <a:cs typeface="Times New Roman" panose="02020603050405020304" pitchFamily="18" charset="0"/>
                  </a:rPr>
                  <a:t>X= 0.0019M[</a:t>
                </a:r>
                <a:r>
                  <a:rPr lang="en-US" sz="1400" b="1" dirty="0">
                    <a:solidFill>
                      <a:srgbClr val="FF0000"/>
                    </a:solidFill>
                    <a:latin typeface="Times New Roman" panose="02020603050405020304" pitchFamily="18" charset="0"/>
                    <a:cs typeface="Times New Roman" panose="02020603050405020304" pitchFamily="18" charset="0"/>
                  </a:rPr>
                  <a:t>H</a:t>
                </a:r>
                <a:r>
                  <a:rPr lang="en-US" sz="1400" b="1" baseline="-25000" dirty="0">
                    <a:solidFill>
                      <a:srgbClr val="FF0000"/>
                    </a:solidFill>
                    <a:latin typeface="Times New Roman" panose="02020603050405020304" pitchFamily="18" charset="0"/>
                    <a:cs typeface="Times New Roman" panose="02020603050405020304" pitchFamily="18" charset="0"/>
                  </a:rPr>
                  <a:t>3</a:t>
                </a:r>
                <a:r>
                  <a:rPr lang="en-US" sz="1400" b="1" dirty="0">
                    <a:solidFill>
                      <a:srgbClr val="FF0000"/>
                    </a:solidFill>
                    <a:latin typeface="Times New Roman" panose="02020603050405020304" pitchFamily="18" charset="0"/>
                    <a:cs typeface="Times New Roman" panose="02020603050405020304" pitchFamily="18" charset="0"/>
                  </a:rPr>
                  <a:t>O</a:t>
                </a:r>
                <a:r>
                  <a:rPr lang="en-US" sz="1400" b="1" baseline="30000" dirty="0">
                    <a:solidFill>
                      <a:srgbClr val="FF0000"/>
                    </a:solidFill>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 pH=- log [H</a:t>
                </a:r>
                <a:r>
                  <a:rPr lang="en-US" sz="1400" b="1" baseline="-25000" dirty="0">
                    <a:solidFill>
                      <a:srgbClr val="0432FF"/>
                    </a:solidFill>
                    <a:latin typeface="Times New Roman" panose="02020603050405020304" pitchFamily="18" charset="0"/>
                    <a:cs typeface="Times New Roman" panose="02020603050405020304" pitchFamily="18" charset="0"/>
                  </a:rPr>
                  <a:t>3</a:t>
                </a:r>
                <a:r>
                  <a:rPr lang="en-US" sz="1400" b="1" dirty="0">
                    <a:solidFill>
                      <a:srgbClr val="0432FF"/>
                    </a:solidFill>
                    <a:latin typeface="Times New Roman" panose="02020603050405020304" pitchFamily="18" charset="0"/>
                    <a:cs typeface="Times New Roman" panose="02020603050405020304" pitchFamily="18" charset="0"/>
                  </a:rPr>
                  <a:t>O</a:t>
                </a:r>
                <a:r>
                  <a:rPr lang="en-US" sz="1400" b="1" baseline="30000" dirty="0">
                    <a:solidFill>
                      <a:srgbClr val="0432FF"/>
                    </a:solidFill>
                    <a:latin typeface="Times New Roman" panose="02020603050405020304" pitchFamily="18" charset="0"/>
                    <a:cs typeface="Times New Roman" panose="02020603050405020304" pitchFamily="18" charset="0"/>
                  </a:rPr>
                  <a:t>+</a:t>
                </a:r>
                <a:r>
                  <a:rPr lang="en-US" sz="1400" b="1" dirty="0">
                    <a:solidFill>
                      <a:srgbClr val="0432FF"/>
                    </a:solidFill>
                    <a:latin typeface="Times New Roman" panose="02020603050405020304" pitchFamily="18" charset="0"/>
                    <a:cs typeface="Times New Roman" panose="02020603050405020304" pitchFamily="18" charset="0"/>
                  </a:rPr>
                  <a:t>]= -log[0.0019]=2.27</a:t>
                </a:r>
              </a:p>
              <a:p>
                <a:pPr marL="0" indent="0">
                  <a:buNone/>
                </a:pPr>
                <a:r>
                  <a:rPr lang="en-US" sz="1400" u="sng" dirty="0">
                    <a:solidFill>
                      <a:srgbClr val="C00000"/>
                    </a:solidFill>
                    <a:latin typeface="Times New Roman" panose="02020603050405020304" pitchFamily="18" charset="0"/>
                    <a:cs typeface="Times New Roman" panose="02020603050405020304" pitchFamily="18" charset="0"/>
                    <a:sym typeface="Wingdings" pitchFamily="2" charset="2"/>
                  </a:rPr>
                  <a:t>(</a:t>
                </a:r>
                <a:r>
                  <a:rPr lang="en-US" sz="1400" b="1" u="sng" dirty="0">
                    <a:solidFill>
                      <a:srgbClr val="C00000"/>
                    </a:solidFill>
                    <a:latin typeface="Times New Roman" panose="02020603050405020304" pitchFamily="18" charset="0"/>
                    <a:cs typeface="Times New Roman" panose="02020603050405020304" pitchFamily="18" charset="0"/>
                    <a:sym typeface="Wingdings" pitchFamily="2" charset="2"/>
                  </a:rPr>
                  <a:t>b) after the addition of 100ml NaOH</a:t>
                </a:r>
              </a:p>
              <a:p>
                <a:pPr marL="0" indent="0">
                  <a:buNone/>
                </a:pPr>
                <a:r>
                  <a:rPr lang="en-US" sz="1400" b="1" dirty="0">
                    <a:solidFill>
                      <a:srgbClr val="C00000"/>
                    </a:solidFill>
                    <a:latin typeface="Times New Roman" panose="02020603050405020304" pitchFamily="18" charset="0"/>
                    <a:cs typeface="Times New Roman" panose="02020603050405020304" pitchFamily="18" charset="0"/>
                    <a:sym typeface="Wingdings" pitchFamily="2" charset="2"/>
                  </a:rPr>
                  <a:t>We need to calculate the amount(moles#) of OH</a:t>
                </a:r>
                <a:r>
                  <a:rPr lang="en-US" sz="1400" b="1" baseline="30000" dirty="0">
                    <a:solidFill>
                      <a:srgbClr val="C00000"/>
                    </a:solidFill>
                    <a:latin typeface="Times New Roman" panose="02020603050405020304" pitchFamily="18" charset="0"/>
                    <a:cs typeface="Times New Roman" panose="02020603050405020304" pitchFamily="18" charset="0"/>
                    <a:sym typeface="Wingdings" pitchFamily="2" charset="2"/>
                  </a:rPr>
                  <a:t>- </a:t>
                </a:r>
                <a:r>
                  <a:rPr lang="en-US" sz="1400" b="1" dirty="0">
                    <a:solidFill>
                      <a:srgbClr val="C00000"/>
                    </a:solidFill>
                    <a:latin typeface="Times New Roman" panose="02020603050405020304" pitchFamily="18" charset="0"/>
                    <a:cs typeface="Times New Roman" panose="02020603050405020304" pitchFamily="18" charset="0"/>
                    <a:sym typeface="Wingdings" pitchFamily="2" charset="2"/>
                  </a:rPr>
                  <a:t>added to the solution  , </a:t>
                </a:r>
                <a:r>
                  <a:rPr lang="en-US" sz="1400" b="1" dirty="0">
                    <a:latin typeface="Times New Roman" panose="02020603050405020304" pitchFamily="18" charset="0"/>
                    <a:cs typeface="Times New Roman" panose="02020603050405020304" pitchFamily="18" charset="0"/>
                  </a:rPr>
                  <a:t>[</a:t>
                </a:r>
                <a:r>
                  <a:rPr lang="en-US" sz="1400" dirty="0">
                    <a:solidFill>
                      <a:srgbClr val="000000"/>
                    </a:solidFill>
                    <a:latin typeface="Times New Roman" panose="02020603050405020304" pitchFamily="18" charset="0"/>
                    <a:cs typeface="Times New Roman" panose="02020603050405020304" pitchFamily="18" charset="0"/>
                  </a:rPr>
                  <a:t>OH</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smtClean="0">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𝒎𝒐𝒍</m:t>
                        </m:r>
                      </m:num>
                      <m:den>
                        <m:r>
                          <a:rPr lang="en-US" sz="1400" b="1" i="1" smtClean="0">
                            <a:solidFill>
                              <a:srgbClr val="000000"/>
                            </a:solidFill>
                            <a:latin typeface="Cambria Math" panose="02040503050406030204" pitchFamily="18" charset="0"/>
                          </a:rPr>
                          <m:t>𝑳</m:t>
                        </m:r>
                      </m:den>
                    </m:f>
                  </m:oMath>
                </a14:m>
                <a:r>
                  <a:rPr lang="en-US" sz="1400" b="1" dirty="0">
                    <a:solidFill>
                      <a:srgbClr val="C00000"/>
                    </a:solidFill>
                    <a:latin typeface="Times New Roman" panose="02020603050405020304" pitchFamily="18" charset="0"/>
                    <a:cs typeface="Times New Roman" panose="02020603050405020304" pitchFamily="18" charset="0"/>
                  </a:rPr>
                  <a:t>.      </a:t>
                </a:r>
                <a:r>
                  <a:rPr lang="en-US" sz="1400" b="1" dirty="0">
                    <a:solidFill>
                      <a:schemeClr val="tx1"/>
                    </a:solidFill>
                    <a:latin typeface="Times New Roman" panose="02020603050405020304" pitchFamily="18" charset="0"/>
                    <a:cs typeface="Times New Roman" panose="02020603050405020304" pitchFamily="18" charset="0"/>
                  </a:rPr>
                  <a:t>0.05= </a:t>
                </a:r>
                <a14:m>
                  <m:oMath xmlns:m="http://schemas.openxmlformats.org/officeDocument/2006/math">
                    <m:f>
                      <m:fPr>
                        <m:ctrlPr>
                          <a:rPr lang="en-US" sz="1400" b="1" i="1">
                            <a:solidFill>
                              <a:schemeClr val="tx1"/>
                            </a:solidFill>
                            <a:latin typeface="Cambria Math" panose="02040503050406030204" pitchFamily="18" charset="0"/>
                          </a:rPr>
                        </m:ctrlPr>
                      </m:fPr>
                      <m:num>
                        <m:r>
                          <a:rPr lang="en-US" sz="1400" b="1" i="1">
                            <a:solidFill>
                              <a:schemeClr val="tx1"/>
                            </a:solidFill>
                            <a:latin typeface="Cambria Math" panose="02040503050406030204" pitchFamily="18" charset="0"/>
                          </a:rPr>
                          <m:t>𝒎𝒐𝒍</m:t>
                        </m:r>
                      </m:num>
                      <m:den>
                        <m:r>
                          <a:rPr lang="en-US" sz="1400" b="1" i="1" smtClean="0">
                            <a:solidFill>
                              <a:schemeClr val="tx1"/>
                            </a:solidFill>
                            <a:latin typeface="Cambria Math" panose="02040503050406030204" pitchFamily="18" charset="0"/>
                          </a:rPr>
                          <m:t>𝟏𝟎𝟎</m:t>
                        </m:r>
                        <m:r>
                          <a:rPr lang="en-US" sz="1400" b="1" i="1" smtClean="0">
                            <a:solidFill>
                              <a:schemeClr val="tx1"/>
                            </a:solidFill>
                            <a:latin typeface="Cambria Math" panose="02040503050406030204" pitchFamily="18" charset="0"/>
                          </a:rPr>
                          <m:t>/</m:t>
                        </m:r>
                        <m:r>
                          <a:rPr lang="en-US" sz="1400" b="1" i="1" smtClean="0">
                            <a:solidFill>
                              <a:schemeClr val="tx1"/>
                            </a:solidFill>
                            <a:latin typeface="Cambria Math" panose="02040503050406030204" pitchFamily="18" charset="0"/>
                          </a:rPr>
                          <m:t>𝟏𝟎𝟎𝟎</m:t>
                        </m:r>
                      </m:den>
                    </m:f>
                    <m:r>
                      <a:rPr lang="en-US" sz="1400" b="1" i="0" smtClean="0">
                        <a:solidFill>
                          <a:schemeClr val="tx1"/>
                        </a:solidFill>
                        <a:latin typeface="Cambria Math" panose="02040503050406030204" pitchFamily="18" charset="0"/>
                      </a:rPr>
                      <m:t>,</m:t>
                    </m:r>
                  </m:oMath>
                </a14:m>
                <a:r>
                  <a:rPr lang="en-US" sz="1400" b="1" dirty="0">
                    <a:solidFill>
                      <a:srgbClr val="C00000"/>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0.5= </a:t>
                </a:r>
                <a14:m>
                  <m:oMath xmlns:m="http://schemas.openxmlformats.org/officeDocument/2006/math">
                    <m:f>
                      <m:fPr>
                        <m:ctrlPr>
                          <a:rPr lang="en-US" sz="1400" b="1" i="1">
                            <a:latin typeface="Cambria Math" panose="02040503050406030204" pitchFamily="18" charset="0"/>
                          </a:rPr>
                        </m:ctrlPr>
                      </m:fPr>
                      <m:num>
                        <m:r>
                          <a:rPr lang="en-US" sz="1400" b="1" i="1">
                            <a:latin typeface="Cambria Math" panose="02040503050406030204" pitchFamily="18" charset="0"/>
                          </a:rPr>
                          <m:t>𝒎𝒐𝒍</m:t>
                        </m:r>
                      </m:num>
                      <m:den>
                        <m:r>
                          <a:rPr lang="en-US" sz="1400" b="1" i="1" smtClean="0">
                            <a:latin typeface="Cambria Math" panose="02040503050406030204" pitchFamily="18" charset="0"/>
                          </a:rPr>
                          <m:t>𝟎</m:t>
                        </m:r>
                        <m:r>
                          <a:rPr lang="en-US" sz="1400" b="1" i="1" smtClean="0">
                            <a:latin typeface="Cambria Math" panose="02040503050406030204" pitchFamily="18" charset="0"/>
                          </a:rPr>
                          <m:t>.</m:t>
                        </m:r>
                        <m:r>
                          <a:rPr lang="en-US" sz="1400" b="1" i="1" smtClean="0">
                            <a:latin typeface="Cambria Math" panose="02040503050406030204" pitchFamily="18" charset="0"/>
                          </a:rPr>
                          <m:t>𝟏</m:t>
                        </m:r>
                      </m:den>
                    </m:f>
                    <m:r>
                      <a:rPr lang="en-US" sz="1400" b="1">
                        <a:latin typeface="Cambria Math" panose="02040503050406030204" pitchFamily="18" charset="0"/>
                      </a:rPr>
                      <m:t>, </m:t>
                    </m:r>
                  </m:oMath>
                </a14:m>
                <a:r>
                  <a:rPr lang="en-US" sz="1400" b="1" dirty="0">
                    <a:solidFill>
                      <a:srgbClr val="FF0000"/>
                    </a:solidFill>
                    <a:latin typeface="Times New Roman" panose="02020603050405020304" pitchFamily="18" charset="0"/>
                    <a:cs typeface="Times New Roman" panose="02020603050405020304" pitchFamily="18" charset="0"/>
                  </a:rPr>
                  <a:t>[OH</a:t>
                </a:r>
                <a:r>
                  <a:rPr lang="en-US" sz="1400" b="1" baseline="30000" dirty="0">
                    <a:solidFill>
                      <a:srgbClr val="FF0000"/>
                    </a:solidFill>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]=0.005 mole</a:t>
                </a:r>
                <a:endParaRPr lang="en-US" sz="1400" b="1" dirty="0">
                  <a:solidFill>
                    <a:srgbClr val="C00000"/>
                  </a:solidFill>
                  <a:latin typeface="Times New Roman" panose="02020603050405020304" pitchFamily="18" charset="0"/>
                  <a:cs typeface="Times New Roman" panose="02020603050405020304" pitchFamily="18" charset="0"/>
                  <a:sym typeface="Wingdings" pitchFamily="2" charset="2"/>
                </a:endParaRPr>
              </a:p>
              <a:p>
                <a:pPr marL="0" indent="0">
                  <a:buNone/>
                </a:pPr>
                <a:r>
                  <a:rPr lang="en-US" sz="1400" b="1" dirty="0">
                    <a:solidFill>
                      <a:srgbClr val="C00000"/>
                    </a:solidFill>
                    <a:latin typeface="Times New Roman" panose="02020603050405020304" pitchFamily="18" charset="0"/>
                    <a:cs typeface="Times New Roman" panose="02020603050405020304" pitchFamily="18" charset="0"/>
                    <a:sym typeface="Wingdings" pitchFamily="2" charset="2"/>
                  </a:rPr>
                  <a:t>Also we need to calculate moles # of </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 </a:t>
                </a:r>
                <a:r>
                  <a:rPr lang="en-US" sz="1400" dirty="0">
                    <a:solidFill>
                      <a:srgbClr val="000000"/>
                    </a:solidFill>
                    <a:latin typeface="Times New Roman" panose="02020603050405020304" pitchFamily="18" charset="0"/>
                    <a:cs typeface="Times New Roman" panose="02020603050405020304" pitchFamily="18" charset="0"/>
                  </a:rPr>
                  <a:t>that was originally in the solution is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a:solidFill>
                              <a:srgbClr val="000000"/>
                            </a:solidFill>
                            <a:latin typeface="Cambria Math" panose="02040503050406030204" pitchFamily="18" charset="0"/>
                          </a:rPr>
                          <m:t>𝒎𝒐𝒍</m:t>
                        </m:r>
                      </m:num>
                      <m:den>
                        <m:r>
                          <a:rPr lang="en-US" sz="1400" b="1" i="1">
                            <a:solidFill>
                              <a:srgbClr val="000000"/>
                            </a:solidFill>
                            <a:latin typeface="Cambria Math" panose="02040503050406030204" pitchFamily="18" charset="0"/>
                          </a:rPr>
                          <m:t>𝑳</m:t>
                        </m:r>
                      </m:den>
                    </m:f>
                  </m:oMath>
                </a14:m>
                <a:r>
                  <a:rPr lang="en-US" sz="1400" b="1" dirty="0">
                    <a:solidFill>
                      <a:srgbClr val="C00000"/>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0.2= </a:t>
                </a:r>
                <a14:m>
                  <m:oMath xmlns:m="http://schemas.openxmlformats.org/officeDocument/2006/math">
                    <m:f>
                      <m:fPr>
                        <m:ctrlPr>
                          <a:rPr lang="en-US" sz="1400" b="1" i="1">
                            <a:latin typeface="Cambria Math" panose="02040503050406030204" pitchFamily="18" charset="0"/>
                          </a:rPr>
                        </m:ctrlPr>
                      </m:fPr>
                      <m:num>
                        <m:r>
                          <a:rPr lang="en-US" sz="1400" b="1" i="1">
                            <a:latin typeface="Cambria Math" panose="02040503050406030204" pitchFamily="18" charset="0"/>
                          </a:rPr>
                          <m:t>𝒎𝒐𝒍</m:t>
                        </m:r>
                      </m:num>
                      <m:den>
                        <m:r>
                          <a:rPr lang="en-US" sz="1400" b="1" i="1" smtClean="0">
                            <a:latin typeface="Cambria Math" panose="02040503050406030204" pitchFamily="18" charset="0"/>
                          </a:rPr>
                          <m:t>𝟓</m:t>
                        </m:r>
                        <m:r>
                          <a:rPr lang="en-US" sz="1400" b="1" i="1">
                            <a:latin typeface="Cambria Math" panose="02040503050406030204" pitchFamily="18" charset="0"/>
                          </a:rPr>
                          <m:t>𝟎</m:t>
                        </m:r>
                        <m:r>
                          <a:rPr lang="en-US" sz="1400" b="1" i="1">
                            <a:latin typeface="Cambria Math" panose="02040503050406030204" pitchFamily="18" charset="0"/>
                          </a:rPr>
                          <m:t>/</m:t>
                        </m:r>
                        <m:r>
                          <a:rPr lang="en-US" sz="1400" b="1" i="1">
                            <a:latin typeface="Cambria Math" panose="02040503050406030204" pitchFamily="18" charset="0"/>
                          </a:rPr>
                          <m:t>𝟏𝟎𝟎𝟎</m:t>
                        </m:r>
                      </m:den>
                    </m:f>
                    <m:r>
                      <a:rPr lang="en-US" sz="1400" b="1">
                        <a:latin typeface="Cambria Math" panose="02040503050406030204" pitchFamily="18" charset="0"/>
                      </a:rPr>
                      <m:t>, </m:t>
                    </m:r>
                  </m:oMath>
                </a14:m>
                <a:r>
                  <a:rPr lang="en-US" sz="1400" b="1" dirty="0">
                    <a:latin typeface="Times New Roman" panose="02020603050405020304" pitchFamily="18" charset="0"/>
                    <a:cs typeface="Times New Roman" panose="02020603050405020304" pitchFamily="18" charset="0"/>
                  </a:rPr>
                  <a:t>0.2= </a:t>
                </a:r>
                <a14:m>
                  <m:oMath xmlns:m="http://schemas.openxmlformats.org/officeDocument/2006/math">
                    <m:f>
                      <m:fPr>
                        <m:ctrlPr>
                          <a:rPr lang="en-US" sz="1400" b="1" i="1">
                            <a:latin typeface="Cambria Math" panose="02040503050406030204" pitchFamily="18" charset="0"/>
                          </a:rPr>
                        </m:ctrlPr>
                      </m:fPr>
                      <m:num>
                        <m:r>
                          <a:rPr lang="en-US" sz="1400" b="1" i="1">
                            <a:latin typeface="Cambria Math" panose="02040503050406030204" pitchFamily="18" charset="0"/>
                          </a:rPr>
                          <m:t>𝒎𝒐𝒍</m:t>
                        </m:r>
                      </m:num>
                      <m:den>
                        <m:r>
                          <a:rPr lang="en-US" sz="1400" b="1" i="1">
                            <a:latin typeface="Cambria Math" panose="02040503050406030204" pitchFamily="18" charset="0"/>
                          </a:rPr>
                          <m:t>𝟎</m:t>
                        </m:r>
                        <m:r>
                          <a:rPr lang="en-US" sz="1400" b="1" i="1">
                            <a:latin typeface="Cambria Math" panose="02040503050406030204" pitchFamily="18" charset="0"/>
                          </a:rPr>
                          <m:t>.</m:t>
                        </m:r>
                        <m:r>
                          <a:rPr lang="en-US" sz="1400" b="1" i="1">
                            <a:latin typeface="Cambria Math" panose="02040503050406030204" pitchFamily="18" charset="0"/>
                          </a:rPr>
                          <m:t>𝟎𝟓</m:t>
                        </m:r>
                      </m:den>
                    </m:f>
                  </m:oMath>
                </a14:m>
                <a:r>
                  <a:rPr lang="en-IQ" sz="1400" b="1" dirty="0">
                    <a:solidFill>
                      <a:srgbClr val="FF0000"/>
                    </a:solidFill>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a:t>
                </a:r>
                <a:r>
                  <a:rPr lang="en-US" sz="1400" b="1" dirty="0">
                    <a:solidFill>
                      <a:srgbClr val="FF0000"/>
                    </a:solidFill>
                    <a:latin typeface="Times New Roman" panose="02020603050405020304" pitchFamily="18" charset="0"/>
                    <a:cs typeface="Times New Roman" panose="02020603050405020304" pitchFamily="18" charset="0"/>
                  </a:rPr>
                  <a:t>]=0.01 mole</a:t>
                </a:r>
              </a:p>
              <a:p>
                <a:pPr marL="0" indent="0">
                  <a:buNone/>
                </a:pPr>
                <a:r>
                  <a:rPr lang="en-IQ" sz="1400" dirty="0">
                    <a:latin typeface="Times New Roman" panose="02020603050405020304" pitchFamily="18" charset="0"/>
                    <a:cs typeface="Times New Roman" panose="02020603050405020304" pitchFamily="18" charset="0"/>
                  </a:rPr>
                  <a:t>Now we have to cal</a:t>
                </a:r>
                <a:r>
                  <a:rPr lang="en-US" sz="1400" dirty="0" err="1">
                    <a:latin typeface="Times New Roman" panose="02020603050405020304" pitchFamily="18" charset="0"/>
                    <a:cs typeface="Times New Roman" panose="02020603050405020304" pitchFamily="18" charset="0"/>
                  </a:rPr>
                  <a:t>culate</a:t>
                </a:r>
                <a:r>
                  <a:rPr lang="en-IQ" sz="1400" dirty="0">
                    <a:latin typeface="Times New Roman" panose="02020603050405020304" pitchFamily="18" charset="0"/>
                    <a:cs typeface="Times New Roman" panose="02020603050405020304" pitchFamily="18" charset="0"/>
                  </a:rPr>
                  <a:t> the conc. </a:t>
                </a:r>
                <a:r>
                  <a:rPr lang="en-US" sz="1400" dirty="0">
                    <a:latin typeface="Times New Roman" panose="02020603050405020304" pitchFamily="18" charset="0"/>
                    <a:cs typeface="Times New Roman" panose="02020603050405020304" pitchFamily="18" charset="0"/>
                  </a:rPr>
                  <a:t>o</a:t>
                </a:r>
                <a:r>
                  <a:rPr lang="en-IQ" sz="1400" dirty="0">
                    <a:latin typeface="Times New Roman" panose="02020603050405020304" pitchFamily="18" charset="0"/>
                    <a:cs typeface="Times New Roman" panose="02020603050405020304" pitchFamily="18" charset="0"/>
                  </a:rPr>
                  <a:t>f </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 and 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dirty="0">
                    <a:solidFill>
                      <a:srgbClr val="000000"/>
                    </a:solidFill>
                    <a:latin typeface="Times New Roman" panose="02020603050405020304" pitchFamily="18" charset="0"/>
                    <a:cs typeface="Times New Roman" panose="02020603050405020304" pitchFamily="18" charset="0"/>
                  </a:rPr>
                  <a:t> </a:t>
                </a:r>
                <a:r>
                  <a:rPr lang="en-US" altLang="zh-TW" sz="1400" dirty="0">
                    <a:solidFill>
                      <a:srgbClr val="000000"/>
                    </a:solidFill>
                    <a:latin typeface="Times New Roman" panose="02020603050405020304" pitchFamily="18" charset="0"/>
                    <a:cs typeface="Times New Roman" panose="02020603050405020304" pitchFamily="18" charset="0"/>
                  </a:rPr>
                  <a:t>remaining after the addition of OH</a:t>
                </a:r>
                <a:r>
                  <a:rPr lang="en-US" altLang="zh-TW" sz="1400" baseline="30000" dirty="0">
                    <a:solidFill>
                      <a:srgbClr val="000000"/>
                    </a:solidFill>
                    <a:latin typeface="Times New Roman" panose="02020603050405020304" pitchFamily="18" charset="0"/>
                    <a:cs typeface="Times New Roman" panose="02020603050405020304" pitchFamily="18" charset="0"/>
                  </a:rPr>
                  <a:t>-</a:t>
                </a:r>
                <a:r>
                  <a:rPr lang="en-US" altLang="zh-TW" sz="1400" dirty="0">
                    <a:solidFill>
                      <a:srgbClr val="000000"/>
                    </a:solidFill>
                    <a:latin typeface="Times New Roman" panose="02020603050405020304" pitchFamily="18" charset="0"/>
                    <a:cs typeface="Times New Roman" panose="02020603050405020304" pitchFamily="18" charset="0"/>
                  </a:rPr>
                  <a:t> by the </a:t>
                </a:r>
                <a:r>
                  <a:rPr lang="en-US" altLang="zh-TW" sz="1400" i="1" dirty="0">
                    <a:solidFill>
                      <a:srgbClr val="000000"/>
                    </a:solidFill>
                    <a:latin typeface="Times New Roman" panose="02020603050405020304" pitchFamily="18" charset="0"/>
                    <a:cs typeface="Times New Roman" panose="02020603050405020304" pitchFamily="18" charset="0"/>
                  </a:rPr>
                  <a:t>total volume </a:t>
                </a:r>
                <a:r>
                  <a:rPr lang="en-US" altLang="zh-TW" sz="1400" dirty="0">
                    <a:solidFill>
                      <a:srgbClr val="000000"/>
                    </a:solidFill>
                    <a:latin typeface="Times New Roman" panose="02020603050405020304" pitchFamily="18" charset="0"/>
                    <a:cs typeface="Times New Roman" panose="02020603050405020304" pitchFamily="18" charset="0"/>
                  </a:rPr>
                  <a:t>(initial volume plus added volume).</a:t>
                </a:r>
              </a:p>
              <a:p>
                <a:pPr marL="0" indent="0">
                  <a:buNone/>
                </a:pPr>
                <a:r>
                  <a:rPr lang="en-US" sz="1400" b="1" dirty="0">
                    <a:solidFill>
                      <a:srgbClr val="0432FF"/>
                    </a:solidFill>
                    <a:latin typeface="Times New Roman" panose="02020603050405020304" pitchFamily="18" charset="0"/>
                    <a:cs typeface="Times New Roman" panose="02020603050405020304" pitchFamily="18" charset="0"/>
                  </a:rPr>
                  <a:t>CH</a:t>
                </a:r>
                <a:r>
                  <a:rPr lang="en-US" sz="1400" b="1" baseline="-25000" dirty="0">
                    <a:solidFill>
                      <a:srgbClr val="0432FF"/>
                    </a:solidFill>
                    <a:latin typeface="Times New Roman" panose="02020603050405020304" pitchFamily="18" charset="0"/>
                    <a:cs typeface="Times New Roman" panose="02020603050405020304" pitchFamily="18" charset="0"/>
                  </a:rPr>
                  <a:t>3</a:t>
                </a:r>
                <a:r>
                  <a:rPr lang="en-US" sz="1400" b="1" dirty="0">
                    <a:solidFill>
                      <a:srgbClr val="0432FF"/>
                    </a:solidFill>
                    <a:latin typeface="Times New Roman" panose="02020603050405020304" pitchFamily="18" charset="0"/>
                    <a:cs typeface="Times New Roman" panose="02020603050405020304" pitchFamily="18" charset="0"/>
                  </a:rPr>
                  <a:t>COOH + OH</a:t>
                </a:r>
                <a:r>
                  <a:rPr lang="en-US" sz="1400" b="1" baseline="300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           H</a:t>
                </a:r>
                <a:r>
                  <a:rPr lang="en-US" sz="1400" b="1" baseline="-25000" dirty="0">
                    <a:solidFill>
                      <a:srgbClr val="0432FF"/>
                    </a:solidFill>
                    <a:latin typeface="Times New Roman" panose="02020603050405020304" pitchFamily="18" charset="0"/>
                    <a:cs typeface="Times New Roman" panose="02020603050405020304" pitchFamily="18" charset="0"/>
                  </a:rPr>
                  <a:t>2</a:t>
                </a:r>
                <a:r>
                  <a:rPr lang="en-US" sz="1400" b="1" dirty="0">
                    <a:solidFill>
                      <a:srgbClr val="0432FF"/>
                    </a:solidFill>
                    <a:latin typeface="Times New Roman" panose="02020603050405020304" pitchFamily="18" charset="0"/>
                    <a:cs typeface="Times New Roman" panose="02020603050405020304" pitchFamily="18" charset="0"/>
                  </a:rPr>
                  <a:t>O</a:t>
                </a:r>
                <a:r>
                  <a:rPr lang="en-US" sz="1400" b="1" baseline="300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+CH</a:t>
                </a:r>
                <a:r>
                  <a:rPr lang="en-US" sz="1400" b="1" baseline="-25000" dirty="0">
                    <a:solidFill>
                      <a:srgbClr val="0432FF"/>
                    </a:solidFill>
                    <a:latin typeface="Times New Roman" panose="02020603050405020304" pitchFamily="18" charset="0"/>
                    <a:cs typeface="Times New Roman" panose="02020603050405020304" pitchFamily="18" charset="0"/>
                  </a:rPr>
                  <a:t>3</a:t>
                </a:r>
                <a:r>
                  <a:rPr lang="en-US" sz="1400" b="1" dirty="0">
                    <a:solidFill>
                      <a:srgbClr val="0432FF"/>
                    </a:solidFill>
                    <a:latin typeface="Times New Roman" panose="02020603050405020304" pitchFamily="18" charset="0"/>
                    <a:cs typeface="Times New Roman" panose="02020603050405020304" pitchFamily="18" charset="0"/>
                  </a:rPr>
                  <a:t>COO</a:t>
                </a:r>
                <a:r>
                  <a:rPr lang="en-US" sz="1400" b="1" baseline="30000" dirty="0">
                    <a:solidFill>
                      <a:srgbClr val="0432FF"/>
                    </a:solidFill>
                    <a:latin typeface="Times New Roman" panose="02020603050405020304" pitchFamily="18" charset="0"/>
                    <a:cs typeface="Times New Roman" panose="02020603050405020304" pitchFamily="18" charset="0"/>
                  </a:rPr>
                  <a:t>-</a:t>
                </a:r>
                <a:endParaRPr lang="en-US" altLang="zh-TW" sz="1400" dirty="0">
                  <a:solidFill>
                    <a:srgbClr val="000000"/>
                  </a:solidFill>
                  <a:latin typeface="Times New Roman" panose="02020603050405020304" pitchFamily="18" charset="0"/>
                  <a:cs typeface="Times New Roman" panose="02020603050405020304" pitchFamily="18" charset="0"/>
                </a:endParaRPr>
              </a:p>
              <a:p>
                <a:pPr marL="0" indent="0">
                  <a:buNone/>
                </a:pP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400" b="1" i="1" smtClean="0">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𝒐𝒓𝒈𝒊𝒏𝒂𝒍</m:t>
                        </m:r>
                        <m:r>
                          <a:rPr lang="en-US" sz="1400" b="1" i="1" smtClean="0">
                            <a:solidFill>
                              <a:srgbClr val="000000"/>
                            </a:solidFill>
                            <a:latin typeface="Cambria Math" panose="02040503050406030204" pitchFamily="18" charset="0"/>
                          </a:rPr>
                          <m:t> # </m:t>
                        </m:r>
                        <m:r>
                          <a:rPr lang="en-US" sz="1400" b="1" i="1" smtClean="0">
                            <a:solidFill>
                              <a:srgbClr val="000000"/>
                            </a:solidFill>
                            <a:latin typeface="Cambria Math" panose="02040503050406030204" pitchFamily="18" charset="0"/>
                          </a:rPr>
                          <m:t>𝒐𝒇</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𝒎𝒐𝒍𝒆𝒔</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𝑪𝑯</m:t>
                        </m:r>
                        <m:r>
                          <a:rPr lang="en-US" sz="1400" b="1" i="1" baseline="-25000" smtClean="0">
                            <a:solidFill>
                              <a:srgbClr val="000000"/>
                            </a:solidFill>
                            <a:latin typeface="Cambria Math" panose="02040503050406030204" pitchFamily="18" charset="0"/>
                          </a:rPr>
                          <m:t>𝟑</m:t>
                        </m:r>
                        <m:r>
                          <a:rPr lang="en-US" sz="1400" b="1" i="1" smtClean="0">
                            <a:solidFill>
                              <a:srgbClr val="000000"/>
                            </a:solidFill>
                            <a:latin typeface="Cambria Math" panose="02040503050406030204" pitchFamily="18" charset="0"/>
                          </a:rPr>
                          <m:t>𝑪𝑶𝑶𝑯</m:t>
                        </m:r>
                        <m:r>
                          <a:rPr lang="en-US" sz="1400" b="1" i="1" smtClean="0">
                            <a:solidFill>
                              <a:srgbClr val="000000"/>
                            </a:solidFill>
                            <a:latin typeface="Cambria Math" panose="02040503050406030204" pitchFamily="18" charset="0"/>
                          </a:rPr>
                          <m:t> − # </m:t>
                        </m:r>
                        <m:r>
                          <a:rPr lang="en-US" sz="1400" b="1" i="1" smtClean="0">
                            <a:solidFill>
                              <a:srgbClr val="000000"/>
                            </a:solidFill>
                            <a:latin typeface="Cambria Math" panose="02040503050406030204" pitchFamily="18" charset="0"/>
                          </a:rPr>
                          <m:t>𝒐𝒇𝒎𝒐𝒍𝒆𝒔</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𝑵𝒂𝑶𝑯</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𝒅𝒅𝒅𝒆𝒅</m:t>
                        </m:r>
                      </m:num>
                      <m:den>
                        <m:r>
                          <a:rPr lang="en-US" sz="1400" b="1" i="1" smtClean="0">
                            <a:solidFill>
                              <a:srgbClr val="000000"/>
                            </a:solidFill>
                            <a:latin typeface="Cambria Math" panose="02040503050406030204" pitchFamily="18" charset="0"/>
                          </a:rPr>
                          <m:t>𝒕𝒐𝒕𝒂𝒍</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𝒗𝒐𝒍𝒖𝒎𝒆</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𝟎𝟏</m:t>
                        </m:r>
                        <m:r>
                          <a:rPr lang="en-US" sz="1400" b="1" i="1">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𝟎𝟎𝟓</m:t>
                        </m:r>
                      </m:num>
                      <m:den>
                        <m:r>
                          <a:rPr lang="en-US" sz="1400" b="1" i="1" smtClean="0">
                            <a:solidFill>
                              <a:srgbClr val="000000"/>
                            </a:solidFill>
                            <a:latin typeface="Cambria Math" panose="02040503050406030204" pitchFamily="18" charset="0"/>
                          </a:rPr>
                          <m:t>𝟓𝟎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𝟏𝟎𝟎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𝟏𝟎𝟎𝟎</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𝟎𝟎𝟓</m:t>
                        </m:r>
                      </m:num>
                      <m:den>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𝟏𝟓</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a:t>
                </a:r>
                <a:r>
                  <a:rPr lang="en-US" sz="1400" b="1" dirty="0">
                    <a:solidFill>
                      <a:srgbClr val="0432FF"/>
                    </a:solidFill>
                    <a:latin typeface="Times New Roman" panose="02020603050405020304" pitchFamily="18" charset="0"/>
                    <a:cs typeface="Times New Roman" panose="02020603050405020304" pitchFamily="18" charset="0"/>
                  </a:rPr>
                  <a:t>]=0.033M</a:t>
                </a:r>
              </a:p>
              <a:p>
                <a:pPr marL="0" indent="0">
                  <a:buNone/>
                </a:pP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400" b="1" i="1" smtClean="0">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𝒐𝒓𝒈𝒊𝒏𝒂𝒍</m:t>
                        </m:r>
                        <m:r>
                          <a:rPr lang="en-US" sz="1400" b="1" i="1" smtClean="0">
                            <a:solidFill>
                              <a:srgbClr val="000000"/>
                            </a:solidFill>
                            <a:latin typeface="Cambria Math" panose="02040503050406030204" pitchFamily="18" charset="0"/>
                          </a:rPr>
                          <m:t> # </m:t>
                        </m:r>
                        <m:r>
                          <a:rPr lang="en-US" sz="1400" b="1" i="1" smtClean="0">
                            <a:solidFill>
                              <a:srgbClr val="000000"/>
                            </a:solidFill>
                            <a:latin typeface="Cambria Math" panose="02040503050406030204" pitchFamily="18" charset="0"/>
                          </a:rPr>
                          <m:t>𝒐𝒇</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𝒎𝒐𝒍𝒆𝒔</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𝑪𝑯</m:t>
                        </m:r>
                        <m:r>
                          <a:rPr lang="en-US" sz="1400" b="1" i="1" baseline="-25000" smtClean="0">
                            <a:solidFill>
                              <a:srgbClr val="000000"/>
                            </a:solidFill>
                            <a:latin typeface="Cambria Math" panose="02040503050406030204" pitchFamily="18" charset="0"/>
                          </a:rPr>
                          <m:t>𝟑</m:t>
                        </m:r>
                        <m:r>
                          <a:rPr lang="en-US" sz="1400" b="1" i="1" smtClean="0">
                            <a:solidFill>
                              <a:srgbClr val="000000"/>
                            </a:solidFill>
                            <a:latin typeface="Cambria Math" panose="02040503050406030204" pitchFamily="18" charset="0"/>
                          </a:rPr>
                          <m:t>𝑪𝑶𝑶</m:t>
                        </m:r>
                        <m:r>
                          <a:rPr lang="en-US" sz="1400" b="1" i="1" baseline="30000"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 − # </m:t>
                        </m:r>
                        <m:r>
                          <a:rPr lang="en-US" sz="1400" b="1" i="1" smtClean="0">
                            <a:solidFill>
                              <a:srgbClr val="000000"/>
                            </a:solidFill>
                            <a:latin typeface="Cambria Math" panose="02040503050406030204" pitchFamily="18" charset="0"/>
                          </a:rPr>
                          <m:t>𝒐𝒇𝒎𝒐𝒍𝒆𝒔</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𝑵𝒂𝑶𝑯</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𝒅𝒅𝒅𝒆𝒅</m:t>
                        </m:r>
                      </m:num>
                      <m:den>
                        <m:r>
                          <a:rPr lang="en-US" sz="1400" b="1" i="1" smtClean="0">
                            <a:solidFill>
                              <a:srgbClr val="000000"/>
                            </a:solidFill>
                            <a:latin typeface="Cambria Math" panose="02040503050406030204" pitchFamily="18" charset="0"/>
                          </a:rPr>
                          <m:t>𝒕𝒐𝒕𝒂𝒍</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𝒗𝒐𝒍𝒖𝒎𝒆</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𝟎𝟎𝟓</m:t>
                        </m:r>
                      </m:num>
                      <m:den>
                        <m:r>
                          <a:rPr lang="en-US" sz="1400" b="1" i="1" smtClean="0">
                            <a:solidFill>
                              <a:srgbClr val="000000"/>
                            </a:solidFill>
                            <a:latin typeface="Cambria Math" panose="02040503050406030204" pitchFamily="18" charset="0"/>
                          </a:rPr>
                          <m:t>𝟓𝟎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𝟏𝟎𝟎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𝟏𝟎𝟎𝟎</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𝟎𝟎𝟓</m:t>
                        </m:r>
                      </m:num>
                      <m:den>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𝟏𝟓</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1" dirty="0">
                    <a:solidFill>
                      <a:srgbClr val="0432FF"/>
                    </a:solidFill>
                    <a:latin typeface="Times New Roman" panose="02020603050405020304" pitchFamily="18" charset="0"/>
                    <a:cs typeface="Times New Roman" panose="02020603050405020304" pitchFamily="18" charset="0"/>
                  </a:rPr>
                  <a:t>]=0.033M</a:t>
                </a:r>
                <a:r>
                  <a:rPr lang="en-US" sz="1400" b="1" dirty="0">
                    <a:solidFill>
                      <a:srgbClr val="FF0000"/>
                    </a:solidFill>
                    <a:latin typeface="Times New Roman" panose="02020603050405020304" pitchFamily="18" charset="0"/>
                    <a:cs typeface="Times New Roman" panose="02020603050405020304" pitchFamily="18" charset="0"/>
                  </a:rPr>
                  <a:t>( this is a buffer solution)</a:t>
                </a:r>
              </a:p>
              <a:p>
                <a:pPr marL="0" indent="0">
                  <a:buNone/>
                </a:pPr>
                <a:r>
                  <a:rPr lang="en-US" sz="1400" b="1" dirty="0">
                    <a:solidFill>
                      <a:srgbClr val="FF0000"/>
                    </a:solidFill>
                    <a:latin typeface="Times New Roman" panose="02020603050405020304" pitchFamily="18" charset="0"/>
                    <a:cs typeface="Times New Roman" panose="02020603050405020304" pitchFamily="18" charset="0"/>
                  </a:rPr>
                  <a:t>Calculate the pH of buffer solution </a:t>
                </a:r>
                <a:r>
                  <a:rPr lang="en-US" sz="1400" b="1" dirty="0">
                    <a:latin typeface="Times New Roman" panose="02020603050405020304" pitchFamily="18" charset="0"/>
                    <a:cs typeface="Times New Roman" panose="02020603050405020304" pitchFamily="18" charset="0"/>
                  </a:rPr>
                  <a:t>pH </a:t>
                </a:r>
                <a:r>
                  <a:rPr lang="en-US" sz="1400" b="1" dirty="0">
                    <a:solidFill>
                      <a:srgbClr val="000000"/>
                    </a:solidFill>
                    <a:latin typeface="Times New Roman" panose="02020603050405020304" pitchFamily="18" charset="0"/>
                    <a:cs typeface="Times New Roman" panose="02020603050405020304" pitchFamily="18" charset="0"/>
                  </a:rPr>
                  <a:t>=pKa + log </a:t>
                </a:r>
                <a14:m>
                  <m:oMath xmlns:m="http://schemas.openxmlformats.org/officeDocument/2006/math">
                    <m:f>
                      <m:fPr>
                        <m:ctrlPr>
                          <a:rPr lang="en-US" sz="1400" b="1" i="1" smtClean="0">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𝑨</m:t>
                        </m:r>
                        <m:r>
                          <a:rPr lang="en-US" sz="1400" b="1" i="1" smtClean="0">
                            <a:solidFill>
                              <a:srgbClr val="000000"/>
                            </a:solidFill>
                            <a:latin typeface="Cambria Math" panose="02040503050406030204" pitchFamily="18" charset="0"/>
                          </a:rPr>
                          <m:t>−]</m:t>
                        </m:r>
                      </m:num>
                      <m:den>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𝑯𝑨</m:t>
                        </m:r>
                        <m:r>
                          <a:rPr lang="en-US" sz="1400" b="1" i="1" smtClean="0">
                            <a:solidFill>
                              <a:srgbClr val="000000"/>
                            </a:solidFill>
                            <a:latin typeface="Cambria Math" panose="02040503050406030204" pitchFamily="18" charset="0"/>
                          </a:rPr>
                          <m:t>]</m:t>
                        </m:r>
                      </m:den>
                    </m:f>
                  </m:oMath>
                </a14:m>
                <a:r>
                  <a:rPr lang="en-US" sz="1400" b="1" dirty="0">
                    <a:solidFill>
                      <a:srgbClr val="0432FF"/>
                    </a:solidFill>
                    <a:latin typeface="Times New Roman" panose="02020603050405020304" pitchFamily="18" charset="0"/>
                    <a:cs typeface="Times New Roman" panose="02020603050405020304" pitchFamily="18" charset="0"/>
                  </a:rPr>
                  <a:t>, , pKa – log Ka = - log</a:t>
                </a:r>
                <a:r>
                  <a:rPr lang="en-US" sz="1400" b="1" dirty="0">
                    <a:solidFill>
                      <a:srgbClr val="000000"/>
                    </a:solidFill>
                    <a:latin typeface="Times New Roman" panose="02020603050405020304" pitchFamily="18" charset="0"/>
                    <a:cs typeface="Times New Roman" panose="02020603050405020304" pitchFamily="18" charset="0"/>
                  </a:rPr>
                  <a:t> 1.8</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400" b="1" i="1" dirty="0">
                        <a:latin typeface="Cambria Math" panose="02040503050406030204" pitchFamily="18" charset="0"/>
                        <a:ea typeface="Cambria Math" panose="02040503050406030204" pitchFamily="18" charset="0"/>
                        <a:cs typeface="Arial" panose="020B0604020202020204" pitchFamily="34" charset="0"/>
                      </a:rPr>
                      <m:t>×</m:t>
                    </m:r>
                  </m:oMath>
                </a14:m>
                <a:r>
                  <a:rPr lang="en-US" sz="1400" b="1" dirty="0">
                    <a:latin typeface="Times New Roman" panose="02020603050405020304" pitchFamily="18" charset="0"/>
                    <a:ea typeface="Calibri" panose="020F0502020204030204" pitchFamily="34" charset="0"/>
                    <a:cs typeface="Times New Roman" panose="02020603050405020304" pitchFamily="18" charset="0"/>
                  </a:rPr>
                  <a:t>10</a:t>
                </a:r>
                <a:r>
                  <a:rPr lang="en-US" sz="1400" b="1" baseline="30000" dirty="0">
                    <a:latin typeface="Times New Roman" panose="02020603050405020304" pitchFamily="18" charset="0"/>
                    <a:ea typeface="Calibri" panose="020F0502020204030204" pitchFamily="34" charset="0"/>
                    <a:cs typeface="Times New Roman" panose="02020603050405020304" pitchFamily="18" charset="0"/>
                  </a:rPr>
                  <a:t>-5</a:t>
                </a:r>
                <a:r>
                  <a:rPr lang="en-US" sz="1400" b="1" dirty="0">
                    <a:latin typeface="Times New Roman" panose="02020603050405020304" pitchFamily="18" charset="0"/>
                    <a:ea typeface="Calibri" panose="020F0502020204030204" pitchFamily="34" charset="0"/>
                    <a:cs typeface="Times New Roman" panose="02020603050405020304" pitchFamily="18" charset="0"/>
                  </a:rPr>
                  <a:t> = 4.74,          </a:t>
                </a:r>
                <a:r>
                  <a:rPr lang="en-US" sz="1400" b="1" dirty="0">
                    <a:latin typeface="Times New Roman" panose="02020603050405020304" pitchFamily="18" charset="0"/>
                    <a:cs typeface="Times New Roman" panose="02020603050405020304" pitchFamily="18" charset="0"/>
                  </a:rPr>
                  <a:t>pH </a:t>
                </a:r>
                <a:r>
                  <a:rPr lang="en-US" sz="1400" b="1" dirty="0">
                    <a:solidFill>
                      <a:srgbClr val="000000"/>
                    </a:solidFill>
                    <a:latin typeface="Times New Roman" panose="02020603050405020304" pitchFamily="18" charset="0"/>
                    <a:cs typeface="Times New Roman" panose="02020603050405020304" pitchFamily="18" charset="0"/>
                  </a:rPr>
                  <a:t>=4.74 + log </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𝟎𝟑𝟑</m:t>
                        </m:r>
                      </m:num>
                      <m:den>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𝟎𝟑𝟑</m:t>
                        </m:r>
                      </m:den>
                    </m:f>
                  </m:oMath>
                </a14:m>
                <a:r>
                  <a:rPr lang="en-US" sz="1400" b="1" dirty="0">
                    <a:solidFill>
                      <a:srgbClr val="0432FF"/>
                    </a:solidFill>
                    <a:latin typeface="Times New Roman" panose="02020603050405020304" pitchFamily="18" charset="0"/>
                    <a:cs typeface="Times New Roman" panose="02020603050405020304" pitchFamily="18" charset="0"/>
                  </a:rPr>
                  <a:t>,     pH = 4.47 </a:t>
                </a:r>
              </a:p>
              <a:p>
                <a:pPr marL="0" indent="0">
                  <a:buNone/>
                </a:pPr>
                <a:endParaRPr lang="en-IQ" sz="14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991F6596-275E-2540-AD3A-8ED642656E73}"/>
                  </a:ext>
                </a:extLst>
              </p:cNvPr>
              <p:cNvSpPr>
                <a:spLocks noGrp="1" noRot="1" noChangeAspect="1" noMove="1" noResize="1" noEditPoints="1" noAdjustHandles="1" noChangeArrowheads="1" noChangeShapeType="1" noTextEdit="1"/>
              </p:cNvSpPr>
              <p:nvPr>
                <p:ph idx="1"/>
              </p:nvPr>
            </p:nvSpPr>
            <p:spPr>
              <a:xfrm>
                <a:off x="92765" y="173107"/>
                <a:ext cx="11887199" cy="6684893"/>
              </a:xfrm>
              <a:blipFill>
                <a:blip r:embed="rId2"/>
                <a:stretch>
                  <a:fillRect l="-213" t="-569"/>
                </a:stretch>
              </a:blipFill>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B18B495B-0FBB-F54F-9011-11C57ADE6A2F}"/>
              </a:ext>
            </a:extLst>
          </p:cNvPr>
          <p:cNvSpPr>
            <a:spLocks noGrp="1"/>
          </p:cNvSpPr>
          <p:nvPr>
            <p:ph type="sldNum" sz="quarter" idx="12"/>
          </p:nvPr>
        </p:nvSpPr>
        <p:spPr>
          <a:xfrm>
            <a:off x="9356035" y="6320472"/>
            <a:ext cx="2743200" cy="365125"/>
          </a:xfrm>
        </p:spPr>
        <p:txBody>
          <a:bodyPr/>
          <a:lstStyle/>
          <a:p>
            <a:fld id="{88090F67-2096-5340-93FF-8FBA9FFBF1CA}" type="slidenum">
              <a:rPr lang="en-IQ" smtClean="0"/>
              <a:t>30</a:t>
            </a:fld>
            <a:endParaRPr lang="en-IQ" dirty="0"/>
          </a:p>
        </p:txBody>
      </p:sp>
      <p:cxnSp>
        <p:nvCxnSpPr>
          <p:cNvPr id="5" name="Straight Arrow Connector 4">
            <a:extLst>
              <a:ext uri="{FF2B5EF4-FFF2-40B4-BE49-F238E27FC236}">
                <a16:creationId xmlns:a16="http://schemas.microsoft.com/office/drawing/2014/main" id="{01AC8DE6-F2E2-BA4B-95F4-F3D62737E703}"/>
              </a:ext>
            </a:extLst>
          </p:cNvPr>
          <p:cNvCxnSpPr>
            <a:cxnSpLocks/>
          </p:cNvCxnSpPr>
          <p:nvPr/>
        </p:nvCxnSpPr>
        <p:spPr>
          <a:xfrm>
            <a:off x="1598265" y="1310930"/>
            <a:ext cx="34718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4A0AAFCE-8A5A-534E-BDF0-743B8DEAAECA}"/>
              </a:ext>
            </a:extLst>
          </p:cNvPr>
          <p:cNvCxnSpPr>
            <a:cxnSpLocks/>
          </p:cNvCxnSpPr>
          <p:nvPr/>
        </p:nvCxnSpPr>
        <p:spPr>
          <a:xfrm>
            <a:off x="1598265" y="4180026"/>
            <a:ext cx="34718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E01E3DA8-8C46-F344-8800-E428D5577409}"/>
              </a:ext>
            </a:extLst>
          </p:cNvPr>
          <p:cNvSpPr txBox="1"/>
          <p:nvPr/>
        </p:nvSpPr>
        <p:spPr>
          <a:xfrm>
            <a:off x="2822713" y="5997307"/>
            <a:ext cx="5658678" cy="646331"/>
          </a:xfrm>
          <a:prstGeom prst="rect">
            <a:avLst/>
          </a:prstGeom>
          <a:noFill/>
          <a:ln w="57150">
            <a:solidFill>
              <a:srgbClr val="00B050"/>
            </a:solidFill>
            <a:extLst>
              <a:ext uri="{C807C97D-BFC1-408E-A445-0C87EB9F89A2}">
                <ask:lineSketchStyleProps xmlns:ask="http://schemas.microsoft.com/office/drawing/2018/sketchyshapes" sd="3876630916">
                  <a:custGeom>
                    <a:avLst/>
                    <a:gdLst>
                      <a:gd name="connsiteX0" fmla="*/ 0 w 5658678"/>
                      <a:gd name="connsiteY0" fmla="*/ 0 h 646331"/>
                      <a:gd name="connsiteX1" fmla="*/ 622455 w 5658678"/>
                      <a:gd name="connsiteY1" fmla="*/ 0 h 646331"/>
                      <a:gd name="connsiteX2" fmla="*/ 1018562 w 5658678"/>
                      <a:gd name="connsiteY2" fmla="*/ 0 h 646331"/>
                      <a:gd name="connsiteX3" fmla="*/ 1697603 w 5658678"/>
                      <a:gd name="connsiteY3" fmla="*/ 0 h 646331"/>
                      <a:gd name="connsiteX4" fmla="*/ 2376645 w 5658678"/>
                      <a:gd name="connsiteY4" fmla="*/ 0 h 646331"/>
                      <a:gd name="connsiteX5" fmla="*/ 2885926 w 5658678"/>
                      <a:gd name="connsiteY5" fmla="*/ 0 h 646331"/>
                      <a:gd name="connsiteX6" fmla="*/ 3338620 w 5658678"/>
                      <a:gd name="connsiteY6" fmla="*/ 0 h 646331"/>
                      <a:gd name="connsiteX7" fmla="*/ 3734727 w 5658678"/>
                      <a:gd name="connsiteY7" fmla="*/ 0 h 646331"/>
                      <a:gd name="connsiteX8" fmla="*/ 4357182 w 5658678"/>
                      <a:gd name="connsiteY8" fmla="*/ 0 h 646331"/>
                      <a:gd name="connsiteX9" fmla="*/ 4866463 w 5658678"/>
                      <a:gd name="connsiteY9" fmla="*/ 0 h 646331"/>
                      <a:gd name="connsiteX10" fmla="*/ 5658678 w 5658678"/>
                      <a:gd name="connsiteY10" fmla="*/ 0 h 646331"/>
                      <a:gd name="connsiteX11" fmla="*/ 5658678 w 5658678"/>
                      <a:gd name="connsiteY11" fmla="*/ 310239 h 646331"/>
                      <a:gd name="connsiteX12" fmla="*/ 5658678 w 5658678"/>
                      <a:gd name="connsiteY12" fmla="*/ 646331 h 646331"/>
                      <a:gd name="connsiteX13" fmla="*/ 5149397 w 5658678"/>
                      <a:gd name="connsiteY13" fmla="*/ 646331 h 646331"/>
                      <a:gd name="connsiteX14" fmla="*/ 4470356 w 5658678"/>
                      <a:gd name="connsiteY14" fmla="*/ 646331 h 646331"/>
                      <a:gd name="connsiteX15" fmla="*/ 3961075 w 5658678"/>
                      <a:gd name="connsiteY15" fmla="*/ 646331 h 646331"/>
                      <a:gd name="connsiteX16" fmla="*/ 3395207 w 5658678"/>
                      <a:gd name="connsiteY16" fmla="*/ 646331 h 646331"/>
                      <a:gd name="connsiteX17" fmla="*/ 2999099 w 5658678"/>
                      <a:gd name="connsiteY17" fmla="*/ 646331 h 646331"/>
                      <a:gd name="connsiteX18" fmla="*/ 2546405 w 5658678"/>
                      <a:gd name="connsiteY18" fmla="*/ 646331 h 646331"/>
                      <a:gd name="connsiteX19" fmla="*/ 1923951 w 5658678"/>
                      <a:gd name="connsiteY19" fmla="*/ 646331 h 646331"/>
                      <a:gd name="connsiteX20" fmla="*/ 1414670 w 5658678"/>
                      <a:gd name="connsiteY20" fmla="*/ 646331 h 646331"/>
                      <a:gd name="connsiteX21" fmla="*/ 1018562 w 5658678"/>
                      <a:gd name="connsiteY21" fmla="*/ 646331 h 646331"/>
                      <a:gd name="connsiteX22" fmla="*/ 0 w 5658678"/>
                      <a:gd name="connsiteY22" fmla="*/ 646331 h 646331"/>
                      <a:gd name="connsiteX23" fmla="*/ 0 w 5658678"/>
                      <a:gd name="connsiteY23" fmla="*/ 336092 h 646331"/>
                      <a:gd name="connsiteX24" fmla="*/ 0 w 5658678"/>
                      <a:gd name="connsiteY2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58678" h="646331" extrusionOk="0">
                        <a:moveTo>
                          <a:pt x="0" y="0"/>
                        </a:moveTo>
                        <a:cubicBezTo>
                          <a:pt x="263977" y="-35821"/>
                          <a:pt x="342291" y="41157"/>
                          <a:pt x="622455" y="0"/>
                        </a:cubicBezTo>
                        <a:cubicBezTo>
                          <a:pt x="902619" y="-41157"/>
                          <a:pt x="867709" y="117"/>
                          <a:pt x="1018562" y="0"/>
                        </a:cubicBezTo>
                        <a:cubicBezTo>
                          <a:pt x="1169415" y="-117"/>
                          <a:pt x="1524918" y="31731"/>
                          <a:pt x="1697603" y="0"/>
                        </a:cubicBezTo>
                        <a:cubicBezTo>
                          <a:pt x="1870288" y="-31731"/>
                          <a:pt x="2118996" y="57212"/>
                          <a:pt x="2376645" y="0"/>
                        </a:cubicBezTo>
                        <a:cubicBezTo>
                          <a:pt x="2634294" y="-57212"/>
                          <a:pt x="2642377" y="12313"/>
                          <a:pt x="2885926" y="0"/>
                        </a:cubicBezTo>
                        <a:cubicBezTo>
                          <a:pt x="3129475" y="-12313"/>
                          <a:pt x="3157162" y="53622"/>
                          <a:pt x="3338620" y="0"/>
                        </a:cubicBezTo>
                        <a:cubicBezTo>
                          <a:pt x="3520078" y="-53622"/>
                          <a:pt x="3596670" y="1859"/>
                          <a:pt x="3734727" y="0"/>
                        </a:cubicBezTo>
                        <a:cubicBezTo>
                          <a:pt x="3872784" y="-1859"/>
                          <a:pt x="4073168" y="29086"/>
                          <a:pt x="4357182" y="0"/>
                        </a:cubicBezTo>
                        <a:cubicBezTo>
                          <a:pt x="4641196" y="-29086"/>
                          <a:pt x="4623785" y="34030"/>
                          <a:pt x="4866463" y="0"/>
                        </a:cubicBezTo>
                        <a:cubicBezTo>
                          <a:pt x="5109141" y="-34030"/>
                          <a:pt x="5390424" y="29827"/>
                          <a:pt x="5658678" y="0"/>
                        </a:cubicBezTo>
                        <a:cubicBezTo>
                          <a:pt x="5695427" y="134912"/>
                          <a:pt x="5623655" y="195839"/>
                          <a:pt x="5658678" y="310239"/>
                        </a:cubicBezTo>
                        <a:cubicBezTo>
                          <a:pt x="5693701" y="424639"/>
                          <a:pt x="5641752" y="487918"/>
                          <a:pt x="5658678" y="646331"/>
                        </a:cubicBezTo>
                        <a:cubicBezTo>
                          <a:pt x="5448833" y="695459"/>
                          <a:pt x="5262010" y="627373"/>
                          <a:pt x="5149397" y="646331"/>
                        </a:cubicBezTo>
                        <a:cubicBezTo>
                          <a:pt x="5036784" y="665289"/>
                          <a:pt x="4645116" y="644754"/>
                          <a:pt x="4470356" y="646331"/>
                        </a:cubicBezTo>
                        <a:cubicBezTo>
                          <a:pt x="4295596" y="647908"/>
                          <a:pt x="4187520" y="609883"/>
                          <a:pt x="3961075" y="646331"/>
                        </a:cubicBezTo>
                        <a:cubicBezTo>
                          <a:pt x="3734630" y="682779"/>
                          <a:pt x="3541524" y="602917"/>
                          <a:pt x="3395207" y="646331"/>
                        </a:cubicBezTo>
                        <a:cubicBezTo>
                          <a:pt x="3248890" y="689745"/>
                          <a:pt x="3167854" y="617789"/>
                          <a:pt x="2999099" y="646331"/>
                        </a:cubicBezTo>
                        <a:cubicBezTo>
                          <a:pt x="2830344" y="674873"/>
                          <a:pt x="2731549" y="619098"/>
                          <a:pt x="2546405" y="646331"/>
                        </a:cubicBezTo>
                        <a:cubicBezTo>
                          <a:pt x="2361261" y="673564"/>
                          <a:pt x="2086469" y="629389"/>
                          <a:pt x="1923951" y="646331"/>
                        </a:cubicBezTo>
                        <a:cubicBezTo>
                          <a:pt x="1761433" y="663273"/>
                          <a:pt x="1668510" y="605376"/>
                          <a:pt x="1414670" y="646331"/>
                        </a:cubicBezTo>
                        <a:cubicBezTo>
                          <a:pt x="1160830" y="687286"/>
                          <a:pt x="1191473" y="634321"/>
                          <a:pt x="1018562" y="646331"/>
                        </a:cubicBezTo>
                        <a:cubicBezTo>
                          <a:pt x="845651" y="658341"/>
                          <a:pt x="282884" y="581793"/>
                          <a:pt x="0" y="646331"/>
                        </a:cubicBezTo>
                        <a:cubicBezTo>
                          <a:pt x="-6147" y="513753"/>
                          <a:pt x="23922" y="467892"/>
                          <a:pt x="0" y="336092"/>
                        </a:cubicBezTo>
                        <a:cubicBezTo>
                          <a:pt x="-23922" y="204292"/>
                          <a:pt x="18953" y="126878"/>
                          <a:pt x="0" y="0"/>
                        </a:cubicBezTo>
                        <a:close/>
                      </a:path>
                    </a:pathLst>
                  </a:custGeom>
                  <ask:type>
                    <ask:lineSketchScribble/>
                  </ask:type>
                </ask:lineSketchStyleProps>
              </a:ext>
            </a:extLst>
          </a:ln>
        </p:spPr>
        <p:txBody>
          <a:bodyPr wrap="square" rtlCol="0">
            <a:spAutoFit/>
          </a:bodyPr>
          <a:lstStyle/>
          <a:p>
            <a:r>
              <a:rPr lang="en-US" dirty="0">
                <a:solidFill>
                  <a:srgbClr val="FF0000"/>
                </a:solidFill>
              </a:rPr>
              <a:t>C</a:t>
            </a:r>
            <a:r>
              <a:rPr lang="en-IQ" dirty="0">
                <a:solidFill>
                  <a:srgbClr val="FF0000"/>
                </a:solidFill>
              </a:rPr>
              <a:t>an you say this </a:t>
            </a:r>
            <a:r>
              <a:rPr lang="en-US" dirty="0">
                <a:solidFill>
                  <a:srgbClr val="FF0000"/>
                </a:solidFill>
              </a:rPr>
              <a:t>is </a:t>
            </a:r>
            <a:r>
              <a:rPr lang="en-IQ" dirty="0">
                <a:solidFill>
                  <a:srgbClr val="FF0000"/>
                </a:solidFill>
              </a:rPr>
              <a:t>the eq</a:t>
            </a:r>
            <a:r>
              <a:rPr lang="en-US" dirty="0" err="1">
                <a:solidFill>
                  <a:srgbClr val="FF0000"/>
                </a:solidFill>
              </a:rPr>
              <a:t>uivale</a:t>
            </a:r>
            <a:r>
              <a:rPr lang="en-IQ" dirty="0">
                <a:solidFill>
                  <a:srgbClr val="FF0000"/>
                </a:solidFill>
              </a:rPr>
              <a:t>nt point???????????explain why </a:t>
            </a:r>
          </a:p>
        </p:txBody>
      </p:sp>
    </p:spTree>
    <p:extLst>
      <p:ext uri="{BB962C8B-B14F-4D97-AF65-F5344CB8AC3E}">
        <p14:creationId xmlns:p14="http://schemas.microsoft.com/office/powerpoint/2010/main" val="2448814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776F62-F0C8-CD46-BF99-6693B7318DEB}"/>
                  </a:ext>
                </a:extLst>
              </p:cNvPr>
              <p:cNvSpPr>
                <a:spLocks noGrp="1"/>
              </p:cNvSpPr>
              <p:nvPr>
                <p:ph idx="1"/>
              </p:nvPr>
            </p:nvSpPr>
            <p:spPr>
              <a:xfrm>
                <a:off x="175590" y="159854"/>
                <a:ext cx="12016409" cy="6698146"/>
              </a:xfrm>
            </p:spPr>
            <p:txBody>
              <a:bodyPr>
                <a:normAutofit/>
              </a:bodyPr>
              <a:lstStyle/>
              <a:p>
                <a:pPr marL="0" indent="0">
                  <a:buNone/>
                </a:pPr>
                <a:r>
                  <a:rPr lang="en-US" sz="1400" u="sng" dirty="0">
                    <a:solidFill>
                      <a:srgbClr val="C00000"/>
                    </a:solidFill>
                    <a:latin typeface="Times New Roman" panose="02020603050405020304" pitchFamily="18" charset="0"/>
                    <a:cs typeface="Times New Roman" panose="02020603050405020304" pitchFamily="18" charset="0"/>
                    <a:sym typeface="Wingdings" pitchFamily="2" charset="2"/>
                  </a:rPr>
                  <a:t>(</a:t>
                </a:r>
                <a:r>
                  <a:rPr lang="en-US" sz="1400" b="1" u="sng" dirty="0">
                    <a:solidFill>
                      <a:srgbClr val="C00000"/>
                    </a:solidFill>
                    <a:latin typeface="Times New Roman" panose="02020603050405020304" pitchFamily="18" charset="0"/>
                    <a:cs typeface="Times New Roman" panose="02020603050405020304" pitchFamily="18" charset="0"/>
                    <a:sym typeface="Wingdings" pitchFamily="2" charset="2"/>
                  </a:rPr>
                  <a:t>c) after the addition of 200ml NaOH</a:t>
                </a:r>
              </a:p>
              <a:p>
                <a:pPr marL="0" indent="0">
                  <a:buNone/>
                </a:pPr>
                <a:r>
                  <a:rPr lang="en-US" sz="1400" b="1" dirty="0">
                    <a:solidFill>
                      <a:srgbClr val="C00000"/>
                    </a:solidFill>
                    <a:latin typeface="Times New Roman" panose="02020603050405020304" pitchFamily="18" charset="0"/>
                    <a:cs typeface="Times New Roman" panose="02020603050405020304" pitchFamily="18" charset="0"/>
                    <a:sym typeface="Wingdings" pitchFamily="2" charset="2"/>
                  </a:rPr>
                  <a:t>We need to calculate the amount(moles#) of OH</a:t>
                </a:r>
                <a:r>
                  <a:rPr lang="en-US" sz="1400" b="1" baseline="30000" dirty="0">
                    <a:solidFill>
                      <a:srgbClr val="C00000"/>
                    </a:solidFill>
                    <a:latin typeface="Times New Roman" panose="02020603050405020304" pitchFamily="18" charset="0"/>
                    <a:cs typeface="Times New Roman" panose="02020603050405020304" pitchFamily="18" charset="0"/>
                    <a:sym typeface="Wingdings" pitchFamily="2" charset="2"/>
                  </a:rPr>
                  <a:t>- </a:t>
                </a:r>
                <a:r>
                  <a:rPr lang="en-US" sz="1400" b="1" dirty="0">
                    <a:solidFill>
                      <a:srgbClr val="C00000"/>
                    </a:solidFill>
                    <a:latin typeface="Times New Roman" panose="02020603050405020304" pitchFamily="18" charset="0"/>
                    <a:cs typeface="Times New Roman" panose="02020603050405020304" pitchFamily="18" charset="0"/>
                    <a:sym typeface="Wingdings" pitchFamily="2" charset="2"/>
                  </a:rPr>
                  <a:t>added to the solution  , </a:t>
                </a:r>
                <a:r>
                  <a:rPr lang="en-US" sz="1400" b="1" dirty="0">
                    <a:latin typeface="Times New Roman" panose="02020603050405020304" pitchFamily="18" charset="0"/>
                    <a:cs typeface="Times New Roman" panose="02020603050405020304" pitchFamily="18" charset="0"/>
                  </a:rPr>
                  <a:t>[</a:t>
                </a:r>
                <a:r>
                  <a:rPr lang="en-US" sz="1400" dirty="0">
                    <a:solidFill>
                      <a:srgbClr val="000000"/>
                    </a:solidFill>
                    <a:latin typeface="Times New Roman" panose="02020603050405020304" pitchFamily="18" charset="0"/>
                    <a:cs typeface="Times New Roman" panose="02020603050405020304" pitchFamily="18" charset="0"/>
                  </a:rPr>
                  <a:t>OH</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smtClean="0">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𝒎𝒐𝒍</m:t>
                        </m:r>
                      </m:num>
                      <m:den>
                        <m:r>
                          <a:rPr lang="en-US" sz="1400" b="1" i="1" smtClean="0">
                            <a:solidFill>
                              <a:srgbClr val="000000"/>
                            </a:solidFill>
                            <a:latin typeface="Cambria Math" panose="02040503050406030204" pitchFamily="18" charset="0"/>
                          </a:rPr>
                          <m:t>𝑳</m:t>
                        </m:r>
                      </m:den>
                    </m:f>
                  </m:oMath>
                </a14:m>
                <a:r>
                  <a:rPr lang="en-US" sz="1400" b="1" dirty="0">
                    <a:solidFill>
                      <a:srgbClr val="C00000"/>
                    </a:solidFill>
                    <a:latin typeface="Times New Roman" panose="02020603050405020304" pitchFamily="18" charset="0"/>
                    <a:cs typeface="Times New Roman" panose="02020603050405020304" pitchFamily="18" charset="0"/>
                  </a:rPr>
                  <a:t>.      </a:t>
                </a:r>
                <a:r>
                  <a:rPr lang="en-US" sz="1400" b="1" dirty="0">
                    <a:solidFill>
                      <a:schemeClr val="tx1"/>
                    </a:solidFill>
                    <a:latin typeface="Times New Roman" panose="02020603050405020304" pitchFamily="18" charset="0"/>
                    <a:cs typeface="Times New Roman" panose="02020603050405020304" pitchFamily="18" charset="0"/>
                  </a:rPr>
                  <a:t>0.05= </a:t>
                </a:r>
                <a14:m>
                  <m:oMath xmlns:m="http://schemas.openxmlformats.org/officeDocument/2006/math">
                    <m:f>
                      <m:fPr>
                        <m:ctrlPr>
                          <a:rPr lang="en-US" sz="1400" b="1" i="1">
                            <a:solidFill>
                              <a:schemeClr val="tx1"/>
                            </a:solidFill>
                            <a:latin typeface="Cambria Math" panose="02040503050406030204" pitchFamily="18" charset="0"/>
                          </a:rPr>
                        </m:ctrlPr>
                      </m:fPr>
                      <m:num>
                        <m:r>
                          <a:rPr lang="en-US" sz="1400" b="1" i="1">
                            <a:solidFill>
                              <a:schemeClr val="tx1"/>
                            </a:solidFill>
                            <a:latin typeface="Cambria Math" panose="02040503050406030204" pitchFamily="18" charset="0"/>
                          </a:rPr>
                          <m:t>𝒎𝒐𝒍</m:t>
                        </m:r>
                      </m:num>
                      <m:den>
                        <m:r>
                          <a:rPr lang="en-US" sz="1400" b="1" i="1" smtClean="0">
                            <a:solidFill>
                              <a:schemeClr val="tx1"/>
                            </a:solidFill>
                            <a:latin typeface="Cambria Math" panose="02040503050406030204" pitchFamily="18" charset="0"/>
                          </a:rPr>
                          <m:t>𝟐𝟎𝟎</m:t>
                        </m:r>
                        <m:r>
                          <a:rPr lang="en-US" sz="1400" b="1" i="1" smtClean="0">
                            <a:solidFill>
                              <a:schemeClr val="tx1"/>
                            </a:solidFill>
                            <a:latin typeface="Cambria Math" panose="02040503050406030204" pitchFamily="18" charset="0"/>
                          </a:rPr>
                          <m:t>/</m:t>
                        </m:r>
                        <m:r>
                          <a:rPr lang="en-US" sz="1400" b="1" i="1" smtClean="0">
                            <a:solidFill>
                              <a:schemeClr val="tx1"/>
                            </a:solidFill>
                            <a:latin typeface="Cambria Math" panose="02040503050406030204" pitchFamily="18" charset="0"/>
                          </a:rPr>
                          <m:t>𝟏𝟎𝟎𝟎</m:t>
                        </m:r>
                      </m:den>
                    </m:f>
                    <m:r>
                      <a:rPr lang="en-US" sz="1400" b="1" i="0" smtClean="0">
                        <a:solidFill>
                          <a:schemeClr val="tx1"/>
                        </a:solidFill>
                        <a:latin typeface="Cambria Math" panose="02040503050406030204" pitchFamily="18" charset="0"/>
                      </a:rPr>
                      <m:t>,</m:t>
                    </m:r>
                  </m:oMath>
                </a14:m>
                <a:r>
                  <a:rPr lang="en-US" sz="1400" b="1" dirty="0">
                    <a:solidFill>
                      <a:srgbClr val="C00000"/>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0.05= </a:t>
                </a:r>
                <a14:m>
                  <m:oMath xmlns:m="http://schemas.openxmlformats.org/officeDocument/2006/math">
                    <m:f>
                      <m:fPr>
                        <m:ctrlPr>
                          <a:rPr lang="en-US" sz="1400" b="1" i="1">
                            <a:latin typeface="Cambria Math" panose="02040503050406030204" pitchFamily="18" charset="0"/>
                          </a:rPr>
                        </m:ctrlPr>
                      </m:fPr>
                      <m:num>
                        <m:r>
                          <a:rPr lang="en-US" sz="1400" b="1" i="1">
                            <a:latin typeface="Cambria Math" panose="02040503050406030204" pitchFamily="18" charset="0"/>
                          </a:rPr>
                          <m:t>𝒎𝒐𝒍</m:t>
                        </m:r>
                      </m:num>
                      <m:den>
                        <m:r>
                          <a:rPr lang="en-US" sz="1400" b="1" i="1" smtClean="0">
                            <a:latin typeface="Cambria Math" panose="02040503050406030204" pitchFamily="18" charset="0"/>
                          </a:rPr>
                          <m:t>𝟎</m:t>
                        </m:r>
                        <m:r>
                          <a:rPr lang="en-US" sz="1400" b="1" i="1" smtClean="0">
                            <a:latin typeface="Cambria Math" panose="02040503050406030204" pitchFamily="18" charset="0"/>
                          </a:rPr>
                          <m:t>.</m:t>
                        </m:r>
                        <m:r>
                          <a:rPr lang="en-US" sz="1400" b="1" i="1" smtClean="0">
                            <a:latin typeface="Cambria Math" panose="02040503050406030204" pitchFamily="18" charset="0"/>
                          </a:rPr>
                          <m:t>𝟐</m:t>
                        </m:r>
                      </m:den>
                    </m:f>
                    <m:r>
                      <a:rPr lang="en-US" sz="1400" b="1">
                        <a:latin typeface="Cambria Math" panose="02040503050406030204" pitchFamily="18" charset="0"/>
                      </a:rPr>
                      <m:t>, </m:t>
                    </m:r>
                  </m:oMath>
                </a14:m>
                <a:r>
                  <a:rPr lang="en-US" sz="1400" b="1" dirty="0">
                    <a:solidFill>
                      <a:srgbClr val="FF0000"/>
                    </a:solidFill>
                    <a:latin typeface="Times New Roman" panose="02020603050405020304" pitchFamily="18" charset="0"/>
                    <a:cs typeface="Times New Roman" panose="02020603050405020304" pitchFamily="18" charset="0"/>
                  </a:rPr>
                  <a:t>[OH</a:t>
                </a:r>
                <a:r>
                  <a:rPr lang="en-US" sz="1400" b="1" baseline="30000" dirty="0">
                    <a:solidFill>
                      <a:srgbClr val="FF0000"/>
                    </a:solidFill>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]=0.01 mole</a:t>
                </a:r>
                <a:endParaRPr lang="en-US" sz="1400" b="1" dirty="0">
                  <a:solidFill>
                    <a:srgbClr val="C00000"/>
                  </a:solidFill>
                  <a:latin typeface="Times New Roman" panose="02020603050405020304" pitchFamily="18" charset="0"/>
                  <a:cs typeface="Times New Roman" panose="02020603050405020304" pitchFamily="18" charset="0"/>
                  <a:sym typeface="Wingdings" pitchFamily="2" charset="2"/>
                </a:endParaRPr>
              </a:p>
              <a:p>
                <a:pPr marL="0" indent="0">
                  <a:buNone/>
                </a:pPr>
                <a:r>
                  <a:rPr lang="en-US" sz="1400" b="1" dirty="0">
                    <a:solidFill>
                      <a:srgbClr val="C00000"/>
                    </a:solidFill>
                    <a:latin typeface="Times New Roman" panose="02020603050405020304" pitchFamily="18" charset="0"/>
                    <a:cs typeface="Times New Roman" panose="02020603050405020304" pitchFamily="18" charset="0"/>
                    <a:sym typeface="Wingdings" pitchFamily="2" charset="2"/>
                  </a:rPr>
                  <a:t>Also we need to calculate moles # of </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 </a:t>
                </a:r>
                <a:r>
                  <a:rPr lang="en-US" sz="1400" dirty="0">
                    <a:solidFill>
                      <a:srgbClr val="000000"/>
                    </a:solidFill>
                    <a:latin typeface="Times New Roman" panose="02020603050405020304" pitchFamily="18" charset="0"/>
                    <a:cs typeface="Times New Roman" panose="02020603050405020304" pitchFamily="18" charset="0"/>
                  </a:rPr>
                  <a:t>that was originally in the solution is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a:solidFill>
                              <a:srgbClr val="000000"/>
                            </a:solidFill>
                            <a:latin typeface="Cambria Math" panose="02040503050406030204" pitchFamily="18" charset="0"/>
                          </a:rPr>
                          <m:t>𝒎𝒐𝒍</m:t>
                        </m:r>
                      </m:num>
                      <m:den>
                        <m:r>
                          <a:rPr lang="en-US" sz="1400" b="1" i="1">
                            <a:solidFill>
                              <a:srgbClr val="000000"/>
                            </a:solidFill>
                            <a:latin typeface="Cambria Math" panose="02040503050406030204" pitchFamily="18" charset="0"/>
                          </a:rPr>
                          <m:t>𝑳</m:t>
                        </m:r>
                      </m:den>
                    </m:f>
                  </m:oMath>
                </a14:m>
                <a:r>
                  <a:rPr lang="en-US" sz="1400" b="1" dirty="0">
                    <a:solidFill>
                      <a:srgbClr val="C00000"/>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0.2= </a:t>
                </a:r>
                <a14:m>
                  <m:oMath xmlns:m="http://schemas.openxmlformats.org/officeDocument/2006/math">
                    <m:f>
                      <m:fPr>
                        <m:ctrlPr>
                          <a:rPr lang="en-US" sz="1400" b="1" i="1">
                            <a:latin typeface="Cambria Math" panose="02040503050406030204" pitchFamily="18" charset="0"/>
                          </a:rPr>
                        </m:ctrlPr>
                      </m:fPr>
                      <m:num>
                        <m:r>
                          <a:rPr lang="en-US" sz="1400" b="1" i="1">
                            <a:latin typeface="Cambria Math" panose="02040503050406030204" pitchFamily="18" charset="0"/>
                          </a:rPr>
                          <m:t>𝒎𝒐𝒍</m:t>
                        </m:r>
                      </m:num>
                      <m:den>
                        <m:r>
                          <a:rPr lang="en-US" sz="1400" b="1" i="1" smtClean="0">
                            <a:latin typeface="Cambria Math" panose="02040503050406030204" pitchFamily="18" charset="0"/>
                          </a:rPr>
                          <m:t>𝟓</m:t>
                        </m:r>
                        <m:r>
                          <a:rPr lang="en-US" sz="1400" b="1" i="1">
                            <a:latin typeface="Cambria Math" panose="02040503050406030204" pitchFamily="18" charset="0"/>
                          </a:rPr>
                          <m:t>𝟎</m:t>
                        </m:r>
                        <m:r>
                          <a:rPr lang="en-US" sz="1400" b="1" i="1">
                            <a:latin typeface="Cambria Math" panose="02040503050406030204" pitchFamily="18" charset="0"/>
                          </a:rPr>
                          <m:t>/</m:t>
                        </m:r>
                        <m:r>
                          <a:rPr lang="en-US" sz="1400" b="1" i="1">
                            <a:latin typeface="Cambria Math" panose="02040503050406030204" pitchFamily="18" charset="0"/>
                          </a:rPr>
                          <m:t>𝟏𝟎𝟎𝟎</m:t>
                        </m:r>
                      </m:den>
                    </m:f>
                    <m:r>
                      <a:rPr lang="en-US" sz="1400" b="1">
                        <a:latin typeface="Cambria Math" panose="02040503050406030204" pitchFamily="18" charset="0"/>
                      </a:rPr>
                      <m:t>, </m:t>
                    </m:r>
                  </m:oMath>
                </a14:m>
                <a:r>
                  <a:rPr lang="en-US" sz="1400" b="1" dirty="0">
                    <a:latin typeface="Times New Roman" panose="02020603050405020304" pitchFamily="18" charset="0"/>
                    <a:cs typeface="Times New Roman" panose="02020603050405020304" pitchFamily="18" charset="0"/>
                  </a:rPr>
                  <a:t>0.2= </a:t>
                </a:r>
                <a14:m>
                  <m:oMath xmlns:m="http://schemas.openxmlformats.org/officeDocument/2006/math">
                    <m:f>
                      <m:fPr>
                        <m:ctrlPr>
                          <a:rPr lang="en-US" sz="1400" b="1" i="1">
                            <a:latin typeface="Cambria Math" panose="02040503050406030204" pitchFamily="18" charset="0"/>
                          </a:rPr>
                        </m:ctrlPr>
                      </m:fPr>
                      <m:num>
                        <m:r>
                          <a:rPr lang="en-US" sz="1400" b="1" i="1">
                            <a:latin typeface="Cambria Math" panose="02040503050406030204" pitchFamily="18" charset="0"/>
                          </a:rPr>
                          <m:t>𝒎𝒐𝒍</m:t>
                        </m:r>
                      </m:num>
                      <m:den>
                        <m:r>
                          <a:rPr lang="en-US" sz="1400" b="1" i="1">
                            <a:latin typeface="Cambria Math" panose="02040503050406030204" pitchFamily="18" charset="0"/>
                          </a:rPr>
                          <m:t>𝟎</m:t>
                        </m:r>
                        <m:r>
                          <a:rPr lang="en-US" sz="1400" b="1" i="1">
                            <a:latin typeface="Cambria Math" panose="02040503050406030204" pitchFamily="18" charset="0"/>
                          </a:rPr>
                          <m:t>.</m:t>
                        </m:r>
                        <m:r>
                          <a:rPr lang="en-US" sz="1400" b="1" i="1">
                            <a:latin typeface="Cambria Math" panose="02040503050406030204" pitchFamily="18" charset="0"/>
                          </a:rPr>
                          <m:t>𝟎𝟓</m:t>
                        </m:r>
                      </m:den>
                    </m:f>
                  </m:oMath>
                </a14:m>
                <a:r>
                  <a:rPr lang="en-IQ" sz="1400" b="1" dirty="0">
                    <a:solidFill>
                      <a:srgbClr val="FF0000"/>
                    </a:solidFill>
                    <a:latin typeface="Times New Roman" panose="02020603050405020304" pitchFamily="18" charset="0"/>
                    <a:cs typeface="Times New Roman" panose="02020603050405020304" pitchFamily="18" charset="0"/>
                  </a:rPr>
                  <a:t>, </a:t>
                </a:r>
                <a:r>
                  <a:rPr lang="en-US" sz="1400" b="1" dirty="0">
                    <a:solidFill>
                      <a:srgbClr val="0070C0"/>
                    </a:solidFill>
                    <a:latin typeface="Times New Roman" panose="02020603050405020304" pitchFamily="18" charset="0"/>
                    <a:cs typeface="Times New Roman" panose="02020603050405020304" pitchFamily="18" charset="0"/>
                  </a:rPr>
                  <a:t>[CH</a:t>
                </a:r>
                <a:r>
                  <a:rPr lang="en-US" sz="1400" b="1" baseline="-25000" dirty="0">
                    <a:solidFill>
                      <a:srgbClr val="0070C0"/>
                    </a:solidFill>
                    <a:latin typeface="Times New Roman" panose="02020603050405020304" pitchFamily="18" charset="0"/>
                    <a:cs typeface="Times New Roman" panose="02020603050405020304" pitchFamily="18" charset="0"/>
                  </a:rPr>
                  <a:t>3</a:t>
                </a:r>
                <a:r>
                  <a:rPr lang="en-US" sz="1400" b="1" dirty="0">
                    <a:solidFill>
                      <a:srgbClr val="0070C0"/>
                    </a:solidFill>
                    <a:latin typeface="Times New Roman" panose="02020603050405020304" pitchFamily="18" charset="0"/>
                    <a:cs typeface="Times New Roman" panose="02020603050405020304" pitchFamily="18" charset="0"/>
                  </a:rPr>
                  <a:t>COOH]=0.01 mole</a:t>
                </a:r>
              </a:p>
              <a:p>
                <a:pPr marL="0" indent="0">
                  <a:buNone/>
                </a:pPr>
                <a:r>
                  <a:rPr lang="en-IQ" sz="1400" dirty="0">
                    <a:latin typeface="Times New Roman" panose="02020603050405020304" pitchFamily="18" charset="0"/>
                    <a:cs typeface="Times New Roman" panose="02020603050405020304" pitchFamily="18" charset="0"/>
                  </a:rPr>
                  <a:t>Now we have to cal</a:t>
                </a:r>
                <a:r>
                  <a:rPr lang="en-US" sz="1400" dirty="0" err="1">
                    <a:latin typeface="Times New Roman" panose="02020603050405020304" pitchFamily="18" charset="0"/>
                    <a:cs typeface="Times New Roman" panose="02020603050405020304" pitchFamily="18" charset="0"/>
                  </a:rPr>
                  <a:t>culate</a:t>
                </a:r>
                <a:r>
                  <a:rPr lang="en-IQ" sz="1400" dirty="0">
                    <a:latin typeface="Times New Roman" panose="02020603050405020304" pitchFamily="18" charset="0"/>
                    <a:cs typeface="Times New Roman" panose="02020603050405020304" pitchFamily="18" charset="0"/>
                  </a:rPr>
                  <a:t> the conc. </a:t>
                </a:r>
                <a:r>
                  <a:rPr lang="en-US" sz="1400" dirty="0">
                    <a:latin typeface="Times New Roman" panose="02020603050405020304" pitchFamily="18" charset="0"/>
                    <a:cs typeface="Times New Roman" panose="02020603050405020304" pitchFamily="18" charset="0"/>
                  </a:rPr>
                  <a:t>o</a:t>
                </a:r>
                <a:r>
                  <a:rPr lang="en-IQ" sz="1400" dirty="0">
                    <a:latin typeface="Times New Roman" panose="02020603050405020304" pitchFamily="18" charset="0"/>
                    <a:cs typeface="Times New Roman" panose="02020603050405020304" pitchFamily="18" charset="0"/>
                  </a:rPr>
                  <a:t>f </a:t>
                </a:r>
                <a:r>
                  <a:rPr lang="en-IQ" sz="1400" b="1" dirty="0">
                    <a:solidFill>
                      <a:srgbClr val="0070C0"/>
                    </a:solidFill>
                    <a:latin typeface="Times New Roman" panose="02020603050405020304" pitchFamily="18" charset="0"/>
                    <a:cs typeface="Times New Roman" panose="02020603050405020304" pitchFamily="18" charset="0"/>
                  </a:rPr>
                  <a:t>OH</a:t>
                </a:r>
                <a:r>
                  <a:rPr lang="en-IQ" sz="1400" b="1" baseline="30000" dirty="0">
                    <a:solidFill>
                      <a:srgbClr val="0070C0"/>
                    </a:solidFill>
                    <a:latin typeface="Times New Roman" panose="02020603050405020304" pitchFamily="18" charset="0"/>
                    <a:cs typeface="Times New Roman" panose="02020603050405020304" pitchFamily="18" charset="0"/>
                  </a:rPr>
                  <a:t>-</a:t>
                </a:r>
                <a:r>
                  <a:rPr lang="en-IQ" sz="1400" b="1" dirty="0">
                    <a:solidFill>
                      <a:srgbClr val="0070C0"/>
                    </a:solidFill>
                    <a:latin typeface="Times New Roman" panose="02020603050405020304" pitchFamily="18" charset="0"/>
                    <a:cs typeface="Times New Roman" panose="02020603050405020304" pitchFamily="18" charset="0"/>
                  </a:rPr>
                  <a:t>, </a:t>
                </a:r>
                <a:r>
                  <a:rPr lang="en-US" sz="1400" b="1" dirty="0">
                    <a:solidFill>
                      <a:srgbClr val="0070C0"/>
                    </a:solidFill>
                    <a:latin typeface="Times New Roman" panose="02020603050405020304" pitchFamily="18" charset="0"/>
                    <a:cs typeface="Times New Roman" panose="02020603050405020304" pitchFamily="18" charset="0"/>
                  </a:rPr>
                  <a:t>CH</a:t>
                </a:r>
                <a:r>
                  <a:rPr lang="en-US" sz="1400" b="1" baseline="-25000" dirty="0">
                    <a:solidFill>
                      <a:srgbClr val="0070C0"/>
                    </a:solidFill>
                    <a:latin typeface="Times New Roman" panose="02020603050405020304" pitchFamily="18" charset="0"/>
                    <a:cs typeface="Times New Roman" panose="02020603050405020304" pitchFamily="18" charset="0"/>
                  </a:rPr>
                  <a:t>3</a:t>
                </a:r>
                <a:r>
                  <a:rPr lang="en-US" sz="1400" b="1" dirty="0">
                    <a:solidFill>
                      <a:srgbClr val="0070C0"/>
                    </a:solidFill>
                    <a:latin typeface="Times New Roman" panose="02020603050405020304" pitchFamily="18" charset="0"/>
                    <a:cs typeface="Times New Roman" panose="02020603050405020304" pitchFamily="18" charset="0"/>
                  </a:rPr>
                  <a:t>COOH and CH</a:t>
                </a:r>
                <a:r>
                  <a:rPr lang="en-US" sz="1400" b="1" baseline="-25000" dirty="0">
                    <a:solidFill>
                      <a:srgbClr val="0070C0"/>
                    </a:solidFill>
                    <a:latin typeface="Times New Roman" panose="02020603050405020304" pitchFamily="18" charset="0"/>
                    <a:cs typeface="Times New Roman" panose="02020603050405020304" pitchFamily="18" charset="0"/>
                  </a:rPr>
                  <a:t>3</a:t>
                </a:r>
                <a:r>
                  <a:rPr lang="en-US" sz="1400" b="1" dirty="0">
                    <a:solidFill>
                      <a:srgbClr val="0070C0"/>
                    </a:solidFill>
                    <a:latin typeface="Times New Roman" panose="02020603050405020304" pitchFamily="18" charset="0"/>
                    <a:cs typeface="Times New Roman" panose="02020603050405020304" pitchFamily="18" charset="0"/>
                  </a:rPr>
                  <a:t>COO</a:t>
                </a:r>
                <a:r>
                  <a:rPr lang="en-US" sz="1400" b="1" baseline="30000" dirty="0">
                    <a:solidFill>
                      <a:srgbClr val="0070C0"/>
                    </a:solidFill>
                    <a:latin typeface="Times New Roman" panose="02020603050405020304" pitchFamily="18" charset="0"/>
                    <a:cs typeface="Times New Roman" panose="02020603050405020304" pitchFamily="18" charset="0"/>
                  </a:rPr>
                  <a:t>-</a:t>
                </a:r>
                <a:r>
                  <a:rPr lang="en-US" sz="1400" b="1" dirty="0">
                    <a:solidFill>
                      <a:srgbClr val="0070C0"/>
                    </a:solidFill>
                    <a:latin typeface="Times New Roman" panose="02020603050405020304" pitchFamily="18" charset="0"/>
                    <a:cs typeface="Times New Roman" panose="02020603050405020304" pitchFamily="18" charset="0"/>
                  </a:rPr>
                  <a:t> </a:t>
                </a:r>
                <a:r>
                  <a:rPr lang="en-US" altLang="zh-TW" sz="1400" dirty="0">
                    <a:solidFill>
                      <a:srgbClr val="000000"/>
                    </a:solidFill>
                    <a:latin typeface="Times New Roman" panose="02020603050405020304" pitchFamily="18" charset="0"/>
                    <a:cs typeface="Times New Roman" panose="02020603050405020304" pitchFamily="18" charset="0"/>
                  </a:rPr>
                  <a:t>remaining after the addition of OH</a:t>
                </a:r>
                <a:r>
                  <a:rPr lang="en-US" altLang="zh-TW" sz="1400" baseline="30000" dirty="0">
                    <a:solidFill>
                      <a:srgbClr val="000000"/>
                    </a:solidFill>
                    <a:latin typeface="Times New Roman" panose="02020603050405020304" pitchFamily="18" charset="0"/>
                    <a:cs typeface="Times New Roman" panose="02020603050405020304" pitchFamily="18" charset="0"/>
                  </a:rPr>
                  <a:t>-</a:t>
                </a:r>
                <a:r>
                  <a:rPr lang="en-US" altLang="zh-TW" sz="1400" dirty="0">
                    <a:solidFill>
                      <a:srgbClr val="000000"/>
                    </a:solidFill>
                    <a:latin typeface="Times New Roman" panose="02020603050405020304" pitchFamily="18" charset="0"/>
                    <a:cs typeface="Times New Roman" panose="02020603050405020304" pitchFamily="18" charset="0"/>
                  </a:rPr>
                  <a:t> by the </a:t>
                </a:r>
                <a:r>
                  <a:rPr lang="en-US" altLang="zh-TW" sz="1400" i="1" dirty="0">
                    <a:solidFill>
                      <a:srgbClr val="000000"/>
                    </a:solidFill>
                    <a:latin typeface="Times New Roman" panose="02020603050405020304" pitchFamily="18" charset="0"/>
                    <a:cs typeface="Times New Roman" panose="02020603050405020304" pitchFamily="18" charset="0"/>
                  </a:rPr>
                  <a:t>total volume </a:t>
                </a:r>
                <a:r>
                  <a:rPr lang="en-US" altLang="zh-TW" sz="1400" dirty="0">
                    <a:solidFill>
                      <a:srgbClr val="000000"/>
                    </a:solidFill>
                    <a:latin typeface="Times New Roman" panose="02020603050405020304" pitchFamily="18" charset="0"/>
                    <a:cs typeface="Times New Roman" panose="02020603050405020304" pitchFamily="18" charset="0"/>
                  </a:rPr>
                  <a:t>(initial volume plus added volume).</a:t>
                </a:r>
              </a:p>
              <a:p>
                <a:pPr marL="0" indent="0">
                  <a:buNone/>
                </a:pPr>
                <a:r>
                  <a:rPr lang="en-US" sz="1400" b="1" dirty="0">
                    <a:solidFill>
                      <a:srgbClr val="0432FF"/>
                    </a:solidFill>
                    <a:latin typeface="Times New Roman" panose="02020603050405020304" pitchFamily="18" charset="0"/>
                    <a:cs typeface="Times New Roman" panose="02020603050405020304" pitchFamily="18" charset="0"/>
                  </a:rPr>
                  <a:t>CH</a:t>
                </a:r>
                <a:r>
                  <a:rPr lang="en-US" sz="1400" b="1" baseline="-25000" dirty="0">
                    <a:solidFill>
                      <a:srgbClr val="0432FF"/>
                    </a:solidFill>
                    <a:latin typeface="Times New Roman" panose="02020603050405020304" pitchFamily="18" charset="0"/>
                    <a:cs typeface="Times New Roman" panose="02020603050405020304" pitchFamily="18" charset="0"/>
                  </a:rPr>
                  <a:t>3</a:t>
                </a:r>
                <a:r>
                  <a:rPr lang="en-US" sz="1400" b="1" dirty="0">
                    <a:solidFill>
                      <a:srgbClr val="0432FF"/>
                    </a:solidFill>
                    <a:latin typeface="Times New Roman" panose="02020603050405020304" pitchFamily="18" charset="0"/>
                    <a:cs typeface="Times New Roman" panose="02020603050405020304" pitchFamily="18" charset="0"/>
                  </a:rPr>
                  <a:t>COOH + OH</a:t>
                </a:r>
                <a:r>
                  <a:rPr lang="en-US" sz="1400" b="1" baseline="300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           H</a:t>
                </a:r>
                <a:r>
                  <a:rPr lang="en-US" sz="1400" b="1" baseline="-25000" dirty="0">
                    <a:solidFill>
                      <a:srgbClr val="0432FF"/>
                    </a:solidFill>
                    <a:latin typeface="Times New Roman" panose="02020603050405020304" pitchFamily="18" charset="0"/>
                    <a:cs typeface="Times New Roman" panose="02020603050405020304" pitchFamily="18" charset="0"/>
                  </a:rPr>
                  <a:t>2</a:t>
                </a:r>
                <a:r>
                  <a:rPr lang="en-US" sz="1400" b="1" dirty="0">
                    <a:solidFill>
                      <a:srgbClr val="0432FF"/>
                    </a:solidFill>
                    <a:latin typeface="Times New Roman" panose="02020603050405020304" pitchFamily="18" charset="0"/>
                    <a:cs typeface="Times New Roman" panose="02020603050405020304" pitchFamily="18" charset="0"/>
                  </a:rPr>
                  <a:t>O</a:t>
                </a:r>
                <a:r>
                  <a:rPr lang="en-US" sz="1400" b="1" baseline="300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+CH</a:t>
                </a:r>
                <a:r>
                  <a:rPr lang="en-US" sz="1400" b="1" baseline="-25000" dirty="0">
                    <a:solidFill>
                      <a:srgbClr val="0432FF"/>
                    </a:solidFill>
                    <a:latin typeface="Times New Roman" panose="02020603050405020304" pitchFamily="18" charset="0"/>
                    <a:cs typeface="Times New Roman" panose="02020603050405020304" pitchFamily="18" charset="0"/>
                  </a:rPr>
                  <a:t>3</a:t>
                </a:r>
                <a:r>
                  <a:rPr lang="en-US" sz="1400" b="1" dirty="0">
                    <a:solidFill>
                      <a:srgbClr val="0432FF"/>
                    </a:solidFill>
                    <a:latin typeface="Times New Roman" panose="02020603050405020304" pitchFamily="18" charset="0"/>
                    <a:cs typeface="Times New Roman" panose="02020603050405020304" pitchFamily="18" charset="0"/>
                  </a:rPr>
                  <a:t>COO</a:t>
                </a:r>
                <a:r>
                  <a:rPr lang="en-US" sz="1400" b="1" baseline="30000" dirty="0">
                    <a:solidFill>
                      <a:srgbClr val="0432FF"/>
                    </a:solidFill>
                    <a:latin typeface="Times New Roman" panose="02020603050405020304" pitchFamily="18" charset="0"/>
                    <a:cs typeface="Times New Roman" panose="02020603050405020304" pitchFamily="18" charset="0"/>
                  </a:rPr>
                  <a:t>-</a:t>
                </a:r>
                <a:endParaRPr lang="en-US" altLang="zh-TW" sz="1400" dirty="0">
                  <a:solidFill>
                    <a:srgbClr val="000000"/>
                  </a:solidFill>
                  <a:latin typeface="Times New Roman" panose="02020603050405020304" pitchFamily="18" charset="0"/>
                  <a:cs typeface="Times New Roman" panose="02020603050405020304" pitchFamily="18" charset="0"/>
                </a:endParaRPr>
              </a:p>
              <a:p>
                <a:pPr marL="0" indent="0">
                  <a:buNone/>
                </a:pP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400" b="1" i="1" smtClean="0">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𝒐𝒓𝒈𝒊𝒏𝒂𝒍</m:t>
                        </m:r>
                        <m:r>
                          <a:rPr lang="en-US" sz="1400" b="1" i="1" smtClean="0">
                            <a:solidFill>
                              <a:srgbClr val="000000"/>
                            </a:solidFill>
                            <a:latin typeface="Cambria Math" panose="02040503050406030204" pitchFamily="18" charset="0"/>
                          </a:rPr>
                          <m:t> # </m:t>
                        </m:r>
                        <m:r>
                          <a:rPr lang="en-US" sz="1400" b="1" i="1" smtClean="0">
                            <a:solidFill>
                              <a:srgbClr val="000000"/>
                            </a:solidFill>
                            <a:latin typeface="Cambria Math" panose="02040503050406030204" pitchFamily="18" charset="0"/>
                          </a:rPr>
                          <m:t>𝒐𝒇</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𝒎𝒐𝒍𝒆𝒔</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𝑪𝑯</m:t>
                        </m:r>
                        <m:r>
                          <a:rPr lang="en-US" sz="1400" b="1" i="1" baseline="-25000" smtClean="0">
                            <a:solidFill>
                              <a:srgbClr val="000000"/>
                            </a:solidFill>
                            <a:latin typeface="Cambria Math" panose="02040503050406030204" pitchFamily="18" charset="0"/>
                          </a:rPr>
                          <m:t>𝟑</m:t>
                        </m:r>
                        <m:r>
                          <a:rPr lang="en-US" sz="1400" b="1" i="1" smtClean="0">
                            <a:solidFill>
                              <a:srgbClr val="000000"/>
                            </a:solidFill>
                            <a:latin typeface="Cambria Math" panose="02040503050406030204" pitchFamily="18" charset="0"/>
                          </a:rPr>
                          <m:t>𝑪𝑶𝑶𝑯</m:t>
                        </m:r>
                        <m:r>
                          <a:rPr lang="en-US" sz="1400" b="1" i="1" smtClean="0">
                            <a:solidFill>
                              <a:srgbClr val="000000"/>
                            </a:solidFill>
                            <a:latin typeface="Cambria Math" panose="02040503050406030204" pitchFamily="18" charset="0"/>
                          </a:rPr>
                          <m:t> − # </m:t>
                        </m:r>
                        <m:r>
                          <a:rPr lang="en-US" sz="1400" b="1" i="1" smtClean="0">
                            <a:solidFill>
                              <a:srgbClr val="000000"/>
                            </a:solidFill>
                            <a:latin typeface="Cambria Math" panose="02040503050406030204" pitchFamily="18" charset="0"/>
                          </a:rPr>
                          <m:t>𝒐𝒇𝒎𝒐𝒍𝒆𝒔</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𝑵𝒂𝑶𝑯</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𝒅𝒅𝒅𝒆𝒅</m:t>
                        </m:r>
                      </m:num>
                      <m:den>
                        <m:r>
                          <a:rPr lang="en-US" sz="1400" b="1" i="1" smtClean="0">
                            <a:solidFill>
                              <a:srgbClr val="000000"/>
                            </a:solidFill>
                            <a:latin typeface="Cambria Math" panose="02040503050406030204" pitchFamily="18" charset="0"/>
                          </a:rPr>
                          <m:t>𝒕𝒐𝒕𝒂𝒍</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𝒗𝒐𝒍𝒖𝒎𝒆</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𝟎𝟏</m:t>
                        </m:r>
                        <m:r>
                          <a:rPr lang="en-US" sz="1400" b="1" i="1">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𝟎𝟏</m:t>
                        </m:r>
                      </m:num>
                      <m:den>
                        <m:r>
                          <a:rPr lang="en-US" sz="1400" b="1" i="1" smtClean="0">
                            <a:solidFill>
                              <a:srgbClr val="000000"/>
                            </a:solidFill>
                            <a:latin typeface="Cambria Math" panose="02040503050406030204" pitchFamily="18" charset="0"/>
                          </a:rPr>
                          <m:t>𝟓𝟎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𝟐𝟎𝟎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𝟏𝟎𝟎𝟎</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m:t>
                        </m:r>
                      </m:num>
                      <m:den>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𝟐𝟓</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COOH</a:t>
                </a:r>
                <a:r>
                  <a:rPr lang="en-US" sz="1400" b="1" dirty="0">
                    <a:solidFill>
                      <a:srgbClr val="0432FF"/>
                    </a:solidFill>
                    <a:latin typeface="Times New Roman" panose="02020603050405020304" pitchFamily="18" charset="0"/>
                    <a:cs typeface="Times New Roman" panose="02020603050405020304" pitchFamily="18" charset="0"/>
                  </a:rPr>
                  <a:t>]=0.0M</a:t>
                </a:r>
              </a:p>
              <a:p>
                <a:pPr marL="0" indent="0">
                  <a:buNone/>
                </a:pP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400" b="1" i="1" smtClean="0">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𝒐𝒓𝒈𝒊𝒏𝒂𝒍</m:t>
                        </m:r>
                        <m:r>
                          <a:rPr lang="en-US" sz="1400" b="1" i="1" smtClean="0">
                            <a:solidFill>
                              <a:srgbClr val="000000"/>
                            </a:solidFill>
                            <a:latin typeface="Cambria Math" panose="02040503050406030204" pitchFamily="18" charset="0"/>
                          </a:rPr>
                          <m:t> # </m:t>
                        </m:r>
                        <m:r>
                          <a:rPr lang="en-US" sz="1400" b="1" i="1" smtClean="0">
                            <a:solidFill>
                              <a:srgbClr val="000000"/>
                            </a:solidFill>
                            <a:latin typeface="Cambria Math" panose="02040503050406030204" pitchFamily="18" charset="0"/>
                          </a:rPr>
                          <m:t>𝒐𝒇</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𝒎𝒐𝒍𝒆𝒔</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𝑪𝑯</m:t>
                        </m:r>
                        <m:r>
                          <a:rPr lang="en-US" sz="1400" b="1" i="1" baseline="-25000" smtClean="0">
                            <a:solidFill>
                              <a:srgbClr val="000000"/>
                            </a:solidFill>
                            <a:latin typeface="Cambria Math" panose="02040503050406030204" pitchFamily="18" charset="0"/>
                          </a:rPr>
                          <m:t>𝟑</m:t>
                        </m:r>
                        <m:r>
                          <a:rPr lang="en-US" sz="1400" b="1" i="1" smtClean="0">
                            <a:solidFill>
                              <a:srgbClr val="000000"/>
                            </a:solidFill>
                            <a:latin typeface="Cambria Math" panose="02040503050406030204" pitchFamily="18" charset="0"/>
                          </a:rPr>
                          <m:t>𝑪𝑶𝑶</m:t>
                        </m:r>
                        <m:r>
                          <a:rPr lang="en-US" sz="1400" b="1" i="1" baseline="30000"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 − # </m:t>
                        </m:r>
                        <m:r>
                          <a:rPr lang="en-US" sz="1400" b="1" i="1" smtClean="0">
                            <a:solidFill>
                              <a:srgbClr val="000000"/>
                            </a:solidFill>
                            <a:latin typeface="Cambria Math" panose="02040503050406030204" pitchFamily="18" charset="0"/>
                          </a:rPr>
                          <m:t>𝒐𝒇𝒎𝒐𝒍𝒆𝒔</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𝑵𝒂𝑶𝑯</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𝒅𝒅𝒅𝒆𝒅</m:t>
                        </m:r>
                      </m:num>
                      <m:den>
                        <m:r>
                          <a:rPr lang="en-US" sz="1400" b="1" i="1" smtClean="0">
                            <a:solidFill>
                              <a:srgbClr val="000000"/>
                            </a:solidFill>
                            <a:latin typeface="Cambria Math" panose="02040503050406030204" pitchFamily="18" charset="0"/>
                          </a:rPr>
                          <m:t>𝒕𝒐𝒕𝒂𝒍</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𝒗𝒐𝒍𝒖𝒎𝒆</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𝟎𝟏</m:t>
                        </m:r>
                      </m:num>
                      <m:den>
                        <m:r>
                          <a:rPr lang="en-US" sz="1400" b="1" i="1" smtClean="0">
                            <a:solidFill>
                              <a:srgbClr val="000000"/>
                            </a:solidFill>
                            <a:latin typeface="Cambria Math" panose="02040503050406030204" pitchFamily="18" charset="0"/>
                          </a:rPr>
                          <m:t>𝟓𝟎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𝟐𝟎𝟎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𝟏𝟎𝟎𝟎</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𝟎𝟏</m:t>
                        </m:r>
                      </m:num>
                      <m:den>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𝟐𝟓</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dirty="0">
                    <a:solidFill>
                      <a:srgbClr val="0432FF"/>
                    </a:solidFill>
                    <a:latin typeface="Times New Roman" panose="02020603050405020304" pitchFamily="18" charset="0"/>
                    <a:cs typeface="Times New Roman" panose="02020603050405020304" pitchFamily="18" charset="0"/>
                  </a:rPr>
                  <a:t>CH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COO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1" dirty="0">
                    <a:solidFill>
                      <a:srgbClr val="0432FF"/>
                    </a:solidFill>
                    <a:latin typeface="Times New Roman" panose="02020603050405020304" pitchFamily="18" charset="0"/>
                    <a:cs typeface="Times New Roman" panose="02020603050405020304" pitchFamily="18" charset="0"/>
                  </a:rPr>
                  <a:t>]=0.04M</a:t>
                </a:r>
                <a:endParaRPr lang="en-US" sz="1400" b="1" dirty="0">
                  <a:solidFill>
                    <a:srgbClr val="FF0000"/>
                  </a:solidFill>
                  <a:latin typeface="Times New Roman" panose="02020603050405020304" pitchFamily="18" charset="0"/>
                  <a:cs typeface="Times New Roman" panose="02020603050405020304" pitchFamily="18" charset="0"/>
                </a:endParaRPr>
              </a:p>
              <a:p>
                <a:pPr marL="0" indent="0">
                  <a:buNone/>
                </a:pPr>
                <a:r>
                  <a:rPr lang="en-US" sz="1400" b="1" dirty="0">
                    <a:latin typeface="Times New Roman" panose="02020603050405020304" pitchFamily="18" charset="0"/>
                    <a:cs typeface="Times New Roman" panose="02020603050405020304" pitchFamily="18" charset="0"/>
                  </a:rPr>
                  <a:t>[</a:t>
                </a:r>
                <a:r>
                  <a:rPr lang="en-US" sz="1400" dirty="0">
                    <a:solidFill>
                      <a:srgbClr val="000000"/>
                    </a:solidFill>
                    <a:latin typeface="Times New Roman" panose="02020603050405020304" pitchFamily="18" charset="0"/>
                    <a:cs typeface="Times New Roman" panose="02020603050405020304" pitchFamily="18" charset="0"/>
                  </a:rPr>
                  <a:t>OH</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a:solidFill>
                              <a:srgbClr val="000000"/>
                            </a:solidFill>
                            <a:latin typeface="Cambria Math" panose="02040503050406030204" pitchFamily="18" charset="0"/>
                          </a:rPr>
                          <m:t>𝒐𝒓𝒈𝒊𝒏𝒂𝒍</m:t>
                        </m:r>
                        <m:r>
                          <a:rPr lang="en-US" sz="1400" b="1" i="1">
                            <a:solidFill>
                              <a:srgbClr val="000000"/>
                            </a:solidFill>
                            <a:latin typeface="Cambria Math" panose="02040503050406030204" pitchFamily="18" charset="0"/>
                          </a:rPr>
                          <m:t> # </m:t>
                        </m:r>
                        <m:r>
                          <a:rPr lang="en-US" sz="1400" b="1" i="1">
                            <a:solidFill>
                              <a:srgbClr val="000000"/>
                            </a:solidFill>
                            <a:latin typeface="Cambria Math" panose="02040503050406030204" pitchFamily="18" charset="0"/>
                          </a:rPr>
                          <m:t>𝒐𝒇</m:t>
                        </m:r>
                        <m:r>
                          <a:rPr lang="en-US" sz="1400" b="1" i="1">
                            <a:solidFill>
                              <a:srgbClr val="000000"/>
                            </a:solidFill>
                            <a:latin typeface="Cambria Math" panose="02040503050406030204" pitchFamily="18" charset="0"/>
                          </a:rPr>
                          <m:t> </m:t>
                        </m:r>
                        <m:r>
                          <a:rPr lang="en-US" sz="1400" b="1" i="1">
                            <a:solidFill>
                              <a:srgbClr val="000000"/>
                            </a:solidFill>
                            <a:latin typeface="Cambria Math" panose="02040503050406030204" pitchFamily="18" charset="0"/>
                          </a:rPr>
                          <m:t>𝒎𝒐𝒍𝒆𝒔</m:t>
                        </m:r>
                        <m:r>
                          <a:rPr lang="en-US" sz="1400" b="1" i="1">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𝑵𝒂𝑶𝑯</m:t>
                        </m:r>
                        <m:r>
                          <a:rPr lang="en-US" sz="1400" b="1" i="1">
                            <a:solidFill>
                              <a:srgbClr val="000000"/>
                            </a:solidFill>
                            <a:latin typeface="Cambria Math" panose="02040503050406030204" pitchFamily="18" charset="0"/>
                          </a:rPr>
                          <m:t> − # </m:t>
                        </m:r>
                        <m:r>
                          <a:rPr lang="en-US" sz="1400" b="1" i="1">
                            <a:solidFill>
                              <a:srgbClr val="000000"/>
                            </a:solidFill>
                            <a:latin typeface="Cambria Math" panose="02040503050406030204" pitchFamily="18" charset="0"/>
                          </a:rPr>
                          <m:t>𝒐𝒇𝒎𝒐𝒍𝒆𝒔</m:t>
                        </m:r>
                        <m:r>
                          <a:rPr lang="en-US" sz="1400" b="1" i="1">
                            <a:solidFill>
                              <a:srgbClr val="000000"/>
                            </a:solidFill>
                            <a:latin typeface="Cambria Math" panose="02040503050406030204" pitchFamily="18" charset="0"/>
                          </a:rPr>
                          <m:t>  </m:t>
                        </m:r>
                        <m:r>
                          <a:rPr lang="en-US" sz="1400" b="1" i="1">
                            <a:solidFill>
                              <a:srgbClr val="000000"/>
                            </a:solidFill>
                            <a:latin typeface="Cambria Math" panose="02040503050406030204" pitchFamily="18" charset="0"/>
                          </a:rPr>
                          <m:t>𝑵𝒂𝑶𝑯</m:t>
                        </m:r>
                        <m:r>
                          <a:rPr lang="en-US" sz="1400" b="1" i="1">
                            <a:solidFill>
                              <a:srgbClr val="000000"/>
                            </a:solidFill>
                            <a:latin typeface="Cambria Math" panose="02040503050406030204" pitchFamily="18" charset="0"/>
                          </a:rPr>
                          <m:t> </m:t>
                        </m:r>
                        <m:r>
                          <a:rPr lang="en-US" sz="1400" b="1" i="1">
                            <a:solidFill>
                              <a:srgbClr val="000000"/>
                            </a:solidFill>
                            <a:latin typeface="Cambria Math" panose="02040503050406030204" pitchFamily="18" charset="0"/>
                          </a:rPr>
                          <m:t>𝒅𝒅𝒅𝒆𝒅</m:t>
                        </m:r>
                      </m:num>
                      <m:den>
                        <m:r>
                          <a:rPr lang="en-US" sz="1400" b="1" i="1">
                            <a:solidFill>
                              <a:srgbClr val="000000"/>
                            </a:solidFill>
                            <a:latin typeface="Cambria Math" panose="02040503050406030204" pitchFamily="18" charset="0"/>
                          </a:rPr>
                          <m:t>𝒕𝒐𝒕𝒂𝒍</m:t>
                        </m:r>
                        <m:r>
                          <a:rPr lang="en-US" sz="1400" b="1" i="1">
                            <a:solidFill>
                              <a:srgbClr val="000000"/>
                            </a:solidFill>
                            <a:latin typeface="Cambria Math" panose="02040503050406030204" pitchFamily="18" charset="0"/>
                          </a:rPr>
                          <m:t> </m:t>
                        </m:r>
                        <m:r>
                          <a:rPr lang="en-US" sz="1400" b="1" i="1">
                            <a:solidFill>
                              <a:srgbClr val="000000"/>
                            </a:solidFill>
                            <a:latin typeface="Cambria Math" panose="02040503050406030204" pitchFamily="18" charset="0"/>
                          </a:rPr>
                          <m:t>𝒗𝒐𝒍𝒖𝒎𝒆</m:t>
                        </m:r>
                      </m:den>
                    </m:f>
                  </m:oMath>
                </a14:m>
                <a:r>
                  <a:rPr lang="en-US" sz="1400" b="1" dirty="0">
                    <a:solidFill>
                      <a:srgbClr val="0432FF"/>
                    </a:solidFill>
                  </a:rPr>
                  <a:t>, </a:t>
                </a:r>
                <a:r>
                  <a:rPr lang="en-US" sz="1400" b="1" dirty="0">
                    <a:latin typeface="Times New Roman" panose="02020603050405020304" pitchFamily="18" charset="0"/>
                    <a:cs typeface="Times New Roman" panose="02020603050405020304" pitchFamily="18" charset="0"/>
                  </a:rPr>
                  <a:t>[</a:t>
                </a:r>
                <a:r>
                  <a:rPr lang="en-US" sz="1400" dirty="0">
                    <a:solidFill>
                      <a:srgbClr val="000000"/>
                    </a:solidFill>
                    <a:latin typeface="Times New Roman" panose="02020603050405020304" pitchFamily="18" charset="0"/>
                    <a:cs typeface="Times New Roman" panose="02020603050405020304" pitchFamily="18" charset="0"/>
                  </a:rPr>
                  <a:t>OH</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𝟎𝟏</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𝟎𝟏</m:t>
                        </m:r>
                      </m:num>
                      <m:den>
                        <m:r>
                          <a:rPr lang="en-US" sz="1400" b="1" i="1" smtClean="0">
                            <a:solidFill>
                              <a:srgbClr val="000000"/>
                            </a:solidFill>
                            <a:latin typeface="Cambria Math" panose="02040503050406030204" pitchFamily="18" charset="0"/>
                          </a:rPr>
                          <m:t>𝟓</m:t>
                        </m:r>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𝟐𝟎𝟎</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𝟏𝟎𝟎𝟎</m:t>
                        </m:r>
                      </m:den>
                    </m:f>
                  </m:oMath>
                </a14:m>
                <a:r>
                  <a:rPr lang="en-US" sz="1400" b="1" dirty="0">
                    <a:solidFill>
                      <a:srgbClr val="0432FF"/>
                    </a:solidFill>
                  </a:rPr>
                  <a:t>, </a:t>
                </a:r>
                <a:r>
                  <a:rPr lang="en-US" sz="1400" b="1" dirty="0">
                    <a:latin typeface="Times New Roman" panose="02020603050405020304" pitchFamily="18" charset="0"/>
                    <a:cs typeface="Times New Roman" panose="02020603050405020304" pitchFamily="18" charset="0"/>
                  </a:rPr>
                  <a:t>[</a:t>
                </a:r>
                <a:r>
                  <a:rPr lang="en-US" sz="1400" dirty="0">
                    <a:solidFill>
                      <a:srgbClr val="000000"/>
                    </a:solidFill>
                    <a:latin typeface="Times New Roman" panose="02020603050405020304" pitchFamily="18" charset="0"/>
                    <a:cs typeface="Times New Roman" panose="02020603050405020304" pitchFamily="18" charset="0"/>
                  </a:rPr>
                  <a:t>OH</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𝟎</m:t>
                        </m:r>
                      </m:num>
                      <m:den>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𝟐𝟓</m:t>
                        </m:r>
                      </m:den>
                    </m:f>
                  </m:oMath>
                </a14:m>
                <a:r>
                  <a:rPr lang="en-US" sz="1400" b="1" dirty="0">
                    <a:solidFill>
                      <a:srgbClr val="0432FF"/>
                    </a:solidFill>
                  </a:rPr>
                  <a:t>, </a:t>
                </a:r>
                <a:r>
                  <a:rPr lang="en-US" sz="1400" b="1" dirty="0">
                    <a:solidFill>
                      <a:srgbClr val="0432FF"/>
                    </a:solidFill>
                    <a:latin typeface="Times New Roman" panose="02020603050405020304" pitchFamily="18" charset="0"/>
                    <a:cs typeface="Times New Roman" panose="02020603050405020304" pitchFamily="18" charset="0"/>
                  </a:rPr>
                  <a:t>[OH</a:t>
                </a:r>
                <a:r>
                  <a:rPr lang="en-US" sz="1400" b="1" baseline="300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]=0.0M </a:t>
                </a:r>
              </a:p>
              <a:p>
                <a:pPr marL="0" indent="0">
                  <a:buNone/>
                </a:pPr>
                <a:r>
                  <a:rPr lang="en-US" sz="1400" b="1" dirty="0">
                    <a:solidFill>
                      <a:schemeClr val="accent6">
                        <a:lumMod val="75000"/>
                      </a:schemeClr>
                    </a:solidFill>
                    <a:latin typeface="Times New Roman" panose="02020603050405020304" pitchFamily="18" charset="0"/>
                    <a:cs typeface="Times New Roman" panose="02020603050405020304" pitchFamily="18" charset="0"/>
                  </a:rPr>
                  <a:t>[The ratio between CH</a:t>
                </a:r>
                <a:r>
                  <a:rPr lang="en-US" sz="1400" b="1" baseline="-25000" dirty="0">
                    <a:solidFill>
                      <a:schemeClr val="accent6">
                        <a:lumMod val="75000"/>
                      </a:schemeClr>
                    </a:solidFill>
                    <a:latin typeface="Times New Roman" panose="02020603050405020304" pitchFamily="18" charset="0"/>
                    <a:cs typeface="Times New Roman" panose="02020603050405020304" pitchFamily="18" charset="0"/>
                  </a:rPr>
                  <a:t>3</a:t>
                </a:r>
                <a:r>
                  <a:rPr lang="en-US" sz="1400" b="1" dirty="0">
                    <a:solidFill>
                      <a:schemeClr val="accent6">
                        <a:lumMod val="75000"/>
                      </a:schemeClr>
                    </a:solidFill>
                    <a:latin typeface="Times New Roman" panose="02020603050405020304" pitchFamily="18" charset="0"/>
                    <a:cs typeface="Times New Roman" panose="02020603050405020304" pitchFamily="18" charset="0"/>
                  </a:rPr>
                  <a:t>COOH and NaOH is 1:1[this is </a:t>
                </a:r>
                <a:r>
                  <a:rPr lang="en-US" altLang="zh-TW" sz="1400" b="1" dirty="0">
                    <a:solidFill>
                      <a:schemeClr val="accent6">
                        <a:lumMod val="75000"/>
                      </a:schemeClr>
                    </a:solidFill>
                    <a:latin typeface="Times New Roman" panose="02020603050405020304" pitchFamily="18" charset="0"/>
                    <a:cs typeface="Times New Roman" panose="02020603050405020304" pitchFamily="18" charset="0"/>
                  </a:rPr>
                  <a:t>the equivalence point] </a:t>
                </a:r>
                <a:endParaRPr lang="en-US" sz="1400" b="1" dirty="0">
                  <a:solidFill>
                    <a:schemeClr val="accent6">
                      <a:lumMod val="75000"/>
                    </a:schemeClr>
                  </a:solidFill>
                  <a:latin typeface="Times New Roman" panose="02020603050405020304" pitchFamily="18" charset="0"/>
                  <a:cs typeface="Times New Roman" panose="02020603050405020304" pitchFamily="18" charset="0"/>
                </a:endParaRPr>
              </a:p>
              <a:p>
                <a:pPr marL="0" indent="0">
                  <a:buNone/>
                </a:pPr>
                <a:r>
                  <a:rPr lang="en-US" sz="1400" b="1" dirty="0">
                    <a:solidFill>
                      <a:schemeClr val="accent2">
                        <a:lumMod val="50000"/>
                      </a:schemeClr>
                    </a:solidFill>
                    <a:latin typeface="Times New Roman" panose="02020603050405020304" pitchFamily="18" charset="0"/>
                    <a:cs typeface="Times New Roman" panose="02020603050405020304" pitchFamily="18" charset="0"/>
                  </a:rPr>
                  <a:t>And at the </a:t>
                </a:r>
                <a:r>
                  <a:rPr lang="en-US" altLang="zh-TW" sz="1400" b="1" dirty="0">
                    <a:solidFill>
                      <a:schemeClr val="accent2">
                        <a:lumMod val="50000"/>
                      </a:schemeClr>
                    </a:solidFill>
                    <a:latin typeface="Times New Roman" panose="02020603050405020304" pitchFamily="18" charset="0"/>
                    <a:cs typeface="Times New Roman" panose="02020603050405020304" pitchFamily="18" charset="0"/>
                  </a:rPr>
                  <a:t>equivalence point we have the </a:t>
                </a:r>
                <a:r>
                  <a:rPr lang="en-US" sz="1400" b="1" dirty="0">
                    <a:solidFill>
                      <a:schemeClr val="accent2">
                        <a:lumMod val="50000"/>
                      </a:schemeClr>
                    </a:solidFill>
                    <a:latin typeface="Times New Roman" panose="02020603050405020304" pitchFamily="18" charset="0"/>
                    <a:cs typeface="Times New Roman" panose="02020603050405020304" pitchFamily="18" charset="0"/>
                  </a:rPr>
                  <a:t>CH</a:t>
                </a:r>
                <a:r>
                  <a:rPr lang="en-US" sz="1400" b="1" baseline="-25000" dirty="0">
                    <a:solidFill>
                      <a:schemeClr val="accent2">
                        <a:lumMod val="50000"/>
                      </a:schemeClr>
                    </a:solidFill>
                    <a:latin typeface="Times New Roman" panose="02020603050405020304" pitchFamily="18" charset="0"/>
                    <a:cs typeface="Times New Roman" panose="02020603050405020304" pitchFamily="18" charset="0"/>
                  </a:rPr>
                  <a:t>3</a:t>
                </a:r>
                <a:r>
                  <a:rPr lang="en-US" sz="1400" b="1" dirty="0">
                    <a:solidFill>
                      <a:schemeClr val="accent2">
                        <a:lumMod val="50000"/>
                      </a:schemeClr>
                    </a:solidFill>
                    <a:latin typeface="Times New Roman" panose="02020603050405020304" pitchFamily="18" charset="0"/>
                    <a:cs typeface="Times New Roman" panose="02020603050405020304" pitchFamily="18" charset="0"/>
                  </a:rPr>
                  <a:t>COO</a:t>
                </a:r>
                <a:r>
                  <a:rPr lang="en-US" sz="1400" b="1" baseline="30000" dirty="0">
                    <a:solidFill>
                      <a:schemeClr val="accent2">
                        <a:lumMod val="50000"/>
                      </a:schemeClr>
                    </a:solidFill>
                    <a:latin typeface="Times New Roman" panose="02020603050405020304" pitchFamily="18" charset="0"/>
                    <a:cs typeface="Times New Roman" panose="02020603050405020304" pitchFamily="18" charset="0"/>
                  </a:rPr>
                  <a:t>- </a:t>
                </a:r>
                <a:r>
                  <a:rPr lang="en-US" sz="1400" b="1" dirty="0">
                    <a:solidFill>
                      <a:schemeClr val="accent2">
                        <a:lumMod val="50000"/>
                      </a:schemeClr>
                    </a:solidFill>
                    <a:latin typeface="Times New Roman" panose="02020603050405020304" pitchFamily="18" charset="0"/>
                    <a:cs typeface="Times New Roman" panose="02020603050405020304" pitchFamily="18" charset="0"/>
                  </a:rPr>
                  <a:t>which will be react with the water to give </a:t>
                </a:r>
                <a:r>
                  <a:rPr lang="en-US" sz="1400" b="1" dirty="0">
                    <a:solidFill>
                      <a:srgbClr val="0432FF"/>
                    </a:solidFill>
                    <a:latin typeface="Times New Roman" panose="02020603050405020304" pitchFamily="18" charset="0"/>
                    <a:cs typeface="Times New Roman" panose="02020603050405020304" pitchFamily="18" charset="0"/>
                  </a:rPr>
                  <a:t>CH</a:t>
                </a:r>
                <a:r>
                  <a:rPr lang="en-US" sz="1400" b="1" baseline="-25000" dirty="0">
                    <a:solidFill>
                      <a:srgbClr val="0432FF"/>
                    </a:solidFill>
                    <a:latin typeface="Times New Roman" panose="02020603050405020304" pitchFamily="18" charset="0"/>
                    <a:cs typeface="Times New Roman" panose="02020603050405020304" pitchFamily="18" charset="0"/>
                  </a:rPr>
                  <a:t>3</a:t>
                </a:r>
                <a:r>
                  <a:rPr lang="en-US" sz="1400" b="1" dirty="0">
                    <a:solidFill>
                      <a:srgbClr val="0432FF"/>
                    </a:solidFill>
                    <a:latin typeface="Times New Roman" panose="02020603050405020304" pitchFamily="18" charset="0"/>
                    <a:cs typeface="Times New Roman" panose="02020603050405020304" pitchFamily="18" charset="0"/>
                  </a:rPr>
                  <a:t>COOH</a:t>
                </a:r>
              </a:p>
              <a:p>
                <a:pPr marL="0" indent="0">
                  <a:buNone/>
                </a:pPr>
                <a:r>
                  <a:rPr lang="en-US" sz="1200" b="1" dirty="0">
                    <a:solidFill>
                      <a:srgbClr val="0432FF"/>
                    </a:solidFill>
                    <a:latin typeface="Times New Roman" panose="02020603050405020304" pitchFamily="18" charset="0"/>
                    <a:cs typeface="Times New Roman" panose="02020603050405020304" pitchFamily="18" charset="0"/>
                  </a:rPr>
                  <a:t>CH</a:t>
                </a:r>
                <a:r>
                  <a:rPr lang="en-US" sz="1200" b="1" baseline="-25000" dirty="0">
                    <a:solidFill>
                      <a:srgbClr val="0432FF"/>
                    </a:solidFill>
                    <a:latin typeface="Times New Roman" panose="02020603050405020304" pitchFamily="18" charset="0"/>
                    <a:cs typeface="Times New Roman" panose="02020603050405020304" pitchFamily="18" charset="0"/>
                  </a:rPr>
                  <a:t>3</a:t>
                </a:r>
                <a:r>
                  <a:rPr lang="en-US" sz="1200" b="1" dirty="0">
                    <a:solidFill>
                      <a:srgbClr val="0432FF"/>
                    </a:solidFill>
                    <a:latin typeface="Times New Roman" panose="02020603050405020304" pitchFamily="18" charset="0"/>
                    <a:cs typeface="Times New Roman" panose="02020603050405020304" pitchFamily="18" charset="0"/>
                  </a:rPr>
                  <a:t>COO</a:t>
                </a:r>
                <a:r>
                  <a:rPr lang="en-US" sz="1200" b="1" baseline="30000" dirty="0">
                    <a:solidFill>
                      <a:srgbClr val="0432FF"/>
                    </a:solidFill>
                    <a:latin typeface="Times New Roman" panose="02020603050405020304" pitchFamily="18" charset="0"/>
                    <a:cs typeface="Times New Roman" panose="02020603050405020304" pitchFamily="18" charset="0"/>
                  </a:rPr>
                  <a:t>-  </a:t>
                </a:r>
                <a:r>
                  <a:rPr lang="en-US" sz="1200" b="1" dirty="0">
                    <a:solidFill>
                      <a:srgbClr val="0432FF"/>
                    </a:solidFill>
                    <a:latin typeface="Times New Roman" panose="02020603050405020304" pitchFamily="18" charset="0"/>
                    <a:cs typeface="Times New Roman" panose="02020603050405020304" pitchFamily="18" charset="0"/>
                  </a:rPr>
                  <a:t>+ H</a:t>
                </a:r>
                <a:r>
                  <a:rPr lang="en-US" sz="1200" b="1" baseline="-25000" dirty="0">
                    <a:solidFill>
                      <a:srgbClr val="0432FF"/>
                    </a:solidFill>
                    <a:latin typeface="Times New Roman" panose="02020603050405020304" pitchFamily="18" charset="0"/>
                    <a:cs typeface="Times New Roman" panose="02020603050405020304" pitchFamily="18" charset="0"/>
                  </a:rPr>
                  <a:t>2</a:t>
                </a:r>
                <a:r>
                  <a:rPr lang="en-US" sz="1200" b="1" dirty="0">
                    <a:solidFill>
                      <a:srgbClr val="0432FF"/>
                    </a:solidFill>
                    <a:latin typeface="Times New Roman" panose="02020603050405020304" pitchFamily="18" charset="0"/>
                    <a:cs typeface="Times New Roman" panose="02020603050405020304" pitchFamily="18" charset="0"/>
                  </a:rPr>
                  <a:t>O</a:t>
                </a:r>
                <a:r>
                  <a:rPr lang="en-US" sz="1200" b="1" baseline="30000" dirty="0">
                    <a:solidFill>
                      <a:srgbClr val="0432FF"/>
                    </a:solidFill>
                    <a:latin typeface="Times New Roman" panose="02020603050405020304" pitchFamily="18" charset="0"/>
                    <a:cs typeface="Times New Roman" panose="02020603050405020304" pitchFamily="18" charset="0"/>
                  </a:rPr>
                  <a:t>          </a:t>
                </a:r>
                <a:r>
                  <a:rPr lang="en-US" sz="1200" b="1" dirty="0">
                    <a:solidFill>
                      <a:srgbClr val="0432FF"/>
                    </a:solidFill>
                    <a:latin typeface="Times New Roman" panose="02020603050405020304" pitchFamily="18" charset="0"/>
                    <a:cs typeface="Times New Roman" panose="02020603050405020304" pitchFamily="18" charset="0"/>
                  </a:rPr>
                  <a:t>CH</a:t>
                </a:r>
                <a:r>
                  <a:rPr lang="en-US" sz="1200" b="1" baseline="-25000" dirty="0">
                    <a:solidFill>
                      <a:srgbClr val="0432FF"/>
                    </a:solidFill>
                    <a:latin typeface="Times New Roman" panose="02020603050405020304" pitchFamily="18" charset="0"/>
                    <a:cs typeface="Times New Roman" panose="02020603050405020304" pitchFamily="18" charset="0"/>
                  </a:rPr>
                  <a:t>3</a:t>
                </a:r>
                <a:r>
                  <a:rPr lang="en-US" sz="1200" b="1" dirty="0">
                    <a:solidFill>
                      <a:srgbClr val="0432FF"/>
                    </a:solidFill>
                    <a:latin typeface="Times New Roman" panose="02020603050405020304" pitchFamily="18" charset="0"/>
                    <a:cs typeface="Times New Roman" panose="02020603050405020304" pitchFamily="18" charset="0"/>
                  </a:rPr>
                  <a:t>COOH+ OH</a:t>
                </a:r>
                <a:r>
                  <a:rPr lang="en-US" sz="1200" b="1" baseline="30000" dirty="0">
                    <a:solidFill>
                      <a:srgbClr val="0432FF"/>
                    </a:solidFill>
                    <a:latin typeface="Times New Roman" panose="02020603050405020304" pitchFamily="18" charset="0"/>
                    <a:cs typeface="Times New Roman" panose="02020603050405020304" pitchFamily="18" charset="0"/>
                  </a:rPr>
                  <a:t>- </a:t>
                </a:r>
                <a:endParaRPr lang="en-US" sz="1200" b="1" baseline="30000" dirty="0">
                  <a:solidFill>
                    <a:schemeClr val="accent2">
                      <a:lumMod val="50000"/>
                    </a:schemeClr>
                  </a:solidFill>
                  <a:latin typeface="Times New Roman" panose="02020603050405020304" pitchFamily="18" charset="0"/>
                  <a:cs typeface="Times New Roman" panose="02020603050405020304" pitchFamily="18" charset="0"/>
                </a:endParaRPr>
              </a:p>
              <a:p>
                <a:pPr marL="0" indent="0">
                  <a:buNone/>
                </a:pPr>
                <a:r>
                  <a:rPr lang="en-US" altLang="zh-TW" sz="1200" dirty="0">
                    <a:solidFill>
                      <a:srgbClr val="000000"/>
                    </a:solidFill>
                    <a:latin typeface="Times New Roman" panose="02020603050405020304" pitchFamily="18" charset="0"/>
                    <a:cs typeface="Times New Roman" panose="02020603050405020304" pitchFamily="18" charset="0"/>
                  </a:rPr>
                  <a:t>0.04                                    0                 0</a:t>
                </a:r>
              </a:p>
              <a:p>
                <a:pPr marL="0" indent="0">
                  <a:buNone/>
                </a:pPr>
                <a:r>
                  <a:rPr lang="en-US" sz="1200" b="1" dirty="0">
                    <a:solidFill>
                      <a:srgbClr val="0432FF"/>
                    </a:solidFill>
                    <a:latin typeface="Times New Roman" panose="02020603050405020304" pitchFamily="18" charset="0"/>
                    <a:cs typeface="Times New Roman" panose="02020603050405020304" pitchFamily="18" charset="0"/>
                  </a:rPr>
                  <a:t>-X                                   + X                +X</a:t>
                </a:r>
              </a:p>
              <a:p>
                <a:pPr marL="0" indent="0">
                  <a:buNone/>
                </a:pPr>
                <a:r>
                  <a:rPr lang="en-IQ" sz="1600" dirty="0">
                    <a:latin typeface="Times New Roman" panose="02020603050405020304" pitchFamily="18" charset="0"/>
                    <a:cs typeface="Times New Roman" panose="02020603050405020304" pitchFamily="18" charset="0"/>
                  </a:rPr>
                  <a:t>0.04-x                      x.           x</a:t>
                </a:r>
              </a:p>
              <a:p>
                <a:pPr marL="0" indent="0">
                  <a:buNone/>
                </a:pPr>
                <a:r>
                  <a:rPr lang="en-IQ" sz="1600" dirty="0">
                    <a:latin typeface="Times New Roman" panose="02020603050405020304" pitchFamily="18" charset="0"/>
                    <a:cs typeface="Times New Roman" panose="02020603050405020304" pitchFamily="18" charset="0"/>
                  </a:rPr>
                  <a:t>K</a:t>
                </a:r>
                <a:r>
                  <a:rPr lang="en-IQ" sz="1600" baseline="-25000" dirty="0">
                    <a:latin typeface="Times New Roman" panose="02020603050405020304" pitchFamily="18" charset="0"/>
                    <a:cs typeface="Times New Roman" panose="02020603050405020304" pitchFamily="18" charset="0"/>
                  </a:rPr>
                  <a:t>b</a:t>
                </a:r>
                <a:r>
                  <a:rPr lang="en-IQ" sz="1600" dirty="0">
                    <a:latin typeface="Times New Roman" panose="02020603050405020304" pitchFamily="18" charset="0"/>
                    <a:cs typeface="Times New Roman" panose="02020603050405020304" pitchFamily="18" charset="0"/>
                  </a:rPr>
                  <a:t>=</a:t>
                </a:r>
                <a14:m>
                  <m:oMath xmlns:m="http://schemas.openxmlformats.org/officeDocument/2006/math">
                    <m:f>
                      <m:fPr>
                        <m:ctrlPr>
                          <a:rPr lang="en-IQ" sz="1600" i="1" smtClean="0">
                            <a:latin typeface="Cambria Math" panose="02040503050406030204" pitchFamily="18" charset="0"/>
                            <a:cs typeface="Times New Roman" panose="02020603050405020304" pitchFamily="18" charset="0"/>
                          </a:rPr>
                        </m:ctrlPr>
                      </m:fPr>
                      <m:num>
                        <m:d>
                          <m:dPr>
                            <m:begChr m:val="["/>
                            <m:endChr m:val="]"/>
                            <m:ctrlPr>
                              <a:rPr lang="en-US" sz="1600" b="0" i="1" smtClean="0">
                                <a:latin typeface="Cambria Math" panose="02040503050406030204" pitchFamily="18" charset="0"/>
                                <a:cs typeface="Times New Roman" panose="02020603050405020304" pitchFamily="18" charset="0"/>
                              </a:rPr>
                            </m:ctrlPr>
                          </m:dPr>
                          <m:e>
                            <m:r>
                              <a:rPr lang="en-US" sz="1600" b="0" i="1" smtClean="0">
                                <a:latin typeface="Cambria Math" panose="02040503050406030204" pitchFamily="18" charset="0"/>
                                <a:cs typeface="Times New Roman" panose="02020603050405020304" pitchFamily="18" charset="0"/>
                              </a:rPr>
                              <m:t>𝐶𝐻</m:t>
                            </m:r>
                            <m:r>
                              <a:rPr lang="en-US" sz="1600" b="0" i="1" baseline="-25000" smtClean="0">
                                <a:latin typeface="Cambria Math" panose="02040503050406030204" pitchFamily="18" charset="0"/>
                                <a:cs typeface="Times New Roman" panose="02020603050405020304" pitchFamily="18" charset="0"/>
                              </a:rPr>
                              <m:t>3</m:t>
                            </m:r>
                            <m:r>
                              <a:rPr lang="en-US" sz="1600" b="0" i="1" smtClean="0">
                                <a:latin typeface="Cambria Math" panose="02040503050406030204" pitchFamily="18" charset="0"/>
                                <a:cs typeface="Times New Roman" panose="02020603050405020304" pitchFamily="18" charset="0"/>
                              </a:rPr>
                              <m:t>𝐶𝑂𝑂𝐻</m:t>
                            </m:r>
                          </m:e>
                        </m:d>
                        <m:r>
                          <a:rPr lang="en-US" sz="1600" b="0" i="1" smtClean="0">
                            <a:latin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cs typeface="Times New Roman" panose="02020603050405020304" pitchFamily="18" charset="0"/>
                          </a:rPr>
                          <m:t>𝑂𝐻</m:t>
                        </m:r>
                        <m:r>
                          <a:rPr lang="en-US" sz="1600" b="0" i="1" baseline="30000" smtClean="0">
                            <a:latin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cs typeface="Times New Roman" panose="02020603050405020304" pitchFamily="18" charset="0"/>
                          </a:rPr>
                          <m:t>]</m:t>
                        </m:r>
                      </m:num>
                      <m:den>
                        <m:r>
                          <a:rPr lang="en-US" sz="1600" b="0" i="1" smtClean="0">
                            <a:latin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cs typeface="Times New Roman" panose="02020603050405020304" pitchFamily="18" charset="0"/>
                          </a:rPr>
                          <m:t>𝐶𝐻</m:t>
                        </m:r>
                        <m:r>
                          <a:rPr lang="en-US" sz="1600" b="0" i="1" baseline="-25000" smtClean="0">
                            <a:latin typeface="Cambria Math" panose="02040503050406030204" pitchFamily="18" charset="0"/>
                            <a:cs typeface="Times New Roman" panose="02020603050405020304" pitchFamily="18" charset="0"/>
                          </a:rPr>
                          <m:t>3</m:t>
                        </m:r>
                        <m:r>
                          <a:rPr lang="en-US" sz="1600" b="0" i="1" smtClean="0">
                            <a:latin typeface="Cambria Math" panose="02040503050406030204" pitchFamily="18" charset="0"/>
                            <a:cs typeface="Times New Roman" panose="02020603050405020304" pitchFamily="18" charset="0"/>
                          </a:rPr>
                          <m:t>𝐶𝑂𝑂</m:t>
                        </m:r>
                        <m:r>
                          <a:rPr lang="en-US" sz="1600" b="0" i="1" smtClean="0">
                            <a:latin typeface="Cambria Math" panose="02040503050406030204" pitchFamily="18" charset="0"/>
                            <a:cs typeface="Times New Roman" panose="02020603050405020304" pitchFamily="18" charset="0"/>
                          </a:rPr>
                          <m:t>−]</m:t>
                        </m:r>
                      </m:den>
                    </m:f>
                  </m:oMath>
                </a14:m>
                <a:r>
                  <a:rPr lang="en-IQ" sz="1600" dirty="0">
                    <a:latin typeface="Times New Roman" panose="02020603050405020304" pitchFamily="18" charset="0"/>
                    <a:cs typeface="Times New Roman" panose="02020603050405020304" pitchFamily="18" charset="0"/>
                  </a:rPr>
                  <a:t> , ,,,,,,,,,,,,,,,</a:t>
                </a:r>
                <a:r>
                  <a:rPr lang="en-US" sz="1600" b="1" dirty="0">
                    <a:latin typeface="Times New Roman" panose="02020603050405020304" pitchFamily="18" charset="0"/>
                    <a:ea typeface="Calibri" panose="020F0502020204030204" pitchFamily="34" charset="0"/>
                    <a:cs typeface="Times New Roman" panose="02020603050405020304" pitchFamily="18" charset="0"/>
                  </a:rPr>
                  <a:t> 5.6 </a:t>
                </a:r>
                <a14:m>
                  <m:oMath xmlns:m="http://schemas.openxmlformats.org/officeDocument/2006/math">
                    <m:r>
                      <a:rPr lang="en-US" sz="1600" b="1" i="1" dirty="0">
                        <a:latin typeface="Cambria Math" panose="02040503050406030204" pitchFamily="18" charset="0"/>
                        <a:ea typeface="Cambria Math" panose="02040503050406030204" pitchFamily="18" charset="0"/>
                        <a:cs typeface="Arial" panose="020B0604020202020204" pitchFamily="34" charset="0"/>
                      </a:rPr>
                      <m:t>×</m:t>
                    </m:r>
                  </m:oMath>
                </a14:m>
                <a:r>
                  <a:rPr lang="en-US" sz="1600" b="1" dirty="0">
                    <a:latin typeface="Times New Roman" panose="02020603050405020304" pitchFamily="18" charset="0"/>
                    <a:ea typeface="Calibri" panose="020F0502020204030204" pitchFamily="34" charset="0"/>
                    <a:cs typeface="Times New Roman" panose="02020603050405020304" pitchFamily="18" charset="0"/>
                  </a:rPr>
                  <a:t>10</a:t>
                </a:r>
                <a:r>
                  <a:rPr lang="en-US" sz="1600" b="1" baseline="30000" dirty="0">
                    <a:latin typeface="Times New Roman" panose="02020603050405020304" pitchFamily="18" charset="0"/>
                    <a:ea typeface="Calibri" panose="020F0502020204030204" pitchFamily="34" charset="0"/>
                    <a:cs typeface="Times New Roman" panose="02020603050405020304" pitchFamily="18" charset="0"/>
                  </a:rPr>
                  <a:t>-10</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IQ" sz="1600" dirty="0">
                    <a:latin typeface="Times New Roman" panose="02020603050405020304" pitchFamily="18" charset="0"/>
                    <a:cs typeface="Times New Roman" panose="02020603050405020304" pitchFamily="18" charset="0"/>
                  </a:rPr>
                  <a:t>=</a:t>
                </a:r>
                <a14:m>
                  <m:oMath xmlns:m="http://schemas.openxmlformats.org/officeDocument/2006/math">
                    <m:f>
                      <m:fPr>
                        <m:ctrlPr>
                          <a:rPr lang="en-IQ" sz="1600" i="1" smtClean="0">
                            <a:latin typeface="Cambria Math" panose="02040503050406030204" pitchFamily="18" charset="0"/>
                            <a:cs typeface="Times New Roman" panose="02020603050405020304" pitchFamily="18" charset="0"/>
                          </a:rPr>
                        </m:ctrlPr>
                      </m:fPr>
                      <m:num>
                        <m:r>
                          <a:rPr lang="en-US" sz="1600" b="0" i="1" smtClean="0">
                            <a:latin typeface="Cambria Math" panose="02040503050406030204" pitchFamily="18" charset="0"/>
                            <a:cs typeface="Times New Roman" panose="02020603050405020304" pitchFamily="18" charset="0"/>
                          </a:rPr>
                          <m:t>𝑋</m:t>
                        </m:r>
                        <m:r>
                          <a:rPr lang="en-US" sz="1600" b="0" i="1" baseline="30000" smtClean="0">
                            <a:latin typeface="Cambria Math" panose="02040503050406030204" pitchFamily="18" charset="0"/>
                            <a:cs typeface="Times New Roman" panose="02020603050405020304" pitchFamily="18" charset="0"/>
                          </a:rPr>
                          <m:t>2</m:t>
                        </m:r>
                      </m:num>
                      <m:den>
                        <m:r>
                          <a:rPr lang="en-US" sz="1600" b="0" i="1" smtClean="0">
                            <a:latin typeface="Cambria Math" panose="02040503050406030204" pitchFamily="18" charset="0"/>
                            <a:cs typeface="Times New Roman" panose="02020603050405020304" pitchFamily="18" charset="0"/>
                          </a:rPr>
                          <m:t>0.04−</m:t>
                        </m:r>
                        <m:r>
                          <a:rPr lang="en-US" sz="1600" b="0" i="1" smtClean="0">
                            <a:latin typeface="Cambria Math" panose="02040503050406030204" pitchFamily="18" charset="0"/>
                            <a:cs typeface="Times New Roman" panose="02020603050405020304" pitchFamily="18" charset="0"/>
                          </a:rPr>
                          <m:t>𝑋</m:t>
                        </m:r>
                        <m:r>
                          <a:rPr lang="en-US" sz="1600" b="0" i="1" smtClean="0">
                            <a:latin typeface="Cambria Math" panose="02040503050406030204" pitchFamily="18" charset="0"/>
                            <a:cs typeface="Times New Roman" panose="02020603050405020304" pitchFamily="18" charset="0"/>
                          </a:rPr>
                          <m:t> </m:t>
                        </m:r>
                      </m:den>
                    </m:f>
                  </m:oMath>
                </a14:m>
                <a:r>
                  <a:rPr lang="en-IQ" sz="1600" dirty="0">
                    <a:latin typeface="Times New Roman" panose="02020603050405020304" pitchFamily="18" charset="0"/>
                    <a:cs typeface="Times New Roman" panose="02020603050405020304" pitchFamily="18" charset="0"/>
                  </a:rPr>
                  <a:t>,,,,     </a:t>
                </a:r>
                <a:r>
                  <a:rPr lang="en-IQ" sz="1600" b="1" dirty="0">
                    <a:solidFill>
                      <a:srgbClr val="FF0000"/>
                    </a:solidFill>
                    <a:latin typeface="Times New Roman" panose="02020603050405020304" pitchFamily="18" charset="0"/>
                    <a:cs typeface="Times New Roman" panose="02020603050405020304" pitchFamily="18" charset="0"/>
                  </a:rPr>
                  <a:t>X= </a:t>
                </a:r>
                <a:r>
                  <a:rPr lang="en-IQ" sz="1600" b="1" dirty="0">
                    <a:solidFill>
                      <a:schemeClr val="tx1"/>
                    </a:solidFill>
                    <a:latin typeface="Times New Roman" panose="02020603050405020304" pitchFamily="18" charset="0"/>
                    <a:cs typeface="Times New Roman" panose="02020603050405020304" pitchFamily="18" charset="0"/>
                  </a:rPr>
                  <a:t>4</a:t>
                </a:r>
                <a:r>
                  <a:rPr lang="en-US"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.7 </a:t>
                </a:r>
                <a14:m>
                  <m:oMath xmlns:m="http://schemas.openxmlformats.org/officeDocument/2006/math">
                    <m:r>
                      <a:rPr lang="en-US" sz="1600" b="1" i="1" dirty="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10</a:t>
                </a:r>
                <a:r>
                  <a:rPr lang="en-US" sz="1600" b="1" baseline="30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-6</a:t>
                </a:r>
                <a:r>
                  <a:rPr lang="en-US"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IQ" sz="1600" b="1" dirty="0">
                    <a:solidFill>
                      <a:srgbClr val="FF0000"/>
                    </a:solidFill>
                    <a:latin typeface="Times New Roman" panose="02020603050405020304" pitchFamily="18" charset="0"/>
                    <a:cs typeface="Times New Roman" panose="02020603050405020304" pitchFamily="18" charset="0"/>
                  </a:rPr>
                  <a:t>M[</a:t>
                </a:r>
                <a:r>
                  <a:rPr lang="en-US" sz="1600" b="1" dirty="0">
                    <a:solidFill>
                      <a:srgbClr val="FF0000"/>
                    </a:solidFill>
                    <a:latin typeface="Times New Roman" panose="02020603050405020304" pitchFamily="18" charset="0"/>
                    <a:cs typeface="Times New Roman" panose="02020603050405020304" pitchFamily="18" charset="0"/>
                  </a:rPr>
                  <a:t>OH</a:t>
                </a:r>
                <a:r>
                  <a:rPr lang="en-US" sz="1600" b="1" baseline="30000" dirty="0">
                    <a:solidFill>
                      <a:srgbClr val="FF000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a:solidFill>
                      <a:srgbClr val="0432FF"/>
                    </a:solidFill>
                    <a:latin typeface="Times New Roman" panose="02020603050405020304" pitchFamily="18" charset="0"/>
                    <a:cs typeface="Times New Roman" panose="02020603050405020304" pitchFamily="18" charset="0"/>
                  </a:rPr>
                  <a:t>, pOH=- log [</a:t>
                </a:r>
                <a:r>
                  <a:rPr lang="en-US" sz="1600" b="1" dirty="0">
                    <a:solidFill>
                      <a:srgbClr val="FF0000"/>
                    </a:solidFill>
                    <a:latin typeface="Times New Roman" panose="02020603050405020304" pitchFamily="18" charset="0"/>
                    <a:cs typeface="Times New Roman" panose="02020603050405020304" pitchFamily="18" charset="0"/>
                  </a:rPr>
                  <a:t>OH</a:t>
                </a:r>
                <a:r>
                  <a:rPr lang="en-US" sz="1600" b="1" baseline="30000" dirty="0">
                    <a:solidFill>
                      <a:srgbClr val="FF0000"/>
                    </a:solidFill>
                    <a:latin typeface="Times New Roman" panose="02020603050405020304" pitchFamily="18" charset="0"/>
                    <a:cs typeface="Times New Roman" panose="02020603050405020304" pitchFamily="18" charset="0"/>
                  </a:rPr>
                  <a:t>-</a:t>
                </a:r>
                <a:r>
                  <a:rPr lang="en-US" sz="1600" b="1" dirty="0">
                    <a:solidFill>
                      <a:srgbClr val="0432FF"/>
                    </a:solidFill>
                    <a:latin typeface="Times New Roman" panose="02020603050405020304" pitchFamily="18" charset="0"/>
                    <a:cs typeface="Times New Roman" panose="02020603050405020304" pitchFamily="18" charset="0"/>
                  </a:rPr>
                  <a:t>]= -log[</a:t>
                </a:r>
                <a:r>
                  <a:rPr lang="en-IQ" sz="1600" b="1" dirty="0">
                    <a:latin typeface="Times New Roman" panose="02020603050405020304" pitchFamily="18" charset="0"/>
                    <a:cs typeface="Times New Roman" panose="02020603050405020304" pitchFamily="18" charset="0"/>
                  </a:rPr>
                  <a:t>4</a:t>
                </a:r>
                <a:r>
                  <a:rPr lang="en-US" sz="1600" b="1" dirty="0">
                    <a:latin typeface="Times New Roman" panose="02020603050405020304" pitchFamily="18" charset="0"/>
                    <a:ea typeface="Calibri" panose="020F0502020204030204" pitchFamily="34" charset="0"/>
                    <a:cs typeface="Times New Roman" panose="02020603050405020304" pitchFamily="18" charset="0"/>
                  </a:rPr>
                  <a:t>.7 </a:t>
                </a:r>
                <a14:m>
                  <m:oMath xmlns:m="http://schemas.openxmlformats.org/officeDocument/2006/math">
                    <m:r>
                      <a:rPr lang="en-US" sz="1600" b="1" i="1" dirty="0">
                        <a:latin typeface="Cambria Math" panose="02040503050406030204" pitchFamily="18" charset="0"/>
                        <a:ea typeface="Cambria Math" panose="02040503050406030204" pitchFamily="18" charset="0"/>
                        <a:cs typeface="Arial" panose="020B0604020202020204" pitchFamily="34" charset="0"/>
                      </a:rPr>
                      <m:t>×</m:t>
                    </m:r>
                  </m:oMath>
                </a14:m>
                <a:r>
                  <a:rPr lang="en-US" sz="1600" b="1" dirty="0">
                    <a:latin typeface="Times New Roman" panose="02020603050405020304" pitchFamily="18" charset="0"/>
                    <a:ea typeface="Calibri" panose="020F0502020204030204" pitchFamily="34" charset="0"/>
                    <a:cs typeface="Times New Roman" panose="02020603050405020304" pitchFamily="18" charset="0"/>
                  </a:rPr>
                  <a:t>10</a:t>
                </a:r>
                <a:r>
                  <a:rPr lang="en-US" sz="1600" b="1" baseline="30000" dirty="0">
                    <a:latin typeface="Times New Roman" panose="02020603050405020304" pitchFamily="18" charset="0"/>
                    <a:ea typeface="Calibri" panose="020F0502020204030204" pitchFamily="34" charset="0"/>
                    <a:cs typeface="Times New Roman" panose="02020603050405020304" pitchFamily="18" charset="0"/>
                  </a:rPr>
                  <a:t>-6</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a:solidFill>
                      <a:srgbClr val="0432FF"/>
                    </a:solidFill>
                    <a:latin typeface="Times New Roman" panose="02020603050405020304" pitchFamily="18" charset="0"/>
                    <a:cs typeface="Times New Roman" panose="02020603050405020304" pitchFamily="18" charset="0"/>
                  </a:rPr>
                  <a:t>]=5.33</a:t>
                </a:r>
              </a:p>
              <a:p>
                <a:pPr marL="0" indent="0">
                  <a:buNone/>
                </a:pPr>
                <a:r>
                  <a:rPr lang="en-US" sz="1600" b="1" dirty="0">
                    <a:solidFill>
                      <a:srgbClr val="0432FF"/>
                    </a:solidFill>
                    <a:latin typeface="Times New Roman" panose="02020603050405020304" pitchFamily="18" charset="0"/>
                    <a:cs typeface="Times New Roman" panose="02020603050405020304" pitchFamily="18" charset="0"/>
                  </a:rPr>
                  <a:t>pH=14-pOH,   pH= 14- 5.33= 8.67</a:t>
                </a:r>
                <a:r>
                  <a:rPr lang="en-US" sz="1600" b="1" dirty="0">
                    <a:solidFill>
                      <a:srgbClr val="C00000"/>
                    </a:solidFill>
                    <a:latin typeface="Times New Roman" panose="02020603050405020304" pitchFamily="18" charset="0"/>
                    <a:cs typeface="Times New Roman" panose="02020603050405020304" pitchFamily="18" charset="0"/>
                  </a:rPr>
                  <a:t>(solution is basic)</a:t>
                </a:r>
                <a:endParaRPr lang="en-US" sz="1600" b="1" dirty="0">
                  <a:solidFill>
                    <a:srgbClr val="0432FF"/>
                  </a:solidFill>
                </a:endParaRPr>
              </a:p>
              <a:p>
                <a:pPr marL="0" indent="0">
                  <a:buNone/>
                </a:pPr>
                <a:endParaRPr lang="en-US" sz="1600" b="1" dirty="0">
                  <a:solidFill>
                    <a:srgbClr val="0432FF"/>
                  </a:solidFill>
                  <a:latin typeface="Times New Roman" panose="02020603050405020304" pitchFamily="18" charset="0"/>
                  <a:cs typeface="Times New Roman" panose="02020603050405020304" pitchFamily="18" charset="0"/>
                </a:endParaRPr>
              </a:p>
              <a:p>
                <a:endParaRPr lang="en-IQ" sz="1200" dirty="0"/>
              </a:p>
            </p:txBody>
          </p:sp>
        </mc:Choice>
        <mc:Fallback xmlns="">
          <p:sp>
            <p:nvSpPr>
              <p:cNvPr id="3" name="Content Placeholder 2">
                <a:extLst>
                  <a:ext uri="{FF2B5EF4-FFF2-40B4-BE49-F238E27FC236}">
                    <a16:creationId xmlns:a16="http://schemas.microsoft.com/office/drawing/2014/main" id="{08776F62-F0C8-CD46-BF99-6693B7318DEB}"/>
                  </a:ext>
                </a:extLst>
              </p:cNvPr>
              <p:cNvSpPr>
                <a:spLocks noGrp="1" noRot="1" noChangeAspect="1" noMove="1" noResize="1" noEditPoints="1" noAdjustHandles="1" noChangeArrowheads="1" noChangeShapeType="1" noTextEdit="1"/>
              </p:cNvSpPr>
              <p:nvPr>
                <p:ph idx="1"/>
              </p:nvPr>
            </p:nvSpPr>
            <p:spPr>
              <a:xfrm>
                <a:off x="175590" y="159854"/>
                <a:ext cx="12016409" cy="6698146"/>
              </a:xfrm>
              <a:blipFill>
                <a:blip r:embed="rId2"/>
                <a:stretch>
                  <a:fillRect l="-211" t="-568"/>
                </a:stretch>
              </a:blipFill>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DEF06951-D4EE-B74F-9ABD-086E5FBE8DE0}"/>
              </a:ext>
            </a:extLst>
          </p:cNvPr>
          <p:cNvSpPr>
            <a:spLocks noGrp="1"/>
          </p:cNvSpPr>
          <p:nvPr>
            <p:ph type="sldNum" sz="quarter" idx="12"/>
          </p:nvPr>
        </p:nvSpPr>
        <p:spPr/>
        <p:txBody>
          <a:bodyPr/>
          <a:lstStyle/>
          <a:p>
            <a:fld id="{88090F67-2096-5340-93FF-8FBA9FFBF1CA}" type="slidenum">
              <a:rPr lang="en-IQ" smtClean="0"/>
              <a:t>31</a:t>
            </a:fld>
            <a:endParaRPr lang="en-IQ"/>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039218-7A0B-254A-AEA2-50B4B26553AD}"/>
                  </a:ext>
                </a:extLst>
              </p:cNvPr>
              <p:cNvSpPr txBox="1"/>
              <p:nvPr/>
            </p:nvSpPr>
            <p:spPr>
              <a:xfrm>
                <a:off x="8537714" y="3508927"/>
                <a:ext cx="3511826" cy="1323439"/>
              </a:xfrm>
              <a:prstGeom prst="rect">
                <a:avLst/>
              </a:prstGeom>
              <a:noFill/>
              <a:ln>
                <a:solidFill>
                  <a:srgbClr val="00B050"/>
                </a:solidFill>
              </a:ln>
            </p:spPr>
            <p:txBody>
              <a:bodyPr wrap="square" rtlCol="0">
                <a:spAutoFit/>
              </a:bodyPr>
              <a:lstStyle/>
              <a:p>
                <a:r>
                  <a:rPr lang="en-IQ" sz="1600" dirty="0">
                    <a:latin typeface="Times New Roman" panose="02020603050405020304" pitchFamily="18" charset="0"/>
                    <a:cs typeface="Times New Roman" panose="02020603050405020304" pitchFamily="18" charset="0"/>
                  </a:rPr>
                  <a:t>K</a:t>
                </a:r>
                <a:r>
                  <a:rPr lang="en-IQ" sz="1600" baseline="-25000" dirty="0">
                    <a:latin typeface="Times New Roman" panose="02020603050405020304" pitchFamily="18" charset="0"/>
                    <a:cs typeface="Times New Roman" panose="02020603050405020304" pitchFamily="18" charset="0"/>
                  </a:rPr>
                  <a:t>b</a:t>
                </a:r>
                <a:r>
                  <a:rPr lang="en-IQ" sz="1600" dirty="0">
                    <a:latin typeface="Times New Roman" panose="02020603050405020304" pitchFamily="18" charset="0"/>
                    <a:cs typeface="Times New Roman" panose="02020603050405020304" pitchFamily="18" charset="0"/>
                  </a:rPr>
                  <a:t>=K</a:t>
                </a:r>
                <a:r>
                  <a:rPr lang="en-IQ" sz="1600" baseline="-25000" dirty="0">
                    <a:latin typeface="Times New Roman" panose="02020603050405020304" pitchFamily="18" charset="0"/>
                    <a:cs typeface="Times New Roman" panose="02020603050405020304" pitchFamily="18" charset="0"/>
                  </a:rPr>
                  <a:t>w</a:t>
                </a:r>
                <a:r>
                  <a:rPr lang="en-IQ" sz="1600" dirty="0">
                    <a:latin typeface="Times New Roman" panose="02020603050405020304" pitchFamily="18" charset="0"/>
                    <a:cs typeface="Times New Roman" panose="02020603050405020304" pitchFamily="18" charset="0"/>
                  </a:rPr>
                  <a:t>/K</a:t>
                </a:r>
                <a:r>
                  <a:rPr lang="en-IQ" sz="1600" baseline="-25000" dirty="0">
                    <a:latin typeface="Times New Roman" panose="02020603050405020304" pitchFamily="18" charset="0"/>
                    <a:cs typeface="Times New Roman" panose="02020603050405020304" pitchFamily="18" charset="0"/>
                  </a:rPr>
                  <a:t>a</a:t>
                </a:r>
                <a:r>
                  <a:rPr lang="en-IQ" sz="1600" dirty="0">
                    <a:latin typeface="Times New Roman" panose="02020603050405020304" pitchFamily="18" charset="0"/>
                    <a:cs typeface="Times New Roman" panose="02020603050405020304" pitchFamily="18" charset="0"/>
                  </a:rPr>
                  <a:t>=</a:t>
                </a:r>
                <a:r>
                  <a:rPr lang="en-US" sz="1600" b="1" dirty="0">
                    <a:solidFill>
                      <a:srgbClr val="000000"/>
                    </a:solidFill>
                    <a:latin typeface="Times New Roman" panose="02020603050405020304" pitchFamily="18" charset="0"/>
                    <a:cs typeface="Times New Roman" panose="02020603050405020304" pitchFamily="18" charset="0"/>
                  </a:rPr>
                  <a:t>1.0</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600" b="1"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10</a:t>
                </a:r>
                <a:r>
                  <a:rPr lang="en-US" sz="1600" b="1" baseline="30000" dirty="0">
                    <a:latin typeface="Times New Roman" panose="02020603050405020304" pitchFamily="18" charset="0"/>
                    <a:ea typeface="Calibri" panose="020F0502020204030204" pitchFamily="34" charset="0"/>
                    <a:cs typeface="Times New Roman" panose="02020603050405020304" pitchFamily="18" charset="0"/>
                  </a:rPr>
                  <a:t>-14</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600" b="1" dirty="0">
                    <a:solidFill>
                      <a:srgbClr val="000000"/>
                    </a:solidFill>
                    <a:latin typeface="Times New Roman" panose="02020603050405020304" pitchFamily="18" charset="0"/>
                    <a:cs typeface="Times New Roman" panose="02020603050405020304" pitchFamily="18" charset="0"/>
                  </a:rPr>
                  <a:t>1.8</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600" b="1" i="1" dirty="0">
                        <a:latin typeface="Cambria Math" panose="02040503050406030204" pitchFamily="18" charset="0"/>
                        <a:ea typeface="Cambria Math" panose="02040503050406030204" pitchFamily="18" charset="0"/>
                        <a:cs typeface="Arial" panose="020B0604020202020204" pitchFamily="34" charset="0"/>
                      </a:rPr>
                      <m:t>×</m:t>
                    </m:r>
                  </m:oMath>
                </a14:m>
                <a:r>
                  <a:rPr lang="en-US" sz="1600" b="1" dirty="0">
                    <a:latin typeface="Times New Roman" panose="02020603050405020304" pitchFamily="18" charset="0"/>
                    <a:ea typeface="Calibri" panose="020F0502020204030204" pitchFamily="34" charset="0"/>
                    <a:cs typeface="Times New Roman" panose="02020603050405020304" pitchFamily="18" charset="0"/>
                  </a:rPr>
                  <a:t>10</a:t>
                </a:r>
                <a:r>
                  <a:rPr lang="en-US" sz="1600" b="1" baseline="30000" dirty="0">
                    <a:latin typeface="Times New Roman" panose="02020603050405020304" pitchFamily="18" charset="0"/>
                    <a:ea typeface="Calibri" panose="020F0502020204030204" pitchFamily="34" charset="0"/>
                    <a:cs typeface="Times New Roman" panose="02020603050405020304" pitchFamily="18" charset="0"/>
                  </a:rPr>
                  <a:t>-5</a:t>
                </a:r>
              </a:p>
              <a:p>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K</a:t>
                </a:r>
                <a:r>
                  <a:rPr lang="en-US" sz="1600" b="1" baseline="-25000" dirty="0" err="1">
                    <a:effectLst/>
                    <a:latin typeface="Times New Roman" panose="02020603050405020304" pitchFamily="18" charset="0"/>
                    <a:ea typeface="Calibri" panose="020F0502020204030204" pitchFamily="34" charset="0"/>
                    <a:cs typeface="Times New Roman" panose="02020603050405020304" pitchFamily="18" charset="0"/>
                  </a:rPr>
                  <a:t>b</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5.6 </a:t>
                </a:r>
                <a14:m>
                  <m:oMath xmlns:m="http://schemas.openxmlformats.org/officeDocument/2006/math">
                    <m:r>
                      <a:rPr lang="en-US" sz="1600" b="1"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10</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IQ" sz="1600" dirty="0">
                    <a:latin typeface="Times New Roman" panose="02020603050405020304" pitchFamily="18" charset="0"/>
                    <a:cs typeface="Times New Roman" panose="02020603050405020304" pitchFamily="18" charset="0"/>
                  </a:rPr>
                  <a:t>Becaus</a:t>
                </a:r>
                <a:r>
                  <a:rPr lang="en-US" sz="1600" dirty="0">
                    <a:latin typeface="Times New Roman" panose="02020603050405020304" pitchFamily="18" charset="0"/>
                    <a:cs typeface="Times New Roman" panose="02020603050405020304" pitchFamily="18" charset="0"/>
                  </a:rPr>
                  <a:t>e the </a:t>
                </a:r>
                <a:r>
                  <a:rPr lang="en-US" sz="1600" dirty="0">
                    <a:solidFill>
                      <a:srgbClr val="0432FF"/>
                    </a:solidFill>
                    <a:latin typeface="Times New Roman" panose="02020603050405020304" pitchFamily="18" charset="0"/>
                    <a:cs typeface="Times New Roman" panose="02020603050405020304" pitchFamily="18" charset="0"/>
                  </a:rPr>
                  <a:t>CH</a:t>
                </a:r>
                <a:r>
                  <a:rPr lang="en-US" sz="1600" baseline="-25000" dirty="0">
                    <a:solidFill>
                      <a:srgbClr val="0432FF"/>
                    </a:solidFill>
                    <a:latin typeface="Times New Roman" panose="02020603050405020304" pitchFamily="18" charset="0"/>
                    <a:cs typeface="Times New Roman" panose="02020603050405020304" pitchFamily="18" charset="0"/>
                  </a:rPr>
                  <a:t>3</a:t>
                </a:r>
                <a:r>
                  <a:rPr lang="en-US" sz="1600" dirty="0">
                    <a:solidFill>
                      <a:srgbClr val="0432FF"/>
                    </a:solidFill>
                    <a:latin typeface="Times New Roman" panose="02020603050405020304" pitchFamily="18" charset="0"/>
                    <a:cs typeface="Times New Roman" panose="02020603050405020304" pitchFamily="18" charset="0"/>
                  </a:rPr>
                  <a:t>COO</a:t>
                </a:r>
                <a:r>
                  <a:rPr lang="en-US" sz="1600" baseline="30000" dirty="0">
                    <a:solidFill>
                      <a:srgbClr val="0432FF"/>
                    </a:solidFill>
                    <a:latin typeface="Times New Roman" panose="02020603050405020304" pitchFamily="18" charset="0"/>
                    <a:cs typeface="Times New Roman" panose="02020603050405020304" pitchFamily="18" charset="0"/>
                  </a:rPr>
                  <a:t>-</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 is the conjugated base for the weak acid</a:t>
                </a:r>
                <a:r>
                  <a:rPr lang="en-US" sz="1600" dirty="0">
                    <a:solidFill>
                      <a:srgbClr val="0432FF"/>
                    </a:solidFill>
                    <a:latin typeface="Times New Roman" panose="02020603050405020304" pitchFamily="18" charset="0"/>
                    <a:cs typeface="Times New Roman" panose="02020603050405020304" pitchFamily="18" charset="0"/>
                  </a:rPr>
                  <a:t> CH</a:t>
                </a:r>
                <a:r>
                  <a:rPr lang="en-US" sz="1600" baseline="-25000" dirty="0">
                    <a:solidFill>
                      <a:srgbClr val="0432FF"/>
                    </a:solidFill>
                    <a:latin typeface="Times New Roman" panose="02020603050405020304" pitchFamily="18" charset="0"/>
                    <a:cs typeface="Times New Roman" panose="02020603050405020304" pitchFamily="18" charset="0"/>
                  </a:rPr>
                  <a:t>3</a:t>
                </a:r>
                <a:r>
                  <a:rPr lang="en-US" sz="1600" dirty="0">
                    <a:solidFill>
                      <a:srgbClr val="0432FF"/>
                    </a:solidFill>
                    <a:latin typeface="Times New Roman" panose="02020603050405020304" pitchFamily="18" charset="0"/>
                    <a:cs typeface="Times New Roman" panose="02020603050405020304" pitchFamily="18" charset="0"/>
                  </a:rPr>
                  <a:t>COOH we used the </a:t>
                </a:r>
                <a:r>
                  <a:rPr lang="en-US" sz="1600" dirty="0" err="1">
                    <a:solidFill>
                      <a:srgbClr val="0432FF"/>
                    </a:solidFill>
                    <a:latin typeface="Times New Roman" panose="02020603050405020304" pitchFamily="18" charset="0"/>
                    <a:cs typeface="Times New Roman" panose="02020603050405020304" pitchFamily="18" charset="0"/>
                  </a:rPr>
                  <a:t>K</a:t>
                </a:r>
                <a:r>
                  <a:rPr lang="en-US" sz="1600" baseline="-25000" dirty="0" err="1">
                    <a:solidFill>
                      <a:srgbClr val="0432FF"/>
                    </a:solidFill>
                    <a:latin typeface="Times New Roman" panose="02020603050405020304" pitchFamily="18" charset="0"/>
                    <a:cs typeface="Times New Roman" panose="02020603050405020304" pitchFamily="18" charset="0"/>
                  </a:rPr>
                  <a:t>b</a:t>
                </a:r>
                <a:r>
                  <a:rPr lang="en-US" sz="1600" dirty="0">
                    <a:solidFill>
                      <a:srgbClr val="0432FF"/>
                    </a:solidFill>
                    <a:latin typeface="Times New Roman" panose="02020603050405020304" pitchFamily="18" charset="0"/>
                    <a:cs typeface="Times New Roman" panose="02020603050405020304" pitchFamily="18" charset="0"/>
                  </a:rPr>
                  <a:t> instead of Ka </a:t>
                </a:r>
                <a:r>
                  <a:rPr lang="en-US" sz="1600" dirty="0">
                    <a:solidFill>
                      <a:srgbClr val="000000"/>
                    </a:solidFill>
                    <a:latin typeface="Times New Roman" panose="02020603050405020304" pitchFamily="18" charset="0"/>
                    <a:cs typeface="Times New Roman" panose="02020603050405020304" pitchFamily="18" charset="0"/>
                  </a:rPr>
                  <a:t>  </a:t>
                </a:r>
                <a:endParaRPr lang="en-IQ" sz="1600" dirty="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12039218-7A0B-254A-AEA2-50B4B26553AD}"/>
                  </a:ext>
                </a:extLst>
              </p:cNvPr>
              <p:cNvSpPr txBox="1">
                <a:spLocks noRot="1" noChangeAspect="1" noMove="1" noResize="1" noEditPoints="1" noAdjustHandles="1" noChangeArrowheads="1" noChangeShapeType="1" noTextEdit="1"/>
              </p:cNvSpPr>
              <p:nvPr/>
            </p:nvSpPr>
            <p:spPr>
              <a:xfrm>
                <a:off x="8537714" y="3508927"/>
                <a:ext cx="3511826" cy="1323439"/>
              </a:xfrm>
              <a:prstGeom prst="rect">
                <a:avLst/>
              </a:prstGeom>
              <a:blipFill>
                <a:blip r:embed="rId3"/>
                <a:stretch>
                  <a:fillRect l="-1079" t="-943" r="-1799" b="-3774"/>
                </a:stretch>
              </a:blipFill>
              <a:ln>
                <a:solidFill>
                  <a:srgbClr val="00B050"/>
                </a:solidFill>
              </a:ln>
            </p:spPr>
            <p:txBody>
              <a:bodyPr/>
              <a:lstStyle/>
              <a:p>
                <a:r>
                  <a:rPr lang="en-IQ">
                    <a:noFill/>
                  </a:rPr>
                  <a:t> </a:t>
                </a:r>
              </a:p>
            </p:txBody>
          </p:sp>
        </mc:Fallback>
      </mc:AlternateContent>
    </p:spTree>
    <p:extLst>
      <p:ext uri="{BB962C8B-B14F-4D97-AF65-F5344CB8AC3E}">
        <p14:creationId xmlns:p14="http://schemas.microsoft.com/office/powerpoint/2010/main" val="503718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0AC96C-BE3B-2B42-9A11-C3ACFA84A0E9}"/>
                  </a:ext>
                </a:extLst>
              </p:cNvPr>
              <p:cNvSpPr>
                <a:spLocks noGrp="1"/>
              </p:cNvSpPr>
              <p:nvPr>
                <p:ph idx="1"/>
              </p:nvPr>
            </p:nvSpPr>
            <p:spPr>
              <a:xfrm>
                <a:off x="188844" y="136525"/>
                <a:ext cx="11844130" cy="4351338"/>
              </a:xfrm>
              <a:ln>
                <a:noFill/>
              </a:ln>
            </p:spPr>
            <p:txBody>
              <a:bodyPr>
                <a:normAutofit/>
              </a:bodyPr>
              <a:lstStyle/>
              <a:p>
                <a:pPr marL="0" indent="0">
                  <a:buNone/>
                </a:pPr>
                <a:r>
                  <a:rPr lang="en-US" sz="1600" u="sng" dirty="0">
                    <a:solidFill>
                      <a:srgbClr val="C00000"/>
                    </a:solidFill>
                    <a:latin typeface="Times New Roman" panose="02020603050405020304" pitchFamily="18" charset="0"/>
                    <a:cs typeface="Times New Roman" panose="02020603050405020304" pitchFamily="18" charset="0"/>
                    <a:sym typeface="Wingdings" pitchFamily="2" charset="2"/>
                  </a:rPr>
                  <a:t>(</a:t>
                </a:r>
                <a:r>
                  <a:rPr lang="en-US" sz="1600" b="1" u="sng" dirty="0">
                    <a:solidFill>
                      <a:srgbClr val="C00000"/>
                    </a:solidFill>
                    <a:latin typeface="Times New Roman" panose="02020603050405020304" pitchFamily="18" charset="0"/>
                    <a:cs typeface="Times New Roman" panose="02020603050405020304" pitchFamily="18" charset="0"/>
                    <a:sym typeface="Wingdings" pitchFamily="2" charset="2"/>
                  </a:rPr>
                  <a:t>d) after the addition of 300ml NaOH</a:t>
                </a:r>
              </a:p>
              <a:p>
                <a:pPr marL="0" indent="0">
                  <a:buNone/>
                </a:pPr>
                <a:r>
                  <a:rPr lang="en-US" sz="1600" b="1" dirty="0">
                    <a:solidFill>
                      <a:srgbClr val="C00000"/>
                    </a:solidFill>
                    <a:latin typeface="Times New Roman" panose="02020603050405020304" pitchFamily="18" charset="0"/>
                    <a:cs typeface="Times New Roman" panose="02020603050405020304" pitchFamily="18" charset="0"/>
                    <a:sym typeface="Wingdings" pitchFamily="2" charset="2"/>
                  </a:rPr>
                  <a:t>We need to calculate the amount(moles#) of OH</a:t>
                </a:r>
                <a:r>
                  <a:rPr lang="en-US" sz="1600" b="1" baseline="30000" dirty="0">
                    <a:solidFill>
                      <a:srgbClr val="C00000"/>
                    </a:solidFill>
                    <a:latin typeface="Times New Roman" panose="02020603050405020304" pitchFamily="18" charset="0"/>
                    <a:cs typeface="Times New Roman" panose="02020603050405020304" pitchFamily="18" charset="0"/>
                    <a:sym typeface="Wingdings" pitchFamily="2" charset="2"/>
                  </a:rPr>
                  <a:t>- </a:t>
                </a:r>
                <a:r>
                  <a:rPr lang="en-US" sz="1600" b="1" dirty="0">
                    <a:solidFill>
                      <a:srgbClr val="C00000"/>
                    </a:solidFill>
                    <a:latin typeface="Times New Roman" panose="02020603050405020304" pitchFamily="18" charset="0"/>
                    <a:cs typeface="Times New Roman" panose="02020603050405020304" pitchFamily="18" charset="0"/>
                    <a:sym typeface="Wingdings" pitchFamily="2" charset="2"/>
                  </a:rPr>
                  <a:t>added to the solution  , </a:t>
                </a:r>
                <a:r>
                  <a:rPr lang="en-US" sz="1600" b="1" dirty="0">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OH</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smtClean="0">
                            <a:solidFill>
                              <a:srgbClr val="000000"/>
                            </a:solidFill>
                            <a:latin typeface="Cambria Math" panose="02040503050406030204" pitchFamily="18" charset="0"/>
                          </a:rPr>
                        </m:ctrlPr>
                      </m:fPr>
                      <m:num>
                        <m:r>
                          <a:rPr lang="en-US" sz="1600" b="1" i="1" smtClean="0">
                            <a:solidFill>
                              <a:srgbClr val="000000"/>
                            </a:solidFill>
                            <a:latin typeface="Cambria Math" panose="02040503050406030204" pitchFamily="18" charset="0"/>
                          </a:rPr>
                          <m:t>𝒎𝒐𝒍</m:t>
                        </m:r>
                      </m:num>
                      <m:den>
                        <m:r>
                          <a:rPr lang="en-US" sz="1600" b="1" i="1" smtClean="0">
                            <a:solidFill>
                              <a:srgbClr val="000000"/>
                            </a:solidFill>
                            <a:latin typeface="Cambria Math" panose="02040503050406030204" pitchFamily="18" charset="0"/>
                          </a:rPr>
                          <m:t>𝑳</m:t>
                        </m:r>
                      </m:den>
                    </m:f>
                  </m:oMath>
                </a14:m>
                <a:r>
                  <a:rPr lang="en-US" sz="1600" b="1" dirty="0">
                    <a:solidFill>
                      <a:srgbClr val="C00000"/>
                    </a:solidFill>
                    <a:latin typeface="Times New Roman" panose="02020603050405020304" pitchFamily="18" charset="0"/>
                    <a:cs typeface="Times New Roman" panose="02020603050405020304" pitchFamily="18" charset="0"/>
                  </a:rPr>
                  <a:t>.      </a:t>
                </a:r>
                <a:r>
                  <a:rPr lang="en-US" sz="1600" b="1" dirty="0">
                    <a:solidFill>
                      <a:schemeClr val="tx1"/>
                    </a:solidFill>
                    <a:latin typeface="Times New Roman" panose="02020603050405020304" pitchFamily="18" charset="0"/>
                    <a:cs typeface="Times New Roman" panose="02020603050405020304" pitchFamily="18" charset="0"/>
                  </a:rPr>
                  <a:t>0.05= </a:t>
                </a:r>
                <a14:m>
                  <m:oMath xmlns:m="http://schemas.openxmlformats.org/officeDocument/2006/math">
                    <m:f>
                      <m:fPr>
                        <m:ctrlPr>
                          <a:rPr lang="en-US" sz="1600" b="1" i="1">
                            <a:solidFill>
                              <a:schemeClr val="tx1"/>
                            </a:solidFill>
                            <a:latin typeface="Cambria Math" panose="02040503050406030204" pitchFamily="18" charset="0"/>
                          </a:rPr>
                        </m:ctrlPr>
                      </m:fPr>
                      <m:num>
                        <m:r>
                          <a:rPr lang="en-US" sz="1600" b="1" i="1">
                            <a:solidFill>
                              <a:schemeClr val="tx1"/>
                            </a:solidFill>
                            <a:latin typeface="Cambria Math" panose="02040503050406030204" pitchFamily="18" charset="0"/>
                          </a:rPr>
                          <m:t>𝒎𝒐𝒍</m:t>
                        </m:r>
                      </m:num>
                      <m:den>
                        <m:r>
                          <a:rPr lang="en-US" sz="1600" b="1" i="1" smtClean="0">
                            <a:solidFill>
                              <a:schemeClr val="tx1"/>
                            </a:solidFill>
                            <a:latin typeface="Cambria Math" panose="02040503050406030204" pitchFamily="18" charset="0"/>
                          </a:rPr>
                          <m:t>𝟑𝟎𝟎</m:t>
                        </m:r>
                        <m:r>
                          <a:rPr lang="en-US" sz="1600" b="1" i="1" smtClean="0">
                            <a:solidFill>
                              <a:schemeClr val="tx1"/>
                            </a:solidFill>
                            <a:latin typeface="Cambria Math" panose="02040503050406030204" pitchFamily="18" charset="0"/>
                          </a:rPr>
                          <m:t>/</m:t>
                        </m:r>
                        <m:r>
                          <a:rPr lang="en-US" sz="1600" b="1" i="1" smtClean="0">
                            <a:solidFill>
                              <a:schemeClr val="tx1"/>
                            </a:solidFill>
                            <a:latin typeface="Cambria Math" panose="02040503050406030204" pitchFamily="18" charset="0"/>
                          </a:rPr>
                          <m:t>𝟏𝟎𝟎𝟎</m:t>
                        </m:r>
                      </m:den>
                    </m:f>
                    <m:r>
                      <a:rPr lang="en-US" sz="1600" b="1" i="0" smtClean="0">
                        <a:solidFill>
                          <a:schemeClr val="tx1"/>
                        </a:solidFill>
                        <a:latin typeface="Cambria Math" panose="02040503050406030204" pitchFamily="18" charset="0"/>
                      </a:rPr>
                      <m:t>,</m:t>
                    </m:r>
                  </m:oMath>
                </a14:m>
                <a:r>
                  <a:rPr lang="en-US" sz="1600" b="1" dirty="0">
                    <a:solidFill>
                      <a:srgbClr val="C00000"/>
                    </a:solidFill>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0.05= </a:t>
                </a:r>
                <a14:m>
                  <m:oMath xmlns:m="http://schemas.openxmlformats.org/officeDocument/2006/math">
                    <m:f>
                      <m:fPr>
                        <m:ctrlPr>
                          <a:rPr lang="en-US" sz="1600" b="1" i="1">
                            <a:latin typeface="Cambria Math" panose="02040503050406030204" pitchFamily="18" charset="0"/>
                          </a:rPr>
                        </m:ctrlPr>
                      </m:fPr>
                      <m:num>
                        <m:r>
                          <a:rPr lang="en-US" sz="1600" b="1" i="1">
                            <a:latin typeface="Cambria Math" panose="02040503050406030204" pitchFamily="18" charset="0"/>
                          </a:rPr>
                          <m:t>𝒎𝒐𝒍</m:t>
                        </m:r>
                      </m:num>
                      <m:den>
                        <m:r>
                          <a:rPr lang="en-US" sz="1600" b="1" i="1" smtClean="0">
                            <a:latin typeface="Cambria Math" panose="02040503050406030204" pitchFamily="18" charset="0"/>
                          </a:rPr>
                          <m:t>𝟎</m:t>
                        </m:r>
                        <m:r>
                          <a:rPr lang="en-US" sz="1600" b="1" i="1" smtClean="0">
                            <a:latin typeface="Cambria Math" panose="02040503050406030204" pitchFamily="18" charset="0"/>
                          </a:rPr>
                          <m:t>.</m:t>
                        </m:r>
                        <m:r>
                          <a:rPr lang="en-US" sz="1600" b="1" i="1" smtClean="0">
                            <a:latin typeface="Cambria Math" panose="02040503050406030204" pitchFamily="18" charset="0"/>
                          </a:rPr>
                          <m:t>𝟑</m:t>
                        </m:r>
                      </m:den>
                    </m:f>
                    <m:r>
                      <a:rPr lang="en-US" sz="1600" b="1">
                        <a:latin typeface="Cambria Math" panose="02040503050406030204" pitchFamily="18" charset="0"/>
                      </a:rPr>
                      <m:t> </m:t>
                    </m:r>
                  </m:oMath>
                </a14:m>
                <a:r>
                  <a:rPr lang="en-US" sz="1600" b="1" dirty="0">
                    <a:solidFill>
                      <a:srgbClr val="FF0000"/>
                    </a:solidFill>
                    <a:latin typeface="Times New Roman" panose="02020603050405020304" pitchFamily="18" charset="0"/>
                    <a:cs typeface="Times New Roman" panose="02020603050405020304" pitchFamily="18" charset="0"/>
                  </a:rPr>
                  <a:t>[OH</a:t>
                </a:r>
                <a:r>
                  <a:rPr lang="en-US" sz="1600" b="1" baseline="30000" dirty="0">
                    <a:solidFill>
                      <a:srgbClr val="FF000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]=0.015 mole</a:t>
                </a:r>
              </a:p>
              <a:p>
                <a:pPr marL="0" indent="0">
                  <a:buNone/>
                </a:pPr>
                <a:r>
                  <a:rPr lang="en-IQ" sz="1600" dirty="0">
                    <a:latin typeface="Times New Roman" panose="02020603050405020304" pitchFamily="18" charset="0"/>
                    <a:cs typeface="Times New Roman" panose="02020603050405020304" pitchFamily="18" charset="0"/>
                  </a:rPr>
                  <a:t>Now we have to cal</a:t>
                </a:r>
                <a:r>
                  <a:rPr lang="en-US" sz="1600" dirty="0" err="1">
                    <a:latin typeface="Times New Roman" panose="02020603050405020304" pitchFamily="18" charset="0"/>
                    <a:cs typeface="Times New Roman" panose="02020603050405020304" pitchFamily="18" charset="0"/>
                  </a:rPr>
                  <a:t>culate</a:t>
                </a:r>
                <a:r>
                  <a:rPr lang="en-IQ" sz="1600" dirty="0">
                    <a:latin typeface="Times New Roman" panose="02020603050405020304" pitchFamily="18" charset="0"/>
                    <a:cs typeface="Times New Roman" panose="02020603050405020304" pitchFamily="18" charset="0"/>
                  </a:rPr>
                  <a:t> </a:t>
                </a:r>
                <a:r>
                  <a:rPr lang="en-US" altLang="zh-TW" sz="1600" dirty="0">
                    <a:solidFill>
                      <a:srgbClr val="000000"/>
                    </a:solidFill>
                    <a:latin typeface="Times New Roman" panose="02020603050405020304" pitchFamily="18" charset="0"/>
                    <a:cs typeface="Times New Roman" panose="02020603050405020304" pitchFamily="18" charset="0"/>
                  </a:rPr>
                  <a:t>number of moles of </a:t>
                </a:r>
                <a:r>
                  <a:rPr lang="en-US" altLang="zh-TW" sz="1600" b="1" dirty="0">
                    <a:solidFill>
                      <a:srgbClr val="0070C0"/>
                    </a:solidFill>
                    <a:latin typeface="Times New Roman" panose="02020603050405020304" pitchFamily="18" charset="0"/>
                    <a:cs typeface="Times New Roman" panose="02020603050405020304" pitchFamily="18" charset="0"/>
                  </a:rPr>
                  <a:t>OH</a:t>
                </a:r>
                <a:r>
                  <a:rPr lang="en-US" altLang="zh-TW" sz="1600" b="1" baseline="30000" dirty="0">
                    <a:solidFill>
                      <a:srgbClr val="0070C0"/>
                    </a:solidFill>
                    <a:latin typeface="Times New Roman" panose="02020603050405020304" pitchFamily="18" charset="0"/>
                    <a:cs typeface="Times New Roman" panose="02020603050405020304" pitchFamily="18" charset="0"/>
                  </a:rPr>
                  <a:t>-</a:t>
                </a:r>
                <a:r>
                  <a:rPr lang="en-US" altLang="zh-TW" sz="1600" dirty="0">
                    <a:solidFill>
                      <a:srgbClr val="000000"/>
                    </a:solidFill>
                    <a:latin typeface="Times New Roman" panose="02020603050405020304" pitchFamily="18" charset="0"/>
                    <a:cs typeface="Times New Roman" panose="02020603050405020304" pitchFamily="18" charset="0"/>
                  </a:rPr>
                  <a:t> and </a:t>
                </a:r>
                <a:r>
                  <a:rPr lang="en-IQ" sz="1600" dirty="0">
                    <a:latin typeface="Times New Roman" panose="02020603050405020304" pitchFamily="18" charset="0"/>
                    <a:cs typeface="Times New Roman" panose="02020603050405020304" pitchFamily="18" charset="0"/>
                  </a:rPr>
                  <a:t>the conc. </a:t>
                </a:r>
                <a:r>
                  <a:rPr lang="en-US" sz="1600" dirty="0">
                    <a:latin typeface="Times New Roman" panose="02020603050405020304" pitchFamily="18" charset="0"/>
                    <a:cs typeface="Times New Roman" panose="02020603050405020304" pitchFamily="18" charset="0"/>
                  </a:rPr>
                  <a:t>o</a:t>
                </a:r>
                <a:r>
                  <a:rPr lang="en-IQ" sz="1600" dirty="0">
                    <a:latin typeface="Times New Roman" panose="02020603050405020304" pitchFamily="18" charset="0"/>
                    <a:cs typeface="Times New Roman" panose="02020603050405020304" pitchFamily="18" charset="0"/>
                  </a:rPr>
                  <a:t>f </a:t>
                </a:r>
                <a:r>
                  <a:rPr lang="en-IQ" sz="1600" b="1" dirty="0">
                    <a:solidFill>
                      <a:srgbClr val="0070C0"/>
                    </a:solidFill>
                    <a:latin typeface="Times New Roman" panose="02020603050405020304" pitchFamily="18" charset="0"/>
                    <a:cs typeface="Times New Roman" panose="02020603050405020304" pitchFamily="18" charset="0"/>
                  </a:rPr>
                  <a:t>OH</a:t>
                </a:r>
                <a:r>
                  <a:rPr lang="en-IQ" sz="1600" b="1" baseline="30000" dirty="0">
                    <a:solidFill>
                      <a:srgbClr val="0070C0"/>
                    </a:solidFill>
                    <a:latin typeface="Times New Roman" panose="02020603050405020304" pitchFamily="18" charset="0"/>
                    <a:cs typeface="Times New Roman" panose="02020603050405020304" pitchFamily="18" charset="0"/>
                  </a:rPr>
                  <a:t>-</a:t>
                </a:r>
                <a:r>
                  <a:rPr lang="en-US" altLang="zh-TW" sz="1600" dirty="0">
                    <a:solidFill>
                      <a:srgbClr val="000000"/>
                    </a:solidFill>
                    <a:latin typeface="Times New Roman" panose="02020603050405020304" pitchFamily="18" charset="0"/>
                    <a:cs typeface="Times New Roman" panose="02020603050405020304" pitchFamily="18" charset="0"/>
                  </a:rPr>
                  <a:t>remaining after the addition of OH</a:t>
                </a:r>
                <a:r>
                  <a:rPr lang="en-US" altLang="zh-TW" sz="1600" baseline="30000" dirty="0">
                    <a:solidFill>
                      <a:srgbClr val="000000"/>
                    </a:solidFill>
                    <a:latin typeface="Times New Roman" panose="02020603050405020304" pitchFamily="18" charset="0"/>
                    <a:cs typeface="Times New Roman" panose="02020603050405020304" pitchFamily="18" charset="0"/>
                  </a:rPr>
                  <a:t>-</a:t>
                </a:r>
                <a:r>
                  <a:rPr lang="en-US" altLang="zh-TW" sz="1600" dirty="0">
                    <a:solidFill>
                      <a:srgbClr val="000000"/>
                    </a:solidFill>
                    <a:latin typeface="Times New Roman" panose="02020603050405020304" pitchFamily="18" charset="0"/>
                    <a:cs typeface="Times New Roman" panose="02020603050405020304" pitchFamily="18" charset="0"/>
                  </a:rPr>
                  <a:t> by the </a:t>
                </a:r>
                <a:r>
                  <a:rPr lang="en-US" altLang="zh-TW" sz="1600" i="1" dirty="0">
                    <a:solidFill>
                      <a:srgbClr val="000000"/>
                    </a:solidFill>
                    <a:latin typeface="Times New Roman" panose="02020603050405020304" pitchFamily="18" charset="0"/>
                    <a:cs typeface="Times New Roman" panose="02020603050405020304" pitchFamily="18" charset="0"/>
                  </a:rPr>
                  <a:t>total volume </a:t>
                </a:r>
                <a:r>
                  <a:rPr lang="en-US" altLang="zh-TW" sz="1600" dirty="0">
                    <a:solidFill>
                      <a:srgbClr val="000000"/>
                    </a:solidFill>
                    <a:latin typeface="Times New Roman" panose="02020603050405020304" pitchFamily="18" charset="0"/>
                    <a:cs typeface="Times New Roman" panose="02020603050405020304" pitchFamily="18" charset="0"/>
                  </a:rPr>
                  <a:t>(initial volume plus added volume).</a:t>
                </a:r>
              </a:p>
              <a:p>
                <a:pPr marL="0" indent="0">
                  <a:buNone/>
                </a:pPr>
                <a:endParaRPr lang="en-US" sz="1600" b="1" i="1" dirty="0">
                  <a:solidFill>
                    <a:srgbClr val="000000"/>
                  </a:solidFill>
                  <a:latin typeface="Cambria Math" panose="02040503050406030204" pitchFamily="18" charset="0"/>
                </a:endParaRPr>
              </a:p>
              <a:p>
                <a:pPr marL="0" indent="0">
                  <a:buNone/>
                </a:pPr>
                <a:r>
                  <a:rPr lang="en-US" altLang="zh-TW" sz="1600" b="1" dirty="0">
                    <a:solidFill>
                      <a:srgbClr val="002060"/>
                    </a:solidFill>
                    <a:latin typeface="Times New Roman" panose="02020603050405020304" pitchFamily="18" charset="0"/>
                    <a:cs typeface="Times New Roman" panose="02020603050405020304" pitchFamily="18" charset="0"/>
                  </a:rPr>
                  <a:t>Number of moles of OH</a:t>
                </a:r>
                <a:r>
                  <a:rPr lang="en-US" altLang="zh-TW" sz="1600" b="1" baseline="30000" dirty="0">
                    <a:solidFill>
                      <a:srgbClr val="002060"/>
                    </a:solidFill>
                    <a:latin typeface="Times New Roman" panose="02020603050405020304" pitchFamily="18" charset="0"/>
                    <a:cs typeface="Times New Roman" panose="02020603050405020304" pitchFamily="18" charset="0"/>
                  </a:rPr>
                  <a:t>-</a:t>
                </a:r>
                <a:r>
                  <a:rPr lang="en-US" altLang="zh-TW" sz="1600" b="1" dirty="0">
                    <a:solidFill>
                      <a:srgbClr val="002060"/>
                    </a:solidFill>
                    <a:latin typeface="Times New Roman" panose="02020603050405020304" pitchFamily="18" charset="0"/>
                    <a:cs typeface="Times New Roman" panose="02020603050405020304" pitchFamily="18" charset="0"/>
                  </a:rPr>
                  <a:t> remaining </a:t>
                </a:r>
                <a14:m>
                  <m:oMath xmlns:m="http://schemas.openxmlformats.org/officeDocument/2006/math">
                    <m:r>
                      <a:rPr lang="en-US" sz="1600" b="1" i="0" smtClean="0">
                        <a:solidFill>
                          <a:srgbClr val="002060"/>
                        </a:solidFill>
                        <a:latin typeface="Cambria Math" panose="02040503050406030204" pitchFamily="18" charset="0"/>
                      </a:rPr>
                      <m:t>= </m:t>
                    </m:r>
                    <m:r>
                      <a:rPr lang="en-US" sz="1600" b="1" i="1" smtClean="0">
                        <a:solidFill>
                          <a:srgbClr val="002060"/>
                        </a:solidFill>
                        <a:latin typeface="Cambria Math" panose="02040503050406030204" pitchFamily="18" charset="0"/>
                      </a:rPr>
                      <m:t>𝒐𝒓𝒈𝒊𝒏𝒂𝒍</m:t>
                    </m:r>
                    <m:r>
                      <a:rPr lang="en-US" sz="1600" b="1" i="1" smtClean="0">
                        <a:solidFill>
                          <a:srgbClr val="002060"/>
                        </a:solidFill>
                        <a:latin typeface="Cambria Math" panose="02040503050406030204" pitchFamily="18" charset="0"/>
                      </a:rPr>
                      <m:t> # </m:t>
                    </m:r>
                    <m:r>
                      <a:rPr lang="en-US" sz="1600" b="1" i="1" smtClean="0">
                        <a:solidFill>
                          <a:srgbClr val="002060"/>
                        </a:solidFill>
                        <a:latin typeface="Cambria Math" panose="02040503050406030204" pitchFamily="18" charset="0"/>
                      </a:rPr>
                      <m:t>𝒐𝒇</m:t>
                    </m:r>
                    <m:r>
                      <a:rPr lang="en-US" sz="1600" b="1" i="1" smtClean="0">
                        <a:solidFill>
                          <a:srgbClr val="002060"/>
                        </a:solidFill>
                        <a:latin typeface="Cambria Math" panose="02040503050406030204" pitchFamily="18" charset="0"/>
                      </a:rPr>
                      <m:t> </m:t>
                    </m:r>
                    <m:r>
                      <a:rPr lang="en-US" sz="1600" b="1" i="1" smtClean="0">
                        <a:solidFill>
                          <a:srgbClr val="002060"/>
                        </a:solidFill>
                        <a:latin typeface="Cambria Math" panose="02040503050406030204" pitchFamily="18" charset="0"/>
                      </a:rPr>
                      <m:t>𝒎𝒐𝒍𝒆𝒔</m:t>
                    </m:r>
                    <m:r>
                      <a:rPr lang="en-US" sz="1600" b="1" i="1" smtClean="0">
                        <a:solidFill>
                          <a:srgbClr val="002060"/>
                        </a:solidFill>
                        <a:latin typeface="Cambria Math" panose="02040503050406030204" pitchFamily="18" charset="0"/>
                      </a:rPr>
                      <m:t> </m:t>
                    </m:r>
                    <m:r>
                      <a:rPr lang="en-US" sz="1600" b="1" i="1" smtClean="0">
                        <a:solidFill>
                          <a:srgbClr val="002060"/>
                        </a:solidFill>
                        <a:latin typeface="Cambria Math" panose="02040503050406030204" pitchFamily="18" charset="0"/>
                      </a:rPr>
                      <m:t>𝑪𝑯</m:t>
                    </m:r>
                    <m:r>
                      <a:rPr lang="en-US" sz="1600" b="1" i="1" baseline="-25000" smtClean="0">
                        <a:solidFill>
                          <a:srgbClr val="002060"/>
                        </a:solidFill>
                        <a:latin typeface="Cambria Math" panose="02040503050406030204" pitchFamily="18" charset="0"/>
                      </a:rPr>
                      <m:t>𝟑</m:t>
                    </m:r>
                    <m:r>
                      <a:rPr lang="en-US" sz="1600" b="1" i="1" smtClean="0">
                        <a:solidFill>
                          <a:srgbClr val="002060"/>
                        </a:solidFill>
                        <a:latin typeface="Cambria Math" panose="02040503050406030204" pitchFamily="18" charset="0"/>
                      </a:rPr>
                      <m:t>𝑪𝑶𝑶𝑯</m:t>
                    </m:r>
                    <m:r>
                      <a:rPr lang="en-US" sz="1600" b="1" i="1" smtClean="0">
                        <a:solidFill>
                          <a:srgbClr val="002060"/>
                        </a:solidFill>
                        <a:latin typeface="Cambria Math" panose="02040503050406030204" pitchFamily="18" charset="0"/>
                      </a:rPr>
                      <m:t> − # </m:t>
                    </m:r>
                    <m:r>
                      <a:rPr lang="en-US" sz="1600" b="1" i="1" smtClean="0">
                        <a:solidFill>
                          <a:srgbClr val="002060"/>
                        </a:solidFill>
                        <a:latin typeface="Cambria Math" panose="02040503050406030204" pitchFamily="18" charset="0"/>
                      </a:rPr>
                      <m:t>𝒐𝒇𝒎𝒐𝒍𝒆𝒔</m:t>
                    </m:r>
                    <m:r>
                      <a:rPr lang="en-US" sz="1600" b="1" i="1" smtClean="0">
                        <a:solidFill>
                          <a:srgbClr val="002060"/>
                        </a:solidFill>
                        <a:latin typeface="Cambria Math" panose="02040503050406030204" pitchFamily="18" charset="0"/>
                      </a:rPr>
                      <m:t>  </m:t>
                    </m:r>
                    <m:r>
                      <a:rPr lang="en-US" sz="1600" b="1" i="1" smtClean="0">
                        <a:solidFill>
                          <a:srgbClr val="002060"/>
                        </a:solidFill>
                        <a:latin typeface="Cambria Math" panose="02040503050406030204" pitchFamily="18" charset="0"/>
                      </a:rPr>
                      <m:t>𝑵𝒂𝑶𝑯</m:t>
                    </m:r>
                    <m:r>
                      <a:rPr lang="en-US" sz="1600" b="1" i="1" smtClean="0">
                        <a:solidFill>
                          <a:srgbClr val="002060"/>
                        </a:solidFill>
                        <a:latin typeface="Cambria Math" panose="02040503050406030204" pitchFamily="18" charset="0"/>
                      </a:rPr>
                      <m:t> </m:t>
                    </m:r>
                    <m:r>
                      <a:rPr lang="en-US" sz="1600" b="1" i="1" smtClean="0">
                        <a:solidFill>
                          <a:srgbClr val="002060"/>
                        </a:solidFill>
                        <a:latin typeface="Cambria Math" panose="02040503050406030204" pitchFamily="18" charset="0"/>
                      </a:rPr>
                      <m:t>𝒅𝒅𝒅𝒆𝒅</m:t>
                    </m:r>
                  </m:oMath>
                </a14:m>
                <a:r>
                  <a:rPr lang="en-US" altLang="zh-TW" sz="1600" b="1" dirty="0">
                    <a:solidFill>
                      <a:srgbClr val="002060"/>
                    </a:solidFill>
                    <a:latin typeface="Times New Roman" panose="02020603050405020304" pitchFamily="18" charset="0"/>
                    <a:cs typeface="Times New Roman" panose="02020603050405020304" pitchFamily="18" charset="0"/>
                  </a:rPr>
                  <a:t>=0.01-0.015=0.005mole</a:t>
                </a:r>
                <a:endParaRPr lang="en-US" altLang="zh-TW" sz="1600" b="1" dirty="0">
                  <a:solidFill>
                    <a:srgbClr val="000000"/>
                  </a:solidFill>
                  <a:latin typeface="Times New Roman" panose="02020603050405020304" pitchFamily="18" charset="0"/>
                  <a:cs typeface="Times New Roman" panose="02020603050405020304" pitchFamily="18" charset="0"/>
                </a:endParaRPr>
              </a:p>
              <a:p>
                <a:pPr marL="0" indent="0">
                  <a:buNone/>
                </a:pPr>
                <a:r>
                  <a:rPr lang="en-US" sz="1600" b="1" dirty="0">
                    <a:latin typeface="Times New Roman" panose="02020603050405020304" pitchFamily="18" charset="0"/>
                    <a:cs typeface="Times New Roman" panose="02020603050405020304" pitchFamily="18" charset="0"/>
                  </a:rPr>
                  <a:t>[</a:t>
                </a:r>
                <a:r>
                  <a:rPr lang="en-US" altLang="zh-TW" sz="1600" b="1" dirty="0">
                    <a:solidFill>
                      <a:srgbClr val="0070C0"/>
                    </a:solidFill>
                    <a:latin typeface="Times New Roman" panose="02020603050405020304" pitchFamily="18" charset="0"/>
                    <a:cs typeface="Times New Roman" panose="02020603050405020304" pitchFamily="18" charset="0"/>
                  </a:rPr>
                  <a:t>OH</a:t>
                </a:r>
                <a:r>
                  <a:rPr lang="en-US" altLang="zh-TW" sz="1600" b="1" baseline="30000" dirty="0">
                    <a:solidFill>
                      <a:srgbClr val="0070C0"/>
                    </a:solidFill>
                    <a:latin typeface="Times New Roman" panose="02020603050405020304" pitchFamily="18" charset="0"/>
                    <a:cs typeface="Times New Roman" panose="02020603050405020304" pitchFamily="18" charset="0"/>
                  </a:rPr>
                  <a:t>-</a:t>
                </a:r>
                <a:r>
                  <a:rPr lang="en-US" sz="1600" b="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600" b="1" i="1" smtClean="0">
                            <a:solidFill>
                              <a:srgbClr val="000000"/>
                            </a:solidFill>
                            <a:latin typeface="Cambria Math" panose="02040503050406030204" pitchFamily="18" charset="0"/>
                          </a:rPr>
                        </m:ctrlPr>
                      </m:fPr>
                      <m:num>
                        <m:r>
                          <a:rPr lang="en-US" sz="1600" b="1" i="1" smtClean="0">
                            <a:solidFill>
                              <a:srgbClr val="000000"/>
                            </a:solidFill>
                            <a:latin typeface="Cambria Math" panose="02040503050406030204" pitchFamily="18" charset="0"/>
                          </a:rPr>
                          <m:t>𝒐𝒓𝒈𝒊𝒏𝒂𝒍</m:t>
                        </m:r>
                        <m:r>
                          <a:rPr lang="en-US" sz="1600" b="1" i="1" smtClean="0">
                            <a:solidFill>
                              <a:srgbClr val="000000"/>
                            </a:solidFill>
                            <a:latin typeface="Cambria Math" panose="02040503050406030204" pitchFamily="18" charset="0"/>
                          </a:rPr>
                          <m:t> # </m:t>
                        </m:r>
                        <m:r>
                          <a:rPr lang="en-US" sz="1600" b="1" i="1" smtClean="0">
                            <a:solidFill>
                              <a:srgbClr val="000000"/>
                            </a:solidFill>
                            <a:latin typeface="Cambria Math" panose="02040503050406030204" pitchFamily="18" charset="0"/>
                          </a:rPr>
                          <m:t>𝒐𝒇</m:t>
                        </m:r>
                        <m:r>
                          <a:rPr lang="en-US" sz="1600" b="1" i="1" smtClean="0">
                            <a:solidFill>
                              <a:srgbClr val="000000"/>
                            </a:solidFill>
                            <a:latin typeface="Cambria Math" panose="02040503050406030204" pitchFamily="18" charset="0"/>
                          </a:rPr>
                          <m:t> </m:t>
                        </m:r>
                        <m:r>
                          <a:rPr lang="en-US" sz="1600" b="1" i="1" smtClean="0">
                            <a:solidFill>
                              <a:srgbClr val="000000"/>
                            </a:solidFill>
                            <a:latin typeface="Cambria Math" panose="02040503050406030204" pitchFamily="18" charset="0"/>
                          </a:rPr>
                          <m:t>𝒎𝒐𝒍𝒆𝒔</m:t>
                        </m:r>
                        <m:r>
                          <a:rPr lang="en-US" sz="1600" b="1" i="1" smtClean="0">
                            <a:solidFill>
                              <a:srgbClr val="000000"/>
                            </a:solidFill>
                            <a:latin typeface="Cambria Math" panose="02040503050406030204" pitchFamily="18" charset="0"/>
                          </a:rPr>
                          <m:t> </m:t>
                        </m:r>
                        <m:r>
                          <a:rPr lang="en-US" sz="1600" b="1" i="1" smtClean="0">
                            <a:solidFill>
                              <a:srgbClr val="000000"/>
                            </a:solidFill>
                            <a:latin typeface="Cambria Math" panose="02040503050406030204" pitchFamily="18" charset="0"/>
                          </a:rPr>
                          <m:t>𝑪𝑯</m:t>
                        </m:r>
                        <m:r>
                          <a:rPr lang="en-US" sz="1600" b="1" i="1" baseline="-25000" smtClean="0">
                            <a:solidFill>
                              <a:srgbClr val="000000"/>
                            </a:solidFill>
                            <a:latin typeface="Cambria Math" panose="02040503050406030204" pitchFamily="18" charset="0"/>
                          </a:rPr>
                          <m:t>𝟑</m:t>
                        </m:r>
                        <m:r>
                          <a:rPr lang="en-US" sz="1600" b="1" i="1" smtClean="0">
                            <a:solidFill>
                              <a:srgbClr val="000000"/>
                            </a:solidFill>
                            <a:latin typeface="Cambria Math" panose="02040503050406030204" pitchFamily="18" charset="0"/>
                          </a:rPr>
                          <m:t>𝑪𝑶𝑶𝑯</m:t>
                        </m:r>
                        <m:r>
                          <a:rPr lang="en-US" sz="1600" b="1" i="1" smtClean="0">
                            <a:solidFill>
                              <a:srgbClr val="000000"/>
                            </a:solidFill>
                            <a:latin typeface="Cambria Math" panose="02040503050406030204" pitchFamily="18" charset="0"/>
                          </a:rPr>
                          <m:t> − # </m:t>
                        </m:r>
                        <m:r>
                          <a:rPr lang="en-US" sz="1600" b="1" i="1" smtClean="0">
                            <a:solidFill>
                              <a:srgbClr val="000000"/>
                            </a:solidFill>
                            <a:latin typeface="Cambria Math" panose="02040503050406030204" pitchFamily="18" charset="0"/>
                          </a:rPr>
                          <m:t>𝒐𝒇𝒎𝒐𝒍𝒆𝒔</m:t>
                        </m:r>
                        <m:r>
                          <a:rPr lang="en-US" sz="1600" b="1" i="1" smtClean="0">
                            <a:solidFill>
                              <a:srgbClr val="000000"/>
                            </a:solidFill>
                            <a:latin typeface="Cambria Math" panose="02040503050406030204" pitchFamily="18" charset="0"/>
                          </a:rPr>
                          <m:t>  </m:t>
                        </m:r>
                        <m:r>
                          <a:rPr lang="en-US" sz="1600" b="1" i="1" smtClean="0">
                            <a:solidFill>
                              <a:srgbClr val="000000"/>
                            </a:solidFill>
                            <a:latin typeface="Cambria Math" panose="02040503050406030204" pitchFamily="18" charset="0"/>
                          </a:rPr>
                          <m:t>𝑵𝒂𝑶𝑯</m:t>
                        </m:r>
                        <m:r>
                          <a:rPr lang="en-US" sz="1600" b="1" i="1" smtClean="0">
                            <a:solidFill>
                              <a:srgbClr val="000000"/>
                            </a:solidFill>
                            <a:latin typeface="Cambria Math" panose="02040503050406030204" pitchFamily="18" charset="0"/>
                          </a:rPr>
                          <m:t> </m:t>
                        </m:r>
                        <m:r>
                          <a:rPr lang="en-US" sz="1600" b="1" i="1" smtClean="0">
                            <a:solidFill>
                              <a:srgbClr val="000000"/>
                            </a:solidFill>
                            <a:latin typeface="Cambria Math" panose="02040503050406030204" pitchFamily="18" charset="0"/>
                          </a:rPr>
                          <m:t>𝒅𝒅𝒅𝒆𝒅</m:t>
                        </m:r>
                      </m:num>
                      <m:den>
                        <m:r>
                          <a:rPr lang="en-US" sz="1600" b="1" i="1" smtClean="0">
                            <a:solidFill>
                              <a:srgbClr val="000000"/>
                            </a:solidFill>
                            <a:latin typeface="Cambria Math" panose="02040503050406030204" pitchFamily="18" charset="0"/>
                          </a:rPr>
                          <m:t>𝒕𝒐𝒕𝒂𝒍</m:t>
                        </m:r>
                        <m:r>
                          <a:rPr lang="en-US" sz="1600" b="1" i="1" smtClean="0">
                            <a:solidFill>
                              <a:srgbClr val="000000"/>
                            </a:solidFill>
                            <a:latin typeface="Cambria Math" panose="02040503050406030204" pitchFamily="18" charset="0"/>
                          </a:rPr>
                          <m:t> </m:t>
                        </m:r>
                        <m:r>
                          <a:rPr lang="en-US" sz="1600" b="1" i="1" smtClean="0">
                            <a:solidFill>
                              <a:srgbClr val="000000"/>
                            </a:solidFill>
                            <a:latin typeface="Cambria Math" panose="02040503050406030204" pitchFamily="18" charset="0"/>
                          </a:rPr>
                          <m:t>𝒗𝒐𝒍𝒖𝒎𝒆</m:t>
                        </m:r>
                      </m:den>
                    </m:f>
                  </m:oMath>
                </a14:m>
                <a:r>
                  <a:rPr lang="en-US" sz="1600" b="1" dirty="0">
                    <a:solidFill>
                      <a:srgbClr val="0432FF"/>
                    </a:solidFill>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a:t>
                </a:r>
                <a:r>
                  <a:rPr lang="en-US" altLang="zh-TW" sz="1600" b="1" dirty="0">
                    <a:solidFill>
                      <a:srgbClr val="0070C0"/>
                    </a:solidFill>
                    <a:latin typeface="Times New Roman" panose="02020603050405020304" pitchFamily="18" charset="0"/>
                    <a:cs typeface="Times New Roman" panose="02020603050405020304" pitchFamily="18" charset="0"/>
                  </a:rPr>
                  <a:t>OH</a:t>
                </a:r>
                <a:r>
                  <a:rPr lang="en-US" altLang="zh-TW" sz="1600" b="1" baseline="30000" dirty="0">
                    <a:solidFill>
                      <a:srgbClr val="0070C0"/>
                    </a:solidFill>
                    <a:latin typeface="Times New Roman" panose="02020603050405020304" pitchFamily="18" charset="0"/>
                    <a:cs typeface="Times New Roman" panose="02020603050405020304" pitchFamily="18" charset="0"/>
                  </a:rPr>
                  <a:t>-</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a:solidFill>
                              <a:srgbClr val="000000"/>
                            </a:solidFill>
                            <a:latin typeface="Cambria Math" panose="02040503050406030204" pitchFamily="18" charset="0"/>
                          </a:rPr>
                        </m:ctrlPr>
                      </m:fPr>
                      <m:num>
                        <m:r>
                          <a:rPr lang="en-US" sz="1600" b="1" i="1" smtClean="0">
                            <a:solidFill>
                              <a:srgbClr val="000000"/>
                            </a:solidFill>
                            <a:latin typeface="Cambria Math" panose="02040503050406030204" pitchFamily="18" charset="0"/>
                          </a:rPr>
                          <m:t>𝟎</m:t>
                        </m:r>
                        <m:r>
                          <a:rPr lang="en-US" sz="1600" b="1" i="1" smtClean="0">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𝟎𝟏</m:t>
                        </m:r>
                        <m:r>
                          <a:rPr lang="en-US" sz="1600" b="1" i="1">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𝟎</m:t>
                        </m:r>
                        <m:r>
                          <a:rPr lang="en-US" sz="1600" b="1" i="1" smtClean="0">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𝟎𝟏𝟓</m:t>
                        </m:r>
                      </m:num>
                      <m:den>
                        <m:r>
                          <a:rPr lang="en-US" sz="1600" b="1" i="1" smtClean="0">
                            <a:solidFill>
                              <a:srgbClr val="000000"/>
                            </a:solidFill>
                            <a:latin typeface="Cambria Math" panose="02040503050406030204" pitchFamily="18" charset="0"/>
                          </a:rPr>
                          <m:t>𝟓𝟎</m:t>
                        </m:r>
                        <m:r>
                          <a:rPr lang="en-US" sz="1600" b="1" i="1" smtClean="0">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𝟑𝟎𝟎</m:t>
                        </m:r>
                        <m:r>
                          <a:rPr lang="en-US" sz="1600" b="1" i="1" smtClean="0">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𝟏𝟎𝟎𝟎</m:t>
                        </m:r>
                      </m:den>
                    </m:f>
                  </m:oMath>
                </a14:m>
                <a:r>
                  <a:rPr lang="en-US" sz="1600" b="1" dirty="0">
                    <a:solidFill>
                      <a:srgbClr val="0432FF"/>
                    </a:solidFill>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a:t>
                </a:r>
                <a:r>
                  <a:rPr lang="en-US" altLang="zh-TW" sz="1600" b="1" dirty="0">
                    <a:solidFill>
                      <a:srgbClr val="0070C0"/>
                    </a:solidFill>
                    <a:latin typeface="Times New Roman" panose="02020603050405020304" pitchFamily="18" charset="0"/>
                    <a:cs typeface="Times New Roman" panose="02020603050405020304" pitchFamily="18" charset="0"/>
                  </a:rPr>
                  <a:t>OH</a:t>
                </a:r>
                <a:r>
                  <a:rPr lang="en-US" altLang="zh-TW" sz="1600" b="1" baseline="30000" dirty="0">
                    <a:solidFill>
                      <a:srgbClr val="0070C0"/>
                    </a:solidFill>
                    <a:latin typeface="Times New Roman" panose="02020603050405020304" pitchFamily="18" charset="0"/>
                    <a:cs typeface="Times New Roman" panose="02020603050405020304" pitchFamily="18" charset="0"/>
                  </a:rPr>
                  <a:t>-</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a:solidFill>
                              <a:srgbClr val="000000"/>
                            </a:solidFill>
                            <a:latin typeface="Cambria Math" panose="02040503050406030204" pitchFamily="18" charset="0"/>
                          </a:rPr>
                        </m:ctrlPr>
                      </m:fPr>
                      <m:num>
                        <m:r>
                          <a:rPr lang="en-US" sz="1600" b="1" i="1" smtClean="0">
                            <a:solidFill>
                              <a:srgbClr val="000000"/>
                            </a:solidFill>
                            <a:latin typeface="Cambria Math" panose="02040503050406030204" pitchFamily="18" charset="0"/>
                          </a:rPr>
                          <m:t>𝟎</m:t>
                        </m:r>
                        <m:r>
                          <a:rPr lang="en-US" sz="1600" b="1" i="1" smtClean="0">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𝟎𝟎𝟓</m:t>
                        </m:r>
                      </m:num>
                      <m:den>
                        <m:r>
                          <a:rPr lang="en-US" sz="1600" b="1" i="1" smtClean="0">
                            <a:solidFill>
                              <a:srgbClr val="000000"/>
                            </a:solidFill>
                            <a:latin typeface="Cambria Math" panose="02040503050406030204" pitchFamily="18" charset="0"/>
                          </a:rPr>
                          <m:t>𝟎</m:t>
                        </m:r>
                        <m:r>
                          <a:rPr lang="en-US" sz="1600" b="1" i="1" smtClean="0">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𝟑𝟓</m:t>
                        </m:r>
                      </m:den>
                    </m:f>
                  </m:oMath>
                </a14:m>
                <a:r>
                  <a:rPr lang="en-US" sz="1600" b="1" dirty="0">
                    <a:solidFill>
                      <a:srgbClr val="0432FF"/>
                    </a:solidFill>
                    <a:latin typeface="Times New Roman" panose="02020603050405020304" pitchFamily="18" charset="0"/>
                    <a:cs typeface="Times New Roman" panose="02020603050405020304" pitchFamily="18" charset="0"/>
                  </a:rPr>
                  <a:t>, [</a:t>
                </a:r>
                <a:r>
                  <a:rPr lang="en-US" altLang="zh-TW" sz="1600" b="1" dirty="0">
                    <a:solidFill>
                      <a:srgbClr val="0070C0"/>
                    </a:solidFill>
                    <a:latin typeface="Times New Roman" panose="02020603050405020304" pitchFamily="18" charset="0"/>
                    <a:cs typeface="Times New Roman" panose="02020603050405020304" pitchFamily="18" charset="0"/>
                  </a:rPr>
                  <a:t>OH</a:t>
                </a:r>
                <a:r>
                  <a:rPr lang="en-US" altLang="zh-TW" sz="1600" b="1" baseline="30000" dirty="0">
                    <a:solidFill>
                      <a:srgbClr val="0070C0"/>
                    </a:solidFill>
                    <a:latin typeface="Times New Roman" panose="02020603050405020304" pitchFamily="18" charset="0"/>
                    <a:cs typeface="Times New Roman" panose="02020603050405020304" pitchFamily="18" charset="0"/>
                  </a:rPr>
                  <a:t>-</a:t>
                </a:r>
                <a:r>
                  <a:rPr lang="en-US" sz="1600" b="1" dirty="0">
                    <a:solidFill>
                      <a:srgbClr val="0432FF"/>
                    </a:solidFill>
                    <a:latin typeface="Times New Roman" panose="02020603050405020304" pitchFamily="18" charset="0"/>
                    <a:cs typeface="Times New Roman" panose="02020603050405020304" pitchFamily="18" charset="0"/>
                  </a:rPr>
                  <a:t>]=0.014M</a:t>
                </a:r>
              </a:p>
              <a:p>
                <a:pPr marL="0" indent="0">
                  <a:buNone/>
                </a:pPr>
                <a:r>
                  <a:rPr lang="en-US" sz="1600" b="1" dirty="0">
                    <a:solidFill>
                      <a:srgbClr val="0432FF"/>
                    </a:solidFill>
                    <a:latin typeface="Times New Roman" panose="02020603050405020304" pitchFamily="18" charset="0"/>
                    <a:cs typeface="Times New Roman" panose="02020603050405020304" pitchFamily="18" charset="0"/>
                  </a:rPr>
                  <a:t>,pOH=- log [</a:t>
                </a:r>
                <a:r>
                  <a:rPr lang="en-US" sz="1600" b="1" dirty="0">
                    <a:solidFill>
                      <a:srgbClr val="FF0000"/>
                    </a:solidFill>
                    <a:latin typeface="Times New Roman" panose="02020603050405020304" pitchFamily="18" charset="0"/>
                    <a:cs typeface="Times New Roman" panose="02020603050405020304" pitchFamily="18" charset="0"/>
                  </a:rPr>
                  <a:t>OH</a:t>
                </a:r>
                <a:r>
                  <a:rPr lang="en-US" sz="1600" b="1" baseline="30000" dirty="0">
                    <a:solidFill>
                      <a:srgbClr val="FF0000"/>
                    </a:solidFill>
                    <a:latin typeface="Times New Roman" panose="02020603050405020304" pitchFamily="18" charset="0"/>
                    <a:cs typeface="Times New Roman" panose="02020603050405020304" pitchFamily="18" charset="0"/>
                  </a:rPr>
                  <a:t>-</a:t>
                </a:r>
                <a:r>
                  <a:rPr lang="en-US" sz="1600" b="1" dirty="0">
                    <a:solidFill>
                      <a:srgbClr val="0432FF"/>
                    </a:solidFill>
                    <a:latin typeface="Times New Roman" panose="02020603050405020304" pitchFamily="18" charset="0"/>
                    <a:cs typeface="Times New Roman" panose="02020603050405020304" pitchFamily="18" charset="0"/>
                  </a:rPr>
                  <a:t>]= -log[</a:t>
                </a:r>
                <a:r>
                  <a:rPr lang="en-IQ" sz="1600" b="1" dirty="0">
                    <a:solidFill>
                      <a:srgbClr val="0432FF"/>
                    </a:solidFill>
                    <a:latin typeface="Times New Roman" panose="02020603050405020304" pitchFamily="18" charset="0"/>
                    <a:cs typeface="Times New Roman" panose="02020603050405020304" pitchFamily="18" charset="0"/>
                  </a:rPr>
                  <a:t>0.014</a:t>
                </a:r>
                <a:r>
                  <a:rPr lang="en-US" sz="1600" b="1" dirty="0">
                    <a:solidFill>
                      <a:srgbClr val="0432FF"/>
                    </a:solidFill>
                    <a:latin typeface="Times New Roman" panose="02020603050405020304" pitchFamily="18" charset="0"/>
                    <a:cs typeface="Times New Roman" panose="02020603050405020304" pitchFamily="18" charset="0"/>
                  </a:rPr>
                  <a:t>]=1.85</a:t>
                </a:r>
              </a:p>
              <a:p>
                <a:pPr marL="0" indent="0">
                  <a:buNone/>
                </a:pPr>
                <a:r>
                  <a:rPr lang="en-US" sz="1600" b="1" dirty="0">
                    <a:solidFill>
                      <a:srgbClr val="0432FF"/>
                    </a:solidFill>
                    <a:latin typeface="Times New Roman" panose="02020603050405020304" pitchFamily="18" charset="0"/>
                    <a:cs typeface="Times New Roman" panose="02020603050405020304" pitchFamily="18" charset="0"/>
                  </a:rPr>
                  <a:t>pH=14-pOH,   pH= 14- 1.85= 12.15</a:t>
                </a:r>
                <a:r>
                  <a:rPr lang="en-US" sz="1600" b="1" dirty="0">
                    <a:solidFill>
                      <a:srgbClr val="C00000"/>
                    </a:solidFill>
                    <a:latin typeface="Times New Roman" panose="02020603050405020304" pitchFamily="18" charset="0"/>
                    <a:cs typeface="Times New Roman" panose="02020603050405020304" pitchFamily="18" charset="0"/>
                  </a:rPr>
                  <a:t>(solution is basic)</a:t>
                </a:r>
                <a:endParaRPr lang="en-US" sz="1600" b="1" dirty="0">
                  <a:solidFill>
                    <a:srgbClr val="0432FF"/>
                  </a:solidFill>
                </a:endParaRPr>
              </a:p>
              <a:p>
                <a:pPr marL="0" indent="0">
                  <a:buNone/>
                </a:pPr>
                <a:endParaRPr lang="en-US" sz="1600" b="1" dirty="0">
                  <a:solidFill>
                    <a:srgbClr val="C00000"/>
                  </a:solidFill>
                  <a:latin typeface="Times New Roman" panose="02020603050405020304" pitchFamily="18" charset="0"/>
                  <a:cs typeface="Times New Roman" panose="02020603050405020304" pitchFamily="18" charset="0"/>
                  <a:sym typeface="Wingdings" pitchFamily="2" charset="2"/>
                </a:endParaRPr>
              </a:p>
              <a:p>
                <a:pPr marL="0" indent="0">
                  <a:buNone/>
                </a:pPr>
                <a:endParaRPr lang="en-US" sz="1600" b="1" u="sng" dirty="0">
                  <a:solidFill>
                    <a:srgbClr val="C00000"/>
                  </a:solidFill>
                  <a:latin typeface="Times New Roman" panose="02020603050405020304" pitchFamily="18" charset="0"/>
                  <a:cs typeface="Times New Roman" panose="02020603050405020304" pitchFamily="18" charset="0"/>
                  <a:sym typeface="Wingdings" pitchFamily="2" charset="2"/>
                </a:endParaRPr>
              </a:p>
              <a:p>
                <a:endParaRPr lang="en-IQ" sz="1600" dirty="0"/>
              </a:p>
            </p:txBody>
          </p:sp>
        </mc:Choice>
        <mc:Fallback xmlns="">
          <p:sp>
            <p:nvSpPr>
              <p:cNvPr id="3" name="Content Placeholder 2">
                <a:extLst>
                  <a:ext uri="{FF2B5EF4-FFF2-40B4-BE49-F238E27FC236}">
                    <a16:creationId xmlns:a16="http://schemas.microsoft.com/office/drawing/2014/main" id="{A90AC96C-BE3B-2B42-9A11-C3ACFA84A0E9}"/>
                  </a:ext>
                </a:extLst>
              </p:cNvPr>
              <p:cNvSpPr>
                <a:spLocks noGrp="1" noRot="1" noChangeAspect="1" noMove="1" noResize="1" noEditPoints="1" noAdjustHandles="1" noChangeArrowheads="1" noChangeShapeType="1" noTextEdit="1"/>
              </p:cNvSpPr>
              <p:nvPr>
                <p:ph idx="1"/>
              </p:nvPr>
            </p:nvSpPr>
            <p:spPr>
              <a:xfrm>
                <a:off x="188844" y="136525"/>
                <a:ext cx="11844130" cy="4351338"/>
              </a:xfrm>
              <a:blipFill>
                <a:blip r:embed="rId2"/>
                <a:stretch>
                  <a:fillRect l="-214" t="-581"/>
                </a:stretch>
              </a:blipFill>
              <a:ln>
                <a:noFill/>
              </a:ln>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907CA0FF-B4AC-BC4A-8191-01269275524B}"/>
              </a:ext>
            </a:extLst>
          </p:cNvPr>
          <p:cNvSpPr>
            <a:spLocks noGrp="1"/>
          </p:cNvSpPr>
          <p:nvPr>
            <p:ph type="sldNum" sz="quarter" idx="12"/>
          </p:nvPr>
        </p:nvSpPr>
        <p:spPr/>
        <p:txBody>
          <a:bodyPr/>
          <a:lstStyle/>
          <a:p>
            <a:fld id="{88090F67-2096-5340-93FF-8FBA9FFBF1CA}" type="slidenum">
              <a:rPr lang="en-IQ" smtClean="0"/>
              <a:t>32</a:t>
            </a:fld>
            <a:endParaRPr lang="en-IQ"/>
          </a:p>
        </p:txBody>
      </p:sp>
    </p:spTree>
    <p:extLst>
      <p:ext uri="{BB962C8B-B14F-4D97-AF65-F5344CB8AC3E}">
        <p14:creationId xmlns:p14="http://schemas.microsoft.com/office/powerpoint/2010/main" val="216668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077B84-E210-7F49-B88D-6AF375800DC3}"/>
              </a:ext>
            </a:extLst>
          </p:cNvPr>
          <p:cNvSpPr>
            <a:spLocks noGrp="1"/>
          </p:cNvSpPr>
          <p:nvPr>
            <p:ph idx="1"/>
          </p:nvPr>
        </p:nvSpPr>
        <p:spPr>
          <a:xfrm>
            <a:off x="0" y="149225"/>
            <a:ext cx="12081164" cy="4351338"/>
          </a:xfrm>
        </p:spPr>
        <p:txBody>
          <a:bodyPr/>
          <a:lstStyle/>
          <a:p>
            <a:r>
              <a:rPr lang="en-US" sz="1800" b="1" dirty="0">
                <a:effectLst/>
                <a:latin typeface="Times New Roman" panose="02020603050405020304" pitchFamily="18" charset="0"/>
                <a:ea typeface="Calibri" panose="020F0502020204030204" pitchFamily="34" charset="0"/>
                <a:cs typeface="Arial" panose="020B0604020202020204" pitchFamily="34" charset="0"/>
              </a:rPr>
              <a:t>Example: Derive the titration curve for 50 ml of 0.1 M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acetic acid </a:t>
            </a:r>
            <a:r>
              <a:rPr lang="en-US" sz="1800" b="1" dirty="0">
                <a:effectLst/>
                <a:latin typeface="Times New Roman" panose="02020603050405020304" pitchFamily="18" charset="0"/>
                <a:ea typeface="Calibri" panose="020F0502020204030204" pitchFamily="34" charset="0"/>
                <a:cs typeface="Arial" panose="020B0604020202020204" pitchFamily="34" charset="0"/>
              </a:rPr>
              <a:t>(K</a:t>
            </a:r>
            <a:r>
              <a:rPr lang="en-US" sz="1800" b="1" baseline="-25000" dirty="0">
                <a:effectLst/>
                <a:latin typeface="Times New Roman" panose="02020603050405020304" pitchFamily="18" charset="0"/>
                <a:ea typeface="Calibri" panose="020F0502020204030204" pitchFamily="34" charset="0"/>
                <a:cs typeface="Arial" panose="020B0604020202020204" pitchFamily="34" charset="0"/>
              </a:rPr>
              <a:t>a</a:t>
            </a:r>
            <a:r>
              <a:rPr lang="en-US" sz="1800" b="1" dirty="0">
                <a:effectLst/>
                <a:latin typeface="Times New Roman" panose="02020603050405020304" pitchFamily="18" charset="0"/>
                <a:ea typeface="Calibri" panose="020F0502020204030204" pitchFamily="34" charset="0"/>
                <a:cs typeface="Arial" panose="020B0604020202020204" pitchFamily="34" charset="0"/>
              </a:rPr>
              <a:t>= 1.7x10</a:t>
            </a:r>
            <a:r>
              <a:rPr lang="en-US" sz="1800" b="1" baseline="30000" dirty="0">
                <a:effectLst/>
                <a:latin typeface="Times New Roman" panose="02020603050405020304" pitchFamily="18" charset="0"/>
                <a:ea typeface="Calibri" panose="020F0502020204030204" pitchFamily="34" charset="0"/>
                <a:cs typeface="Arial" panose="020B0604020202020204" pitchFamily="34" charset="0"/>
              </a:rPr>
              <a:t>-5</a:t>
            </a:r>
            <a:r>
              <a:rPr lang="en-US" sz="1800" b="1" dirty="0">
                <a:effectLst/>
                <a:latin typeface="Times New Roman" panose="02020603050405020304" pitchFamily="18" charset="0"/>
                <a:ea typeface="Calibri" panose="020F0502020204030204" pitchFamily="34" charset="0"/>
                <a:cs typeface="Arial" panose="020B0604020202020204" pitchFamily="34" charset="0"/>
              </a:rPr>
              <a:t>) with 0.1M NaOH, after the addition of</a:t>
            </a:r>
          </a:p>
          <a:p>
            <a:pPr marL="0" indent="0">
              <a:buNone/>
            </a:pP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 </a:t>
            </a:r>
            <a:r>
              <a:rPr lang="en-US" sz="1800" b="1" dirty="0">
                <a:effectLst/>
                <a:latin typeface="Times New Roman" panose="02020603050405020304" pitchFamily="18" charset="0"/>
                <a:ea typeface="Calibri" panose="020F0502020204030204" pitchFamily="34" charset="0"/>
                <a:cs typeface="Arial" panose="020B0604020202020204" pitchFamily="34" charset="0"/>
              </a:rPr>
              <a:t>0.00 ml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b) </a:t>
            </a:r>
            <a:r>
              <a:rPr lang="en-US" sz="1800" b="1" dirty="0">
                <a:effectLst/>
                <a:latin typeface="Times New Roman" panose="02020603050405020304" pitchFamily="18" charset="0"/>
                <a:ea typeface="Calibri" panose="020F0502020204030204" pitchFamily="34" charset="0"/>
                <a:cs typeface="Arial" panose="020B0604020202020204" pitchFamily="34" charset="0"/>
              </a:rPr>
              <a:t>10 ml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c) </a:t>
            </a:r>
            <a:r>
              <a:rPr lang="en-US" sz="1800" b="1" dirty="0">
                <a:effectLst/>
                <a:latin typeface="Times New Roman" panose="02020603050405020304" pitchFamily="18" charset="0"/>
                <a:ea typeface="Calibri" panose="020F0502020204030204" pitchFamily="34" charset="0"/>
                <a:cs typeface="Arial" panose="020B0604020202020204" pitchFamily="34" charset="0"/>
              </a:rPr>
              <a:t>40 ml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d) </a:t>
            </a:r>
            <a:r>
              <a:rPr lang="en-US" sz="1800" b="1" dirty="0">
                <a:effectLst/>
                <a:latin typeface="Times New Roman" panose="02020603050405020304" pitchFamily="18" charset="0"/>
                <a:ea typeface="Calibri" panose="020F0502020204030204" pitchFamily="34" charset="0"/>
                <a:cs typeface="Arial" panose="020B0604020202020204" pitchFamily="34" charset="0"/>
              </a:rPr>
              <a:t>50 ml </a:t>
            </a:r>
            <a:endParaRPr lang="en-IQ" dirty="0"/>
          </a:p>
        </p:txBody>
      </p:sp>
      <p:pic>
        <p:nvPicPr>
          <p:cNvPr id="4" name="Picture 3">
            <a:extLst>
              <a:ext uri="{FF2B5EF4-FFF2-40B4-BE49-F238E27FC236}">
                <a16:creationId xmlns:a16="http://schemas.microsoft.com/office/drawing/2014/main" id="{EE67B403-AFA1-D64C-9DFA-0C0C5A2E7514}"/>
              </a:ext>
            </a:extLst>
          </p:cNvPr>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62345" y="993573"/>
            <a:ext cx="5560029" cy="5715202"/>
          </a:xfrm>
          <a:prstGeom prst="rect">
            <a:avLst/>
          </a:prstGeom>
          <a:noFill/>
          <a:ln>
            <a:noFill/>
          </a:ln>
        </p:spPr>
      </p:pic>
      <p:sp>
        <p:nvSpPr>
          <p:cNvPr id="5" name="Slide Number Placeholder 4">
            <a:extLst>
              <a:ext uri="{FF2B5EF4-FFF2-40B4-BE49-F238E27FC236}">
                <a16:creationId xmlns:a16="http://schemas.microsoft.com/office/drawing/2014/main" id="{35595ABE-2B24-3646-A49A-41F3B29D7273}"/>
              </a:ext>
            </a:extLst>
          </p:cNvPr>
          <p:cNvSpPr>
            <a:spLocks noGrp="1"/>
          </p:cNvSpPr>
          <p:nvPr>
            <p:ph type="sldNum" sz="quarter" idx="12"/>
          </p:nvPr>
        </p:nvSpPr>
        <p:spPr/>
        <p:txBody>
          <a:bodyPr/>
          <a:lstStyle/>
          <a:p>
            <a:fld id="{88090F67-2096-5340-93FF-8FBA9FFBF1CA}" type="slidenum">
              <a:rPr lang="en-IQ" smtClean="0"/>
              <a:t>33</a:t>
            </a:fld>
            <a:endParaRPr lang="en-IQ"/>
          </a:p>
        </p:txBody>
      </p:sp>
      <p:pic>
        <p:nvPicPr>
          <p:cNvPr id="6" name="Picture 5">
            <a:extLst>
              <a:ext uri="{FF2B5EF4-FFF2-40B4-BE49-F238E27FC236}">
                <a16:creationId xmlns:a16="http://schemas.microsoft.com/office/drawing/2014/main" id="{EA9984BD-175F-DE47-AF62-39A6616001B1}"/>
              </a:ext>
            </a:extLst>
          </p:cNvPr>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040582" y="1028445"/>
            <a:ext cx="5856285" cy="5680329"/>
          </a:xfrm>
          <a:prstGeom prst="rect">
            <a:avLst/>
          </a:prstGeom>
          <a:noFill/>
          <a:ln>
            <a:noFill/>
          </a:ln>
        </p:spPr>
      </p:pic>
      <p:pic>
        <p:nvPicPr>
          <p:cNvPr id="8" name="Picture 7">
            <a:extLst>
              <a:ext uri="{FF2B5EF4-FFF2-40B4-BE49-F238E27FC236}">
                <a16:creationId xmlns:a16="http://schemas.microsoft.com/office/drawing/2014/main" id="{DB3ED26C-84F9-0C4D-A4F8-7CF6BA4BC40C}"/>
              </a:ext>
            </a:extLst>
          </p:cNvPr>
          <p:cNvPicPr>
            <a:picLocks noChangeAspect="1"/>
          </p:cNvPicPr>
          <p:nvPr/>
        </p:nvPicPr>
        <p:blipFill>
          <a:blip r:embed="rId6"/>
          <a:stretch>
            <a:fillRect/>
          </a:stretch>
        </p:blipFill>
        <p:spPr>
          <a:xfrm>
            <a:off x="3165620" y="3759279"/>
            <a:ext cx="2188258" cy="379371"/>
          </a:xfrm>
          <a:prstGeom prst="rect">
            <a:avLst/>
          </a:prstGeom>
          <a:ln>
            <a:solidFill>
              <a:srgbClr val="C00000"/>
            </a:solidFill>
          </a:ln>
        </p:spPr>
      </p:pic>
      <p:sp>
        <p:nvSpPr>
          <p:cNvPr id="2" name="TextBox 1">
            <a:extLst>
              <a:ext uri="{FF2B5EF4-FFF2-40B4-BE49-F238E27FC236}">
                <a16:creationId xmlns:a16="http://schemas.microsoft.com/office/drawing/2014/main" id="{5E7969B3-C70C-2E4F-9786-FAB693C192CB}"/>
              </a:ext>
            </a:extLst>
          </p:cNvPr>
          <p:cNvSpPr txBox="1"/>
          <p:nvPr/>
        </p:nvSpPr>
        <p:spPr>
          <a:xfrm>
            <a:off x="9587942" y="1590261"/>
            <a:ext cx="549971" cy="261610"/>
          </a:xfrm>
          <a:prstGeom prst="rect">
            <a:avLst/>
          </a:prstGeom>
          <a:solidFill>
            <a:schemeClr val="bg1">
              <a:lumMod val="65000"/>
            </a:schemeClr>
          </a:solidFill>
        </p:spPr>
        <p:txBody>
          <a:bodyPr wrap="square" rtlCol="0">
            <a:spAutoFit/>
          </a:bodyPr>
          <a:lstStyle/>
          <a:p>
            <a:r>
              <a:rPr lang="en-IQ" sz="1100" b="1" dirty="0">
                <a:solidFill>
                  <a:srgbClr val="C00000"/>
                </a:solidFill>
              </a:rPr>
              <a:t>90</a:t>
            </a:r>
            <a:endParaRPr lang="en-IQ" b="1" dirty="0">
              <a:solidFill>
                <a:srgbClr val="C00000"/>
              </a:solidFill>
            </a:endParaRPr>
          </a:p>
        </p:txBody>
      </p:sp>
      <p:cxnSp>
        <p:nvCxnSpPr>
          <p:cNvPr id="10" name="Straight Arrow Connector 9">
            <a:extLst>
              <a:ext uri="{FF2B5EF4-FFF2-40B4-BE49-F238E27FC236}">
                <a16:creationId xmlns:a16="http://schemas.microsoft.com/office/drawing/2014/main" id="{4BDDC029-10D7-E446-A4BD-BE59C5165A37}"/>
              </a:ext>
            </a:extLst>
          </p:cNvPr>
          <p:cNvCxnSpPr/>
          <p:nvPr/>
        </p:nvCxnSpPr>
        <p:spPr>
          <a:xfrm flipH="1">
            <a:off x="7301948" y="1696278"/>
            <a:ext cx="2160104" cy="225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110D166-9882-274E-A3F8-645EFB7815AE}"/>
              </a:ext>
            </a:extLst>
          </p:cNvPr>
          <p:cNvCxnSpPr>
            <a:cxnSpLocks/>
          </p:cNvCxnSpPr>
          <p:nvPr/>
        </p:nvCxnSpPr>
        <p:spPr>
          <a:xfrm flipH="1">
            <a:off x="7924800" y="1848678"/>
            <a:ext cx="1689652" cy="351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933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a:extLst>
              <a:ext uri="{FF2B5EF4-FFF2-40B4-BE49-F238E27FC236}">
                <a16:creationId xmlns:a16="http://schemas.microsoft.com/office/drawing/2014/main" id="{51F31EA3-D785-554D-B708-65B97F46A311}"/>
              </a:ext>
            </a:extLst>
          </p:cNvPr>
          <p:cNvSpPr txBox="1">
            <a:spLocks noChangeArrowheads="1"/>
          </p:cNvSpPr>
          <p:nvPr/>
        </p:nvSpPr>
        <p:spPr bwMode="auto">
          <a:xfrm>
            <a:off x="1094506" y="821680"/>
            <a:ext cx="10598726" cy="350202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a:lstStyle>
            <a:lvl1pPr marL="231775" indent="-231775">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800" dirty="0">
                <a:solidFill>
                  <a:srgbClr val="000000"/>
                </a:solidFill>
              </a:rPr>
              <a:t>A 40.0 mL sample of 0.100 M HNO</a:t>
            </a:r>
            <a:r>
              <a:rPr lang="en-US" altLang="zh-TW" sz="1800" baseline="-25000" dirty="0">
                <a:solidFill>
                  <a:srgbClr val="000000"/>
                </a:solidFill>
              </a:rPr>
              <a:t>2</a:t>
            </a:r>
            <a:r>
              <a:rPr lang="en-US" altLang="zh-TW" sz="1800" dirty="0">
                <a:solidFill>
                  <a:srgbClr val="000000"/>
                </a:solidFill>
              </a:rPr>
              <a:t> is titrated with 0.200 M KOH. Calculate:</a:t>
            </a:r>
          </a:p>
          <a:p>
            <a:pPr>
              <a:spcBef>
                <a:spcPct val="0"/>
              </a:spcBef>
              <a:buFontTx/>
              <a:buNone/>
            </a:pPr>
            <a:r>
              <a:rPr lang="en-US" altLang="zh-TW" sz="1800" b="1" dirty="0">
                <a:solidFill>
                  <a:srgbClr val="000000"/>
                </a:solidFill>
              </a:rPr>
              <a:t>a.	</a:t>
            </a:r>
            <a:r>
              <a:rPr lang="en-US" altLang="zh-TW" sz="1800" dirty="0">
                <a:solidFill>
                  <a:srgbClr val="000000"/>
                </a:solidFill>
              </a:rPr>
              <a:t>the volume required to reach the equivalence point</a:t>
            </a:r>
          </a:p>
          <a:p>
            <a:pPr>
              <a:spcBef>
                <a:spcPct val="0"/>
              </a:spcBef>
              <a:buFontTx/>
              <a:buNone/>
            </a:pPr>
            <a:r>
              <a:rPr lang="en-US" altLang="zh-TW" sz="1800" b="1" dirty="0">
                <a:solidFill>
                  <a:srgbClr val="000000"/>
                </a:solidFill>
              </a:rPr>
              <a:t>b.	</a:t>
            </a:r>
            <a:r>
              <a:rPr lang="en-US" altLang="zh-TW" sz="1800" dirty="0">
                <a:solidFill>
                  <a:srgbClr val="000000"/>
                </a:solidFill>
              </a:rPr>
              <a:t>the pH after adding 5.00 mL of KOH</a:t>
            </a:r>
          </a:p>
          <a:p>
            <a:pPr>
              <a:spcBef>
                <a:spcPct val="0"/>
              </a:spcBef>
              <a:buFontTx/>
              <a:buNone/>
            </a:pPr>
            <a:r>
              <a:rPr lang="en-US" altLang="zh-TW" sz="1800" b="1" dirty="0">
                <a:solidFill>
                  <a:srgbClr val="000000"/>
                </a:solidFill>
              </a:rPr>
              <a:t>c.</a:t>
            </a:r>
            <a:r>
              <a:rPr lang="en-US" altLang="zh-TW" sz="1800" dirty="0">
                <a:solidFill>
                  <a:srgbClr val="000000"/>
                </a:solidFill>
              </a:rPr>
              <a:t>	the pH at one-half the equivalence point</a:t>
            </a:r>
          </a:p>
          <a:p>
            <a:pPr eaLnBrk="1" hangingPunct="1">
              <a:spcBef>
                <a:spcPct val="0"/>
              </a:spcBef>
              <a:buFontTx/>
              <a:buNone/>
            </a:pPr>
            <a:r>
              <a:rPr lang="en-US" altLang="zh-TW" sz="1800" b="1" i="1" u="sng" dirty="0">
                <a:solidFill>
                  <a:srgbClr val="3366FF"/>
                </a:solidFill>
                <a:cs typeface="Times New Roman" panose="02020603050405020304" pitchFamily="18" charset="0"/>
              </a:rPr>
              <a:t>Solution</a:t>
            </a:r>
            <a:endParaRPr lang="en-US" altLang="zh-TW" sz="1800" b="1" i="1" u="sng" dirty="0">
              <a:solidFill>
                <a:srgbClr val="000000"/>
              </a:solidFill>
              <a:cs typeface="Times New Roman" panose="02020603050405020304" pitchFamily="18" charset="0"/>
            </a:endParaRPr>
          </a:p>
          <a:p>
            <a:pPr>
              <a:spcBef>
                <a:spcPct val="0"/>
              </a:spcBef>
              <a:buFontTx/>
              <a:buNone/>
            </a:pPr>
            <a:r>
              <a:rPr lang="en-US" altLang="zh-TW" sz="1800" b="1" dirty="0">
                <a:solidFill>
                  <a:srgbClr val="000000"/>
                </a:solidFill>
              </a:rPr>
              <a:t>a.	</a:t>
            </a:r>
            <a:r>
              <a:rPr lang="en-US" altLang="zh-TW" sz="1800" dirty="0">
                <a:solidFill>
                  <a:srgbClr val="000000"/>
                </a:solidFill>
              </a:rPr>
              <a:t>The equivalence point occurs when the amount (in moles) of added base equals the amount (in moles) of acid initially in the solution. Begin by calculating the amount (in moles) of acid initially in the solution. The amount (in moles) of KOH that must be added is equal to the amount of the weak acid.</a:t>
            </a: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a:spcBef>
                <a:spcPct val="0"/>
              </a:spcBef>
              <a:buFontTx/>
              <a:buNone/>
            </a:pPr>
            <a:r>
              <a:rPr lang="en-US" altLang="zh-TW" sz="1400" dirty="0">
                <a:solidFill>
                  <a:srgbClr val="000000"/>
                </a:solidFill>
              </a:rPr>
              <a:t>	</a:t>
            </a:r>
          </a:p>
          <a:p>
            <a:pPr>
              <a:spcBef>
                <a:spcPct val="0"/>
              </a:spcBef>
              <a:buFontTx/>
              <a:buNone/>
            </a:pPr>
            <a:endParaRPr lang="en-US" altLang="zh-TW" sz="1400" dirty="0">
              <a:solidFill>
                <a:srgbClr val="000000"/>
              </a:solidFill>
            </a:endParaRPr>
          </a:p>
          <a:p>
            <a:pPr>
              <a:spcBef>
                <a:spcPct val="0"/>
              </a:spcBef>
              <a:buFontTx/>
              <a:buNone/>
            </a:pPr>
            <a:r>
              <a:rPr lang="en-US" altLang="zh-TW" sz="1800" dirty="0">
                <a:solidFill>
                  <a:srgbClr val="000000"/>
                </a:solidFill>
              </a:rPr>
              <a:t>Calculate the volume of KOH required from the number of moles of KOH and the molarity.</a:t>
            </a: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p:txBody>
      </p:sp>
      <p:sp>
        <p:nvSpPr>
          <p:cNvPr id="3077" name="Rectangle 3">
            <a:extLst>
              <a:ext uri="{FF2B5EF4-FFF2-40B4-BE49-F238E27FC236}">
                <a16:creationId xmlns:a16="http://schemas.microsoft.com/office/drawing/2014/main" id="{97A57A00-71C4-5248-9D63-5EC945CA74EC}"/>
              </a:ext>
            </a:extLst>
          </p:cNvPr>
          <p:cNvSpPr>
            <a:spLocks noChangeArrowheads="1"/>
          </p:cNvSpPr>
          <p:nvPr/>
        </p:nvSpPr>
        <p:spPr bwMode="auto">
          <a:xfrm>
            <a:off x="1843088" y="358776"/>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marL="1773238" indent="-1773238" eaLnBrk="0" hangingPunct="0">
              <a:defRPr sz="16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16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16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16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16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defRPr/>
            </a:pPr>
            <a:r>
              <a:rPr lang="en-US" altLang="zh-TW" sz="2000" b="1" dirty="0">
                <a:solidFill>
                  <a:srgbClr val="3366FF"/>
                </a:solidFill>
                <a:cs typeface="Times New Roman" panose="02020603050405020304" pitchFamily="18" charset="0"/>
              </a:rPr>
              <a:t>Example: </a:t>
            </a:r>
            <a:r>
              <a:rPr lang="en-US" altLang="zh-TW" sz="2000" b="1" dirty="0">
                <a:solidFill>
                  <a:srgbClr val="000000"/>
                </a:solidFill>
                <a:cs typeface="Times New Roman" panose="02020603050405020304" pitchFamily="18" charset="0"/>
              </a:rPr>
              <a:t>Weak Acid–Strong Base Titration pH Curve</a:t>
            </a:r>
            <a:endParaRPr lang="en-US" altLang="zh-TW" sz="2000" b="1" baseline="-25000" dirty="0">
              <a:solidFill>
                <a:srgbClr val="000000"/>
              </a:solidFill>
              <a:cs typeface="Times New Roman" panose="02020603050405020304" pitchFamily="18" charset="0"/>
            </a:endParaRPr>
          </a:p>
        </p:txBody>
      </p:sp>
      <p:sp>
        <p:nvSpPr>
          <p:cNvPr id="3078" name="Line 7">
            <a:extLst>
              <a:ext uri="{FF2B5EF4-FFF2-40B4-BE49-F238E27FC236}">
                <a16:creationId xmlns:a16="http://schemas.microsoft.com/office/drawing/2014/main" id="{D6A3AFCB-ABF9-D040-B0AF-7472AD603019}"/>
              </a:ext>
            </a:extLst>
          </p:cNvPr>
          <p:cNvSpPr>
            <a:spLocks noChangeShapeType="1"/>
          </p:cNvSpPr>
          <p:nvPr/>
        </p:nvSpPr>
        <p:spPr bwMode="auto">
          <a:xfrm>
            <a:off x="845127" y="358776"/>
            <a:ext cx="0" cy="6011856"/>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3079" name="Line 9">
            <a:extLst>
              <a:ext uri="{FF2B5EF4-FFF2-40B4-BE49-F238E27FC236}">
                <a16:creationId xmlns:a16="http://schemas.microsoft.com/office/drawing/2014/main" id="{8274E8E0-EC0F-AA49-A3B4-57C5D8D205B8}"/>
              </a:ext>
            </a:extLst>
          </p:cNvPr>
          <p:cNvSpPr>
            <a:spLocks noChangeShapeType="1"/>
          </p:cNvSpPr>
          <p:nvPr/>
        </p:nvSpPr>
        <p:spPr bwMode="auto">
          <a:xfrm>
            <a:off x="845127" y="358776"/>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3080" name="Line 10">
            <a:extLst>
              <a:ext uri="{FF2B5EF4-FFF2-40B4-BE49-F238E27FC236}">
                <a16:creationId xmlns:a16="http://schemas.microsoft.com/office/drawing/2014/main" id="{4C911DC7-BC0F-5841-BD99-6B01082FE73E}"/>
              </a:ext>
            </a:extLst>
          </p:cNvPr>
          <p:cNvSpPr>
            <a:spLocks noChangeShapeType="1"/>
          </p:cNvSpPr>
          <p:nvPr/>
        </p:nvSpPr>
        <p:spPr bwMode="auto">
          <a:xfrm>
            <a:off x="845127" y="6370632"/>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pic>
        <p:nvPicPr>
          <p:cNvPr id="97289" name="Picture 2" descr="C:\Documents and Settings\GEX User\Desktop\IRDVDs\50627 Tro IRDVD\Worked Example\Component\Ch16\16_pg778_equation1.jpg">
            <a:extLst>
              <a:ext uri="{FF2B5EF4-FFF2-40B4-BE49-F238E27FC236}">
                <a16:creationId xmlns:a16="http://schemas.microsoft.com/office/drawing/2014/main" id="{C84BEB25-700E-FC45-89F6-587FFD53A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304" y="3259913"/>
            <a:ext cx="3477491" cy="1226362"/>
          </a:xfrm>
          <a:prstGeom prst="rect">
            <a:avLst/>
          </a:prstGeom>
          <a:noFill/>
          <a:ln w="127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97290" name="Picture 3" descr="C:\Documents and Settings\GEX User\Desktop\IRDVDs\50627 Tro IRDVD\Worked Example\Component\Ch16\16_pg778_equation2.jpg">
            <a:extLst>
              <a:ext uri="{FF2B5EF4-FFF2-40B4-BE49-F238E27FC236}">
                <a16:creationId xmlns:a16="http://schemas.microsoft.com/office/drawing/2014/main" id="{6AEF82B8-C446-F044-A119-51A83983D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749" y="5345109"/>
            <a:ext cx="3784600" cy="1025523"/>
          </a:xfrm>
          <a:prstGeom prst="rect">
            <a:avLst/>
          </a:prstGeom>
          <a:noFill/>
          <a:ln w="127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5">
            <a:extLst>
              <a:ext uri="{FF2B5EF4-FFF2-40B4-BE49-F238E27FC236}">
                <a16:creationId xmlns:a16="http://schemas.microsoft.com/office/drawing/2014/main" id="{CA2DC8AE-4B98-864A-81B8-BFA5D8BCF33E}"/>
              </a:ext>
            </a:extLst>
          </p:cNvPr>
          <p:cNvSpPr txBox="1">
            <a:spLocks noChangeArrowheads="1"/>
          </p:cNvSpPr>
          <p:nvPr/>
        </p:nvSpPr>
        <p:spPr bwMode="auto">
          <a:xfrm>
            <a:off x="1183197" y="931566"/>
            <a:ext cx="11008803" cy="481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28600" indent="-228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zh-TW" sz="1800" b="1" dirty="0">
                <a:solidFill>
                  <a:srgbClr val="000000"/>
                </a:solidFill>
              </a:rPr>
              <a:t>b.	</a:t>
            </a:r>
            <a:r>
              <a:rPr lang="en-US" altLang="zh-TW" sz="1800" dirty="0">
                <a:solidFill>
                  <a:srgbClr val="000000"/>
                </a:solidFill>
              </a:rPr>
              <a:t>Use the concentration of the KOH solution to calculate the amount (in moles) of OH</a:t>
            </a:r>
            <a:r>
              <a:rPr lang="en-US" altLang="zh-TW" sz="1800" baseline="30000" dirty="0">
                <a:solidFill>
                  <a:srgbClr val="000000"/>
                </a:solidFill>
              </a:rPr>
              <a:t>–</a:t>
            </a:r>
            <a:r>
              <a:rPr lang="en-US" altLang="zh-TW" sz="1800" dirty="0">
                <a:solidFill>
                  <a:srgbClr val="000000"/>
                </a:solidFill>
              </a:rPr>
              <a:t> in 5.00 mL of the solution.</a:t>
            </a:r>
          </a:p>
          <a:p>
            <a:pPr>
              <a:spcBef>
                <a:spcPct val="0"/>
              </a:spcBef>
              <a:buFontTx/>
              <a:buNone/>
            </a:pPr>
            <a:endParaRPr lang="en-US" altLang="zh-TW" sz="1600" dirty="0">
              <a:solidFill>
                <a:srgbClr val="000000"/>
              </a:solidFill>
            </a:endParaRPr>
          </a:p>
          <a:p>
            <a:pPr>
              <a:spcBef>
                <a:spcPct val="0"/>
              </a:spcBef>
              <a:buFontTx/>
              <a:buNone/>
            </a:pPr>
            <a:endParaRPr lang="en-US" altLang="zh-TW" sz="1600" dirty="0">
              <a:solidFill>
                <a:srgbClr val="000000"/>
              </a:solidFill>
            </a:endParaRPr>
          </a:p>
          <a:p>
            <a:pPr>
              <a:spcBef>
                <a:spcPct val="0"/>
              </a:spcBef>
              <a:buFontTx/>
              <a:buNone/>
            </a:pPr>
            <a:endParaRPr lang="en-US" altLang="zh-TW" sz="1600" dirty="0">
              <a:solidFill>
                <a:srgbClr val="000000"/>
              </a:solidFill>
            </a:endParaRPr>
          </a:p>
          <a:p>
            <a:pPr>
              <a:spcBef>
                <a:spcPct val="0"/>
              </a:spcBef>
              <a:buFontTx/>
              <a:buNone/>
            </a:pPr>
            <a:endParaRPr lang="en-US" altLang="zh-TW" sz="1600" dirty="0">
              <a:solidFill>
                <a:srgbClr val="000000"/>
              </a:solidFill>
            </a:endParaRPr>
          </a:p>
          <a:p>
            <a:pPr>
              <a:spcBef>
                <a:spcPct val="0"/>
              </a:spcBef>
              <a:buFontTx/>
              <a:buNone/>
            </a:pPr>
            <a:r>
              <a:rPr lang="en-US" altLang="zh-TW" sz="1600" dirty="0">
                <a:solidFill>
                  <a:srgbClr val="000000"/>
                </a:solidFill>
              </a:rPr>
              <a:t>	</a:t>
            </a:r>
            <a:r>
              <a:rPr lang="en-US" altLang="zh-TW" sz="1800" dirty="0">
                <a:solidFill>
                  <a:srgbClr val="000000"/>
                </a:solidFill>
              </a:rPr>
              <a:t>Prepare a table showing the amounts of HNO</a:t>
            </a:r>
            <a:r>
              <a:rPr lang="en-US" altLang="zh-TW" sz="1800" baseline="-25000" dirty="0">
                <a:solidFill>
                  <a:srgbClr val="000000"/>
                </a:solidFill>
              </a:rPr>
              <a:t>2</a:t>
            </a:r>
            <a:r>
              <a:rPr lang="en-US" altLang="zh-TW" sz="1800" dirty="0">
                <a:solidFill>
                  <a:srgbClr val="000000"/>
                </a:solidFill>
              </a:rPr>
              <a:t> and NO</a:t>
            </a:r>
            <a:r>
              <a:rPr lang="en-US" altLang="zh-TW" sz="1800" baseline="-25000" dirty="0">
                <a:solidFill>
                  <a:srgbClr val="000000"/>
                </a:solidFill>
              </a:rPr>
              <a:t>2</a:t>
            </a:r>
            <a:r>
              <a:rPr lang="en-US" altLang="zh-TW" sz="1800" baseline="30000" dirty="0">
                <a:solidFill>
                  <a:srgbClr val="000000"/>
                </a:solidFill>
              </a:rPr>
              <a:t>–</a:t>
            </a:r>
            <a:r>
              <a:rPr lang="en-US" altLang="zh-TW" sz="1800" dirty="0">
                <a:solidFill>
                  <a:srgbClr val="000000"/>
                </a:solidFill>
              </a:rPr>
              <a:t> before and after the addition of 5.00 mL KOH. The addition of the KOH stoichiometrically reduces the concentration of HNO</a:t>
            </a:r>
            <a:r>
              <a:rPr lang="en-US" altLang="zh-TW" sz="1800" baseline="-25000" dirty="0">
                <a:solidFill>
                  <a:srgbClr val="000000"/>
                </a:solidFill>
              </a:rPr>
              <a:t>2</a:t>
            </a:r>
            <a:r>
              <a:rPr lang="en-US" altLang="zh-TW" sz="1800" dirty="0">
                <a:solidFill>
                  <a:srgbClr val="000000"/>
                </a:solidFill>
              </a:rPr>
              <a:t> and increases the concentration </a:t>
            </a:r>
            <a:br>
              <a:rPr lang="en-US" altLang="zh-TW" sz="1600" dirty="0">
                <a:solidFill>
                  <a:srgbClr val="000000"/>
                </a:solidFill>
              </a:rPr>
            </a:br>
            <a:r>
              <a:rPr lang="en-US" altLang="zh-TW" sz="1600" dirty="0">
                <a:solidFill>
                  <a:srgbClr val="000000"/>
                </a:solidFill>
              </a:rPr>
              <a:t>of NO</a:t>
            </a:r>
            <a:r>
              <a:rPr lang="en-US" altLang="zh-TW" sz="1600" baseline="-25000" dirty="0">
                <a:solidFill>
                  <a:srgbClr val="000000"/>
                </a:solidFill>
              </a:rPr>
              <a:t>2</a:t>
            </a:r>
            <a:r>
              <a:rPr lang="en-US" altLang="zh-TW" sz="1600" baseline="30000" dirty="0">
                <a:solidFill>
                  <a:srgbClr val="000000"/>
                </a:solidFill>
              </a:rPr>
              <a:t>–</a:t>
            </a:r>
            <a:r>
              <a:rPr lang="en-US" altLang="zh-TW" sz="1600" dirty="0">
                <a:solidFill>
                  <a:srgbClr val="000000"/>
                </a:solidFill>
              </a:rPr>
              <a:t>.</a:t>
            </a: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r>
              <a:rPr lang="en-US" altLang="zh-TW" sz="1400" dirty="0">
                <a:solidFill>
                  <a:srgbClr val="000000"/>
                </a:solidFill>
              </a:rPr>
              <a:t>	</a:t>
            </a:r>
          </a:p>
          <a:p>
            <a:pPr>
              <a:spcBef>
                <a:spcPct val="0"/>
              </a:spcBef>
              <a:buFontTx/>
              <a:buNone/>
            </a:pPr>
            <a:r>
              <a:rPr lang="en-US" altLang="zh-TW" sz="1800" dirty="0">
                <a:solidFill>
                  <a:srgbClr val="000000"/>
                </a:solidFill>
              </a:rPr>
              <a:t>Since the solution now contains significant amounts of a weak acid and its conjugate base, use the Henderson–</a:t>
            </a:r>
            <a:r>
              <a:rPr lang="en-US" altLang="zh-TW" sz="1800" dirty="0" err="1">
                <a:solidFill>
                  <a:srgbClr val="000000"/>
                </a:solidFill>
              </a:rPr>
              <a:t>Hasselbalch</a:t>
            </a:r>
            <a:r>
              <a:rPr lang="en-US" altLang="zh-TW" sz="1800" dirty="0">
                <a:solidFill>
                  <a:srgbClr val="000000"/>
                </a:solidFill>
              </a:rPr>
              <a:t> equation and </a:t>
            </a:r>
            <a:r>
              <a:rPr lang="en-US" altLang="zh-TW" sz="1800" dirty="0" err="1">
                <a:solidFill>
                  <a:srgbClr val="000000"/>
                </a:solidFill>
              </a:rPr>
              <a:t>p</a:t>
            </a:r>
            <a:r>
              <a:rPr lang="en-US" altLang="zh-TW" sz="1800" i="1" dirty="0" err="1">
                <a:solidFill>
                  <a:srgbClr val="000000"/>
                </a:solidFill>
              </a:rPr>
              <a:t>K</a:t>
            </a:r>
            <a:r>
              <a:rPr lang="en-US" altLang="zh-TW" sz="1800" baseline="-25000" dirty="0" err="1">
                <a:solidFill>
                  <a:srgbClr val="000000"/>
                </a:solidFill>
              </a:rPr>
              <a:t>a</a:t>
            </a:r>
            <a:r>
              <a:rPr lang="en-US" altLang="zh-TW" sz="1800" dirty="0">
                <a:solidFill>
                  <a:srgbClr val="000000"/>
                </a:solidFill>
              </a:rPr>
              <a:t> for HNO</a:t>
            </a:r>
            <a:r>
              <a:rPr lang="en-US" altLang="zh-TW" sz="1800" baseline="-25000" dirty="0">
                <a:solidFill>
                  <a:srgbClr val="000000"/>
                </a:solidFill>
              </a:rPr>
              <a:t>2</a:t>
            </a:r>
            <a:r>
              <a:rPr lang="en-US" altLang="zh-TW" sz="1800" dirty="0">
                <a:solidFill>
                  <a:srgbClr val="000000"/>
                </a:solidFill>
              </a:rPr>
              <a:t> (which is 3.34) to calculate the pH of the solution.</a:t>
            </a:r>
          </a:p>
          <a:p>
            <a:pPr eaLnBrk="1" hangingPunct="1">
              <a:spcBef>
                <a:spcPct val="0"/>
              </a:spcBef>
              <a:buFontTx/>
              <a:buNone/>
            </a:pPr>
            <a:endParaRPr lang="en-US" altLang="zh-TW" sz="18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p:txBody>
      </p:sp>
      <p:sp>
        <p:nvSpPr>
          <p:cNvPr id="99331" name="Text Box 8">
            <a:extLst>
              <a:ext uri="{FF2B5EF4-FFF2-40B4-BE49-F238E27FC236}">
                <a16:creationId xmlns:a16="http://schemas.microsoft.com/office/drawing/2014/main" id="{E4DB80A6-E1C9-7642-A176-9315940400C4}"/>
              </a:ext>
            </a:extLst>
          </p:cNvPr>
          <p:cNvSpPr txBox="1">
            <a:spLocks noChangeArrowheads="1"/>
          </p:cNvSpPr>
          <p:nvPr/>
        </p:nvSpPr>
        <p:spPr bwMode="auto">
          <a:xfrm>
            <a:off x="1866900" y="439103"/>
            <a:ext cx="8458200" cy="41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2000" b="1" dirty="0">
                <a:solidFill>
                  <a:srgbClr val="C00000"/>
                </a:solidFill>
              </a:rPr>
              <a:t>Continued</a:t>
            </a:r>
            <a:endParaRPr lang="en-US" altLang="zh-TW" sz="1400" b="1" dirty="0">
              <a:solidFill>
                <a:srgbClr val="C00000"/>
              </a:solidFill>
            </a:endParaRPr>
          </a:p>
        </p:txBody>
      </p:sp>
      <p:sp>
        <p:nvSpPr>
          <p:cNvPr id="4100" name="Line 9">
            <a:extLst>
              <a:ext uri="{FF2B5EF4-FFF2-40B4-BE49-F238E27FC236}">
                <a16:creationId xmlns:a16="http://schemas.microsoft.com/office/drawing/2014/main" id="{7AB120A4-5D24-914B-8092-D2D1A2575EF2}"/>
              </a:ext>
            </a:extLst>
          </p:cNvPr>
          <p:cNvSpPr>
            <a:spLocks noChangeShapeType="1"/>
          </p:cNvSpPr>
          <p:nvPr/>
        </p:nvSpPr>
        <p:spPr bwMode="auto">
          <a:xfrm>
            <a:off x="886691" y="358776"/>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4101" name="Line 10">
            <a:extLst>
              <a:ext uri="{FF2B5EF4-FFF2-40B4-BE49-F238E27FC236}">
                <a16:creationId xmlns:a16="http://schemas.microsoft.com/office/drawing/2014/main" id="{95107A7D-431D-4141-81D2-B116212CE1E6}"/>
              </a:ext>
            </a:extLst>
          </p:cNvPr>
          <p:cNvSpPr>
            <a:spLocks noChangeShapeType="1"/>
          </p:cNvSpPr>
          <p:nvPr/>
        </p:nvSpPr>
        <p:spPr bwMode="auto">
          <a:xfrm>
            <a:off x="886691" y="6132514"/>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4102" name="Line 7">
            <a:extLst>
              <a:ext uri="{FF2B5EF4-FFF2-40B4-BE49-F238E27FC236}">
                <a16:creationId xmlns:a16="http://schemas.microsoft.com/office/drawing/2014/main" id="{6C323FC4-52AE-5449-9642-EA98F4B98F3D}"/>
              </a:ext>
            </a:extLst>
          </p:cNvPr>
          <p:cNvSpPr>
            <a:spLocks noChangeShapeType="1"/>
          </p:cNvSpPr>
          <p:nvPr/>
        </p:nvSpPr>
        <p:spPr bwMode="auto">
          <a:xfrm>
            <a:off x="886691" y="358776"/>
            <a:ext cx="0" cy="5773738"/>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99335" name="Line 2">
            <a:extLst>
              <a:ext uri="{FF2B5EF4-FFF2-40B4-BE49-F238E27FC236}">
                <a16:creationId xmlns:a16="http://schemas.microsoft.com/office/drawing/2014/main" id="{299FE6DF-BFC1-C14B-92E9-0C45B7E2CCDE}"/>
              </a:ext>
            </a:extLst>
          </p:cNvPr>
          <p:cNvSpPr>
            <a:spLocks noChangeShapeType="1"/>
          </p:cNvSpPr>
          <p:nvPr/>
        </p:nvSpPr>
        <p:spPr bwMode="auto">
          <a:xfrm>
            <a:off x="1819275" y="850266"/>
            <a:ext cx="830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IQ"/>
          </a:p>
        </p:txBody>
      </p:sp>
      <p:sp>
        <p:nvSpPr>
          <p:cNvPr id="12" name="Rectangle 3">
            <a:extLst>
              <a:ext uri="{FF2B5EF4-FFF2-40B4-BE49-F238E27FC236}">
                <a16:creationId xmlns:a16="http://schemas.microsoft.com/office/drawing/2014/main" id="{3E6CFD86-3C3C-604B-A0B2-A79628F8E792}"/>
              </a:ext>
            </a:extLst>
          </p:cNvPr>
          <p:cNvSpPr>
            <a:spLocks noChangeArrowheads="1"/>
          </p:cNvSpPr>
          <p:nvPr/>
        </p:nvSpPr>
        <p:spPr bwMode="auto">
          <a:xfrm>
            <a:off x="1819275" y="178958"/>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marL="1773238" indent="-1773238" eaLnBrk="0" hangingPunct="0">
              <a:defRPr sz="16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16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16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16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16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defRPr/>
            </a:pPr>
            <a:r>
              <a:rPr lang="en-US" altLang="zh-TW" sz="2000" b="1" dirty="0">
                <a:solidFill>
                  <a:srgbClr val="3366FF"/>
                </a:solidFill>
                <a:cs typeface="Times New Roman" panose="02020603050405020304" pitchFamily="18" charset="0"/>
              </a:rPr>
              <a:t>Example: </a:t>
            </a:r>
            <a:r>
              <a:rPr lang="en-US" altLang="zh-TW" sz="2000" b="1" dirty="0">
                <a:solidFill>
                  <a:srgbClr val="000000"/>
                </a:solidFill>
                <a:cs typeface="Times New Roman" panose="02020603050405020304" pitchFamily="18" charset="0"/>
              </a:rPr>
              <a:t>Weak Acid–Strong Base Titration pH Curve</a:t>
            </a:r>
            <a:endParaRPr lang="en-US" altLang="zh-TW" sz="2000" b="1" baseline="-25000" dirty="0">
              <a:solidFill>
                <a:srgbClr val="000000"/>
              </a:solidFill>
              <a:cs typeface="Times New Roman" panose="02020603050405020304" pitchFamily="18" charset="0"/>
            </a:endParaRPr>
          </a:p>
        </p:txBody>
      </p:sp>
      <p:pic>
        <p:nvPicPr>
          <p:cNvPr id="99337" name="Picture 2" descr="C:\Documents and Settings\GEX User\Desktop\IRDVDs\50627 Tro IRDVD\Worked Example\Component\Ch16\16_pg778_equation3.jpg">
            <a:extLst>
              <a:ext uri="{FF2B5EF4-FFF2-40B4-BE49-F238E27FC236}">
                <a16:creationId xmlns:a16="http://schemas.microsoft.com/office/drawing/2014/main" id="{BF2899CC-B1B9-0248-9149-8AD451C76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4638" y="1237749"/>
            <a:ext cx="3182723" cy="825500"/>
          </a:xfrm>
          <a:prstGeom prst="rect">
            <a:avLst/>
          </a:prstGeom>
          <a:noFill/>
          <a:ln w="127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99338" name="Picture 3" descr="Z:\50627 IRDVD Tro Chemistry A Molecular Approach\Working Files 50627\JPEG 50627\Ch16\16_Pg778_UnTable.jpg">
            <a:extLst>
              <a:ext uri="{FF2B5EF4-FFF2-40B4-BE49-F238E27FC236}">
                <a16:creationId xmlns:a16="http://schemas.microsoft.com/office/drawing/2014/main" id="{D40B86FA-FA78-2845-83BA-A0F9AAE71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006"/>
          <a:stretch>
            <a:fillRect/>
          </a:stretch>
        </p:blipFill>
        <p:spPr bwMode="auto">
          <a:xfrm>
            <a:off x="3387724" y="2996734"/>
            <a:ext cx="5416550" cy="1528185"/>
          </a:xfrm>
          <a:prstGeom prst="rect">
            <a:avLst/>
          </a:prstGeom>
          <a:noFill/>
          <a:ln w="127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99339" name="Picture 4" descr="C:\Documents and Settings\GEX User\Desktop\IRDVDs\50627 Tro IRDVD\Worked Example\Component\Ch16\16_pg778_equation4.jpg">
            <a:extLst>
              <a:ext uri="{FF2B5EF4-FFF2-40B4-BE49-F238E27FC236}">
                <a16:creationId xmlns:a16="http://schemas.microsoft.com/office/drawing/2014/main" id="{9192FD69-C41C-0A4F-BFD8-F6A064FF6C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4009" y="5499244"/>
            <a:ext cx="2996331" cy="1109960"/>
          </a:xfrm>
          <a:prstGeom prst="rect">
            <a:avLst/>
          </a:prstGeom>
          <a:noFill/>
          <a:ln w="1905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5">
            <a:extLst>
              <a:ext uri="{FF2B5EF4-FFF2-40B4-BE49-F238E27FC236}">
                <a16:creationId xmlns:a16="http://schemas.microsoft.com/office/drawing/2014/main" id="{8C07B043-F4E2-D14F-8A90-AE122ABEFB85}"/>
              </a:ext>
            </a:extLst>
          </p:cNvPr>
          <p:cNvSpPr txBox="1">
            <a:spLocks noChangeArrowheads="1"/>
          </p:cNvSpPr>
          <p:nvPr/>
        </p:nvSpPr>
        <p:spPr bwMode="auto">
          <a:xfrm>
            <a:off x="1046018" y="1018889"/>
            <a:ext cx="10352086" cy="400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28600" indent="-228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2000" b="1" dirty="0">
                <a:solidFill>
                  <a:srgbClr val="000000"/>
                </a:solidFill>
              </a:rPr>
              <a:t>c.	</a:t>
            </a:r>
            <a:r>
              <a:rPr lang="en-US" altLang="zh-TW" sz="2000" dirty="0">
                <a:solidFill>
                  <a:srgbClr val="000000"/>
                </a:solidFill>
              </a:rPr>
              <a:t>At one-half the equivalence point, the amount of added base is exactly one-half the initial amount of acid. The base converts exactly half of the HNO</a:t>
            </a:r>
            <a:r>
              <a:rPr lang="en-US" altLang="zh-TW" sz="2000" baseline="-25000" dirty="0">
                <a:solidFill>
                  <a:srgbClr val="000000"/>
                </a:solidFill>
              </a:rPr>
              <a:t>2</a:t>
            </a:r>
            <a:r>
              <a:rPr lang="en-US" altLang="zh-TW" sz="2000" dirty="0">
                <a:solidFill>
                  <a:srgbClr val="000000"/>
                </a:solidFill>
              </a:rPr>
              <a:t> into NO</a:t>
            </a:r>
            <a:r>
              <a:rPr lang="en-US" altLang="zh-TW" sz="2000" baseline="-25000" dirty="0">
                <a:solidFill>
                  <a:srgbClr val="000000"/>
                </a:solidFill>
              </a:rPr>
              <a:t>2</a:t>
            </a:r>
            <a:r>
              <a:rPr lang="en-US" altLang="zh-TW" sz="2000" baseline="30000" dirty="0">
                <a:solidFill>
                  <a:srgbClr val="000000"/>
                </a:solidFill>
              </a:rPr>
              <a:t>–</a:t>
            </a:r>
            <a:r>
              <a:rPr lang="en-US" altLang="zh-TW" sz="2000" dirty="0">
                <a:solidFill>
                  <a:srgbClr val="000000"/>
                </a:solidFill>
              </a:rPr>
              <a:t>, resulting in equal amounts of the weak acid and its conjugate base. The pH is therefore equal to </a:t>
            </a:r>
            <a:r>
              <a:rPr lang="en-US" altLang="zh-TW" sz="2000" dirty="0" err="1">
                <a:solidFill>
                  <a:srgbClr val="000000"/>
                </a:solidFill>
              </a:rPr>
              <a:t>p</a:t>
            </a:r>
            <a:r>
              <a:rPr lang="en-US" altLang="zh-TW" sz="2000" i="1" dirty="0" err="1">
                <a:solidFill>
                  <a:srgbClr val="000000"/>
                </a:solidFill>
              </a:rPr>
              <a:t>K</a:t>
            </a:r>
            <a:r>
              <a:rPr lang="en-US" altLang="zh-TW" sz="2000" baseline="-25000" dirty="0" err="1">
                <a:solidFill>
                  <a:srgbClr val="000000"/>
                </a:solidFill>
              </a:rPr>
              <a:t>a</a:t>
            </a:r>
            <a:r>
              <a:rPr lang="en-US" altLang="zh-TW" sz="2000" dirty="0">
                <a:solidFill>
                  <a:srgbClr val="000000"/>
                </a:solidFill>
              </a:rPr>
              <a:t>.</a:t>
            </a:r>
          </a:p>
          <a:p>
            <a:pPr>
              <a:spcBef>
                <a:spcPct val="0"/>
              </a:spcBef>
              <a:buFontTx/>
              <a:buNone/>
            </a:pPr>
            <a:endParaRPr lang="en-US" altLang="zh-TW" sz="20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p:txBody>
      </p:sp>
      <p:sp>
        <p:nvSpPr>
          <p:cNvPr id="101379" name="Text Box 8">
            <a:extLst>
              <a:ext uri="{FF2B5EF4-FFF2-40B4-BE49-F238E27FC236}">
                <a16:creationId xmlns:a16="http://schemas.microsoft.com/office/drawing/2014/main" id="{D6B0F35A-EB24-8D49-B500-0847343E288D}"/>
              </a:ext>
            </a:extLst>
          </p:cNvPr>
          <p:cNvSpPr txBox="1">
            <a:spLocks noChangeArrowheads="1"/>
          </p:cNvSpPr>
          <p:nvPr/>
        </p:nvSpPr>
        <p:spPr bwMode="auto">
          <a:xfrm>
            <a:off x="1843088" y="659970"/>
            <a:ext cx="8458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2000" b="1" dirty="0">
                <a:solidFill>
                  <a:srgbClr val="C00000"/>
                </a:solidFill>
              </a:rPr>
              <a:t>Continued</a:t>
            </a:r>
          </a:p>
        </p:txBody>
      </p:sp>
      <p:sp>
        <p:nvSpPr>
          <p:cNvPr id="4100" name="Line 9">
            <a:extLst>
              <a:ext uri="{FF2B5EF4-FFF2-40B4-BE49-F238E27FC236}">
                <a16:creationId xmlns:a16="http://schemas.microsoft.com/office/drawing/2014/main" id="{8ED25A09-F8F3-A145-AAEF-51E68C1811F0}"/>
              </a:ext>
            </a:extLst>
          </p:cNvPr>
          <p:cNvSpPr>
            <a:spLocks noChangeShapeType="1"/>
          </p:cNvSpPr>
          <p:nvPr/>
        </p:nvSpPr>
        <p:spPr bwMode="auto">
          <a:xfrm>
            <a:off x="817418" y="280555"/>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4101" name="Line 10">
            <a:extLst>
              <a:ext uri="{FF2B5EF4-FFF2-40B4-BE49-F238E27FC236}">
                <a16:creationId xmlns:a16="http://schemas.microsoft.com/office/drawing/2014/main" id="{5CB07CC1-86C8-7646-B1A0-6F1484916A7E}"/>
              </a:ext>
            </a:extLst>
          </p:cNvPr>
          <p:cNvSpPr>
            <a:spLocks noChangeShapeType="1"/>
          </p:cNvSpPr>
          <p:nvPr/>
        </p:nvSpPr>
        <p:spPr bwMode="auto">
          <a:xfrm>
            <a:off x="817418" y="6165273"/>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4102" name="Line 7">
            <a:extLst>
              <a:ext uri="{FF2B5EF4-FFF2-40B4-BE49-F238E27FC236}">
                <a16:creationId xmlns:a16="http://schemas.microsoft.com/office/drawing/2014/main" id="{34E0AA5E-F084-1F47-BE07-FAAAD00AF855}"/>
              </a:ext>
            </a:extLst>
          </p:cNvPr>
          <p:cNvSpPr>
            <a:spLocks noChangeShapeType="1"/>
          </p:cNvSpPr>
          <p:nvPr/>
        </p:nvSpPr>
        <p:spPr bwMode="auto">
          <a:xfrm>
            <a:off x="817418" y="266700"/>
            <a:ext cx="0" cy="5898573"/>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101383" name="Line 2">
            <a:extLst>
              <a:ext uri="{FF2B5EF4-FFF2-40B4-BE49-F238E27FC236}">
                <a16:creationId xmlns:a16="http://schemas.microsoft.com/office/drawing/2014/main" id="{6BA96F9A-CE94-424F-A78E-F12280F53853}"/>
              </a:ext>
            </a:extLst>
          </p:cNvPr>
          <p:cNvSpPr>
            <a:spLocks noChangeShapeType="1"/>
          </p:cNvSpPr>
          <p:nvPr/>
        </p:nvSpPr>
        <p:spPr bwMode="auto">
          <a:xfrm>
            <a:off x="1831975" y="1036638"/>
            <a:ext cx="830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IQ"/>
          </a:p>
        </p:txBody>
      </p:sp>
      <p:sp>
        <p:nvSpPr>
          <p:cNvPr id="12" name="Rectangle 3">
            <a:extLst>
              <a:ext uri="{FF2B5EF4-FFF2-40B4-BE49-F238E27FC236}">
                <a16:creationId xmlns:a16="http://schemas.microsoft.com/office/drawing/2014/main" id="{38D2CA41-A0B9-204D-BDD1-D855EDECA20D}"/>
              </a:ext>
            </a:extLst>
          </p:cNvPr>
          <p:cNvSpPr>
            <a:spLocks noChangeArrowheads="1"/>
          </p:cNvSpPr>
          <p:nvPr/>
        </p:nvSpPr>
        <p:spPr bwMode="auto">
          <a:xfrm>
            <a:off x="1982788" y="210564"/>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marL="1773238" indent="-1773238" eaLnBrk="0" hangingPunct="0">
              <a:defRPr sz="16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16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16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16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16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defRPr/>
            </a:pPr>
            <a:r>
              <a:rPr lang="en-US" altLang="zh-TW" sz="2000" b="1" dirty="0">
                <a:solidFill>
                  <a:srgbClr val="3366FF"/>
                </a:solidFill>
                <a:cs typeface="Times New Roman" panose="02020603050405020304" pitchFamily="18" charset="0"/>
              </a:rPr>
              <a:t>Example</a:t>
            </a:r>
            <a:r>
              <a:rPr lang="en-US" altLang="zh-TW" sz="2000" b="1" dirty="0">
                <a:solidFill>
                  <a:srgbClr val="4C4BE5"/>
                </a:solidFill>
                <a:cs typeface="Times New Roman" panose="02020603050405020304" pitchFamily="18" charset="0"/>
              </a:rPr>
              <a:t>: </a:t>
            </a:r>
            <a:r>
              <a:rPr lang="en-US" altLang="zh-TW" sz="2000" b="1" dirty="0">
                <a:solidFill>
                  <a:srgbClr val="000000"/>
                </a:solidFill>
                <a:cs typeface="Times New Roman" panose="02020603050405020304" pitchFamily="18" charset="0"/>
              </a:rPr>
              <a:t>Weak Acid–Strong Base Titration pH Curve</a:t>
            </a:r>
            <a:endParaRPr lang="en-US" altLang="zh-TW" sz="2000" b="1" baseline="-25000" dirty="0">
              <a:solidFill>
                <a:srgbClr val="000000"/>
              </a:solidFill>
              <a:cs typeface="Times New Roman" panose="02020603050405020304" pitchFamily="18" charset="0"/>
            </a:endParaRPr>
          </a:p>
        </p:txBody>
      </p:sp>
      <p:pic>
        <p:nvPicPr>
          <p:cNvPr id="101385" name="Picture 2" descr="Z:\50627 IRDVD Tro Chemistry A Molecular Approach\Working Files 50627\JPEG 50627\Ch16\16_Pg779_UnTable.jpg">
            <a:extLst>
              <a:ext uri="{FF2B5EF4-FFF2-40B4-BE49-F238E27FC236}">
                <a16:creationId xmlns:a16="http://schemas.microsoft.com/office/drawing/2014/main" id="{665AF097-B4FB-F747-804F-685D2DB5B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226"/>
          <a:stretch>
            <a:fillRect/>
          </a:stretch>
        </p:blipFill>
        <p:spPr bwMode="auto">
          <a:xfrm>
            <a:off x="3351212" y="2218531"/>
            <a:ext cx="5980274" cy="1885065"/>
          </a:xfrm>
          <a:prstGeom prst="rect">
            <a:avLst/>
          </a:prstGeom>
          <a:noFill/>
          <a:ln w="127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101386" name="Picture 3" descr="C:\Documents and Settings\GEX User\Desktop\IRDVDs\50627 Tro IRDVD\Worked Example\Component\Ch16\16_pg779_equation.jpg">
            <a:extLst>
              <a:ext uri="{FF2B5EF4-FFF2-40B4-BE49-F238E27FC236}">
                <a16:creationId xmlns:a16="http://schemas.microsoft.com/office/drawing/2014/main" id="{81D5A797-5A4F-3543-81E3-9979F60B6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453" y="4319787"/>
            <a:ext cx="4243093" cy="2288778"/>
          </a:xfrm>
          <a:prstGeom prst="rect">
            <a:avLst/>
          </a:prstGeom>
          <a:noFill/>
          <a:ln w="19050">
            <a:solidFill>
              <a:srgbClr val="7030A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a:extLst>
              <a:ext uri="{FF2B5EF4-FFF2-40B4-BE49-F238E27FC236}">
                <a16:creationId xmlns:a16="http://schemas.microsoft.com/office/drawing/2014/main" id="{B24FD1B7-77FC-E446-8DA3-D953A3B63B30}"/>
              </a:ext>
            </a:extLst>
          </p:cNvPr>
          <p:cNvSpPr>
            <a:spLocks noGrp="1" noChangeArrowheads="1"/>
          </p:cNvSpPr>
          <p:nvPr>
            <p:ph type="title"/>
          </p:nvPr>
        </p:nvSpPr>
        <p:spPr>
          <a:xfrm>
            <a:off x="1451428" y="0"/>
            <a:ext cx="9144000" cy="609600"/>
          </a:xfrm>
        </p:spPr>
        <p:txBody>
          <a:bodyPr>
            <a:normAutofit/>
          </a:bodyPr>
          <a:lstStyle/>
          <a:p>
            <a:pPr algn="ctr" eaLnBrk="1" hangingPunct="1"/>
            <a:r>
              <a:rPr lang="en-US" altLang="zh-TW" sz="2000" b="1" u="sng"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Titration Curve of a Weak Base with a Strong Acid</a:t>
            </a:r>
          </a:p>
        </p:txBody>
      </p:sp>
      <p:pic>
        <p:nvPicPr>
          <p:cNvPr id="103427" name="Picture 6" descr="16_08_Figure">
            <a:extLst>
              <a:ext uri="{FF2B5EF4-FFF2-40B4-BE49-F238E27FC236}">
                <a16:creationId xmlns:a16="http://schemas.microsoft.com/office/drawing/2014/main" id="{D9610B47-0B0E-C846-BB8B-74BE2B2AA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556"/>
          <a:stretch>
            <a:fillRect/>
          </a:stretch>
        </p:blipFill>
        <p:spPr bwMode="auto">
          <a:xfrm>
            <a:off x="235527" y="2434843"/>
            <a:ext cx="3576145" cy="247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7C9E81D-9214-544B-B645-BFDEB7A5EA4F}"/>
              </a:ext>
            </a:extLst>
          </p:cNvPr>
          <p:cNvPicPr>
            <a:picLocks noChangeAspect="1"/>
          </p:cNvPicPr>
          <p:nvPr/>
        </p:nvPicPr>
        <p:blipFill>
          <a:blip r:embed="rId4"/>
          <a:stretch>
            <a:fillRect/>
          </a:stretch>
        </p:blipFill>
        <p:spPr>
          <a:xfrm>
            <a:off x="7444048" y="2036735"/>
            <a:ext cx="4326848" cy="2745396"/>
          </a:xfrm>
          <a:prstGeom prst="rect">
            <a:avLst/>
          </a:prstGeom>
        </p:spPr>
      </p:pic>
      <p:sp>
        <p:nvSpPr>
          <p:cNvPr id="8" name="TextBox 7">
            <a:extLst>
              <a:ext uri="{FF2B5EF4-FFF2-40B4-BE49-F238E27FC236}">
                <a16:creationId xmlns:a16="http://schemas.microsoft.com/office/drawing/2014/main" id="{1A0A5485-FD24-884E-AA3A-F79B51F0B3C0}"/>
              </a:ext>
            </a:extLst>
          </p:cNvPr>
          <p:cNvSpPr txBox="1"/>
          <p:nvPr/>
        </p:nvSpPr>
        <p:spPr>
          <a:xfrm>
            <a:off x="235527" y="609600"/>
            <a:ext cx="11734800" cy="1825243"/>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Arial" panose="020B0604020202020204" pitchFamily="34" charset="0"/>
              </a:rPr>
              <a:t>In this titration curve, a weak base (B) is titrated with strong acid .calculating the pH along this curve is similar to a weak acid-strong base curve, except that the solution starts basic, and becomes more acidic as the titrate is added.</a:t>
            </a:r>
          </a:p>
          <a:p>
            <a:pPr marL="342900" indent="-342900" algn="just">
              <a:lnSpc>
                <a:spcPct val="107000"/>
              </a:lnSpc>
              <a:spcAft>
                <a:spcPts val="80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Arial" panose="020B0604020202020204" pitchFamily="34" charset="0"/>
              </a:rPr>
              <a:t> The pH at the equivalence point is less than pH7, because the entire weak base B has been converted to its conjugate acid BH.</a:t>
            </a:r>
            <a:endParaRPr lang="en-IQ"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7EB9444-F000-274C-AAFD-7D1C82F60C9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188885" y="4204443"/>
            <a:ext cx="4326848" cy="2473448"/>
          </a:xfrm>
          <a:prstGeom prst="rect">
            <a:avLst/>
          </a:prstGeom>
          <a:noFill/>
          <a:ln w="38100">
            <a:solidFill>
              <a:srgbClr val="C00000"/>
            </a:solidFill>
          </a:ln>
        </p:spPr>
      </p:pic>
      <p:sp>
        <p:nvSpPr>
          <p:cNvPr id="6" name="Slide Number Placeholder 5">
            <a:extLst>
              <a:ext uri="{FF2B5EF4-FFF2-40B4-BE49-F238E27FC236}">
                <a16:creationId xmlns:a16="http://schemas.microsoft.com/office/drawing/2014/main" id="{F25E4627-66C9-BF46-B114-EBDB4525410B}"/>
              </a:ext>
            </a:extLst>
          </p:cNvPr>
          <p:cNvSpPr>
            <a:spLocks noGrp="1"/>
          </p:cNvSpPr>
          <p:nvPr>
            <p:ph type="sldNum" sz="quarter" idx="12"/>
          </p:nvPr>
        </p:nvSpPr>
        <p:spPr/>
        <p:txBody>
          <a:bodyPr/>
          <a:lstStyle/>
          <a:p>
            <a:fld id="{88090F67-2096-5340-93FF-8FBA9FFBF1CA}" type="slidenum">
              <a:rPr lang="en-IQ" smtClean="0"/>
              <a:t>37</a:t>
            </a:fld>
            <a:endParaRPr lang="en-IQ"/>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DA3A5B-5AA7-4643-B6C9-ACAAB5F769A8}"/>
                  </a:ext>
                </a:extLst>
              </p:cNvPr>
              <p:cNvSpPr>
                <a:spLocks noGrp="1"/>
              </p:cNvSpPr>
              <p:nvPr>
                <p:ph idx="1"/>
              </p:nvPr>
            </p:nvSpPr>
            <p:spPr>
              <a:xfrm>
                <a:off x="127552" y="136524"/>
                <a:ext cx="11936895" cy="6584951"/>
              </a:xfrm>
            </p:spPr>
            <p:txBody>
              <a:bodyPr>
                <a:normAutofit lnSpcReduction="10000"/>
              </a:bodyPr>
              <a:lstStyle/>
              <a:p>
                <a:pPr marL="0" indent="0" algn="ctr">
                  <a:buNone/>
                </a:pPr>
                <a:r>
                  <a:rPr lang="en-US" altLang="zh-TW" sz="1400" b="1" u="sng"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Titration Curve of a Weak Base with a Strong Acid</a:t>
                </a:r>
              </a:p>
              <a:p>
                <a:pPr marL="0" indent="0">
                  <a:buNone/>
                </a:pPr>
                <a:r>
                  <a:rPr lang="en-US" sz="1400" b="1" dirty="0">
                    <a:solidFill>
                      <a:srgbClr val="000000"/>
                    </a:solidFill>
                    <a:latin typeface="Times New Roman" panose="02020603050405020304" pitchFamily="18" charset="0"/>
                    <a:cs typeface="Times New Roman" panose="02020603050405020304" pitchFamily="18" charset="0"/>
                  </a:rPr>
                  <a:t>Titration of </a:t>
                </a:r>
                <a:r>
                  <a:rPr lang="en-US" sz="1400" b="1" dirty="0">
                    <a:solidFill>
                      <a:srgbClr val="C00000"/>
                    </a:solidFill>
                    <a:latin typeface="Times New Roman" panose="02020603050405020304" pitchFamily="18" charset="0"/>
                    <a:cs typeface="Times New Roman" panose="02020603050405020304" pitchFamily="18" charset="0"/>
                  </a:rPr>
                  <a:t>40 ml </a:t>
                </a:r>
                <a:r>
                  <a:rPr lang="en-US" sz="1400" b="1" dirty="0">
                    <a:solidFill>
                      <a:srgbClr val="000000"/>
                    </a:solidFill>
                    <a:latin typeface="Times New Roman" panose="02020603050405020304" pitchFamily="18" charset="0"/>
                    <a:cs typeface="Times New Roman" panose="02020603050405020304" pitchFamily="18" charset="0"/>
                  </a:rPr>
                  <a:t>of </a:t>
                </a:r>
                <a:r>
                  <a:rPr lang="en-US" sz="1400" b="1" dirty="0">
                    <a:solidFill>
                      <a:srgbClr val="0432FF"/>
                    </a:solidFill>
                    <a:latin typeface="Times New Roman" panose="02020603050405020304" pitchFamily="18" charset="0"/>
                    <a:cs typeface="Times New Roman" panose="02020603050405020304" pitchFamily="18" charset="0"/>
                  </a:rPr>
                  <a:t>0.1M NH</a:t>
                </a:r>
                <a:r>
                  <a:rPr lang="en-US" sz="1400" b="1" baseline="-25000" dirty="0">
                    <a:solidFill>
                      <a:srgbClr val="0432FF"/>
                    </a:solidFill>
                    <a:latin typeface="Times New Roman" panose="02020603050405020304" pitchFamily="18" charset="0"/>
                    <a:cs typeface="Times New Roman" panose="02020603050405020304" pitchFamily="18" charset="0"/>
                  </a:rPr>
                  <a:t>3</a:t>
                </a:r>
                <a:r>
                  <a:rPr lang="en-US" sz="1400" b="1" dirty="0">
                    <a:solidFill>
                      <a:srgbClr val="0432FF"/>
                    </a:solidFill>
                    <a:latin typeface="Times New Roman" panose="02020603050405020304" pitchFamily="18" charset="0"/>
                    <a:cs typeface="Times New Roman" panose="02020603050405020304" pitchFamily="18" charset="0"/>
                  </a:rPr>
                  <a:t> with 0.1M HCl</a:t>
                </a:r>
                <a:r>
                  <a:rPr lang="en-US" sz="1400" b="1" dirty="0">
                    <a:solidFill>
                      <a:srgbClr val="000000"/>
                    </a:solidFill>
                    <a:latin typeface="Times New Roman" panose="02020603050405020304" pitchFamily="18" charset="0"/>
                    <a:cs typeface="Times New Roman" panose="02020603050405020304" pitchFamily="18" charset="0"/>
                  </a:rPr>
                  <a:t>, Calculate pH, </a:t>
                </a:r>
                <a:r>
                  <a:rPr lang="en-US" sz="1400" b="1" dirty="0" err="1">
                    <a:solidFill>
                      <a:srgbClr val="000000"/>
                    </a:solidFill>
                    <a:latin typeface="Times New Roman" panose="02020603050405020304" pitchFamily="18" charset="0"/>
                    <a:cs typeface="Times New Roman" panose="02020603050405020304" pitchFamily="18" charset="0"/>
                  </a:rPr>
                  <a:t>K</a:t>
                </a:r>
                <a:r>
                  <a:rPr lang="en-US" sz="1400" b="1" baseline="-25000" dirty="0" err="1">
                    <a:solidFill>
                      <a:srgbClr val="000000"/>
                    </a:solidFill>
                    <a:latin typeface="Times New Roman" panose="02020603050405020304" pitchFamily="18" charset="0"/>
                    <a:cs typeface="Times New Roman" panose="02020603050405020304" pitchFamily="18" charset="0"/>
                  </a:rPr>
                  <a:t>b</a:t>
                </a:r>
                <a:r>
                  <a:rPr lang="en-US" sz="1400" b="1" dirty="0">
                    <a:solidFill>
                      <a:srgbClr val="000000"/>
                    </a:solidFill>
                    <a:latin typeface="Times New Roman" panose="02020603050405020304" pitchFamily="18" charset="0"/>
                    <a:cs typeface="Times New Roman" panose="02020603050405020304" pitchFamily="18" charset="0"/>
                  </a:rPr>
                  <a:t> is 1.8</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400" b="1"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10</a:t>
                </a:r>
                <a:r>
                  <a:rPr lang="en-US" sz="1400" b="1" baseline="30000" dirty="0">
                    <a:effectLst/>
                    <a:latin typeface="Times New Roman" panose="02020603050405020304" pitchFamily="18" charset="0"/>
                    <a:ea typeface="Calibri" panose="020F0502020204030204" pitchFamily="34" charset="0"/>
                    <a:cs typeface="Times New Roman" panose="02020603050405020304" pitchFamily="18" charset="0"/>
                  </a:rPr>
                  <a:t>-5</a:t>
                </a:r>
              </a:p>
              <a:p>
                <a:pPr marL="0" indent="0">
                  <a:buNone/>
                </a:pPr>
                <a:r>
                  <a:rPr lang="en-US" sz="1400" b="1" dirty="0">
                    <a:solidFill>
                      <a:srgbClr val="C00000"/>
                    </a:solidFill>
                    <a:latin typeface="Times New Roman" panose="02020603050405020304" pitchFamily="18" charset="0"/>
                    <a:cs typeface="Times New Roman" panose="02020603050405020304" pitchFamily="18" charset="0"/>
                  </a:rPr>
                  <a:t>(a)What is the pH before any acid is added? </a:t>
                </a:r>
              </a:p>
              <a:p>
                <a:pPr marL="0" indent="0">
                  <a:buNone/>
                </a:pPr>
                <a:r>
                  <a:rPr lang="en-US" sz="1400" b="1" u="sng" dirty="0">
                    <a:solidFill>
                      <a:srgbClr val="C00000"/>
                    </a:solidFill>
                    <a:latin typeface="Times New Roman" panose="02020603050405020304" pitchFamily="18" charset="0"/>
                    <a:cs typeface="Times New Roman" panose="02020603050405020304" pitchFamily="18" charset="0"/>
                  </a:rPr>
                  <a:t>(a) Before any addition of acid, the solution contains only base 0.1 M (</a:t>
                </a:r>
                <a:r>
                  <a:rPr lang="en-US" sz="1400" b="1" dirty="0">
                    <a:solidFill>
                      <a:srgbClr val="0432FF"/>
                    </a:solidFill>
                    <a:latin typeface="Times New Roman" panose="02020603050405020304" pitchFamily="18" charset="0"/>
                    <a:cs typeface="Times New Roman" panose="02020603050405020304" pitchFamily="18" charset="0"/>
                  </a:rPr>
                  <a:t>NH</a:t>
                </a:r>
                <a:r>
                  <a:rPr lang="en-US" sz="1400" b="1" baseline="-25000" dirty="0">
                    <a:solidFill>
                      <a:srgbClr val="0432FF"/>
                    </a:solidFill>
                    <a:latin typeface="Times New Roman" panose="02020603050405020304" pitchFamily="18" charset="0"/>
                    <a:cs typeface="Times New Roman" panose="02020603050405020304" pitchFamily="18" charset="0"/>
                  </a:rPr>
                  <a:t>3</a:t>
                </a:r>
                <a:r>
                  <a:rPr lang="en-US" sz="1400" b="1" dirty="0">
                    <a:solidFill>
                      <a:srgbClr val="0432FF"/>
                    </a:solidFill>
                    <a:latin typeface="Times New Roman" panose="02020603050405020304" pitchFamily="18" charset="0"/>
                    <a:cs typeface="Times New Roman" panose="02020603050405020304" pitchFamily="18" charset="0"/>
                  </a:rPr>
                  <a:t>)weak base dissociation is not complete need to set the ICE box </a:t>
                </a:r>
                <a:r>
                  <a:rPr lang="en-US" sz="1400" b="1" u="sng" dirty="0">
                    <a:solidFill>
                      <a:srgbClr val="C00000"/>
                    </a:solidFill>
                    <a:latin typeface="Times New Roman" panose="02020603050405020304" pitchFamily="18" charset="0"/>
                    <a:cs typeface="Times New Roman" panose="02020603050405020304" pitchFamily="18" charset="0"/>
                  </a:rPr>
                  <a:t> </a:t>
                </a:r>
              </a:p>
              <a:p>
                <a:pPr marL="0" indent="0">
                  <a:buNone/>
                  <a:defRPr/>
                </a:pP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 + H</a:t>
                </a:r>
                <a:r>
                  <a:rPr lang="en-US" sz="1400" baseline="-25000" dirty="0">
                    <a:solidFill>
                      <a:srgbClr val="0432FF"/>
                    </a:solidFill>
                    <a:latin typeface="Times New Roman" panose="02020603050405020304" pitchFamily="18" charset="0"/>
                    <a:cs typeface="Times New Roman" panose="02020603050405020304" pitchFamily="18" charset="0"/>
                  </a:rPr>
                  <a:t>2</a:t>
                </a:r>
                <a:r>
                  <a:rPr lang="en-US" sz="1400" dirty="0">
                    <a:solidFill>
                      <a:srgbClr val="0432FF"/>
                    </a:solidFill>
                    <a:latin typeface="Times New Roman" panose="02020603050405020304" pitchFamily="18" charset="0"/>
                    <a:cs typeface="Times New Roman" panose="02020603050405020304" pitchFamily="18" charset="0"/>
                  </a:rPr>
                  <a:t>O             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 </a:t>
                </a:r>
                <a:r>
                  <a:rPr lang="en-US" sz="1400" dirty="0">
                    <a:solidFill>
                      <a:srgbClr val="0432FF"/>
                    </a:solidFill>
                    <a:latin typeface="Times New Roman" panose="02020603050405020304" pitchFamily="18" charset="0"/>
                    <a:cs typeface="Times New Roman" panose="02020603050405020304" pitchFamily="18" charset="0"/>
                  </a:rPr>
                  <a:t>+OH</a:t>
                </a:r>
                <a:r>
                  <a:rPr lang="en-US" sz="1400" baseline="30000" dirty="0">
                    <a:solidFill>
                      <a:srgbClr val="0432FF"/>
                    </a:solidFill>
                    <a:latin typeface="Times New Roman" panose="02020603050405020304" pitchFamily="18" charset="0"/>
                    <a:cs typeface="Times New Roman" panose="02020603050405020304" pitchFamily="18" charset="0"/>
                  </a:rPr>
                  <a:t>-</a:t>
                </a:r>
              </a:p>
              <a:p>
                <a:pPr marL="0" indent="0">
                  <a:buNone/>
                  <a:defRPr/>
                </a:pPr>
                <a:r>
                  <a:rPr lang="en-US" sz="1400" dirty="0">
                    <a:solidFill>
                      <a:srgbClr val="000000"/>
                    </a:solidFill>
                    <a:latin typeface="Times New Roman" panose="02020603050405020304" pitchFamily="18" charset="0"/>
                    <a:cs typeface="Times New Roman" panose="02020603050405020304" pitchFamily="18" charset="0"/>
                  </a:rPr>
                  <a:t>0.1                            0            0</a:t>
                </a:r>
              </a:p>
              <a:p>
                <a:pPr marL="0" indent="0">
                  <a:buNone/>
                </a:pPr>
                <a:r>
                  <a:rPr lang="en-IQ" sz="1400" dirty="0">
                    <a:latin typeface="Times New Roman" panose="02020603050405020304" pitchFamily="18" charset="0"/>
                    <a:cs typeface="Times New Roman" panose="02020603050405020304" pitchFamily="18" charset="0"/>
                  </a:rPr>
                  <a:t>-X                            +X         +X</a:t>
                </a:r>
              </a:p>
              <a:p>
                <a:pPr marL="0" indent="0">
                  <a:buNone/>
                </a:pPr>
                <a:r>
                  <a:rPr lang="en-IQ" sz="1400" dirty="0">
                    <a:latin typeface="Times New Roman" panose="02020603050405020304" pitchFamily="18" charset="0"/>
                    <a:cs typeface="Times New Roman" panose="02020603050405020304" pitchFamily="18" charset="0"/>
                  </a:rPr>
                  <a:t>0.1-X                        X            X,,,,,,,,,,,,,,,K</a:t>
                </a:r>
                <a:r>
                  <a:rPr lang="en-IQ" sz="1400" baseline="-25000" dirty="0">
                    <a:latin typeface="Times New Roman" panose="02020603050405020304" pitchFamily="18" charset="0"/>
                    <a:cs typeface="Times New Roman" panose="02020603050405020304" pitchFamily="18" charset="0"/>
                  </a:rPr>
                  <a:t>b</a:t>
                </a:r>
                <a:r>
                  <a:rPr lang="en-IQ" sz="1400" dirty="0">
                    <a:latin typeface="Times New Roman" panose="02020603050405020304" pitchFamily="18" charset="0"/>
                    <a:cs typeface="Times New Roman" panose="02020603050405020304" pitchFamily="18" charset="0"/>
                  </a:rPr>
                  <a:t>=</a:t>
                </a:r>
                <a14:m>
                  <m:oMath xmlns:m="http://schemas.openxmlformats.org/officeDocument/2006/math">
                    <m:f>
                      <m:fPr>
                        <m:ctrlPr>
                          <a:rPr lang="en-IQ" sz="1400" i="1" smtClean="0">
                            <a:latin typeface="Cambria Math" panose="02040503050406030204" pitchFamily="18" charset="0"/>
                            <a:cs typeface="Times New Roman" panose="02020603050405020304" pitchFamily="18" charset="0"/>
                          </a:rPr>
                        </m:ctrlPr>
                      </m:fPr>
                      <m:num>
                        <m:d>
                          <m:dPr>
                            <m:begChr m:val="["/>
                            <m:endChr m:val="]"/>
                            <m:ctrlPr>
                              <a:rPr lang="en-US" sz="1400" b="0" i="1" smtClean="0">
                                <a:latin typeface="Cambria Math" panose="02040503050406030204" pitchFamily="18" charset="0"/>
                                <a:cs typeface="Times New Roman" panose="02020603050405020304" pitchFamily="18" charset="0"/>
                              </a:rPr>
                            </m:ctrlPr>
                          </m:dPr>
                          <m:e>
                            <m:r>
                              <a:rPr lang="en-US" sz="1400" b="0" i="1" smtClean="0">
                                <a:latin typeface="Cambria Math" panose="02040503050406030204" pitchFamily="18" charset="0"/>
                                <a:cs typeface="Times New Roman" panose="02020603050405020304" pitchFamily="18" charset="0"/>
                              </a:rPr>
                              <m:t>𝑁𝐻</m:t>
                            </m:r>
                            <m:r>
                              <a:rPr lang="en-US" sz="1400" b="0" i="1" baseline="-25000" smtClean="0">
                                <a:latin typeface="Cambria Math" panose="02040503050406030204" pitchFamily="18" charset="0"/>
                                <a:cs typeface="Times New Roman" panose="02020603050405020304" pitchFamily="18" charset="0"/>
                              </a:rPr>
                              <m:t>4</m:t>
                            </m:r>
                            <m:r>
                              <a:rPr lang="en-US" sz="1400" b="0" i="1" baseline="30000" smtClean="0">
                                <a:latin typeface="Cambria Math" panose="02040503050406030204" pitchFamily="18" charset="0"/>
                                <a:cs typeface="Times New Roman" panose="02020603050405020304" pitchFamily="18" charset="0"/>
                              </a:rPr>
                              <m:t>+</m:t>
                            </m:r>
                          </m:e>
                        </m:d>
                        <m:r>
                          <a:rPr lang="en-US" sz="1400" b="0" i="1" smtClean="0">
                            <a:latin typeface="Cambria Math" panose="02040503050406030204" pitchFamily="18" charset="0"/>
                            <a:cs typeface="Times New Roman" panose="02020603050405020304" pitchFamily="18" charset="0"/>
                          </a:rPr>
                          <m:t>[</m:t>
                        </m:r>
                        <m:r>
                          <a:rPr lang="en-US" sz="1400" b="0" i="1" smtClean="0">
                            <a:latin typeface="Cambria Math" panose="02040503050406030204" pitchFamily="18" charset="0"/>
                            <a:cs typeface="Times New Roman" panose="02020603050405020304" pitchFamily="18" charset="0"/>
                          </a:rPr>
                          <m:t>𝑂𝐻</m:t>
                        </m:r>
                        <m:r>
                          <a:rPr lang="en-US" sz="1400" b="0" i="1" baseline="30000" smtClean="0">
                            <a:latin typeface="Cambria Math" panose="02040503050406030204" pitchFamily="18" charset="0"/>
                            <a:cs typeface="Times New Roman" panose="02020603050405020304" pitchFamily="18" charset="0"/>
                          </a:rPr>
                          <m:t>−</m:t>
                        </m:r>
                        <m:r>
                          <a:rPr lang="en-US" sz="1400" b="0" i="1" smtClean="0">
                            <a:latin typeface="Cambria Math" panose="02040503050406030204" pitchFamily="18" charset="0"/>
                            <a:cs typeface="Times New Roman" panose="02020603050405020304" pitchFamily="18" charset="0"/>
                          </a:rPr>
                          <m:t>]</m:t>
                        </m:r>
                      </m:num>
                      <m:den>
                        <m:r>
                          <a:rPr lang="en-US" sz="1400" b="0" i="1" smtClean="0">
                            <a:latin typeface="Cambria Math" panose="02040503050406030204" pitchFamily="18" charset="0"/>
                            <a:cs typeface="Times New Roman" panose="02020603050405020304" pitchFamily="18" charset="0"/>
                          </a:rPr>
                          <m:t>[</m:t>
                        </m:r>
                        <m:r>
                          <a:rPr lang="en-US" sz="1400" b="0" i="1" smtClean="0">
                            <a:latin typeface="Cambria Math" panose="02040503050406030204" pitchFamily="18" charset="0"/>
                            <a:cs typeface="Times New Roman" panose="02020603050405020304" pitchFamily="18" charset="0"/>
                          </a:rPr>
                          <m:t>𝑁𝐻</m:t>
                        </m:r>
                        <m:r>
                          <a:rPr lang="en-US" sz="1400" b="0" i="1" baseline="-25000" smtClean="0">
                            <a:latin typeface="Cambria Math" panose="02040503050406030204" pitchFamily="18" charset="0"/>
                            <a:cs typeface="Times New Roman" panose="02020603050405020304" pitchFamily="18" charset="0"/>
                          </a:rPr>
                          <m:t>3</m:t>
                        </m:r>
                        <m:r>
                          <a:rPr lang="en-US" sz="1400" b="0" i="1" smtClean="0">
                            <a:latin typeface="Cambria Math" panose="02040503050406030204" pitchFamily="18" charset="0"/>
                            <a:cs typeface="Times New Roman" panose="02020603050405020304" pitchFamily="18" charset="0"/>
                          </a:rPr>
                          <m:t>]</m:t>
                        </m:r>
                      </m:den>
                    </m:f>
                  </m:oMath>
                </a14:m>
                <a:r>
                  <a:rPr lang="en-IQ" sz="1400" dirty="0">
                    <a:latin typeface="Times New Roman" panose="02020603050405020304" pitchFamily="18" charset="0"/>
                    <a:cs typeface="Times New Roman" panose="02020603050405020304" pitchFamily="18" charset="0"/>
                  </a:rPr>
                  <a:t> , ,,,,,,,,,,,,,,,K</a:t>
                </a:r>
                <a:r>
                  <a:rPr lang="en-IQ" sz="1400" baseline="-25000" dirty="0">
                    <a:latin typeface="Times New Roman" panose="02020603050405020304" pitchFamily="18" charset="0"/>
                    <a:cs typeface="Times New Roman" panose="02020603050405020304" pitchFamily="18" charset="0"/>
                  </a:rPr>
                  <a:t>b</a:t>
                </a:r>
                <a:r>
                  <a:rPr lang="en-IQ" sz="1400" dirty="0">
                    <a:latin typeface="Times New Roman" panose="02020603050405020304" pitchFamily="18" charset="0"/>
                    <a:cs typeface="Times New Roman" panose="02020603050405020304" pitchFamily="18" charset="0"/>
                  </a:rPr>
                  <a:t>=</a:t>
                </a:r>
                <a14:m>
                  <m:oMath xmlns:m="http://schemas.openxmlformats.org/officeDocument/2006/math">
                    <m:f>
                      <m:fPr>
                        <m:ctrlPr>
                          <a:rPr lang="en-IQ" sz="1400" i="1" smtClean="0">
                            <a:latin typeface="Cambria Math" panose="02040503050406030204" pitchFamily="18" charset="0"/>
                            <a:cs typeface="Times New Roman" panose="02020603050405020304" pitchFamily="18" charset="0"/>
                          </a:rPr>
                        </m:ctrlPr>
                      </m:fPr>
                      <m:num>
                        <m:r>
                          <a:rPr lang="en-US" sz="1400" b="0" i="1" smtClean="0">
                            <a:latin typeface="Cambria Math" panose="02040503050406030204" pitchFamily="18" charset="0"/>
                            <a:cs typeface="Times New Roman" panose="02020603050405020304" pitchFamily="18" charset="0"/>
                          </a:rPr>
                          <m:t>𝑋</m:t>
                        </m:r>
                        <m:r>
                          <a:rPr lang="en-US" sz="1400" b="0" i="1" baseline="30000" smtClean="0">
                            <a:latin typeface="Cambria Math" panose="02040503050406030204" pitchFamily="18" charset="0"/>
                            <a:cs typeface="Times New Roman" panose="02020603050405020304" pitchFamily="18" charset="0"/>
                          </a:rPr>
                          <m:t>2</m:t>
                        </m:r>
                      </m:num>
                      <m:den>
                        <m:r>
                          <a:rPr lang="en-US" sz="1400" b="0" i="1" smtClean="0">
                            <a:latin typeface="Cambria Math" panose="02040503050406030204" pitchFamily="18" charset="0"/>
                            <a:cs typeface="Times New Roman" panose="02020603050405020304" pitchFamily="18" charset="0"/>
                          </a:rPr>
                          <m:t>0.1−</m:t>
                        </m:r>
                        <m:r>
                          <a:rPr lang="en-US" sz="1400" b="0" i="1" smtClean="0">
                            <a:latin typeface="Cambria Math" panose="02040503050406030204" pitchFamily="18" charset="0"/>
                            <a:cs typeface="Times New Roman" panose="02020603050405020304" pitchFamily="18" charset="0"/>
                          </a:rPr>
                          <m:t>𝑋</m:t>
                        </m:r>
                        <m:r>
                          <a:rPr lang="en-US" sz="1400" b="0" i="1" smtClean="0">
                            <a:latin typeface="Cambria Math" panose="02040503050406030204" pitchFamily="18" charset="0"/>
                            <a:cs typeface="Times New Roman" panose="02020603050405020304" pitchFamily="18" charset="0"/>
                          </a:rPr>
                          <m:t> </m:t>
                        </m:r>
                      </m:den>
                    </m:f>
                  </m:oMath>
                </a14:m>
                <a:r>
                  <a:rPr lang="en-IQ" sz="1400" dirty="0">
                    <a:latin typeface="Times New Roman" panose="02020603050405020304" pitchFamily="18" charset="0"/>
                    <a:cs typeface="Times New Roman" panose="02020603050405020304" pitchFamily="18" charset="0"/>
                  </a:rPr>
                  <a:t>,,,,         </a:t>
                </a:r>
                <a:r>
                  <a:rPr lang="en-IQ" sz="1400" b="1" dirty="0">
                    <a:solidFill>
                      <a:srgbClr val="0432FF"/>
                    </a:solidFill>
                    <a:latin typeface="Times New Roman" panose="02020603050405020304" pitchFamily="18" charset="0"/>
                    <a:cs typeface="Times New Roman" panose="02020603050405020304" pitchFamily="18" charset="0"/>
                  </a:rPr>
                  <a:t> </a:t>
                </a:r>
                <a:r>
                  <a:rPr lang="en-IQ" sz="1400" b="1" dirty="0">
                    <a:solidFill>
                      <a:srgbClr val="FF0000"/>
                    </a:solidFill>
                    <a:latin typeface="Times New Roman" panose="02020603050405020304" pitchFamily="18" charset="0"/>
                    <a:cs typeface="Times New Roman" panose="02020603050405020304" pitchFamily="18" charset="0"/>
                  </a:rPr>
                  <a:t>X= 0.0013M[</a:t>
                </a:r>
                <a:r>
                  <a:rPr lang="en-US" sz="1400" b="1" dirty="0">
                    <a:solidFill>
                      <a:srgbClr val="FF0000"/>
                    </a:solidFill>
                    <a:latin typeface="Times New Roman" panose="02020603050405020304" pitchFamily="18" charset="0"/>
                    <a:cs typeface="Times New Roman" panose="02020603050405020304" pitchFamily="18" charset="0"/>
                  </a:rPr>
                  <a:t>OH</a:t>
                </a:r>
                <a:r>
                  <a:rPr lang="en-US" sz="1400" b="1" baseline="30000" dirty="0">
                    <a:solidFill>
                      <a:srgbClr val="FF0000"/>
                    </a:solidFill>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 pOH=- log [</a:t>
                </a:r>
                <a:r>
                  <a:rPr lang="en-US" sz="1400" b="1" dirty="0">
                    <a:solidFill>
                      <a:srgbClr val="FF0000"/>
                    </a:solidFill>
                    <a:latin typeface="Times New Roman" panose="02020603050405020304" pitchFamily="18" charset="0"/>
                    <a:cs typeface="Times New Roman" panose="02020603050405020304" pitchFamily="18" charset="0"/>
                  </a:rPr>
                  <a:t>OH</a:t>
                </a:r>
                <a:r>
                  <a:rPr lang="en-US" sz="1400" b="1" baseline="30000" dirty="0">
                    <a:solidFill>
                      <a:srgbClr val="FF0000"/>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 -log[0.0013]=2.87</a:t>
                </a:r>
              </a:p>
              <a:p>
                <a:pPr marL="0" indent="0">
                  <a:buNone/>
                </a:pPr>
                <a:r>
                  <a:rPr lang="en-US" sz="1400" b="1" dirty="0">
                    <a:solidFill>
                      <a:srgbClr val="0432FF"/>
                    </a:solidFill>
                    <a:latin typeface="Times New Roman" panose="02020603050405020304" pitchFamily="18" charset="0"/>
                    <a:cs typeface="Times New Roman" panose="02020603050405020304" pitchFamily="18" charset="0"/>
                  </a:rPr>
                  <a:t>pH=14-pOH,       pH=14-2.87=11.11</a:t>
                </a:r>
              </a:p>
              <a:p>
                <a:pPr marL="0" indent="0">
                  <a:buNone/>
                </a:pPr>
                <a:r>
                  <a:rPr lang="en-US" sz="1400" u="sng" dirty="0">
                    <a:solidFill>
                      <a:srgbClr val="C00000"/>
                    </a:solidFill>
                    <a:latin typeface="Times New Roman" panose="02020603050405020304" pitchFamily="18" charset="0"/>
                    <a:cs typeface="Times New Roman" panose="02020603050405020304" pitchFamily="18" charset="0"/>
                    <a:sym typeface="Wingdings" pitchFamily="2" charset="2"/>
                  </a:rPr>
                  <a:t>(</a:t>
                </a:r>
                <a:r>
                  <a:rPr lang="en-US" sz="1400" b="1" u="sng" dirty="0">
                    <a:solidFill>
                      <a:srgbClr val="C00000"/>
                    </a:solidFill>
                    <a:latin typeface="Times New Roman" panose="02020603050405020304" pitchFamily="18" charset="0"/>
                    <a:cs typeface="Times New Roman" panose="02020603050405020304" pitchFamily="18" charset="0"/>
                    <a:sym typeface="Wingdings" pitchFamily="2" charset="2"/>
                  </a:rPr>
                  <a:t>b) </a:t>
                </a:r>
                <a:r>
                  <a:rPr lang="en-US" sz="1400" b="1" u="sng" dirty="0">
                    <a:solidFill>
                      <a:srgbClr val="C00000"/>
                    </a:solidFill>
                    <a:latin typeface="Times New Roman" panose="02020603050405020304" pitchFamily="18" charset="0"/>
                    <a:cs typeface="Times New Roman" panose="02020603050405020304" pitchFamily="18" charset="0"/>
                  </a:rPr>
                  <a:t>What is the pH after the addition of 20 ml 0.1M HCl? </a:t>
                </a:r>
              </a:p>
              <a:p>
                <a:pPr marL="0" indent="0">
                  <a:buNone/>
                </a:pPr>
                <a:r>
                  <a:rPr lang="en-US" sz="1400" b="1" dirty="0">
                    <a:solidFill>
                      <a:srgbClr val="C00000"/>
                    </a:solidFill>
                    <a:latin typeface="Times New Roman" panose="02020603050405020304" pitchFamily="18" charset="0"/>
                    <a:cs typeface="Times New Roman" panose="02020603050405020304" pitchFamily="18" charset="0"/>
                    <a:sym typeface="Wingdings" pitchFamily="2" charset="2"/>
                  </a:rPr>
                  <a:t>We need to calculate the amount(moles#) of HCl</a:t>
                </a:r>
                <a:r>
                  <a:rPr lang="en-US" sz="1400" b="1" baseline="30000" dirty="0">
                    <a:solidFill>
                      <a:srgbClr val="C00000"/>
                    </a:solidFill>
                    <a:latin typeface="Times New Roman" panose="02020603050405020304" pitchFamily="18" charset="0"/>
                    <a:cs typeface="Times New Roman" panose="02020603050405020304" pitchFamily="18" charset="0"/>
                    <a:sym typeface="Wingdings" pitchFamily="2" charset="2"/>
                  </a:rPr>
                  <a:t> </a:t>
                </a:r>
                <a:r>
                  <a:rPr lang="en-US" sz="1400" b="1" dirty="0">
                    <a:solidFill>
                      <a:srgbClr val="C00000"/>
                    </a:solidFill>
                    <a:latin typeface="Times New Roman" panose="02020603050405020304" pitchFamily="18" charset="0"/>
                    <a:cs typeface="Times New Roman" panose="02020603050405020304" pitchFamily="18" charset="0"/>
                    <a:sym typeface="Wingdings" pitchFamily="2" charset="2"/>
                  </a:rPr>
                  <a:t>added to the solution  , </a:t>
                </a:r>
                <a:r>
                  <a:rPr lang="en-US" sz="1400" b="1" dirty="0">
                    <a:latin typeface="Times New Roman" panose="02020603050405020304" pitchFamily="18" charset="0"/>
                    <a:cs typeface="Times New Roman" panose="02020603050405020304" pitchFamily="18" charset="0"/>
                  </a:rPr>
                  <a:t>[</a:t>
                </a:r>
                <a:r>
                  <a:rPr lang="en-US" sz="1400" dirty="0">
                    <a:solidFill>
                      <a:srgbClr val="000000"/>
                    </a:solidFill>
                    <a:latin typeface="Times New Roman" panose="02020603050405020304" pitchFamily="18" charset="0"/>
                    <a:cs typeface="Times New Roman" panose="02020603050405020304" pitchFamily="18" charset="0"/>
                  </a:rPr>
                  <a:t>HCl</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smtClean="0">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𝒎𝒐𝒍</m:t>
                        </m:r>
                      </m:num>
                      <m:den>
                        <m:r>
                          <a:rPr lang="en-US" sz="1400" b="1" i="1" smtClean="0">
                            <a:solidFill>
                              <a:srgbClr val="000000"/>
                            </a:solidFill>
                            <a:latin typeface="Cambria Math" panose="02040503050406030204" pitchFamily="18" charset="0"/>
                          </a:rPr>
                          <m:t>𝑳</m:t>
                        </m:r>
                      </m:den>
                    </m:f>
                  </m:oMath>
                </a14:m>
                <a:r>
                  <a:rPr lang="en-US" sz="1400" b="1" dirty="0">
                    <a:solidFill>
                      <a:srgbClr val="C00000"/>
                    </a:solidFill>
                    <a:latin typeface="Times New Roman" panose="02020603050405020304" pitchFamily="18" charset="0"/>
                    <a:cs typeface="Times New Roman" panose="02020603050405020304" pitchFamily="18" charset="0"/>
                  </a:rPr>
                  <a:t>.      </a:t>
                </a:r>
                <a:r>
                  <a:rPr lang="en-US" sz="1400" b="1" dirty="0">
                    <a:solidFill>
                      <a:schemeClr val="tx1"/>
                    </a:solidFill>
                    <a:latin typeface="Times New Roman" panose="02020603050405020304" pitchFamily="18" charset="0"/>
                    <a:cs typeface="Times New Roman" panose="02020603050405020304" pitchFamily="18" charset="0"/>
                  </a:rPr>
                  <a:t>0.1= </a:t>
                </a:r>
                <a14:m>
                  <m:oMath xmlns:m="http://schemas.openxmlformats.org/officeDocument/2006/math">
                    <m:f>
                      <m:fPr>
                        <m:ctrlPr>
                          <a:rPr lang="en-US" sz="1400" b="1" i="1">
                            <a:solidFill>
                              <a:schemeClr val="tx1"/>
                            </a:solidFill>
                            <a:latin typeface="Cambria Math" panose="02040503050406030204" pitchFamily="18" charset="0"/>
                          </a:rPr>
                        </m:ctrlPr>
                      </m:fPr>
                      <m:num>
                        <m:r>
                          <a:rPr lang="en-US" sz="1400" b="1" i="1">
                            <a:solidFill>
                              <a:schemeClr val="tx1"/>
                            </a:solidFill>
                            <a:latin typeface="Cambria Math" panose="02040503050406030204" pitchFamily="18" charset="0"/>
                          </a:rPr>
                          <m:t>𝒎𝒐𝒍</m:t>
                        </m:r>
                      </m:num>
                      <m:den>
                        <m:r>
                          <a:rPr lang="en-US" sz="1400" b="1" i="1" smtClean="0">
                            <a:solidFill>
                              <a:schemeClr val="tx1"/>
                            </a:solidFill>
                            <a:latin typeface="Cambria Math" panose="02040503050406030204" pitchFamily="18" charset="0"/>
                          </a:rPr>
                          <m:t>𝟐𝟎</m:t>
                        </m:r>
                        <m:r>
                          <a:rPr lang="en-US" sz="1400" b="1" i="1" smtClean="0">
                            <a:solidFill>
                              <a:schemeClr val="tx1"/>
                            </a:solidFill>
                            <a:latin typeface="Cambria Math" panose="02040503050406030204" pitchFamily="18" charset="0"/>
                          </a:rPr>
                          <m:t>/</m:t>
                        </m:r>
                        <m:r>
                          <a:rPr lang="en-US" sz="1400" b="1" i="1" smtClean="0">
                            <a:solidFill>
                              <a:schemeClr val="tx1"/>
                            </a:solidFill>
                            <a:latin typeface="Cambria Math" panose="02040503050406030204" pitchFamily="18" charset="0"/>
                          </a:rPr>
                          <m:t>𝟏𝟎𝟎𝟎</m:t>
                        </m:r>
                      </m:den>
                    </m:f>
                    <m:r>
                      <a:rPr lang="en-US" sz="1400" b="1" i="0" smtClean="0">
                        <a:solidFill>
                          <a:schemeClr val="tx1"/>
                        </a:solidFill>
                        <a:latin typeface="Cambria Math" panose="02040503050406030204" pitchFamily="18" charset="0"/>
                      </a:rPr>
                      <m:t>,</m:t>
                    </m:r>
                  </m:oMath>
                </a14:m>
                <a:r>
                  <a:rPr lang="en-US" sz="1400" b="1" dirty="0">
                    <a:solidFill>
                      <a:srgbClr val="C00000"/>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0.1= </a:t>
                </a:r>
                <a14:m>
                  <m:oMath xmlns:m="http://schemas.openxmlformats.org/officeDocument/2006/math">
                    <m:f>
                      <m:fPr>
                        <m:ctrlPr>
                          <a:rPr lang="en-US" sz="1400" b="1" i="1">
                            <a:latin typeface="Cambria Math" panose="02040503050406030204" pitchFamily="18" charset="0"/>
                          </a:rPr>
                        </m:ctrlPr>
                      </m:fPr>
                      <m:num>
                        <m:r>
                          <a:rPr lang="en-US" sz="1400" b="1" i="1">
                            <a:latin typeface="Cambria Math" panose="02040503050406030204" pitchFamily="18" charset="0"/>
                          </a:rPr>
                          <m:t>𝒎𝒐𝒍</m:t>
                        </m:r>
                      </m:num>
                      <m:den>
                        <m:r>
                          <a:rPr lang="en-US" sz="1400" b="1" i="1" smtClean="0">
                            <a:latin typeface="Cambria Math" panose="02040503050406030204" pitchFamily="18" charset="0"/>
                          </a:rPr>
                          <m:t>𝟎</m:t>
                        </m:r>
                        <m:r>
                          <a:rPr lang="en-US" sz="1400" b="1" i="1" smtClean="0">
                            <a:latin typeface="Cambria Math" panose="02040503050406030204" pitchFamily="18" charset="0"/>
                          </a:rPr>
                          <m:t>.</m:t>
                        </m:r>
                        <m:r>
                          <a:rPr lang="en-US" sz="1400" b="1" i="1" smtClean="0">
                            <a:latin typeface="Cambria Math" panose="02040503050406030204" pitchFamily="18" charset="0"/>
                          </a:rPr>
                          <m:t>𝟎𝟐</m:t>
                        </m:r>
                      </m:den>
                    </m:f>
                    <m:r>
                      <a:rPr lang="en-US" sz="1400" b="1">
                        <a:latin typeface="Cambria Math" panose="02040503050406030204" pitchFamily="18" charset="0"/>
                      </a:rPr>
                      <m:t>, </m:t>
                    </m:r>
                  </m:oMath>
                </a14:m>
                <a:r>
                  <a:rPr lang="en-US" sz="1400" b="1" dirty="0">
                    <a:solidFill>
                      <a:srgbClr val="FF0000"/>
                    </a:solidFill>
                    <a:latin typeface="Times New Roman" panose="02020603050405020304" pitchFamily="18" charset="0"/>
                    <a:cs typeface="Times New Roman" panose="02020603050405020304" pitchFamily="18" charset="0"/>
                  </a:rPr>
                  <a:t>[HCl</a:t>
                </a:r>
                <a:r>
                  <a:rPr lang="en-US" sz="1400" b="1" baseline="30000" dirty="0">
                    <a:solidFill>
                      <a:srgbClr val="FF0000"/>
                    </a:solidFill>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]=0.002 mole(# of H</a:t>
                </a:r>
                <a:r>
                  <a:rPr lang="en-US" sz="1400" b="1" baseline="30000" dirty="0">
                    <a:solidFill>
                      <a:srgbClr val="FF0000"/>
                    </a:solidFill>
                    <a:latin typeface="Times New Roman" panose="02020603050405020304" pitchFamily="18" charset="0"/>
                    <a:cs typeface="Times New Roman" panose="02020603050405020304" pitchFamily="18" charset="0"/>
                  </a:rPr>
                  <a:t>+</a:t>
                </a:r>
                <a:r>
                  <a:rPr lang="en-US" sz="1400" b="1" dirty="0">
                    <a:solidFill>
                      <a:srgbClr val="FF0000"/>
                    </a:solidFill>
                    <a:latin typeface="Times New Roman" panose="02020603050405020304" pitchFamily="18" charset="0"/>
                    <a:cs typeface="Times New Roman" panose="02020603050405020304" pitchFamily="18" charset="0"/>
                  </a:rPr>
                  <a:t> or </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 mole)</a:t>
                </a:r>
                <a:endParaRPr lang="en-US" sz="1400" b="1" dirty="0">
                  <a:solidFill>
                    <a:srgbClr val="C00000"/>
                  </a:solidFill>
                  <a:latin typeface="Times New Roman" panose="02020603050405020304" pitchFamily="18" charset="0"/>
                  <a:cs typeface="Times New Roman" panose="02020603050405020304" pitchFamily="18" charset="0"/>
                  <a:sym typeface="Wingdings" pitchFamily="2" charset="2"/>
                </a:endParaRPr>
              </a:p>
              <a:p>
                <a:pPr marL="0" indent="0">
                  <a:buNone/>
                </a:pPr>
                <a:r>
                  <a:rPr lang="en-US" sz="1400" b="1" dirty="0">
                    <a:solidFill>
                      <a:srgbClr val="C00000"/>
                    </a:solidFill>
                    <a:latin typeface="Times New Roman" panose="02020603050405020304" pitchFamily="18" charset="0"/>
                    <a:cs typeface="Times New Roman" panose="02020603050405020304" pitchFamily="18" charset="0"/>
                    <a:sym typeface="Wingdings" pitchFamily="2" charset="2"/>
                  </a:rPr>
                  <a:t>Also we need to calculate moles # of </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 </a:t>
                </a:r>
                <a:r>
                  <a:rPr lang="en-US" sz="1400" dirty="0">
                    <a:solidFill>
                      <a:srgbClr val="000000"/>
                    </a:solidFill>
                    <a:latin typeface="Times New Roman" panose="02020603050405020304" pitchFamily="18" charset="0"/>
                    <a:cs typeface="Times New Roman" panose="02020603050405020304" pitchFamily="18" charset="0"/>
                  </a:rPr>
                  <a:t>that was originally in the solution is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a:solidFill>
                              <a:srgbClr val="000000"/>
                            </a:solidFill>
                            <a:latin typeface="Cambria Math" panose="02040503050406030204" pitchFamily="18" charset="0"/>
                          </a:rPr>
                          <m:t>𝒎𝒐𝒍</m:t>
                        </m:r>
                      </m:num>
                      <m:den>
                        <m:r>
                          <a:rPr lang="en-US" sz="1400" b="1" i="1">
                            <a:solidFill>
                              <a:srgbClr val="000000"/>
                            </a:solidFill>
                            <a:latin typeface="Cambria Math" panose="02040503050406030204" pitchFamily="18" charset="0"/>
                          </a:rPr>
                          <m:t>𝑳</m:t>
                        </m:r>
                      </m:den>
                    </m:f>
                  </m:oMath>
                </a14:m>
                <a:r>
                  <a:rPr lang="en-US" sz="1400" b="1" dirty="0">
                    <a:solidFill>
                      <a:srgbClr val="C00000"/>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0.1= </a:t>
                </a:r>
                <a14:m>
                  <m:oMath xmlns:m="http://schemas.openxmlformats.org/officeDocument/2006/math">
                    <m:f>
                      <m:fPr>
                        <m:ctrlPr>
                          <a:rPr lang="en-US" sz="1400" b="1" i="1">
                            <a:latin typeface="Cambria Math" panose="02040503050406030204" pitchFamily="18" charset="0"/>
                          </a:rPr>
                        </m:ctrlPr>
                      </m:fPr>
                      <m:num>
                        <m:r>
                          <a:rPr lang="en-US" sz="1400" b="1" i="1">
                            <a:latin typeface="Cambria Math" panose="02040503050406030204" pitchFamily="18" charset="0"/>
                          </a:rPr>
                          <m:t>𝒎𝒐𝒍</m:t>
                        </m:r>
                      </m:num>
                      <m:den>
                        <m:r>
                          <a:rPr lang="en-US" sz="1400" b="1" i="1" smtClean="0">
                            <a:latin typeface="Cambria Math" panose="02040503050406030204" pitchFamily="18" charset="0"/>
                          </a:rPr>
                          <m:t>𝟒</m:t>
                        </m:r>
                        <m:r>
                          <a:rPr lang="en-US" sz="1400" b="1" i="1">
                            <a:latin typeface="Cambria Math" panose="02040503050406030204" pitchFamily="18" charset="0"/>
                          </a:rPr>
                          <m:t>𝟎</m:t>
                        </m:r>
                        <m:r>
                          <a:rPr lang="en-US" sz="1400" b="1" i="1">
                            <a:latin typeface="Cambria Math" panose="02040503050406030204" pitchFamily="18" charset="0"/>
                          </a:rPr>
                          <m:t>/</m:t>
                        </m:r>
                        <m:r>
                          <a:rPr lang="en-US" sz="1400" b="1" i="1">
                            <a:latin typeface="Cambria Math" panose="02040503050406030204" pitchFamily="18" charset="0"/>
                          </a:rPr>
                          <m:t>𝟏𝟎𝟎𝟎</m:t>
                        </m:r>
                      </m:den>
                    </m:f>
                    <m:r>
                      <a:rPr lang="en-US" sz="1400" b="1">
                        <a:latin typeface="Cambria Math" panose="02040503050406030204" pitchFamily="18" charset="0"/>
                      </a:rPr>
                      <m:t>, </m:t>
                    </m:r>
                  </m:oMath>
                </a14:m>
                <a:r>
                  <a:rPr lang="en-US" sz="1400" b="1" dirty="0">
                    <a:latin typeface="Times New Roman" panose="02020603050405020304" pitchFamily="18" charset="0"/>
                    <a:cs typeface="Times New Roman" panose="02020603050405020304" pitchFamily="18" charset="0"/>
                  </a:rPr>
                  <a:t>0.1= </a:t>
                </a:r>
                <a14:m>
                  <m:oMath xmlns:m="http://schemas.openxmlformats.org/officeDocument/2006/math">
                    <m:f>
                      <m:fPr>
                        <m:ctrlPr>
                          <a:rPr lang="en-US" sz="1400" b="1" i="1">
                            <a:latin typeface="Cambria Math" panose="02040503050406030204" pitchFamily="18" charset="0"/>
                          </a:rPr>
                        </m:ctrlPr>
                      </m:fPr>
                      <m:num>
                        <m:r>
                          <a:rPr lang="en-US" sz="1400" b="1" i="1">
                            <a:latin typeface="Cambria Math" panose="02040503050406030204" pitchFamily="18" charset="0"/>
                          </a:rPr>
                          <m:t>𝒎𝒐𝒍</m:t>
                        </m:r>
                      </m:num>
                      <m:den>
                        <m:r>
                          <a:rPr lang="en-US" sz="1400" b="1" i="1">
                            <a:latin typeface="Cambria Math" panose="02040503050406030204" pitchFamily="18" charset="0"/>
                          </a:rPr>
                          <m:t>𝟎</m:t>
                        </m:r>
                        <m:r>
                          <a:rPr lang="en-US" sz="1400" b="1" i="1">
                            <a:latin typeface="Cambria Math" panose="02040503050406030204" pitchFamily="18" charset="0"/>
                          </a:rPr>
                          <m:t>.</m:t>
                        </m:r>
                        <m:r>
                          <a:rPr lang="en-US" sz="1400" b="1" i="1">
                            <a:latin typeface="Cambria Math" panose="02040503050406030204" pitchFamily="18" charset="0"/>
                          </a:rPr>
                          <m:t>𝟎𝟒</m:t>
                        </m:r>
                      </m:den>
                    </m:f>
                  </m:oMath>
                </a14:m>
                <a:r>
                  <a:rPr lang="en-IQ" sz="1400" b="1" dirty="0">
                    <a:solidFill>
                      <a:srgbClr val="FF0000"/>
                    </a:solidFill>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]=0.004 mole</a:t>
                </a:r>
              </a:p>
              <a:p>
                <a:pPr marL="0" indent="0">
                  <a:buNone/>
                </a:pPr>
                <a:r>
                  <a:rPr lang="en-US" sz="1400" dirty="0"/>
                  <a:t>W</a:t>
                </a:r>
                <a:r>
                  <a:rPr lang="en-IQ" sz="1400" dirty="0"/>
                  <a:t>rite the eaction equation </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 + 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            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 </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2</a:t>
                </a:r>
                <a:r>
                  <a:rPr lang="en-US" sz="1400" dirty="0">
                    <a:solidFill>
                      <a:srgbClr val="0432FF"/>
                    </a:solidFill>
                    <a:latin typeface="Times New Roman" panose="02020603050405020304" pitchFamily="18" charset="0"/>
                    <a:cs typeface="Times New Roman" panose="02020603050405020304" pitchFamily="18" charset="0"/>
                  </a:rPr>
                  <a:t>O</a:t>
                </a:r>
              </a:p>
              <a:p>
                <a:pPr marL="0" indent="0">
                  <a:buNone/>
                </a:pPr>
                <a:r>
                  <a:rPr lang="en-IQ" sz="1400" dirty="0">
                    <a:latin typeface="Times New Roman" panose="02020603050405020304" pitchFamily="18" charset="0"/>
                    <a:cs typeface="Times New Roman" panose="02020603050405020304" pitchFamily="18" charset="0"/>
                  </a:rPr>
                  <a:t>Now we have to cal</a:t>
                </a:r>
                <a:r>
                  <a:rPr lang="en-US" sz="1400" dirty="0" err="1">
                    <a:latin typeface="Times New Roman" panose="02020603050405020304" pitchFamily="18" charset="0"/>
                    <a:cs typeface="Times New Roman" panose="02020603050405020304" pitchFamily="18" charset="0"/>
                  </a:rPr>
                  <a:t>culate</a:t>
                </a:r>
                <a:r>
                  <a:rPr lang="en-IQ" sz="1400" dirty="0">
                    <a:latin typeface="Times New Roman" panose="02020603050405020304" pitchFamily="18" charset="0"/>
                    <a:cs typeface="Times New Roman" panose="02020603050405020304" pitchFamily="18" charset="0"/>
                  </a:rPr>
                  <a:t> the conc. </a:t>
                </a:r>
                <a:r>
                  <a:rPr lang="en-US" sz="1400" dirty="0">
                    <a:latin typeface="Times New Roman" panose="02020603050405020304" pitchFamily="18" charset="0"/>
                    <a:cs typeface="Times New Roman" panose="02020603050405020304" pitchFamily="18" charset="0"/>
                  </a:rPr>
                  <a:t>o</a:t>
                </a:r>
                <a:r>
                  <a:rPr lang="en-IQ" sz="1400" dirty="0">
                    <a:latin typeface="Times New Roman" panose="02020603050405020304" pitchFamily="18" charset="0"/>
                    <a:cs typeface="Times New Roman" panose="02020603050405020304" pitchFamily="18" charset="0"/>
                  </a:rPr>
                  <a:t>f </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 and 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dirty="0">
                    <a:solidFill>
                      <a:srgbClr val="000000"/>
                    </a:solidFill>
                    <a:latin typeface="Times New Roman" panose="02020603050405020304" pitchFamily="18" charset="0"/>
                    <a:cs typeface="Times New Roman" panose="02020603050405020304" pitchFamily="18" charset="0"/>
                  </a:rPr>
                  <a:t> </a:t>
                </a:r>
                <a:r>
                  <a:rPr lang="en-US" altLang="zh-TW" sz="1400" dirty="0">
                    <a:solidFill>
                      <a:srgbClr val="000000"/>
                    </a:solidFill>
                    <a:latin typeface="Times New Roman" panose="02020603050405020304" pitchFamily="18" charset="0"/>
                    <a:cs typeface="Times New Roman" panose="02020603050405020304" pitchFamily="18" charset="0"/>
                  </a:rPr>
                  <a:t>remaining after the addition of </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altLang="zh-TW" sz="1400" dirty="0">
                    <a:solidFill>
                      <a:srgbClr val="000000"/>
                    </a:solidFill>
                    <a:latin typeface="Times New Roman" panose="02020603050405020304" pitchFamily="18" charset="0"/>
                    <a:cs typeface="Times New Roman" panose="02020603050405020304" pitchFamily="18" charset="0"/>
                  </a:rPr>
                  <a:t> by the </a:t>
                </a:r>
                <a:r>
                  <a:rPr lang="en-US" altLang="zh-TW" sz="1400" i="1" dirty="0">
                    <a:solidFill>
                      <a:srgbClr val="000000"/>
                    </a:solidFill>
                    <a:latin typeface="Times New Roman" panose="02020603050405020304" pitchFamily="18" charset="0"/>
                    <a:cs typeface="Times New Roman" panose="02020603050405020304" pitchFamily="18" charset="0"/>
                  </a:rPr>
                  <a:t>total volume </a:t>
                </a:r>
                <a:r>
                  <a:rPr lang="en-US" altLang="zh-TW" sz="1400" dirty="0">
                    <a:solidFill>
                      <a:srgbClr val="000000"/>
                    </a:solidFill>
                    <a:latin typeface="Times New Roman" panose="02020603050405020304" pitchFamily="18" charset="0"/>
                    <a:cs typeface="Times New Roman" panose="02020603050405020304" pitchFamily="18" charset="0"/>
                  </a:rPr>
                  <a:t>(initial volume plus added volume)</a:t>
                </a:r>
              </a:p>
              <a:p>
                <a:pPr marL="0" indent="0">
                  <a:buNone/>
                </a:pP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400" b="1" i="1" smtClean="0">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𝒐𝒓𝒈𝒊𝒏𝒂𝒍</m:t>
                        </m:r>
                        <m:r>
                          <a:rPr lang="en-US" sz="1400" b="1" i="1" smtClean="0">
                            <a:solidFill>
                              <a:srgbClr val="000000"/>
                            </a:solidFill>
                            <a:latin typeface="Cambria Math" panose="02040503050406030204" pitchFamily="18" charset="0"/>
                          </a:rPr>
                          <m:t> # </m:t>
                        </m:r>
                        <m:r>
                          <a:rPr lang="en-US" sz="1400" b="1" i="1" smtClean="0">
                            <a:solidFill>
                              <a:srgbClr val="000000"/>
                            </a:solidFill>
                            <a:latin typeface="Cambria Math" panose="02040503050406030204" pitchFamily="18" charset="0"/>
                          </a:rPr>
                          <m:t>𝒐𝒇</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𝒎𝒐𝒍𝒆𝒔</m:t>
                        </m:r>
                        <m:r>
                          <m:rPr>
                            <m:nor/>
                          </m:rPr>
                          <a:rPr lang="en-US" sz="1400" dirty="0">
                            <a:solidFill>
                              <a:srgbClr val="0432FF"/>
                            </a:solidFill>
                            <a:latin typeface="Times New Roman" panose="02020603050405020304" pitchFamily="18" charset="0"/>
                            <a:cs typeface="Times New Roman" panose="02020603050405020304" pitchFamily="18" charset="0"/>
                          </a:rPr>
                          <m:t>NH</m:t>
                        </m:r>
                        <m:r>
                          <m:rPr>
                            <m:nor/>
                          </m:rPr>
                          <a:rPr lang="en-US" sz="1400" baseline="-25000" dirty="0">
                            <a:solidFill>
                              <a:srgbClr val="0432FF"/>
                            </a:solidFill>
                            <a:latin typeface="Times New Roman" panose="02020603050405020304" pitchFamily="18" charset="0"/>
                            <a:cs typeface="Times New Roman" panose="02020603050405020304" pitchFamily="18" charset="0"/>
                          </a:rPr>
                          <m:t>3</m:t>
                        </m:r>
                        <m:r>
                          <a:rPr lang="en-US" sz="1400" b="1" i="1" smtClean="0">
                            <a:solidFill>
                              <a:srgbClr val="000000"/>
                            </a:solidFill>
                            <a:latin typeface="Cambria Math" panose="02040503050406030204" pitchFamily="18" charset="0"/>
                          </a:rPr>
                          <m:t>− # </m:t>
                        </m:r>
                        <m:r>
                          <a:rPr lang="en-US" sz="1400" b="1" i="1" smtClean="0">
                            <a:solidFill>
                              <a:srgbClr val="000000"/>
                            </a:solidFill>
                            <a:latin typeface="Cambria Math" panose="02040503050406030204" pitchFamily="18" charset="0"/>
                          </a:rPr>
                          <m:t>𝒐𝒇𝒎𝒐𝒍𝒆𝒔</m:t>
                        </m:r>
                        <m:r>
                          <a:rPr lang="en-US" sz="1400" b="1" i="1" smtClean="0">
                            <a:solidFill>
                              <a:srgbClr val="000000"/>
                            </a:solidFill>
                            <a:latin typeface="Cambria Math" panose="02040503050406030204" pitchFamily="18" charset="0"/>
                          </a:rPr>
                          <m:t>  </m:t>
                        </m:r>
                        <m:r>
                          <a:rPr lang="en-US" sz="1400" b="1" i="1" smtClean="0">
                            <a:solidFill>
                              <a:srgbClr val="C00000"/>
                            </a:solidFill>
                            <a:latin typeface="Cambria Math" panose="02040503050406030204" pitchFamily="18" charset="0"/>
                          </a:rPr>
                          <m:t>𝑯𝑪𝒍</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𝒅𝒅𝒅𝒆𝒅</m:t>
                        </m:r>
                      </m:num>
                      <m:den>
                        <m:r>
                          <a:rPr lang="en-US" sz="1400" b="1" i="1" smtClean="0">
                            <a:solidFill>
                              <a:srgbClr val="000000"/>
                            </a:solidFill>
                            <a:latin typeface="Cambria Math" panose="02040503050406030204" pitchFamily="18" charset="0"/>
                          </a:rPr>
                          <m:t>𝒕𝒐𝒕𝒂𝒍</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𝒗𝒐𝒍𝒖𝒎𝒆</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𝟎𝟎𝟒</m:t>
                        </m:r>
                        <m:r>
                          <a:rPr lang="en-US" sz="1400" b="1" i="1">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𝟎𝟎𝟐</m:t>
                        </m:r>
                      </m:num>
                      <m:den>
                        <m:r>
                          <a:rPr lang="en-US" sz="1400" b="1" i="1" smtClean="0">
                            <a:solidFill>
                              <a:srgbClr val="000000"/>
                            </a:solidFill>
                            <a:latin typeface="Cambria Math" panose="02040503050406030204" pitchFamily="18" charset="0"/>
                          </a:rPr>
                          <m:t>𝟒𝟎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𝟐𝟎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𝟏𝟎𝟎𝟎</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𝟎𝟎𝟐</m:t>
                        </m:r>
                      </m:num>
                      <m:den>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𝟎𝟔</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b="1" dirty="0">
                    <a:solidFill>
                      <a:srgbClr val="0432FF"/>
                    </a:solidFill>
                    <a:latin typeface="Times New Roman" panose="02020603050405020304" pitchFamily="18" charset="0"/>
                    <a:cs typeface="Times New Roman" panose="02020603050405020304" pitchFamily="18" charset="0"/>
                  </a:rPr>
                  <a:t>]=0.0333M</a:t>
                </a:r>
              </a:p>
              <a:p>
                <a:pPr marL="0" indent="0">
                  <a:buNone/>
                </a:pP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400" b="1" i="1" smtClean="0">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𝒐𝒓𝒈𝒊𝒏𝒂𝒍</m:t>
                        </m:r>
                        <m:r>
                          <a:rPr lang="en-US" sz="1400" b="1" i="1" smtClean="0">
                            <a:solidFill>
                              <a:srgbClr val="000000"/>
                            </a:solidFill>
                            <a:latin typeface="Cambria Math" panose="02040503050406030204" pitchFamily="18" charset="0"/>
                          </a:rPr>
                          <m:t> # </m:t>
                        </m:r>
                        <m:r>
                          <a:rPr lang="en-US" sz="1400" b="1" i="1" smtClean="0">
                            <a:solidFill>
                              <a:srgbClr val="000000"/>
                            </a:solidFill>
                            <a:latin typeface="Cambria Math" panose="02040503050406030204" pitchFamily="18" charset="0"/>
                          </a:rPr>
                          <m:t>𝒐𝒇</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𝒎𝒐𝒍𝒆𝒔</m:t>
                        </m:r>
                        <m:r>
                          <m:rPr>
                            <m:nor/>
                          </m:rPr>
                          <a:rPr lang="en-US" sz="1400" dirty="0">
                            <a:solidFill>
                              <a:srgbClr val="0432FF"/>
                            </a:solidFill>
                            <a:latin typeface="Times New Roman" panose="02020603050405020304" pitchFamily="18" charset="0"/>
                            <a:cs typeface="Times New Roman" panose="02020603050405020304" pitchFamily="18" charset="0"/>
                          </a:rPr>
                          <m:t>NH</m:t>
                        </m:r>
                        <m:r>
                          <m:rPr>
                            <m:nor/>
                          </m:rPr>
                          <a:rPr lang="en-US" sz="1400" baseline="-25000" dirty="0">
                            <a:solidFill>
                              <a:srgbClr val="0432FF"/>
                            </a:solidFill>
                            <a:latin typeface="Times New Roman" panose="02020603050405020304" pitchFamily="18" charset="0"/>
                            <a:cs typeface="Times New Roman" panose="02020603050405020304" pitchFamily="18" charset="0"/>
                          </a:rPr>
                          <m:t>4</m:t>
                        </m:r>
                        <m:r>
                          <m:rPr>
                            <m:nor/>
                          </m:rPr>
                          <a:rPr lang="en-US" sz="1400" baseline="30000" dirty="0">
                            <a:solidFill>
                              <a:srgbClr val="0432FF"/>
                            </a:solidFill>
                            <a:latin typeface="Times New Roman" panose="02020603050405020304" pitchFamily="18" charset="0"/>
                            <a:cs typeface="Times New Roman" panose="02020603050405020304" pitchFamily="18" charset="0"/>
                          </a:rPr>
                          <m:t>+</m:t>
                        </m:r>
                        <m:r>
                          <a:rPr lang="en-US" sz="1400" b="1" i="1" smtClean="0">
                            <a:solidFill>
                              <a:srgbClr val="000000"/>
                            </a:solidFill>
                            <a:latin typeface="Cambria Math" panose="02040503050406030204" pitchFamily="18" charset="0"/>
                          </a:rPr>
                          <m:t>− # </m:t>
                        </m:r>
                        <m:r>
                          <a:rPr lang="en-US" sz="1400" b="1" i="1" smtClean="0">
                            <a:solidFill>
                              <a:srgbClr val="000000"/>
                            </a:solidFill>
                            <a:latin typeface="Cambria Math" panose="02040503050406030204" pitchFamily="18" charset="0"/>
                          </a:rPr>
                          <m:t>𝒐𝒇𝒎𝒐𝒍𝒆𝒔</m:t>
                        </m:r>
                        <m:r>
                          <a:rPr lang="en-US" sz="1400" b="1" i="1" smtClean="0">
                            <a:solidFill>
                              <a:srgbClr val="000000"/>
                            </a:solidFill>
                            <a:latin typeface="Cambria Math" panose="02040503050406030204" pitchFamily="18" charset="0"/>
                          </a:rPr>
                          <m:t> </m:t>
                        </m:r>
                        <m:r>
                          <a:rPr lang="en-US" sz="1400" b="1" i="1">
                            <a:solidFill>
                              <a:srgbClr val="C00000"/>
                            </a:solidFill>
                            <a:latin typeface="Cambria Math" panose="02040503050406030204" pitchFamily="18" charset="0"/>
                          </a:rPr>
                          <m:t>𝑯𝑪𝒍</m:t>
                        </m:r>
                        <m:r>
                          <a:rPr lang="en-US" sz="1400" b="1" i="1">
                            <a:solidFill>
                              <a:srgbClr val="000000"/>
                            </a:solidFill>
                            <a:latin typeface="Cambria Math" panose="02040503050406030204" pitchFamily="18" charset="0"/>
                          </a:rPr>
                          <m:t> </m:t>
                        </m:r>
                        <m:r>
                          <a:rPr lang="en-US" sz="1400" b="1" i="1">
                            <a:solidFill>
                              <a:srgbClr val="000000"/>
                            </a:solidFill>
                            <a:latin typeface="Cambria Math" panose="02040503050406030204" pitchFamily="18" charset="0"/>
                          </a:rPr>
                          <m:t>𝒅𝒅𝒅𝒆𝒅</m:t>
                        </m:r>
                      </m:num>
                      <m:den>
                        <m:r>
                          <a:rPr lang="en-US" sz="1400" b="1" i="1" smtClean="0">
                            <a:solidFill>
                              <a:srgbClr val="000000"/>
                            </a:solidFill>
                            <a:latin typeface="Cambria Math" panose="02040503050406030204" pitchFamily="18" charset="0"/>
                          </a:rPr>
                          <m:t>𝒕𝒐𝒕𝒂𝒍</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𝒗𝒐𝒍𝒖𝒎𝒆</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𝟎𝟎𝟐</m:t>
                        </m:r>
                      </m:num>
                      <m:den>
                        <m:r>
                          <a:rPr lang="en-US" sz="1400" b="1" i="1" smtClean="0">
                            <a:solidFill>
                              <a:srgbClr val="000000"/>
                            </a:solidFill>
                            <a:latin typeface="Cambria Math" panose="02040503050406030204" pitchFamily="18" charset="0"/>
                          </a:rPr>
                          <m:t>𝟒𝟎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𝟐𝟎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𝟏𝟎𝟎𝟎</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𝟎𝟎𝟐</m:t>
                        </m:r>
                      </m:num>
                      <m:den>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𝟎𝟔</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]=0.0333M</a:t>
                </a:r>
                <a:r>
                  <a:rPr lang="en-US" sz="1400" b="1" dirty="0">
                    <a:solidFill>
                      <a:srgbClr val="C00000"/>
                    </a:solidFill>
                    <a:latin typeface="Times New Roman" panose="02020603050405020304" pitchFamily="18" charset="0"/>
                    <a:cs typeface="Times New Roman" panose="02020603050405020304" pitchFamily="18" charset="0"/>
                  </a:rPr>
                  <a:t>(buffer solution)</a:t>
                </a:r>
              </a:p>
              <a:p>
                <a:pPr marL="0" indent="0">
                  <a:buNone/>
                </a:pP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aseline="30000" dirty="0">
                    <a:solidFill>
                      <a:srgbClr val="C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a:solidFill>
                              <a:srgbClr val="000000"/>
                            </a:solidFill>
                            <a:latin typeface="Cambria Math" panose="02040503050406030204" pitchFamily="18" charset="0"/>
                          </a:rPr>
                          <m:t>𝒐𝒓𝒈𝒊𝒏𝒂𝒍</m:t>
                        </m:r>
                        <m:r>
                          <a:rPr lang="en-US" sz="1400" b="1" i="1">
                            <a:solidFill>
                              <a:srgbClr val="000000"/>
                            </a:solidFill>
                            <a:latin typeface="Cambria Math" panose="02040503050406030204" pitchFamily="18" charset="0"/>
                          </a:rPr>
                          <m:t> # </m:t>
                        </m:r>
                        <m:r>
                          <a:rPr lang="en-US" sz="1400" b="1" i="1">
                            <a:solidFill>
                              <a:srgbClr val="000000"/>
                            </a:solidFill>
                            <a:latin typeface="Cambria Math" panose="02040503050406030204" pitchFamily="18" charset="0"/>
                          </a:rPr>
                          <m:t>𝒐𝒇</m:t>
                        </m:r>
                        <m:r>
                          <a:rPr lang="en-US" sz="1400" b="1" i="1">
                            <a:solidFill>
                              <a:srgbClr val="000000"/>
                            </a:solidFill>
                            <a:latin typeface="Cambria Math" panose="02040503050406030204" pitchFamily="18" charset="0"/>
                          </a:rPr>
                          <m:t> </m:t>
                        </m:r>
                        <m:r>
                          <a:rPr lang="en-US" sz="1400" b="1" i="1">
                            <a:solidFill>
                              <a:srgbClr val="000000"/>
                            </a:solidFill>
                            <a:latin typeface="Cambria Math" panose="02040503050406030204" pitchFamily="18" charset="0"/>
                          </a:rPr>
                          <m:t>𝒎𝒐𝒍𝒆</m:t>
                        </m:r>
                        <m:r>
                          <m:rPr>
                            <m:nor/>
                          </m:rPr>
                          <a:rPr lang="en-US" sz="1400" b="0" i="0" smtClean="0">
                            <a:solidFill>
                              <a:srgbClr val="000000"/>
                            </a:solidFill>
                            <a:latin typeface="Cambria Math" panose="02040503050406030204" pitchFamily="18" charset="0"/>
                          </a:rPr>
                          <m:t> </m:t>
                        </m:r>
                        <m:r>
                          <m:rPr>
                            <m:nor/>
                          </m:rPr>
                          <a:rPr lang="en-US" sz="1400" b="0" i="0" smtClean="0">
                            <a:solidFill>
                              <a:srgbClr val="000000"/>
                            </a:solidFill>
                            <a:latin typeface="Cambria Math" panose="02040503050406030204" pitchFamily="18" charset="0"/>
                          </a:rPr>
                          <m:t>HCl</m:t>
                        </m:r>
                        <m:r>
                          <a:rPr lang="en-US" sz="1400" b="1" i="1">
                            <a:solidFill>
                              <a:srgbClr val="000000"/>
                            </a:solidFill>
                            <a:latin typeface="Cambria Math" panose="02040503050406030204" pitchFamily="18" charset="0"/>
                          </a:rPr>
                          <m:t>− # </m:t>
                        </m:r>
                        <m:r>
                          <a:rPr lang="en-US" sz="1400" b="1" i="1">
                            <a:solidFill>
                              <a:srgbClr val="000000"/>
                            </a:solidFill>
                            <a:latin typeface="Cambria Math" panose="02040503050406030204" pitchFamily="18" charset="0"/>
                          </a:rPr>
                          <m:t>𝒐𝒇𝒎𝒐𝒍𝒆𝒔</m:t>
                        </m:r>
                        <m:r>
                          <a:rPr lang="en-US" sz="1400" b="1" i="1">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𝑯𝑪𝒍</m:t>
                        </m:r>
                        <m:r>
                          <a:rPr lang="en-US" sz="1400" b="1" i="1">
                            <a:solidFill>
                              <a:srgbClr val="000000"/>
                            </a:solidFill>
                            <a:latin typeface="Cambria Math" panose="02040503050406030204" pitchFamily="18" charset="0"/>
                          </a:rPr>
                          <m:t> </m:t>
                        </m:r>
                        <m:r>
                          <a:rPr lang="en-US" sz="1400" b="1" i="1">
                            <a:solidFill>
                              <a:srgbClr val="000000"/>
                            </a:solidFill>
                            <a:latin typeface="Cambria Math" panose="02040503050406030204" pitchFamily="18" charset="0"/>
                          </a:rPr>
                          <m:t>𝒅𝒅𝒅𝒆𝒅</m:t>
                        </m:r>
                      </m:num>
                      <m:den>
                        <m:r>
                          <a:rPr lang="en-US" sz="1400" b="1" i="1">
                            <a:solidFill>
                              <a:srgbClr val="000000"/>
                            </a:solidFill>
                            <a:latin typeface="Cambria Math" panose="02040503050406030204" pitchFamily="18" charset="0"/>
                          </a:rPr>
                          <m:t>𝒕𝒐𝒕𝒂𝒍</m:t>
                        </m:r>
                        <m:r>
                          <a:rPr lang="en-US" sz="1400" b="1" i="1">
                            <a:solidFill>
                              <a:srgbClr val="000000"/>
                            </a:solidFill>
                            <a:latin typeface="Cambria Math" panose="02040503050406030204" pitchFamily="18" charset="0"/>
                          </a:rPr>
                          <m:t> </m:t>
                        </m:r>
                        <m:r>
                          <a:rPr lang="en-US" sz="1400" b="1" i="1">
                            <a:solidFill>
                              <a:srgbClr val="000000"/>
                            </a:solidFill>
                            <a:latin typeface="Cambria Math" panose="02040503050406030204" pitchFamily="18" charset="0"/>
                          </a:rPr>
                          <m:t>𝒗𝒐𝒍𝒖𝒎𝒆</m:t>
                        </m:r>
                      </m:den>
                    </m:f>
                  </m:oMath>
                </a14:m>
                <a:r>
                  <a:rPr lang="en-US" sz="1400" b="1" dirty="0">
                    <a:solidFill>
                      <a:srgbClr val="0432FF"/>
                    </a:solidFill>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𝟎𝟎𝟐</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𝟎𝟎𝟐</m:t>
                        </m:r>
                      </m:num>
                      <m:den>
                        <m:r>
                          <a:rPr lang="en-US" sz="1400" b="1" i="1" smtClean="0">
                            <a:solidFill>
                              <a:srgbClr val="000000"/>
                            </a:solidFill>
                            <a:latin typeface="Cambria Math" panose="02040503050406030204" pitchFamily="18" charset="0"/>
                          </a:rPr>
                          <m:t>𝟒</m:t>
                        </m:r>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𝟐𝟎</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𝟏𝟎𝟎𝟎</m:t>
                        </m:r>
                      </m:den>
                    </m:f>
                  </m:oMath>
                </a14:m>
                <a:r>
                  <a:rPr lang="en-US" sz="1400" b="1" dirty="0">
                    <a:solidFill>
                      <a:srgbClr val="0432FF"/>
                    </a:solidFill>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𝟎</m:t>
                        </m:r>
                      </m:num>
                      <m:den>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𝟎𝟔</m:t>
                        </m:r>
                      </m:den>
                    </m:f>
                  </m:oMath>
                </a14:m>
                <a:r>
                  <a:rPr lang="en-US" sz="1400" b="1" dirty="0">
                    <a:solidFill>
                      <a:srgbClr val="0432FF"/>
                    </a:solidFill>
                  </a:rPr>
                  <a:t>, </a:t>
                </a:r>
                <a:r>
                  <a:rPr lang="en-US" sz="1400" b="1" dirty="0">
                    <a:solidFill>
                      <a:srgbClr val="0432FF"/>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1" baseline="300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]=0.0M </a:t>
                </a:r>
              </a:p>
              <a:p>
                <a:pPr marL="0" indent="0">
                  <a:buNone/>
                </a:pPr>
                <a:r>
                  <a:rPr lang="en-US" sz="1400" b="1" dirty="0">
                    <a:solidFill>
                      <a:srgbClr val="FF0000"/>
                    </a:solidFill>
                    <a:latin typeface="Times New Roman" panose="02020603050405020304" pitchFamily="18" charset="0"/>
                    <a:cs typeface="Times New Roman" panose="02020603050405020304" pitchFamily="18" charset="0"/>
                  </a:rPr>
                  <a:t>Calculate the pH of buffer solution </a:t>
                </a:r>
                <a:r>
                  <a:rPr lang="en-US" sz="1400" b="1" dirty="0">
                    <a:latin typeface="Times New Roman" panose="02020603050405020304" pitchFamily="18" charset="0"/>
                    <a:cs typeface="Times New Roman" panose="02020603050405020304" pitchFamily="18" charset="0"/>
                  </a:rPr>
                  <a:t>pH </a:t>
                </a:r>
                <a:r>
                  <a:rPr lang="en-US" sz="1400" b="1" dirty="0">
                    <a:solidFill>
                      <a:srgbClr val="000000"/>
                    </a:solidFill>
                    <a:latin typeface="Times New Roman" panose="02020603050405020304" pitchFamily="18" charset="0"/>
                    <a:cs typeface="Times New Roman" panose="02020603050405020304" pitchFamily="18" charset="0"/>
                  </a:rPr>
                  <a:t>=pK</a:t>
                </a:r>
                <a:r>
                  <a:rPr lang="en-US" sz="1400" b="1" baseline="-25000" dirty="0">
                    <a:solidFill>
                      <a:srgbClr val="000000"/>
                    </a:solidFill>
                    <a:latin typeface="Times New Roman" panose="02020603050405020304" pitchFamily="18" charset="0"/>
                    <a:cs typeface="Times New Roman" panose="02020603050405020304" pitchFamily="18" charset="0"/>
                  </a:rPr>
                  <a:t>a</a:t>
                </a:r>
                <a:r>
                  <a:rPr lang="en-US" sz="1400" b="1" dirty="0">
                    <a:solidFill>
                      <a:srgbClr val="000000"/>
                    </a:solidFill>
                    <a:latin typeface="Times New Roman" panose="02020603050405020304" pitchFamily="18" charset="0"/>
                    <a:cs typeface="Times New Roman" panose="02020603050405020304" pitchFamily="18" charset="0"/>
                  </a:rPr>
                  <a:t> + log </a:t>
                </a:r>
                <a14:m>
                  <m:oMath xmlns:m="http://schemas.openxmlformats.org/officeDocument/2006/math">
                    <m:f>
                      <m:fPr>
                        <m:ctrlPr>
                          <a:rPr lang="en-US" sz="1400" b="1" i="1" smtClean="0">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𝑨</m:t>
                        </m:r>
                        <m:r>
                          <a:rPr lang="en-US" sz="1400" b="1" i="1" smtClean="0">
                            <a:solidFill>
                              <a:srgbClr val="000000"/>
                            </a:solidFill>
                            <a:latin typeface="Cambria Math" panose="02040503050406030204" pitchFamily="18" charset="0"/>
                          </a:rPr>
                          <m:t>−]</m:t>
                        </m:r>
                      </m:num>
                      <m:den>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𝑯𝑨</m:t>
                        </m:r>
                        <m:r>
                          <a:rPr lang="en-US" sz="1400" b="1" i="1" smtClean="0">
                            <a:solidFill>
                              <a:srgbClr val="000000"/>
                            </a:solidFill>
                            <a:latin typeface="Cambria Math" panose="02040503050406030204" pitchFamily="18" charset="0"/>
                          </a:rPr>
                          <m:t>]</m:t>
                        </m:r>
                      </m:den>
                    </m:f>
                  </m:oMath>
                </a14:m>
                <a:r>
                  <a:rPr lang="en-US" sz="1400" b="1" dirty="0">
                    <a:solidFill>
                      <a:srgbClr val="0432FF"/>
                    </a:solidFill>
                    <a:latin typeface="Times New Roman" panose="02020603050405020304" pitchFamily="18" charset="0"/>
                    <a:cs typeface="Times New Roman" panose="02020603050405020304" pitchFamily="18" charset="0"/>
                  </a:rPr>
                  <a:t>, , pK</a:t>
                </a:r>
                <a:r>
                  <a:rPr lang="en-US" sz="1400" b="1" baseline="-25000" dirty="0">
                    <a:solidFill>
                      <a:srgbClr val="0432FF"/>
                    </a:solidFill>
                    <a:latin typeface="Times New Roman" panose="02020603050405020304" pitchFamily="18" charset="0"/>
                    <a:cs typeface="Times New Roman" panose="02020603050405020304" pitchFamily="18" charset="0"/>
                  </a:rPr>
                  <a:t>a </a:t>
                </a:r>
                <a:r>
                  <a:rPr lang="en-US" sz="1400" b="1" dirty="0">
                    <a:solidFill>
                      <a:srgbClr val="0432FF"/>
                    </a:solidFill>
                    <a:latin typeface="Times New Roman" panose="02020603050405020304" pitchFamily="18" charset="0"/>
                    <a:cs typeface="Times New Roman" panose="02020603050405020304" pitchFamily="18" charset="0"/>
                  </a:rPr>
                  <a:t>– log K</a:t>
                </a:r>
                <a:r>
                  <a:rPr lang="en-US" sz="1400" b="1" baseline="-25000" dirty="0">
                    <a:solidFill>
                      <a:srgbClr val="0432FF"/>
                    </a:solidFill>
                    <a:latin typeface="Times New Roman" panose="02020603050405020304" pitchFamily="18" charset="0"/>
                    <a:cs typeface="Times New Roman" panose="02020603050405020304" pitchFamily="18" charset="0"/>
                  </a:rPr>
                  <a:t>a </a:t>
                </a:r>
                <a:r>
                  <a:rPr lang="en-US" sz="1400" b="1" dirty="0">
                    <a:solidFill>
                      <a:srgbClr val="0432FF"/>
                    </a:solidFill>
                    <a:latin typeface="Times New Roman" panose="02020603050405020304" pitchFamily="18" charset="0"/>
                    <a:cs typeface="Times New Roman" panose="02020603050405020304" pitchFamily="18" charset="0"/>
                  </a:rPr>
                  <a:t>= - log</a:t>
                </a:r>
                <a:r>
                  <a:rPr lang="en-US" sz="1400" b="1" dirty="0">
                    <a:latin typeface="Times New Roman" panose="02020603050405020304" pitchFamily="18" charset="0"/>
                    <a:ea typeface="Calibri" panose="020F0502020204030204" pitchFamily="34" charset="0"/>
                    <a:cs typeface="Times New Roman" panose="02020603050405020304" pitchFamily="18" charset="0"/>
                  </a:rPr>
                  <a:t> 5.6 </a:t>
                </a:r>
                <a14:m>
                  <m:oMath xmlns:m="http://schemas.openxmlformats.org/officeDocument/2006/math">
                    <m:r>
                      <a:rPr lang="en-US" sz="1400" b="1" i="1" dirty="0">
                        <a:latin typeface="Cambria Math" panose="02040503050406030204" pitchFamily="18" charset="0"/>
                        <a:ea typeface="Cambria Math" panose="02040503050406030204" pitchFamily="18" charset="0"/>
                        <a:cs typeface="Arial" panose="020B0604020202020204" pitchFamily="34" charset="0"/>
                      </a:rPr>
                      <m:t>×</m:t>
                    </m:r>
                  </m:oMath>
                </a14:m>
                <a:r>
                  <a:rPr lang="en-US" sz="1400" b="1" dirty="0">
                    <a:latin typeface="Times New Roman" panose="02020603050405020304" pitchFamily="18" charset="0"/>
                    <a:ea typeface="Calibri" panose="020F0502020204030204" pitchFamily="34" charset="0"/>
                    <a:cs typeface="Times New Roman" panose="02020603050405020304" pitchFamily="18" charset="0"/>
                  </a:rPr>
                  <a:t>10</a:t>
                </a:r>
                <a:r>
                  <a:rPr lang="en-US" sz="1400" b="1" baseline="30000" dirty="0">
                    <a:latin typeface="Times New Roman" panose="02020603050405020304" pitchFamily="18" charset="0"/>
                    <a:ea typeface="Calibri" panose="020F0502020204030204" pitchFamily="34" charset="0"/>
                    <a:cs typeface="Times New Roman" panose="02020603050405020304" pitchFamily="18" charset="0"/>
                  </a:rPr>
                  <a:t>-10</a:t>
                </a:r>
                <a:r>
                  <a:rPr lang="en-US" sz="1400" b="1" dirty="0">
                    <a:solidFill>
                      <a:srgbClr val="000000"/>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ea typeface="Calibri" panose="020F0502020204030204" pitchFamily="34" charset="0"/>
                    <a:cs typeface="Times New Roman" panose="02020603050405020304" pitchFamily="18" charset="0"/>
                  </a:rPr>
                  <a:t>= 9.25   </a:t>
                </a:r>
              </a:p>
              <a:p>
                <a:pPr marL="0" indent="0">
                  <a:buNone/>
                </a:pP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pH </a:t>
                </a:r>
                <a:r>
                  <a:rPr lang="en-US" sz="1400" b="1" dirty="0">
                    <a:solidFill>
                      <a:srgbClr val="000000"/>
                    </a:solidFill>
                    <a:latin typeface="Times New Roman" panose="02020603050405020304" pitchFamily="18" charset="0"/>
                    <a:cs typeface="Times New Roman" panose="02020603050405020304" pitchFamily="18" charset="0"/>
                  </a:rPr>
                  <a:t>=9.25 + log </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𝟎𝟑𝟑𝟑</m:t>
                        </m:r>
                      </m:num>
                      <m:den>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𝟎𝟑𝟑𝟑</m:t>
                        </m:r>
                      </m:den>
                    </m:f>
                  </m:oMath>
                </a14:m>
                <a:r>
                  <a:rPr lang="en-US" sz="1400" b="1" dirty="0">
                    <a:solidFill>
                      <a:srgbClr val="0432FF"/>
                    </a:solidFill>
                    <a:latin typeface="Times New Roman" panose="02020603050405020304" pitchFamily="18" charset="0"/>
                    <a:cs typeface="Times New Roman" panose="02020603050405020304" pitchFamily="18" charset="0"/>
                  </a:rPr>
                  <a:t>,     pH = 9.25</a:t>
                </a:r>
              </a:p>
              <a:p>
                <a:pPr marL="0" indent="0">
                  <a:buNone/>
                </a:pPr>
                <a:endParaRPr lang="en-IQ" sz="1400" dirty="0"/>
              </a:p>
            </p:txBody>
          </p:sp>
        </mc:Choice>
        <mc:Fallback xmlns="">
          <p:sp>
            <p:nvSpPr>
              <p:cNvPr id="3" name="Content Placeholder 2">
                <a:extLst>
                  <a:ext uri="{FF2B5EF4-FFF2-40B4-BE49-F238E27FC236}">
                    <a16:creationId xmlns:a16="http://schemas.microsoft.com/office/drawing/2014/main" id="{29DA3A5B-5AA7-4643-B6C9-ACAAB5F769A8}"/>
                  </a:ext>
                </a:extLst>
              </p:cNvPr>
              <p:cNvSpPr>
                <a:spLocks noGrp="1" noRot="1" noChangeAspect="1" noMove="1" noResize="1" noEditPoints="1" noAdjustHandles="1" noChangeArrowheads="1" noChangeShapeType="1" noTextEdit="1"/>
              </p:cNvSpPr>
              <p:nvPr>
                <p:ph idx="1"/>
              </p:nvPr>
            </p:nvSpPr>
            <p:spPr>
              <a:xfrm>
                <a:off x="127552" y="136524"/>
                <a:ext cx="11936895" cy="6584951"/>
              </a:xfrm>
              <a:blipFill>
                <a:blip r:embed="rId2"/>
                <a:stretch>
                  <a:fillRect l="-213" t="-962"/>
                </a:stretch>
              </a:blipFill>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03DFFEE3-F4FD-7244-A37A-3533C4FF7F7F}"/>
              </a:ext>
            </a:extLst>
          </p:cNvPr>
          <p:cNvSpPr>
            <a:spLocks noGrp="1"/>
          </p:cNvSpPr>
          <p:nvPr>
            <p:ph type="sldNum" sz="quarter" idx="12"/>
          </p:nvPr>
        </p:nvSpPr>
        <p:spPr>
          <a:xfrm>
            <a:off x="9321247" y="6356350"/>
            <a:ext cx="2743200" cy="365125"/>
          </a:xfrm>
        </p:spPr>
        <p:txBody>
          <a:bodyPr/>
          <a:lstStyle/>
          <a:p>
            <a:fld id="{88090F67-2096-5340-93FF-8FBA9FFBF1CA}" type="slidenum">
              <a:rPr lang="en-IQ" smtClean="0"/>
              <a:t>38</a:t>
            </a:fld>
            <a:endParaRPr lang="en-IQ"/>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CFC94AC-A8F8-E14E-B0A9-5E30F2312253}"/>
                  </a:ext>
                </a:extLst>
              </p:cNvPr>
              <p:cNvSpPr txBox="1"/>
              <p:nvPr/>
            </p:nvSpPr>
            <p:spPr>
              <a:xfrm>
                <a:off x="9455424" y="4905593"/>
                <a:ext cx="2609023" cy="1815882"/>
              </a:xfrm>
              <a:prstGeom prst="rect">
                <a:avLst/>
              </a:prstGeom>
              <a:noFill/>
              <a:ln>
                <a:solidFill>
                  <a:srgbClr val="00B050"/>
                </a:solidFill>
              </a:ln>
            </p:spPr>
            <p:txBody>
              <a:bodyPr wrap="square" rtlCol="0">
                <a:spAutoFit/>
              </a:bodyPr>
              <a:lstStyle/>
              <a:p>
                <a:r>
                  <a:rPr lang="en-IQ" sz="1600" dirty="0">
                    <a:latin typeface="Times New Roman" panose="02020603050405020304" pitchFamily="18" charset="0"/>
                    <a:cs typeface="Times New Roman" panose="02020603050405020304" pitchFamily="18" charset="0"/>
                  </a:rPr>
                  <a:t>K</a:t>
                </a:r>
                <a:r>
                  <a:rPr lang="en-IQ" sz="1600" baseline="-25000" dirty="0">
                    <a:latin typeface="Times New Roman" panose="02020603050405020304" pitchFamily="18" charset="0"/>
                    <a:cs typeface="Times New Roman" panose="02020603050405020304" pitchFamily="18" charset="0"/>
                  </a:rPr>
                  <a:t>a</a:t>
                </a:r>
                <a:r>
                  <a:rPr lang="en-IQ" sz="1600" dirty="0">
                    <a:latin typeface="Times New Roman" panose="02020603050405020304" pitchFamily="18" charset="0"/>
                    <a:cs typeface="Times New Roman" panose="02020603050405020304" pitchFamily="18" charset="0"/>
                  </a:rPr>
                  <a:t>=K</a:t>
                </a:r>
                <a:r>
                  <a:rPr lang="en-IQ" sz="1600" baseline="-25000" dirty="0">
                    <a:latin typeface="Times New Roman" panose="02020603050405020304" pitchFamily="18" charset="0"/>
                    <a:cs typeface="Times New Roman" panose="02020603050405020304" pitchFamily="18" charset="0"/>
                  </a:rPr>
                  <a:t>w</a:t>
                </a:r>
                <a:r>
                  <a:rPr lang="en-IQ" sz="1600" dirty="0">
                    <a:latin typeface="Times New Roman" panose="02020603050405020304" pitchFamily="18" charset="0"/>
                    <a:cs typeface="Times New Roman" panose="02020603050405020304" pitchFamily="18" charset="0"/>
                  </a:rPr>
                  <a:t>/K</a:t>
                </a:r>
                <a:r>
                  <a:rPr lang="en-IQ" sz="1600" baseline="-25000" dirty="0">
                    <a:latin typeface="Times New Roman" panose="02020603050405020304" pitchFamily="18" charset="0"/>
                    <a:cs typeface="Times New Roman" panose="02020603050405020304" pitchFamily="18" charset="0"/>
                  </a:rPr>
                  <a:t>b</a:t>
                </a:r>
                <a:r>
                  <a:rPr lang="en-IQ" sz="1600" dirty="0">
                    <a:latin typeface="Times New Roman" panose="02020603050405020304" pitchFamily="18" charset="0"/>
                    <a:cs typeface="Times New Roman" panose="02020603050405020304" pitchFamily="18" charset="0"/>
                  </a:rPr>
                  <a:t>=</a:t>
                </a:r>
                <a:r>
                  <a:rPr lang="en-US" sz="1600" b="1" dirty="0">
                    <a:solidFill>
                      <a:srgbClr val="000000"/>
                    </a:solidFill>
                    <a:latin typeface="Times New Roman" panose="02020603050405020304" pitchFamily="18" charset="0"/>
                    <a:cs typeface="Times New Roman" panose="02020603050405020304" pitchFamily="18" charset="0"/>
                  </a:rPr>
                  <a:t>1.0</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600" b="1"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10</a:t>
                </a:r>
                <a:r>
                  <a:rPr lang="en-US" sz="1600" b="1" baseline="30000" dirty="0">
                    <a:latin typeface="Times New Roman" panose="02020603050405020304" pitchFamily="18" charset="0"/>
                    <a:ea typeface="Calibri" panose="020F0502020204030204" pitchFamily="34" charset="0"/>
                    <a:cs typeface="Times New Roman" panose="02020603050405020304" pitchFamily="18" charset="0"/>
                  </a:rPr>
                  <a:t>-14</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600" b="1" dirty="0">
                    <a:solidFill>
                      <a:srgbClr val="000000"/>
                    </a:solidFill>
                    <a:latin typeface="Times New Roman" panose="02020603050405020304" pitchFamily="18" charset="0"/>
                    <a:cs typeface="Times New Roman" panose="02020603050405020304" pitchFamily="18" charset="0"/>
                  </a:rPr>
                  <a:t>1.8</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600" b="1" i="1" dirty="0">
                        <a:latin typeface="Cambria Math" panose="02040503050406030204" pitchFamily="18" charset="0"/>
                        <a:ea typeface="Cambria Math" panose="02040503050406030204" pitchFamily="18" charset="0"/>
                        <a:cs typeface="Arial" panose="020B0604020202020204" pitchFamily="34" charset="0"/>
                      </a:rPr>
                      <m:t>×</m:t>
                    </m:r>
                  </m:oMath>
                </a14:m>
                <a:r>
                  <a:rPr lang="en-US" sz="1600" b="1" dirty="0">
                    <a:latin typeface="Times New Roman" panose="02020603050405020304" pitchFamily="18" charset="0"/>
                    <a:ea typeface="Calibri" panose="020F0502020204030204" pitchFamily="34" charset="0"/>
                    <a:cs typeface="Times New Roman" panose="02020603050405020304" pitchFamily="18" charset="0"/>
                  </a:rPr>
                  <a:t>10</a:t>
                </a:r>
                <a:r>
                  <a:rPr lang="en-US" sz="1600" b="1" baseline="30000" dirty="0">
                    <a:latin typeface="Times New Roman" panose="02020603050405020304" pitchFamily="18" charset="0"/>
                    <a:ea typeface="Calibri" panose="020F0502020204030204" pitchFamily="34" charset="0"/>
                    <a:cs typeface="Times New Roman" panose="02020603050405020304" pitchFamily="18" charset="0"/>
                  </a:rPr>
                  <a:t>-5</a:t>
                </a:r>
              </a:p>
              <a:p>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K</a:t>
                </a:r>
                <a:r>
                  <a:rPr lang="en-US" sz="1600" b="1" baseline="-25000"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5.6 </a:t>
                </a:r>
                <a14:m>
                  <m:oMath xmlns:m="http://schemas.openxmlformats.org/officeDocument/2006/math">
                    <m:r>
                      <a:rPr lang="en-US" sz="1600" b="1"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10</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IQ" sz="1600" dirty="0">
                    <a:latin typeface="Times New Roman" panose="02020603050405020304" pitchFamily="18" charset="0"/>
                    <a:cs typeface="Times New Roman" panose="02020603050405020304" pitchFamily="18" charset="0"/>
                  </a:rPr>
                  <a:t>Becaus</a:t>
                </a:r>
                <a:r>
                  <a:rPr lang="en-US" sz="1600" dirty="0">
                    <a:latin typeface="Times New Roman" panose="02020603050405020304" pitchFamily="18" charset="0"/>
                    <a:cs typeface="Times New Roman" panose="02020603050405020304" pitchFamily="18" charset="0"/>
                  </a:rPr>
                  <a:t>e the </a:t>
                </a:r>
                <a:r>
                  <a:rPr lang="en-US" sz="1600" dirty="0">
                    <a:solidFill>
                      <a:srgbClr val="0432FF"/>
                    </a:solidFill>
                    <a:latin typeface="Times New Roman" panose="02020603050405020304" pitchFamily="18" charset="0"/>
                    <a:cs typeface="Times New Roman" panose="02020603050405020304" pitchFamily="18" charset="0"/>
                  </a:rPr>
                  <a:t>NH</a:t>
                </a:r>
                <a:r>
                  <a:rPr lang="en-US" sz="1600" baseline="-25000" dirty="0">
                    <a:solidFill>
                      <a:srgbClr val="0432FF"/>
                    </a:solidFill>
                    <a:latin typeface="Times New Roman" panose="02020603050405020304" pitchFamily="18" charset="0"/>
                    <a:cs typeface="Times New Roman" panose="02020603050405020304" pitchFamily="18" charset="0"/>
                  </a:rPr>
                  <a:t>4</a:t>
                </a:r>
                <a:r>
                  <a:rPr lang="en-US" sz="1600" baseline="30000" dirty="0">
                    <a:solidFill>
                      <a:srgbClr val="0432FF"/>
                    </a:solidFill>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 is the conjugated acid for the weak base </a:t>
                </a:r>
                <a:r>
                  <a:rPr lang="en-US" sz="1600" dirty="0">
                    <a:solidFill>
                      <a:srgbClr val="0432FF"/>
                    </a:solidFill>
                    <a:latin typeface="Times New Roman" panose="02020603050405020304" pitchFamily="18" charset="0"/>
                    <a:cs typeface="Times New Roman" panose="02020603050405020304" pitchFamily="18" charset="0"/>
                  </a:rPr>
                  <a:t>NH</a:t>
                </a:r>
                <a:r>
                  <a:rPr lang="en-US" sz="1600" baseline="-25000" dirty="0">
                    <a:solidFill>
                      <a:srgbClr val="0432FF"/>
                    </a:solidFill>
                    <a:latin typeface="Times New Roman" panose="02020603050405020304" pitchFamily="18" charset="0"/>
                    <a:cs typeface="Times New Roman" panose="02020603050405020304" pitchFamily="18" charset="0"/>
                  </a:rPr>
                  <a:t>3</a:t>
                </a:r>
                <a:r>
                  <a:rPr lang="en-US" sz="1600" dirty="0">
                    <a:solidFill>
                      <a:srgbClr val="0432FF"/>
                    </a:solidFill>
                    <a:latin typeface="Times New Roman" panose="02020603050405020304" pitchFamily="18" charset="0"/>
                    <a:cs typeface="Times New Roman" panose="02020603050405020304" pitchFamily="18" charset="0"/>
                  </a:rPr>
                  <a:t> we used the K</a:t>
                </a:r>
                <a:r>
                  <a:rPr lang="en-US" sz="1600" baseline="-25000" dirty="0">
                    <a:solidFill>
                      <a:srgbClr val="0432FF"/>
                    </a:solidFill>
                    <a:latin typeface="Times New Roman" panose="02020603050405020304" pitchFamily="18" charset="0"/>
                    <a:cs typeface="Times New Roman" panose="02020603050405020304" pitchFamily="18" charset="0"/>
                  </a:rPr>
                  <a:t>a</a:t>
                </a:r>
                <a:r>
                  <a:rPr lang="en-US" sz="1600" dirty="0">
                    <a:solidFill>
                      <a:srgbClr val="0432FF"/>
                    </a:solidFill>
                    <a:latin typeface="Times New Roman" panose="02020603050405020304" pitchFamily="18" charset="0"/>
                    <a:cs typeface="Times New Roman" panose="02020603050405020304" pitchFamily="18" charset="0"/>
                  </a:rPr>
                  <a:t> instead of </a:t>
                </a:r>
                <a:r>
                  <a:rPr lang="en-US" sz="1600" dirty="0" err="1">
                    <a:solidFill>
                      <a:srgbClr val="0432FF"/>
                    </a:solidFill>
                    <a:latin typeface="Times New Roman" panose="02020603050405020304" pitchFamily="18" charset="0"/>
                    <a:cs typeface="Times New Roman" panose="02020603050405020304" pitchFamily="18" charset="0"/>
                  </a:rPr>
                  <a:t>Kb</a:t>
                </a:r>
                <a:r>
                  <a:rPr lang="en-US" sz="1600" dirty="0">
                    <a:solidFill>
                      <a:srgbClr val="0432FF"/>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  </a:t>
                </a:r>
                <a:endParaRPr lang="en-IQ" sz="1600" dirty="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CFC94AC-A8F8-E14E-B0A9-5E30F2312253}"/>
                  </a:ext>
                </a:extLst>
              </p:cNvPr>
              <p:cNvSpPr txBox="1">
                <a:spLocks noRot="1" noChangeAspect="1" noMove="1" noResize="1" noEditPoints="1" noAdjustHandles="1" noChangeArrowheads="1" noChangeShapeType="1" noTextEdit="1"/>
              </p:cNvSpPr>
              <p:nvPr/>
            </p:nvSpPr>
            <p:spPr>
              <a:xfrm>
                <a:off x="9455424" y="4905593"/>
                <a:ext cx="2609023" cy="1815882"/>
              </a:xfrm>
              <a:prstGeom prst="rect">
                <a:avLst/>
              </a:prstGeom>
              <a:blipFill>
                <a:blip r:embed="rId3"/>
                <a:stretch>
                  <a:fillRect l="-966" t="-690" b="-3448"/>
                </a:stretch>
              </a:blipFill>
              <a:ln>
                <a:solidFill>
                  <a:srgbClr val="00B050"/>
                </a:solidFill>
              </a:ln>
            </p:spPr>
            <p:txBody>
              <a:bodyPr/>
              <a:lstStyle/>
              <a:p>
                <a:r>
                  <a:rPr lang="en-IQ">
                    <a:noFill/>
                  </a:rPr>
                  <a:t> </a:t>
                </a:r>
              </a:p>
            </p:txBody>
          </p:sp>
        </mc:Fallback>
      </mc:AlternateContent>
      <p:sp>
        <p:nvSpPr>
          <p:cNvPr id="6" name="TextBox 5">
            <a:extLst>
              <a:ext uri="{FF2B5EF4-FFF2-40B4-BE49-F238E27FC236}">
                <a16:creationId xmlns:a16="http://schemas.microsoft.com/office/drawing/2014/main" id="{B1185596-A95C-BA4D-B7D4-86B3F5DE37EE}"/>
              </a:ext>
            </a:extLst>
          </p:cNvPr>
          <p:cNvSpPr txBox="1"/>
          <p:nvPr/>
        </p:nvSpPr>
        <p:spPr>
          <a:xfrm>
            <a:off x="6095999" y="6198255"/>
            <a:ext cx="2849218" cy="523220"/>
          </a:xfrm>
          <a:prstGeom prst="rect">
            <a:avLst/>
          </a:prstGeom>
          <a:noFill/>
          <a:ln w="57150">
            <a:solidFill>
              <a:srgbClr val="00B050"/>
            </a:solidFill>
            <a:extLst>
              <a:ext uri="{C807C97D-BFC1-408E-A445-0C87EB9F89A2}">
                <ask:lineSketchStyleProps xmlns:ask="http://schemas.microsoft.com/office/drawing/2018/sketchyshapes" sd="3876630916">
                  <a:custGeom>
                    <a:avLst/>
                    <a:gdLst>
                      <a:gd name="connsiteX0" fmla="*/ 0 w 2849218"/>
                      <a:gd name="connsiteY0" fmla="*/ 0 h 523220"/>
                      <a:gd name="connsiteX1" fmla="*/ 598336 w 2849218"/>
                      <a:gd name="connsiteY1" fmla="*/ 0 h 523220"/>
                      <a:gd name="connsiteX2" fmla="*/ 1082703 w 2849218"/>
                      <a:gd name="connsiteY2" fmla="*/ 0 h 523220"/>
                      <a:gd name="connsiteX3" fmla="*/ 1709531 w 2849218"/>
                      <a:gd name="connsiteY3" fmla="*/ 0 h 523220"/>
                      <a:gd name="connsiteX4" fmla="*/ 2336359 w 2849218"/>
                      <a:gd name="connsiteY4" fmla="*/ 0 h 523220"/>
                      <a:gd name="connsiteX5" fmla="*/ 2849218 w 2849218"/>
                      <a:gd name="connsiteY5" fmla="*/ 0 h 523220"/>
                      <a:gd name="connsiteX6" fmla="*/ 2849218 w 2849218"/>
                      <a:gd name="connsiteY6" fmla="*/ 523220 h 523220"/>
                      <a:gd name="connsiteX7" fmla="*/ 2364851 w 2849218"/>
                      <a:gd name="connsiteY7" fmla="*/ 523220 h 523220"/>
                      <a:gd name="connsiteX8" fmla="*/ 1738023 w 2849218"/>
                      <a:gd name="connsiteY8" fmla="*/ 523220 h 523220"/>
                      <a:gd name="connsiteX9" fmla="*/ 1225164 w 2849218"/>
                      <a:gd name="connsiteY9" fmla="*/ 523220 h 523220"/>
                      <a:gd name="connsiteX10" fmla="*/ 683812 w 2849218"/>
                      <a:gd name="connsiteY10" fmla="*/ 523220 h 523220"/>
                      <a:gd name="connsiteX11" fmla="*/ 0 w 2849218"/>
                      <a:gd name="connsiteY11" fmla="*/ 523220 h 523220"/>
                      <a:gd name="connsiteX12" fmla="*/ 0 w 2849218"/>
                      <a:gd name="connsiteY1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9218" h="523220" extrusionOk="0">
                        <a:moveTo>
                          <a:pt x="0" y="0"/>
                        </a:moveTo>
                        <a:cubicBezTo>
                          <a:pt x="225372" y="-6967"/>
                          <a:pt x="438964" y="10871"/>
                          <a:pt x="598336" y="0"/>
                        </a:cubicBezTo>
                        <a:cubicBezTo>
                          <a:pt x="757708" y="-10871"/>
                          <a:pt x="982147" y="40003"/>
                          <a:pt x="1082703" y="0"/>
                        </a:cubicBezTo>
                        <a:cubicBezTo>
                          <a:pt x="1183259" y="-40003"/>
                          <a:pt x="1582656" y="36027"/>
                          <a:pt x="1709531" y="0"/>
                        </a:cubicBezTo>
                        <a:cubicBezTo>
                          <a:pt x="1836406" y="-36027"/>
                          <a:pt x="2133459" y="15744"/>
                          <a:pt x="2336359" y="0"/>
                        </a:cubicBezTo>
                        <a:cubicBezTo>
                          <a:pt x="2539259" y="-15744"/>
                          <a:pt x="2698706" y="9817"/>
                          <a:pt x="2849218" y="0"/>
                        </a:cubicBezTo>
                        <a:cubicBezTo>
                          <a:pt x="2860078" y="227797"/>
                          <a:pt x="2810967" y="273163"/>
                          <a:pt x="2849218" y="523220"/>
                        </a:cubicBezTo>
                        <a:cubicBezTo>
                          <a:pt x="2719763" y="575529"/>
                          <a:pt x="2561891" y="485031"/>
                          <a:pt x="2364851" y="523220"/>
                        </a:cubicBezTo>
                        <a:cubicBezTo>
                          <a:pt x="2167811" y="561409"/>
                          <a:pt x="1985697" y="517558"/>
                          <a:pt x="1738023" y="523220"/>
                        </a:cubicBezTo>
                        <a:cubicBezTo>
                          <a:pt x="1490349" y="528882"/>
                          <a:pt x="1456837" y="483133"/>
                          <a:pt x="1225164" y="523220"/>
                        </a:cubicBezTo>
                        <a:cubicBezTo>
                          <a:pt x="993491" y="563307"/>
                          <a:pt x="864314" y="492798"/>
                          <a:pt x="683812" y="523220"/>
                        </a:cubicBezTo>
                        <a:cubicBezTo>
                          <a:pt x="503310" y="553642"/>
                          <a:pt x="340258" y="469588"/>
                          <a:pt x="0" y="523220"/>
                        </a:cubicBezTo>
                        <a:cubicBezTo>
                          <a:pt x="-11218" y="370937"/>
                          <a:pt x="40049" y="244890"/>
                          <a:pt x="0" y="0"/>
                        </a:cubicBezTo>
                        <a:close/>
                      </a:path>
                    </a:pathLst>
                  </a:custGeom>
                  <ask:type>
                    <ask:lineSketchScribble/>
                  </ask:type>
                </ask:lineSketchStyleProps>
              </a:ext>
            </a:extLst>
          </a:ln>
        </p:spPr>
        <p:txBody>
          <a:bodyPr wrap="square" rtlCol="0">
            <a:spAutoFit/>
          </a:bodyPr>
          <a:lstStyle/>
          <a:p>
            <a:r>
              <a:rPr lang="en-US" sz="1400" dirty="0">
                <a:solidFill>
                  <a:srgbClr val="FF0000"/>
                </a:solidFill>
                <a:latin typeface="Times New Roman" panose="02020603050405020304" pitchFamily="18" charset="0"/>
                <a:cs typeface="Times New Roman" panose="02020603050405020304" pitchFamily="18" charset="0"/>
              </a:rPr>
              <a:t>C</a:t>
            </a:r>
            <a:r>
              <a:rPr lang="en-IQ" sz="1400" dirty="0">
                <a:solidFill>
                  <a:srgbClr val="FF0000"/>
                </a:solidFill>
                <a:latin typeface="Times New Roman" panose="02020603050405020304" pitchFamily="18" charset="0"/>
                <a:cs typeface="Times New Roman" panose="02020603050405020304" pitchFamily="18" charset="0"/>
              </a:rPr>
              <a:t>an you say this </a:t>
            </a:r>
            <a:r>
              <a:rPr lang="en-US" sz="1400" dirty="0">
                <a:solidFill>
                  <a:srgbClr val="FF0000"/>
                </a:solidFill>
                <a:latin typeface="Times New Roman" panose="02020603050405020304" pitchFamily="18" charset="0"/>
                <a:cs typeface="Times New Roman" panose="02020603050405020304" pitchFamily="18" charset="0"/>
              </a:rPr>
              <a:t>is </a:t>
            </a:r>
            <a:r>
              <a:rPr lang="en-IQ" sz="1400" dirty="0">
                <a:solidFill>
                  <a:srgbClr val="FF0000"/>
                </a:solidFill>
                <a:latin typeface="Times New Roman" panose="02020603050405020304" pitchFamily="18" charset="0"/>
                <a:cs typeface="Times New Roman" panose="02020603050405020304" pitchFamily="18" charset="0"/>
              </a:rPr>
              <a:t>the eq</a:t>
            </a:r>
            <a:r>
              <a:rPr lang="en-US" sz="1400" dirty="0" err="1">
                <a:solidFill>
                  <a:srgbClr val="FF0000"/>
                </a:solidFill>
                <a:latin typeface="Times New Roman" panose="02020603050405020304" pitchFamily="18" charset="0"/>
                <a:cs typeface="Times New Roman" panose="02020603050405020304" pitchFamily="18" charset="0"/>
              </a:rPr>
              <a:t>uivale</a:t>
            </a:r>
            <a:r>
              <a:rPr lang="en-IQ" sz="1400" dirty="0">
                <a:solidFill>
                  <a:srgbClr val="FF0000"/>
                </a:solidFill>
                <a:latin typeface="Times New Roman" panose="02020603050405020304" pitchFamily="18" charset="0"/>
                <a:cs typeface="Times New Roman" panose="02020603050405020304" pitchFamily="18" charset="0"/>
              </a:rPr>
              <a:t>nt point???????????explain why </a:t>
            </a:r>
          </a:p>
        </p:txBody>
      </p:sp>
    </p:spTree>
    <p:extLst>
      <p:ext uri="{BB962C8B-B14F-4D97-AF65-F5344CB8AC3E}">
        <p14:creationId xmlns:p14="http://schemas.microsoft.com/office/powerpoint/2010/main" val="2986321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31F9B7-D0CC-3744-B925-7C71FA570E00}"/>
                  </a:ext>
                </a:extLst>
              </p:cNvPr>
              <p:cNvSpPr>
                <a:spLocks noGrp="1"/>
              </p:cNvSpPr>
              <p:nvPr>
                <p:ph idx="1"/>
              </p:nvPr>
            </p:nvSpPr>
            <p:spPr>
              <a:xfrm>
                <a:off x="188842" y="136524"/>
                <a:ext cx="12003157" cy="5813701"/>
              </a:xfrm>
            </p:spPr>
            <p:txBody>
              <a:bodyPr>
                <a:normAutofit/>
              </a:bodyPr>
              <a:lstStyle/>
              <a:p>
                <a:pPr marL="0" indent="0">
                  <a:buNone/>
                </a:pPr>
                <a:r>
                  <a:rPr lang="en-US" sz="1400" b="1" u="sng" dirty="0">
                    <a:solidFill>
                      <a:srgbClr val="C00000"/>
                    </a:solidFill>
                    <a:latin typeface="Times New Roman" panose="02020603050405020304" pitchFamily="18" charset="0"/>
                    <a:cs typeface="Times New Roman" panose="02020603050405020304" pitchFamily="18" charset="0"/>
                    <a:sym typeface="Wingdings" pitchFamily="2" charset="2"/>
                  </a:rPr>
                  <a:t>(c) </a:t>
                </a:r>
                <a:r>
                  <a:rPr lang="en-US" sz="1400" b="1" u="sng" dirty="0">
                    <a:solidFill>
                      <a:srgbClr val="C00000"/>
                    </a:solidFill>
                    <a:latin typeface="Times New Roman" panose="02020603050405020304" pitchFamily="18" charset="0"/>
                    <a:cs typeface="Times New Roman" panose="02020603050405020304" pitchFamily="18" charset="0"/>
                  </a:rPr>
                  <a:t>What is the pH after the addition of 40 ml 0.1M HCl?</a:t>
                </a:r>
              </a:p>
              <a:p>
                <a:pPr marL="0" indent="0">
                  <a:buNone/>
                </a:pPr>
                <a:r>
                  <a:rPr lang="en-US" sz="1400" b="1" dirty="0">
                    <a:solidFill>
                      <a:srgbClr val="C00000"/>
                    </a:solidFill>
                    <a:latin typeface="Times New Roman" panose="02020603050405020304" pitchFamily="18" charset="0"/>
                    <a:cs typeface="Times New Roman" panose="02020603050405020304" pitchFamily="18" charset="0"/>
                    <a:sym typeface="Wingdings" pitchFamily="2" charset="2"/>
                  </a:rPr>
                  <a:t>We need to calculate the amount(moles#) of HCl</a:t>
                </a:r>
                <a:r>
                  <a:rPr lang="en-US" sz="1400" b="1" baseline="30000" dirty="0">
                    <a:solidFill>
                      <a:srgbClr val="C00000"/>
                    </a:solidFill>
                    <a:latin typeface="Times New Roman" panose="02020603050405020304" pitchFamily="18" charset="0"/>
                    <a:cs typeface="Times New Roman" panose="02020603050405020304" pitchFamily="18" charset="0"/>
                    <a:sym typeface="Wingdings" pitchFamily="2" charset="2"/>
                  </a:rPr>
                  <a:t> </a:t>
                </a:r>
                <a:r>
                  <a:rPr lang="en-US" sz="1400" b="1" dirty="0">
                    <a:solidFill>
                      <a:srgbClr val="C00000"/>
                    </a:solidFill>
                    <a:latin typeface="Times New Roman" panose="02020603050405020304" pitchFamily="18" charset="0"/>
                    <a:cs typeface="Times New Roman" panose="02020603050405020304" pitchFamily="18" charset="0"/>
                    <a:sym typeface="Wingdings" pitchFamily="2" charset="2"/>
                  </a:rPr>
                  <a:t>added to the solution  , </a:t>
                </a:r>
                <a:r>
                  <a:rPr lang="en-US" sz="1400" b="1" dirty="0">
                    <a:latin typeface="Times New Roman" panose="02020603050405020304" pitchFamily="18" charset="0"/>
                    <a:cs typeface="Times New Roman" panose="02020603050405020304" pitchFamily="18" charset="0"/>
                  </a:rPr>
                  <a:t>[</a:t>
                </a:r>
                <a:r>
                  <a:rPr lang="en-US" sz="1400" dirty="0">
                    <a:solidFill>
                      <a:srgbClr val="000000"/>
                    </a:solidFill>
                    <a:latin typeface="Times New Roman" panose="02020603050405020304" pitchFamily="18" charset="0"/>
                    <a:cs typeface="Times New Roman" panose="02020603050405020304" pitchFamily="18" charset="0"/>
                  </a:rPr>
                  <a:t>HCl</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smtClean="0">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𝒎𝒐𝒍</m:t>
                        </m:r>
                      </m:num>
                      <m:den>
                        <m:r>
                          <a:rPr lang="en-US" sz="1400" b="1" i="1" smtClean="0">
                            <a:solidFill>
                              <a:srgbClr val="000000"/>
                            </a:solidFill>
                            <a:latin typeface="Cambria Math" panose="02040503050406030204" pitchFamily="18" charset="0"/>
                          </a:rPr>
                          <m:t>𝑳</m:t>
                        </m:r>
                      </m:den>
                    </m:f>
                  </m:oMath>
                </a14:m>
                <a:r>
                  <a:rPr lang="en-US" sz="1400" b="1" dirty="0">
                    <a:solidFill>
                      <a:srgbClr val="C00000"/>
                    </a:solidFill>
                    <a:latin typeface="Times New Roman" panose="02020603050405020304" pitchFamily="18" charset="0"/>
                    <a:cs typeface="Times New Roman" panose="02020603050405020304" pitchFamily="18" charset="0"/>
                  </a:rPr>
                  <a:t>.      </a:t>
                </a:r>
                <a:r>
                  <a:rPr lang="en-US" sz="1400" b="1" dirty="0">
                    <a:solidFill>
                      <a:schemeClr val="tx1"/>
                    </a:solidFill>
                    <a:latin typeface="Times New Roman" panose="02020603050405020304" pitchFamily="18" charset="0"/>
                    <a:cs typeface="Times New Roman" panose="02020603050405020304" pitchFamily="18" charset="0"/>
                  </a:rPr>
                  <a:t>0.1= </a:t>
                </a:r>
                <a14:m>
                  <m:oMath xmlns:m="http://schemas.openxmlformats.org/officeDocument/2006/math">
                    <m:f>
                      <m:fPr>
                        <m:ctrlPr>
                          <a:rPr lang="en-US" sz="1400" b="1" i="1">
                            <a:solidFill>
                              <a:schemeClr val="tx1"/>
                            </a:solidFill>
                            <a:latin typeface="Cambria Math" panose="02040503050406030204" pitchFamily="18" charset="0"/>
                          </a:rPr>
                        </m:ctrlPr>
                      </m:fPr>
                      <m:num>
                        <m:r>
                          <a:rPr lang="en-US" sz="1400" b="1" i="1">
                            <a:solidFill>
                              <a:schemeClr val="tx1"/>
                            </a:solidFill>
                            <a:latin typeface="Cambria Math" panose="02040503050406030204" pitchFamily="18" charset="0"/>
                          </a:rPr>
                          <m:t>𝒎𝒐𝒍</m:t>
                        </m:r>
                      </m:num>
                      <m:den>
                        <m:r>
                          <a:rPr lang="en-US" sz="1400" b="1" i="1" smtClean="0">
                            <a:solidFill>
                              <a:schemeClr val="tx1"/>
                            </a:solidFill>
                            <a:latin typeface="Cambria Math" panose="02040503050406030204" pitchFamily="18" charset="0"/>
                          </a:rPr>
                          <m:t>𝟒𝟎</m:t>
                        </m:r>
                        <m:r>
                          <a:rPr lang="en-US" sz="1400" b="1" i="1" smtClean="0">
                            <a:solidFill>
                              <a:schemeClr val="tx1"/>
                            </a:solidFill>
                            <a:latin typeface="Cambria Math" panose="02040503050406030204" pitchFamily="18" charset="0"/>
                          </a:rPr>
                          <m:t>/</m:t>
                        </m:r>
                        <m:r>
                          <a:rPr lang="en-US" sz="1400" b="1" i="1" smtClean="0">
                            <a:solidFill>
                              <a:schemeClr val="tx1"/>
                            </a:solidFill>
                            <a:latin typeface="Cambria Math" panose="02040503050406030204" pitchFamily="18" charset="0"/>
                          </a:rPr>
                          <m:t>𝟏𝟎𝟎𝟎</m:t>
                        </m:r>
                      </m:den>
                    </m:f>
                    <m:r>
                      <a:rPr lang="en-US" sz="1400" b="1" i="0" smtClean="0">
                        <a:solidFill>
                          <a:schemeClr val="tx1"/>
                        </a:solidFill>
                        <a:latin typeface="Cambria Math" panose="02040503050406030204" pitchFamily="18" charset="0"/>
                      </a:rPr>
                      <m:t>,</m:t>
                    </m:r>
                  </m:oMath>
                </a14:m>
                <a:r>
                  <a:rPr lang="en-US" sz="1400" b="1" dirty="0">
                    <a:solidFill>
                      <a:srgbClr val="C00000"/>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0.1= </a:t>
                </a:r>
                <a14:m>
                  <m:oMath xmlns:m="http://schemas.openxmlformats.org/officeDocument/2006/math">
                    <m:f>
                      <m:fPr>
                        <m:ctrlPr>
                          <a:rPr lang="en-US" sz="1400" b="1" i="1">
                            <a:latin typeface="Cambria Math" panose="02040503050406030204" pitchFamily="18" charset="0"/>
                          </a:rPr>
                        </m:ctrlPr>
                      </m:fPr>
                      <m:num>
                        <m:r>
                          <a:rPr lang="en-US" sz="1400" b="1" i="1">
                            <a:latin typeface="Cambria Math" panose="02040503050406030204" pitchFamily="18" charset="0"/>
                          </a:rPr>
                          <m:t>𝒎𝒐𝒍</m:t>
                        </m:r>
                      </m:num>
                      <m:den>
                        <m:r>
                          <a:rPr lang="en-US" sz="1400" b="1" i="1" smtClean="0">
                            <a:latin typeface="Cambria Math" panose="02040503050406030204" pitchFamily="18" charset="0"/>
                          </a:rPr>
                          <m:t>𝟎</m:t>
                        </m:r>
                        <m:r>
                          <a:rPr lang="en-US" sz="1400" b="1" i="1" smtClean="0">
                            <a:latin typeface="Cambria Math" panose="02040503050406030204" pitchFamily="18" charset="0"/>
                          </a:rPr>
                          <m:t>.</m:t>
                        </m:r>
                        <m:r>
                          <a:rPr lang="en-US" sz="1400" b="1" i="1" smtClean="0">
                            <a:latin typeface="Cambria Math" panose="02040503050406030204" pitchFamily="18" charset="0"/>
                          </a:rPr>
                          <m:t>𝟎𝟒</m:t>
                        </m:r>
                      </m:den>
                    </m:f>
                    <m:r>
                      <a:rPr lang="en-US" sz="1400" b="1">
                        <a:latin typeface="Cambria Math" panose="02040503050406030204" pitchFamily="18" charset="0"/>
                      </a:rPr>
                      <m:t>, </m:t>
                    </m:r>
                  </m:oMath>
                </a14:m>
                <a:r>
                  <a:rPr lang="en-US" sz="1400" b="1" dirty="0">
                    <a:solidFill>
                      <a:srgbClr val="FF0000"/>
                    </a:solidFill>
                    <a:latin typeface="Times New Roman" panose="02020603050405020304" pitchFamily="18" charset="0"/>
                    <a:cs typeface="Times New Roman" panose="02020603050405020304" pitchFamily="18" charset="0"/>
                  </a:rPr>
                  <a:t>[HCl</a:t>
                </a:r>
                <a:r>
                  <a:rPr lang="en-US" sz="1400" b="1" baseline="30000" dirty="0">
                    <a:solidFill>
                      <a:srgbClr val="FF0000"/>
                    </a:solidFill>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]=0.004 mole(# of H</a:t>
                </a:r>
                <a:r>
                  <a:rPr lang="en-US" sz="1400" b="1" baseline="30000" dirty="0">
                    <a:solidFill>
                      <a:srgbClr val="FF0000"/>
                    </a:solidFill>
                    <a:latin typeface="Times New Roman" panose="02020603050405020304" pitchFamily="18" charset="0"/>
                    <a:cs typeface="Times New Roman" panose="02020603050405020304" pitchFamily="18" charset="0"/>
                  </a:rPr>
                  <a:t>+</a:t>
                </a:r>
                <a:r>
                  <a:rPr lang="en-US" sz="1400" b="1" dirty="0">
                    <a:solidFill>
                      <a:srgbClr val="FF0000"/>
                    </a:solidFill>
                    <a:latin typeface="Times New Roman" panose="02020603050405020304" pitchFamily="18" charset="0"/>
                    <a:cs typeface="Times New Roman" panose="02020603050405020304" pitchFamily="18" charset="0"/>
                  </a:rPr>
                  <a:t> or </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 mole)</a:t>
                </a:r>
                <a:endParaRPr lang="en-US" sz="1400" b="1" dirty="0">
                  <a:solidFill>
                    <a:srgbClr val="C00000"/>
                  </a:solidFill>
                  <a:latin typeface="Times New Roman" panose="02020603050405020304" pitchFamily="18" charset="0"/>
                  <a:cs typeface="Times New Roman" panose="02020603050405020304" pitchFamily="18" charset="0"/>
                  <a:sym typeface="Wingdings" pitchFamily="2" charset="2"/>
                </a:endParaRPr>
              </a:p>
              <a:p>
                <a:pPr marL="0" indent="0">
                  <a:buNone/>
                </a:pPr>
                <a:r>
                  <a:rPr lang="en-US" sz="1400" b="1" dirty="0">
                    <a:solidFill>
                      <a:srgbClr val="C00000"/>
                    </a:solidFill>
                    <a:latin typeface="Times New Roman" panose="02020603050405020304" pitchFamily="18" charset="0"/>
                    <a:cs typeface="Times New Roman" panose="02020603050405020304" pitchFamily="18" charset="0"/>
                    <a:sym typeface="Wingdings" pitchFamily="2" charset="2"/>
                  </a:rPr>
                  <a:t>Also we need to calculate moles # of </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 </a:t>
                </a:r>
                <a:r>
                  <a:rPr lang="en-US" sz="1400" dirty="0">
                    <a:solidFill>
                      <a:srgbClr val="000000"/>
                    </a:solidFill>
                    <a:latin typeface="Times New Roman" panose="02020603050405020304" pitchFamily="18" charset="0"/>
                    <a:cs typeface="Times New Roman" panose="02020603050405020304" pitchFamily="18" charset="0"/>
                  </a:rPr>
                  <a:t>that was originally in the solution is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a:solidFill>
                              <a:srgbClr val="000000"/>
                            </a:solidFill>
                            <a:latin typeface="Cambria Math" panose="02040503050406030204" pitchFamily="18" charset="0"/>
                          </a:rPr>
                          <m:t>𝒎𝒐𝒍</m:t>
                        </m:r>
                      </m:num>
                      <m:den>
                        <m:r>
                          <a:rPr lang="en-US" sz="1400" b="1" i="1">
                            <a:solidFill>
                              <a:srgbClr val="000000"/>
                            </a:solidFill>
                            <a:latin typeface="Cambria Math" panose="02040503050406030204" pitchFamily="18" charset="0"/>
                          </a:rPr>
                          <m:t>𝑳</m:t>
                        </m:r>
                      </m:den>
                    </m:f>
                  </m:oMath>
                </a14:m>
                <a:r>
                  <a:rPr lang="en-US" sz="1400" b="1" dirty="0">
                    <a:solidFill>
                      <a:srgbClr val="C00000"/>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0.1= </a:t>
                </a:r>
                <a14:m>
                  <m:oMath xmlns:m="http://schemas.openxmlformats.org/officeDocument/2006/math">
                    <m:f>
                      <m:fPr>
                        <m:ctrlPr>
                          <a:rPr lang="en-US" sz="1400" b="1" i="1">
                            <a:latin typeface="Cambria Math" panose="02040503050406030204" pitchFamily="18" charset="0"/>
                          </a:rPr>
                        </m:ctrlPr>
                      </m:fPr>
                      <m:num>
                        <m:r>
                          <a:rPr lang="en-US" sz="1400" b="1" i="1">
                            <a:latin typeface="Cambria Math" panose="02040503050406030204" pitchFamily="18" charset="0"/>
                          </a:rPr>
                          <m:t>𝒎𝒐𝒍</m:t>
                        </m:r>
                      </m:num>
                      <m:den>
                        <m:r>
                          <a:rPr lang="en-US" sz="1400" b="1" i="1" smtClean="0">
                            <a:latin typeface="Cambria Math" panose="02040503050406030204" pitchFamily="18" charset="0"/>
                          </a:rPr>
                          <m:t>𝟒</m:t>
                        </m:r>
                        <m:r>
                          <a:rPr lang="en-US" sz="1400" b="1" i="1">
                            <a:latin typeface="Cambria Math" panose="02040503050406030204" pitchFamily="18" charset="0"/>
                          </a:rPr>
                          <m:t>𝟎</m:t>
                        </m:r>
                        <m:r>
                          <a:rPr lang="en-US" sz="1400" b="1" i="1">
                            <a:latin typeface="Cambria Math" panose="02040503050406030204" pitchFamily="18" charset="0"/>
                          </a:rPr>
                          <m:t>/</m:t>
                        </m:r>
                        <m:r>
                          <a:rPr lang="en-US" sz="1400" b="1" i="1">
                            <a:latin typeface="Cambria Math" panose="02040503050406030204" pitchFamily="18" charset="0"/>
                          </a:rPr>
                          <m:t>𝟏𝟎𝟎𝟎</m:t>
                        </m:r>
                      </m:den>
                    </m:f>
                    <m:r>
                      <a:rPr lang="en-US" sz="1400" b="1">
                        <a:latin typeface="Cambria Math" panose="02040503050406030204" pitchFamily="18" charset="0"/>
                      </a:rPr>
                      <m:t>, </m:t>
                    </m:r>
                  </m:oMath>
                </a14:m>
                <a:r>
                  <a:rPr lang="en-US" sz="1400" b="1" dirty="0">
                    <a:latin typeface="Times New Roman" panose="02020603050405020304" pitchFamily="18" charset="0"/>
                    <a:cs typeface="Times New Roman" panose="02020603050405020304" pitchFamily="18" charset="0"/>
                  </a:rPr>
                  <a:t>0.1= </a:t>
                </a:r>
                <a14:m>
                  <m:oMath xmlns:m="http://schemas.openxmlformats.org/officeDocument/2006/math">
                    <m:f>
                      <m:fPr>
                        <m:ctrlPr>
                          <a:rPr lang="en-US" sz="1400" b="1" i="1">
                            <a:latin typeface="Cambria Math" panose="02040503050406030204" pitchFamily="18" charset="0"/>
                          </a:rPr>
                        </m:ctrlPr>
                      </m:fPr>
                      <m:num>
                        <m:r>
                          <a:rPr lang="en-US" sz="1400" b="1" i="1">
                            <a:latin typeface="Cambria Math" panose="02040503050406030204" pitchFamily="18" charset="0"/>
                          </a:rPr>
                          <m:t>𝒎𝒐𝒍</m:t>
                        </m:r>
                      </m:num>
                      <m:den>
                        <m:r>
                          <a:rPr lang="en-US" sz="1400" b="1" i="1">
                            <a:latin typeface="Cambria Math" panose="02040503050406030204" pitchFamily="18" charset="0"/>
                          </a:rPr>
                          <m:t>𝟎</m:t>
                        </m:r>
                        <m:r>
                          <a:rPr lang="en-US" sz="1400" b="1" i="1">
                            <a:latin typeface="Cambria Math" panose="02040503050406030204" pitchFamily="18" charset="0"/>
                          </a:rPr>
                          <m:t>.</m:t>
                        </m:r>
                        <m:r>
                          <a:rPr lang="en-US" sz="1400" b="1" i="1">
                            <a:latin typeface="Cambria Math" panose="02040503050406030204" pitchFamily="18" charset="0"/>
                          </a:rPr>
                          <m:t>𝟎𝟒</m:t>
                        </m:r>
                      </m:den>
                    </m:f>
                  </m:oMath>
                </a14:m>
                <a:r>
                  <a:rPr lang="en-IQ" sz="1400" b="1" dirty="0">
                    <a:solidFill>
                      <a:srgbClr val="FF0000"/>
                    </a:solidFill>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]=0.004 mole</a:t>
                </a:r>
              </a:p>
              <a:p>
                <a:pPr marL="0" indent="0">
                  <a:buNone/>
                </a:pP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 + 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            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 </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2</a:t>
                </a:r>
                <a:r>
                  <a:rPr lang="en-US" sz="1400" dirty="0">
                    <a:solidFill>
                      <a:srgbClr val="0432FF"/>
                    </a:solidFill>
                    <a:latin typeface="Times New Roman" panose="02020603050405020304" pitchFamily="18" charset="0"/>
                    <a:cs typeface="Times New Roman" panose="02020603050405020304" pitchFamily="18" charset="0"/>
                  </a:rPr>
                  <a:t>O</a:t>
                </a:r>
              </a:p>
              <a:p>
                <a:pPr marL="0" indent="0">
                  <a:buNone/>
                </a:pPr>
                <a:r>
                  <a:rPr lang="en-IQ" sz="1400" dirty="0">
                    <a:latin typeface="Times New Roman" panose="02020603050405020304" pitchFamily="18" charset="0"/>
                    <a:cs typeface="Times New Roman" panose="02020603050405020304" pitchFamily="18" charset="0"/>
                  </a:rPr>
                  <a:t>Now we have to cal</a:t>
                </a:r>
                <a:r>
                  <a:rPr lang="en-US" sz="1400" dirty="0" err="1">
                    <a:latin typeface="Times New Roman" panose="02020603050405020304" pitchFamily="18" charset="0"/>
                    <a:cs typeface="Times New Roman" panose="02020603050405020304" pitchFamily="18" charset="0"/>
                  </a:rPr>
                  <a:t>culate</a:t>
                </a:r>
                <a:r>
                  <a:rPr lang="en-IQ" sz="1400" dirty="0">
                    <a:latin typeface="Times New Roman" panose="02020603050405020304" pitchFamily="18" charset="0"/>
                    <a:cs typeface="Times New Roman" panose="02020603050405020304" pitchFamily="18" charset="0"/>
                  </a:rPr>
                  <a:t> the conc. </a:t>
                </a:r>
                <a:r>
                  <a:rPr lang="en-US" sz="1400" dirty="0">
                    <a:latin typeface="Times New Roman" panose="02020603050405020304" pitchFamily="18" charset="0"/>
                    <a:cs typeface="Times New Roman" panose="02020603050405020304" pitchFamily="18" charset="0"/>
                  </a:rPr>
                  <a:t>o</a:t>
                </a:r>
                <a:r>
                  <a:rPr lang="en-IQ" sz="1400" dirty="0">
                    <a:latin typeface="Times New Roman" panose="02020603050405020304" pitchFamily="18" charset="0"/>
                    <a:cs typeface="Times New Roman" panose="02020603050405020304" pitchFamily="18" charset="0"/>
                  </a:rPr>
                  <a:t>f </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 and 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dirty="0">
                    <a:solidFill>
                      <a:srgbClr val="000000"/>
                    </a:solidFill>
                    <a:latin typeface="Times New Roman" panose="02020603050405020304" pitchFamily="18" charset="0"/>
                    <a:cs typeface="Times New Roman" panose="02020603050405020304" pitchFamily="18" charset="0"/>
                  </a:rPr>
                  <a:t> </a:t>
                </a:r>
                <a:r>
                  <a:rPr lang="en-US" altLang="zh-TW" sz="1400" dirty="0">
                    <a:solidFill>
                      <a:srgbClr val="000000"/>
                    </a:solidFill>
                    <a:latin typeface="Times New Roman" panose="02020603050405020304" pitchFamily="18" charset="0"/>
                    <a:cs typeface="Times New Roman" panose="02020603050405020304" pitchFamily="18" charset="0"/>
                  </a:rPr>
                  <a:t>remaining after the addition of </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altLang="zh-TW" sz="1400" dirty="0">
                    <a:solidFill>
                      <a:srgbClr val="000000"/>
                    </a:solidFill>
                    <a:latin typeface="Times New Roman" panose="02020603050405020304" pitchFamily="18" charset="0"/>
                    <a:cs typeface="Times New Roman" panose="02020603050405020304" pitchFamily="18" charset="0"/>
                  </a:rPr>
                  <a:t> by the </a:t>
                </a:r>
                <a:r>
                  <a:rPr lang="en-US" altLang="zh-TW" sz="1400" i="1" dirty="0">
                    <a:solidFill>
                      <a:srgbClr val="000000"/>
                    </a:solidFill>
                    <a:latin typeface="Times New Roman" panose="02020603050405020304" pitchFamily="18" charset="0"/>
                    <a:cs typeface="Times New Roman" panose="02020603050405020304" pitchFamily="18" charset="0"/>
                  </a:rPr>
                  <a:t>total volume </a:t>
                </a:r>
                <a:r>
                  <a:rPr lang="en-US" altLang="zh-TW" sz="1400" dirty="0">
                    <a:solidFill>
                      <a:srgbClr val="000000"/>
                    </a:solidFill>
                    <a:latin typeface="Times New Roman" panose="02020603050405020304" pitchFamily="18" charset="0"/>
                    <a:cs typeface="Times New Roman" panose="02020603050405020304" pitchFamily="18" charset="0"/>
                  </a:rPr>
                  <a:t>(initial volume plus added volume)</a:t>
                </a:r>
              </a:p>
              <a:p>
                <a:pPr marL="0" indent="0">
                  <a:buNone/>
                </a:pP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400" b="1" i="1" smtClean="0">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𝒐𝒓𝒈𝒊𝒏𝒂𝒍</m:t>
                        </m:r>
                        <m:r>
                          <a:rPr lang="en-US" sz="1400" b="1" i="1" smtClean="0">
                            <a:solidFill>
                              <a:srgbClr val="000000"/>
                            </a:solidFill>
                            <a:latin typeface="Cambria Math" panose="02040503050406030204" pitchFamily="18" charset="0"/>
                          </a:rPr>
                          <m:t> # </m:t>
                        </m:r>
                        <m:r>
                          <a:rPr lang="en-US" sz="1400" b="1" i="1" smtClean="0">
                            <a:solidFill>
                              <a:srgbClr val="000000"/>
                            </a:solidFill>
                            <a:latin typeface="Cambria Math" panose="02040503050406030204" pitchFamily="18" charset="0"/>
                          </a:rPr>
                          <m:t>𝒐𝒇</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𝒎𝒐𝒍𝒆𝒔</m:t>
                        </m:r>
                        <m:r>
                          <m:rPr>
                            <m:nor/>
                          </m:rPr>
                          <a:rPr lang="en-US" sz="1400" dirty="0">
                            <a:solidFill>
                              <a:srgbClr val="0432FF"/>
                            </a:solidFill>
                            <a:latin typeface="Times New Roman" panose="02020603050405020304" pitchFamily="18" charset="0"/>
                            <a:cs typeface="Times New Roman" panose="02020603050405020304" pitchFamily="18" charset="0"/>
                          </a:rPr>
                          <m:t>NH</m:t>
                        </m:r>
                        <m:r>
                          <m:rPr>
                            <m:nor/>
                          </m:rPr>
                          <a:rPr lang="en-US" sz="1400" baseline="-25000" dirty="0">
                            <a:solidFill>
                              <a:srgbClr val="0432FF"/>
                            </a:solidFill>
                            <a:latin typeface="Times New Roman" panose="02020603050405020304" pitchFamily="18" charset="0"/>
                            <a:cs typeface="Times New Roman" panose="02020603050405020304" pitchFamily="18" charset="0"/>
                          </a:rPr>
                          <m:t>3</m:t>
                        </m:r>
                        <m:r>
                          <a:rPr lang="en-US" sz="1400" b="1" i="1" smtClean="0">
                            <a:solidFill>
                              <a:srgbClr val="000000"/>
                            </a:solidFill>
                            <a:latin typeface="Cambria Math" panose="02040503050406030204" pitchFamily="18" charset="0"/>
                          </a:rPr>
                          <m:t>− # </m:t>
                        </m:r>
                        <m:r>
                          <a:rPr lang="en-US" sz="1400" b="1" i="1" smtClean="0">
                            <a:solidFill>
                              <a:srgbClr val="000000"/>
                            </a:solidFill>
                            <a:latin typeface="Cambria Math" panose="02040503050406030204" pitchFamily="18" charset="0"/>
                          </a:rPr>
                          <m:t>𝒐𝒇𝒎𝒐𝒍𝒆𝒔</m:t>
                        </m:r>
                        <m:r>
                          <a:rPr lang="en-US" sz="1400" b="1" i="1" smtClean="0">
                            <a:solidFill>
                              <a:srgbClr val="000000"/>
                            </a:solidFill>
                            <a:latin typeface="Cambria Math" panose="02040503050406030204" pitchFamily="18" charset="0"/>
                          </a:rPr>
                          <m:t>  </m:t>
                        </m:r>
                        <m:r>
                          <a:rPr lang="en-US" sz="1400" b="1" i="1" smtClean="0">
                            <a:solidFill>
                              <a:srgbClr val="C00000"/>
                            </a:solidFill>
                            <a:latin typeface="Cambria Math" panose="02040503050406030204" pitchFamily="18" charset="0"/>
                          </a:rPr>
                          <m:t>𝑯𝑪𝒍</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𝒅𝒅𝒅𝒆𝒅</m:t>
                        </m:r>
                      </m:num>
                      <m:den>
                        <m:r>
                          <a:rPr lang="en-US" sz="1400" b="1" i="1" smtClean="0">
                            <a:solidFill>
                              <a:srgbClr val="000000"/>
                            </a:solidFill>
                            <a:latin typeface="Cambria Math" panose="02040503050406030204" pitchFamily="18" charset="0"/>
                          </a:rPr>
                          <m:t>𝒕𝒐𝒕𝒂𝒍</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𝒗𝒐𝒍𝒖𝒎𝒆</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𝟎𝟎𝟒</m:t>
                        </m:r>
                        <m:r>
                          <a:rPr lang="en-US" sz="1400" b="1" i="1">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𝟎𝟎𝟒</m:t>
                        </m:r>
                      </m:num>
                      <m:den>
                        <m:r>
                          <a:rPr lang="en-US" sz="1400" b="1" i="1" smtClean="0">
                            <a:solidFill>
                              <a:srgbClr val="000000"/>
                            </a:solidFill>
                            <a:latin typeface="Cambria Math" panose="02040503050406030204" pitchFamily="18" charset="0"/>
                          </a:rPr>
                          <m:t>𝟒𝟎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𝟒𝟎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𝟏𝟎𝟎𝟎</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m:t>
                        </m:r>
                      </m:num>
                      <m:den>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𝟎𝟖</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b="1" dirty="0">
                    <a:solidFill>
                      <a:srgbClr val="0432FF"/>
                    </a:solidFill>
                    <a:latin typeface="Times New Roman" panose="02020603050405020304" pitchFamily="18" charset="0"/>
                    <a:cs typeface="Times New Roman" panose="02020603050405020304" pitchFamily="18" charset="0"/>
                  </a:rPr>
                  <a:t>]=0.0M</a:t>
                </a:r>
              </a:p>
              <a:p>
                <a:pPr marL="0" indent="0">
                  <a:buNone/>
                </a:pP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400" b="1" i="1" smtClean="0">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𝒐𝒓𝒈𝒊𝒏𝒂𝒍</m:t>
                        </m:r>
                        <m:r>
                          <a:rPr lang="en-US" sz="1400" b="1" i="1" smtClean="0">
                            <a:solidFill>
                              <a:srgbClr val="000000"/>
                            </a:solidFill>
                            <a:latin typeface="Cambria Math" panose="02040503050406030204" pitchFamily="18" charset="0"/>
                          </a:rPr>
                          <m:t> # </m:t>
                        </m:r>
                        <m:r>
                          <a:rPr lang="en-US" sz="1400" b="1" i="1" smtClean="0">
                            <a:solidFill>
                              <a:srgbClr val="000000"/>
                            </a:solidFill>
                            <a:latin typeface="Cambria Math" panose="02040503050406030204" pitchFamily="18" charset="0"/>
                          </a:rPr>
                          <m:t>𝒐𝒇</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𝒎𝒐𝒍𝒆𝒔</m:t>
                        </m:r>
                        <m:r>
                          <m:rPr>
                            <m:nor/>
                          </m:rPr>
                          <a:rPr lang="en-US" sz="1400" dirty="0">
                            <a:solidFill>
                              <a:srgbClr val="0432FF"/>
                            </a:solidFill>
                            <a:latin typeface="Times New Roman" panose="02020603050405020304" pitchFamily="18" charset="0"/>
                            <a:cs typeface="Times New Roman" panose="02020603050405020304" pitchFamily="18" charset="0"/>
                          </a:rPr>
                          <m:t>NH</m:t>
                        </m:r>
                        <m:r>
                          <m:rPr>
                            <m:nor/>
                          </m:rPr>
                          <a:rPr lang="en-US" sz="1400" baseline="-25000" dirty="0">
                            <a:solidFill>
                              <a:srgbClr val="0432FF"/>
                            </a:solidFill>
                            <a:latin typeface="Times New Roman" panose="02020603050405020304" pitchFamily="18" charset="0"/>
                            <a:cs typeface="Times New Roman" panose="02020603050405020304" pitchFamily="18" charset="0"/>
                          </a:rPr>
                          <m:t>4</m:t>
                        </m:r>
                        <m:r>
                          <m:rPr>
                            <m:nor/>
                          </m:rPr>
                          <a:rPr lang="en-US" sz="1400" baseline="30000" dirty="0">
                            <a:solidFill>
                              <a:srgbClr val="0432FF"/>
                            </a:solidFill>
                            <a:latin typeface="Times New Roman" panose="02020603050405020304" pitchFamily="18" charset="0"/>
                            <a:cs typeface="Times New Roman" panose="02020603050405020304" pitchFamily="18" charset="0"/>
                          </a:rPr>
                          <m:t>+</m:t>
                        </m:r>
                        <m:r>
                          <a:rPr lang="en-US" sz="1400" b="1" i="1" smtClean="0">
                            <a:solidFill>
                              <a:srgbClr val="000000"/>
                            </a:solidFill>
                            <a:latin typeface="Cambria Math" panose="02040503050406030204" pitchFamily="18" charset="0"/>
                          </a:rPr>
                          <m:t>− # </m:t>
                        </m:r>
                        <m:r>
                          <a:rPr lang="en-US" sz="1400" b="1" i="1" smtClean="0">
                            <a:solidFill>
                              <a:srgbClr val="000000"/>
                            </a:solidFill>
                            <a:latin typeface="Cambria Math" panose="02040503050406030204" pitchFamily="18" charset="0"/>
                          </a:rPr>
                          <m:t>𝒐𝒇𝒎𝒐𝒍𝒆𝒔</m:t>
                        </m:r>
                        <m:r>
                          <m:rPr>
                            <m:nor/>
                          </m:rPr>
                          <a:rPr lang="en-US" sz="1400" b="0" i="0" smtClean="0">
                            <a:solidFill>
                              <a:srgbClr val="C00000"/>
                            </a:solidFill>
                            <a:latin typeface="Cambria Math" panose="02040503050406030204" pitchFamily="18" charset="0"/>
                          </a:rPr>
                          <m:t>HC</m:t>
                        </m:r>
                        <m:r>
                          <m:rPr>
                            <m:nor/>
                          </m:rPr>
                          <a:rPr lang="en-US" sz="1400" b="0" i="0" smtClean="0">
                            <a:solidFill>
                              <a:srgbClr val="C00000"/>
                            </a:solidFill>
                            <a:latin typeface="Cambria Math" panose="02040503050406030204" pitchFamily="18" charset="0"/>
                          </a:rPr>
                          <m:t> </m:t>
                        </m:r>
                        <m:r>
                          <m:rPr>
                            <m:nor/>
                          </m:rPr>
                          <a:rPr lang="en-US" sz="1400" b="0" i="0" smtClean="0">
                            <a:solidFill>
                              <a:srgbClr val="C00000"/>
                            </a:solidFill>
                            <a:latin typeface="Cambria Math" panose="02040503050406030204" pitchFamily="18" charset="0"/>
                          </a:rPr>
                          <m:t>l</m:t>
                        </m:r>
                        <m:r>
                          <m:rPr>
                            <m:nor/>
                          </m:rPr>
                          <a:rPr lang="en-US" sz="1400" b="0" i="0" smtClean="0">
                            <a:solidFill>
                              <a:srgbClr val="C00000"/>
                            </a:solidFill>
                            <a:latin typeface="Cambria Math" panose="02040503050406030204" pitchFamily="18" charset="0"/>
                          </a:rPr>
                          <m:t> </m:t>
                        </m:r>
                        <m:r>
                          <m:rPr>
                            <m:nor/>
                          </m:rPr>
                          <a:rPr lang="en-US" sz="1400" b="0" i="0" smtClean="0">
                            <a:solidFill>
                              <a:srgbClr val="000000"/>
                            </a:solidFill>
                            <a:latin typeface="Cambria Math" panose="02040503050406030204" pitchFamily="18" charset="0"/>
                          </a:rPr>
                          <m:t>added</m:t>
                        </m:r>
                        <m:r>
                          <a:rPr lang="en-US" sz="1400" b="1" i="1" dirty="0" smtClean="0">
                            <a:solidFill>
                              <a:srgbClr val="0432FF"/>
                            </a:solidFill>
                            <a:latin typeface="Cambria Math" panose="02040503050406030204" pitchFamily="18" charset="0"/>
                            <a:cs typeface="Times New Roman" panose="02020603050405020304" pitchFamily="18" charset="0"/>
                          </a:rPr>
                          <m:t> </m:t>
                        </m:r>
                      </m:num>
                      <m:den>
                        <m:r>
                          <a:rPr lang="en-US" sz="1400" b="1" i="1" smtClean="0">
                            <a:solidFill>
                              <a:srgbClr val="000000"/>
                            </a:solidFill>
                            <a:latin typeface="Cambria Math" panose="02040503050406030204" pitchFamily="18" charset="0"/>
                          </a:rPr>
                          <m:t>𝒕𝒐𝒕𝒂𝒍</m:t>
                        </m:r>
                        <m:r>
                          <a:rPr lang="en-US" sz="1400" b="1" i="1" smtClean="0">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𝒗𝒐𝒍𝒖𝒎𝒆</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𝟎𝟎𝟒</m:t>
                        </m:r>
                      </m:num>
                      <m:den>
                        <m:r>
                          <a:rPr lang="en-US" sz="1400" b="1" i="1" smtClean="0">
                            <a:solidFill>
                              <a:srgbClr val="000000"/>
                            </a:solidFill>
                            <a:latin typeface="Cambria Math" panose="02040503050406030204" pitchFamily="18" charset="0"/>
                          </a:rPr>
                          <m:t>𝟒𝟎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𝟒𝟎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𝟏𝟎𝟎𝟎</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𝟎𝟎𝟒</m:t>
                        </m:r>
                      </m:num>
                      <m:den>
                        <m:r>
                          <a:rPr lang="en-US" sz="1400" b="1" i="1" smtClean="0">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𝟎𝟖</m:t>
                        </m:r>
                      </m:den>
                    </m:f>
                  </m:oMath>
                </a14:m>
                <a:r>
                  <a:rPr lang="en-US" sz="1400" b="1" dirty="0">
                    <a:solidFill>
                      <a:srgbClr val="0432FF"/>
                    </a:solidFill>
                    <a:latin typeface="Times New Roman" panose="02020603050405020304" pitchFamily="18" charset="0"/>
                    <a:cs typeface="Times New Roman" panose="02020603050405020304" pitchFamily="18" charset="0"/>
                  </a:rPr>
                  <a:t>, [</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aseline="300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]=0.05M</a:t>
                </a:r>
                <a:endParaRPr lang="en-US" sz="1400" b="1" dirty="0">
                  <a:solidFill>
                    <a:srgbClr val="C00000"/>
                  </a:solidFill>
                  <a:latin typeface="Times New Roman" panose="02020603050405020304" pitchFamily="18" charset="0"/>
                  <a:cs typeface="Times New Roman" panose="02020603050405020304" pitchFamily="18" charset="0"/>
                </a:endParaRPr>
              </a:p>
              <a:p>
                <a:pPr marL="0" indent="0">
                  <a:buNone/>
                </a:pP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aseline="30000" dirty="0">
                    <a:solidFill>
                      <a:srgbClr val="C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a:solidFill>
                              <a:srgbClr val="000000"/>
                            </a:solidFill>
                            <a:latin typeface="Cambria Math" panose="02040503050406030204" pitchFamily="18" charset="0"/>
                          </a:rPr>
                          <m:t>𝒐𝒓𝒈𝒊𝒏𝒂𝒍</m:t>
                        </m:r>
                        <m:r>
                          <a:rPr lang="en-US" sz="1400" b="1" i="1">
                            <a:solidFill>
                              <a:srgbClr val="000000"/>
                            </a:solidFill>
                            <a:latin typeface="Cambria Math" panose="02040503050406030204" pitchFamily="18" charset="0"/>
                          </a:rPr>
                          <m:t> # </m:t>
                        </m:r>
                        <m:r>
                          <a:rPr lang="en-US" sz="1400" b="1" i="1">
                            <a:solidFill>
                              <a:srgbClr val="000000"/>
                            </a:solidFill>
                            <a:latin typeface="Cambria Math" panose="02040503050406030204" pitchFamily="18" charset="0"/>
                          </a:rPr>
                          <m:t>𝒐𝒇</m:t>
                        </m:r>
                        <m:r>
                          <a:rPr lang="en-US" sz="1400" b="1" i="1">
                            <a:solidFill>
                              <a:srgbClr val="000000"/>
                            </a:solidFill>
                            <a:latin typeface="Cambria Math" panose="02040503050406030204" pitchFamily="18" charset="0"/>
                          </a:rPr>
                          <m:t> </m:t>
                        </m:r>
                        <m:r>
                          <a:rPr lang="en-US" sz="1400" b="1" i="1">
                            <a:solidFill>
                              <a:srgbClr val="000000"/>
                            </a:solidFill>
                            <a:latin typeface="Cambria Math" panose="02040503050406030204" pitchFamily="18" charset="0"/>
                          </a:rPr>
                          <m:t>𝒎𝒐𝒍𝒆</m:t>
                        </m:r>
                        <m:r>
                          <m:rPr>
                            <m:nor/>
                          </m:rPr>
                          <a:rPr lang="en-US" sz="1400" b="0" i="0" smtClean="0">
                            <a:solidFill>
                              <a:srgbClr val="000000"/>
                            </a:solidFill>
                            <a:latin typeface="Cambria Math" panose="02040503050406030204" pitchFamily="18" charset="0"/>
                          </a:rPr>
                          <m:t> </m:t>
                        </m:r>
                        <m:r>
                          <m:rPr>
                            <m:nor/>
                          </m:rPr>
                          <a:rPr lang="en-US" sz="1400" b="0" i="0" smtClean="0">
                            <a:solidFill>
                              <a:srgbClr val="000000"/>
                            </a:solidFill>
                            <a:latin typeface="Cambria Math" panose="02040503050406030204" pitchFamily="18" charset="0"/>
                          </a:rPr>
                          <m:t>HCl</m:t>
                        </m:r>
                        <m:r>
                          <a:rPr lang="en-US" sz="1400" b="1" i="1">
                            <a:solidFill>
                              <a:srgbClr val="000000"/>
                            </a:solidFill>
                            <a:latin typeface="Cambria Math" panose="02040503050406030204" pitchFamily="18" charset="0"/>
                          </a:rPr>
                          <m:t>− # </m:t>
                        </m:r>
                        <m:r>
                          <a:rPr lang="en-US" sz="1400" b="1" i="1">
                            <a:solidFill>
                              <a:srgbClr val="000000"/>
                            </a:solidFill>
                            <a:latin typeface="Cambria Math" panose="02040503050406030204" pitchFamily="18" charset="0"/>
                          </a:rPr>
                          <m:t>𝒐𝒇𝒎𝒐𝒍𝒆𝒔</m:t>
                        </m:r>
                        <m:r>
                          <a:rPr lang="en-US" sz="1400" b="1" i="1">
                            <a:solidFill>
                              <a:srgbClr val="000000"/>
                            </a:solidFill>
                            <a:latin typeface="Cambria Math" panose="02040503050406030204" pitchFamily="18" charset="0"/>
                          </a:rPr>
                          <m:t>  </m:t>
                        </m:r>
                        <m:r>
                          <a:rPr lang="en-US" sz="1400" b="1" i="1" smtClean="0">
                            <a:solidFill>
                              <a:srgbClr val="000000"/>
                            </a:solidFill>
                            <a:latin typeface="Cambria Math" panose="02040503050406030204" pitchFamily="18" charset="0"/>
                          </a:rPr>
                          <m:t>𝑯𝑪𝒍</m:t>
                        </m:r>
                        <m:r>
                          <a:rPr lang="en-US" sz="1400" b="1" i="1">
                            <a:solidFill>
                              <a:srgbClr val="000000"/>
                            </a:solidFill>
                            <a:latin typeface="Cambria Math" panose="02040503050406030204" pitchFamily="18" charset="0"/>
                          </a:rPr>
                          <m:t> </m:t>
                        </m:r>
                        <m:r>
                          <a:rPr lang="en-US" sz="1400" b="1" i="1">
                            <a:solidFill>
                              <a:srgbClr val="000000"/>
                            </a:solidFill>
                            <a:latin typeface="Cambria Math" panose="02040503050406030204" pitchFamily="18" charset="0"/>
                          </a:rPr>
                          <m:t>𝒅𝒅𝒅𝒆𝒅</m:t>
                        </m:r>
                      </m:num>
                      <m:den>
                        <m:r>
                          <a:rPr lang="en-US" sz="1400" b="1" i="1">
                            <a:solidFill>
                              <a:srgbClr val="000000"/>
                            </a:solidFill>
                            <a:latin typeface="Cambria Math" panose="02040503050406030204" pitchFamily="18" charset="0"/>
                          </a:rPr>
                          <m:t>𝒕𝒐𝒕𝒂𝒍</m:t>
                        </m:r>
                        <m:r>
                          <a:rPr lang="en-US" sz="1400" b="1" i="1">
                            <a:solidFill>
                              <a:srgbClr val="000000"/>
                            </a:solidFill>
                            <a:latin typeface="Cambria Math" panose="02040503050406030204" pitchFamily="18" charset="0"/>
                          </a:rPr>
                          <m:t> </m:t>
                        </m:r>
                        <m:r>
                          <a:rPr lang="en-US" sz="1400" b="1" i="1">
                            <a:solidFill>
                              <a:srgbClr val="000000"/>
                            </a:solidFill>
                            <a:latin typeface="Cambria Math" panose="02040503050406030204" pitchFamily="18" charset="0"/>
                          </a:rPr>
                          <m:t>𝒗𝒐𝒍𝒖𝒎𝒆</m:t>
                        </m:r>
                      </m:den>
                    </m:f>
                  </m:oMath>
                </a14:m>
                <a:r>
                  <a:rPr lang="en-US" sz="1400" b="1" dirty="0">
                    <a:solidFill>
                      <a:srgbClr val="0432FF"/>
                    </a:solidFill>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𝟎𝟎𝟒</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𝟎𝟎𝟒</m:t>
                        </m:r>
                      </m:num>
                      <m:den>
                        <m:r>
                          <a:rPr lang="en-US" sz="1400" b="1" i="1" smtClean="0">
                            <a:solidFill>
                              <a:srgbClr val="000000"/>
                            </a:solidFill>
                            <a:latin typeface="Cambria Math" panose="02040503050406030204" pitchFamily="18" charset="0"/>
                          </a:rPr>
                          <m:t>𝟒</m:t>
                        </m:r>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𝟒</m:t>
                        </m:r>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𝟏𝟎𝟎𝟎</m:t>
                        </m:r>
                      </m:den>
                    </m:f>
                  </m:oMath>
                </a14:m>
                <a:r>
                  <a:rPr lang="en-US" sz="1400" b="1" dirty="0">
                    <a:solidFill>
                      <a:srgbClr val="0432FF"/>
                    </a:solidFill>
                  </a:rPr>
                  <a:t>, </a:t>
                </a:r>
                <a:r>
                  <a:rPr lang="en-US" sz="1400" b="1" dirty="0">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400" b="1" i="1">
                            <a:solidFill>
                              <a:srgbClr val="000000"/>
                            </a:solidFill>
                            <a:latin typeface="Cambria Math" panose="02040503050406030204" pitchFamily="18" charset="0"/>
                          </a:rPr>
                        </m:ctrlPr>
                      </m:fPr>
                      <m:num>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a:solidFill>
                              <a:srgbClr val="000000"/>
                            </a:solidFill>
                            <a:latin typeface="Cambria Math" panose="02040503050406030204" pitchFamily="18" charset="0"/>
                          </a:rPr>
                          <m:t>𝟎</m:t>
                        </m:r>
                      </m:num>
                      <m:den>
                        <m:r>
                          <a:rPr lang="en-US" sz="1400" b="1" i="1">
                            <a:solidFill>
                              <a:srgbClr val="000000"/>
                            </a:solidFill>
                            <a:latin typeface="Cambria Math" panose="02040503050406030204" pitchFamily="18" charset="0"/>
                          </a:rPr>
                          <m:t>𝟎</m:t>
                        </m:r>
                        <m:r>
                          <a:rPr lang="en-US" sz="1400" b="1" i="1">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𝟎𝟖</m:t>
                        </m:r>
                      </m:den>
                    </m:f>
                  </m:oMath>
                </a14:m>
                <a:r>
                  <a:rPr lang="en-US" sz="1400" b="1" dirty="0">
                    <a:solidFill>
                      <a:srgbClr val="0432FF"/>
                    </a:solidFill>
                  </a:rPr>
                  <a:t>, </a:t>
                </a:r>
                <a:r>
                  <a:rPr lang="en-US" sz="1400" b="1" dirty="0">
                    <a:solidFill>
                      <a:srgbClr val="0432FF"/>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1" baseline="300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]=0.0M </a:t>
                </a:r>
              </a:p>
              <a:p>
                <a:pPr marL="0" indent="0">
                  <a:buNone/>
                </a:pPr>
                <a:r>
                  <a:rPr lang="en-US" sz="1400" b="1" dirty="0">
                    <a:solidFill>
                      <a:schemeClr val="accent6">
                        <a:lumMod val="75000"/>
                      </a:schemeClr>
                    </a:solidFill>
                    <a:latin typeface="Times New Roman" panose="02020603050405020304" pitchFamily="18" charset="0"/>
                    <a:cs typeface="Times New Roman" panose="02020603050405020304" pitchFamily="18" charset="0"/>
                  </a:rPr>
                  <a:t>The ratio between HCl and </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b="1" dirty="0">
                    <a:solidFill>
                      <a:schemeClr val="accent6">
                        <a:lumMod val="75000"/>
                      </a:schemeClr>
                    </a:solidFill>
                    <a:latin typeface="Times New Roman" panose="02020603050405020304" pitchFamily="18" charset="0"/>
                    <a:cs typeface="Times New Roman" panose="02020603050405020304" pitchFamily="18" charset="0"/>
                  </a:rPr>
                  <a:t> is 1:1[this is </a:t>
                </a:r>
                <a:r>
                  <a:rPr lang="en-US" altLang="zh-TW" sz="1400" b="1" dirty="0">
                    <a:solidFill>
                      <a:schemeClr val="accent6">
                        <a:lumMod val="75000"/>
                      </a:schemeClr>
                    </a:solidFill>
                    <a:latin typeface="Times New Roman" panose="02020603050405020304" pitchFamily="18" charset="0"/>
                    <a:cs typeface="Times New Roman" panose="02020603050405020304" pitchFamily="18" charset="0"/>
                  </a:rPr>
                  <a:t>the equivalence point] </a:t>
                </a:r>
                <a:endParaRPr lang="en-US" sz="1400" b="1" dirty="0">
                  <a:solidFill>
                    <a:schemeClr val="accent6">
                      <a:lumMod val="75000"/>
                    </a:schemeClr>
                  </a:solidFill>
                  <a:latin typeface="Times New Roman" panose="02020603050405020304" pitchFamily="18" charset="0"/>
                  <a:cs typeface="Times New Roman" panose="02020603050405020304" pitchFamily="18" charset="0"/>
                </a:endParaRPr>
              </a:p>
              <a:p>
                <a:pPr marL="0" indent="0">
                  <a:buNone/>
                </a:pPr>
                <a:r>
                  <a:rPr lang="en-US" sz="1400" b="1" dirty="0">
                    <a:solidFill>
                      <a:schemeClr val="accent2">
                        <a:lumMod val="50000"/>
                      </a:schemeClr>
                    </a:solidFill>
                    <a:latin typeface="Times New Roman" panose="02020603050405020304" pitchFamily="18" charset="0"/>
                    <a:cs typeface="Times New Roman" panose="02020603050405020304" pitchFamily="18" charset="0"/>
                  </a:rPr>
                  <a:t>And at the </a:t>
                </a:r>
                <a:r>
                  <a:rPr lang="en-US" altLang="zh-TW" sz="1400" b="1" dirty="0">
                    <a:solidFill>
                      <a:schemeClr val="accent2">
                        <a:lumMod val="50000"/>
                      </a:schemeClr>
                    </a:solidFill>
                    <a:latin typeface="Times New Roman" panose="02020603050405020304" pitchFamily="18" charset="0"/>
                    <a:cs typeface="Times New Roman" panose="02020603050405020304" pitchFamily="18" charset="0"/>
                  </a:rPr>
                  <a:t>equivalence point we have the </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1" baseline="30000" dirty="0">
                    <a:solidFill>
                      <a:schemeClr val="accent2">
                        <a:lumMod val="50000"/>
                      </a:schemeClr>
                    </a:solidFill>
                    <a:latin typeface="Times New Roman" panose="02020603050405020304" pitchFamily="18" charset="0"/>
                    <a:cs typeface="Times New Roman" panose="02020603050405020304" pitchFamily="18" charset="0"/>
                  </a:rPr>
                  <a:t> </a:t>
                </a:r>
                <a:r>
                  <a:rPr lang="en-US" sz="1400" b="1" dirty="0">
                    <a:solidFill>
                      <a:schemeClr val="accent2">
                        <a:lumMod val="50000"/>
                      </a:schemeClr>
                    </a:solidFill>
                    <a:latin typeface="Times New Roman" panose="02020603050405020304" pitchFamily="18" charset="0"/>
                    <a:cs typeface="Times New Roman" panose="02020603050405020304" pitchFamily="18" charset="0"/>
                  </a:rPr>
                  <a:t>which will be react with the water to give </a:t>
                </a: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3</a:t>
                </a:r>
              </a:p>
              <a:p>
                <a:pPr marL="0" indent="0">
                  <a:buNone/>
                </a:pPr>
                <a:r>
                  <a:rPr lang="en-US" sz="1400" dirty="0">
                    <a:solidFill>
                      <a:srgbClr val="0432FF"/>
                    </a:solidFill>
                    <a:latin typeface="Times New Roman" panose="02020603050405020304" pitchFamily="18" charset="0"/>
                    <a:cs typeface="Times New Roman" panose="02020603050405020304" pitchFamily="18" charset="0"/>
                  </a:rPr>
                  <a:t>NH</a:t>
                </a:r>
                <a:r>
                  <a:rPr lang="en-US" sz="1400" baseline="-25000" dirty="0">
                    <a:solidFill>
                      <a:srgbClr val="0432FF"/>
                    </a:solidFill>
                    <a:latin typeface="Times New Roman" panose="02020603050405020304" pitchFamily="18" charset="0"/>
                    <a:cs typeface="Times New Roman" panose="02020603050405020304" pitchFamily="18" charset="0"/>
                  </a:rPr>
                  <a:t>4</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 H</a:t>
                </a:r>
                <a:r>
                  <a:rPr lang="en-US" sz="1400" baseline="-25000" dirty="0">
                    <a:solidFill>
                      <a:srgbClr val="0432FF"/>
                    </a:solidFill>
                    <a:latin typeface="Times New Roman" panose="02020603050405020304" pitchFamily="18" charset="0"/>
                    <a:cs typeface="Times New Roman" panose="02020603050405020304" pitchFamily="18" charset="0"/>
                  </a:rPr>
                  <a:t>2</a:t>
                </a:r>
                <a:r>
                  <a:rPr lang="en-US" sz="1400" dirty="0">
                    <a:solidFill>
                      <a:srgbClr val="0432FF"/>
                    </a:solidFill>
                    <a:latin typeface="Times New Roman" panose="02020603050405020304" pitchFamily="18" charset="0"/>
                    <a:cs typeface="Times New Roman" panose="02020603050405020304" pitchFamily="18" charset="0"/>
                  </a:rPr>
                  <a:t>O           NH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 + 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dirty="0">
                    <a:solidFill>
                      <a:srgbClr val="0432FF"/>
                    </a:solidFill>
                    <a:latin typeface="Times New Roman" panose="02020603050405020304" pitchFamily="18" charset="0"/>
                    <a:cs typeface="Times New Roman" panose="02020603050405020304" pitchFamily="18" charset="0"/>
                  </a:rPr>
                  <a:t> </a:t>
                </a:r>
              </a:p>
              <a:p>
                <a:pPr marL="0" indent="0">
                  <a:buNone/>
                </a:pPr>
                <a:r>
                  <a:rPr lang="en-IQ" sz="1400" dirty="0"/>
                  <a:t>0.05.                           0          0</a:t>
                </a:r>
              </a:p>
              <a:p>
                <a:pPr marL="0" indent="0">
                  <a:buNone/>
                </a:pPr>
                <a:r>
                  <a:rPr lang="en-IQ" sz="1400" dirty="0"/>
                  <a:t>-x                               +x.         +x</a:t>
                </a:r>
              </a:p>
              <a:p>
                <a:pPr marL="0" indent="0">
                  <a:buNone/>
                </a:pPr>
                <a:r>
                  <a:rPr lang="en-IQ" sz="1400" dirty="0"/>
                  <a:t>0.05-x                         x            x</a:t>
                </a:r>
              </a:p>
              <a:p>
                <a:pPr marL="0" indent="0">
                  <a:buNone/>
                </a:pPr>
                <a:r>
                  <a:rPr lang="en-IQ" sz="1400" dirty="0">
                    <a:latin typeface="Times New Roman" panose="02020603050405020304" pitchFamily="18" charset="0"/>
                    <a:cs typeface="Times New Roman" panose="02020603050405020304" pitchFamily="18" charset="0"/>
                  </a:rPr>
                  <a:t>K</a:t>
                </a:r>
                <a:r>
                  <a:rPr lang="en-IQ" sz="1400" baseline="-25000" dirty="0">
                    <a:latin typeface="Times New Roman" panose="02020603050405020304" pitchFamily="18" charset="0"/>
                    <a:cs typeface="Times New Roman" panose="02020603050405020304" pitchFamily="18" charset="0"/>
                  </a:rPr>
                  <a:t>a</a:t>
                </a:r>
                <a:r>
                  <a:rPr lang="en-IQ" sz="1400" dirty="0">
                    <a:latin typeface="Times New Roman" panose="02020603050405020304" pitchFamily="18" charset="0"/>
                    <a:cs typeface="Times New Roman" panose="02020603050405020304" pitchFamily="18" charset="0"/>
                  </a:rPr>
                  <a:t>=</a:t>
                </a:r>
                <a14:m>
                  <m:oMath xmlns:m="http://schemas.openxmlformats.org/officeDocument/2006/math">
                    <m:f>
                      <m:fPr>
                        <m:ctrlPr>
                          <a:rPr lang="en-IQ" sz="1400" i="1" smtClean="0">
                            <a:latin typeface="Cambria Math" panose="02040503050406030204" pitchFamily="18" charset="0"/>
                            <a:cs typeface="Times New Roman" panose="02020603050405020304" pitchFamily="18" charset="0"/>
                          </a:rPr>
                        </m:ctrlPr>
                      </m:fPr>
                      <m:num>
                        <m:d>
                          <m:dPr>
                            <m:begChr m:val="["/>
                            <m:endChr m:val="]"/>
                            <m:ctrlPr>
                              <a:rPr lang="en-US" sz="1400" b="0" i="1" smtClean="0">
                                <a:latin typeface="Cambria Math" panose="02040503050406030204" pitchFamily="18" charset="0"/>
                                <a:cs typeface="Times New Roman" panose="02020603050405020304" pitchFamily="18" charset="0"/>
                              </a:rPr>
                            </m:ctrlPr>
                          </m:dPr>
                          <m:e>
                            <m:r>
                              <m:rPr>
                                <m:nor/>
                              </m:rPr>
                              <a:rPr lang="en-US" sz="1400" dirty="0">
                                <a:solidFill>
                                  <a:srgbClr val="0432FF"/>
                                </a:solidFill>
                                <a:latin typeface="Times New Roman" panose="02020603050405020304" pitchFamily="18" charset="0"/>
                                <a:cs typeface="Times New Roman" panose="02020603050405020304" pitchFamily="18" charset="0"/>
                              </a:rPr>
                              <m:t>NH</m:t>
                            </m:r>
                            <m:r>
                              <m:rPr>
                                <m:nor/>
                              </m:rPr>
                              <a:rPr lang="en-US" sz="1400" baseline="-25000" dirty="0">
                                <a:solidFill>
                                  <a:srgbClr val="0432FF"/>
                                </a:solidFill>
                                <a:latin typeface="Times New Roman" panose="02020603050405020304" pitchFamily="18" charset="0"/>
                                <a:cs typeface="Times New Roman" panose="02020603050405020304" pitchFamily="18" charset="0"/>
                              </a:rPr>
                              <m:t>3</m:t>
                            </m:r>
                          </m:e>
                        </m:d>
                        <m:r>
                          <a:rPr lang="en-US" sz="1400" b="0" i="1" smtClean="0">
                            <a:latin typeface="Cambria Math" panose="02040503050406030204" pitchFamily="18" charset="0"/>
                            <a:cs typeface="Times New Roman" panose="02020603050405020304" pitchFamily="18" charset="0"/>
                          </a:rPr>
                          <m:t>[</m:t>
                        </m:r>
                        <m:r>
                          <m:rPr>
                            <m:nor/>
                          </m:rPr>
                          <a:rPr lang="en-US" sz="1400" dirty="0">
                            <a:solidFill>
                              <a:srgbClr val="0432FF"/>
                            </a:solidFill>
                            <a:latin typeface="Times New Roman" panose="02020603050405020304" pitchFamily="18" charset="0"/>
                            <a:cs typeface="Times New Roman" panose="02020603050405020304" pitchFamily="18" charset="0"/>
                          </a:rPr>
                          <m:t>H</m:t>
                        </m:r>
                        <m:r>
                          <m:rPr>
                            <m:nor/>
                          </m:rPr>
                          <a:rPr lang="en-US" sz="1400" baseline="-25000" dirty="0">
                            <a:solidFill>
                              <a:srgbClr val="0432FF"/>
                            </a:solidFill>
                            <a:latin typeface="Times New Roman" panose="02020603050405020304" pitchFamily="18" charset="0"/>
                            <a:cs typeface="Times New Roman" panose="02020603050405020304" pitchFamily="18" charset="0"/>
                          </a:rPr>
                          <m:t>3</m:t>
                        </m:r>
                        <m:r>
                          <m:rPr>
                            <m:nor/>
                          </m:rPr>
                          <a:rPr lang="en-US" sz="1400" dirty="0">
                            <a:solidFill>
                              <a:srgbClr val="0432FF"/>
                            </a:solidFill>
                            <a:latin typeface="Times New Roman" panose="02020603050405020304" pitchFamily="18" charset="0"/>
                            <a:cs typeface="Times New Roman" panose="02020603050405020304" pitchFamily="18" charset="0"/>
                          </a:rPr>
                          <m:t>O</m:t>
                        </m:r>
                        <m:r>
                          <m:rPr>
                            <m:nor/>
                          </m:rPr>
                          <a:rPr lang="en-US" sz="1400" baseline="30000" dirty="0">
                            <a:solidFill>
                              <a:srgbClr val="0432FF"/>
                            </a:solidFill>
                            <a:latin typeface="Times New Roman" panose="02020603050405020304" pitchFamily="18" charset="0"/>
                            <a:cs typeface="Times New Roman" panose="02020603050405020304" pitchFamily="18" charset="0"/>
                          </a:rPr>
                          <m:t>+</m:t>
                        </m:r>
                        <m:r>
                          <a:rPr lang="en-US" sz="1400" b="0" i="1" smtClean="0">
                            <a:latin typeface="Cambria Math" panose="02040503050406030204" pitchFamily="18" charset="0"/>
                            <a:cs typeface="Times New Roman" panose="02020603050405020304" pitchFamily="18" charset="0"/>
                          </a:rPr>
                          <m:t>]</m:t>
                        </m:r>
                      </m:num>
                      <m:den>
                        <m:r>
                          <a:rPr lang="en-US" sz="1400" b="0" i="1" smtClean="0">
                            <a:latin typeface="Cambria Math" panose="02040503050406030204" pitchFamily="18" charset="0"/>
                            <a:cs typeface="Times New Roman" panose="02020603050405020304" pitchFamily="18" charset="0"/>
                          </a:rPr>
                          <m:t>[</m:t>
                        </m:r>
                        <m:r>
                          <m:rPr>
                            <m:nor/>
                          </m:rPr>
                          <a:rPr lang="en-US" sz="1400" dirty="0">
                            <a:solidFill>
                              <a:srgbClr val="0432FF"/>
                            </a:solidFill>
                            <a:latin typeface="Times New Roman" panose="02020603050405020304" pitchFamily="18" charset="0"/>
                            <a:cs typeface="Times New Roman" panose="02020603050405020304" pitchFamily="18" charset="0"/>
                          </a:rPr>
                          <m:t>NH</m:t>
                        </m:r>
                        <m:r>
                          <m:rPr>
                            <m:nor/>
                          </m:rPr>
                          <a:rPr lang="en-US" sz="1400" baseline="-25000" dirty="0">
                            <a:solidFill>
                              <a:srgbClr val="0432FF"/>
                            </a:solidFill>
                            <a:latin typeface="Times New Roman" panose="02020603050405020304" pitchFamily="18" charset="0"/>
                            <a:cs typeface="Times New Roman" panose="02020603050405020304" pitchFamily="18" charset="0"/>
                          </a:rPr>
                          <m:t>4</m:t>
                        </m:r>
                        <m:r>
                          <m:rPr>
                            <m:nor/>
                          </m:rPr>
                          <a:rPr lang="en-US" sz="1400" baseline="30000" dirty="0">
                            <a:solidFill>
                              <a:srgbClr val="0432FF"/>
                            </a:solidFill>
                            <a:latin typeface="Times New Roman" panose="02020603050405020304" pitchFamily="18" charset="0"/>
                            <a:cs typeface="Times New Roman" panose="02020603050405020304" pitchFamily="18" charset="0"/>
                          </a:rPr>
                          <m:t>+</m:t>
                        </m:r>
                        <m:r>
                          <a:rPr lang="en-US" sz="1400" b="0" i="1" smtClean="0">
                            <a:latin typeface="Cambria Math" panose="02040503050406030204" pitchFamily="18" charset="0"/>
                            <a:cs typeface="Times New Roman" panose="02020603050405020304" pitchFamily="18" charset="0"/>
                          </a:rPr>
                          <m:t>]</m:t>
                        </m:r>
                      </m:den>
                    </m:f>
                  </m:oMath>
                </a14:m>
                <a:r>
                  <a:rPr lang="en-IQ" sz="1400" dirty="0">
                    <a:latin typeface="Times New Roman" panose="02020603050405020304" pitchFamily="18" charset="0"/>
                    <a:cs typeface="Times New Roman" panose="02020603050405020304" pitchFamily="18" charset="0"/>
                  </a:rPr>
                  <a:t> , ,,,,,,,,,,,,,,,</a:t>
                </a:r>
                <a:r>
                  <a:rPr lang="en-US" sz="1400" b="1" dirty="0">
                    <a:solidFill>
                      <a:srgbClr val="000000"/>
                    </a:solidFill>
                    <a:latin typeface="Times New Roman" panose="02020603050405020304" pitchFamily="18" charset="0"/>
                    <a:cs typeface="Times New Roman" panose="02020603050405020304" pitchFamily="18" charset="0"/>
                  </a:rPr>
                  <a:t> 1.8</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400" b="1" i="1" dirty="0">
                        <a:latin typeface="Cambria Math" panose="02040503050406030204" pitchFamily="18" charset="0"/>
                        <a:ea typeface="Cambria Math" panose="02040503050406030204" pitchFamily="18" charset="0"/>
                        <a:cs typeface="Arial" panose="020B0604020202020204" pitchFamily="34" charset="0"/>
                      </a:rPr>
                      <m:t>×</m:t>
                    </m:r>
                  </m:oMath>
                </a14:m>
                <a:r>
                  <a:rPr lang="en-US" sz="1400" b="1" dirty="0">
                    <a:latin typeface="Times New Roman" panose="02020603050405020304" pitchFamily="18" charset="0"/>
                    <a:ea typeface="Calibri" panose="020F0502020204030204" pitchFamily="34" charset="0"/>
                    <a:cs typeface="Times New Roman" panose="02020603050405020304" pitchFamily="18" charset="0"/>
                  </a:rPr>
                  <a:t>10</a:t>
                </a:r>
                <a:r>
                  <a:rPr lang="en-US" sz="1400" b="1" baseline="30000" dirty="0">
                    <a:latin typeface="Times New Roman" panose="02020603050405020304" pitchFamily="18" charset="0"/>
                    <a:ea typeface="Calibri" panose="020F0502020204030204" pitchFamily="34" charset="0"/>
                    <a:cs typeface="Times New Roman" panose="02020603050405020304" pitchFamily="18" charset="0"/>
                  </a:rPr>
                  <a:t>-5 </a:t>
                </a:r>
                <a:r>
                  <a:rPr lang="en-IQ" sz="1400" dirty="0">
                    <a:latin typeface="Times New Roman" panose="02020603050405020304" pitchFamily="18" charset="0"/>
                    <a:cs typeface="Times New Roman" panose="02020603050405020304" pitchFamily="18" charset="0"/>
                  </a:rPr>
                  <a:t>=</a:t>
                </a:r>
                <a14:m>
                  <m:oMath xmlns:m="http://schemas.openxmlformats.org/officeDocument/2006/math">
                    <m:f>
                      <m:fPr>
                        <m:ctrlPr>
                          <a:rPr lang="en-IQ" sz="1400" i="1" smtClean="0">
                            <a:latin typeface="Cambria Math" panose="02040503050406030204" pitchFamily="18" charset="0"/>
                            <a:cs typeface="Times New Roman" panose="02020603050405020304" pitchFamily="18" charset="0"/>
                          </a:rPr>
                        </m:ctrlPr>
                      </m:fPr>
                      <m:num>
                        <m:r>
                          <a:rPr lang="en-US" sz="1400" b="0" i="1" smtClean="0">
                            <a:latin typeface="Cambria Math" panose="02040503050406030204" pitchFamily="18" charset="0"/>
                            <a:cs typeface="Times New Roman" panose="02020603050405020304" pitchFamily="18" charset="0"/>
                          </a:rPr>
                          <m:t>𝑋</m:t>
                        </m:r>
                        <m:r>
                          <a:rPr lang="en-US" sz="1400" b="0" i="1" baseline="30000" smtClean="0">
                            <a:latin typeface="Cambria Math" panose="02040503050406030204" pitchFamily="18" charset="0"/>
                            <a:cs typeface="Times New Roman" panose="02020603050405020304" pitchFamily="18" charset="0"/>
                          </a:rPr>
                          <m:t>2</m:t>
                        </m:r>
                      </m:num>
                      <m:den>
                        <m:r>
                          <a:rPr lang="en-US" sz="1400" b="0" i="1" smtClean="0">
                            <a:latin typeface="Cambria Math" panose="02040503050406030204" pitchFamily="18" charset="0"/>
                            <a:cs typeface="Times New Roman" panose="02020603050405020304" pitchFamily="18" charset="0"/>
                          </a:rPr>
                          <m:t>0.05−</m:t>
                        </m:r>
                        <m:r>
                          <a:rPr lang="en-US" sz="1400" b="0" i="1" smtClean="0">
                            <a:latin typeface="Cambria Math" panose="02040503050406030204" pitchFamily="18" charset="0"/>
                            <a:cs typeface="Times New Roman" panose="02020603050405020304" pitchFamily="18" charset="0"/>
                          </a:rPr>
                          <m:t>𝑋</m:t>
                        </m:r>
                        <m:r>
                          <a:rPr lang="en-US" sz="1400" b="0" i="1" smtClean="0">
                            <a:latin typeface="Cambria Math" panose="02040503050406030204" pitchFamily="18" charset="0"/>
                            <a:cs typeface="Times New Roman" panose="02020603050405020304" pitchFamily="18" charset="0"/>
                          </a:rPr>
                          <m:t> </m:t>
                        </m:r>
                      </m:den>
                    </m:f>
                  </m:oMath>
                </a14:m>
                <a:r>
                  <a:rPr lang="en-IQ" sz="1400" dirty="0">
                    <a:latin typeface="Times New Roman" panose="02020603050405020304" pitchFamily="18" charset="0"/>
                    <a:cs typeface="Times New Roman" panose="02020603050405020304" pitchFamily="18" charset="0"/>
                  </a:rPr>
                  <a:t>,,,,         </a:t>
                </a:r>
                <a:r>
                  <a:rPr lang="en-IQ" sz="1400" b="1" dirty="0">
                    <a:solidFill>
                      <a:srgbClr val="0432FF"/>
                    </a:solidFill>
                    <a:latin typeface="Times New Roman" panose="02020603050405020304" pitchFamily="18" charset="0"/>
                    <a:cs typeface="Times New Roman" panose="02020603050405020304" pitchFamily="18" charset="0"/>
                  </a:rPr>
                  <a:t> </a:t>
                </a:r>
                <a:r>
                  <a:rPr lang="en-IQ" sz="1400" b="1" dirty="0">
                    <a:solidFill>
                      <a:srgbClr val="FF0000"/>
                    </a:solidFill>
                    <a:latin typeface="Times New Roman" panose="02020603050405020304" pitchFamily="18" charset="0"/>
                    <a:cs typeface="Times New Roman" panose="02020603050405020304" pitchFamily="18" charset="0"/>
                  </a:rPr>
                  <a:t>X= </a:t>
                </a:r>
                <a:r>
                  <a:rPr lang="en-US" sz="1400" b="1" dirty="0">
                    <a:solidFill>
                      <a:srgbClr val="000000"/>
                    </a:solidFill>
                    <a:latin typeface="Times New Roman" panose="02020603050405020304" pitchFamily="18" charset="0"/>
                    <a:cs typeface="Times New Roman" panose="02020603050405020304" pitchFamily="18" charset="0"/>
                  </a:rPr>
                  <a:t>5.3</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400" b="1" i="1" dirty="0">
                        <a:latin typeface="Cambria Math" panose="02040503050406030204" pitchFamily="18" charset="0"/>
                        <a:ea typeface="Cambria Math" panose="02040503050406030204" pitchFamily="18" charset="0"/>
                        <a:cs typeface="Arial" panose="020B0604020202020204" pitchFamily="34" charset="0"/>
                      </a:rPr>
                      <m:t>×</m:t>
                    </m:r>
                  </m:oMath>
                </a14:m>
                <a:r>
                  <a:rPr lang="en-US" sz="1400" b="1" dirty="0">
                    <a:latin typeface="Times New Roman" panose="02020603050405020304" pitchFamily="18" charset="0"/>
                    <a:ea typeface="Calibri" panose="020F0502020204030204" pitchFamily="34" charset="0"/>
                    <a:cs typeface="Times New Roman" panose="02020603050405020304" pitchFamily="18" charset="0"/>
                  </a:rPr>
                  <a:t>10</a:t>
                </a:r>
                <a:r>
                  <a:rPr lang="en-US" sz="1400" b="1" baseline="30000" dirty="0">
                    <a:latin typeface="Times New Roman" panose="02020603050405020304" pitchFamily="18" charset="0"/>
                    <a:ea typeface="Calibri" panose="020F0502020204030204" pitchFamily="34" charset="0"/>
                    <a:cs typeface="Times New Roman" panose="02020603050405020304" pitchFamily="18" charset="0"/>
                  </a:rPr>
                  <a:t>-6 </a:t>
                </a:r>
                <a:r>
                  <a:rPr lang="en-IQ" sz="1400" b="1" dirty="0">
                    <a:solidFill>
                      <a:srgbClr val="FF0000"/>
                    </a:solidFill>
                    <a:latin typeface="Times New Roman" panose="02020603050405020304" pitchFamily="18" charset="0"/>
                    <a:cs typeface="Times New Roman" panose="02020603050405020304" pitchFamily="18" charset="0"/>
                  </a:rPr>
                  <a:t>M[</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 pH=- log [</a:t>
                </a:r>
                <a:r>
                  <a:rPr lang="en-US" sz="1400" dirty="0">
                    <a:solidFill>
                      <a:srgbClr val="0432FF"/>
                    </a:solidFill>
                    <a:latin typeface="Times New Roman" panose="02020603050405020304" pitchFamily="18" charset="0"/>
                    <a:cs typeface="Times New Roman" panose="02020603050405020304" pitchFamily="18" charset="0"/>
                  </a:rPr>
                  <a:t>H</a:t>
                </a:r>
                <a:r>
                  <a:rPr lang="en-US" sz="1400" baseline="-25000" dirty="0">
                    <a:solidFill>
                      <a:srgbClr val="0432FF"/>
                    </a:solidFill>
                    <a:latin typeface="Times New Roman" panose="02020603050405020304" pitchFamily="18" charset="0"/>
                    <a:cs typeface="Times New Roman" panose="02020603050405020304" pitchFamily="18" charset="0"/>
                  </a:rPr>
                  <a:t>3</a:t>
                </a:r>
                <a:r>
                  <a:rPr lang="en-US" sz="1400" dirty="0">
                    <a:solidFill>
                      <a:srgbClr val="0432FF"/>
                    </a:solidFill>
                    <a:latin typeface="Times New Roman" panose="02020603050405020304" pitchFamily="18" charset="0"/>
                    <a:cs typeface="Times New Roman" panose="02020603050405020304" pitchFamily="18" charset="0"/>
                  </a:rPr>
                  <a:t>O</a:t>
                </a:r>
                <a:r>
                  <a:rPr lang="en-US" sz="1400" baseline="30000" dirty="0">
                    <a:solidFill>
                      <a:srgbClr val="0432FF"/>
                    </a:solidFill>
                    <a:latin typeface="Times New Roman" panose="02020603050405020304" pitchFamily="18" charset="0"/>
                    <a:cs typeface="Times New Roman" panose="02020603050405020304" pitchFamily="18" charset="0"/>
                  </a:rPr>
                  <a:t>+</a:t>
                </a:r>
                <a:r>
                  <a:rPr lang="en-US" sz="1400" b="1" dirty="0">
                    <a:solidFill>
                      <a:srgbClr val="0432FF"/>
                    </a:solidFill>
                    <a:latin typeface="Times New Roman" panose="02020603050405020304" pitchFamily="18" charset="0"/>
                    <a:cs typeface="Times New Roman" panose="02020603050405020304" pitchFamily="18" charset="0"/>
                  </a:rPr>
                  <a:t>]= -log[</a:t>
                </a:r>
                <a:r>
                  <a:rPr lang="en-US" sz="1400" b="1" dirty="0">
                    <a:solidFill>
                      <a:srgbClr val="000000"/>
                    </a:solidFill>
                    <a:latin typeface="Times New Roman" panose="02020603050405020304" pitchFamily="18" charset="0"/>
                    <a:cs typeface="Times New Roman" panose="02020603050405020304" pitchFamily="18" charset="0"/>
                  </a:rPr>
                  <a:t>5.3</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400" b="1" i="1" dirty="0">
                        <a:latin typeface="Cambria Math" panose="02040503050406030204" pitchFamily="18" charset="0"/>
                        <a:ea typeface="Cambria Math" panose="02040503050406030204" pitchFamily="18" charset="0"/>
                        <a:cs typeface="Arial" panose="020B0604020202020204" pitchFamily="34" charset="0"/>
                      </a:rPr>
                      <m:t>×</m:t>
                    </m:r>
                  </m:oMath>
                </a14:m>
                <a:r>
                  <a:rPr lang="en-US" sz="1400" b="1" dirty="0">
                    <a:latin typeface="Times New Roman" panose="02020603050405020304" pitchFamily="18" charset="0"/>
                    <a:ea typeface="Calibri" panose="020F0502020204030204" pitchFamily="34" charset="0"/>
                    <a:cs typeface="Times New Roman" panose="02020603050405020304" pitchFamily="18" charset="0"/>
                  </a:rPr>
                  <a:t>10</a:t>
                </a:r>
                <a:r>
                  <a:rPr lang="en-US" sz="1400" b="1" baseline="30000" dirty="0">
                    <a:latin typeface="Times New Roman" panose="02020603050405020304" pitchFamily="18" charset="0"/>
                    <a:ea typeface="Calibri" panose="020F0502020204030204" pitchFamily="34" charset="0"/>
                    <a:cs typeface="Times New Roman" panose="02020603050405020304" pitchFamily="18" charset="0"/>
                  </a:rPr>
                  <a:t>-6 </a:t>
                </a:r>
                <a:r>
                  <a:rPr lang="en-US" sz="1400" b="1" dirty="0">
                    <a:solidFill>
                      <a:srgbClr val="0432FF"/>
                    </a:solidFill>
                    <a:latin typeface="Times New Roman" panose="02020603050405020304" pitchFamily="18" charset="0"/>
                    <a:cs typeface="Times New Roman" panose="02020603050405020304" pitchFamily="18" charset="0"/>
                  </a:rPr>
                  <a:t>]=5.28</a:t>
                </a:r>
                <a:endParaRPr lang="en-IQ" sz="1400" dirty="0"/>
              </a:p>
            </p:txBody>
          </p:sp>
        </mc:Choice>
        <mc:Fallback xmlns="">
          <p:sp>
            <p:nvSpPr>
              <p:cNvPr id="3" name="Content Placeholder 2">
                <a:extLst>
                  <a:ext uri="{FF2B5EF4-FFF2-40B4-BE49-F238E27FC236}">
                    <a16:creationId xmlns:a16="http://schemas.microsoft.com/office/drawing/2014/main" id="{7031F9B7-D0CC-3744-B925-7C71FA570E00}"/>
                  </a:ext>
                </a:extLst>
              </p:cNvPr>
              <p:cNvSpPr>
                <a:spLocks noGrp="1" noRot="1" noChangeAspect="1" noMove="1" noResize="1" noEditPoints="1" noAdjustHandles="1" noChangeArrowheads="1" noChangeShapeType="1" noTextEdit="1"/>
              </p:cNvSpPr>
              <p:nvPr>
                <p:ph idx="1"/>
              </p:nvPr>
            </p:nvSpPr>
            <p:spPr>
              <a:xfrm>
                <a:off x="188842" y="136524"/>
                <a:ext cx="12003157" cy="5813701"/>
              </a:xfrm>
              <a:blipFill>
                <a:blip r:embed="rId2"/>
                <a:stretch>
                  <a:fillRect l="-106" t="-654"/>
                </a:stretch>
              </a:blipFill>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22D0EA82-E5A7-2A4E-ADAD-B96C17519867}"/>
              </a:ext>
            </a:extLst>
          </p:cNvPr>
          <p:cNvSpPr>
            <a:spLocks noGrp="1"/>
          </p:cNvSpPr>
          <p:nvPr>
            <p:ph type="sldNum" sz="quarter" idx="12"/>
          </p:nvPr>
        </p:nvSpPr>
        <p:spPr/>
        <p:txBody>
          <a:bodyPr/>
          <a:lstStyle/>
          <a:p>
            <a:fld id="{88090F67-2096-5340-93FF-8FBA9FFBF1CA}" type="slidenum">
              <a:rPr lang="en-IQ" smtClean="0"/>
              <a:t>39</a:t>
            </a:fld>
            <a:endParaRPr lang="en-IQ"/>
          </a:p>
        </p:txBody>
      </p:sp>
      <p:sp>
        <p:nvSpPr>
          <p:cNvPr id="8" name="TextBox 7">
            <a:extLst>
              <a:ext uri="{FF2B5EF4-FFF2-40B4-BE49-F238E27FC236}">
                <a16:creationId xmlns:a16="http://schemas.microsoft.com/office/drawing/2014/main" id="{FB1E67F8-017B-9E4B-BB7F-ADFBB57715F1}"/>
              </a:ext>
            </a:extLst>
          </p:cNvPr>
          <p:cNvSpPr txBox="1"/>
          <p:nvPr/>
        </p:nvSpPr>
        <p:spPr>
          <a:xfrm>
            <a:off x="7696200" y="3957287"/>
            <a:ext cx="2958548" cy="646331"/>
          </a:xfrm>
          <a:prstGeom prst="rect">
            <a:avLst/>
          </a:prstGeom>
          <a:noFill/>
          <a:ln>
            <a:solidFill>
              <a:schemeClr val="tx1"/>
            </a:solidFill>
          </a:ln>
        </p:spPr>
        <p:txBody>
          <a:bodyPr wrap="square">
            <a:spAutoFit/>
          </a:bodyPr>
          <a:lstStyle/>
          <a:p>
            <a:r>
              <a:rPr lang="en-IQ" sz="1200" dirty="0">
                <a:latin typeface="Times New Roman" panose="02020603050405020304" pitchFamily="18" charset="0"/>
                <a:cs typeface="Times New Roman" panose="02020603050405020304" pitchFamily="18" charset="0"/>
              </a:rPr>
              <a:t>Becaus</a:t>
            </a:r>
            <a:r>
              <a:rPr lang="en-US" sz="1200" dirty="0">
                <a:latin typeface="Times New Roman" panose="02020603050405020304" pitchFamily="18" charset="0"/>
                <a:cs typeface="Times New Roman" panose="02020603050405020304" pitchFamily="18" charset="0"/>
              </a:rPr>
              <a:t>e the </a:t>
            </a:r>
            <a:r>
              <a:rPr lang="en-US" sz="1200" dirty="0">
                <a:solidFill>
                  <a:srgbClr val="0432FF"/>
                </a:solidFill>
                <a:latin typeface="Times New Roman" panose="02020603050405020304" pitchFamily="18" charset="0"/>
                <a:cs typeface="Times New Roman" panose="02020603050405020304" pitchFamily="18" charset="0"/>
              </a:rPr>
              <a:t>NH</a:t>
            </a:r>
            <a:r>
              <a:rPr lang="en-US" sz="1200" baseline="-25000" dirty="0">
                <a:solidFill>
                  <a:srgbClr val="0432FF"/>
                </a:solidFill>
                <a:latin typeface="Times New Roman" panose="02020603050405020304" pitchFamily="18" charset="0"/>
                <a:cs typeface="Times New Roman" panose="02020603050405020304" pitchFamily="18" charset="0"/>
              </a:rPr>
              <a:t>4</a:t>
            </a:r>
            <a:r>
              <a:rPr lang="en-US" sz="1200" baseline="30000" dirty="0">
                <a:solidFill>
                  <a:srgbClr val="0432FF"/>
                </a:solidFill>
                <a:latin typeface="Times New Roman" panose="02020603050405020304" pitchFamily="18" charset="0"/>
                <a:cs typeface="Times New Roman" panose="02020603050405020304" pitchFamily="18" charset="0"/>
              </a:rPr>
              <a:t>+</a:t>
            </a:r>
            <a:r>
              <a:rPr lang="en-US" sz="1200" dirty="0">
                <a:solidFill>
                  <a:srgbClr val="000000"/>
                </a:solidFill>
                <a:latin typeface="Times New Roman" panose="02020603050405020304" pitchFamily="18" charset="0"/>
                <a:cs typeface="Times New Roman" panose="02020603050405020304" pitchFamily="18" charset="0"/>
              </a:rPr>
              <a:t> is the conjugated acid for the weak base </a:t>
            </a:r>
            <a:r>
              <a:rPr lang="en-US" sz="1200" dirty="0">
                <a:solidFill>
                  <a:srgbClr val="0432FF"/>
                </a:solidFill>
                <a:latin typeface="Times New Roman" panose="02020603050405020304" pitchFamily="18" charset="0"/>
                <a:cs typeface="Times New Roman" panose="02020603050405020304" pitchFamily="18" charset="0"/>
              </a:rPr>
              <a:t>NH</a:t>
            </a:r>
            <a:r>
              <a:rPr lang="en-US" sz="1200" baseline="-25000" dirty="0">
                <a:solidFill>
                  <a:srgbClr val="0432FF"/>
                </a:solidFill>
                <a:latin typeface="Times New Roman" panose="02020603050405020304" pitchFamily="18" charset="0"/>
                <a:cs typeface="Times New Roman" panose="02020603050405020304" pitchFamily="18" charset="0"/>
              </a:rPr>
              <a:t>3</a:t>
            </a:r>
            <a:r>
              <a:rPr lang="en-US" sz="1200" dirty="0">
                <a:solidFill>
                  <a:srgbClr val="0432FF"/>
                </a:solidFill>
                <a:latin typeface="Times New Roman" panose="02020603050405020304" pitchFamily="18" charset="0"/>
                <a:cs typeface="Times New Roman" panose="02020603050405020304" pitchFamily="18" charset="0"/>
              </a:rPr>
              <a:t> we used the K</a:t>
            </a:r>
            <a:r>
              <a:rPr lang="en-US" sz="1200" baseline="-25000" dirty="0">
                <a:solidFill>
                  <a:srgbClr val="0432FF"/>
                </a:solidFill>
                <a:latin typeface="Times New Roman" panose="02020603050405020304" pitchFamily="18" charset="0"/>
                <a:cs typeface="Times New Roman" panose="02020603050405020304" pitchFamily="18" charset="0"/>
              </a:rPr>
              <a:t>a</a:t>
            </a:r>
            <a:r>
              <a:rPr lang="en-US" sz="1200" dirty="0">
                <a:solidFill>
                  <a:srgbClr val="0432FF"/>
                </a:solidFill>
                <a:latin typeface="Times New Roman" panose="02020603050405020304" pitchFamily="18" charset="0"/>
                <a:cs typeface="Times New Roman" panose="02020603050405020304" pitchFamily="18" charset="0"/>
              </a:rPr>
              <a:t> instead of </a:t>
            </a:r>
            <a:r>
              <a:rPr lang="en-US" sz="1200" dirty="0" err="1">
                <a:solidFill>
                  <a:srgbClr val="0432FF"/>
                </a:solidFill>
                <a:latin typeface="Times New Roman" panose="02020603050405020304" pitchFamily="18" charset="0"/>
                <a:cs typeface="Times New Roman" panose="02020603050405020304" pitchFamily="18" charset="0"/>
              </a:rPr>
              <a:t>K</a:t>
            </a:r>
            <a:r>
              <a:rPr lang="en-US" sz="1200" baseline="-25000" dirty="0" err="1">
                <a:solidFill>
                  <a:srgbClr val="0432FF"/>
                </a:solidFill>
                <a:latin typeface="Times New Roman" panose="02020603050405020304" pitchFamily="18" charset="0"/>
                <a:cs typeface="Times New Roman" panose="02020603050405020304" pitchFamily="18" charset="0"/>
              </a:rPr>
              <a:t>b</a:t>
            </a:r>
            <a:r>
              <a:rPr lang="en-US" sz="1200" baseline="-25000" dirty="0">
                <a:solidFill>
                  <a:srgbClr val="0432FF"/>
                </a:solidFill>
                <a:latin typeface="Times New Roman" panose="02020603050405020304" pitchFamily="18" charset="0"/>
                <a:cs typeface="Times New Roman" panose="02020603050405020304" pitchFamily="18" charset="0"/>
              </a:rPr>
              <a:t> </a:t>
            </a:r>
            <a:r>
              <a:rPr lang="en-US" sz="1200" dirty="0">
                <a:solidFill>
                  <a:srgbClr val="000000"/>
                </a:solidFill>
                <a:latin typeface="Times New Roman" panose="02020603050405020304" pitchFamily="18" charset="0"/>
                <a:cs typeface="Times New Roman" panose="02020603050405020304" pitchFamily="18" charset="0"/>
              </a:rPr>
              <a:t>  </a:t>
            </a:r>
            <a:endParaRPr lang="en-IQ"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445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150C72-EFBD-BA46-BD84-03EA7A570C0C}"/>
              </a:ext>
            </a:extLst>
          </p:cNvPr>
          <p:cNvSpPr>
            <a:spLocks noGrp="1"/>
          </p:cNvSpPr>
          <p:nvPr>
            <p:ph idx="1"/>
          </p:nvPr>
        </p:nvSpPr>
        <p:spPr>
          <a:xfrm>
            <a:off x="211281" y="152400"/>
            <a:ext cx="11769437" cy="6553200"/>
          </a:xfrm>
        </p:spPr>
        <p:txBody>
          <a:bodyPr>
            <a:normAutofit/>
          </a:bodyPr>
          <a:lstStyle/>
          <a:p>
            <a:pPr algn="ctr" eaLnBrk="1" hangingPunct="1">
              <a:buFont typeface="Arial" panose="020B0604020202020204" pitchFamily="34" charset="0"/>
              <a:buNone/>
            </a:pPr>
            <a:r>
              <a:rPr lang="uk-UA" altLang="ru-RU" sz="2400" b="1" i="1" dirty="0">
                <a:solidFill>
                  <a:srgbClr val="009900"/>
                </a:solidFill>
                <a:latin typeface="Times New Roman" panose="02020603050405020304" pitchFamily="18" charset="0"/>
              </a:rPr>
              <a:t>А </a:t>
            </a:r>
            <a:r>
              <a:rPr lang="uk-UA" altLang="ru-RU" sz="2400" b="1" i="1" dirty="0">
                <a:latin typeface="Times New Roman" panose="02020603050405020304" pitchFamily="18" charset="0"/>
              </a:rPr>
              <a:t>+ Т</a:t>
            </a:r>
            <a:r>
              <a:rPr lang="uk-UA" altLang="ru-RU" sz="2400" b="1" i="1" baseline="-25000" dirty="0">
                <a:latin typeface="Times New Roman" panose="02020603050405020304" pitchFamily="18" charset="0"/>
              </a:rPr>
              <a:t>1(</a:t>
            </a:r>
            <a:r>
              <a:rPr lang="uk-UA" altLang="ru-RU" sz="2400" b="1" i="1" baseline="-25000" dirty="0" err="1">
                <a:latin typeface="Times New Roman" panose="02020603050405020304" pitchFamily="18" charset="0"/>
              </a:rPr>
              <a:t>padding</a:t>
            </a:r>
            <a:r>
              <a:rPr lang="uk-UA" altLang="ru-RU" sz="2400" b="1" i="1" baseline="-25000" dirty="0">
                <a:latin typeface="Times New Roman" panose="02020603050405020304" pitchFamily="18" charset="0"/>
              </a:rPr>
              <a:t> </a:t>
            </a:r>
            <a:r>
              <a:rPr lang="en-US" altLang="ru-RU" sz="2400" b="1" i="1" baseline="-25000" dirty="0">
                <a:latin typeface="Times New Roman" panose="02020603050405020304" pitchFamily="18" charset="0"/>
              </a:rPr>
              <a:t>compounds</a:t>
            </a:r>
            <a:r>
              <a:rPr lang="uk-UA" altLang="ru-RU" sz="2400" b="1" i="1" baseline="-25000" dirty="0">
                <a:latin typeface="Times New Roman" panose="02020603050405020304" pitchFamily="18" charset="0"/>
              </a:rPr>
              <a:t>)</a:t>
            </a:r>
            <a:r>
              <a:rPr lang="uk-UA" altLang="ru-RU" sz="2400" b="1" i="1" dirty="0">
                <a:latin typeface="Times New Roman" panose="02020603050405020304" pitchFamily="18" charset="0"/>
              </a:rPr>
              <a:t> = </a:t>
            </a:r>
            <a:r>
              <a:rPr lang="uk-UA" altLang="ru-RU" sz="2400" b="1" i="1" dirty="0">
                <a:solidFill>
                  <a:srgbClr val="3333FF"/>
                </a:solidFill>
                <a:latin typeface="Times New Roman" panose="02020603050405020304" pitchFamily="18" charset="0"/>
              </a:rPr>
              <a:t>А</a:t>
            </a:r>
            <a:r>
              <a:rPr lang="uk-UA" altLang="ru-RU" sz="2400" b="1" i="1" baseline="-25000" dirty="0">
                <a:solidFill>
                  <a:srgbClr val="3333FF"/>
                </a:solidFill>
                <a:latin typeface="Times New Roman" panose="02020603050405020304" pitchFamily="18" charset="0"/>
              </a:rPr>
              <a:t>1(</a:t>
            </a:r>
            <a:r>
              <a:rPr lang="uk-UA" altLang="ru-RU" sz="2400" b="1" i="1" baseline="-25000" dirty="0" err="1">
                <a:solidFill>
                  <a:srgbClr val="3333FF"/>
                </a:solidFill>
                <a:latin typeface="Times New Roman" panose="02020603050405020304" pitchFamily="18" charset="0"/>
              </a:rPr>
              <a:t>substituent</a:t>
            </a:r>
            <a:r>
              <a:rPr lang="uk-UA" altLang="ru-RU" sz="2400" b="1" i="1" baseline="-25000" dirty="0">
                <a:solidFill>
                  <a:srgbClr val="3333FF"/>
                </a:solidFill>
                <a:latin typeface="Times New Roman" panose="02020603050405020304" pitchFamily="18" charset="0"/>
              </a:rPr>
              <a:t>)</a:t>
            </a:r>
          </a:p>
          <a:p>
            <a:pPr algn="ctr" eaLnBrk="1" hangingPunct="1">
              <a:buFont typeface="Arial" panose="020B0604020202020204" pitchFamily="34" charset="0"/>
              <a:buNone/>
            </a:pPr>
            <a:r>
              <a:rPr lang="uk-UA" altLang="ru-RU" sz="2400" b="1" i="1" dirty="0">
                <a:solidFill>
                  <a:srgbClr val="3333FF"/>
                </a:solidFill>
                <a:latin typeface="Times New Roman" panose="02020603050405020304" pitchFamily="18" charset="0"/>
              </a:rPr>
              <a:t>А</a:t>
            </a:r>
            <a:r>
              <a:rPr lang="uk-UA" altLang="ru-RU" sz="2400" b="1" i="1" baseline="-25000" dirty="0">
                <a:solidFill>
                  <a:srgbClr val="3333FF"/>
                </a:solidFill>
                <a:latin typeface="Times New Roman" panose="02020603050405020304" pitchFamily="18" charset="0"/>
              </a:rPr>
              <a:t>1(</a:t>
            </a:r>
            <a:r>
              <a:rPr lang="uk-UA" altLang="ru-RU" sz="2400" b="1" i="1" baseline="-25000" dirty="0" err="1">
                <a:solidFill>
                  <a:srgbClr val="3333FF"/>
                </a:solidFill>
                <a:latin typeface="Times New Roman" panose="02020603050405020304" pitchFamily="18" charset="0"/>
              </a:rPr>
              <a:t>substituent</a:t>
            </a:r>
            <a:r>
              <a:rPr lang="uk-UA" altLang="ru-RU" sz="2400" b="1" i="1" baseline="-25000" dirty="0">
                <a:solidFill>
                  <a:srgbClr val="3333FF"/>
                </a:solidFill>
                <a:latin typeface="Times New Roman" panose="02020603050405020304" pitchFamily="18" charset="0"/>
              </a:rPr>
              <a:t>)</a:t>
            </a:r>
            <a:r>
              <a:rPr lang="uk-UA" altLang="ru-RU" sz="2400" b="1" i="1" dirty="0">
                <a:latin typeface="Times New Roman" panose="02020603050405020304" pitchFamily="18" charset="0"/>
              </a:rPr>
              <a:t> + </a:t>
            </a:r>
            <a:r>
              <a:rPr lang="uk-UA" altLang="ru-RU" sz="2400" b="1" i="1" dirty="0" err="1">
                <a:solidFill>
                  <a:srgbClr val="D60093"/>
                </a:solidFill>
                <a:latin typeface="Times New Roman" panose="02020603050405020304" pitchFamily="18" charset="0"/>
              </a:rPr>
              <a:t>Т</a:t>
            </a:r>
            <a:r>
              <a:rPr lang="uk-UA" altLang="ru-RU" sz="2400" b="1" i="1" dirty="0">
                <a:latin typeface="Times New Roman" panose="02020603050405020304" pitchFamily="18" charset="0"/>
              </a:rPr>
              <a:t> = </a:t>
            </a:r>
            <a:r>
              <a:rPr lang="uk-UA" altLang="ru-RU" sz="2400" b="1" i="1" dirty="0" err="1">
                <a:latin typeface="Times New Roman" panose="02020603050405020304" pitchFamily="18" charset="0"/>
              </a:rPr>
              <a:t>product</a:t>
            </a:r>
            <a:endParaRPr lang="en-US" altLang="ru-RU" sz="2400" b="1" i="1" dirty="0">
              <a:latin typeface="Times New Roman" panose="02020603050405020304" pitchFamily="18" charset="0"/>
            </a:endParaRPr>
          </a:p>
          <a:p>
            <a:pPr marL="0" indent="0" algn="ctr" eaLnBrk="1" hangingPunct="1">
              <a:buNone/>
            </a:pPr>
            <a:endParaRPr lang="en-GB" altLang="ru-RU" sz="2000" b="1" u="sng" dirty="0">
              <a:solidFill>
                <a:srgbClr val="000000"/>
              </a:solidFill>
              <a:latin typeface="Times New Roman" panose="02020603050405020304" pitchFamily="18" charset="0"/>
              <a:cs typeface="Times New Roman" panose="02020603050405020304" pitchFamily="18" charset="0"/>
            </a:endParaRPr>
          </a:p>
          <a:p>
            <a:pPr marL="0" indent="0" algn="ctr" eaLnBrk="1" hangingPunct="1">
              <a:buNone/>
            </a:pPr>
            <a:r>
              <a:rPr lang="en-GB" altLang="ru-RU" sz="2000" b="1" u="sng" dirty="0">
                <a:solidFill>
                  <a:srgbClr val="000000"/>
                </a:solidFill>
                <a:latin typeface="Times New Roman" panose="02020603050405020304" pitchFamily="18" charset="0"/>
                <a:cs typeface="Times New Roman" panose="02020603050405020304" pitchFamily="18" charset="0"/>
              </a:rPr>
              <a:t>CrCl</a:t>
            </a:r>
            <a:r>
              <a:rPr lang="en-GB" altLang="ru-RU" sz="2000" b="1" baseline="-25000" dirty="0">
                <a:solidFill>
                  <a:srgbClr val="000000"/>
                </a:solidFill>
                <a:latin typeface="Times New Roman" panose="02020603050405020304" pitchFamily="18" charset="0"/>
                <a:cs typeface="Times New Roman" panose="02020603050405020304" pitchFamily="18" charset="0"/>
              </a:rPr>
              <a:t>2 </a:t>
            </a:r>
            <a:r>
              <a:rPr lang="en-GB" altLang="ru-RU" sz="2000" b="1" dirty="0">
                <a:solidFill>
                  <a:srgbClr val="000000"/>
                </a:solidFill>
                <a:latin typeface="Times New Roman" panose="02020603050405020304" pitchFamily="18" charset="0"/>
                <a:cs typeface="Times New Roman" panose="02020603050405020304" pitchFamily="18" charset="0"/>
              </a:rPr>
              <a:t>+ FeCl</a:t>
            </a:r>
            <a:r>
              <a:rPr lang="en-GB" altLang="ru-RU" sz="2000" b="1" baseline="-25000" dirty="0">
                <a:solidFill>
                  <a:srgbClr val="000000"/>
                </a:solidFill>
                <a:latin typeface="Times New Roman" panose="02020603050405020304" pitchFamily="18" charset="0"/>
                <a:cs typeface="Times New Roman" panose="02020603050405020304" pitchFamily="18" charset="0"/>
              </a:rPr>
              <a:t>3</a:t>
            </a:r>
            <a:r>
              <a:rPr lang="en-GB" altLang="ru-RU" sz="2000" b="1" dirty="0">
                <a:solidFill>
                  <a:srgbClr val="000000"/>
                </a:solidFill>
                <a:latin typeface="Times New Roman" panose="02020603050405020304" pitchFamily="18" charset="0"/>
                <a:cs typeface="Times New Roman" panose="02020603050405020304" pitchFamily="18" charset="0"/>
              </a:rPr>
              <a:t> = CrCl</a:t>
            </a:r>
            <a:r>
              <a:rPr lang="en-GB" altLang="ru-RU" sz="2000" b="1" baseline="-25000" dirty="0">
                <a:solidFill>
                  <a:srgbClr val="000000"/>
                </a:solidFill>
                <a:latin typeface="Times New Roman" panose="02020603050405020304" pitchFamily="18" charset="0"/>
                <a:cs typeface="Times New Roman" panose="02020603050405020304" pitchFamily="18" charset="0"/>
              </a:rPr>
              <a:t>3</a:t>
            </a:r>
            <a:r>
              <a:rPr lang="en-GB" altLang="ru-RU" sz="2000" b="1" dirty="0">
                <a:solidFill>
                  <a:srgbClr val="000000"/>
                </a:solidFill>
                <a:latin typeface="Times New Roman" panose="02020603050405020304" pitchFamily="18" charset="0"/>
                <a:cs typeface="Times New Roman" panose="02020603050405020304" pitchFamily="18" charset="0"/>
              </a:rPr>
              <a:t> + </a:t>
            </a:r>
            <a:r>
              <a:rPr lang="en-GB" altLang="ru-RU" sz="2000" b="1" u="sng" dirty="0">
                <a:solidFill>
                  <a:srgbClr val="000000"/>
                </a:solidFill>
                <a:latin typeface="Times New Roman" panose="02020603050405020304" pitchFamily="18" charset="0"/>
                <a:cs typeface="Times New Roman" panose="02020603050405020304" pitchFamily="18" charset="0"/>
              </a:rPr>
              <a:t>FeCl</a:t>
            </a:r>
            <a:r>
              <a:rPr lang="en-GB" altLang="ru-RU" sz="2000" b="1" baseline="-25000" dirty="0">
                <a:solidFill>
                  <a:srgbClr val="000000"/>
                </a:solidFill>
                <a:latin typeface="Times New Roman" panose="02020603050405020304" pitchFamily="18" charset="0"/>
                <a:cs typeface="Times New Roman" panose="02020603050405020304" pitchFamily="18" charset="0"/>
              </a:rPr>
              <a:t>2</a:t>
            </a:r>
            <a:endParaRPr lang="en-US" altLang="ru-RU" sz="2000" b="1" baseline="-25000" dirty="0">
              <a:solidFill>
                <a:srgbClr val="000000"/>
              </a:solidFill>
              <a:latin typeface="Times New Roman" panose="02020603050405020304" pitchFamily="18" charset="0"/>
              <a:cs typeface="Times New Roman" panose="02020603050405020304" pitchFamily="18" charset="0"/>
            </a:endParaRPr>
          </a:p>
          <a:p>
            <a:pPr marL="0" indent="0" algn="ctr" eaLnBrk="1" hangingPunct="1">
              <a:buNone/>
            </a:pPr>
            <a:r>
              <a:rPr lang="en-GB" altLang="ru-RU" sz="2000" b="1" dirty="0">
                <a:solidFill>
                  <a:srgbClr val="000000"/>
                </a:solidFill>
                <a:latin typeface="Times New Roman" panose="02020603050405020304" pitchFamily="18" charset="0"/>
                <a:cs typeface="Times New Roman" panose="02020603050405020304" pitchFamily="18" charset="0"/>
              </a:rPr>
              <a:t> </a:t>
            </a:r>
            <a:r>
              <a:rPr lang="en-GB" altLang="ru-RU" sz="2000" b="1" dirty="0">
                <a:latin typeface="Times New Roman" panose="02020603050405020304" pitchFamily="18" charset="0"/>
                <a:cs typeface="Times New Roman" panose="02020603050405020304" pitchFamily="18" charset="0"/>
              </a:rPr>
              <a:t>analyte	                    substitute</a:t>
            </a:r>
            <a:endParaRPr lang="ru-RU" altLang="ru-RU" sz="2000" b="1" dirty="0">
              <a:latin typeface="Times New Roman" panose="02020603050405020304" pitchFamily="18" charset="0"/>
              <a:cs typeface="Times New Roman" panose="02020603050405020304" pitchFamily="18" charset="0"/>
            </a:endParaRPr>
          </a:p>
          <a:p>
            <a:pPr marL="0" indent="0" algn="ctr" eaLnBrk="1" hangingPunct="1">
              <a:buNone/>
            </a:pPr>
            <a:r>
              <a:rPr lang="en-GB" altLang="ru-RU" sz="2000" b="1" dirty="0">
                <a:solidFill>
                  <a:srgbClr val="000000"/>
                </a:solidFill>
                <a:latin typeface="Times New Roman" panose="02020603050405020304" pitchFamily="18" charset="0"/>
                <a:cs typeface="Times New Roman" panose="02020603050405020304" pitchFamily="18" charset="0"/>
              </a:rPr>
              <a:t>5FeCl</a:t>
            </a:r>
            <a:r>
              <a:rPr lang="en-GB" altLang="ru-RU" sz="2000" b="1" baseline="-25000" dirty="0">
                <a:solidFill>
                  <a:srgbClr val="000000"/>
                </a:solidFill>
                <a:latin typeface="Times New Roman" panose="02020603050405020304" pitchFamily="18" charset="0"/>
                <a:cs typeface="Times New Roman" panose="02020603050405020304" pitchFamily="18" charset="0"/>
              </a:rPr>
              <a:t>2</a:t>
            </a:r>
            <a:r>
              <a:rPr lang="en-GB" altLang="ru-RU" sz="2000" b="1" dirty="0">
                <a:solidFill>
                  <a:srgbClr val="000000"/>
                </a:solidFill>
                <a:latin typeface="Times New Roman" panose="02020603050405020304" pitchFamily="18" charset="0"/>
                <a:cs typeface="Times New Roman" panose="02020603050405020304" pitchFamily="18" charset="0"/>
              </a:rPr>
              <a:t> + KMnO</a:t>
            </a:r>
            <a:r>
              <a:rPr lang="en-GB" altLang="ru-RU" sz="2000" b="1" baseline="-25000" dirty="0">
                <a:solidFill>
                  <a:srgbClr val="000000"/>
                </a:solidFill>
                <a:latin typeface="Times New Roman" panose="02020603050405020304" pitchFamily="18" charset="0"/>
                <a:cs typeface="Times New Roman" panose="02020603050405020304" pitchFamily="18" charset="0"/>
              </a:rPr>
              <a:t>4</a:t>
            </a:r>
            <a:r>
              <a:rPr lang="en-GB" altLang="ru-RU" sz="2000" b="1" dirty="0">
                <a:solidFill>
                  <a:srgbClr val="000000"/>
                </a:solidFill>
                <a:latin typeface="Times New Roman" panose="02020603050405020304" pitchFamily="18" charset="0"/>
                <a:cs typeface="Times New Roman" panose="02020603050405020304" pitchFamily="18" charset="0"/>
              </a:rPr>
              <a:t> + HCl = 5FeCl</a:t>
            </a:r>
            <a:r>
              <a:rPr lang="en-GB" altLang="ru-RU" sz="2000" b="1" baseline="-25000" dirty="0">
                <a:solidFill>
                  <a:srgbClr val="000000"/>
                </a:solidFill>
                <a:latin typeface="Times New Roman" panose="02020603050405020304" pitchFamily="18" charset="0"/>
                <a:cs typeface="Times New Roman" panose="02020603050405020304" pitchFamily="18" charset="0"/>
              </a:rPr>
              <a:t>3</a:t>
            </a:r>
            <a:r>
              <a:rPr lang="en-GB" altLang="ru-RU" sz="2000" b="1" dirty="0">
                <a:solidFill>
                  <a:srgbClr val="000000"/>
                </a:solidFill>
                <a:latin typeface="Times New Roman" panose="02020603050405020304" pitchFamily="18" charset="0"/>
                <a:cs typeface="Times New Roman" panose="02020603050405020304" pitchFamily="18" charset="0"/>
              </a:rPr>
              <a:t> + </a:t>
            </a:r>
            <a:r>
              <a:rPr lang="en-GB" altLang="ru-RU" sz="2000" b="1" dirty="0" err="1">
                <a:solidFill>
                  <a:srgbClr val="000000"/>
                </a:solidFill>
                <a:latin typeface="Times New Roman" panose="02020603050405020304" pitchFamily="18" charset="0"/>
                <a:cs typeface="Times New Roman" panose="02020603050405020304" pitchFamily="18" charset="0"/>
              </a:rPr>
              <a:t>KCl</a:t>
            </a:r>
            <a:r>
              <a:rPr lang="en-GB" altLang="ru-RU" sz="2000" b="1" dirty="0">
                <a:solidFill>
                  <a:srgbClr val="000000"/>
                </a:solidFill>
                <a:latin typeface="Times New Roman" panose="02020603050405020304" pitchFamily="18" charset="0"/>
                <a:cs typeface="Times New Roman" panose="02020603050405020304" pitchFamily="18" charset="0"/>
              </a:rPr>
              <a:t> + MnCl</a:t>
            </a:r>
            <a:r>
              <a:rPr lang="en-GB" altLang="ru-RU" sz="2000" b="1" baseline="-25000" dirty="0">
                <a:solidFill>
                  <a:srgbClr val="000000"/>
                </a:solidFill>
                <a:latin typeface="Times New Roman" panose="02020603050405020304" pitchFamily="18" charset="0"/>
                <a:cs typeface="Times New Roman" panose="02020603050405020304" pitchFamily="18" charset="0"/>
              </a:rPr>
              <a:t>2</a:t>
            </a:r>
            <a:r>
              <a:rPr lang="en-GB" altLang="ru-RU" sz="2000" b="1" dirty="0">
                <a:solidFill>
                  <a:srgbClr val="000000"/>
                </a:solidFill>
                <a:latin typeface="Times New Roman" panose="02020603050405020304" pitchFamily="18" charset="0"/>
                <a:cs typeface="Times New Roman" panose="02020603050405020304" pitchFamily="18" charset="0"/>
              </a:rPr>
              <a:t> + 4H</a:t>
            </a:r>
            <a:r>
              <a:rPr lang="en-GB" altLang="ru-RU" sz="2000" b="1" baseline="-25000" dirty="0">
                <a:solidFill>
                  <a:srgbClr val="000000"/>
                </a:solidFill>
                <a:latin typeface="Times New Roman" panose="02020603050405020304" pitchFamily="18" charset="0"/>
                <a:cs typeface="Times New Roman" panose="02020603050405020304" pitchFamily="18" charset="0"/>
              </a:rPr>
              <a:t>2</a:t>
            </a:r>
            <a:r>
              <a:rPr lang="en-GB" altLang="ru-RU" sz="2000" b="1" dirty="0">
                <a:solidFill>
                  <a:srgbClr val="000000"/>
                </a:solidFill>
                <a:latin typeface="Times New Roman" panose="02020603050405020304" pitchFamily="18" charset="0"/>
                <a:cs typeface="Times New Roman" panose="02020603050405020304" pitchFamily="18" charset="0"/>
              </a:rPr>
              <a:t>O</a:t>
            </a:r>
          </a:p>
          <a:p>
            <a:endParaRPr lang="en-US" altLang="ru-RU" sz="2400" dirty="0">
              <a:solidFill>
                <a:schemeClr val="hlink"/>
              </a:solidFill>
              <a:latin typeface="Times New Roman" panose="02020603050405020304" pitchFamily="18" charset="0"/>
              <a:cs typeface="Times New Roman" panose="02020603050405020304" pitchFamily="18" charset="0"/>
            </a:endParaRPr>
          </a:p>
          <a:p>
            <a:r>
              <a:rPr lang="en-US" altLang="ru-RU" sz="2400" dirty="0">
                <a:solidFill>
                  <a:schemeClr val="hlink"/>
                </a:solidFill>
                <a:latin typeface="Times New Roman" panose="02020603050405020304" pitchFamily="18" charset="0"/>
                <a:cs typeface="Times New Roman" panose="02020603050405020304" pitchFamily="18" charset="0"/>
              </a:rPr>
              <a:t>Revertive titration</a:t>
            </a:r>
            <a:r>
              <a:rPr lang="en-US" altLang="ru-RU" sz="1800" dirty="0">
                <a:solidFill>
                  <a:schemeClr val="hlink"/>
                </a:solidFill>
                <a:latin typeface="Times New Roman" panose="02020603050405020304" pitchFamily="18" charset="0"/>
                <a:cs typeface="Times New Roman" panose="02020603050405020304" pitchFamily="18" charset="0"/>
              </a:rPr>
              <a:t> </a:t>
            </a:r>
            <a:r>
              <a:rPr lang="en-US" altLang="ru-RU" sz="2400" dirty="0">
                <a:latin typeface="Times New Roman" panose="02020603050405020304" pitchFamily="18" charset="0"/>
                <a:cs typeface="Times New Roman" panose="02020603050405020304" pitchFamily="18" charset="0"/>
              </a:rPr>
              <a:t>is a</a:t>
            </a:r>
            <a:r>
              <a:rPr lang="en-US" altLang="ru-RU" sz="1800" dirty="0">
                <a:latin typeface="Times New Roman" panose="02020603050405020304" pitchFamily="18" charset="0"/>
                <a:cs typeface="Times New Roman" panose="02020603050405020304" pitchFamily="18" charset="0"/>
              </a:rPr>
              <a:t> </a:t>
            </a:r>
            <a:r>
              <a:rPr lang="en-US" altLang="ru-RU" sz="2400" dirty="0">
                <a:latin typeface="Times New Roman" panose="02020603050405020304" pitchFamily="18" charset="0"/>
                <a:cs typeface="Times New Roman" panose="02020603050405020304" pitchFamily="18" charset="0"/>
              </a:rPr>
              <a:t>process in which the standard solution is titrated by the solution of an investigated substance.</a:t>
            </a:r>
            <a:endParaRPr lang="ru-RU" altLang="ru-RU" sz="2400" dirty="0">
              <a:latin typeface="Times New Roman" panose="02020603050405020304" pitchFamily="18" charset="0"/>
              <a:cs typeface="Times New Roman" panose="02020603050405020304" pitchFamily="18" charset="0"/>
            </a:endParaRPr>
          </a:p>
          <a:p>
            <a:endParaRPr lang="en-IQ" sz="2400" dirty="0">
              <a:latin typeface="Times New Roman" panose="02020603050405020304" pitchFamily="18" charset="0"/>
              <a:cs typeface="Times New Roman" panose="02020603050405020304" pitchFamily="18" charset="0"/>
            </a:endParaRPr>
          </a:p>
          <a:p>
            <a:endParaRPr lang="en-IQ" sz="2400" dirty="0">
              <a:latin typeface="Times New Roman" panose="02020603050405020304" pitchFamily="18" charset="0"/>
              <a:cs typeface="Times New Roman" panose="02020603050405020304" pitchFamily="18" charset="0"/>
            </a:endParaRPr>
          </a:p>
          <a:p>
            <a:endParaRPr lang="en-IQ" sz="2400"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ru-RU" sz="2400" i="1" u="sng" dirty="0">
                <a:solidFill>
                  <a:schemeClr val="hlink"/>
                </a:solidFill>
                <a:latin typeface="Times New Roman" panose="02020603050405020304" pitchFamily="18" charset="0"/>
                <a:cs typeface="Times New Roman" panose="02020603050405020304" pitchFamily="18" charset="0"/>
              </a:rPr>
              <a:t>This titration is used, when:</a:t>
            </a:r>
          </a:p>
          <a:p>
            <a:pPr>
              <a:spcBef>
                <a:spcPct val="0"/>
              </a:spcBef>
            </a:pPr>
            <a:r>
              <a:rPr lang="en-US" altLang="ru-RU" sz="2400" dirty="0">
                <a:latin typeface="Times New Roman" panose="02020603050405020304" pitchFamily="18" charset="0"/>
                <a:cs typeface="Times New Roman" panose="02020603050405020304" pitchFamily="18" charset="0"/>
              </a:rPr>
              <a:t>The titration reaction is</a:t>
            </a:r>
            <a:r>
              <a:rPr lang="en-US" altLang="ru-RU" sz="2400" dirty="0">
                <a:solidFill>
                  <a:srgbClr val="C00000"/>
                </a:solidFill>
                <a:latin typeface="Times New Roman" panose="02020603050405020304" pitchFamily="18" charset="0"/>
                <a:cs typeface="Times New Roman" panose="02020603050405020304" pitchFamily="18" charset="0"/>
              </a:rPr>
              <a:t> too slow</a:t>
            </a:r>
          </a:p>
          <a:p>
            <a:pPr>
              <a:spcBef>
                <a:spcPct val="0"/>
              </a:spcBef>
            </a:pPr>
            <a:r>
              <a:rPr lang="en-US" altLang="ru-RU" sz="2400" dirty="0">
                <a:latin typeface="Times New Roman" panose="02020603050405020304" pitchFamily="18" charset="0"/>
                <a:cs typeface="Times New Roman" panose="02020603050405020304" pitchFamily="18" charset="0"/>
              </a:rPr>
              <a:t>A suitable </a:t>
            </a:r>
            <a:r>
              <a:rPr lang="en-US" altLang="ru-RU" sz="2400" dirty="0">
                <a:solidFill>
                  <a:srgbClr val="C00000"/>
                </a:solidFill>
                <a:latin typeface="Times New Roman" panose="02020603050405020304" pitchFamily="18" charset="0"/>
                <a:cs typeface="Times New Roman" panose="02020603050405020304" pitchFamily="18" charset="0"/>
              </a:rPr>
              <a:t>indicator is not available</a:t>
            </a:r>
          </a:p>
          <a:p>
            <a:pPr>
              <a:spcBef>
                <a:spcPct val="0"/>
              </a:spcBef>
            </a:pPr>
            <a:r>
              <a:rPr lang="en-US" altLang="ru-RU" sz="2400" dirty="0">
                <a:solidFill>
                  <a:srgbClr val="C00000"/>
                </a:solidFill>
                <a:latin typeface="Times New Roman" panose="02020603050405020304" pitchFamily="18" charset="0"/>
                <a:cs typeface="Times New Roman" panose="02020603050405020304" pitchFamily="18" charset="0"/>
              </a:rPr>
              <a:t>Side-effects are observed</a:t>
            </a:r>
            <a:endParaRPr lang="ru-RU" altLang="ru-RU" sz="2400" dirty="0">
              <a:solidFill>
                <a:srgbClr val="C00000"/>
              </a:solidFill>
              <a:latin typeface="Times New Roman" panose="02020603050405020304" pitchFamily="18" charset="0"/>
              <a:cs typeface="Times New Roman" panose="02020603050405020304" pitchFamily="18" charset="0"/>
            </a:endParaRPr>
          </a:p>
        </p:txBody>
      </p:sp>
      <p:sp>
        <p:nvSpPr>
          <p:cNvPr id="4" name="Rectangle 5">
            <a:extLst>
              <a:ext uri="{FF2B5EF4-FFF2-40B4-BE49-F238E27FC236}">
                <a16:creationId xmlns:a16="http://schemas.microsoft.com/office/drawing/2014/main" id="{A586FCA6-729F-CA4E-A5C6-3A7651037CF4}"/>
              </a:ext>
            </a:extLst>
          </p:cNvPr>
          <p:cNvSpPr>
            <a:spLocks noChangeArrowheads="1"/>
          </p:cNvSpPr>
          <p:nvPr/>
        </p:nvSpPr>
        <p:spPr bwMode="auto">
          <a:xfrm>
            <a:off x="3036093" y="3844638"/>
            <a:ext cx="6119812" cy="519112"/>
          </a:xfrm>
          <a:prstGeom prst="rect">
            <a:avLst/>
          </a:prstGeom>
          <a:noFill/>
          <a:ln w="9525">
            <a:noFill/>
            <a:miter lim="800000"/>
            <a:headEnd/>
            <a:tailEnd/>
          </a:ln>
          <a:effectLst/>
        </p:spPr>
        <p:txBody>
          <a:bodyPr>
            <a:spAutoFit/>
          </a:bodyPr>
          <a:lstStyle/>
          <a:p>
            <a:pPr algn="ctr" eaLnBrk="1" hangingPunct="1">
              <a:spcBef>
                <a:spcPct val="20000"/>
              </a:spcBef>
              <a:buClr>
                <a:schemeClr val="hlink"/>
              </a:buClr>
              <a:buFont typeface="Wingdings" pitchFamily="2" charset="2"/>
              <a:buNone/>
              <a:defRPr/>
            </a:pPr>
            <a:r>
              <a:rPr lang="en-US" sz="2800" b="1" i="1" dirty="0" err="1">
                <a:solidFill>
                  <a:srgbClr val="009900"/>
                </a:solidFill>
                <a:effectLst>
                  <a:outerShdw blurRad="38100" dist="38100" dir="2700000" algn="tl">
                    <a:srgbClr val="C0C0C0"/>
                  </a:outerShdw>
                </a:effectLst>
                <a:latin typeface="Times New Roman" pitchFamily="18" charset="0"/>
                <a:cs typeface="Times New Roman" pitchFamily="18" charset="0"/>
              </a:rPr>
              <a:t>А</a:t>
            </a:r>
            <a:r>
              <a:rPr lang="en-US" sz="2800" b="1" i="1" dirty="0">
                <a:solidFill>
                  <a:srgbClr val="009900"/>
                </a:solidFill>
                <a:effectLst>
                  <a:outerShdw blurRad="38100" dist="38100" dir="2700000" algn="tl">
                    <a:srgbClr val="C0C0C0"/>
                  </a:outerShdw>
                </a:effectLst>
                <a:latin typeface="Times New Roman" pitchFamily="18" charset="0"/>
                <a:cs typeface="Times New Roman" pitchFamily="18" charset="0"/>
              </a:rPr>
              <a:t>(in burette)</a:t>
            </a:r>
            <a:r>
              <a:rPr lang="en-US" sz="2800" b="1" i="1" dirty="0">
                <a:effectLst>
                  <a:outerShdw blurRad="38100" dist="38100" dir="2700000" algn="tl">
                    <a:srgbClr val="C0C0C0"/>
                  </a:outerShdw>
                </a:effectLst>
                <a:latin typeface="Times New Roman" pitchFamily="18" charset="0"/>
                <a:cs typeface="Times New Roman" pitchFamily="18" charset="0"/>
              </a:rPr>
              <a:t> + </a:t>
            </a:r>
            <a:r>
              <a:rPr lang="en-US" sz="2800" b="1" i="1" dirty="0" err="1">
                <a:solidFill>
                  <a:srgbClr val="FF0066"/>
                </a:solidFill>
                <a:effectLst>
                  <a:outerShdw blurRad="38100" dist="38100" dir="2700000" algn="tl">
                    <a:srgbClr val="C0C0C0"/>
                  </a:outerShdw>
                </a:effectLst>
                <a:latin typeface="Times New Roman" pitchFamily="18" charset="0"/>
                <a:cs typeface="Times New Roman" pitchFamily="18" charset="0"/>
              </a:rPr>
              <a:t>Т</a:t>
            </a:r>
            <a:r>
              <a:rPr lang="en-US" sz="2800" b="1" i="1" dirty="0">
                <a:solidFill>
                  <a:srgbClr val="FF0066"/>
                </a:solidFill>
                <a:effectLst>
                  <a:outerShdw blurRad="38100" dist="38100" dir="2700000" algn="tl">
                    <a:srgbClr val="C0C0C0"/>
                  </a:outerShdw>
                </a:effectLst>
                <a:latin typeface="Times New Roman" pitchFamily="18" charset="0"/>
                <a:cs typeface="Times New Roman" pitchFamily="18" charset="0"/>
              </a:rPr>
              <a:t>(in flask)</a:t>
            </a:r>
            <a:r>
              <a:rPr lang="en-US" sz="2800" b="1" i="1" dirty="0">
                <a:effectLst>
                  <a:outerShdw blurRad="38100" dist="38100" dir="2700000" algn="tl">
                    <a:srgbClr val="C0C0C0"/>
                  </a:outerShdw>
                </a:effectLst>
                <a:latin typeface="Times New Roman" pitchFamily="18" charset="0"/>
                <a:cs typeface="Times New Roman" pitchFamily="18" charset="0"/>
              </a:rPr>
              <a:t> = product</a:t>
            </a:r>
          </a:p>
        </p:txBody>
      </p:sp>
      <p:sp>
        <p:nvSpPr>
          <p:cNvPr id="7" name="Slide Number Placeholder 6">
            <a:extLst>
              <a:ext uri="{FF2B5EF4-FFF2-40B4-BE49-F238E27FC236}">
                <a16:creationId xmlns:a16="http://schemas.microsoft.com/office/drawing/2014/main" id="{4A819C77-0307-B042-9662-AFA3B4101FA1}"/>
              </a:ext>
            </a:extLst>
          </p:cNvPr>
          <p:cNvSpPr>
            <a:spLocks noGrp="1"/>
          </p:cNvSpPr>
          <p:nvPr>
            <p:ph type="sldNum" sz="quarter" idx="12"/>
          </p:nvPr>
        </p:nvSpPr>
        <p:spPr/>
        <p:txBody>
          <a:bodyPr/>
          <a:lstStyle/>
          <a:p>
            <a:fld id="{88090F67-2096-5340-93FF-8FBA9FFBF1CA}" type="slidenum">
              <a:rPr lang="en-IQ" smtClean="0"/>
              <a:t>4</a:t>
            </a:fld>
            <a:endParaRPr lang="en-IQ"/>
          </a:p>
        </p:txBody>
      </p:sp>
    </p:spTree>
    <p:extLst>
      <p:ext uri="{BB962C8B-B14F-4D97-AF65-F5344CB8AC3E}">
        <p14:creationId xmlns:p14="http://schemas.microsoft.com/office/powerpoint/2010/main" val="4043754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76A8EB-181E-4544-8200-A55056B9DEEA}"/>
                  </a:ext>
                </a:extLst>
              </p:cNvPr>
              <p:cNvSpPr>
                <a:spLocks noGrp="1"/>
              </p:cNvSpPr>
              <p:nvPr>
                <p:ph idx="1"/>
              </p:nvPr>
            </p:nvSpPr>
            <p:spPr>
              <a:xfrm>
                <a:off x="241851" y="136525"/>
                <a:ext cx="11698357" cy="4351338"/>
              </a:xfrm>
            </p:spPr>
            <p:txBody>
              <a:bodyPr>
                <a:normAutofit/>
              </a:bodyPr>
              <a:lstStyle/>
              <a:p>
                <a:pPr marL="0" indent="0">
                  <a:buNone/>
                </a:pPr>
                <a:r>
                  <a:rPr lang="en-US" sz="1600" b="1" u="sng" dirty="0">
                    <a:solidFill>
                      <a:srgbClr val="C00000"/>
                    </a:solidFill>
                    <a:latin typeface="Times New Roman" panose="02020603050405020304" pitchFamily="18" charset="0"/>
                    <a:cs typeface="Times New Roman" panose="02020603050405020304" pitchFamily="18" charset="0"/>
                    <a:sym typeface="Wingdings" pitchFamily="2" charset="2"/>
                  </a:rPr>
                  <a:t>(c) </a:t>
                </a:r>
                <a:r>
                  <a:rPr lang="en-US" sz="1600" b="1" u="sng" dirty="0">
                    <a:solidFill>
                      <a:srgbClr val="C00000"/>
                    </a:solidFill>
                    <a:latin typeface="Times New Roman" panose="02020603050405020304" pitchFamily="18" charset="0"/>
                    <a:cs typeface="Times New Roman" panose="02020603050405020304" pitchFamily="18" charset="0"/>
                  </a:rPr>
                  <a:t>What is the pH after the addition of 60 ml 0.1M HCl?</a:t>
                </a:r>
              </a:p>
              <a:p>
                <a:pPr marL="0" indent="0">
                  <a:buNone/>
                </a:pPr>
                <a:r>
                  <a:rPr lang="en-US" sz="1600" b="1" dirty="0">
                    <a:solidFill>
                      <a:srgbClr val="C00000"/>
                    </a:solidFill>
                    <a:latin typeface="Times New Roman" panose="02020603050405020304" pitchFamily="18" charset="0"/>
                    <a:cs typeface="Times New Roman" panose="02020603050405020304" pitchFamily="18" charset="0"/>
                    <a:sym typeface="Wingdings" pitchFamily="2" charset="2"/>
                  </a:rPr>
                  <a:t>We need to calculate the amount(moles#) of HCl</a:t>
                </a:r>
                <a:r>
                  <a:rPr lang="en-US" sz="1600" b="1" baseline="30000" dirty="0">
                    <a:solidFill>
                      <a:srgbClr val="C00000"/>
                    </a:solidFill>
                    <a:latin typeface="Times New Roman" panose="02020603050405020304" pitchFamily="18" charset="0"/>
                    <a:cs typeface="Times New Roman" panose="02020603050405020304" pitchFamily="18" charset="0"/>
                    <a:sym typeface="Wingdings" pitchFamily="2" charset="2"/>
                  </a:rPr>
                  <a:t> </a:t>
                </a:r>
                <a:r>
                  <a:rPr lang="en-US" sz="1600" b="1" dirty="0">
                    <a:solidFill>
                      <a:srgbClr val="C00000"/>
                    </a:solidFill>
                    <a:latin typeface="Times New Roman" panose="02020603050405020304" pitchFamily="18" charset="0"/>
                    <a:cs typeface="Times New Roman" panose="02020603050405020304" pitchFamily="18" charset="0"/>
                    <a:sym typeface="Wingdings" pitchFamily="2" charset="2"/>
                  </a:rPr>
                  <a:t>added to the solution  , </a:t>
                </a:r>
                <a:r>
                  <a:rPr lang="en-US" sz="1600" b="1" dirty="0">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HCl</a:t>
                </a:r>
                <a:r>
                  <a:rPr lang="en-US" sz="1600" baseline="30000" dirty="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smtClean="0">
                            <a:solidFill>
                              <a:srgbClr val="000000"/>
                            </a:solidFill>
                            <a:latin typeface="Cambria Math" panose="02040503050406030204" pitchFamily="18" charset="0"/>
                          </a:rPr>
                        </m:ctrlPr>
                      </m:fPr>
                      <m:num>
                        <m:r>
                          <a:rPr lang="en-US" sz="1600" b="1" i="1" smtClean="0">
                            <a:solidFill>
                              <a:srgbClr val="000000"/>
                            </a:solidFill>
                            <a:latin typeface="Cambria Math" panose="02040503050406030204" pitchFamily="18" charset="0"/>
                          </a:rPr>
                          <m:t>𝒎𝒐𝒍</m:t>
                        </m:r>
                      </m:num>
                      <m:den>
                        <m:r>
                          <a:rPr lang="en-US" sz="1600" b="1" i="1" smtClean="0">
                            <a:solidFill>
                              <a:srgbClr val="000000"/>
                            </a:solidFill>
                            <a:latin typeface="Cambria Math" panose="02040503050406030204" pitchFamily="18" charset="0"/>
                          </a:rPr>
                          <m:t>𝑳</m:t>
                        </m:r>
                      </m:den>
                    </m:f>
                  </m:oMath>
                </a14:m>
                <a:r>
                  <a:rPr lang="en-US" sz="1600" b="1" dirty="0">
                    <a:solidFill>
                      <a:srgbClr val="C00000"/>
                    </a:solidFill>
                    <a:latin typeface="Times New Roman" panose="02020603050405020304" pitchFamily="18" charset="0"/>
                    <a:cs typeface="Times New Roman" panose="02020603050405020304" pitchFamily="18" charset="0"/>
                  </a:rPr>
                  <a:t>.      </a:t>
                </a:r>
                <a:r>
                  <a:rPr lang="en-US" sz="1600" b="1" dirty="0">
                    <a:solidFill>
                      <a:schemeClr val="tx1"/>
                    </a:solidFill>
                    <a:latin typeface="Times New Roman" panose="02020603050405020304" pitchFamily="18" charset="0"/>
                    <a:cs typeface="Times New Roman" panose="02020603050405020304" pitchFamily="18" charset="0"/>
                  </a:rPr>
                  <a:t>0.1= </a:t>
                </a:r>
                <a14:m>
                  <m:oMath xmlns:m="http://schemas.openxmlformats.org/officeDocument/2006/math">
                    <m:f>
                      <m:fPr>
                        <m:ctrlPr>
                          <a:rPr lang="en-US" sz="1600" b="1" i="1">
                            <a:solidFill>
                              <a:schemeClr val="tx1"/>
                            </a:solidFill>
                            <a:latin typeface="Cambria Math" panose="02040503050406030204" pitchFamily="18" charset="0"/>
                          </a:rPr>
                        </m:ctrlPr>
                      </m:fPr>
                      <m:num>
                        <m:r>
                          <a:rPr lang="en-US" sz="1600" b="1" i="1">
                            <a:solidFill>
                              <a:schemeClr val="tx1"/>
                            </a:solidFill>
                            <a:latin typeface="Cambria Math" panose="02040503050406030204" pitchFamily="18" charset="0"/>
                          </a:rPr>
                          <m:t>𝒎𝒐𝒍</m:t>
                        </m:r>
                      </m:num>
                      <m:den>
                        <m:r>
                          <a:rPr lang="en-US" sz="1600" b="1" i="1" smtClean="0">
                            <a:solidFill>
                              <a:schemeClr val="tx1"/>
                            </a:solidFill>
                            <a:latin typeface="Cambria Math" panose="02040503050406030204" pitchFamily="18" charset="0"/>
                          </a:rPr>
                          <m:t>𝟔𝟎</m:t>
                        </m:r>
                        <m:r>
                          <a:rPr lang="en-US" sz="1600" b="1" i="1" smtClean="0">
                            <a:solidFill>
                              <a:schemeClr val="tx1"/>
                            </a:solidFill>
                            <a:latin typeface="Cambria Math" panose="02040503050406030204" pitchFamily="18" charset="0"/>
                          </a:rPr>
                          <m:t>/</m:t>
                        </m:r>
                        <m:r>
                          <a:rPr lang="en-US" sz="1600" b="1" i="1" smtClean="0">
                            <a:solidFill>
                              <a:schemeClr val="tx1"/>
                            </a:solidFill>
                            <a:latin typeface="Cambria Math" panose="02040503050406030204" pitchFamily="18" charset="0"/>
                          </a:rPr>
                          <m:t>𝟏𝟎𝟎𝟎</m:t>
                        </m:r>
                      </m:den>
                    </m:f>
                    <m:r>
                      <a:rPr lang="en-US" sz="1600" b="1" i="0" smtClean="0">
                        <a:solidFill>
                          <a:schemeClr val="tx1"/>
                        </a:solidFill>
                        <a:latin typeface="Cambria Math" panose="02040503050406030204" pitchFamily="18" charset="0"/>
                      </a:rPr>
                      <m:t>,</m:t>
                    </m:r>
                  </m:oMath>
                </a14:m>
                <a:r>
                  <a:rPr lang="en-US" sz="1600" b="1" dirty="0">
                    <a:solidFill>
                      <a:srgbClr val="C00000"/>
                    </a:solidFill>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0.1= </a:t>
                </a:r>
                <a14:m>
                  <m:oMath xmlns:m="http://schemas.openxmlformats.org/officeDocument/2006/math">
                    <m:f>
                      <m:fPr>
                        <m:ctrlPr>
                          <a:rPr lang="en-US" sz="1600" b="1" i="1">
                            <a:latin typeface="Cambria Math" panose="02040503050406030204" pitchFamily="18" charset="0"/>
                          </a:rPr>
                        </m:ctrlPr>
                      </m:fPr>
                      <m:num>
                        <m:r>
                          <a:rPr lang="en-US" sz="1600" b="1" i="1">
                            <a:latin typeface="Cambria Math" panose="02040503050406030204" pitchFamily="18" charset="0"/>
                          </a:rPr>
                          <m:t>𝒎𝒐𝒍</m:t>
                        </m:r>
                      </m:num>
                      <m:den>
                        <m:r>
                          <a:rPr lang="en-US" sz="1600" b="1" i="1" smtClean="0">
                            <a:latin typeface="Cambria Math" panose="02040503050406030204" pitchFamily="18" charset="0"/>
                          </a:rPr>
                          <m:t>𝟎</m:t>
                        </m:r>
                        <m:r>
                          <a:rPr lang="en-US" sz="1600" b="1" i="1" smtClean="0">
                            <a:latin typeface="Cambria Math" panose="02040503050406030204" pitchFamily="18" charset="0"/>
                          </a:rPr>
                          <m:t>.</m:t>
                        </m:r>
                        <m:r>
                          <a:rPr lang="en-US" sz="1600" b="1" i="1" smtClean="0">
                            <a:latin typeface="Cambria Math" panose="02040503050406030204" pitchFamily="18" charset="0"/>
                          </a:rPr>
                          <m:t>𝟎𝟔</m:t>
                        </m:r>
                      </m:den>
                    </m:f>
                    <m:r>
                      <a:rPr lang="en-US" sz="1600" b="1">
                        <a:latin typeface="Cambria Math" panose="02040503050406030204" pitchFamily="18" charset="0"/>
                      </a:rPr>
                      <m:t>, </m:t>
                    </m:r>
                  </m:oMath>
                </a14:m>
                <a:r>
                  <a:rPr lang="en-US" sz="1600" b="1" dirty="0">
                    <a:solidFill>
                      <a:srgbClr val="FF0000"/>
                    </a:solidFill>
                    <a:latin typeface="Times New Roman" panose="02020603050405020304" pitchFamily="18" charset="0"/>
                    <a:cs typeface="Times New Roman" panose="02020603050405020304" pitchFamily="18" charset="0"/>
                  </a:rPr>
                  <a:t>[HCl</a:t>
                </a:r>
                <a:r>
                  <a:rPr lang="en-US" sz="1600" b="1" baseline="30000" dirty="0">
                    <a:solidFill>
                      <a:srgbClr val="FF000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]=0.006 mole(# of H</a:t>
                </a:r>
                <a:r>
                  <a:rPr lang="en-US" sz="1600" b="1" baseline="30000" dirty="0">
                    <a:solidFill>
                      <a:srgbClr val="FF0000"/>
                    </a:solidFill>
                    <a:latin typeface="Times New Roman" panose="02020603050405020304" pitchFamily="18" charset="0"/>
                    <a:cs typeface="Times New Roman" panose="02020603050405020304" pitchFamily="18" charset="0"/>
                  </a:rPr>
                  <a:t>+</a:t>
                </a:r>
                <a:r>
                  <a:rPr lang="en-US" sz="1600" b="1" dirty="0">
                    <a:solidFill>
                      <a:srgbClr val="FF0000"/>
                    </a:solidFill>
                    <a:latin typeface="Times New Roman" panose="02020603050405020304" pitchFamily="18" charset="0"/>
                    <a:cs typeface="Times New Roman" panose="02020603050405020304" pitchFamily="18" charset="0"/>
                  </a:rPr>
                  <a:t> or </a:t>
                </a:r>
                <a:r>
                  <a:rPr lang="en-US" sz="1600" dirty="0">
                    <a:solidFill>
                      <a:srgbClr val="0432FF"/>
                    </a:solidFill>
                    <a:latin typeface="Times New Roman" panose="02020603050405020304" pitchFamily="18" charset="0"/>
                    <a:cs typeface="Times New Roman" panose="02020603050405020304" pitchFamily="18" charset="0"/>
                  </a:rPr>
                  <a:t>H</a:t>
                </a:r>
                <a:r>
                  <a:rPr lang="en-US" sz="1600" baseline="-25000" dirty="0">
                    <a:solidFill>
                      <a:srgbClr val="0432FF"/>
                    </a:solidFill>
                    <a:latin typeface="Times New Roman" panose="02020603050405020304" pitchFamily="18" charset="0"/>
                    <a:cs typeface="Times New Roman" panose="02020603050405020304" pitchFamily="18" charset="0"/>
                  </a:rPr>
                  <a:t>3</a:t>
                </a:r>
                <a:r>
                  <a:rPr lang="en-US" sz="1600" dirty="0">
                    <a:solidFill>
                      <a:srgbClr val="0432FF"/>
                    </a:solidFill>
                    <a:latin typeface="Times New Roman" panose="02020603050405020304" pitchFamily="18" charset="0"/>
                    <a:cs typeface="Times New Roman" panose="02020603050405020304" pitchFamily="18" charset="0"/>
                  </a:rPr>
                  <a:t>O</a:t>
                </a:r>
                <a:r>
                  <a:rPr lang="en-US" sz="1600" baseline="30000" dirty="0">
                    <a:solidFill>
                      <a:srgbClr val="0432FF"/>
                    </a:solidFill>
                    <a:latin typeface="Times New Roman" panose="02020603050405020304" pitchFamily="18" charset="0"/>
                    <a:cs typeface="Times New Roman" panose="02020603050405020304" pitchFamily="18" charset="0"/>
                  </a:rPr>
                  <a:t>+</a:t>
                </a:r>
                <a:r>
                  <a:rPr lang="en-US" sz="1600" dirty="0">
                    <a:solidFill>
                      <a:srgbClr val="0432FF"/>
                    </a:solidFill>
                    <a:latin typeface="Times New Roman" panose="02020603050405020304" pitchFamily="18" charset="0"/>
                    <a:cs typeface="Times New Roman" panose="02020603050405020304" pitchFamily="18" charset="0"/>
                  </a:rPr>
                  <a:t> mole)</a:t>
                </a:r>
                <a:endParaRPr lang="en-US" sz="1600" b="1" dirty="0">
                  <a:solidFill>
                    <a:srgbClr val="C00000"/>
                  </a:solidFill>
                  <a:latin typeface="Times New Roman" panose="02020603050405020304" pitchFamily="18" charset="0"/>
                  <a:cs typeface="Times New Roman" panose="02020603050405020304" pitchFamily="18" charset="0"/>
                  <a:sym typeface="Wingdings" pitchFamily="2" charset="2"/>
                </a:endParaRPr>
              </a:p>
              <a:p>
                <a:pPr marL="0" indent="0">
                  <a:buNone/>
                </a:pPr>
                <a:r>
                  <a:rPr lang="en-US" sz="1600" b="1" dirty="0">
                    <a:solidFill>
                      <a:srgbClr val="C00000"/>
                    </a:solidFill>
                    <a:latin typeface="Times New Roman" panose="02020603050405020304" pitchFamily="18" charset="0"/>
                    <a:cs typeface="Times New Roman" panose="02020603050405020304" pitchFamily="18" charset="0"/>
                    <a:sym typeface="Wingdings" pitchFamily="2" charset="2"/>
                  </a:rPr>
                  <a:t>Also we need to calculate moles # of </a:t>
                </a:r>
                <a:r>
                  <a:rPr lang="en-US" sz="1600" dirty="0">
                    <a:solidFill>
                      <a:srgbClr val="0432FF"/>
                    </a:solidFill>
                    <a:latin typeface="Times New Roman" panose="02020603050405020304" pitchFamily="18" charset="0"/>
                    <a:cs typeface="Times New Roman" panose="02020603050405020304" pitchFamily="18" charset="0"/>
                  </a:rPr>
                  <a:t>NH</a:t>
                </a:r>
                <a:r>
                  <a:rPr lang="en-US" sz="1600" baseline="-25000" dirty="0">
                    <a:solidFill>
                      <a:srgbClr val="0432FF"/>
                    </a:solidFill>
                    <a:latin typeface="Times New Roman" panose="02020603050405020304" pitchFamily="18" charset="0"/>
                    <a:cs typeface="Times New Roman" panose="02020603050405020304" pitchFamily="18" charset="0"/>
                  </a:rPr>
                  <a:t>3</a:t>
                </a:r>
                <a:r>
                  <a:rPr lang="en-US" sz="1600" dirty="0">
                    <a:solidFill>
                      <a:srgbClr val="0432FF"/>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that was originally in the solution is </a:t>
                </a:r>
                <a:r>
                  <a:rPr lang="en-US" sz="1600" b="1" dirty="0">
                    <a:latin typeface="Times New Roman" panose="02020603050405020304" pitchFamily="18" charset="0"/>
                    <a:cs typeface="Times New Roman" panose="02020603050405020304" pitchFamily="18" charset="0"/>
                  </a:rPr>
                  <a:t>[</a:t>
                </a:r>
                <a:r>
                  <a:rPr lang="en-US" sz="1600" dirty="0">
                    <a:solidFill>
                      <a:srgbClr val="0432FF"/>
                    </a:solidFill>
                    <a:latin typeface="Times New Roman" panose="02020603050405020304" pitchFamily="18" charset="0"/>
                    <a:cs typeface="Times New Roman" panose="02020603050405020304" pitchFamily="18" charset="0"/>
                  </a:rPr>
                  <a:t>NH</a:t>
                </a:r>
                <a:r>
                  <a:rPr lang="en-US" sz="1600" baseline="-25000" dirty="0">
                    <a:solidFill>
                      <a:srgbClr val="0432FF"/>
                    </a:solidFill>
                    <a:latin typeface="Times New Roman" panose="02020603050405020304" pitchFamily="18" charset="0"/>
                    <a:cs typeface="Times New Roman" panose="02020603050405020304" pitchFamily="18" charset="0"/>
                  </a:rPr>
                  <a:t>3</a:t>
                </a:r>
                <a:r>
                  <a:rPr lang="en-US" sz="1600" dirty="0">
                    <a:solidFill>
                      <a:srgbClr val="0432FF"/>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a:solidFill>
                              <a:srgbClr val="000000"/>
                            </a:solidFill>
                            <a:latin typeface="Cambria Math" panose="02040503050406030204" pitchFamily="18" charset="0"/>
                          </a:rPr>
                        </m:ctrlPr>
                      </m:fPr>
                      <m:num>
                        <m:r>
                          <a:rPr lang="en-US" sz="1600" b="1" i="1">
                            <a:solidFill>
                              <a:srgbClr val="000000"/>
                            </a:solidFill>
                            <a:latin typeface="Cambria Math" panose="02040503050406030204" pitchFamily="18" charset="0"/>
                          </a:rPr>
                          <m:t>𝒎𝒐𝒍</m:t>
                        </m:r>
                      </m:num>
                      <m:den>
                        <m:r>
                          <a:rPr lang="en-US" sz="1600" b="1" i="1">
                            <a:solidFill>
                              <a:srgbClr val="000000"/>
                            </a:solidFill>
                            <a:latin typeface="Cambria Math" panose="02040503050406030204" pitchFamily="18" charset="0"/>
                          </a:rPr>
                          <m:t>𝑳</m:t>
                        </m:r>
                      </m:den>
                    </m:f>
                  </m:oMath>
                </a14:m>
                <a:r>
                  <a:rPr lang="en-US" sz="1600" b="1" dirty="0">
                    <a:solidFill>
                      <a:srgbClr val="C00000"/>
                    </a:solidFill>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0.1= </a:t>
                </a:r>
                <a14:m>
                  <m:oMath xmlns:m="http://schemas.openxmlformats.org/officeDocument/2006/math">
                    <m:f>
                      <m:fPr>
                        <m:ctrlPr>
                          <a:rPr lang="en-US" sz="1600" b="1" i="1">
                            <a:latin typeface="Cambria Math" panose="02040503050406030204" pitchFamily="18" charset="0"/>
                          </a:rPr>
                        </m:ctrlPr>
                      </m:fPr>
                      <m:num>
                        <m:r>
                          <a:rPr lang="en-US" sz="1600" b="1" i="1">
                            <a:latin typeface="Cambria Math" panose="02040503050406030204" pitchFamily="18" charset="0"/>
                          </a:rPr>
                          <m:t>𝒎𝒐𝒍</m:t>
                        </m:r>
                      </m:num>
                      <m:den>
                        <m:r>
                          <a:rPr lang="en-US" sz="1600" b="1" i="1" smtClean="0">
                            <a:latin typeface="Cambria Math" panose="02040503050406030204" pitchFamily="18" charset="0"/>
                          </a:rPr>
                          <m:t>𝟒</m:t>
                        </m:r>
                        <m:r>
                          <a:rPr lang="en-US" sz="1600" b="1" i="1">
                            <a:latin typeface="Cambria Math" panose="02040503050406030204" pitchFamily="18" charset="0"/>
                          </a:rPr>
                          <m:t>𝟎</m:t>
                        </m:r>
                        <m:r>
                          <a:rPr lang="en-US" sz="1600" b="1" i="1">
                            <a:latin typeface="Cambria Math" panose="02040503050406030204" pitchFamily="18" charset="0"/>
                          </a:rPr>
                          <m:t>/</m:t>
                        </m:r>
                        <m:r>
                          <a:rPr lang="en-US" sz="1600" b="1" i="1">
                            <a:latin typeface="Cambria Math" panose="02040503050406030204" pitchFamily="18" charset="0"/>
                          </a:rPr>
                          <m:t>𝟏𝟎𝟎𝟎</m:t>
                        </m:r>
                      </m:den>
                    </m:f>
                    <m:r>
                      <a:rPr lang="en-US" sz="1600" b="1">
                        <a:latin typeface="Cambria Math" panose="02040503050406030204" pitchFamily="18" charset="0"/>
                      </a:rPr>
                      <m:t>, </m:t>
                    </m:r>
                  </m:oMath>
                </a14:m>
                <a:r>
                  <a:rPr lang="en-US" sz="1600" b="1" dirty="0">
                    <a:latin typeface="Times New Roman" panose="02020603050405020304" pitchFamily="18" charset="0"/>
                    <a:cs typeface="Times New Roman" panose="02020603050405020304" pitchFamily="18" charset="0"/>
                  </a:rPr>
                  <a:t>0.1= </a:t>
                </a:r>
                <a14:m>
                  <m:oMath xmlns:m="http://schemas.openxmlformats.org/officeDocument/2006/math">
                    <m:f>
                      <m:fPr>
                        <m:ctrlPr>
                          <a:rPr lang="en-US" sz="1600" b="1" i="1">
                            <a:latin typeface="Cambria Math" panose="02040503050406030204" pitchFamily="18" charset="0"/>
                          </a:rPr>
                        </m:ctrlPr>
                      </m:fPr>
                      <m:num>
                        <m:r>
                          <a:rPr lang="en-US" sz="1600" b="1" i="1">
                            <a:latin typeface="Cambria Math" panose="02040503050406030204" pitchFamily="18" charset="0"/>
                          </a:rPr>
                          <m:t>𝒎𝒐𝒍</m:t>
                        </m:r>
                      </m:num>
                      <m:den>
                        <m:r>
                          <a:rPr lang="en-US" sz="1600" b="1" i="1">
                            <a:latin typeface="Cambria Math" panose="02040503050406030204" pitchFamily="18" charset="0"/>
                          </a:rPr>
                          <m:t>𝟎</m:t>
                        </m:r>
                        <m:r>
                          <a:rPr lang="en-US" sz="1600" b="1" i="1">
                            <a:latin typeface="Cambria Math" panose="02040503050406030204" pitchFamily="18" charset="0"/>
                          </a:rPr>
                          <m:t>.</m:t>
                        </m:r>
                        <m:r>
                          <a:rPr lang="en-US" sz="1600" b="1" i="1">
                            <a:latin typeface="Cambria Math" panose="02040503050406030204" pitchFamily="18" charset="0"/>
                          </a:rPr>
                          <m:t>𝟎𝟒</m:t>
                        </m:r>
                      </m:den>
                    </m:f>
                  </m:oMath>
                </a14:m>
                <a:r>
                  <a:rPr lang="en-IQ" sz="1600" b="1" dirty="0">
                    <a:solidFill>
                      <a:srgbClr val="FF000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a:t>
                </a:r>
                <a:r>
                  <a:rPr lang="en-US" sz="1600" dirty="0">
                    <a:solidFill>
                      <a:srgbClr val="0432FF"/>
                    </a:solidFill>
                    <a:latin typeface="Times New Roman" panose="02020603050405020304" pitchFamily="18" charset="0"/>
                    <a:cs typeface="Times New Roman" panose="02020603050405020304" pitchFamily="18" charset="0"/>
                  </a:rPr>
                  <a:t>NH</a:t>
                </a:r>
                <a:r>
                  <a:rPr lang="en-US" sz="1600" baseline="-25000" dirty="0">
                    <a:solidFill>
                      <a:srgbClr val="0432FF"/>
                    </a:solidFill>
                    <a:latin typeface="Times New Roman" panose="02020603050405020304" pitchFamily="18" charset="0"/>
                    <a:cs typeface="Times New Roman" panose="02020603050405020304" pitchFamily="18" charset="0"/>
                  </a:rPr>
                  <a:t>3</a:t>
                </a:r>
                <a:r>
                  <a:rPr lang="en-US" sz="1600" dirty="0">
                    <a:solidFill>
                      <a:srgbClr val="0432FF"/>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]=0.004 mole</a:t>
                </a:r>
              </a:p>
              <a:p>
                <a:pPr marL="0" indent="0">
                  <a:buNone/>
                </a:pPr>
                <a:r>
                  <a:rPr lang="en-US" sz="1600" b="1" dirty="0">
                    <a:latin typeface="Times New Roman" panose="02020603050405020304" pitchFamily="18" charset="0"/>
                    <a:cs typeface="Times New Roman" panose="02020603050405020304" pitchFamily="18" charset="0"/>
                  </a:rPr>
                  <a:t>[</a:t>
                </a:r>
                <a:r>
                  <a:rPr lang="en-US" sz="1600" dirty="0">
                    <a:solidFill>
                      <a:srgbClr val="0432FF"/>
                    </a:solidFill>
                    <a:latin typeface="Times New Roman" panose="02020603050405020304" pitchFamily="18" charset="0"/>
                    <a:cs typeface="Times New Roman" panose="02020603050405020304" pitchFamily="18" charset="0"/>
                  </a:rPr>
                  <a:t>H</a:t>
                </a:r>
                <a:r>
                  <a:rPr lang="en-US" sz="1600" baseline="-25000" dirty="0">
                    <a:solidFill>
                      <a:srgbClr val="0432FF"/>
                    </a:solidFill>
                    <a:latin typeface="Times New Roman" panose="02020603050405020304" pitchFamily="18" charset="0"/>
                    <a:cs typeface="Times New Roman" panose="02020603050405020304" pitchFamily="18" charset="0"/>
                  </a:rPr>
                  <a:t>3</a:t>
                </a:r>
                <a:r>
                  <a:rPr lang="en-US" sz="1600" dirty="0">
                    <a:solidFill>
                      <a:srgbClr val="0432FF"/>
                    </a:solidFill>
                    <a:latin typeface="Times New Roman" panose="02020603050405020304" pitchFamily="18" charset="0"/>
                    <a:cs typeface="Times New Roman" panose="02020603050405020304" pitchFamily="18" charset="0"/>
                  </a:rPr>
                  <a:t>O</a:t>
                </a:r>
                <a:r>
                  <a:rPr lang="en-US" sz="1600" baseline="30000" dirty="0">
                    <a:solidFill>
                      <a:srgbClr val="0432FF"/>
                    </a:solidFill>
                    <a:latin typeface="Times New Roman" panose="02020603050405020304" pitchFamily="18" charset="0"/>
                    <a:cs typeface="Times New Roman" panose="02020603050405020304" pitchFamily="18" charset="0"/>
                  </a:rPr>
                  <a:t>+</a:t>
                </a:r>
                <a:r>
                  <a:rPr lang="en-US" sz="1600" baseline="30000" dirty="0">
                    <a:solidFill>
                      <a:srgbClr val="C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a:solidFill>
                              <a:srgbClr val="000000"/>
                            </a:solidFill>
                            <a:latin typeface="Cambria Math" panose="02040503050406030204" pitchFamily="18" charset="0"/>
                          </a:rPr>
                        </m:ctrlPr>
                      </m:fPr>
                      <m:num>
                        <m:r>
                          <a:rPr lang="en-US" sz="1600" b="1" i="1">
                            <a:solidFill>
                              <a:srgbClr val="000000"/>
                            </a:solidFill>
                            <a:latin typeface="Cambria Math" panose="02040503050406030204" pitchFamily="18" charset="0"/>
                          </a:rPr>
                          <m:t>𝒐𝒓𝒈𝒊𝒏𝒂𝒍</m:t>
                        </m:r>
                        <m:r>
                          <a:rPr lang="en-US" sz="1600" b="1" i="1">
                            <a:solidFill>
                              <a:srgbClr val="000000"/>
                            </a:solidFill>
                            <a:latin typeface="Cambria Math" panose="02040503050406030204" pitchFamily="18" charset="0"/>
                          </a:rPr>
                          <m:t> # </m:t>
                        </m:r>
                        <m:r>
                          <a:rPr lang="en-US" sz="1600" b="1" i="1">
                            <a:solidFill>
                              <a:srgbClr val="000000"/>
                            </a:solidFill>
                            <a:latin typeface="Cambria Math" panose="02040503050406030204" pitchFamily="18" charset="0"/>
                          </a:rPr>
                          <m:t>𝒐𝒇</m:t>
                        </m:r>
                        <m:r>
                          <a:rPr lang="en-US" sz="1600" b="1" i="1">
                            <a:solidFill>
                              <a:srgbClr val="000000"/>
                            </a:solidFill>
                            <a:latin typeface="Cambria Math" panose="02040503050406030204" pitchFamily="18" charset="0"/>
                          </a:rPr>
                          <m:t> </m:t>
                        </m:r>
                        <m:r>
                          <a:rPr lang="en-US" sz="1600" b="1" i="1">
                            <a:solidFill>
                              <a:srgbClr val="000000"/>
                            </a:solidFill>
                            <a:latin typeface="Cambria Math" panose="02040503050406030204" pitchFamily="18" charset="0"/>
                          </a:rPr>
                          <m:t>𝒎𝒐𝒍𝒆</m:t>
                        </m:r>
                        <m:r>
                          <m:rPr>
                            <m:nor/>
                          </m:rPr>
                          <a:rPr lang="en-US" sz="1600" dirty="0">
                            <a:solidFill>
                              <a:srgbClr val="0432FF"/>
                            </a:solidFill>
                            <a:latin typeface="Times New Roman" panose="02020603050405020304" pitchFamily="18" charset="0"/>
                            <a:cs typeface="Times New Roman" panose="02020603050405020304" pitchFamily="18" charset="0"/>
                          </a:rPr>
                          <m:t>NH</m:t>
                        </m:r>
                        <m:r>
                          <m:rPr>
                            <m:nor/>
                          </m:rPr>
                          <a:rPr lang="en-US" sz="1600" baseline="-25000" dirty="0">
                            <a:solidFill>
                              <a:srgbClr val="0432FF"/>
                            </a:solidFill>
                            <a:latin typeface="Times New Roman" panose="02020603050405020304" pitchFamily="18" charset="0"/>
                            <a:cs typeface="Times New Roman" panose="02020603050405020304" pitchFamily="18" charset="0"/>
                          </a:rPr>
                          <m:t>4</m:t>
                        </m:r>
                        <m:r>
                          <m:rPr>
                            <m:nor/>
                          </m:rPr>
                          <a:rPr lang="en-US" sz="1600" baseline="30000" dirty="0">
                            <a:solidFill>
                              <a:srgbClr val="0432FF"/>
                            </a:solidFill>
                            <a:latin typeface="Times New Roman" panose="02020603050405020304" pitchFamily="18" charset="0"/>
                            <a:cs typeface="Times New Roman" panose="02020603050405020304" pitchFamily="18" charset="0"/>
                          </a:rPr>
                          <m:t>+</m:t>
                        </m:r>
                        <m:r>
                          <a:rPr lang="en-US" sz="1600" b="1" i="1">
                            <a:solidFill>
                              <a:srgbClr val="000000"/>
                            </a:solidFill>
                            <a:latin typeface="Cambria Math" panose="02040503050406030204" pitchFamily="18" charset="0"/>
                          </a:rPr>
                          <m:t>− # </m:t>
                        </m:r>
                        <m:r>
                          <a:rPr lang="en-US" sz="1600" b="1" i="1">
                            <a:solidFill>
                              <a:srgbClr val="000000"/>
                            </a:solidFill>
                            <a:latin typeface="Cambria Math" panose="02040503050406030204" pitchFamily="18" charset="0"/>
                          </a:rPr>
                          <m:t>𝒐𝒇𝒎𝒐𝒍𝒆𝒔</m:t>
                        </m:r>
                        <m:r>
                          <a:rPr lang="en-US" sz="1600" b="1" i="1">
                            <a:solidFill>
                              <a:srgbClr val="000000"/>
                            </a:solidFill>
                            <a:latin typeface="Cambria Math" panose="02040503050406030204" pitchFamily="18" charset="0"/>
                          </a:rPr>
                          <m:t>  </m:t>
                        </m:r>
                        <m:r>
                          <a:rPr lang="en-US" sz="1600" b="1" i="1" smtClean="0">
                            <a:solidFill>
                              <a:srgbClr val="000000"/>
                            </a:solidFill>
                            <a:latin typeface="Cambria Math" panose="02040503050406030204" pitchFamily="18" charset="0"/>
                          </a:rPr>
                          <m:t>𝑯𝑪𝒍</m:t>
                        </m:r>
                        <m:r>
                          <a:rPr lang="en-US" sz="1600" b="1" i="1">
                            <a:solidFill>
                              <a:srgbClr val="000000"/>
                            </a:solidFill>
                            <a:latin typeface="Cambria Math" panose="02040503050406030204" pitchFamily="18" charset="0"/>
                          </a:rPr>
                          <m:t> </m:t>
                        </m:r>
                        <m:r>
                          <a:rPr lang="en-US" sz="1600" b="1" i="1">
                            <a:solidFill>
                              <a:srgbClr val="000000"/>
                            </a:solidFill>
                            <a:latin typeface="Cambria Math" panose="02040503050406030204" pitchFamily="18" charset="0"/>
                          </a:rPr>
                          <m:t>𝒅𝒅𝒅𝒆𝒅</m:t>
                        </m:r>
                      </m:num>
                      <m:den>
                        <m:r>
                          <a:rPr lang="en-US" sz="1600" b="1" i="1">
                            <a:solidFill>
                              <a:srgbClr val="000000"/>
                            </a:solidFill>
                            <a:latin typeface="Cambria Math" panose="02040503050406030204" pitchFamily="18" charset="0"/>
                          </a:rPr>
                          <m:t>𝒕𝒐𝒕𝒂𝒍</m:t>
                        </m:r>
                        <m:r>
                          <a:rPr lang="en-US" sz="1600" b="1" i="1">
                            <a:solidFill>
                              <a:srgbClr val="000000"/>
                            </a:solidFill>
                            <a:latin typeface="Cambria Math" panose="02040503050406030204" pitchFamily="18" charset="0"/>
                          </a:rPr>
                          <m:t> </m:t>
                        </m:r>
                        <m:r>
                          <a:rPr lang="en-US" sz="1600" b="1" i="1">
                            <a:solidFill>
                              <a:srgbClr val="000000"/>
                            </a:solidFill>
                            <a:latin typeface="Cambria Math" panose="02040503050406030204" pitchFamily="18" charset="0"/>
                          </a:rPr>
                          <m:t>𝒗𝒐𝒍𝒖𝒎𝒆</m:t>
                        </m:r>
                      </m:den>
                    </m:f>
                  </m:oMath>
                </a14:m>
                <a:r>
                  <a:rPr lang="en-US" sz="1600" b="1" dirty="0">
                    <a:solidFill>
                      <a:srgbClr val="0432FF"/>
                    </a:solidFill>
                  </a:rPr>
                  <a:t>, </a:t>
                </a:r>
                <a:r>
                  <a:rPr lang="en-US" sz="1600" b="1" dirty="0">
                    <a:latin typeface="Times New Roman" panose="02020603050405020304" pitchFamily="18" charset="0"/>
                    <a:cs typeface="Times New Roman" panose="02020603050405020304" pitchFamily="18" charset="0"/>
                  </a:rPr>
                  <a:t>[</a:t>
                </a:r>
                <a:r>
                  <a:rPr lang="en-US" sz="1600" dirty="0">
                    <a:solidFill>
                      <a:srgbClr val="0432FF"/>
                    </a:solidFill>
                    <a:latin typeface="Times New Roman" panose="02020603050405020304" pitchFamily="18" charset="0"/>
                    <a:cs typeface="Times New Roman" panose="02020603050405020304" pitchFamily="18" charset="0"/>
                  </a:rPr>
                  <a:t>H</a:t>
                </a:r>
                <a:r>
                  <a:rPr lang="en-US" sz="1600" baseline="-25000" dirty="0">
                    <a:solidFill>
                      <a:srgbClr val="0432FF"/>
                    </a:solidFill>
                    <a:latin typeface="Times New Roman" panose="02020603050405020304" pitchFamily="18" charset="0"/>
                    <a:cs typeface="Times New Roman" panose="02020603050405020304" pitchFamily="18" charset="0"/>
                  </a:rPr>
                  <a:t>3</a:t>
                </a:r>
                <a:r>
                  <a:rPr lang="en-US" sz="1600" dirty="0">
                    <a:solidFill>
                      <a:srgbClr val="0432FF"/>
                    </a:solidFill>
                    <a:latin typeface="Times New Roman" panose="02020603050405020304" pitchFamily="18" charset="0"/>
                    <a:cs typeface="Times New Roman" panose="02020603050405020304" pitchFamily="18" charset="0"/>
                  </a:rPr>
                  <a:t>O</a:t>
                </a:r>
                <a:r>
                  <a:rPr lang="en-US" sz="1600" baseline="30000" dirty="0">
                    <a:solidFill>
                      <a:srgbClr val="0432FF"/>
                    </a:solidFill>
                    <a:latin typeface="Times New Roman" panose="02020603050405020304" pitchFamily="18" charset="0"/>
                    <a:cs typeface="Times New Roman" panose="02020603050405020304" pitchFamily="18" charset="0"/>
                  </a:rPr>
                  <a:t>+</a:t>
                </a:r>
                <a:r>
                  <a:rPr lang="en-US" sz="1600" dirty="0">
                    <a:solidFill>
                      <a:srgbClr val="0432FF"/>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a:solidFill>
                              <a:srgbClr val="000000"/>
                            </a:solidFill>
                            <a:latin typeface="Cambria Math" panose="02040503050406030204" pitchFamily="18" charset="0"/>
                          </a:rPr>
                        </m:ctrlPr>
                      </m:fPr>
                      <m:num>
                        <m:r>
                          <a:rPr lang="en-US" sz="1600" b="1" i="1">
                            <a:solidFill>
                              <a:srgbClr val="000000"/>
                            </a:solidFill>
                            <a:latin typeface="Cambria Math" panose="02040503050406030204" pitchFamily="18" charset="0"/>
                          </a:rPr>
                          <m:t>𝟎</m:t>
                        </m:r>
                        <m:r>
                          <a:rPr lang="en-US" sz="1600" b="1" i="1">
                            <a:solidFill>
                              <a:srgbClr val="000000"/>
                            </a:solidFill>
                            <a:latin typeface="Cambria Math" panose="02040503050406030204" pitchFamily="18" charset="0"/>
                          </a:rPr>
                          <m:t>.</m:t>
                        </m:r>
                        <m:r>
                          <a:rPr lang="en-US" sz="1600" b="1" i="1">
                            <a:solidFill>
                              <a:srgbClr val="000000"/>
                            </a:solidFill>
                            <a:latin typeface="Cambria Math" panose="02040503050406030204" pitchFamily="18" charset="0"/>
                          </a:rPr>
                          <m:t>𝟎𝟎𝟒</m:t>
                        </m:r>
                        <m:r>
                          <a:rPr lang="en-US" sz="1600" b="1" i="1">
                            <a:solidFill>
                              <a:srgbClr val="000000"/>
                            </a:solidFill>
                            <a:latin typeface="Cambria Math" panose="02040503050406030204" pitchFamily="18" charset="0"/>
                          </a:rPr>
                          <m:t>−</m:t>
                        </m:r>
                        <m:r>
                          <a:rPr lang="en-US" sz="1600" b="1" i="1">
                            <a:solidFill>
                              <a:srgbClr val="000000"/>
                            </a:solidFill>
                            <a:latin typeface="Cambria Math" panose="02040503050406030204" pitchFamily="18" charset="0"/>
                          </a:rPr>
                          <m:t>𝟎</m:t>
                        </m:r>
                        <m:r>
                          <a:rPr lang="en-US" sz="1600" b="1" i="1">
                            <a:solidFill>
                              <a:srgbClr val="000000"/>
                            </a:solidFill>
                            <a:latin typeface="Cambria Math" panose="02040503050406030204" pitchFamily="18" charset="0"/>
                          </a:rPr>
                          <m:t>.</m:t>
                        </m:r>
                        <m:r>
                          <a:rPr lang="en-US" sz="1600" b="1" i="1">
                            <a:solidFill>
                              <a:srgbClr val="000000"/>
                            </a:solidFill>
                            <a:latin typeface="Cambria Math" panose="02040503050406030204" pitchFamily="18" charset="0"/>
                          </a:rPr>
                          <m:t>𝟎𝟎𝟔</m:t>
                        </m:r>
                      </m:num>
                      <m:den>
                        <m:r>
                          <a:rPr lang="en-US" sz="1600" b="1" i="1" smtClean="0">
                            <a:solidFill>
                              <a:srgbClr val="000000"/>
                            </a:solidFill>
                            <a:latin typeface="Cambria Math" panose="02040503050406030204" pitchFamily="18" charset="0"/>
                          </a:rPr>
                          <m:t>𝟒</m:t>
                        </m:r>
                        <m:r>
                          <a:rPr lang="en-US" sz="1600" b="1" i="1">
                            <a:solidFill>
                              <a:srgbClr val="000000"/>
                            </a:solidFill>
                            <a:latin typeface="Cambria Math" panose="02040503050406030204" pitchFamily="18" charset="0"/>
                          </a:rPr>
                          <m:t>𝟎</m:t>
                        </m:r>
                        <m:r>
                          <a:rPr lang="en-US" sz="1600" b="1" i="1">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𝟔</m:t>
                        </m:r>
                        <m:r>
                          <a:rPr lang="en-US" sz="1600" b="1" i="1">
                            <a:solidFill>
                              <a:srgbClr val="000000"/>
                            </a:solidFill>
                            <a:latin typeface="Cambria Math" panose="02040503050406030204" pitchFamily="18" charset="0"/>
                          </a:rPr>
                          <m:t>𝟎</m:t>
                        </m:r>
                        <m:r>
                          <a:rPr lang="en-US" sz="1600" b="1" i="1">
                            <a:solidFill>
                              <a:srgbClr val="000000"/>
                            </a:solidFill>
                            <a:latin typeface="Cambria Math" panose="02040503050406030204" pitchFamily="18" charset="0"/>
                          </a:rPr>
                          <m:t>/</m:t>
                        </m:r>
                        <m:r>
                          <a:rPr lang="en-US" sz="1600" b="1" i="1">
                            <a:solidFill>
                              <a:srgbClr val="000000"/>
                            </a:solidFill>
                            <a:latin typeface="Cambria Math" panose="02040503050406030204" pitchFamily="18" charset="0"/>
                          </a:rPr>
                          <m:t>𝟏𝟎𝟎𝟎</m:t>
                        </m:r>
                      </m:den>
                    </m:f>
                  </m:oMath>
                </a14:m>
                <a:r>
                  <a:rPr lang="en-US" sz="1600" b="1" dirty="0">
                    <a:solidFill>
                      <a:srgbClr val="0432FF"/>
                    </a:solidFill>
                  </a:rPr>
                  <a:t>, </a:t>
                </a:r>
                <a:r>
                  <a:rPr lang="en-US" sz="1600" b="1" dirty="0">
                    <a:latin typeface="Times New Roman" panose="02020603050405020304" pitchFamily="18" charset="0"/>
                    <a:cs typeface="Times New Roman" panose="02020603050405020304" pitchFamily="18" charset="0"/>
                  </a:rPr>
                  <a:t>[</a:t>
                </a:r>
                <a:r>
                  <a:rPr lang="en-US" sz="1600" dirty="0">
                    <a:solidFill>
                      <a:srgbClr val="0432FF"/>
                    </a:solidFill>
                    <a:latin typeface="Times New Roman" panose="02020603050405020304" pitchFamily="18" charset="0"/>
                    <a:cs typeface="Times New Roman" panose="02020603050405020304" pitchFamily="18" charset="0"/>
                  </a:rPr>
                  <a:t>H</a:t>
                </a:r>
                <a:r>
                  <a:rPr lang="en-US" sz="1600" baseline="-25000" dirty="0">
                    <a:solidFill>
                      <a:srgbClr val="0432FF"/>
                    </a:solidFill>
                    <a:latin typeface="Times New Roman" panose="02020603050405020304" pitchFamily="18" charset="0"/>
                    <a:cs typeface="Times New Roman" panose="02020603050405020304" pitchFamily="18" charset="0"/>
                  </a:rPr>
                  <a:t>3</a:t>
                </a:r>
                <a:r>
                  <a:rPr lang="en-US" sz="1600" dirty="0">
                    <a:solidFill>
                      <a:srgbClr val="0432FF"/>
                    </a:solidFill>
                    <a:latin typeface="Times New Roman" panose="02020603050405020304" pitchFamily="18" charset="0"/>
                    <a:cs typeface="Times New Roman" panose="02020603050405020304" pitchFamily="18" charset="0"/>
                  </a:rPr>
                  <a:t>O</a:t>
                </a:r>
                <a:r>
                  <a:rPr lang="en-US" sz="1600" baseline="30000" dirty="0">
                    <a:solidFill>
                      <a:srgbClr val="0432FF"/>
                    </a:solidFill>
                    <a:latin typeface="Times New Roman" panose="02020603050405020304" pitchFamily="18" charset="0"/>
                    <a:cs typeface="Times New Roman" panose="02020603050405020304" pitchFamily="18" charset="0"/>
                  </a:rPr>
                  <a:t>+</a:t>
                </a:r>
                <a:r>
                  <a:rPr lang="en-US" sz="1600" dirty="0">
                    <a:solidFill>
                      <a:srgbClr val="0432FF"/>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1600" b="1" i="1">
                            <a:solidFill>
                              <a:srgbClr val="000000"/>
                            </a:solidFill>
                            <a:latin typeface="Cambria Math" panose="02040503050406030204" pitchFamily="18" charset="0"/>
                          </a:rPr>
                        </m:ctrlPr>
                      </m:fPr>
                      <m:num>
                        <m:r>
                          <a:rPr lang="en-US" sz="1600" b="1" i="1">
                            <a:solidFill>
                              <a:srgbClr val="000000"/>
                            </a:solidFill>
                            <a:latin typeface="Cambria Math" panose="02040503050406030204" pitchFamily="18" charset="0"/>
                          </a:rPr>
                          <m:t>𝟎</m:t>
                        </m:r>
                        <m:r>
                          <a:rPr lang="en-US" sz="1600" b="1" i="1">
                            <a:solidFill>
                              <a:srgbClr val="000000"/>
                            </a:solidFill>
                            <a:latin typeface="Cambria Math" panose="02040503050406030204" pitchFamily="18" charset="0"/>
                          </a:rPr>
                          <m:t>.</m:t>
                        </m:r>
                        <m:r>
                          <a:rPr lang="en-US" sz="1600" b="1" i="1">
                            <a:solidFill>
                              <a:srgbClr val="000000"/>
                            </a:solidFill>
                            <a:latin typeface="Cambria Math" panose="02040503050406030204" pitchFamily="18" charset="0"/>
                          </a:rPr>
                          <m:t>𝟎𝟎𝟐</m:t>
                        </m:r>
                      </m:num>
                      <m:den>
                        <m:r>
                          <a:rPr lang="en-US" sz="1600" b="1" i="1">
                            <a:solidFill>
                              <a:srgbClr val="000000"/>
                            </a:solidFill>
                            <a:latin typeface="Cambria Math" panose="02040503050406030204" pitchFamily="18" charset="0"/>
                          </a:rPr>
                          <m:t>𝟎</m:t>
                        </m:r>
                        <m:r>
                          <a:rPr lang="en-US" sz="1600" b="1" i="1">
                            <a:solidFill>
                              <a:srgbClr val="000000"/>
                            </a:solidFill>
                            <a:latin typeface="Cambria Math" panose="02040503050406030204" pitchFamily="18" charset="0"/>
                          </a:rPr>
                          <m:t>.</m:t>
                        </m:r>
                        <m:r>
                          <a:rPr lang="en-US" sz="1600" b="1" i="1" smtClean="0">
                            <a:solidFill>
                              <a:srgbClr val="000000"/>
                            </a:solidFill>
                            <a:latin typeface="Cambria Math" panose="02040503050406030204" pitchFamily="18" charset="0"/>
                          </a:rPr>
                          <m:t>𝟏</m:t>
                        </m:r>
                      </m:den>
                    </m:f>
                  </m:oMath>
                </a14:m>
                <a:r>
                  <a:rPr lang="en-US" sz="1600" b="1" dirty="0">
                    <a:solidFill>
                      <a:srgbClr val="0432FF"/>
                    </a:solidFill>
                  </a:rPr>
                  <a:t>, </a:t>
                </a:r>
                <a:r>
                  <a:rPr lang="en-US" sz="1600" b="1" dirty="0">
                    <a:solidFill>
                      <a:srgbClr val="0432FF"/>
                    </a:solidFill>
                    <a:latin typeface="Times New Roman" panose="02020603050405020304" pitchFamily="18" charset="0"/>
                    <a:cs typeface="Times New Roman" panose="02020603050405020304" pitchFamily="18" charset="0"/>
                  </a:rPr>
                  <a:t>[</a:t>
                </a:r>
                <a:r>
                  <a:rPr lang="en-US" sz="1600" dirty="0">
                    <a:solidFill>
                      <a:srgbClr val="0432FF"/>
                    </a:solidFill>
                    <a:latin typeface="Times New Roman" panose="02020603050405020304" pitchFamily="18" charset="0"/>
                    <a:cs typeface="Times New Roman" panose="02020603050405020304" pitchFamily="18" charset="0"/>
                  </a:rPr>
                  <a:t>H</a:t>
                </a:r>
                <a:r>
                  <a:rPr lang="en-US" sz="1600" baseline="-25000" dirty="0">
                    <a:solidFill>
                      <a:srgbClr val="0432FF"/>
                    </a:solidFill>
                    <a:latin typeface="Times New Roman" panose="02020603050405020304" pitchFamily="18" charset="0"/>
                    <a:cs typeface="Times New Roman" panose="02020603050405020304" pitchFamily="18" charset="0"/>
                  </a:rPr>
                  <a:t>3</a:t>
                </a:r>
                <a:r>
                  <a:rPr lang="en-US" sz="1600" dirty="0">
                    <a:solidFill>
                      <a:srgbClr val="0432FF"/>
                    </a:solidFill>
                    <a:latin typeface="Times New Roman" panose="02020603050405020304" pitchFamily="18" charset="0"/>
                    <a:cs typeface="Times New Roman" panose="02020603050405020304" pitchFamily="18" charset="0"/>
                  </a:rPr>
                  <a:t>O</a:t>
                </a:r>
                <a:r>
                  <a:rPr lang="en-US" sz="1600" baseline="30000" dirty="0">
                    <a:solidFill>
                      <a:srgbClr val="0432FF"/>
                    </a:solidFill>
                    <a:latin typeface="Times New Roman" panose="02020603050405020304" pitchFamily="18" charset="0"/>
                    <a:cs typeface="Times New Roman" panose="02020603050405020304" pitchFamily="18" charset="0"/>
                  </a:rPr>
                  <a:t>+</a:t>
                </a:r>
                <a:r>
                  <a:rPr lang="en-US" sz="1600" b="1" baseline="30000" dirty="0">
                    <a:solidFill>
                      <a:srgbClr val="0432FF"/>
                    </a:solidFill>
                    <a:latin typeface="Times New Roman" panose="02020603050405020304" pitchFamily="18" charset="0"/>
                    <a:cs typeface="Times New Roman" panose="02020603050405020304" pitchFamily="18" charset="0"/>
                  </a:rPr>
                  <a:t> </a:t>
                </a:r>
                <a:r>
                  <a:rPr lang="en-US" sz="1600" b="1" dirty="0">
                    <a:solidFill>
                      <a:srgbClr val="0432FF"/>
                    </a:solidFill>
                    <a:latin typeface="Times New Roman" panose="02020603050405020304" pitchFamily="18" charset="0"/>
                    <a:cs typeface="Times New Roman" panose="02020603050405020304" pitchFamily="18" charset="0"/>
                  </a:rPr>
                  <a:t>]=0.02M </a:t>
                </a:r>
              </a:p>
              <a:p>
                <a:pPr marL="0" indent="0">
                  <a:buNone/>
                </a:pPr>
                <a:r>
                  <a:rPr lang="en-US" sz="1600" b="1" dirty="0">
                    <a:solidFill>
                      <a:srgbClr val="0432FF"/>
                    </a:solidFill>
                    <a:latin typeface="Times New Roman" panose="02020603050405020304" pitchFamily="18" charset="0"/>
                    <a:cs typeface="Times New Roman" panose="02020603050405020304" pitchFamily="18" charset="0"/>
                  </a:rPr>
                  <a:t>pH=- log [</a:t>
                </a:r>
                <a:r>
                  <a:rPr lang="en-US" sz="1600" dirty="0">
                    <a:solidFill>
                      <a:srgbClr val="0432FF"/>
                    </a:solidFill>
                    <a:latin typeface="Times New Roman" panose="02020603050405020304" pitchFamily="18" charset="0"/>
                    <a:cs typeface="Times New Roman" panose="02020603050405020304" pitchFamily="18" charset="0"/>
                  </a:rPr>
                  <a:t>H</a:t>
                </a:r>
                <a:r>
                  <a:rPr lang="en-US" sz="1600" baseline="-25000" dirty="0">
                    <a:solidFill>
                      <a:srgbClr val="0432FF"/>
                    </a:solidFill>
                    <a:latin typeface="Times New Roman" panose="02020603050405020304" pitchFamily="18" charset="0"/>
                    <a:cs typeface="Times New Roman" panose="02020603050405020304" pitchFamily="18" charset="0"/>
                  </a:rPr>
                  <a:t>3</a:t>
                </a:r>
                <a:r>
                  <a:rPr lang="en-US" sz="1600" dirty="0">
                    <a:solidFill>
                      <a:srgbClr val="0432FF"/>
                    </a:solidFill>
                    <a:latin typeface="Times New Roman" panose="02020603050405020304" pitchFamily="18" charset="0"/>
                    <a:cs typeface="Times New Roman" panose="02020603050405020304" pitchFamily="18" charset="0"/>
                  </a:rPr>
                  <a:t>O</a:t>
                </a:r>
                <a:r>
                  <a:rPr lang="en-US" sz="1600" baseline="30000" dirty="0">
                    <a:solidFill>
                      <a:srgbClr val="0432FF"/>
                    </a:solidFill>
                    <a:latin typeface="Times New Roman" panose="02020603050405020304" pitchFamily="18" charset="0"/>
                    <a:cs typeface="Times New Roman" panose="02020603050405020304" pitchFamily="18" charset="0"/>
                  </a:rPr>
                  <a:t>+</a:t>
                </a:r>
                <a:r>
                  <a:rPr lang="en-US" sz="1600" b="1" dirty="0">
                    <a:solidFill>
                      <a:srgbClr val="0432FF"/>
                    </a:solidFill>
                    <a:latin typeface="Times New Roman" panose="02020603050405020304" pitchFamily="18" charset="0"/>
                    <a:cs typeface="Times New Roman" panose="02020603050405020304" pitchFamily="18" charset="0"/>
                  </a:rPr>
                  <a:t>]= -log[</a:t>
                </a:r>
                <a:r>
                  <a:rPr lang="en-US" sz="1600" b="1" dirty="0">
                    <a:solidFill>
                      <a:srgbClr val="000000"/>
                    </a:solidFill>
                    <a:latin typeface="Times New Roman" panose="02020603050405020304" pitchFamily="18" charset="0"/>
                    <a:cs typeface="Times New Roman" panose="02020603050405020304" pitchFamily="18" charset="0"/>
                  </a:rPr>
                  <a:t>0.02</a:t>
                </a:r>
                <a:r>
                  <a:rPr lang="en-US" sz="1600" b="1" dirty="0">
                    <a:solidFill>
                      <a:srgbClr val="0432FF"/>
                    </a:solidFill>
                    <a:latin typeface="Times New Roman" panose="02020603050405020304" pitchFamily="18" charset="0"/>
                    <a:cs typeface="Times New Roman" panose="02020603050405020304" pitchFamily="18" charset="0"/>
                  </a:rPr>
                  <a:t>]=1.699</a:t>
                </a:r>
              </a:p>
              <a:p>
                <a:endParaRPr lang="en-IQ" sz="1600" dirty="0"/>
              </a:p>
            </p:txBody>
          </p:sp>
        </mc:Choice>
        <mc:Fallback xmlns="">
          <p:sp>
            <p:nvSpPr>
              <p:cNvPr id="3" name="Content Placeholder 2">
                <a:extLst>
                  <a:ext uri="{FF2B5EF4-FFF2-40B4-BE49-F238E27FC236}">
                    <a16:creationId xmlns:a16="http://schemas.microsoft.com/office/drawing/2014/main" id="{9A76A8EB-181E-4544-8200-A55056B9DEEA}"/>
                  </a:ext>
                </a:extLst>
              </p:cNvPr>
              <p:cNvSpPr>
                <a:spLocks noGrp="1" noRot="1" noChangeAspect="1" noMove="1" noResize="1" noEditPoints="1" noAdjustHandles="1" noChangeArrowheads="1" noChangeShapeType="1" noTextEdit="1"/>
              </p:cNvSpPr>
              <p:nvPr>
                <p:ph idx="1"/>
              </p:nvPr>
            </p:nvSpPr>
            <p:spPr>
              <a:xfrm>
                <a:off x="241851" y="136525"/>
                <a:ext cx="11698357" cy="4351338"/>
              </a:xfrm>
              <a:blipFill>
                <a:blip r:embed="rId2"/>
                <a:stretch>
                  <a:fillRect l="-325" t="-581"/>
                </a:stretch>
              </a:blipFill>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E2C5C85A-68F4-F144-BA46-0C9EB3610A24}"/>
              </a:ext>
            </a:extLst>
          </p:cNvPr>
          <p:cNvSpPr>
            <a:spLocks noGrp="1"/>
          </p:cNvSpPr>
          <p:nvPr>
            <p:ph type="sldNum" sz="quarter" idx="12"/>
          </p:nvPr>
        </p:nvSpPr>
        <p:spPr/>
        <p:txBody>
          <a:bodyPr/>
          <a:lstStyle/>
          <a:p>
            <a:fld id="{88090F67-2096-5340-93FF-8FBA9FFBF1CA}" type="slidenum">
              <a:rPr lang="en-IQ" smtClean="0"/>
              <a:t>40</a:t>
            </a:fld>
            <a:endParaRPr lang="en-IQ"/>
          </a:p>
        </p:txBody>
      </p:sp>
    </p:spTree>
    <p:extLst>
      <p:ext uri="{BB962C8B-B14F-4D97-AF65-F5344CB8AC3E}">
        <p14:creationId xmlns:p14="http://schemas.microsoft.com/office/powerpoint/2010/main" val="228525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969FDD-0E2C-E84E-A758-3DD7CF0B6525}"/>
              </a:ext>
            </a:extLst>
          </p:cNvPr>
          <p:cNvSpPr txBox="1"/>
          <p:nvPr/>
        </p:nvSpPr>
        <p:spPr>
          <a:xfrm>
            <a:off x="152399" y="0"/>
            <a:ext cx="11804073" cy="7094827"/>
          </a:xfrm>
          <a:prstGeom prst="rect">
            <a:avLst/>
          </a:prstGeom>
          <a:noFill/>
        </p:spPr>
        <p:txBody>
          <a:bodyPr wrap="square">
            <a:spAutoFit/>
          </a:bodyPr>
          <a:lstStyle/>
          <a:p>
            <a:pPr algn="just">
              <a:lnSpc>
                <a:spcPct val="107000"/>
              </a:lnSpc>
              <a:spcAft>
                <a:spcPts val="800"/>
              </a:spcAft>
            </a:pPr>
            <a:r>
              <a:rPr lang="en-US" sz="1800" b="1" dirty="0">
                <a:effectLst/>
                <a:latin typeface="Times New Roman" panose="02020603050405020304" pitchFamily="18" charset="0"/>
                <a:ea typeface="Calibri" panose="020F0502020204030204" pitchFamily="34" charset="0"/>
                <a:cs typeface="Arial" panose="020B0604020202020204" pitchFamily="34" charset="0"/>
              </a:rPr>
              <a:t>Example: 20 ml of 0.5 M NH</a:t>
            </a:r>
            <a:r>
              <a:rPr lang="en-US" sz="1800" b="1"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1800" b="1" dirty="0">
                <a:effectLst/>
                <a:latin typeface="Times New Roman" panose="02020603050405020304" pitchFamily="18" charset="0"/>
                <a:ea typeface="Calibri" panose="020F0502020204030204" pitchFamily="34" charset="0"/>
                <a:cs typeface="Arial" panose="020B0604020202020204" pitchFamily="34" charset="0"/>
              </a:rPr>
              <a:t>OH is diluted to 100 with water and titrated with 0.5 M HCl. Calculate the pH value </a:t>
            </a:r>
          </a:p>
          <a:p>
            <a:pPr algn="just">
              <a:lnSpc>
                <a:spcPct val="107000"/>
              </a:lnSpc>
              <a:spcAft>
                <a:spcPts val="800"/>
              </a:spcAft>
            </a:pPr>
            <a:r>
              <a:rPr lang="en-US" sz="1800" b="1" dirty="0">
                <a:effectLst/>
                <a:latin typeface="Times New Roman" panose="02020603050405020304" pitchFamily="18" charset="0"/>
                <a:ea typeface="Calibri" panose="020F0502020204030204" pitchFamily="34" charset="0"/>
                <a:cs typeface="Arial" panose="020B0604020202020204" pitchFamily="34" charset="0"/>
              </a:rPr>
              <a:t>(a) at the start (b) at the equivalent point. Show the general form of the titration curve. </a:t>
            </a:r>
            <a:r>
              <a:rPr lang="en-US" sz="1800" b="1" dirty="0" err="1">
                <a:effectLst/>
                <a:latin typeface="Times New Roman" panose="02020603050405020304" pitchFamily="18" charset="0"/>
                <a:ea typeface="Calibri" panose="020F0502020204030204" pitchFamily="34" charset="0"/>
                <a:cs typeface="Arial" panose="020B0604020202020204" pitchFamily="34" charset="0"/>
              </a:rPr>
              <a:t>K</a:t>
            </a:r>
            <a:r>
              <a:rPr lang="en-US" sz="1800" b="1" baseline="-25000" dirty="0" err="1">
                <a:effectLst/>
                <a:latin typeface="Times New Roman" panose="02020603050405020304" pitchFamily="18" charset="0"/>
                <a:ea typeface="Calibri" panose="020F0502020204030204" pitchFamily="34" charset="0"/>
                <a:cs typeface="Arial" panose="020B0604020202020204" pitchFamily="34" charset="0"/>
              </a:rPr>
              <a:t>b</a:t>
            </a:r>
            <a:r>
              <a:rPr lang="en-US" sz="1800" b="1" dirty="0">
                <a:effectLst/>
                <a:latin typeface="Times New Roman" panose="02020603050405020304" pitchFamily="18" charset="0"/>
                <a:ea typeface="Calibri" panose="020F0502020204030204" pitchFamily="34" charset="0"/>
                <a:cs typeface="Arial" panose="020B0604020202020204" pitchFamily="34" charset="0"/>
              </a:rPr>
              <a:t> =1.7x10</a:t>
            </a:r>
            <a:r>
              <a:rPr lang="en-US" sz="1800" b="1" baseline="30000" dirty="0">
                <a:effectLst/>
                <a:latin typeface="Times New Roman" panose="02020603050405020304" pitchFamily="18" charset="0"/>
                <a:ea typeface="Calibri" panose="020F0502020204030204" pitchFamily="34" charset="0"/>
                <a:cs typeface="Arial" panose="020B0604020202020204" pitchFamily="34" charset="0"/>
              </a:rPr>
              <a:t>-5</a:t>
            </a:r>
            <a:endParaRPr lang="en-IQ" sz="14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Solution </a:t>
            </a:r>
            <a:endParaRPr lang="en-IQ" sz="1400" b="1" u="sng"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We find the concentration of NH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1800" dirty="0">
                <a:effectLst/>
                <a:latin typeface="Times New Roman" panose="02020603050405020304" pitchFamily="18" charset="0"/>
                <a:ea typeface="Calibri" panose="020F0502020204030204" pitchFamily="34" charset="0"/>
                <a:cs typeface="Arial" panose="020B0604020202020204" pitchFamily="34" charset="0"/>
              </a:rPr>
              <a:t>OH</a:t>
            </a:r>
          </a:p>
          <a:p>
            <a:pPr algn="just">
              <a:lnSpc>
                <a:spcPct val="107000"/>
              </a:lnSpc>
              <a:spcAft>
                <a:spcPts val="800"/>
              </a:spcAft>
            </a:pP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C</a:t>
            </a:r>
            <a:r>
              <a:rPr lang="en-US" sz="1800"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B</a:t>
            </a:r>
            <a:r>
              <a:rPr lang="en-US" sz="18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 20 x 0.5/100=0.1M </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alphaLcParenR"/>
            </a:pPr>
            <a:r>
              <a:rPr lang="en-US" sz="1800" b="1" dirty="0">
                <a:solidFill>
                  <a:srgbClr val="0432FF"/>
                </a:solidFill>
                <a:effectLst/>
                <a:latin typeface="Times New Roman" panose="02020603050405020304" pitchFamily="18" charset="0"/>
                <a:ea typeface="Calibri" panose="020F0502020204030204" pitchFamily="34" charset="0"/>
                <a:cs typeface="Arial" panose="020B0604020202020204" pitchFamily="34" charset="0"/>
              </a:rPr>
              <a:t>at start (0.0ml) HCl </a:t>
            </a:r>
            <a:endParaRPr lang="en-IQ" sz="1800" b="1" dirty="0">
              <a:solidFill>
                <a:srgbClr val="0432FF"/>
              </a:solidFill>
              <a:effectLst/>
              <a:latin typeface="Calibri" panose="020F0502020204030204" pitchFamily="34" charset="0"/>
              <a:ea typeface="Calibri" panose="020F0502020204030204" pitchFamily="34" charset="0"/>
              <a:cs typeface="Arial" panose="020B0604020202020204" pitchFamily="34" charset="0"/>
            </a:endParaRPr>
          </a:p>
          <a:p>
            <a:pPr marL="228600" algn="just">
              <a:lnSpc>
                <a:spcPct val="107000"/>
              </a:lnSpc>
              <a:spcAft>
                <a:spcPts val="800"/>
              </a:spcAft>
            </a:pPr>
            <a:r>
              <a:rPr lang="en-US" sz="1800" dirty="0">
                <a:solidFill>
                  <a:srgbClr val="0432FF"/>
                </a:solidFill>
                <a:effectLst/>
                <a:latin typeface="Times New Roman" panose="02020603050405020304" pitchFamily="18" charset="0"/>
                <a:ea typeface="Calibri" panose="020F0502020204030204" pitchFamily="34" charset="0"/>
                <a:cs typeface="Arial" panose="020B0604020202020204" pitchFamily="34" charset="0"/>
              </a:rPr>
              <a:t>[OH] =√</a:t>
            </a:r>
            <a:r>
              <a:rPr lang="en-US" sz="1800" dirty="0" err="1">
                <a:solidFill>
                  <a:srgbClr val="0432FF"/>
                </a:solidFill>
                <a:effectLst/>
                <a:latin typeface="Times New Roman" panose="02020603050405020304" pitchFamily="18" charset="0"/>
                <a:ea typeface="Calibri" panose="020F0502020204030204" pitchFamily="34" charset="0"/>
                <a:cs typeface="Arial" panose="020B0604020202020204" pitchFamily="34" charset="0"/>
              </a:rPr>
              <a:t>K</a:t>
            </a:r>
            <a:r>
              <a:rPr lang="en-US" sz="1800" baseline="-25000" dirty="0" err="1">
                <a:solidFill>
                  <a:srgbClr val="0432FF"/>
                </a:solidFill>
                <a:effectLst/>
                <a:latin typeface="Times New Roman" panose="02020603050405020304" pitchFamily="18" charset="0"/>
                <a:ea typeface="Calibri" panose="020F0502020204030204" pitchFamily="34" charset="0"/>
                <a:cs typeface="Arial" panose="020B0604020202020204" pitchFamily="34" charset="0"/>
              </a:rPr>
              <a:t>b</a:t>
            </a:r>
            <a:r>
              <a:rPr lang="en-US" sz="1800" dirty="0" err="1">
                <a:solidFill>
                  <a:srgbClr val="0432FF"/>
                </a:solidFill>
                <a:effectLst/>
                <a:latin typeface="Times New Roman" panose="02020603050405020304" pitchFamily="18" charset="0"/>
                <a:ea typeface="Calibri" panose="020F0502020204030204" pitchFamily="34" charset="0"/>
                <a:cs typeface="Arial" panose="020B0604020202020204" pitchFamily="34" charset="0"/>
              </a:rPr>
              <a:t>C</a:t>
            </a:r>
            <a:r>
              <a:rPr lang="en-US" sz="1800" baseline="-25000" dirty="0" err="1">
                <a:solidFill>
                  <a:srgbClr val="0432FF"/>
                </a:solidFill>
                <a:effectLst/>
                <a:latin typeface="Times New Roman" panose="02020603050405020304" pitchFamily="18" charset="0"/>
                <a:ea typeface="Calibri" panose="020F0502020204030204" pitchFamily="34" charset="0"/>
                <a:cs typeface="Arial" panose="020B0604020202020204" pitchFamily="34" charset="0"/>
              </a:rPr>
              <a:t>B</a:t>
            </a:r>
            <a:r>
              <a:rPr lang="en-US" sz="1800" dirty="0">
                <a:solidFill>
                  <a:srgbClr val="0432FF"/>
                </a:solidFill>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=√1.75x10</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-5</a:t>
            </a:r>
            <a:r>
              <a:rPr lang="en-US" sz="1800" dirty="0">
                <a:effectLst/>
                <a:latin typeface="Times New Roman" panose="02020603050405020304" pitchFamily="18" charset="0"/>
                <a:ea typeface="Calibri" panose="020F0502020204030204" pitchFamily="34" charset="0"/>
                <a:cs typeface="Arial" panose="020B0604020202020204" pitchFamily="34" charset="0"/>
              </a:rPr>
              <a:t>x0.1 =1.32x10</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-3</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pOH=-</a:t>
            </a:r>
            <a:r>
              <a:rPr lang="en-US" sz="1800" dirty="0" err="1">
                <a:effectLst/>
                <a:latin typeface="Times New Roman" panose="02020603050405020304" pitchFamily="18" charset="0"/>
                <a:ea typeface="Calibri" panose="020F0502020204030204" pitchFamily="34" charset="0"/>
                <a:cs typeface="Arial" panose="020B0604020202020204" pitchFamily="34" charset="0"/>
              </a:rPr>
              <a:t>loց</a:t>
            </a:r>
            <a:r>
              <a:rPr lang="en-US" sz="1800" dirty="0">
                <a:effectLst/>
                <a:latin typeface="Times New Roman" panose="02020603050405020304" pitchFamily="18" charset="0"/>
                <a:ea typeface="Calibri" panose="020F0502020204030204" pitchFamily="34" charset="0"/>
                <a:cs typeface="Arial" panose="020B0604020202020204" pitchFamily="34" charset="0"/>
              </a:rPr>
              <a:t> 1.32x10</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 =2.878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pH=14-2.878 = 11.12</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lvl="0" algn="just">
              <a:lnSpc>
                <a:spcPct val="107000"/>
              </a:lnSpc>
              <a:spcAft>
                <a:spcPts val="800"/>
              </a:spcAft>
            </a:pPr>
            <a:r>
              <a:rPr lang="en-US" sz="1800" b="1" dirty="0">
                <a:solidFill>
                  <a:srgbClr val="0432FF"/>
                </a:solidFill>
                <a:effectLst/>
                <a:latin typeface="Times New Roman" panose="02020603050405020304" pitchFamily="18" charset="0"/>
                <a:ea typeface="Calibri" panose="020F0502020204030204" pitchFamily="34" charset="0"/>
                <a:cs typeface="Arial" panose="020B0604020202020204" pitchFamily="34" charset="0"/>
              </a:rPr>
              <a:t>b) V x 0.5(HCL)=100x0.1(NaOH)=</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20ml</a:t>
            </a:r>
            <a:r>
              <a:rPr lang="en-US" sz="1800" b="1" dirty="0">
                <a:solidFill>
                  <a:srgbClr val="0432FF"/>
                </a:solidFill>
                <a:effectLst/>
                <a:latin typeface="Times New Roman" panose="02020603050405020304" pitchFamily="18" charset="0"/>
                <a:ea typeface="Calibri" panose="020F0502020204030204" pitchFamily="34" charset="0"/>
                <a:cs typeface="Arial" panose="020B0604020202020204" pitchFamily="34" charset="0"/>
              </a:rPr>
              <a:t> volume of  HCl needed for equivalent point </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Cs= (0.1x100) ⁄ (100+20) =0.0833M</a:t>
            </a: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The pH can be calculated from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pH=½( </a:t>
            </a:r>
            <a:r>
              <a:rPr lang="en-US" sz="1800" b="1" dirty="0" err="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pK</a:t>
            </a:r>
            <a:r>
              <a:rPr lang="en-US" sz="1800" b="1" baseline="-25000" dirty="0" err="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w</a:t>
            </a:r>
            <a:r>
              <a:rPr lang="en-US" sz="1800" b="1" dirty="0" err="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-pK</a:t>
            </a:r>
            <a:r>
              <a:rPr lang="en-US" sz="1800" b="1" baseline="-25000" dirty="0" err="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b</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n-US" sz="1800" b="1" dirty="0" err="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loց</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Cs)</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600" b="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600" b="1" u="sng"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Hydrolysis of Salt of </a:t>
            </a:r>
            <a:r>
              <a:rPr lang="en-US" sz="1600" b="1" u="sng"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S</a:t>
            </a:r>
            <a:r>
              <a:rPr lang="en-US" sz="1600" b="1" u="sng"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trong Acids and </a:t>
            </a:r>
            <a:r>
              <a:rPr lang="en-US" sz="1600" b="1" u="sng"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W</a:t>
            </a:r>
            <a:r>
              <a:rPr lang="en-US" sz="1600" b="1" u="sng"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eak Bases) salt is </a:t>
            </a:r>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lang="en-US" sz="1600" b="1" baseline="-25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1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Cl</a:t>
            </a:r>
            <a:endParaRPr lang="en-IQ"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 = ½ (14-4.76-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loց</a:t>
            </a:r>
            <a:r>
              <a:rPr lang="en-US" sz="1800" dirty="0">
                <a:effectLst/>
                <a:latin typeface="Times New Roman" panose="02020603050405020304" pitchFamily="18" charset="0"/>
                <a:ea typeface="Calibri" panose="020F0502020204030204" pitchFamily="34" charset="0"/>
                <a:cs typeface="Arial" panose="020B0604020202020204" pitchFamily="34" charset="0"/>
              </a:rPr>
              <a:t> 0.0833)</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 =½ (99.24+1.08)= 5.16</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IQ"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FC5C2AC-62FD-4D4C-A35A-0DFF7F42E986}"/>
              </a:ext>
            </a:extLst>
          </p:cNvPr>
          <p:cNvPicPr>
            <a:picLocks noChangeAspect="1"/>
          </p:cNvPicPr>
          <p:nvPr/>
        </p:nvPicPr>
        <p:blipFill>
          <a:blip r:embed="rId2"/>
          <a:stretch>
            <a:fillRect/>
          </a:stretch>
        </p:blipFill>
        <p:spPr>
          <a:xfrm>
            <a:off x="6851766" y="1055832"/>
            <a:ext cx="4089400" cy="368300"/>
          </a:xfrm>
          <a:prstGeom prst="rect">
            <a:avLst/>
          </a:prstGeom>
        </p:spPr>
      </p:pic>
      <p:pic>
        <p:nvPicPr>
          <p:cNvPr id="8" name="Picture 7">
            <a:extLst>
              <a:ext uri="{FF2B5EF4-FFF2-40B4-BE49-F238E27FC236}">
                <a16:creationId xmlns:a16="http://schemas.microsoft.com/office/drawing/2014/main" id="{D64C1A40-81B1-AA49-B343-D90E750A61C8}"/>
              </a:ext>
            </a:extLst>
          </p:cNvPr>
          <p:cNvPicPr>
            <a:picLocks noChangeAspect="1"/>
          </p:cNvPicPr>
          <p:nvPr/>
        </p:nvPicPr>
        <p:blipFill rotWithShape="1">
          <a:blip r:embed="rId3"/>
          <a:srcRect b="18951"/>
          <a:stretch/>
        </p:blipFill>
        <p:spPr>
          <a:xfrm>
            <a:off x="7693891" y="2479964"/>
            <a:ext cx="1930400" cy="669059"/>
          </a:xfrm>
          <a:prstGeom prst="rect">
            <a:avLst/>
          </a:prstGeom>
        </p:spPr>
      </p:pic>
      <p:sp>
        <p:nvSpPr>
          <p:cNvPr id="9" name="TextBox 8">
            <a:extLst>
              <a:ext uri="{FF2B5EF4-FFF2-40B4-BE49-F238E27FC236}">
                <a16:creationId xmlns:a16="http://schemas.microsoft.com/office/drawing/2014/main" id="{AAA9461E-064E-494F-82E8-02B0B678EA01}"/>
              </a:ext>
            </a:extLst>
          </p:cNvPr>
          <p:cNvSpPr txBox="1"/>
          <p:nvPr/>
        </p:nvSpPr>
        <p:spPr>
          <a:xfrm>
            <a:off x="6869038" y="1424132"/>
            <a:ext cx="4072128" cy="923330"/>
          </a:xfrm>
          <a:prstGeom prst="rect">
            <a:avLst/>
          </a:prstGeom>
          <a:noFill/>
        </p:spPr>
        <p:txBody>
          <a:bodyPr wrap="square" rtlCol="0">
            <a:spAutoFit/>
          </a:bodyPr>
          <a:lstStyle/>
          <a:p>
            <a:r>
              <a:rPr lang="en-IQ" dirty="0"/>
              <a:t>I        0.1                          0                    0</a:t>
            </a:r>
          </a:p>
          <a:p>
            <a:r>
              <a:rPr lang="en-IQ" dirty="0"/>
              <a:t>C        -X                         +X                   +X</a:t>
            </a:r>
          </a:p>
          <a:p>
            <a:r>
              <a:rPr lang="en-IQ" dirty="0"/>
              <a:t>E       0.1-X                       X                     X</a:t>
            </a:r>
          </a:p>
        </p:txBody>
      </p:sp>
      <p:cxnSp>
        <p:nvCxnSpPr>
          <p:cNvPr id="14" name="Straight Arrow Connector 13">
            <a:extLst>
              <a:ext uri="{FF2B5EF4-FFF2-40B4-BE49-F238E27FC236}">
                <a16:creationId xmlns:a16="http://schemas.microsoft.com/office/drawing/2014/main" id="{E9BF60E1-4230-4246-BC97-ABC84CF17875}"/>
              </a:ext>
            </a:extLst>
          </p:cNvPr>
          <p:cNvCxnSpPr/>
          <p:nvPr/>
        </p:nvCxnSpPr>
        <p:spPr>
          <a:xfrm>
            <a:off x="4511040" y="2479964"/>
            <a:ext cx="3084576" cy="28762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5" name="Picture 14">
            <a:extLst>
              <a:ext uri="{FF2B5EF4-FFF2-40B4-BE49-F238E27FC236}">
                <a16:creationId xmlns:a16="http://schemas.microsoft.com/office/drawing/2014/main" id="{9F852B42-8863-7F4C-879F-58EE72E6202B}"/>
              </a:ext>
            </a:extLst>
          </p:cNvPr>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005455" y="4112951"/>
            <a:ext cx="2784765" cy="2295694"/>
          </a:xfrm>
          <a:prstGeom prst="rect">
            <a:avLst/>
          </a:prstGeom>
          <a:noFill/>
          <a:ln>
            <a:noFill/>
          </a:ln>
        </p:spPr>
      </p:pic>
      <p:sp>
        <p:nvSpPr>
          <p:cNvPr id="16" name="Slide Number Placeholder 15">
            <a:extLst>
              <a:ext uri="{FF2B5EF4-FFF2-40B4-BE49-F238E27FC236}">
                <a16:creationId xmlns:a16="http://schemas.microsoft.com/office/drawing/2014/main" id="{E738F048-EAB3-3F44-B2A9-3FD9AED8D3F6}"/>
              </a:ext>
            </a:extLst>
          </p:cNvPr>
          <p:cNvSpPr>
            <a:spLocks noGrp="1"/>
          </p:cNvSpPr>
          <p:nvPr>
            <p:ph type="sldNum" sz="quarter" idx="12"/>
          </p:nvPr>
        </p:nvSpPr>
        <p:spPr/>
        <p:txBody>
          <a:bodyPr/>
          <a:lstStyle/>
          <a:p>
            <a:fld id="{88090F67-2096-5340-93FF-8FBA9FFBF1CA}" type="slidenum">
              <a:rPr lang="en-IQ" smtClean="0"/>
              <a:t>41</a:t>
            </a:fld>
            <a:endParaRPr lang="en-IQ"/>
          </a:p>
        </p:txBody>
      </p:sp>
    </p:spTree>
    <p:extLst>
      <p:ext uri="{BB962C8B-B14F-4D97-AF65-F5344CB8AC3E}">
        <p14:creationId xmlns:p14="http://schemas.microsoft.com/office/powerpoint/2010/main" val="731563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2E984A-1266-4649-ADF9-D2FC17A1CCB2}"/>
              </a:ext>
            </a:extLst>
          </p:cNvPr>
          <p:cNvSpPr>
            <a:spLocks noGrp="1"/>
          </p:cNvSpPr>
          <p:nvPr>
            <p:ph type="sldNum" sz="quarter" idx="12"/>
          </p:nvPr>
        </p:nvSpPr>
        <p:spPr/>
        <p:txBody>
          <a:bodyPr/>
          <a:lstStyle/>
          <a:p>
            <a:fld id="{88090F67-2096-5340-93FF-8FBA9FFBF1CA}" type="slidenum">
              <a:rPr lang="en-IQ" smtClean="0"/>
              <a:t>42</a:t>
            </a:fld>
            <a:endParaRPr lang="en-IQ"/>
          </a:p>
        </p:txBody>
      </p:sp>
      <p:sp>
        <p:nvSpPr>
          <p:cNvPr id="4" name="Rectangle 2">
            <a:extLst>
              <a:ext uri="{FF2B5EF4-FFF2-40B4-BE49-F238E27FC236}">
                <a16:creationId xmlns:a16="http://schemas.microsoft.com/office/drawing/2014/main" id="{FB75E938-03EF-F549-A422-B161B312F590}"/>
              </a:ext>
            </a:extLst>
          </p:cNvPr>
          <p:cNvSpPr>
            <a:spLocks noGrp="1" noChangeArrowheads="1"/>
          </p:cNvSpPr>
          <p:nvPr>
            <p:ph type="title"/>
          </p:nvPr>
        </p:nvSpPr>
        <p:spPr>
          <a:xfrm>
            <a:off x="4789538" y="62783"/>
            <a:ext cx="2612923" cy="394417"/>
          </a:xfrm>
        </p:spPr>
        <p:txBody>
          <a:bodyPr>
            <a:noAutofit/>
          </a:bodyPr>
          <a:lstStyle/>
          <a:p>
            <a:pPr eaLnBrk="1" hangingPunct="1"/>
            <a:r>
              <a:rPr lang="en-US" altLang="zh-TW" sz="2400" b="1" u="sng"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Buffer Solutions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B3C6854-3279-344B-B0A2-6EFE97C67FC9}"/>
                  </a:ext>
                </a:extLst>
              </p:cNvPr>
              <p:cNvSpPr txBox="1"/>
              <p:nvPr/>
            </p:nvSpPr>
            <p:spPr>
              <a:xfrm>
                <a:off x="27039" y="457200"/>
                <a:ext cx="12192000" cy="6370975"/>
              </a:xfrm>
              <a:prstGeom prst="rect">
                <a:avLst/>
              </a:prstGeom>
              <a:noFill/>
            </p:spPr>
            <p:txBody>
              <a:bodyPr wrap="square">
                <a:spAutoFit/>
              </a:bodyPr>
              <a:lstStyle/>
              <a:p>
                <a:r>
                  <a:rPr lang="en-US" dirty="0">
                    <a:effectLst/>
                    <a:latin typeface="Times New Roman" panose="02020603050405020304" pitchFamily="18" charset="0"/>
                    <a:cs typeface="Times New Roman" panose="02020603050405020304" pitchFamily="18" charset="0"/>
                  </a:rPr>
                  <a:t>Buffer solution is defined as a solution that resists change in pH as a result of either dilution or addition of acid or base.</a:t>
                </a:r>
              </a:p>
              <a:p>
                <a:r>
                  <a:rPr lang="en-US" dirty="0">
                    <a:effectLst/>
                    <a:latin typeface="Times New Roman" panose="02020603050405020304" pitchFamily="18" charset="0"/>
                    <a:cs typeface="Times New Roman" panose="02020603050405020304" pitchFamily="18" charset="0"/>
                  </a:rPr>
                  <a:t>Buffer solution is a mixture of :</a:t>
                </a:r>
              </a:p>
              <a:p>
                <a:r>
                  <a:rPr lang="en-US" dirty="0">
                    <a:effectLst/>
                    <a:latin typeface="Times New Roman" panose="02020603050405020304" pitchFamily="18" charset="0"/>
                    <a:cs typeface="Times New Roman" panose="02020603050405020304" pitchFamily="18" charset="0"/>
                  </a:rPr>
                  <a:t>a) a weak acid and its salt</a:t>
                </a:r>
                <a:r>
                  <a:rPr lang="en-US" dirty="0">
                    <a:solidFill>
                      <a:srgbClr val="C00000"/>
                    </a:solidFill>
                    <a:effectLst/>
                    <a:latin typeface="Times New Roman" panose="02020603050405020304" pitchFamily="18" charset="0"/>
                    <a:cs typeface="Times New Roman" panose="02020603050405020304" pitchFamily="18" charset="0"/>
                  </a:rPr>
                  <a:t>, CH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COOH + CH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COONa</a:t>
                </a:r>
              </a:p>
              <a:p>
                <a:r>
                  <a:rPr lang="en-US" dirty="0">
                    <a:effectLst/>
                    <a:latin typeface="Times New Roman" panose="02020603050405020304" pitchFamily="18" charset="0"/>
                    <a:cs typeface="Times New Roman" panose="02020603050405020304" pitchFamily="18" charset="0"/>
                  </a:rPr>
                  <a:t>b) weak base and its salt, </a:t>
                </a:r>
                <a:r>
                  <a:rPr lang="en-US" dirty="0">
                    <a:solidFill>
                      <a:srgbClr val="0432FF"/>
                    </a:solidFill>
                    <a:effectLst/>
                    <a:latin typeface="Times New Roman" panose="02020603050405020304" pitchFamily="18" charset="0"/>
                    <a:cs typeface="Times New Roman" panose="02020603050405020304" pitchFamily="18" charset="0"/>
                  </a:rPr>
                  <a:t>NH</a:t>
                </a:r>
                <a:r>
                  <a:rPr lang="en-US" baseline="-25000" dirty="0">
                    <a:solidFill>
                      <a:srgbClr val="0432FF"/>
                    </a:solidFill>
                    <a:effectLst/>
                    <a:latin typeface="Times New Roman" panose="02020603050405020304" pitchFamily="18" charset="0"/>
                    <a:cs typeface="Times New Roman" panose="02020603050405020304" pitchFamily="18" charset="0"/>
                  </a:rPr>
                  <a:t>3</a:t>
                </a:r>
                <a:r>
                  <a:rPr lang="en-US" dirty="0">
                    <a:solidFill>
                      <a:srgbClr val="0432FF"/>
                    </a:solidFill>
                    <a:effectLst/>
                    <a:latin typeface="Times New Roman" panose="02020603050405020304" pitchFamily="18" charset="0"/>
                    <a:cs typeface="Times New Roman" panose="02020603050405020304" pitchFamily="18" charset="0"/>
                  </a:rPr>
                  <a:t> + NH4Cl</a:t>
                </a:r>
              </a:p>
              <a:p>
                <a:r>
                  <a:rPr lang="en-US" altLang="zh-TW" dirty="0">
                    <a:latin typeface="Times New Roman" panose="02020603050405020304" pitchFamily="18" charset="0"/>
                    <a:ea typeface="新細明體" panose="02020500000000000000" pitchFamily="18" charset="-120"/>
                    <a:cs typeface="Times New Roman" panose="02020603050405020304" pitchFamily="18" charset="0"/>
                  </a:rPr>
                  <a:t>Blood has a mixture of </a:t>
                </a:r>
                <a:r>
                  <a:rPr lang="en-US" altLang="zh-TW" dirty="0">
                    <a:solidFill>
                      <a:srgbClr val="00B050"/>
                    </a:solidFill>
                    <a:latin typeface="Times New Roman" panose="02020603050405020304" pitchFamily="18" charset="0"/>
                    <a:ea typeface="新細明體" panose="02020500000000000000" pitchFamily="18" charset="-120"/>
                    <a:cs typeface="Times New Roman" panose="02020603050405020304" pitchFamily="18" charset="0"/>
                  </a:rPr>
                  <a:t>H</a:t>
                </a:r>
                <a:r>
                  <a:rPr lang="en-US" altLang="zh-TW" baseline="-25000" dirty="0">
                    <a:solidFill>
                      <a:srgbClr val="00B050"/>
                    </a:solidFill>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dirty="0">
                    <a:solidFill>
                      <a:srgbClr val="00B050"/>
                    </a:solidFill>
                    <a:latin typeface="Times New Roman" panose="02020603050405020304" pitchFamily="18" charset="0"/>
                    <a:ea typeface="新細明體" panose="02020500000000000000" pitchFamily="18" charset="-120"/>
                    <a:cs typeface="Times New Roman" panose="02020603050405020304" pitchFamily="18" charset="0"/>
                  </a:rPr>
                  <a:t>CO</a:t>
                </a:r>
                <a:r>
                  <a:rPr lang="en-US" altLang="zh-TW" baseline="-25000" dirty="0">
                    <a:solidFill>
                      <a:srgbClr val="00B050"/>
                    </a:solidFill>
                    <a:latin typeface="Times New Roman" panose="02020603050405020304" pitchFamily="18" charset="0"/>
                    <a:ea typeface="新細明體" panose="02020500000000000000" pitchFamily="18" charset="-120"/>
                    <a:cs typeface="Times New Roman" panose="02020603050405020304" pitchFamily="18" charset="0"/>
                  </a:rPr>
                  <a:t>3</a:t>
                </a:r>
                <a:r>
                  <a:rPr lang="en-US" altLang="zh-TW" dirty="0">
                    <a:solidFill>
                      <a:srgbClr val="00B050"/>
                    </a:solidFill>
                    <a:latin typeface="Times New Roman" panose="02020603050405020304" pitchFamily="18" charset="0"/>
                    <a:ea typeface="新細明體" panose="02020500000000000000" pitchFamily="18" charset="-120"/>
                    <a:cs typeface="Times New Roman" panose="02020603050405020304" pitchFamily="18" charset="0"/>
                  </a:rPr>
                  <a:t> and HCO</a:t>
                </a:r>
                <a:r>
                  <a:rPr lang="en-US" altLang="zh-TW" baseline="-25000" dirty="0">
                    <a:solidFill>
                      <a:srgbClr val="00B050"/>
                    </a:solidFill>
                    <a:latin typeface="Times New Roman" panose="02020603050405020304" pitchFamily="18" charset="0"/>
                    <a:ea typeface="新細明體" panose="02020500000000000000" pitchFamily="18" charset="-120"/>
                    <a:cs typeface="Times New Roman" panose="02020603050405020304" pitchFamily="18" charset="0"/>
                  </a:rPr>
                  <a:t>3</a:t>
                </a:r>
                <a:r>
                  <a:rPr lang="en-US" altLang="zh-TW" baseline="30000" dirty="0">
                    <a:solidFill>
                      <a:srgbClr val="00B050"/>
                    </a:solidFill>
                    <a:latin typeface="Times New Roman" panose="02020603050405020304" pitchFamily="18" charset="0"/>
                    <a:ea typeface="新細明體" panose="02020500000000000000" pitchFamily="18" charset="-120"/>
                    <a:cs typeface="Times New Roman" panose="02020603050405020304" pitchFamily="18" charset="0"/>
                  </a:rPr>
                  <a:t>−</a:t>
                </a:r>
              </a:p>
              <a:p>
                <a:endParaRPr lang="en-US" altLang="zh-TW" baseline="30000" dirty="0">
                  <a:solidFill>
                    <a:srgbClr val="00B050"/>
                  </a:solidFill>
                  <a:latin typeface="Times New Roman" panose="02020603050405020304" pitchFamily="18" charset="0"/>
                  <a:ea typeface="新細明體" panose="02020500000000000000" pitchFamily="18" charset="-120"/>
                  <a:cs typeface="Times New Roman" panose="02020603050405020304" pitchFamily="18" charset="0"/>
                </a:endParaRPr>
              </a:p>
              <a:p>
                <a:endParaRPr lang="en-US" dirty="0">
                  <a:effectLst/>
                  <a:latin typeface="Helvetica" pitchFamily="2" charset="0"/>
                </a:endParaRPr>
              </a:p>
              <a:p>
                <a:r>
                  <a:rPr lang="en-US" b="1" dirty="0">
                    <a:effectLst/>
                    <a:latin typeface="Times New Roman" panose="02020603050405020304" pitchFamily="18" charset="0"/>
                    <a:cs typeface="Times New Roman" panose="02020603050405020304" pitchFamily="18" charset="0"/>
                  </a:rPr>
                  <a:t>Q: Why does buffer solution resist the change in pH value in case of dilution or adding acid or base to solution?</a:t>
                </a:r>
              </a:p>
              <a:p>
                <a:pPr marL="342900" indent="-342900">
                  <a:buAutoNum type="arabicParenR"/>
                </a:pPr>
                <a:r>
                  <a:rPr lang="en-US" dirty="0">
                    <a:solidFill>
                      <a:srgbClr val="0432FF"/>
                    </a:solidFill>
                    <a:effectLst/>
                    <a:latin typeface="Times New Roman" panose="02020603050405020304" pitchFamily="18" charset="0"/>
                    <a:cs typeface="Times New Roman" panose="02020603050405020304" pitchFamily="18" charset="0"/>
                  </a:rPr>
                  <a:t>When adding a strong acid, like HCl :</a:t>
                </a:r>
              </a:p>
              <a:p>
                <a:r>
                  <a:rPr lang="en-US" dirty="0">
                    <a:solidFill>
                      <a:srgbClr val="C00000"/>
                    </a:solidFill>
                    <a:effectLst/>
                    <a:latin typeface="Times New Roman" panose="02020603050405020304" pitchFamily="18" charset="0"/>
                    <a:cs typeface="Times New Roman" panose="02020603050405020304" pitchFamily="18" charset="0"/>
                  </a:rPr>
                  <a:t>HCl → 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O</a:t>
                </a:r>
                <a:r>
                  <a:rPr lang="en-US" baseline="30000" dirty="0">
                    <a:solidFill>
                      <a:srgbClr val="C00000"/>
                    </a:solidFill>
                    <a:effectLst/>
                    <a:latin typeface="Times New Roman" panose="02020603050405020304" pitchFamily="18" charset="0"/>
                    <a:cs typeface="Times New Roman" panose="02020603050405020304" pitchFamily="18" charset="0"/>
                  </a:rPr>
                  <a:t>+</a:t>
                </a:r>
                <a:r>
                  <a:rPr lang="en-US" dirty="0">
                    <a:solidFill>
                      <a:srgbClr val="C00000"/>
                    </a:solidFill>
                    <a:effectLst/>
                    <a:latin typeface="Times New Roman" panose="02020603050405020304" pitchFamily="18" charset="0"/>
                    <a:cs typeface="Times New Roman" panose="02020603050405020304" pitchFamily="18" charset="0"/>
                  </a:rPr>
                  <a:t> + Cl-</a:t>
                </a:r>
              </a:p>
              <a:p>
                <a:r>
                  <a:rPr lang="en-US" dirty="0">
                    <a:solidFill>
                      <a:srgbClr val="C00000"/>
                    </a:solidFill>
                    <a:effectLst/>
                    <a:latin typeface="Times New Roman" panose="02020603050405020304" pitchFamily="18" charset="0"/>
                    <a:cs typeface="Times New Roman" panose="02020603050405020304" pitchFamily="18" charset="0"/>
                  </a:rPr>
                  <a:t>CH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COOH   </a:t>
                </a:r>
                <a14:m>
                  <m:oMath xmlns:m="http://schemas.openxmlformats.org/officeDocument/2006/math">
                    <m:r>
                      <a:rPr lang="en-US" i="1" smtClean="0">
                        <a:solidFill>
                          <a:srgbClr val="C00000"/>
                        </a:solidFill>
                        <a:effectLst/>
                        <a:latin typeface="Cambria Math" panose="02040503050406030204" pitchFamily="18" charset="0"/>
                        <a:ea typeface="Cambria Math" panose="02040503050406030204" pitchFamily="18" charset="0"/>
                      </a:rPr>
                      <m:t>⇌</m:t>
                    </m:r>
                  </m:oMath>
                </a14:m>
                <a:r>
                  <a:rPr lang="en-US" dirty="0">
                    <a:solidFill>
                      <a:srgbClr val="C00000"/>
                    </a:solidFill>
                    <a:effectLst/>
                    <a:latin typeface="Times New Roman" panose="02020603050405020304" pitchFamily="18" charset="0"/>
                    <a:cs typeface="Times New Roman" panose="02020603050405020304" pitchFamily="18" charset="0"/>
                  </a:rPr>
                  <a:t>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O</a:t>
                </a:r>
                <a:r>
                  <a:rPr lang="en-US" baseline="30000" dirty="0">
                    <a:solidFill>
                      <a:srgbClr val="C00000"/>
                    </a:solidFill>
                    <a:effectLst/>
                    <a:latin typeface="Times New Roman" panose="02020603050405020304" pitchFamily="18" charset="0"/>
                    <a:cs typeface="Times New Roman" panose="02020603050405020304" pitchFamily="18" charset="0"/>
                  </a:rPr>
                  <a:t>+</a:t>
                </a:r>
                <a:r>
                  <a:rPr lang="en-US" dirty="0">
                    <a:solidFill>
                      <a:srgbClr val="C00000"/>
                    </a:solidFill>
                    <a:effectLst/>
                    <a:latin typeface="Times New Roman" panose="02020603050405020304" pitchFamily="18" charset="0"/>
                    <a:cs typeface="Times New Roman" panose="02020603050405020304" pitchFamily="18" charset="0"/>
                  </a:rPr>
                  <a:t> + CH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COO</a:t>
                </a:r>
                <a:r>
                  <a:rPr lang="en-US" baseline="30000" dirty="0">
                    <a:solidFill>
                      <a:srgbClr val="C00000"/>
                    </a:solidFill>
                    <a:effectLst/>
                    <a:latin typeface="Times New Roman" panose="02020603050405020304" pitchFamily="18" charset="0"/>
                    <a:cs typeface="Times New Roman" panose="02020603050405020304" pitchFamily="18" charset="0"/>
                  </a:rPr>
                  <a:t>-</a:t>
                </a:r>
              </a:p>
              <a:p>
                <a:r>
                  <a:rPr lang="en-US" dirty="0">
                    <a:solidFill>
                      <a:srgbClr val="C00000"/>
                    </a:solidFill>
                    <a:effectLst/>
                    <a:latin typeface="Times New Roman" panose="02020603050405020304" pitchFamily="18" charset="0"/>
                    <a:cs typeface="Times New Roman" panose="02020603050405020304" pitchFamily="18" charset="0"/>
                  </a:rPr>
                  <a:t>CH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COONa</a:t>
                </a:r>
                <a:r>
                  <a:rPr lang="en-US" dirty="0">
                    <a:solidFill>
                      <a:srgbClr val="C00000"/>
                    </a:solidFill>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i="1" smtClean="0">
                        <a:solidFill>
                          <a:srgbClr val="C00000"/>
                        </a:solidFill>
                        <a:effectLst/>
                        <a:latin typeface="Cambria Math" panose="02040503050406030204" pitchFamily="18" charset="0"/>
                        <a:ea typeface="Cambria Math" panose="02040503050406030204" pitchFamily="18" charset="0"/>
                      </a:rPr>
                      <m:t>⇌</m:t>
                    </m:r>
                  </m:oMath>
                </a14:m>
                <a:r>
                  <a:rPr lang="en-US" dirty="0">
                    <a:solidFill>
                      <a:srgbClr val="C00000"/>
                    </a:solidFill>
                    <a:effectLst/>
                    <a:latin typeface="Times New Roman" panose="02020603050405020304" pitchFamily="18" charset="0"/>
                    <a:cs typeface="Times New Roman" panose="02020603050405020304" pitchFamily="18" charset="0"/>
                  </a:rPr>
                  <a:t> Na</a:t>
                </a:r>
                <a:r>
                  <a:rPr lang="en-US" baseline="30000" dirty="0">
                    <a:solidFill>
                      <a:srgbClr val="C00000"/>
                    </a:solidFill>
                    <a:effectLst/>
                    <a:latin typeface="Times New Roman" panose="02020603050405020304" pitchFamily="18" charset="0"/>
                    <a:cs typeface="Times New Roman" panose="02020603050405020304" pitchFamily="18" charset="0"/>
                  </a:rPr>
                  <a:t>+</a:t>
                </a:r>
                <a:r>
                  <a:rPr lang="en-US" dirty="0">
                    <a:solidFill>
                      <a:srgbClr val="C00000"/>
                    </a:solidFill>
                    <a:effectLst/>
                    <a:latin typeface="Times New Roman" panose="02020603050405020304" pitchFamily="18" charset="0"/>
                    <a:cs typeface="Times New Roman" panose="02020603050405020304" pitchFamily="18" charset="0"/>
                  </a:rPr>
                  <a:t> + CH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COO</a:t>
                </a:r>
                <a:r>
                  <a:rPr lang="en-US" baseline="30000" dirty="0">
                    <a:solidFill>
                      <a:srgbClr val="C00000"/>
                    </a:solidFill>
                    <a:effectLst/>
                    <a:latin typeface="Times New Roman" panose="02020603050405020304" pitchFamily="18" charset="0"/>
                    <a:cs typeface="Times New Roman" panose="02020603050405020304" pitchFamily="18" charset="0"/>
                  </a:rPr>
                  <a:t>-</a:t>
                </a:r>
              </a:p>
              <a:p>
                <a:r>
                  <a:rPr lang="en-US" dirty="0">
                    <a:solidFill>
                      <a:srgbClr val="C00000"/>
                    </a:solidFill>
                    <a:effectLst/>
                    <a:latin typeface="Times New Roman" panose="02020603050405020304" pitchFamily="18" charset="0"/>
                    <a:cs typeface="Times New Roman" panose="02020603050405020304" pitchFamily="18" charset="0"/>
                  </a:rPr>
                  <a:t>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O</a:t>
                </a:r>
                <a:r>
                  <a:rPr lang="en-US" baseline="30000" dirty="0">
                    <a:solidFill>
                      <a:srgbClr val="C00000"/>
                    </a:solidFill>
                    <a:effectLst/>
                    <a:latin typeface="Times New Roman" panose="02020603050405020304" pitchFamily="18" charset="0"/>
                    <a:cs typeface="Times New Roman" panose="02020603050405020304" pitchFamily="18" charset="0"/>
                  </a:rPr>
                  <a:t>+</a:t>
                </a:r>
                <a:r>
                  <a:rPr lang="en-US" dirty="0">
                    <a:solidFill>
                      <a:srgbClr val="C00000"/>
                    </a:solidFill>
                    <a:effectLst/>
                    <a:latin typeface="Times New Roman" panose="02020603050405020304" pitchFamily="18" charset="0"/>
                    <a:cs typeface="Times New Roman" panose="02020603050405020304" pitchFamily="18" charset="0"/>
                  </a:rPr>
                  <a:t>+ CH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COO</a:t>
                </a:r>
                <a:r>
                  <a:rPr lang="en-US" baseline="30000" dirty="0">
                    <a:solidFill>
                      <a:srgbClr val="C00000"/>
                    </a:solidFill>
                    <a:effectLst/>
                    <a:latin typeface="Times New Roman" panose="02020603050405020304" pitchFamily="18" charset="0"/>
                    <a:cs typeface="Times New Roman" panose="02020603050405020304" pitchFamily="18" charset="0"/>
                  </a:rPr>
                  <a:t>-</a:t>
                </a:r>
                <a:r>
                  <a:rPr lang="en-US" dirty="0">
                    <a:solidFill>
                      <a:srgbClr val="C00000"/>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i="1" smtClean="0">
                        <a:solidFill>
                          <a:srgbClr val="C00000"/>
                        </a:solidFill>
                        <a:effectLst/>
                        <a:latin typeface="Cambria Math" panose="02040503050406030204" pitchFamily="18" charset="0"/>
                        <a:ea typeface="Cambria Math" panose="02040503050406030204" pitchFamily="18" charset="0"/>
                      </a:rPr>
                      <m:t>⇌ </m:t>
                    </m:r>
                  </m:oMath>
                </a14:m>
                <a:r>
                  <a:rPr lang="en-US" dirty="0">
                    <a:solidFill>
                      <a:srgbClr val="C00000"/>
                    </a:solidFill>
                    <a:effectLst/>
                    <a:latin typeface="Times New Roman" panose="02020603050405020304" pitchFamily="18" charset="0"/>
                    <a:cs typeface="Times New Roman" panose="02020603050405020304" pitchFamily="18" charset="0"/>
                  </a:rPr>
                  <a:t>CH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COOH</a:t>
                </a:r>
              </a:p>
              <a:p>
                <a:r>
                  <a:rPr lang="en-US" dirty="0">
                    <a:effectLst/>
                    <a:latin typeface="Times New Roman" panose="02020603050405020304" pitchFamily="18" charset="0"/>
                    <a:cs typeface="Times New Roman" panose="02020603050405020304" pitchFamily="18" charset="0"/>
                  </a:rPr>
                  <a:t>From the equation, the pH value does not change or it changes very little because the hydronium ion from HCl reacts with CH</a:t>
                </a:r>
                <a:r>
                  <a:rPr lang="en-US" baseline="-25000" dirty="0">
                    <a:effectLst/>
                    <a:latin typeface="Times New Roman" panose="02020603050405020304" pitchFamily="18" charset="0"/>
                    <a:cs typeface="Times New Roman" panose="02020603050405020304" pitchFamily="18" charset="0"/>
                  </a:rPr>
                  <a:t>3</a:t>
                </a:r>
                <a:r>
                  <a:rPr lang="en-US" dirty="0">
                    <a:effectLst/>
                    <a:latin typeface="Times New Roman" panose="02020603050405020304" pitchFamily="18" charset="0"/>
                    <a:cs typeface="Times New Roman" panose="02020603050405020304" pitchFamily="18" charset="0"/>
                  </a:rPr>
                  <a:t>COO- to produce CH</a:t>
                </a:r>
                <a:r>
                  <a:rPr lang="en-US" baseline="-25000" dirty="0">
                    <a:effectLst/>
                    <a:latin typeface="Times New Roman" panose="02020603050405020304" pitchFamily="18" charset="0"/>
                    <a:cs typeface="Times New Roman" panose="02020603050405020304" pitchFamily="18" charset="0"/>
                  </a:rPr>
                  <a:t>3</a:t>
                </a:r>
                <a:r>
                  <a:rPr lang="en-US" dirty="0">
                    <a:effectLst/>
                    <a:latin typeface="Times New Roman" panose="02020603050405020304" pitchFamily="18" charset="0"/>
                    <a:cs typeface="Times New Roman" panose="02020603050405020304" pitchFamily="18" charset="0"/>
                  </a:rPr>
                  <a:t>COOH that is ionized very little, therefore, pH does not decrease.</a:t>
                </a:r>
              </a:p>
              <a:p>
                <a:r>
                  <a:rPr lang="en-US" dirty="0">
                    <a:solidFill>
                      <a:srgbClr val="0432FF"/>
                    </a:solidFill>
                    <a:effectLst/>
                    <a:latin typeface="Times New Roman" panose="02020603050405020304" pitchFamily="18" charset="0"/>
                    <a:cs typeface="Times New Roman" panose="02020603050405020304" pitchFamily="18" charset="0"/>
                  </a:rPr>
                  <a:t>2) When adding a strong base, like NaOH :</a:t>
                </a:r>
              </a:p>
              <a:p>
                <a:r>
                  <a:rPr lang="en-US" dirty="0">
                    <a:solidFill>
                      <a:srgbClr val="C00000"/>
                    </a:solidFill>
                    <a:effectLst/>
                    <a:latin typeface="Times New Roman" panose="02020603050405020304" pitchFamily="18" charset="0"/>
                    <a:cs typeface="Times New Roman" panose="02020603050405020304" pitchFamily="18" charset="0"/>
                  </a:rPr>
                  <a:t>CH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COOH   </a:t>
                </a:r>
                <a14:m>
                  <m:oMath xmlns:m="http://schemas.openxmlformats.org/officeDocument/2006/math">
                    <m:r>
                      <a:rPr lang="en-US" i="1" smtClean="0">
                        <a:solidFill>
                          <a:srgbClr val="C00000"/>
                        </a:solidFill>
                        <a:effectLst/>
                        <a:latin typeface="Cambria Math" panose="02040503050406030204" pitchFamily="18" charset="0"/>
                        <a:ea typeface="Cambria Math" panose="02040503050406030204" pitchFamily="18" charset="0"/>
                      </a:rPr>
                      <m:t>⇌</m:t>
                    </m:r>
                  </m:oMath>
                </a14:m>
                <a:r>
                  <a:rPr lang="en-US" dirty="0">
                    <a:solidFill>
                      <a:srgbClr val="C00000"/>
                    </a:solidFill>
                    <a:effectLst/>
                    <a:latin typeface="Times New Roman" panose="02020603050405020304" pitchFamily="18" charset="0"/>
                    <a:cs typeface="Times New Roman" panose="02020603050405020304" pitchFamily="18" charset="0"/>
                  </a:rPr>
                  <a:t>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O</a:t>
                </a:r>
                <a:r>
                  <a:rPr lang="en-US" baseline="30000" dirty="0">
                    <a:solidFill>
                      <a:srgbClr val="C00000"/>
                    </a:solidFill>
                    <a:effectLst/>
                    <a:latin typeface="Times New Roman" panose="02020603050405020304" pitchFamily="18" charset="0"/>
                    <a:cs typeface="Times New Roman" panose="02020603050405020304" pitchFamily="18" charset="0"/>
                  </a:rPr>
                  <a:t>+</a:t>
                </a:r>
                <a:r>
                  <a:rPr lang="en-US" dirty="0">
                    <a:solidFill>
                      <a:srgbClr val="C00000"/>
                    </a:solidFill>
                    <a:effectLst/>
                    <a:latin typeface="Times New Roman" panose="02020603050405020304" pitchFamily="18" charset="0"/>
                    <a:cs typeface="Times New Roman" panose="02020603050405020304" pitchFamily="18" charset="0"/>
                  </a:rPr>
                  <a:t> + CH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COO</a:t>
                </a:r>
                <a:r>
                  <a:rPr lang="en-US" baseline="30000" dirty="0">
                    <a:solidFill>
                      <a:srgbClr val="C00000"/>
                    </a:solidFill>
                    <a:effectLst/>
                    <a:latin typeface="Times New Roman" panose="02020603050405020304" pitchFamily="18" charset="0"/>
                    <a:cs typeface="Times New Roman" panose="02020603050405020304" pitchFamily="18" charset="0"/>
                  </a:rPr>
                  <a:t>-</a:t>
                </a:r>
              </a:p>
              <a:p>
                <a:r>
                  <a:rPr lang="en-US" dirty="0">
                    <a:solidFill>
                      <a:srgbClr val="C00000"/>
                    </a:solidFill>
                    <a:effectLst/>
                    <a:latin typeface="Times New Roman" panose="02020603050405020304" pitchFamily="18" charset="0"/>
                    <a:cs typeface="Times New Roman" panose="02020603050405020304" pitchFamily="18" charset="0"/>
                  </a:rPr>
                  <a:t>CH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COONa</a:t>
                </a:r>
                <a:r>
                  <a:rPr lang="en-US" dirty="0">
                    <a:solidFill>
                      <a:srgbClr val="C00000"/>
                    </a:solidFill>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i="1" smtClean="0">
                        <a:solidFill>
                          <a:srgbClr val="C00000"/>
                        </a:solidFill>
                        <a:effectLst/>
                        <a:latin typeface="Cambria Math" panose="02040503050406030204" pitchFamily="18" charset="0"/>
                        <a:ea typeface="Cambria Math" panose="02040503050406030204" pitchFamily="18" charset="0"/>
                      </a:rPr>
                      <m:t>⇌</m:t>
                    </m:r>
                  </m:oMath>
                </a14:m>
                <a:r>
                  <a:rPr lang="en-US" dirty="0">
                    <a:solidFill>
                      <a:srgbClr val="C00000"/>
                    </a:solidFill>
                    <a:effectLst/>
                    <a:latin typeface="Times New Roman" panose="02020603050405020304" pitchFamily="18" charset="0"/>
                    <a:cs typeface="Times New Roman" panose="02020603050405020304" pitchFamily="18" charset="0"/>
                  </a:rPr>
                  <a:t> Na</a:t>
                </a:r>
                <a:r>
                  <a:rPr lang="en-US" baseline="30000" dirty="0">
                    <a:solidFill>
                      <a:srgbClr val="C00000"/>
                    </a:solidFill>
                    <a:effectLst/>
                    <a:latin typeface="Times New Roman" panose="02020603050405020304" pitchFamily="18" charset="0"/>
                    <a:cs typeface="Times New Roman" panose="02020603050405020304" pitchFamily="18" charset="0"/>
                  </a:rPr>
                  <a:t>+</a:t>
                </a:r>
                <a:r>
                  <a:rPr lang="en-US" dirty="0">
                    <a:solidFill>
                      <a:srgbClr val="C00000"/>
                    </a:solidFill>
                    <a:effectLst/>
                    <a:latin typeface="Times New Roman" panose="02020603050405020304" pitchFamily="18" charset="0"/>
                    <a:cs typeface="Times New Roman" panose="02020603050405020304" pitchFamily="18" charset="0"/>
                  </a:rPr>
                  <a:t> + CH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COO</a:t>
                </a:r>
                <a:r>
                  <a:rPr lang="en-US" baseline="30000" dirty="0">
                    <a:solidFill>
                      <a:srgbClr val="C00000"/>
                    </a:solidFill>
                    <a:effectLst/>
                    <a:latin typeface="Times New Roman" panose="02020603050405020304" pitchFamily="18" charset="0"/>
                    <a:cs typeface="Times New Roman" panose="02020603050405020304" pitchFamily="18" charset="0"/>
                  </a:rPr>
                  <a:t>-</a:t>
                </a:r>
              </a:p>
              <a:p>
                <a:r>
                  <a:rPr lang="en-US" dirty="0">
                    <a:solidFill>
                      <a:srgbClr val="C00000"/>
                    </a:solidFill>
                    <a:effectLst/>
                    <a:latin typeface="Times New Roman" panose="02020603050405020304" pitchFamily="18" charset="0"/>
                    <a:cs typeface="Times New Roman" panose="02020603050405020304" pitchFamily="18" charset="0"/>
                  </a:rPr>
                  <a:t>NaOH→ Na</a:t>
                </a:r>
                <a:r>
                  <a:rPr lang="en-US" baseline="30000" dirty="0">
                    <a:solidFill>
                      <a:srgbClr val="C00000"/>
                    </a:solidFill>
                    <a:effectLst/>
                    <a:latin typeface="Times New Roman" panose="02020603050405020304" pitchFamily="18" charset="0"/>
                    <a:cs typeface="Times New Roman" panose="02020603050405020304" pitchFamily="18" charset="0"/>
                  </a:rPr>
                  <a:t>+</a:t>
                </a:r>
                <a:r>
                  <a:rPr lang="en-US" dirty="0">
                    <a:solidFill>
                      <a:srgbClr val="C00000"/>
                    </a:solidFill>
                    <a:effectLst/>
                    <a:latin typeface="Times New Roman" panose="02020603050405020304" pitchFamily="18" charset="0"/>
                    <a:cs typeface="Times New Roman" panose="02020603050405020304" pitchFamily="18" charset="0"/>
                  </a:rPr>
                  <a:t> + OH</a:t>
                </a:r>
                <a:r>
                  <a:rPr lang="en-US" baseline="30000" dirty="0">
                    <a:solidFill>
                      <a:srgbClr val="C00000"/>
                    </a:solidFill>
                    <a:effectLst/>
                    <a:latin typeface="Times New Roman" panose="02020603050405020304" pitchFamily="18" charset="0"/>
                    <a:cs typeface="Times New Roman" panose="02020603050405020304" pitchFamily="18" charset="0"/>
                  </a:rPr>
                  <a:t>-</a:t>
                </a:r>
              </a:p>
              <a:p>
                <a:r>
                  <a:rPr lang="en-US" dirty="0">
                    <a:solidFill>
                      <a:srgbClr val="C00000"/>
                    </a:solidFill>
                    <a:effectLst/>
                    <a:latin typeface="Times New Roman" panose="02020603050405020304" pitchFamily="18" charset="0"/>
                    <a:cs typeface="Times New Roman" panose="02020603050405020304" pitchFamily="18" charset="0"/>
                  </a:rPr>
                  <a:t>H</a:t>
                </a:r>
                <a:r>
                  <a:rPr lang="en-US" baseline="-25000" dirty="0">
                    <a:solidFill>
                      <a:srgbClr val="C00000"/>
                    </a:solidFill>
                    <a:effectLst/>
                    <a:latin typeface="Times New Roman" panose="02020603050405020304" pitchFamily="18" charset="0"/>
                    <a:cs typeface="Times New Roman" panose="02020603050405020304" pitchFamily="18" charset="0"/>
                  </a:rPr>
                  <a:t>3</a:t>
                </a:r>
                <a:r>
                  <a:rPr lang="en-US" dirty="0">
                    <a:solidFill>
                      <a:srgbClr val="C00000"/>
                    </a:solidFill>
                    <a:effectLst/>
                    <a:latin typeface="Times New Roman" panose="02020603050405020304" pitchFamily="18" charset="0"/>
                    <a:cs typeface="Times New Roman" panose="02020603050405020304" pitchFamily="18" charset="0"/>
                  </a:rPr>
                  <a:t>O</a:t>
                </a:r>
                <a:r>
                  <a:rPr lang="en-US" baseline="30000" dirty="0">
                    <a:solidFill>
                      <a:srgbClr val="C00000"/>
                    </a:solidFill>
                    <a:effectLst/>
                    <a:latin typeface="Times New Roman" panose="02020603050405020304" pitchFamily="18" charset="0"/>
                    <a:cs typeface="Times New Roman" panose="02020603050405020304" pitchFamily="18" charset="0"/>
                  </a:rPr>
                  <a:t>+</a:t>
                </a:r>
                <a:r>
                  <a:rPr lang="en-US" dirty="0">
                    <a:solidFill>
                      <a:srgbClr val="C00000"/>
                    </a:solidFill>
                    <a:effectLst/>
                    <a:latin typeface="Times New Roman" panose="02020603050405020304" pitchFamily="18" charset="0"/>
                    <a:cs typeface="Times New Roman" panose="02020603050405020304" pitchFamily="18" charset="0"/>
                  </a:rPr>
                  <a:t> + OH</a:t>
                </a:r>
                <a:r>
                  <a:rPr lang="en-US" baseline="30000" dirty="0">
                    <a:solidFill>
                      <a:srgbClr val="C00000"/>
                    </a:solidFill>
                    <a:effectLst/>
                    <a:latin typeface="Times New Roman" panose="02020603050405020304" pitchFamily="18" charset="0"/>
                    <a:cs typeface="Times New Roman" panose="02020603050405020304" pitchFamily="18" charset="0"/>
                  </a:rPr>
                  <a:t>-</a:t>
                </a:r>
                <a:r>
                  <a:rPr lang="en-US" dirty="0">
                    <a:solidFill>
                      <a:srgbClr val="C00000"/>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i="1" smtClean="0">
                        <a:solidFill>
                          <a:srgbClr val="C00000"/>
                        </a:solidFill>
                        <a:effectLst/>
                        <a:latin typeface="Cambria Math" panose="02040503050406030204" pitchFamily="18" charset="0"/>
                        <a:ea typeface="Cambria Math" panose="02040503050406030204" pitchFamily="18" charset="0"/>
                      </a:rPr>
                      <m:t>⇌ </m:t>
                    </m:r>
                  </m:oMath>
                </a14:m>
                <a:r>
                  <a:rPr lang="en-US" dirty="0">
                    <a:solidFill>
                      <a:srgbClr val="C00000"/>
                    </a:solidFill>
                    <a:effectLst/>
                    <a:latin typeface="Times New Roman" panose="02020603050405020304" pitchFamily="18" charset="0"/>
                    <a:cs typeface="Times New Roman" panose="02020603050405020304" pitchFamily="18" charset="0"/>
                  </a:rPr>
                  <a:t>H</a:t>
                </a:r>
                <a:r>
                  <a:rPr lang="en-US" baseline="-25000" dirty="0">
                    <a:solidFill>
                      <a:srgbClr val="C00000"/>
                    </a:solidFill>
                    <a:effectLst/>
                    <a:latin typeface="Times New Roman" panose="02020603050405020304" pitchFamily="18" charset="0"/>
                    <a:cs typeface="Times New Roman" panose="02020603050405020304" pitchFamily="18" charset="0"/>
                  </a:rPr>
                  <a:t>2</a:t>
                </a:r>
                <a:r>
                  <a:rPr lang="en-US" dirty="0">
                    <a:solidFill>
                      <a:srgbClr val="C00000"/>
                    </a:solidFill>
                    <a:effectLst/>
                    <a:latin typeface="Times New Roman" panose="02020603050405020304" pitchFamily="18" charset="0"/>
                    <a:cs typeface="Times New Roman" panose="02020603050405020304" pitchFamily="18" charset="0"/>
                  </a:rPr>
                  <a:t>O</a:t>
                </a:r>
              </a:p>
              <a:p>
                <a:r>
                  <a:rPr lang="en-US" dirty="0">
                    <a:effectLst/>
                    <a:latin typeface="Times New Roman" panose="02020603050405020304" pitchFamily="18" charset="0"/>
                    <a:cs typeface="Times New Roman" panose="02020603050405020304" pitchFamily="18" charset="0"/>
                  </a:rPr>
                  <a:t>OH</a:t>
                </a:r>
                <a:r>
                  <a:rPr lang="en-US" baseline="30000" dirty="0">
                    <a:effectLst/>
                    <a:latin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from the base (NaOH) reacts with H</a:t>
                </a:r>
                <a:r>
                  <a:rPr lang="en-US" baseline="-25000" dirty="0">
                    <a:effectLst/>
                    <a:latin typeface="Times New Roman" panose="02020603050405020304" pitchFamily="18" charset="0"/>
                    <a:cs typeface="Times New Roman" panose="02020603050405020304" pitchFamily="18" charset="0"/>
                  </a:rPr>
                  <a:t>3</a:t>
                </a:r>
                <a:r>
                  <a:rPr lang="en-US" dirty="0">
                    <a:effectLst/>
                    <a:latin typeface="Times New Roman" panose="02020603050405020304" pitchFamily="18" charset="0"/>
                    <a:cs typeface="Times New Roman" panose="02020603050405020304" pitchFamily="18" charset="0"/>
                  </a:rPr>
                  <a:t>O</a:t>
                </a:r>
                <a:r>
                  <a:rPr lang="en-US" baseline="30000" dirty="0">
                    <a:effectLst/>
                    <a:latin typeface="Times New Roman" panose="02020603050405020304" pitchFamily="18" charset="0"/>
                    <a:cs typeface="Times New Roman" panose="02020603050405020304" pitchFamily="18" charset="0"/>
                  </a:rPr>
                  <a:t>+</a:t>
                </a:r>
                <a:r>
                  <a:rPr lang="en-US" dirty="0">
                    <a:effectLst/>
                    <a:latin typeface="Times New Roman" panose="02020603050405020304" pitchFamily="18" charset="0"/>
                    <a:cs typeface="Times New Roman" panose="02020603050405020304" pitchFamily="18" charset="0"/>
                  </a:rPr>
                  <a:t> from the acid to produce H</a:t>
                </a:r>
                <a:r>
                  <a:rPr lang="en-US" baseline="-25000" dirty="0">
                    <a:effectLst/>
                    <a:latin typeface="Times New Roman" panose="02020603050405020304" pitchFamily="18" charset="0"/>
                    <a:cs typeface="Times New Roman" panose="02020603050405020304" pitchFamily="18" charset="0"/>
                  </a:rPr>
                  <a:t>2</a:t>
                </a:r>
                <a:r>
                  <a:rPr lang="en-US" dirty="0">
                    <a:effectLst/>
                    <a:latin typeface="Times New Roman" panose="02020603050405020304" pitchFamily="18" charset="0"/>
                    <a:cs typeface="Times New Roman" panose="02020603050405020304" pitchFamily="18" charset="0"/>
                  </a:rPr>
                  <a:t>O, and that leads to more dissociation of CH</a:t>
                </a:r>
                <a:r>
                  <a:rPr lang="en-US" baseline="-25000" dirty="0">
                    <a:effectLst/>
                    <a:latin typeface="Times New Roman" panose="02020603050405020304" pitchFamily="18" charset="0"/>
                    <a:cs typeface="Times New Roman" panose="02020603050405020304" pitchFamily="18" charset="0"/>
                  </a:rPr>
                  <a:t>3</a:t>
                </a:r>
                <a:r>
                  <a:rPr lang="en-US" dirty="0">
                    <a:effectLst/>
                    <a:latin typeface="Times New Roman" panose="02020603050405020304" pitchFamily="18" charset="0"/>
                    <a:cs typeface="Times New Roman" panose="02020603050405020304" pitchFamily="18" charset="0"/>
                  </a:rPr>
                  <a:t>COONa to substitute the losses in H</a:t>
                </a:r>
                <a:r>
                  <a:rPr lang="en-US" baseline="-25000" dirty="0">
                    <a:effectLst/>
                    <a:latin typeface="Times New Roman" panose="02020603050405020304" pitchFamily="18" charset="0"/>
                    <a:cs typeface="Times New Roman" panose="02020603050405020304" pitchFamily="18" charset="0"/>
                  </a:rPr>
                  <a:t>3</a:t>
                </a:r>
                <a:r>
                  <a:rPr lang="en-US" dirty="0">
                    <a:effectLst/>
                    <a:latin typeface="Times New Roman" panose="02020603050405020304" pitchFamily="18" charset="0"/>
                    <a:cs typeface="Times New Roman" panose="02020603050405020304" pitchFamily="18" charset="0"/>
                  </a:rPr>
                  <a:t>O</a:t>
                </a:r>
                <a:r>
                  <a:rPr lang="en-US" baseline="30000" dirty="0">
                    <a:effectLst/>
                    <a:latin typeface="Times New Roman" panose="02020603050405020304" pitchFamily="18" charset="0"/>
                    <a:cs typeface="Times New Roman" panose="02020603050405020304" pitchFamily="18" charset="0"/>
                  </a:rPr>
                  <a:t>+</a:t>
                </a:r>
                <a:r>
                  <a:rPr lang="en-US" dirty="0">
                    <a:effectLst/>
                    <a:latin typeface="Times New Roman" panose="02020603050405020304" pitchFamily="18" charset="0"/>
                    <a:cs typeface="Times New Roman" panose="02020603050405020304" pitchFamily="18" charset="0"/>
                  </a:rPr>
                  <a:t> This means, the solution will resist the change in pH value when adding a strong base while the solution still acidic (containing CH</a:t>
                </a:r>
                <a:r>
                  <a:rPr lang="en-US" baseline="-25000" dirty="0">
                    <a:effectLst/>
                    <a:latin typeface="Times New Roman" panose="02020603050405020304" pitchFamily="18" charset="0"/>
                    <a:cs typeface="Times New Roman" panose="02020603050405020304" pitchFamily="18" charset="0"/>
                  </a:rPr>
                  <a:t>3</a:t>
                </a:r>
                <a:r>
                  <a:rPr lang="en-US" dirty="0">
                    <a:effectLst/>
                    <a:latin typeface="Times New Roman" panose="02020603050405020304" pitchFamily="18" charset="0"/>
                    <a:cs typeface="Times New Roman" panose="02020603050405020304" pitchFamily="18" charset="0"/>
                  </a:rPr>
                  <a:t>COOH molecules) nonionized.</a:t>
                </a:r>
              </a:p>
            </p:txBody>
          </p:sp>
        </mc:Choice>
        <mc:Fallback xmlns="">
          <p:sp>
            <p:nvSpPr>
              <p:cNvPr id="6" name="TextBox 5">
                <a:extLst>
                  <a:ext uri="{FF2B5EF4-FFF2-40B4-BE49-F238E27FC236}">
                    <a16:creationId xmlns:a16="http://schemas.microsoft.com/office/drawing/2014/main" id="{AB3C6854-3279-344B-B0A2-6EFE97C67FC9}"/>
                  </a:ext>
                </a:extLst>
              </p:cNvPr>
              <p:cNvSpPr txBox="1">
                <a:spLocks noRot="1" noChangeAspect="1" noMove="1" noResize="1" noEditPoints="1" noAdjustHandles="1" noChangeArrowheads="1" noChangeShapeType="1" noTextEdit="1"/>
              </p:cNvSpPr>
              <p:nvPr/>
            </p:nvSpPr>
            <p:spPr>
              <a:xfrm>
                <a:off x="27039" y="457200"/>
                <a:ext cx="12192000" cy="6370975"/>
              </a:xfrm>
              <a:prstGeom prst="rect">
                <a:avLst/>
              </a:prstGeom>
              <a:blipFill>
                <a:blip r:embed="rId2"/>
                <a:stretch>
                  <a:fillRect l="-312" t="-398" b="-398"/>
                </a:stretch>
              </a:blipFill>
            </p:spPr>
            <p:txBody>
              <a:bodyPr/>
              <a:lstStyle/>
              <a:p>
                <a:r>
                  <a:rPr lang="en-IQ">
                    <a:noFill/>
                  </a:rPr>
                  <a:t> </a:t>
                </a:r>
              </a:p>
            </p:txBody>
          </p:sp>
        </mc:Fallback>
      </mc:AlternateContent>
      <p:pic>
        <p:nvPicPr>
          <p:cNvPr id="7" name="圖片 1">
            <a:extLst>
              <a:ext uri="{FF2B5EF4-FFF2-40B4-BE49-F238E27FC236}">
                <a16:creationId xmlns:a16="http://schemas.microsoft.com/office/drawing/2014/main" id="{303670EC-FF7C-C541-ABEF-9C3C7DDF80C1}"/>
              </a:ext>
            </a:extLst>
          </p:cNvPr>
          <p:cNvPicPr>
            <a:picLocks noChangeAspect="1"/>
          </p:cNvPicPr>
          <p:nvPr/>
        </p:nvPicPr>
        <p:blipFill rotWithShape="1">
          <a:blip r:embed="rId3">
            <a:extLst>
              <a:ext uri="{28A0092B-C50C-407E-A947-70E740481C1C}">
                <a14:useLocalDpi xmlns:a14="http://schemas.microsoft.com/office/drawing/2010/main" val="0"/>
              </a:ext>
            </a:extLst>
          </a:blip>
          <a:srcRect t="13880"/>
          <a:stretch/>
        </p:blipFill>
        <p:spPr bwMode="auto">
          <a:xfrm>
            <a:off x="5673213" y="860822"/>
            <a:ext cx="6400800" cy="129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680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6D748B-9946-3147-9626-B82DB01A26B2}"/>
              </a:ext>
            </a:extLst>
          </p:cNvPr>
          <p:cNvSpPr>
            <a:spLocks noGrp="1"/>
          </p:cNvSpPr>
          <p:nvPr>
            <p:ph type="sldNum" sz="quarter" idx="12"/>
          </p:nvPr>
        </p:nvSpPr>
        <p:spPr/>
        <p:txBody>
          <a:bodyPr/>
          <a:lstStyle/>
          <a:p>
            <a:fld id="{88090F67-2096-5340-93FF-8FBA9FFBF1CA}" type="slidenum">
              <a:rPr lang="en-IQ" smtClean="0"/>
              <a:t>43</a:t>
            </a:fld>
            <a:endParaRPr lang="en-IQ"/>
          </a:p>
        </p:txBody>
      </p:sp>
      <p:pic>
        <p:nvPicPr>
          <p:cNvPr id="5" name="Picture 4">
            <a:extLst>
              <a:ext uri="{FF2B5EF4-FFF2-40B4-BE49-F238E27FC236}">
                <a16:creationId xmlns:a16="http://schemas.microsoft.com/office/drawing/2014/main" id="{0841A27D-5CCB-B443-9E18-7663FDF33DFC}"/>
              </a:ext>
            </a:extLst>
          </p:cNvPr>
          <p:cNvPicPr>
            <a:picLocks noChangeAspect="1"/>
          </p:cNvPicPr>
          <p:nvPr/>
        </p:nvPicPr>
        <p:blipFill>
          <a:blip r:embed="rId2"/>
          <a:stretch>
            <a:fillRect/>
          </a:stretch>
        </p:blipFill>
        <p:spPr>
          <a:xfrm>
            <a:off x="854599" y="673768"/>
            <a:ext cx="10013927" cy="4843045"/>
          </a:xfrm>
          <a:prstGeom prst="rect">
            <a:avLst/>
          </a:prstGeom>
        </p:spPr>
      </p:pic>
    </p:spTree>
    <p:extLst>
      <p:ext uri="{BB962C8B-B14F-4D97-AF65-F5344CB8AC3E}">
        <p14:creationId xmlns:p14="http://schemas.microsoft.com/office/powerpoint/2010/main" val="2074394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3B6F2A-0FDC-E64C-9DE2-FF1245B84139}"/>
              </a:ext>
            </a:extLst>
          </p:cNvPr>
          <p:cNvSpPr>
            <a:spLocks noGrp="1"/>
          </p:cNvSpPr>
          <p:nvPr>
            <p:ph type="sldNum" sz="quarter" idx="12"/>
          </p:nvPr>
        </p:nvSpPr>
        <p:spPr/>
        <p:txBody>
          <a:bodyPr/>
          <a:lstStyle/>
          <a:p>
            <a:fld id="{88090F67-2096-5340-93FF-8FBA9FFBF1CA}" type="slidenum">
              <a:rPr lang="en-IQ" smtClean="0"/>
              <a:t>44</a:t>
            </a:fld>
            <a:endParaRPr lang="en-IQ"/>
          </a:p>
        </p:txBody>
      </p:sp>
      <p:pic>
        <p:nvPicPr>
          <p:cNvPr id="5" name="Picture 4">
            <a:extLst>
              <a:ext uri="{FF2B5EF4-FFF2-40B4-BE49-F238E27FC236}">
                <a16:creationId xmlns:a16="http://schemas.microsoft.com/office/drawing/2014/main" id="{B0EE2A8F-B64B-0D4E-AB37-FD369A413836}"/>
              </a:ext>
            </a:extLst>
          </p:cNvPr>
          <p:cNvPicPr>
            <a:picLocks noChangeAspect="1"/>
          </p:cNvPicPr>
          <p:nvPr/>
        </p:nvPicPr>
        <p:blipFill>
          <a:blip r:embed="rId2"/>
          <a:stretch>
            <a:fillRect/>
          </a:stretch>
        </p:blipFill>
        <p:spPr>
          <a:xfrm>
            <a:off x="1644650" y="856336"/>
            <a:ext cx="7711385" cy="3842958"/>
          </a:xfrm>
          <a:prstGeom prst="rect">
            <a:avLst/>
          </a:prstGeom>
        </p:spPr>
      </p:pic>
    </p:spTree>
    <p:extLst>
      <p:ext uri="{BB962C8B-B14F-4D97-AF65-F5344CB8AC3E}">
        <p14:creationId xmlns:p14="http://schemas.microsoft.com/office/powerpoint/2010/main" val="1643218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8DFE7A-AED3-FF43-99AE-FAD5175C4E34}"/>
              </a:ext>
            </a:extLst>
          </p:cNvPr>
          <p:cNvSpPr>
            <a:spLocks noGrp="1"/>
          </p:cNvSpPr>
          <p:nvPr>
            <p:ph type="sldNum" sz="quarter" idx="12"/>
          </p:nvPr>
        </p:nvSpPr>
        <p:spPr/>
        <p:txBody>
          <a:bodyPr/>
          <a:lstStyle/>
          <a:p>
            <a:fld id="{88090F67-2096-5340-93FF-8FBA9FFBF1CA}" type="slidenum">
              <a:rPr lang="en-IQ" smtClean="0"/>
              <a:t>45</a:t>
            </a:fld>
            <a:endParaRPr lang="en-IQ"/>
          </a:p>
        </p:txBody>
      </p:sp>
      <p:pic>
        <p:nvPicPr>
          <p:cNvPr id="4" name="Picture 3">
            <a:extLst>
              <a:ext uri="{FF2B5EF4-FFF2-40B4-BE49-F238E27FC236}">
                <a16:creationId xmlns:a16="http://schemas.microsoft.com/office/drawing/2014/main" id="{46CDA40B-E24C-C14F-80BE-71CE82F213AD}"/>
              </a:ext>
            </a:extLst>
          </p:cNvPr>
          <p:cNvPicPr>
            <a:picLocks noChangeAspect="1"/>
          </p:cNvPicPr>
          <p:nvPr/>
        </p:nvPicPr>
        <p:blipFill rotWithShape="1">
          <a:blip r:embed="rId2"/>
          <a:srcRect t="50666" r="3637"/>
          <a:stretch/>
        </p:blipFill>
        <p:spPr>
          <a:xfrm>
            <a:off x="1596576" y="1071118"/>
            <a:ext cx="8364288" cy="4892360"/>
          </a:xfrm>
          <a:prstGeom prst="rect">
            <a:avLst/>
          </a:prstGeom>
        </p:spPr>
      </p:pic>
    </p:spTree>
    <p:extLst>
      <p:ext uri="{BB962C8B-B14F-4D97-AF65-F5344CB8AC3E}">
        <p14:creationId xmlns:p14="http://schemas.microsoft.com/office/powerpoint/2010/main" val="166282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28BD12-D2AC-2542-8CB9-212E0B1328C8}"/>
              </a:ext>
            </a:extLst>
          </p:cNvPr>
          <p:cNvSpPr>
            <a:spLocks noGrp="1"/>
          </p:cNvSpPr>
          <p:nvPr>
            <p:ph type="sldNum" sz="quarter" idx="12"/>
          </p:nvPr>
        </p:nvSpPr>
        <p:spPr>
          <a:xfrm>
            <a:off x="9008807" y="6282815"/>
            <a:ext cx="2743200" cy="365125"/>
          </a:xfrm>
        </p:spPr>
        <p:txBody>
          <a:bodyPr/>
          <a:lstStyle/>
          <a:p>
            <a:fld id="{88090F67-2096-5340-93FF-8FBA9FFBF1CA}" type="slidenum">
              <a:rPr lang="en-IQ" smtClean="0"/>
              <a:t>46</a:t>
            </a:fld>
            <a:endParaRPr lang="en-IQ"/>
          </a:p>
        </p:txBody>
      </p:sp>
      <p:sp>
        <p:nvSpPr>
          <p:cNvPr id="4" name="Rectangle 4">
            <a:extLst>
              <a:ext uri="{FF2B5EF4-FFF2-40B4-BE49-F238E27FC236}">
                <a16:creationId xmlns:a16="http://schemas.microsoft.com/office/drawing/2014/main" id="{733E0B2B-5A9F-8840-BEA4-0698DBA05B1C}"/>
              </a:ext>
            </a:extLst>
          </p:cNvPr>
          <p:cNvSpPr>
            <a:spLocks noGrp="1" noChangeArrowheads="1"/>
          </p:cNvSpPr>
          <p:nvPr>
            <p:ph type="title"/>
          </p:nvPr>
        </p:nvSpPr>
        <p:spPr>
          <a:xfrm>
            <a:off x="1917289" y="107028"/>
            <a:ext cx="7091518" cy="579438"/>
          </a:xfrm>
        </p:spPr>
        <p:txBody>
          <a:bodyPr>
            <a:noAutofit/>
          </a:bodyPr>
          <a:lstStyle/>
          <a:p>
            <a:pPr algn="ctr" eaLnBrk="1" hangingPunct="1"/>
            <a:r>
              <a:rPr lang="en-US" altLang="zh-TW" sz="2800" b="1" u="sng"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Making an Acidic and basic Buffer Solution</a:t>
            </a:r>
          </a:p>
        </p:txBody>
      </p:sp>
      <p:sp>
        <p:nvSpPr>
          <p:cNvPr id="5" name="TextBox 6">
            <a:extLst>
              <a:ext uri="{FF2B5EF4-FFF2-40B4-BE49-F238E27FC236}">
                <a16:creationId xmlns:a16="http://schemas.microsoft.com/office/drawing/2014/main" id="{088BBD2E-282F-AE42-B005-9F6A1414A5F8}"/>
              </a:ext>
            </a:extLst>
          </p:cNvPr>
          <p:cNvSpPr txBox="1">
            <a:spLocks noChangeArrowheads="1"/>
          </p:cNvSpPr>
          <p:nvPr/>
        </p:nvSpPr>
        <p:spPr bwMode="auto">
          <a:xfrm>
            <a:off x="304799" y="838200"/>
            <a:ext cx="51816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It must contain significant amounts of both a </a:t>
            </a:r>
            <a:r>
              <a:rPr lang="en-US" altLang="zh-TW" sz="20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weak acid </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and its </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conjugate base</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a:t>
            </a:r>
          </a:p>
        </p:txBody>
      </p:sp>
      <p:pic>
        <p:nvPicPr>
          <p:cNvPr id="6" name="Picture 6" descr="16_01_Figure">
            <a:extLst>
              <a:ext uri="{FF2B5EF4-FFF2-40B4-BE49-F238E27FC236}">
                <a16:creationId xmlns:a16="http://schemas.microsoft.com/office/drawing/2014/main" id="{A1C5F596-AF33-5A45-AA23-1B9ED8AB7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007"/>
          <a:stretch>
            <a:fillRect/>
          </a:stretch>
        </p:blipFill>
        <p:spPr bwMode="auto">
          <a:xfrm>
            <a:off x="304799" y="1991032"/>
            <a:ext cx="4343400" cy="437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6_04_Figure">
            <a:extLst>
              <a:ext uri="{FF2B5EF4-FFF2-40B4-BE49-F238E27FC236}">
                <a16:creationId xmlns:a16="http://schemas.microsoft.com/office/drawing/2014/main" id="{670E3DED-AA64-DB49-8898-4C2F03CDF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556"/>
          <a:stretch>
            <a:fillRect/>
          </a:stretch>
        </p:blipFill>
        <p:spPr bwMode="auto">
          <a:xfrm>
            <a:off x="7193058" y="1991032"/>
            <a:ext cx="4160741" cy="404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665C199E-2829-114D-9D75-FA3281EC5469}"/>
              </a:ext>
            </a:extLst>
          </p:cNvPr>
          <p:cNvSpPr txBox="1"/>
          <p:nvPr/>
        </p:nvSpPr>
        <p:spPr>
          <a:xfrm>
            <a:off x="5959578" y="868977"/>
            <a:ext cx="6098458" cy="646331"/>
          </a:xfrm>
          <a:prstGeom prst="rect">
            <a:avLst/>
          </a:prstGeom>
          <a:noFill/>
        </p:spPr>
        <p:txBody>
          <a:bodyPr wrap="square">
            <a:spAutoFit/>
          </a:bodyPr>
          <a:lstStyle/>
          <a:p>
            <a:pPr>
              <a:spcBef>
                <a:spcPct val="0"/>
              </a:spcBef>
              <a:buFontTx/>
              <a:buNone/>
            </a:pP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It must contain significant amounts of both a </a:t>
            </a:r>
            <a:r>
              <a:rPr lang="en-US" altLang="zh-TW"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weak base </a:t>
            </a: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and its </a:t>
            </a:r>
            <a:r>
              <a:rPr lang="en-US" altLang="zh-TW" sz="18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conjugate </a:t>
            </a:r>
            <a:r>
              <a:rPr lang="en-US" altLang="zh-TW"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acid</a:t>
            </a:r>
            <a:endParaRPr lang="en-US" altLang="zh-TW" sz="1800" dirty="0">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66885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1D095-29B6-BC41-AC3A-2F211A945FBF}"/>
              </a:ext>
            </a:extLst>
          </p:cNvPr>
          <p:cNvSpPr>
            <a:spLocks noGrp="1"/>
          </p:cNvSpPr>
          <p:nvPr>
            <p:ph type="title"/>
          </p:nvPr>
        </p:nvSpPr>
        <p:spPr>
          <a:xfrm>
            <a:off x="2960738" y="136525"/>
            <a:ext cx="5829301" cy="365126"/>
          </a:xfrm>
        </p:spPr>
        <p:txBody>
          <a:bodyPr>
            <a:noAutofit/>
          </a:bodyPr>
          <a:lstStyle/>
          <a:p>
            <a:r>
              <a:rPr lang="en-US" altLang="zh-TW" sz="2800" b="1" i="1" u="sng"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An Acidic Buffer Solution</a:t>
            </a:r>
            <a:endParaRPr lang="en-IQ" sz="2800" b="1" i="1" u="sng" dirty="0">
              <a:solidFill>
                <a:srgbClr val="C00000"/>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04FCE1BF-1E4B-0144-ADE4-7A4E36B5A100}"/>
              </a:ext>
            </a:extLst>
          </p:cNvPr>
          <p:cNvSpPr>
            <a:spLocks noGrp="1"/>
          </p:cNvSpPr>
          <p:nvPr>
            <p:ph type="sldNum" sz="quarter" idx="12"/>
          </p:nvPr>
        </p:nvSpPr>
        <p:spPr/>
        <p:txBody>
          <a:bodyPr/>
          <a:lstStyle/>
          <a:p>
            <a:fld id="{88090F67-2096-5340-93FF-8FBA9FFBF1CA}" type="slidenum">
              <a:rPr lang="en-IQ" smtClean="0"/>
              <a:t>47</a:t>
            </a:fld>
            <a:endParaRPr lang="en-IQ"/>
          </a:p>
        </p:txBody>
      </p:sp>
      <p:sp>
        <p:nvSpPr>
          <p:cNvPr id="4" name="Content Placeholder 3">
            <a:extLst>
              <a:ext uri="{FF2B5EF4-FFF2-40B4-BE49-F238E27FC236}">
                <a16:creationId xmlns:a16="http://schemas.microsoft.com/office/drawing/2014/main" id="{8D8CAB14-1493-DD48-90B1-E65A7D0D6040}"/>
              </a:ext>
            </a:extLst>
          </p:cNvPr>
          <p:cNvSpPr txBox="1">
            <a:spLocks/>
          </p:cNvSpPr>
          <p:nvPr/>
        </p:nvSpPr>
        <p:spPr>
          <a:xfrm>
            <a:off x="81116" y="638176"/>
            <a:ext cx="12029768" cy="62198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If a </a:t>
            </a:r>
            <a:r>
              <a:rPr lang="en-US" altLang="zh-TW" sz="24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strong base </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is added, it is neutralized by the </a:t>
            </a:r>
            <a:r>
              <a:rPr lang="en-US" altLang="zh-TW" sz="24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weak acid </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(HC</a:t>
            </a:r>
            <a:r>
              <a:rPr lang="en-US" altLang="zh-TW" sz="2400" baseline="-25000" dirty="0">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H</a:t>
            </a:r>
            <a:r>
              <a:rPr lang="en-US" altLang="zh-TW" sz="2400" baseline="-25000" dirty="0">
                <a:latin typeface="Times New Roman" panose="02020603050405020304" pitchFamily="18" charset="0"/>
                <a:ea typeface="新細明體" panose="02020500000000000000" pitchFamily="18" charset="-120"/>
                <a:cs typeface="Times New Roman" panose="02020603050405020304" pitchFamily="18" charset="0"/>
              </a:rPr>
              <a:t>3</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O</a:t>
            </a:r>
            <a:r>
              <a:rPr lang="en-US" altLang="zh-TW" sz="2400" baseline="-25000" dirty="0">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 in the buffer.</a:t>
            </a:r>
          </a:p>
          <a:p>
            <a:pPr marL="342900" lvl="1" indent="-342900" algn="ctr">
              <a:buFontTx/>
              <a:buNone/>
            </a:pP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b="1"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NaOH</a:t>
            </a:r>
            <a:r>
              <a:rPr lang="en-US" altLang="zh-TW" sz="2000" b="1" i="1"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b="1" i="1" dirty="0" err="1">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000" b="1" i="1"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b="1" dirty="0">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HC</a:t>
            </a:r>
            <a:r>
              <a:rPr lang="en-US" altLang="zh-TW" sz="2000" b="1" baseline="-250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20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H</a:t>
            </a:r>
            <a:r>
              <a:rPr lang="en-US" altLang="zh-TW" sz="2000" b="1" baseline="-250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3</a:t>
            </a:r>
            <a:r>
              <a:rPr lang="en-US" altLang="zh-TW" sz="20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O</a:t>
            </a:r>
            <a:r>
              <a:rPr lang="en-US" altLang="zh-TW" sz="2000" b="1" baseline="-250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2000" b="1" i="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b="1" i="1" dirty="0" err="1">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000" b="1" i="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b="1" dirty="0">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b="1" dirty="0">
                <a:latin typeface="Times New Roman" panose="02020603050405020304" pitchFamily="18" charset="0"/>
                <a:ea typeface="新細明體" panose="02020500000000000000" pitchFamily="18" charset="-120"/>
                <a:cs typeface="Times New Roman" panose="02020603050405020304" pitchFamily="18" charset="0"/>
                <a:sym typeface="Wingdings" pitchFamily="2" charset="2"/>
              </a:rPr>
              <a:t> H</a:t>
            </a:r>
            <a:r>
              <a:rPr lang="en-US" altLang="zh-TW" sz="2000" b="1" baseline="-25000" dirty="0">
                <a:latin typeface="Times New Roman" panose="02020603050405020304" pitchFamily="18" charset="0"/>
                <a:ea typeface="新細明體" panose="02020500000000000000" pitchFamily="18" charset="-120"/>
                <a:cs typeface="Times New Roman" panose="02020603050405020304" pitchFamily="18" charset="0"/>
                <a:sym typeface="Wingdings" pitchFamily="2" charset="2"/>
              </a:rPr>
              <a:t>2</a:t>
            </a:r>
            <a:r>
              <a:rPr lang="en-US" altLang="zh-TW" sz="2000" b="1" dirty="0">
                <a:latin typeface="Times New Roman" panose="02020603050405020304" pitchFamily="18" charset="0"/>
                <a:ea typeface="新細明體" panose="02020500000000000000" pitchFamily="18" charset="-120"/>
                <a:cs typeface="Times New Roman" panose="02020603050405020304" pitchFamily="18" charset="0"/>
                <a:sym typeface="Wingdings" pitchFamily="2" charset="2"/>
              </a:rPr>
              <a:t>O</a:t>
            </a:r>
            <a:r>
              <a:rPr lang="en-US" altLang="zh-TW" sz="2000" b="1" i="1" dirty="0">
                <a:latin typeface="Times New Roman" panose="02020603050405020304" pitchFamily="18" charset="0"/>
                <a:ea typeface="新細明體" panose="02020500000000000000" pitchFamily="18" charset="-120"/>
                <a:cs typeface="Times New Roman" panose="02020603050405020304" pitchFamily="18" charset="0"/>
                <a:sym typeface="Wingdings" pitchFamily="2" charset="2"/>
              </a:rPr>
              <a:t>(l)  </a:t>
            </a:r>
            <a:r>
              <a:rPr lang="en-US" altLang="zh-TW" sz="2000" b="1" dirty="0">
                <a:latin typeface="Times New Roman" panose="02020603050405020304" pitchFamily="18" charset="0"/>
                <a:ea typeface="新細明體" panose="02020500000000000000" pitchFamily="18" charset="-120"/>
                <a:cs typeface="Times New Roman" panose="02020603050405020304" pitchFamily="18" charset="0"/>
                <a:sym typeface="Wingdings" pitchFamily="2" charset="2"/>
              </a:rPr>
              <a:t>+ NaC</a:t>
            </a:r>
            <a:r>
              <a:rPr lang="en-US" altLang="zh-TW" sz="2000" b="1" baseline="-25000" dirty="0">
                <a:latin typeface="Times New Roman" panose="02020603050405020304" pitchFamily="18" charset="0"/>
                <a:ea typeface="新細明體" panose="02020500000000000000" pitchFamily="18" charset="-120"/>
                <a:cs typeface="Times New Roman" panose="02020603050405020304" pitchFamily="18" charset="0"/>
                <a:sym typeface="Wingdings" pitchFamily="2" charset="2"/>
              </a:rPr>
              <a:t>2</a:t>
            </a:r>
            <a:r>
              <a:rPr lang="en-US" altLang="zh-TW" sz="2000" b="1" dirty="0">
                <a:latin typeface="Times New Roman" panose="02020603050405020304" pitchFamily="18" charset="0"/>
                <a:ea typeface="新細明體" panose="02020500000000000000" pitchFamily="18" charset="-120"/>
                <a:cs typeface="Times New Roman" panose="02020603050405020304" pitchFamily="18" charset="0"/>
                <a:sym typeface="Wingdings" pitchFamily="2" charset="2"/>
              </a:rPr>
              <a:t>H</a:t>
            </a:r>
            <a:r>
              <a:rPr lang="en-US" altLang="zh-TW" sz="2000" b="1" baseline="-25000" dirty="0">
                <a:latin typeface="Times New Roman" panose="02020603050405020304" pitchFamily="18" charset="0"/>
                <a:ea typeface="新細明體" panose="02020500000000000000" pitchFamily="18" charset="-120"/>
                <a:cs typeface="Times New Roman" panose="02020603050405020304" pitchFamily="18" charset="0"/>
                <a:sym typeface="Wingdings" pitchFamily="2" charset="2"/>
              </a:rPr>
              <a:t>3</a:t>
            </a:r>
            <a:r>
              <a:rPr lang="en-US" altLang="zh-TW" sz="2000" b="1" dirty="0">
                <a:latin typeface="Times New Roman" panose="02020603050405020304" pitchFamily="18" charset="0"/>
                <a:ea typeface="新細明體" panose="02020500000000000000" pitchFamily="18" charset="-120"/>
                <a:cs typeface="Times New Roman" panose="02020603050405020304" pitchFamily="18" charset="0"/>
                <a:sym typeface="Wingdings" pitchFamily="2" charset="2"/>
              </a:rPr>
              <a:t>O</a:t>
            </a:r>
            <a:r>
              <a:rPr lang="en-US" altLang="zh-TW" sz="2000" b="1" baseline="-25000" dirty="0">
                <a:latin typeface="Times New Roman" panose="02020603050405020304" pitchFamily="18" charset="0"/>
                <a:ea typeface="新細明體" panose="02020500000000000000" pitchFamily="18" charset="-120"/>
                <a:cs typeface="Times New Roman" panose="02020603050405020304" pitchFamily="18" charset="0"/>
                <a:sym typeface="Wingdings" pitchFamily="2" charset="2"/>
              </a:rPr>
              <a:t>2</a:t>
            </a:r>
            <a:r>
              <a:rPr lang="en-US" altLang="zh-TW" sz="2000" b="1" i="1"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b="1" i="1" dirty="0" err="1">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000" b="1" i="1" dirty="0">
                <a:latin typeface="Times New Roman" panose="02020603050405020304" pitchFamily="18" charset="0"/>
                <a:ea typeface="新細明體" panose="02020500000000000000" pitchFamily="18" charset="-120"/>
                <a:cs typeface="Times New Roman" panose="02020603050405020304" pitchFamily="18" charset="0"/>
              </a:rPr>
              <a:t>) </a:t>
            </a:r>
            <a:endParaRPr lang="en-US" altLang="zh-TW" sz="2400" b="1" dirty="0">
              <a:latin typeface="Times New Roman" panose="02020603050405020304" pitchFamily="18" charset="0"/>
              <a:ea typeface="新細明體" panose="02020500000000000000" pitchFamily="18" charset="-120"/>
              <a:cs typeface="Times New Roman" panose="02020603050405020304" pitchFamily="18" charset="0"/>
            </a:endParaRPr>
          </a:p>
          <a:p>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If the amount of NaOH added is less than the amount of acetic acid present, the pH change is small.</a:t>
            </a:r>
          </a:p>
          <a:p>
            <a:pPr>
              <a:defRPr/>
            </a:pPr>
            <a:r>
              <a:rPr lang="en-US" altLang="zh-TW" sz="2400" kern="0" dirty="0">
                <a:latin typeface="Times New Roman" panose="02020603050405020304" pitchFamily="18" charset="0"/>
                <a:ea typeface="新細明體" panose="02020500000000000000" pitchFamily="18" charset="-120"/>
                <a:cs typeface="Times New Roman" panose="02020603050405020304" pitchFamily="18" charset="0"/>
              </a:rPr>
              <a:t>If a </a:t>
            </a:r>
            <a:r>
              <a:rPr lang="en-US" altLang="zh-TW" sz="2400" kern="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strong acid </a:t>
            </a:r>
            <a:r>
              <a:rPr lang="en-US" altLang="zh-TW" sz="2400" kern="0" dirty="0">
                <a:latin typeface="Times New Roman" panose="02020603050405020304" pitchFamily="18" charset="0"/>
                <a:ea typeface="新細明體" panose="02020500000000000000" pitchFamily="18" charset="-120"/>
                <a:cs typeface="Times New Roman" panose="02020603050405020304" pitchFamily="18" charset="0"/>
              </a:rPr>
              <a:t>is added, it is neutralized by the </a:t>
            </a:r>
            <a:r>
              <a:rPr lang="en-US" altLang="zh-TW" sz="2400" kern="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conjugate base</a:t>
            </a:r>
            <a:r>
              <a:rPr lang="en-US" altLang="zh-TW" sz="2400" kern="0" dirty="0">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400" kern="0" dirty="0">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NaC</a:t>
            </a:r>
            <a:r>
              <a:rPr lang="en-US" altLang="zh-TW" sz="2400" kern="0" baseline="-25000" dirty="0">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2</a:t>
            </a:r>
            <a:r>
              <a:rPr lang="en-US" altLang="zh-TW" sz="2400" kern="0" dirty="0">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H</a:t>
            </a:r>
            <a:r>
              <a:rPr lang="en-US" altLang="zh-TW" sz="2400" kern="0" baseline="-25000" dirty="0">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3</a:t>
            </a:r>
            <a:r>
              <a:rPr lang="en-US" altLang="zh-TW" sz="2400" kern="0" dirty="0">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O</a:t>
            </a:r>
            <a:r>
              <a:rPr lang="en-US" altLang="zh-TW" sz="2400" kern="0" baseline="-25000" dirty="0">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2</a:t>
            </a:r>
            <a:r>
              <a:rPr lang="en-US" altLang="zh-TW" sz="2400" kern="0" dirty="0">
                <a:latin typeface="Times New Roman" panose="02020603050405020304" pitchFamily="18" charset="0"/>
                <a:ea typeface="新細明體" panose="02020500000000000000" pitchFamily="18" charset="-120"/>
                <a:cs typeface="Times New Roman" panose="02020603050405020304" pitchFamily="18" charset="0"/>
              </a:rPr>
              <a:t>) in the buffer.</a:t>
            </a:r>
          </a:p>
          <a:p>
            <a:pPr marL="342900" lvl="1" indent="-342900" algn="ctr">
              <a:buFontTx/>
              <a:buNone/>
              <a:defRPr/>
            </a:pPr>
            <a:r>
              <a:rPr lang="en-US" altLang="zh-TW" sz="2000" kern="0" dirty="0">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b="1" kern="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HCl</a:t>
            </a:r>
            <a:r>
              <a:rPr lang="en-US" altLang="zh-TW" sz="2000" b="1" i="1" kern="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b="1" i="1" kern="0" dirty="0" err="1">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000" b="1" i="1" kern="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b="1" kern="0" dirty="0">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b="1" kern="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NaC</a:t>
            </a:r>
            <a:r>
              <a:rPr lang="en-US" altLang="zh-TW" sz="2000" b="1" kern="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2</a:t>
            </a:r>
            <a:r>
              <a:rPr lang="en-US" altLang="zh-TW" sz="2000" b="1" kern="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H</a:t>
            </a:r>
            <a:r>
              <a:rPr lang="en-US" altLang="zh-TW" sz="2000" b="1" kern="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3</a:t>
            </a:r>
            <a:r>
              <a:rPr lang="en-US" altLang="zh-TW" sz="2000" b="1" kern="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O</a:t>
            </a:r>
            <a:r>
              <a:rPr lang="en-US" altLang="zh-TW" sz="2000" b="1" kern="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2 </a:t>
            </a:r>
            <a:r>
              <a:rPr lang="en-US" altLang="zh-TW" sz="2000" b="1" kern="0" dirty="0">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 </a:t>
            </a:r>
            <a:r>
              <a:rPr lang="en-US" altLang="zh-TW" sz="2000" b="1" kern="0" dirty="0">
                <a:latin typeface="Times New Roman" panose="02020603050405020304" pitchFamily="18" charset="0"/>
                <a:ea typeface="新細明體" panose="02020500000000000000" pitchFamily="18" charset="-120"/>
                <a:cs typeface="Times New Roman" panose="02020603050405020304" pitchFamily="18" charset="0"/>
              </a:rPr>
              <a:t>HC</a:t>
            </a:r>
            <a:r>
              <a:rPr lang="en-US" altLang="zh-TW" sz="2000" b="1" kern="0" baseline="-25000" dirty="0">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2000" b="1" kern="0" dirty="0">
                <a:latin typeface="Times New Roman" panose="02020603050405020304" pitchFamily="18" charset="0"/>
                <a:ea typeface="新細明體" panose="02020500000000000000" pitchFamily="18" charset="-120"/>
                <a:cs typeface="Times New Roman" panose="02020603050405020304" pitchFamily="18" charset="0"/>
              </a:rPr>
              <a:t>H</a:t>
            </a:r>
            <a:r>
              <a:rPr lang="en-US" altLang="zh-TW" sz="2000" b="1" kern="0" baseline="-25000" dirty="0">
                <a:latin typeface="Times New Roman" panose="02020603050405020304" pitchFamily="18" charset="0"/>
                <a:ea typeface="新細明體" panose="02020500000000000000" pitchFamily="18" charset="-120"/>
                <a:cs typeface="Times New Roman" panose="02020603050405020304" pitchFamily="18" charset="0"/>
              </a:rPr>
              <a:t>3</a:t>
            </a:r>
            <a:r>
              <a:rPr lang="en-US" altLang="zh-TW" sz="2000" b="1" kern="0" dirty="0">
                <a:latin typeface="Times New Roman" panose="02020603050405020304" pitchFamily="18" charset="0"/>
                <a:ea typeface="新細明體" panose="02020500000000000000" pitchFamily="18" charset="-120"/>
                <a:cs typeface="Times New Roman" panose="02020603050405020304" pitchFamily="18" charset="0"/>
              </a:rPr>
              <a:t>O</a:t>
            </a:r>
            <a:r>
              <a:rPr lang="en-US" altLang="zh-TW" sz="2000" b="1" kern="0" baseline="-25000" dirty="0">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2000" b="1" i="1" kern="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b="1" i="1" kern="0" dirty="0" err="1">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000" b="1" i="1" kern="0" dirty="0">
                <a:latin typeface="Times New Roman" panose="02020603050405020304" pitchFamily="18" charset="0"/>
                <a:ea typeface="新細明體" panose="02020500000000000000" pitchFamily="18" charset="-120"/>
                <a:cs typeface="Times New Roman" panose="02020603050405020304" pitchFamily="18" charset="0"/>
              </a:rPr>
              <a:t>)  + </a:t>
            </a:r>
            <a:r>
              <a:rPr lang="en-US" altLang="zh-TW" sz="2000" b="1" kern="0" dirty="0">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NaCl(</a:t>
            </a:r>
            <a:r>
              <a:rPr lang="en-US" altLang="zh-TW" sz="2000" b="1" i="1" kern="0" dirty="0" err="1">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000" b="1" i="1" kern="0" dirty="0">
                <a:latin typeface="Times New Roman" panose="02020603050405020304" pitchFamily="18" charset="0"/>
                <a:ea typeface="新細明體" panose="02020500000000000000" pitchFamily="18" charset="-120"/>
                <a:cs typeface="Times New Roman" panose="02020603050405020304" pitchFamily="18" charset="0"/>
              </a:rPr>
              <a:t>) </a:t>
            </a:r>
            <a:endParaRPr lang="en-US" altLang="zh-TW" sz="2400" b="1" kern="0" dirty="0">
              <a:latin typeface="Times New Roman" panose="02020603050405020304" pitchFamily="18" charset="0"/>
              <a:ea typeface="新細明體" panose="02020500000000000000" pitchFamily="18" charset="-120"/>
              <a:cs typeface="Times New Roman" panose="02020603050405020304" pitchFamily="18" charset="0"/>
            </a:endParaRPr>
          </a:p>
          <a:p>
            <a:pPr>
              <a:defRPr/>
            </a:pPr>
            <a:r>
              <a:rPr lang="en-US" altLang="zh-TW" sz="2400" kern="0" dirty="0">
                <a:latin typeface="Times New Roman" panose="02020603050405020304" pitchFamily="18" charset="0"/>
                <a:ea typeface="新細明體" panose="02020500000000000000" pitchFamily="18" charset="-120"/>
                <a:cs typeface="Times New Roman" panose="02020603050405020304" pitchFamily="18" charset="0"/>
              </a:rPr>
              <a:t>If the amount of HCl is less than the amount of </a:t>
            </a:r>
            <a:r>
              <a:rPr lang="en-US" altLang="zh-TW" sz="2400" kern="0" dirty="0">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NaC</a:t>
            </a:r>
            <a:r>
              <a:rPr lang="en-US" altLang="zh-TW" sz="2400" kern="0" baseline="-25000" dirty="0">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2</a:t>
            </a:r>
            <a:r>
              <a:rPr lang="en-US" altLang="zh-TW" sz="2400" kern="0" dirty="0">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H</a:t>
            </a:r>
            <a:r>
              <a:rPr lang="en-US" altLang="zh-TW" sz="2400" kern="0" baseline="-25000" dirty="0">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3</a:t>
            </a:r>
            <a:r>
              <a:rPr lang="en-US" altLang="zh-TW" sz="2400" kern="0" dirty="0">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O</a:t>
            </a:r>
            <a:r>
              <a:rPr lang="en-US" altLang="zh-TW" sz="2400" kern="0" baseline="-25000" dirty="0">
                <a:latin typeface="Times New Roman" panose="02020603050405020304" pitchFamily="18" charset="0"/>
                <a:ea typeface="新細明體" panose="02020500000000000000" pitchFamily="18" charset="-120"/>
                <a:cs typeface="Times New Roman" panose="02020603050405020304" pitchFamily="18" charset="0"/>
                <a:sym typeface="Wingdings" panose="05000000000000000000" pitchFamily="2" charset="2"/>
              </a:rPr>
              <a:t>2 </a:t>
            </a:r>
            <a:r>
              <a:rPr lang="en-US" altLang="zh-TW" sz="2400" kern="0" dirty="0">
                <a:latin typeface="Times New Roman" panose="02020603050405020304" pitchFamily="18" charset="0"/>
                <a:ea typeface="新細明體" panose="02020500000000000000" pitchFamily="18" charset="-120"/>
                <a:cs typeface="Times New Roman" panose="02020603050405020304" pitchFamily="18" charset="0"/>
              </a:rPr>
              <a:t>present, the pH change is small.</a:t>
            </a:r>
          </a:p>
          <a:p>
            <a:pPr>
              <a:defRPr/>
            </a:pP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gn="ctr">
              <a:buNone/>
              <a:defRPr/>
            </a:pPr>
            <a:r>
              <a:rPr lang="en-US" altLang="zh-TW" sz="2400" b="1" u="sng"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How Acid Buffers Work: Addition of Base </a:t>
            </a:r>
          </a:p>
          <a:p>
            <a:pPr marL="0" indent="0" algn="ctr">
              <a:buNone/>
              <a:defRPr/>
            </a:pPr>
            <a:r>
              <a:rPr lang="en-US" altLang="zh-TW" sz="24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HA</a:t>
            </a:r>
            <a:r>
              <a:rPr lang="en-US" altLang="zh-TW" sz="2400"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400" i="1" baseline="-25000" dirty="0" err="1">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400"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4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 + H</a:t>
            </a:r>
            <a:r>
              <a:rPr lang="en-US" altLang="zh-TW" sz="2400"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24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O</a:t>
            </a:r>
            <a:r>
              <a:rPr lang="en-US" altLang="zh-TW" sz="2400"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400" i="1"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l</a:t>
            </a:r>
            <a:r>
              <a:rPr lang="en-US" altLang="zh-TW" sz="2400"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4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4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 A</a:t>
            </a:r>
            <a:r>
              <a:rPr lang="en-US" altLang="zh-TW" sz="2400" baseline="30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400"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400" i="1" baseline="-25000" dirty="0" err="1">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aq</a:t>
            </a:r>
            <a:r>
              <a:rPr lang="en-US" altLang="zh-TW" sz="2400"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4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 + H</a:t>
            </a:r>
            <a:r>
              <a:rPr lang="en-US" altLang="zh-TW" sz="2400"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3</a:t>
            </a:r>
            <a:r>
              <a:rPr lang="en-US" altLang="zh-TW" sz="24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O</a:t>
            </a:r>
            <a:r>
              <a:rPr lang="en-US" altLang="zh-TW" sz="2400" baseline="30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400"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400" i="1" baseline="-25000" dirty="0" err="1">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aq</a:t>
            </a:r>
            <a:r>
              <a:rPr lang="en-US" altLang="zh-TW" sz="2400"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endParaRPr lang="en-US" altLang="zh-TW" sz="2400" kern="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endParaRPr>
          </a:p>
          <a:p>
            <a:pPr eaLnBrk="1" hangingPunct="1"/>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Buffers work by applying Le </a:t>
            </a:r>
            <a:r>
              <a:rPr lang="en-US" altLang="zh-TW" sz="2400" dirty="0" err="1">
                <a:latin typeface="Times New Roman" panose="02020603050405020304" pitchFamily="18" charset="0"/>
                <a:ea typeface="新細明體" panose="02020500000000000000" pitchFamily="18" charset="-120"/>
                <a:cs typeface="Times New Roman" panose="02020603050405020304" pitchFamily="18" charset="0"/>
              </a:rPr>
              <a:t>Châtelier’s</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 principle to weak acid equilibrium.</a:t>
            </a:r>
          </a:p>
          <a:p>
            <a:pPr eaLnBrk="1" hangingPunct="1"/>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Buffer solutions contain significant amounts of the weak acid molecules, HA.</a:t>
            </a:r>
          </a:p>
          <a:p>
            <a:pPr eaLnBrk="1" hangingPunct="1"/>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These molecules react with an </a:t>
            </a:r>
            <a:r>
              <a:rPr lang="en-US" altLang="zh-TW" sz="24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added base </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to neutralize it.</a:t>
            </a:r>
          </a:p>
          <a:p>
            <a:pPr lvl="1" algn="ctr" eaLnBrk="1" hangingPunct="1">
              <a:buFont typeface="Wingdings" pitchFamily="2" charset="2"/>
              <a:buNone/>
            </a:pPr>
            <a:r>
              <a:rPr lang="en-US" altLang="zh-TW" sz="24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HA(</a:t>
            </a:r>
            <a:r>
              <a:rPr lang="en-US" altLang="zh-TW" sz="2400" i="1" dirty="0" err="1">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4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 + </a:t>
            </a:r>
            <a:r>
              <a:rPr lang="en-US" altLang="zh-TW" sz="24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OH</a:t>
            </a:r>
            <a:r>
              <a:rPr lang="en-US" altLang="zh-TW" sz="2400" baseline="30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4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400" i="1" dirty="0" err="1">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4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 A</a:t>
            </a:r>
            <a:r>
              <a:rPr lang="en-US" altLang="zh-TW" sz="2400" baseline="300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400" i="1" dirty="0" err="1">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 + H</a:t>
            </a:r>
            <a:r>
              <a:rPr lang="en-US" altLang="zh-TW" sz="2400" baseline="-25000" dirty="0">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O(</a:t>
            </a:r>
            <a:r>
              <a:rPr lang="en-US" altLang="zh-TW" sz="2400" i="1" dirty="0">
                <a:latin typeface="Times New Roman" panose="02020603050405020304" pitchFamily="18" charset="0"/>
                <a:ea typeface="新細明體" panose="02020500000000000000" pitchFamily="18" charset="-120"/>
                <a:cs typeface="Times New Roman" panose="02020603050405020304" pitchFamily="18" charset="0"/>
              </a:rPr>
              <a:t>l</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a:t>
            </a:r>
          </a:p>
          <a:p>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989036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16B1B85F-2C08-0340-BEF9-32836FC7760E}"/>
              </a:ext>
            </a:extLst>
          </p:cNvPr>
          <p:cNvSpPr>
            <a:spLocks noGrp="1"/>
          </p:cNvSpPr>
          <p:nvPr>
            <p:ph type="title"/>
          </p:nvPr>
        </p:nvSpPr>
        <p:spPr>
          <a:xfrm>
            <a:off x="255638" y="223838"/>
            <a:ext cx="4788310" cy="581025"/>
          </a:xfrm>
        </p:spPr>
        <p:txBody>
          <a:bodyPr>
            <a:noAutofit/>
          </a:bodyPr>
          <a:lstStyle/>
          <a:p>
            <a:r>
              <a:rPr lang="en-US" altLang="zh-TW" sz="3200" b="1" i="1" u="sng"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The action of a Buffer</a:t>
            </a:r>
          </a:p>
        </p:txBody>
      </p:sp>
      <p:sp>
        <p:nvSpPr>
          <p:cNvPr id="25603" name="Rectangular Callout 3">
            <a:extLst>
              <a:ext uri="{FF2B5EF4-FFF2-40B4-BE49-F238E27FC236}">
                <a16:creationId xmlns:a16="http://schemas.microsoft.com/office/drawing/2014/main" id="{AD5F1AAA-82E6-C348-8C69-3B169834B1A0}"/>
              </a:ext>
            </a:extLst>
          </p:cNvPr>
          <p:cNvSpPr>
            <a:spLocks noChangeArrowheads="1"/>
          </p:cNvSpPr>
          <p:nvPr/>
        </p:nvSpPr>
        <p:spPr bwMode="auto">
          <a:xfrm>
            <a:off x="4876800" y="1676400"/>
            <a:ext cx="3200400" cy="3429000"/>
          </a:xfrm>
          <a:prstGeom prst="wedgeRectCallout">
            <a:avLst>
              <a:gd name="adj1" fmla="val -20833"/>
              <a:gd name="adj2" fmla="val 625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TW" sz="2400">
                <a:ea typeface="新細明體" panose="02020500000000000000" pitchFamily="18" charset="-120"/>
              </a:rPr>
              <a:t>Figure 16.3 pg 762</a:t>
            </a:r>
          </a:p>
        </p:txBody>
      </p:sp>
      <p:pic>
        <p:nvPicPr>
          <p:cNvPr id="25604" name="Picture 5" descr="16_03_Figure">
            <a:extLst>
              <a:ext uri="{FF2B5EF4-FFF2-40B4-BE49-F238E27FC236}">
                <a16:creationId xmlns:a16="http://schemas.microsoft.com/office/drawing/2014/main" id="{AD534B3D-7EF3-0E43-B079-048392D1C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607"/>
          <a:stretch>
            <a:fillRect/>
          </a:stretch>
        </p:blipFill>
        <p:spPr bwMode="auto">
          <a:xfrm>
            <a:off x="929150" y="804863"/>
            <a:ext cx="9542206"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6952A3-B1FD-7941-B55A-20A7AD652547}"/>
              </a:ext>
            </a:extLst>
          </p:cNvPr>
          <p:cNvSpPr>
            <a:spLocks noGrp="1"/>
          </p:cNvSpPr>
          <p:nvPr>
            <p:ph type="sldNum" sz="quarter" idx="12"/>
          </p:nvPr>
        </p:nvSpPr>
        <p:spPr/>
        <p:txBody>
          <a:bodyPr/>
          <a:lstStyle/>
          <a:p>
            <a:fld id="{88090F67-2096-5340-93FF-8FBA9FFBF1CA}" type="slidenum">
              <a:rPr lang="en-IQ" smtClean="0"/>
              <a:t>49</a:t>
            </a:fld>
            <a:endParaRPr lang="en-IQ"/>
          </a:p>
        </p:txBody>
      </p:sp>
      <p:sp>
        <p:nvSpPr>
          <p:cNvPr id="6" name="Rectangle 3">
            <a:extLst>
              <a:ext uri="{FF2B5EF4-FFF2-40B4-BE49-F238E27FC236}">
                <a16:creationId xmlns:a16="http://schemas.microsoft.com/office/drawing/2014/main" id="{E491977F-ECE8-5240-BF5C-F8E3118C14C5}"/>
              </a:ext>
            </a:extLst>
          </p:cNvPr>
          <p:cNvSpPr txBox="1">
            <a:spLocks noChangeArrowheads="1"/>
          </p:cNvSpPr>
          <p:nvPr/>
        </p:nvSpPr>
        <p:spPr>
          <a:xfrm>
            <a:off x="0" y="151272"/>
            <a:ext cx="12192000" cy="49977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000" b="1" i="1" u="sng"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How Acid Buffers Work: Addition of Acid          </a:t>
            </a:r>
          </a:p>
          <a:p>
            <a:pPr marL="0" indent="0">
              <a:buNone/>
            </a:pPr>
            <a:r>
              <a:rPr lang="en-US" altLang="zh-TW" sz="20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                  HA</a:t>
            </a:r>
            <a:r>
              <a:rPr lang="en-US" altLang="zh-TW" sz="2000" b="1"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b="1" i="1" baseline="-25000" dirty="0" err="1">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000" b="1"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 + H</a:t>
            </a:r>
            <a:r>
              <a:rPr lang="en-US" altLang="zh-TW" sz="2000" b="1"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20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O</a:t>
            </a:r>
            <a:r>
              <a:rPr lang="en-US" altLang="zh-TW" sz="2000" b="1"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b="1" i="1"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l</a:t>
            </a:r>
            <a:r>
              <a:rPr lang="en-US" altLang="zh-TW" sz="2000" b="1"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 A</a:t>
            </a:r>
            <a:r>
              <a:rPr lang="en-US" altLang="zh-TW" sz="2000" b="1" baseline="30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000" b="1"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000" b="1" i="1" baseline="-25000" dirty="0" err="1">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aq</a:t>
            </a:r>
            <a:r>
              <a:rPr lang="en-US" altLang="zh-TW" sz="2000" b="1"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0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 + H</a:t>
            </a:r>
            <a:r>
              <a:rPr lang="en-US" altLang="zh-TW" sz="2000" b="1"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3</a:t>
            </a:r>
            <a:r>
              <a:rPr lang="en-US" altLang="zh-TW" sz="20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O</a:t>
            </a:r>
            <a:r>
              <a:rPr lang="en-US" altLang="zh-TW" sz="2000" b="1" baseline="30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000" b="1"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000" b="1" i="1" baseline="-25000" dirty="0" err="1">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aq</a:t>
            </a:r>
            <a:r>
              <a:rPr lang="en-US" altLang="zh-TW" sz="2000" b="1"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endParaRPr lang="en-IQ" sz="2000" b="1" dirty="0">
              <a:solidFill>
                <a:srgbClr val="C00000"/>
              </a:solidFill>
              <a:latin typeface="Times New Roman" panose="02020603050405020304" pitchFamily="18" charset="0"/>
              <a:cs typeface="Times New Roman" panose="02020603050405020304" pitchFamily="18" charset="0"/>
            </a:endParaRPr>
          </a:p>
          <a:p>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The buffer solution also contains significant amounts of the conjugate base anion, A</a:t>
            </a:r>
            <a:r>
              <a:rPr lang="en-US" altLang="zh-TW" sz="2000" baseline="300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  </a:t>
            </a:r>
          </a:p>
          <a:p>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These ions combine with </a:t>
            </a:r>
            <a:r>
              <a:rPr lang="en-US" altLang="zh-TW" sz="20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added acid </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to make more HA.</a:t>
            </a:r>
          </a:p>
          <a:p>
            <a:pPr>
              <a:buFontTx/>
              <a:buNone/>
            </a:pPr>
            <a:r>
              <a:rPr lang="en-US" altLang="zh-TW" sz="20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                    H</a:t>
            </a:r>
            <a:r>
              <a:rPr lang="en-US" altLang="zh-TW" sz="2000" baseline="300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i="1" dirty="0" err="1">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0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a:t>
            </a:r>
            <a:r>
              <a:rPr lang="en-US" altLang="zh-TW" sz="2000" baseline="30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i="1" dirty="0" err="1">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 HA(</a:t>
            </a:r>
            <a:r>
              <a:rPr lang="en-US" altLang="zh-TW" sz="2000" i="1" dirty="0" err="1">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a:t>
            </a:r>
            <a:endParaRPr lang="en-US" altLang="zh-TW" sz="2000" dirty="0">
              <a:solidFill>
                <a:schemeClr val="accent2"/>
              </a:solidFill>
              <a:latin typeface="Times New Roman" panose="02020603050405020304" pitchFamily="18" charset="0"/>
              <a:ea typeface="新細明體" panose="02020500000000000000" pitchFamily="18" charset="-120"/>
              <a:cs typeface="Times New Roman" panose="02020603050405020304" pitchFamily="18" charset="0"/>
            </a:endParaRPr>
          </a:p>
          <a:p>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After the equilibrium shifts, the concentration of H</a:t>
            </a:r>
            <a:r>
              <a:rPr lang="en-US" altLang="zh-TW" sz="2000" baseline="-25000" dirty="0">
                <a:latin typeface="Times New Roman" panose="02020603050405020304" pitchFamily="18" charset="0"/>
                <a:ea typeface="新細明體" panose="02020500000000000000" pitchFamily="18" charset="-120"/>
                <a:cs typeface="Times New Roman" panose="02020603050405020304" pitchFamily="18" charset="0"/>
              </a:rPr>
              <a:t>3</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O</a:t>
            </a:r>
            <a:r>
              <a:rPr lang="en-US" altLang="zh-TW" sz="2000" baseline="300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 is kept constant. </a:t>
            </a:r>
            <a:endParaRPr lang="en-US" altLang="zh-TW" sz="2000" b="1" i="1" u="sng"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a:p>
            <a:pPr marL="0" indent="0">
              <a:buNone/>
            </a:pPr>
            <a:r>
              <a:rPr lang="en-US" altLang="zh-TW" sz="2000" b="1" i="1" u="sng"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Common Ion Effect</a:t>
            </a:r>
            <a:b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b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HA</a:t>
            </a:r>
            <a:r>
              <a:rPr lang="en-US" altLang="zh-TW" sz="200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i="1" baseline="-25000" dirty="0" err="1">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aq</a:t>
            </a:r>
            <a:r>
              <a:rPr lang="en-US" altLang="zh-TW" sz="200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 + H</a:t>
            </a:r>
            <a:r>
              <a:rPr lang="en-US" altLang="zh-TW" sz="200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O</a:t>
            </a:r>
            <a:r>
              <a:rPr lang="en-US" altLang="zh-TW" sz="200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i="1"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l</a:t>
            </a:r>
            <a:r>
              <a:rPr lang="en-US" altLang="zh-TW" sz="200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 A</a:t>
            </a:r>
            <a:r>
              <a:rPr lang="en-US" altLang="zh-TW" sz="2000" baseline="30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00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000" i="1" baseline="-25000" dirty="0" err="1">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aq</a:t>
            </a:r>
            <a:r>
              <a:rPr lang="en-US" altLang="zh-TW" sz="200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 + H</a:t>
            </a:r>
            <a:r>
              <a:rPr lang="en-US" altLang="zh-TW" sz="200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3</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O</a:t>
            </a:r>
            <a:r>
              <a:rPr lang="en-US" altLang="zh-TW" sz="2000" baseline="30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00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r>
              <a:rPr lang="en-US" altLang="zh-TW" sz="2000" i="1" baseline="-25000" dirty="0" err="1">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aq</a:t>
            </a:r>
            <a:r>
              <a:rPr lang="en-US" altLang="zh-TW" sz="200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t>
            </a:r>
            <a:endParaRPr lang="en-US" sz="200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endParaRPr>
          </a:p>
          <a:p>
            <a:pPr eaLnBrk="1" hangingPunct="1"/>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Adding a salt containing the anion </a:t>
            </a:r>
            <a:r>
              <a:rPr lang="en-US" altLang="zh-TW" sz="2000" dirty="0" err="1">
                <a:latin typeface="Times New Roman" panose="02020603050405020304" pitchFamily="18" charset="0"/>
                <a:ea typeface="新細明體" panose="02020500000000000000" pitchFamily="18" charset="-120"/>
                <a:cs typeface="Times New Roman" panose="02020603050405020304" pitchFamily="18" charset="0"/>
              </a:rPr>
              <a:t>NaA</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 which is the conjugate base of the acid (the common ion), shifts the position of equilibrium to the left.</a:t>
            </a:r>
          </a:p>
          <a:p>
            <a:pPr eaLnBrk="1" hangingPunct="1"/>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This causes the pH to be higher than the pH of the acid solution, </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lowering the H</a:t>
            </a:r>
            <a:r>
              <a:rPr lang="en-US" altLang="zh-TW" sz="2000" baseline="-25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3</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O</a:t>
            </a:r>
            <a:r>
              <a:rPr lang="en-US" altLang="zh-TW" sz="2000" baseline="30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 ion concentration</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a:t>
            </a:r>
          </a:p>
          <a:p>
            <a:endParaRPr lang="en-US" altLang="zh-TW" sz="2000" dirty="0">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9" name="Picture 8" descr="16_02_Figure">
            <a:extLst>
              <a:ext uri="{FF2B5EF4-FFF2-40B4-BE49-F238E27FC236}">
                <a16:creationId xmlns:a16="http://schemas.microsoft.com/office/drawing/2014/main" id="{3FB891DA-65A3-1D4E-8436-9A644B801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310"/>
          <a:stretch>
            <a:fillRect/>
          </a:stretch>
        </p:blipFill>
        <p:spPr bwMode="auto">
          <a:xfrm>
            <a:off x="2961045" y="4305550"/>
            <a:ext cx="5532489" cy="2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482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35F92F-8F4B-5745-A783-F9F7F9DEBF0B}"/>
              </a:ext>
            </a:extLst>
          </p:cNvPr>
          <p:cNvSpPr>
            <a:spLocks noGrp="1"/>
          </p:cNvSpPr>
          <p:nvPr>
            <p:ph idx="1"/>
          </p:nvPr>
        </p:nvSpPr>
        <p:spPr>
          <a:xfrm>
            <a:off x="65809" y="254722"/>
            <a:ext cx="12060382" cy="6348556"/>
          </a:xfrm>
        </p:spPr>
        <p:txBody>
          <a:bodyPr>
            <a:noAutofit/>
          </a:bodyPr>
          <a:lstStyle/>
          <a:p>
            <a:pPr marL="0" indent="0" algn="ctr">
              <a:buNone/>
            </a:pPr>
            <a:r>
              <a:rPr lang="en-US" sz="2400" b="1" i="1" u="sng" dirty="0">
                <a:solidFill>
                  <a:srgbClr val="C00000"/>
                </a:solidFill>
                <a:latin typeface="Times New Roman" panose="02020603050405020304" pitchFamily="18" charset="0"/>
                <a:cs typeface="Times New Roman" panose="02020603050405020304" pitchFamily="18" charset="0"/>
              </a:rPr>
              <a:t>Some terms used in volumetric titrations</a:t>
            </a:r>
          </a:p>
          <a:p>
            <a:pPr eaLnBrk="1" hangingPunct="1">
              <a:lnSpc>
                <a:spcPct val="90000"/>
              </a:lnSpc>
            </a:pPr>
            <a:r>
              <a:rPr lang="en-US" altLang="zh-TW" sz="20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Titration: </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In an acid-base titration, </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 solution of known concentration </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titrant</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 is slowly added to a solution of unknown concentration from a </a:t>
            </a:r>
            <a:r>
              <a:rPr lang="en-US" altLang="zh-TW" sz="20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burette</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 until the reaction is complete. When the reaction is complete we have reached the </a:t>
            </a:r>
            <a:r>
              <a:rPr lang="en-US" altLang="zh-TW" sz="20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endpoint</a:t>
            </a:r>
            <a:r>
              <a:rPr lang="en-US" altLang="zh-TW" sz="2000" dirty="0">
                <a:solidFill>
                  <a:schemeClr val="hlink"/>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of the titration.</a:t>
            </a:r>
          </a:p>
          <a:p>
            <a:r>
              <a:rPr lang="en-US" sz="2000" b="1" dirty="0">
                <a:solidFill>
                  <a:srgbClr val="C00000"/>
                </a:solidFill>
                <a:latin typeface="Times New Roman" panose="02020603050405020304" pitchFamily="18" charset="0"/>
                <a:cs typeface="Times New Roman" panose="02020603050405020304" pitchFamily="18" charset="0"/>
              </a:rPr>
              <a:t>A standard solution </a:t>
            </a:r>
            <a:r>
              <a:rPr lang="en-US" sz="2000" dirty="0">
                <a:latin typeface="Times New Roman" panose="02020603050405020304" pitchFamily="18" charset="0"/>
                <a:cs typeface="Times New Roman" panose="02020603050405020304" pitchFamily="18" charset="0"/>
              </a:rPr>
              <a:t>is a reagent of known concentration and is used in titrations and many other chemical analyses.</a:t>
            </a:r>
          </a:p>
          <a:p>
            <a:r>
              <a:rPr lang="en-US" sz="2000" b="1" i="0" dirty="0">
                <a:solidFill>
                  <a:srgbClr val="C00000"/>
                </a:solidFill>
                <a:effectLst/>
                <a:latin typeface="Times New Roman" panose="02020603050405020304" pitchFamily="18" charset="0"/>
                <a:cs typeface="Times New Roman" panose="02020603050405020304" pitchFamily="18" charset="0"/>
              </a:rPr>
              <a:t>Analyte: </a:t>
            </a:r>
            <a:r>
              <a:rPr lang="en-US" sz="2000" b="0" i="0" dirty="0">
                <a:effectLst/>
                <a:latin typeface="Times New Roman" panose="02020603050405020304" pitchFamily="18" charset="0"/>
                <a:cs typeface="Times New Roman" panose="02020603050405020304" pitchFamily="18" charset="0"/>
              </a:rPr>
              <a:t>the solution of unknown concentration but known volume. </a:t>
            </a:r>
          </a:p>
          <a:p>
            <a:r>
              <a:rPr lang="en-US" sz="2000" b="1" i="0" dirty="0">
                <a:solidFill>
                  <a:srgbClr val="C00000"/>
                </a:solidFill>
                <a:effectLst/>
                <a:latin typeface="Times New Roman" panose="02020603050405020304" pitchFamily="18" charset="0"/>
                <a:cs typeface="Times New Roman" panose="02020603050405020304" pitchFamily="18" charset="0"/>
              </a:rPr>
              <a:t>Titrant: </a:t>
            </a:r>
            <a:r>
              <a:rPr lang="en-US" sz="2000" b="0" i="0" dirty="0">
                <a:effectLst/>
                <a:latin typeface="Times New Roman" panose="02020603050405020304" pitchFamily="18" charset="0"/>
                <a:cs typeface="Times New Roman" panose="02020603050405020304" pitchFamily="18" charset="0"/>
              </a:rPr>
              <a:t>the solution of known concentration. </a:t>
            </a:r>
            <a:r>
              <a:rPr lang="en-US" sz="2000" b="1" i="0" dirty="0">
                <a:solidFill>
                  <a:srgbClr val="C00000"/>
                </a:solidFill>
                <a:effectLst/>
                <a:latin typeface="Times New Roman" panose="02020603050405020304" pitchFamily="18" charset="0"/>
                <a:cs typeface="Times New Roman" panose="02020603050405020304" pitchFamily="18" charset="0"/>
              </a:rPr>
              <a:t>Analyte + Titrant → Products</a:t>
            </a:r>
          </a:p>
          <a:p>
            <a:r>
              <a:rPr lang="en-US" sz="2000" b="1" dirty="0">
                <a:solidFill>
                  <a:srgbClr val="C00000"/>
                </a:solidFill>
                <a:latin typeface="Times New Roman" panose="02020603050405020304" pitchFamily="18" charset="0"/>
                <a:cs typeface="Times New Roman" panose="02020603050405020304" pitchFamily="18" charset="0"/>
              </a:rPr>
              <a:t>The equivalence point</a:t>
            </a:r>
            <a:r>
              <a:rPr lang="en-US" sz="2000" dirty="0">
                <a:latin typeface="Times New Roman" panose="02020603050405020304" pitchFamily="18" charset="0"/>
                <a:cs typeface="Times New Roman" panose="02020603050405020304" pitchFamily="18" charset="0"/>
              </a:rPr>
              <a:t>: is the point in a titration when the amount of added standard reagent is equivalent to the amount of analyte</a:t>
            </a:r>
            <a:r>
              <a:rPr lang="en-US" sz="2000" dirty="0">
                <a:solidFill>
                  <a:srgbClr val="0432FF"/>
                </a:solidFill>
                <a:latin typeface="Times New Roman" panose="02020603050405020304" pitchFamily="18" charset="0"/>
                <a:cs typeface="Times New Roman" panose="02020603050405020304" pitchFamily="18" charset="0"/>
              </a:rPr>
              <a:t>. (</a:t>
            </a:r>
            <a:r>
              <a:rPr lang="en-US" altLang="zh-TW" sz="2000"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When the moles of H</a:t>
            </a:r>
            <a:r>
              <a:rPr lang="en-US" altLang="zh-TW" sz="2000" baseline="-25000"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3</a:t>
            </a:r>
            <a:r>
              <a:rPr lang="en-US" altLang="zh-TW" sz="2000"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O</a:t>
            </a:r>
            <a:r>
              <a:rPr lang="en-US" altLang="zh-TW" sz="2000" baseline="30000"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 = moles of OH</a:t>
            </a:r>
            <a:r>
              <a:rPr lang="en-US" altLang="zh-TW" sz="2000" baseline="30000"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000"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  the titration has reached its </a:t>
            </a:r>
            <a:r>
              <a:rPr lang="en-US" altLang="zh-TW" sz="2000" b="1"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equivalence point)</a:t>
            </a:r>
            <a:r>
              <a:rPr lang="en-US" sz="2000" dirty="0">
                <a:latin typeface="Times New Roman" panose="02020603050405020304" pitchFamily="18" charset="0"/>
                <a:cs typeface="Times New Roman" panose="02020603050405020304" pitchFamily="18" charset="0"/>
              </a:rPr>
              <a:t> </a:t>
            </a:r>
          </a:p>
          <a:p>
            <a:pPr marL="0" indent="0">
              <a:buNone/>
            </a:pPr>
            <a:r>
              <a:rPr lang="en-US" sz="1800" b="0" i="0" dirty="0">
                <a:solidFill>
                  <a:srgbClr val="C00000"/>
                </a:solidFill>
                <a:effectLst/>
                <a:latin typeface="Times New Roman" panose="02020603050405020304" pitchFamily="18" charset="0"/>
                <a:cs typeface="Times New Roman" panose="02020603050405020304" pitchFamily="18" charset="0"/>
              </a:rPr>
              <a:t>(the chemical </a:t>
            </a:r>
            <a:r>
              <a:rPr lang="en-US" sz="2000" b="0" i="0" dirty="0">
                <a:solidFill>
                  <a:srgbClr val="C00000"/>
                </a:solidFill>
                <a:effectLst/>
                <a:latin typeface="Times New Roman" panose="02020603050405020304" pitchFamily="18" charset="0"/>
                <a:cs typeface="Times New Roman" panose="02020603050405020304" pitchFamily="18" charset="0"/>
              </a:rPr>
              <a:t>reaction</a:t>
            </a:r>
            <a:r>
              <a:rPr lang="en-US" sz="1800" b="0" i="0" dirty="0">
                <a:solidFill>
                  <a:srgbClr val="C00000"/>
                </a:solidFill>
                <a:effectLst/>
                <a:latin typeface="Times New Roman" panose="02020603050405020304" pitchFamily="18" charset="0"/>
                <a:cs typeface="Times New Roman" panose="02020603050405020304" pitchFamily="18" charset="0"/>
              </a:rPr>
              <a:t> comes to an end )</a:t>
            </a:r>
          </a:p>
          <a:p>
            <a:r>
              <a:rPr lang="en-US" sz="2000" b="1" dirty="0">
                <a:solidFill>
                  <a:srgbClr val="C00000"/>
                </a:solidFill>
                <a:latin typeface="Times New Roman" panose="02020603050405020304" pitchFamily="18" charset="0"/>
                <a:cs typeface="Times New Roman" panose="02020603050405020304" pitchFamily="18" charset="0"/>
              </a:rPr>
              <a:t>The endpoint: </a:t>
            </a:r>
            <a:r>
              <a:rPr lang="en-US" sz="2000" dirty="0">
                <a:latin typeface="Times New Roman" panose="02020603050405020304" pitchFamily="18" charset="0"/>
                <a:cs typeface="Times New Roman" panose="02020603050405020304" pitchFamily="18" charset="0"/>
              </a:rPr>
              <a:t>is the point in a titration when a physical change occurs that is associated with the condition of chemical equivalence</a:t>
            </a:r>
            <a:r>
              <a:rPr lang="en-US" sz="2000" dirty="0">
                <a:solidFill>
                  <a:srgbClr val="C00000"/>
                </a:solidFill>
                <a:latin typeface="Times New Roman" panose="02020603050405020304" pitchFamily="18" charset="0"/>
                <a:cs typeface="Times New Roman" panose="02020603050405020304" pitchFamily="18" charset="0"/>
              </a:rPr>
              <a:t>(</a:t>
            </a:r>
            <a:r>
              <a:rPr lang="en-US" sz="2000" b="0" i="0" dirty="0">
                <a:solidFill>
                  <a:srgbClr val="C00000"/>
                </a:solidFill>
                <a:effectLst/>
                <a:latin typeface="Times New Roman" panose="02020603050405020304" pitchFamily="18" charset="0"/>
                <a:cs typeface="Times New Roman" panose="02020603050405020304" pitchFamily="18" charset="0"/>
              </a:rPr>
              <a:t>where the color change occurs in a system</a:t>
            </a:r>
            <a:r>
              <a:rPr lang="en-US" sz="2000" dirty="0">
                <a:solidFill>
                  <a:srgbClr val="C00000"/>
                </a:solidFill>
                <a:latin typeface="Times New Roman" panose="02020603050405020304" pitchFamily="18" charset="0"/>
                <a:cs typeface="Times New Roman" panose="02020603050405020304" pitchFamily="18" charset="0"/>
              </a:rPr>
              <a:t>)</a:t>
            </a:r>
          </a:p>
          <a:p>
            <a:r>
              <a:rPr lang="en-US" sz="2000" b="1" i="0" dirty="0">
                <a:solidFill>
                  <a:srgbClr val="C00000"/>
                </a:solidFill>
                <a:effectLst/>
                <a:latin typeface="Times New Roman" panose="02020603050405020304" pitchFamily="18" charset="0"/>
                <a:cs typeface="Times New Roman" panose="02020603050405020304" pitchFamily="18" charset="0"/>
              </a:rPr>
              <a:t>Indicator</a:t>
            </a:r>
            <a:r>
              <a:rPr lang="en-US" sz="2000" b="1" i="0" dirty="0">
                <a:effectLst/>
                <a:latin typeface="Times New Roman" panose="02020603050405020304" pitchFamily="18" charset="0"/>
                <a:cs typeface="Times New Roman" panose="02020603050405020304" pitchFamily="18" charset="0"/>
              </a:rPr>
              <a:t>: </a:t>
            </a:r>
            <a:r>
              <a:rPr lang="en-US" sz="2000" b="0" i="0" dirty="0">
                <a:effectLst/>
                <a:latin typeface="Times New Roman" panose="02020603050405020304" pitchFamily="18" charset="0"/>
                <a:cs typeface="Times New Roman" panose="02020603050405020304" pitchFamily="18" charset="0"/>
              </a:rPr>
              <a:t>a substance </a:t>
            </a:r>
            <a:r>
              <a:rPr lang="en-US" sz="2000" dirty="0">
                <a:latin typeface="Times New Roman" panose="02020603050405020304" pitchFamily="18" charset="0"/>
                <a:cs typeface="Times New Roman" panose="02020603050405020304" pitchFamily="18" charset="0"/>
              </a:rPr>
              <a:t>added to the analyte solution to produce an observable physical change (</a:t>
            </a:r>
            <a:r>
              <a:rPr lang="en-US" sz="2000" b="1" i="0" dirty="0">
                <a:solidFill>
                  <a:srgbClr val="C00000"/>
                </a:solidFill>
                <a:effectLst/>
                <a:latin typeface="Times New Roman" panose="02020603050405020304" pitchFamily="18" charset="0"/>
                <a:cs typeface="Times New Roman" panose="02020603050405020304" pitchFamily="18" charset="0"/>
              </a:rPr>
              <a:t>changes color</a:t>
            </a:r>
            <a:r>
              <a:rPr lang="en-US" sz="2000" b="1" i="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when the pH changes</a:t>
            </a:r>
            <a:r>
              <a:rPr lang="en-US" sz="2000" b="0" i="0" dirty="0">
                <a:effectLst/>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at or near the equivalence point.</a:t>
            </a:r>
            <a:endParaRPr lang="en-IQ" sz="20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0FDCEDB-931E-A34E-9EE9-FCF6CE4B43AD}"/>
              </a:ext>
            </a:extLst>
          </p:cNvPr>
          <p:cNvSpPr>
            <a:spLocks noGrp="1"/>
          </p:cNvSpPr>
          <p:nvPr>
            <p:ph type="sldNum" sz="quarter" idx="12"/>
          </p:nvPr>
        </p:nvSpPr>
        <p:spPr/>
        <p:txBody>
          <a:bodyPr/>
          <a:lstStyle/>
          <a:p>
            <a:fld id="{88090F67-2096-5340-93FF-8FBA9FFBF1CA}" type="slidenum">
              <a:rPr lang="en-IQ" smtClean="0"/>
              <a:t>5</a:t>
            </a:fld>
            <a:endParaRPr lang="en-IQ"/>
          </a:p>
        </p:txBody>
      </p:sp>
    </p:spTree>
    <p:extLst>
      <p:ext uri="{BB962C8B-B14F-4D97-AF65-F5344CB8AC3E}">
        <p14:creationId xmlns:p14="http://schemas.microsoft.com/office/powerpoint/2010/main" val="1525353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8">
            <a:extLst>
              <a:ext uri="{FF2B5EF4-FFF2-40B4-BE49-F238E27FC236}">
                <a16:creationId xmlns:a16="http://schemas.microsoft.com/office/drawing/2014/main" id="{006586E1-ECAA-E040-8B56-C496875BE919}"/>
              </a:ext>
            </a:extLst>
          </p:cNvPr>
          <p:cNvSpPr txBox="1">
            <a:spLocks noChangeArrowheads="1"/>
          </p:cNvSpPr>
          <p:nvPr/>
        </p:nvSpPr>
        <p:spPr bwMode="auto">
          <a:xfrm>
            <a:off x="1264727" y="714376"/>
            <a:ext cx="9320718" cy="36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800" b="1" dirty="0">
                <a:solidFill>
                  <a:srgbClr val="C00000"/>
                </a:solidFill>
              </a:rPr>
              <a:t>Calculate the pH of a buffer solution that is 0.100 M in HC</a:t>
            </a:r>
            <a:r>
              <a:rPr lang="en-US" altLang="zh-TW" sz="1800" b="1" baseline="-25000" dirty="0">
                <a:solidFill>
                  <a:srgbClr val="C00000"/>
                </a:solidFill>
              </a:rPr>
              <a:t>2</a:t>
            </a:r>
            <a:r>
              <a:rPr lang="en-US" altLang="zh-TW" sz="1800" b="1" dirty="0">
                <a:solidFill>
                  <a:srgbClr val="C00000"/>
                </a:solidFill>
              </a:rPr>
              <a:t>H</a:t>
            </a:r>
            <a:r>
              <a:rPr lang="en-US" altLang="zh-TW" sz="1800" b="1" baseline="-25000" dirty="0">
                <a:solidFill>
                  <a:srgbClr val="C00000"/>
                </a:solidFill>
              </a:rPr>
              <a:t>3</a:t>
            </a:r>
            <a:r>
              <a:rPr lang="en-US" altLang="zh-TW" sz="1800" b="1" dirty="0">
                <a:solidFill>
                  <a:srgbClr val="C00000"/>
                </a:solidFill>
              </a:rPr>
              <a:t>O</a:t>
            </a:r>
            <a:r>
              <a:rPr lang="en-US" altLang="zh-TW" sz="1800" b="1" baseline="-25000" dirty="0">
                <a:solidFill>
                  <a:srgbClr val="C00000"/>
                </a:solidFill>
              </a:rPr>
              <a:t>2</a:t>
            </a:r>
            <a:r>
              <a:rPr lang="en-US" altLang="zh-TW" sz="1800" b="1" dirty="0">
                <a:solidFill>
                  <a:srgbClr val="C00000"/>
                </a:solidFill>
              </a:rPr>
              <a:t> and 0.100 M in NaC</a:t>
            </a:r>
            <a:r>
              <a:rPr lang="en-US" altLang="zh-TW" sz="1800" b="1" baseline="-25000" dirty="0">
                <a:solidFill>
                  <a:srgbClr val="C00000"/>
                </a:solidFill>
              </a:rPr>
              <a:t>2</a:t>
            </a:r>
            <a:r>
              <a:rPr lang="en-US" altLang="zh-TW" sz="1800" b="1" dirty="0">
                <a:solidFill>
                  <a:srgbClr val="C00000"/>
                </a:solidFill>
              </a:rPr>
              <a:t>H</a:t>
            </a:r>
            <a:r>
              <a:rPr lang="en-US" altLang="zh-TW" sz="1800" b="1" baseline="-25000" dirty="0">
                <a:solidFill>
                  <a:srgbClr val="C00000"/>
                </a:solidFill>
              </a:rPr>
              <a:t>3</a:t>
            </a:r>
            <a:r>
              <a:rPr lang="en-US" altLang="zh-TW" sz="1800" b="1" dirty="0">
                <a:solidFill>
                  <a:srgbClr val="C00000"/>
                </a:solidFill>
              </a:rPr>
              <a:t>O</a:t>
            </a:r>
            <a:r>
              <a:rPr lang="en-US" altLang="zh-TW" sz="1800" b="1" baseline="-25000" dirty="0">
                <a:solidFill>
                  <a:srgbClr val="C00000"/>
                </a:solidFill>
              </a:rPr>
              <a:t>2</a:t>
            </a:r>
          </a:p>
        </p:txBody>
      </p:sp>
      <p:sp>
        <p:nvSpPr>
          <p:cNvPr id="3077" name="Rectangle 3">
            <a:extLst>
              <a:ext uri="{FF2B5EF4-FFF2-40B4-BE49-F238E27FC236}">
                <a16:creationId xmlns:a16="http://schemas.microsoft.com/office/drawing/2014/main" id="{6C496C71-5B03-6B4E-8F01-BC997B002795}"/>
              </a:ext>
            </a:extLst>
          </p:cNvPr>
          <p:cNvSpPr>
            <a:spLocks noChangeArrowheads="1"/>
          </p:cNvSpPr>
          <p:nvPr/>
        </p:nvSpPr>
        <p:spPr bwMode="auto">
          <a:xfrm>
            <a:off x="2524474" y="138709"/>
            <a:ext cx="6010112"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marL="1773238" indent="-1773238" eaLnBrk="0" hangingPunct="0">
              <a:defRPr sz="16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16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16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16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16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defRPr/>
            </a:pPr>
            <a:r>
              <a:rPr lang="en-US" altLang="zh-TW" sz="2000" b="1" dirty="0">
                <a:solidFill>
                  <a:srgbClr val="3366FF"/>
                </a:solidFill>
                <a:cs typeface="Times New Roman" panose="02020603050405020304" pitchFamily="18" charset="0"/>
              </a:rPr>
              <a:t>Example: </a:t>
            </a:r>
            <a:r>
              <a:rPr lang="en-US" altLang="zh-TW" sz="2000" b="1" dirty="0">
                <a:solidFill>
                  <a:srgbClr val="000000"/>
                </a:solidFill>
                <a:cs typeface="Times New Roman" panose="02020603050405020304" pitchFamily="18" charset="0"/>
              </a:rPr>
              <a:t>Calculating the pH of a Buffer Solution</a:t>
            </a:r>
            <a:endParaRPr lang="en-US" altLang="zh-TW" sz="2000" b="1" baseline="-25000" dirty="0">
              <a:solidFill>
                <a:srgbClr val="000000"/>
              </a:solidFill>
              <a:cs typeface="Times New Roman" panose="02020603050405020304" pitchFamily="18" charset="0"/>
            </a:endParaRPr>
          </a:p>
        </p:txBody>
      </p:sp>
      <p:sp>
        <p:nvSpPr>
          <p:cNvPr id="3078" name="Line 7">
            <a:extLst>
              <a:ext uri="{FF2B5EF4-FFF2-40B4-BE49-F238E27FC236}">
                <a16:creationId xmlns:a16="http://schemas.microsoft.com/office/drawing/2014/main" id="{1A2AF357-28A2-9A49-96B4-20C61DABA66D}"/>
              </a:ext>
            </a:extLst>
          </p:cNvPr>
          <p:cNvSpPr>
            <a:spLocks noChangeShapeType="1"/>
          </p:cNvSpPr>
          <p:nvPr/>
        </p:nvSpPr>
        <p:spPr bwMode="auto">
          <a:xfrm flipH="1">
            <a:off x="796413" y="358776"/>
            <a:ext cx="11114" cy="5912643"/>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3079" name="Line 9">
            <a:extLst>
              <a:ext uri="{FF2B5EF4-FFF2-40B4-BE49-F238E27FC236}">
                <a16:creationId xmlns:a16="http://schemas.microsoft.com/office/drawing/2014/main" id="{45491B5E-C2D3-AD4A-BD0A-1CA59120BB86}"/>
              </a:ext>
            </a:extLst>
          </p:cNvPr>
          <p:cNvSpPr>
            <a:spLocks noChangeShapeType="1"/>
          </p:cNvSpPr>
          <p:nvPr/>
        </p:nvSpPr>
        <p:spPr bwMode="auto">
          <a:xfrm>
            <a:off x="807527" y="358776"/>
            <a:ext cx="446086"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3080" name="Line 10">
            <a:extLst>
              <a:ext uri="{FF2B5EF4-FFF2-40B4-BE49-F238E27FC236}">
                <a16:creationId xmlns:a16="http://schemas.microsoft.com/office/drawing/2014/main" id="{7C3875FB-4D6C-1048-9BC7-9A43DEE2C991}"/>
              </a:ext>
            </a:extLst>
          </p:cNvPr>
          <p:cNvSpPr>
            <a:spLocks noChangeShapeType="1"/>
          </p:cNvSpPr>
          <p:nvPr/>
        </p:nvSpPr>
        <p:spPr bwMode="auto">
          <a:xfrm>
            <a:off x="807527" y="6271419"/>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30728" name="Text Box 5">
            <a:extLst>
              <a:ext uri="{FF2B5EF4-FFF2-40B4-BE49-F238E27FC236}">
                <a16:creationId xmlns:a16="http://schemas.microsoft.com/office/drawing/2014/main" id="{F5AD990E-90F5-1B44-85CC-3E9C7D37FC1A}"/>
              </a:ext>
            </a:extLst>
          </p:cNvPr>
          <p:cNvSpPr txBox="1">
            <a:spLocks noChangeArrowheads="1"/>
          </p:cNvSpPr>
          <p:nvPr/>
        </p:nvSpPr>
        <p:spPr bwMode="auto">
          <a:xfrm>
            <a:off x="1343434" y="1079501"/>
            <a:ext cx="10694884" cy="483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31775" indent="-231775">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zh-TW" sz="1800" b="1" u="sng" dirty="0">
                <a:solidFill>
                  <a:srgbClr val="3366FF"/>
                </a:solidFill>
                <a:cs typeface="Times New Roman" panose="02020603050405020304" pitchFamily="18" charset="0"/>
              </a:rPr>
              <a:t>Solution</a:t>
            </a:r>
            <a:endParaRPr lang="en-US" altLang="zh-TW" sz="1800" b="1" u="sng" dirty="0">
              <a:solidFill>
                <a:srgbClr val="000000"/>
              </a:solidFill>
              <a:cs typeface="Times New Roman" panose="02020603050405020304" pitchFamily="18" charset="0"/>
            </a:endParaRPr>
          </a:p>
          <a:p>
            <a:pPr>
              <a:spcBef>
                <a:spcPct val="0"/>
              </a:spcBef>
              <a:buFontTx/>
              <a:buNone/>
            </a:pPr>
            <a:r>
              <a:rPr lang="en-US" altLang="zh-TW" sz="1400" b="1" dirty="0">
                <a:solidFill>
                  <a:srgbClr val="000000"/>
                </a:solidFill>
              </a:rPr>
              <a:t>1.</a:t>
            </a:r>
            <a:r>
              <a:rPr lang="en-US" altLang="zh-TW" sz="1400" dirty="0">
                <a:solidFill>
                  <a:srgbClr val="000000"/>
                </a:solidFill>
              </a:rPr>
              <a:t>	</a:t>
            </a:r>
            <a:r>
              <a:rPr lang="en-US" altLang="zh-TW" sz="1800" dirty="0">
                <a:solidFill>
                  <a:srgbClr val="000000"/>
                </a:solidFill>
              </a:rPr>
              <a:t>Write the balanced equation for the ionization of the acid and use it as a guide to prepare an ICE table showing the given concentrations of the acid and its conjugate base as the initial concentrations. Leave room in the table for the changes in concentrations and the equilibrium concentrations.</a:t>
            </a: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b="1" dirty="0">
              <a:solidFill>
                <a:srgbClr val="000000"/>
              </a:solidFill>
            </a:endParaRPr>
          </a:p>
          <a:p>
            <a:pPr>
              <a:spcBef>
                <a:spcPct val="0"/>
              </a:spcBef>
              <a:buFontTx/>
              <a:buNone/>
            </a:pPr>
            <a:endParaRPr lang="en-US" altLang="zh-TW" sz="1400" b="1" dirty="0">
              <a:solidFill>
                <a:srgbClr val="000000"/>
              </a:solidFill>
            </a:endParaRPr>
          </a:p>
          <a:p>
            <a:pPr>
              <a:spcBef>
                <a:spcPct val="0"/>
              </a:spcBef>
              <a:buFontTx/>
              <a:buNone/>
            </a:pPr>
            <a:endParaRPr lang="en-US" altLang="zh-TW" sz="1400" b="1" dirty="0">
              <a:solidFill>
                <a:srgbClr val="000000"/>
              </a:solidFill>
            </a:endParaRPr>
          </a:p>
          <a:p>
            <a:pPr>
              <a:spcBef>
                <a:spcPct val="0"/>
              </a:spcBef>
              <a:buFontTx/>
              <a:buNone/>
            </a:pPr>
            <a:endParaRPr lang="en-US" altLang="zh-TW" sz="1400" b="1" dirty="0">
              <a:solidFill>
                <a:srgbClr val="000000"/>
              </a:solidFill>
            </a:endParaRPr>
          </a:p>
          <a:p>
            <a:pPr>
              <a:spcBef>
                <a:spcPct val="0"/>
              </a:spcBef>
              <a:buFontTx/>
              <a:buNone/>
            </a:pPr>
            <a:endParaRPr lang="en-US" altLang="zh-TW" sz="1400" b="1" dirty="0">
              <a:solidFill>
                <a:srgbClr val="000000"/>
              </a:solidFill>
            </a:endParaRPr>
          </a:p>
          <a:p>
            <a:pPr>
              <a:spcBef>
                <a:spcPct val="0"/>
              </a:spcBef>
              <a:buFontTx/>
              <a:buNone/>
            </a:pPr>
            <a:endParaRPr lang="en-US" altLang="zh-TW" sz="1400" b="1" dirty="0">
              <a:solidFill>
                <a:srgbClr val="000000"/>
              </a:solidFill>
            </a:endParaRPr>
          </a:p>
          <a:p>
            <a:pPr>
              <a:spcBef>
                <a:spcPct val="0"/>
              </a:spcBef>
              <a:buFontTx/>
              <a:buNone/>
            </a:pPr>
            <a:endParaRPr lang="en-US" altLang="zh-TW" sz="1400" b="1" dirty="0">
              <a:solidFill>
                <a:srgbClr val="000000"/>
              </a:solidFill>
            </a:endParaRPr>
          </a:p>
          <a:p>
            <a:pPr>
              <a:spcBef>
                <a:spcPct val="0"/>
              </a:spcBef>
              <a:buFontTx/>
              <a:buNone/>
            </a:pPr>
            <a:r>
              <a:rPr lang="en-US" altLang="zh-TW" sz="1400" b="1" dirty="0">
                <a:solidFill>
                  <a:srgbClr val="000000"/>
                </a:solidFill>
              </a:rPr>
              <a:t>2.	</a:t>
            </a:r>
            <a:r>
              <a:rPr lang="en-US" altLang="zh-TW" sz="1800" dirty="0">
                <a:solidFill>
                  <a:srgbClr val="000000"/>
                </a:solidFill>
              </a:rPr>
              <a:t>Represent the change in the concentration of H</a:t>
            </a:r>
            <a:r>
              <a:rPr lang="en-US" altLang="zh-TW" sz="1800" baseline="-25000" dirty="0">
                <a:solidFill>
                  <a:srgbClr val="000000"/>
                </a:solidFill>
              </a:rPr>
              <a:t>3</a:t>
            </a:r>
            <a:r>
              <a:rPr lang="en-US" altLang="zh-TW" sz="1800" dirty="0">
                <a:solidFill>
                  <a:srgbClr val="000000"/>
                </a:solidFill>
              </a:rPr>
              <a:t>O</a:t>
            </a:r>
            <a:r>
              <a:rPr lang="en-US" altLang="zh-TW" sz="1800" baseline="30000" dirty="0">
                <a:solidFill>
                  <a:srgbClr val="000000"/>
                </a:solidFill>
              </a:rPr>
              <a:t>+</a:t>
            </a:r>
            <a:r>
              <a:rPr lang="en-US" altLang="zh-TW" sz="1800" dirty="0">
                <a:solidFill>
                  <a:srgbClr val="000000"/>
                </a:solidFill>
              </a:rPr>
              <a:t> with the variable </a:t>
            </a:r>
            <a:r>
              <a:rPr lang="en-US" altLang="zh-TW" sz="1800" i="1" dirty="0">
                <a:solidFill>
                  <a:srgbClr val="000000"/>
                </a:solidFill>
              </a:rPr>
              <a:t>x</a:t>
            </a:r>
            <a:r>
              <a:rPr lang="en-US" altLang="zh-TW" sz="1800" dirty="0">
                <a:solidFill>
                  <a:srgbClr val="000000"/>
                </a:solidFill>
              </a:rPr>
              <a:t>. Express the changes in the concentrations of the other reactants and products in terms of </a:t>
            </a:r>
            <a:r>
              <a:rPr lang="en-US" altLang="zh-TW" sz="1800" i="1" dirty="0">
                <a:solidFill>
                  <a:srgbClr val="000000"/>
                </a:solidFill>
              </a:rPr>
              <a:t>x</a:t>
            </a:r>
            <a:r>
              <a:rPr lang="en-US" altLang="zh-TW" sz="1800" dirty="0">
                <a:solidFill>
                  <a:srgbClr val="000000"/>
                </a:solidFill>
              </a:rPr>
              <a:t>.</a:t>
            </a:r>
          </a:p>
          <a:p>
            <a:pPr>
              <a:spcBef>
                <a:spcPct val="0"/>
              </a:spcBef>
              <a:buFontTx/>
              <a:buNone/>
            </a:pPr>
            <a:endParaRPr lang="en-US" altLang="zh-TW" sz="1400" dirty="0">
              <a:solidFill>
                <a:srgbClr val="000000"/>
              </a:solidFill>
            </a:endParaRPr>
          </a:p>
        </p:txBody>
      </p:sp>
      <p:pic>
        <p:nvPicPr>
          <p:cNvPr id="30729" name="Picture 2" descr="C:\Documents and Settings\GEX User\Desktop\IRDVDs\50627 Tro IRDVD\Worked Example\Component\Ch16\16_pg756_equation.jpg">
            <a:extLst>
              <a:ext uri="{FF2B5EF4-FFF2-40B4-BE49-F238E27FC236}">
                <a16:creationId xmlns:a16="http://schemas.microsoft.com/office/drawing/2014/main" id="{C913CE23-C3A0-EF4A-A30D-A8798C961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474" y="2406498"/>
            <a:ext cx="6454147" cy="2914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30" name="Picture 2" descr="C:\Documents and Settings\GEX User\Desktop\IRDVDs\50627 Tro IRDVD\Worked Example\Component\Ch16\16_pg756_equation.jpg">
            <a:extLst>
              <a:ext uri="{FF2B5EF4-FFF2-40B4-BE49-F238E27FC236}">
                <a16:creationId xmlns:a16="http://schemas.microsoft.com/office/drawing/2014/main" id="{1AC17285-4BFB-F744-A8E7-9665C3D48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474" y="4839339"/>
            <a:ext cx="7049846" cy="32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2" descr="Z:\50627 IRDVD Tro Chemistry A Molecular Approach\Working Files 50627\JPEG 50627\Ch16\16_Pg756_UnTable_1.jpg">
            <a:extLst>
              <a:ext uri="{FF2B5EF4-FFF2-40B4-BE49-F238E27FC236}">
                <a16:creationId xmlns:a16="http://schemas.microsoft.com/office/drawing/2014/main" id="{B098AC59-26DD-4441-B68B-7358827C0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925"/>
          <a:stretch>
            <a:fillRect/>
          </a:stretch>
        </p:blipFill>
        <p:spPr bwMode="auto">
          <a:xfrm>
            <a:off x="3713607" y="2734764"/>
            <a:ext cx="4075879" cy="134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3" descr="Z:\50627 IRDVD Tro Chemistry A Molecular Approach\Working Files 50627\JPEG 50627\Ch16\16_Pg756_UnTable_2.jpg">
            <a:extLst>
              <a:ext uri="{FF2B5EF4-FFF2-40B4-BE49-F238E27FC236}">
                <a16:creationId xmlns:a16="http://schemas.microsoft.com/office/drawing/2014/main" id="{4C121A70-F9B6-384D-87AF-8021B86B66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403"/>
          <a:stretch>
            <a:fillRect/>
          </a:stretch>
        </p:blipFill>
        <p:spPr bwMode="auto">
          <a:xfrm>
            <a:off x="3763633" y="5343153"/>
            <a:ext cx="4322906" cy="143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8">
            <a:extLst>
              <a:ext uri="{FF2B5EF4-FFF2-40B4-BE49-F238E27FC236}">
                <a16:creationId xmlns:a16="http://schemas.microsoft.com/office/drawing/2014/main" id="{71958F7A-F3B3-E640-AE96-1578B4F05B15}"/>
              </a:ext>
            </a:extLst>
          </p:cNvPr>
          <p:cNvSpPr txBox="1">
            <a:spLocks noChangeArrowheads="1"/>
          </p:cNvSpPr>
          <p:nvPr/>
        </p:nvSpPr>
        <p:spPr bwMode="auto">
          <a:xfrm>
            <a:off x="1843088" y="659428"/>
            <a:ext cx="8431212" cy="34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800" b="1" dirty="0">
                <a:solidFill>
                  <a:srgbClr val="C00000"/>
                </a:solidFill>
              </a:rPr>
              <a:t>Continued</a:t>
            </a:r>
            <a:endParaRPr lang="en-US" altLang="zh-TW" sz="1800" b="1" baseline="-25000" dirty="0">
              <a:solidFill>
                <a:srgbClr val="C00000"/>
              </a:solidFill>
            </a:endParaRPr>
          </a:p>
        </p:txBody>
      </p:sp>
      <p:sp>
        <p:nvSpPr>
          <p:cNvPr id="32771" name="Line 2">
            <a:extLst>
              <a:ext uri="{FF2B5EF4-FFF2-40B4-BE49-F238E27FC236}">
                <a16:creationId xmlns:a16="http://schemas.microsoft.com/office/drawing/2014/main" id="{36177180-7A9F-B743-962A-86367B8E0F82}"/>
              </a:ext>
            </a:extLst>
          </p:cNvPr>
          <p:cNvSpPr>
            <a:spLocks noChangeShapeType="1"/>
          </p:cNvSpPr>
          <p:nvPr/>
        </p:nvSpPr>
        <p:spPr bwMode="auto">
          <a:xfrm>
            <a:off x="1831975" y="1054100"/>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IQ"/>
          </a:p>
        </p:txBody>
      </p:sp>
      <p:sp>
        <p:nvSpPr>
          <p:cNvPr id="3077" name="Rectangle 3">
            <a:extLst>
              <a:ext uri="{FF2B5EF4-FFF2-40B4-BE49-F238E27FC236}">
                <a16:creationId xmlns:a16="http://schemas.microsoft.com/office/drawing/2014/main" id="{DEC15614-6BAC-8E44-A5F0-6663CD8A9142}"/>
              </a:ext>
            </a:extLst>
          </p:cNvPr>
          <p:cNvSpPr>
            <a:spLocks noChangeArrowheads="1"/>
          </p:cNvSpPr>
          <p:nvPr/>
        </p:nvSpPr>
        <p:spPr bwMode="auto">
          <a:xfrm>
            <a:off x="1843088" y="358776"/>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marL="1773238" indent="-1773238" eaLnBrk="0" hangingPunct="0">
              <a:defRPr sz="16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16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16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16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16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defRPr/>
            </a:pPr>
            <a:r>
              <a:rPr lang="en-US" altLang="zh-TW" sz="2000" b="1" dirty="0">
                <a:solidFill>
                  <a:srgbClr val="3366FF"/>
                </a:solidFill>
                <a:cs typeface="Times New Roman" panose="02020603050405020304" pitchFamily="18" charset="0"/>
              </a:rPr>
              <a:t>Example: </a:t>
            </a:r>
            <a:r>
              <a:rPr lang="en-US" altLang="zh-TW" sz="2000" b="1" dirty="0">
                <a:solidFill>
                  <a:srgbClr val="000000"/>
                </a:solidFill>
                <a:cs typeface="Times New Roman" panose="02020603050405020304" pitchFamily="18" charset="0"/>
              </a:rPr>
              <a:t>Calculating the pH of a Buffer Solution</a:t>
            </a:r>
            <a:endParaRPr lang="en-US" altLang="zh-TW" sz="2000" b="1" baseline="-25000" dirty="0">
              <a:solidFill>
                <a:srgbClr val="000000"/>
              </a:solidFill>
              <a:cs typeface="Times New Roman" panose="02020603050405020304" pitchFamily="18" charset="0"/>
            </a:endParaRPr>
          </a:p>
        </p:txBody>
      </p:sp>
      <p:sp>
        <p:nvSpPr>
          <p:cNvPr id="3078" name="Line 7">
            <a:extLst>
              <a:ext uri="{FF2B5EF4-FFF2-40B4-BE49-F238E27FC236}">
                <a16:creationId xmlns:a16="http://schemas.microsoft.com/office/drawing/2014/main" id="{0018F263-CB09-D240-8C30-A03AD93E9CB3}"/>
              </a:ext>
            </a:extLst>
          </p:cNvPr>
          <p:cNvSpPr>
            <a:spLocks noChangeShapeType="1"/>
          </p:cNvSpPr>
          <p:nvPr/>
        </p:nvSpPr>
        <p:spPr bwMode="auto">
          <a:xfrm flipH="1">
            <a:off x="870557" y="457045"/>
            <a:ext cx="36411" cy="5718175"/>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3079" name="Line 9">
            <a:extLst>
              <a:ext uri="{FF2B5EF4-FFF2-40B4-BE49-F238E27FC236}">
                <a16:creationId xmlns:a16="http://schemas.microsoft.com/office/drawing/2014/main" id="{5F8BDE00-5F54-2F4D-9058-3894D2E6AFD2}"/>
              </a:ext>
            </a:extLst>
          </p:cNvPr>
          <p:cNvSpPr>
            <a:spLocks noChangeShapeType="1"/>
          </p:cNvSpPr>
          <p:nvPr/>
        </p:nvSpPr>
        <p:spPr bwMode="auto">
          <a:xfrm>
            <a:off x="906968" y="48644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3080" name="Line 10">
            <a:extLst>
              <a:ext uri="{FF2B5EF4-FFF2-40B4-BE49-F238E27FC236}">
                <a16:creationId xmlns:a16="http://schemas.microsoft.com/office/drawing/2014/main" id="{DC94C365-CD9A-674F-846D-401EF534128C}"/>
              </a:ext>
            </a:extLst>
          </p:cNvPr>
          <p:cNvSpPr>
            <a:spLocks noChangeShapeType="1"/>
          </p:cNvSpPr>
          <p:nvPr/>
        </p:nvSpPr>
        <p:spPr bwMode="auto">
          <a:xfrm>
            <a:off x="870557" y="617522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32776" name="Text Box 5">
            <a:extLst>
              <a:ext uri="{FF2B5EF4-FFF2-40B4-BE49-F238E27FC236}">
                <a16:creationId xmlns:a16="http://schemas.microsoft.com/office/drawing/2014/main" id="{E909D2A0-2812-3847-952F-B7E279C2F625}"/>
              </a:ext>
            </a:extLst>
          </p:cNvPr>
          <p:cNvSpPr txBox="1">
            <a:spLocks noChangeArrowheads="1"/>
          </p:cNvSpPr>
          <p:nvPr/>
        </p:nvSpPr>
        <p:spPr bwMode="auto">
          <a:xfrm>
            <a:off x="1052612" y="956907"/>
            <a:ext cx="10827209" cy="4618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28600" indent="-228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400" b="1" dirty="0">
                <a:solidFill>
                  <a:srgbClr val="000000"/>
                </a:solidFill>
              </a:rPr>
              <a:t>3.</a:t>
            </a:r>
            <a:r>
              <a:rPr lang="en-US" altLang="zh-TW" sz="1600" b="1" dirty="0">
                <a:solidFill>
                  <a:srgbClr val="000000"/>
                </a:solidFill>
              </a:rPr>
              <a:t>	</a:t>
            </a:r>
            <a:r>
              <a:rPr lang="en-US" altLang="zh-TW" sz="2000" dirty="0">
                <a:solidFill>
                  <a:srgbClr val="000000"/>
                </a:solidFill>
              </a:rPr>
              <a:t>Sum each column to determine the equilibrium concentrations in terms of the initial concentrations and the variable </a:t>
            </a:r>
            <a:r>
              <a:rPr lang="en-US" altLang="zh-TW" sz="2000" i="1" dirty="0">
                <a:solidFill>
                  <a:srgbClr val="000000"/>
                </a:solidFill>
              </a:rPr>
              <a:t>x</a:t>
            </a:r>
            <a:r>
              <a:rPr lang="en-US" altLang="zh-TW" sz="2000" dirty="0">
                <a:solidFill>
                  <a:srgbClr val="000000"/>
                </a:solidFill>
              </a:rPr>
              <a:t>.</a:t>
            </a: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r>
              <a:rPr lang="en-US" altLang="zh-TW" sz="1400" b="1" dirty="0">
                <a:solidFill>
                  <a:srgbClr val="000000"/>
                </a:solidFill>
              </a:rPr>
              <a:t>4.</a:t>
            </a:r>
            <a:r>
              <a:rPr lang="en-US" altLang="zh-TW" sz="1600" b="1" dirty="0">
                <a:solidFill>
                  <a:srgbClr val="000000"/>
                </a:solidFill>
              </a:rPr>
              <a:t>	</a:t>
            </a:r>
            <a:r>
              <a:rPr lang="en-US" altLang="zh-TW" sz="2000" dirty="0">
                <a:solidFill>
                  <a:srgbClr val="000000"/>
                </a:solidFill>
              </a:rPr>
              <a:t>Substitute the expressions for the equilibrium concentrations (from step 3) into the expression for the acid ionization constant.</a:t>
            </a:r>
          </a:p>
          <a:p>
            <a:pPr>
              <a:spcBef>
                <a:spcPct val="0"/>
              </a:spcBef>
              <a:buFontTx/>
              <a:buNone/>
            </a:pPr>
            <a:endParaRPr lang="en-US" altLang="zh-TW" sz="2000" dirty="0">
              <a:solidFill>
                <a:srgbClr val="000000"/>
              </a:solidFill>
            </a:endParaRPr>
          </a:p>
          <a:p>
            <a:pPr>
              <a:spcBef>
                <a:spcPct val="0"/>
              </a:spcBef>
              <a:buFontTx/>
              <a:buNone/>
            </a:pPr>
            <a:r>
              <a:rPr lang="en-US" altLang="zh-TW" sz="2000" dirty="0">
                <a:solidFill>
                  <a:srgbClr val="000000"/>
                </a:solidFill>
              </a:rPr>
              <a:t>	In most cases, you can make the approximation that </a:t>
            </a:r>
            <a:r>
              <a:rPr lang="en-US" altLang="zh-TW" sz="2000" i="1" dirty="0">
                <a:solidFill>
                  <a:srgbClr val="000000"/>
                </a:solidFill>
              </a:rPr>
              <a:t>x is small</a:t>
            </a:r>
            <a:r>
              <a:rPr lang="en-US" altLang="zh-TW" sz="2000" dirty="0">
                <a:solidFill>
                  <a:srgbClr val="000000"/>
                </a:solidFill>
              </a:rPr>
              <a:t>. (See Sections 14.8 and 15.6 to review the </a:t>
            </a:r>
            <a:r>
              <a:rPr lang="en-US" altLang="zh-TW" sz="2000" i="1" dirty="0">
                <a:solidFill>
                  <a:srgbClr val="000000"/>
                </a:solidFill>
              </a:rPr>
              <a:t>x is a small </a:t>
            </a:r>
            <a:r>
              <a:rPr lang="en-US" altLang="zh-TW" sz="2000" dirty="0">
                <a:solidFill>
                  <a:srgbClr val="000000"/>
                </a:solidFill>
              </a:rPr>
              <a:t>approximation.)</a:t>
            </a:r>
          </a:p>
        </p:txBody>
      </p:sp>
      <p:pic>
        <p:nvPicPr>
          <p:cNvPr id="32777" name="Picture 2" descr="C:\Documents and Settings\GEX User\Desktop\IRDVDs\50627 Tro IRDVD\Worked Example\Component\Ch16\16_pg756_equation.jpg">
            <a:extLst>
              <a:ext uri="{FF2B5EF4-FFF2-40B4-BE49-F238E27FC236}">
                <a16:creationId xmlns:a16="http://schemas.microsoft.com/office/drawing/2014/main" id="{30776643-40D5-7F4E-A281-74DE6A579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415" y="1800225"/>
            <a:ext cx="5373720" cy="24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3" descr="Z:\50627 IRDVD Tro Chemistry A Molecular Approach\Working Files 50627\JPEG 50627\Ch16\16_Pg757_UnTable.jpg">
            <a:extLst>
              <a:ext uri="{FF2B5EF4-FFF2-40B4-BE49-F238E27FC236}">
                <a16:creationId xmlns:a16="http://schemas.microsoft.com/office/drawing/2014/main" id="{C7B17322-F399-A242-85A8-4757AEA50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023"/>
          <a:stretch>
            <a:fillRect/>
          </a:stretch>
        </p:blipFill>
        <p:spPr bwMode="auto">
          <a:xfrm>
            <a:off x="4278312" y="2228452"/>
            <a:ext cx="3934869" cy="129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4" descr="C:\Documents and Settings\GEX User\Desktop\IRDVDs\50627 Tro IRDVD\Worked Example\Component\Ch16\16_pg757_equation1.jpg">
            <a:extLst>
              <a:ext uri="{FF2B5EF4-FFF2-40B4-BE49-F238E27FC236}">
                <a16:creationId xmlns:a16="http://schemas.microsoft.com/office/drawing/2014/main" id="{A0A696D4-2887-5042-BC69-8B22BAB94A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806" y="5226287"/>
            <a:ext cx="3593329" cy="129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2">
            <a:extLst>
              <a:ext uri="{FF2B5EF4-FFF2-40B4-BE49-F238E27FC236}">
                <a16:creationId xmlns:a16="http://schemas.microsoft.com/office/drawing/2014/main" id="{A033D858-3E0E-CF48-961F-CA0D25AC7BE8}"/>
              </a:ext>
            </a:extLst>
          </p:cNvPr>
          <p:cNvSpPr>
            <a:spLocks noChangeShapeType="1"/>
          </p:cNvSpPr>
          <p:nvPr/>
        </p:nvSpPr>
        <p:spPr bwMode="auto">
          <a:xfrm>
            <a:off x="1327756" y="990654"/>
            <a:ext cx="10190733" cy="6344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IQ"/>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8">
            <a:extLst>
              <a:ext uri="{FF2B5EF4-FFF2-40B4-BE49-F238E27FC236}">
                <a16:creationId xmlns:a16="http://schemas.microsoft.com/office/drawing/2014/main" id="{5F2F2F6D-4069-7F4B-846D-737A947FA2AE}"/>
              </a:ext>
            </a:extLst>
          </p:cNvPr>
          <p:cNvSpPr txBox="1">
            <a:spLocks noChangeArrowheads="1"/>
          </p:cNvSpPr>
          <p:nvPr/>
        </p:nvSpPr>
        <p:spPr bwMode="auto">
          <a:xfrm>
            <a:off x="833287" y="637674"/>
            <a:ext cx="8431212" cy="34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800" b="1" dirty="0">
                <a:solidFill>
                  <a:srgbClr val="C00000"/>
                </a:solidFill>
              </a:rPr>
              <a:t>Continued</a:t>
            </a:r>
            <a:endParaRPr lang="en-US" altLang="zh-TW" sz="1800" b="1" baseline="-25000" dirty="0">
              <a:solidFill>
                <a:srgbClr val="C00000"/>
              </a:solidFill>
            </a:endParaRPr>
          </a:p>
        </p:txBody>
      </p:sp>
      <p:sp>
        <p:nvSpPr>
          <p:cNvPr id="3077" name="Rectangle 3">
            <a:extLst>
              <a:ext uri="{FF2B5EF4-FFF2-40B4-BE49-F238E27FC236}">
                <a16:creationId xmlns:a16="http://schemas.microsoft.com/office/drawing/2014/main" id="{E8B6403D-D7CA-8D48-B8C5-CDF06A15285F}"/>
              </a:ext>
            </a:extLst>
          </p:cNvPr>
          <p:cNvSpPr>
            <a:spLocks noChangeArrowheads="1"/>
          </p:cNvSpPr>
          <p:nvPr/>
        </p:nvSpPr>
        <p:spPr bwMode="auto">
          <a:xfrm>
            <a:off x="1141624" y="284428"/>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marL="1773238" indent="-1773238" eaLnBrk="0" hangingPunct="0">
              <a:defRPr sz="16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16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16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16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16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defRPr/>
            </a:pPr>
            <a:r>
              <a:rPr lang="en-US" altLang="zh-TW" sz="2000" b="1" dirty="0">
                <a:solidFill>
                  <a:srgbClr val="3366FF"/>
                </a:solidFill>
                <a:cs typeface="Times New Roman" panose="02020603050405020304" pitchFamily="18" charset="0"/>
              </a:rPr>
              <a:t>Example: </a:t>
            </a:r>
            <a:r>
              <a:rPr lang="en-US" altLang="zh-TW" sz="2000" b="1" dirty="0">
                <a:solidFill>
                  <a:srgbClr val="000000"/>
                </a:solidFill>
                <a:cs typeface="Times New Roman" panose="02020603050405020304" pitchFamily="18" charset="0"/>
              </a:rPr>
              <a:t>Calculating the pH of a Buffer Solution</a:t>
            </a:r>
            <a:endParaRPr lang="en-US" altLang="zh-TW" sz="2000" b="1" baseline="-25000" dirty="0">
              <a:solidFill>
                <a:srgbClr val="000000"/>
              </a:solidFill>
              <a:cs typeface="Times New Roman" panose="02020603050405020304" pitchFamily="18" charset="0"/>
            </a:endParaRPr>
          </a:p>
        </p:txBody>
      </p:sp>
      <p:sp>
        <p:nvSpPr>
          <p:cNvPr id="3078" name="Line 7">
            <a:extLst>
              <a:ext uri="{FF2B5EF4-FFF2-40B4-BE49-F238E27FC236}">
                <a16:creationId xmlns:a16="http://schemas.microsoft.com/office/drawing/2014/main" id="{9E8664CF-7C8B-D242-AC94-2B953781F008}"/>
              </a:ext>
            </a:extLst>
          </p:cNvPr>
          <p:cNvSpPr>
            <a:spLocks noChangeShapeType="1"/>
          </p:cNvSpPr>
          <p:nvPr/>
        </p:nvSpPr>
        <p:spPr bwMode="auto">
          <a:xfrm>
            <a:off x="589935" y="358776"/>
            <a:ext cx="0" cy="572770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3079" name="Line 9">
            <a:extLst>
              <a:ext uri="{FF2B5EF4-FFF2-40B4-BE49-F238E27FC236}">
                <a16:creationId xmlns:a16="http://schemas.microsoft.com/office/drawing/2014/main" id="{B28541A6-7521-684B-807E-52489CDA0E62}"/>
              </a:ext>
            </a:extLst>
          </p:cNvPr>
          <p:cNvSpPr>
            <a:spLocks noChangeShapeType="1"/>
          </p:cNvSpPr>
          <p:nvPr/>
        </p:nvSpPr>
        <p:spPr bwMode="auto">
          <a:xfrm>
            <a:off x="604687" y="358776"/>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3080" name="Line 10">
            <a:extLst>
              <a:ext uri="{FF2B5EF4-FFF2-40B4-BE49-F238E27FC236}">
                <a16:creationId xmlns:a16="http://schemas.microsoft.com/office/drawing/2014/main" id="{7E9CE9C1-681B-BE47-8651-CAA9224FEC39}"/>
              </a:ext>
            </a:extLst>
          </p:cNvPr>
          <p:cNvSpPr>
            <a:spLocks noChangeShapeType="1"/>
          </p:cNvSpPr>
          <p:nvPr/>
        </p:nvSpPr>
        <p:spPr bwMode="auto">
          <a:xfrm>
            <a:off x="604690" y="6086476"/>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34824" name="Text Box 5">
            <a:extLst>
              <a:ext uri="{FF2B5EF4-FFF2-40B4-BE49-F238E27FC236}">
                <a16:creationId xmlns:a16="http://schemas.microsoft.com/office/drawing/2014/main" id="{025C8BA2-61F8-D347-B610-B2B625CD421B}"/>
              </a:ext>
            </a:extLst>
          </p:cNvPr>
          <p:cNvSpPr txBox="1">
            <a:spLocks noChangeArrowheads="1"/>
          </p:cNvSpPr>
          <p:nvPr/>
        </p:nvSpPr>
        <p:spPr bwMode="auto">
          <a:xfrm>
            <a:off x="604687" y="1087439"/>
            <a:ext cx="6740007"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31775" indent="-231775">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600" dirty="0">
                <a:solidFill>
                  <a:srgbClr val="000000"/>
                </a:solidFill>
              </a:rPr>
              <a:t>Substitute the value of the acid ionization constant (from Table 15.5) into the </a:t>
            </a:r>
            <a:r>
              <a:rPr lang="en-US" altLang="zh-TW" sz="1600" i="1" dirty="0">
                <a:solidFill>
                  <a:srgbClr val="000000"/>
                </a:solidFill>
              </a:rPr>
              <a:t>K</a:t>
            </a:r>
            <a:r>
              <a:rPr lang="en-US" altLang="zh-TW" sz="1600" baseline="-25000" dirty="0">
                <a:solidFill>
                  <a:srgbClr val="000000"/>
                </a:solidFill>
              </a:rPr>
              <a:t>a</a:t>
            </a:r>
            <a:r>
              <a:rPr lang="en-US" altLang="zh-TW" sz="1600" dirty="0">
                <a:solidFill>
                  <a:srgbClr val="000000"/>
                </a:solidFill>
              </a:rPr>
              <a:t> expression and solve for </a:t>
            </a:r>
            <a:r>
              <a:rPr lang="en-US" altLang="zh-TW" sz="1600" i="1" dirty="0">
                <a:solidFill>
                  <a:srgbClr val="000000"/>
                </a:solidFill>
              </a:rPr>
              <a:t>x</a:t>
            </a:r>
            <a:r>
              <a:rPr lang="en-US" altLang="zh-TW" sz="1600" dirty="0">
                <a:solidFill>
                  <a:srgbClr val="000000"/>
                </a:solidFill>
              </a:rPr>
              <a:t>.</a:t>
            </a: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r>
              <a:rPr lang="en-US" altLang="zh-TW" sz="1600" dirty="0">
                <a:solidFill>
                  <a:srgbClr val="000000"/>
                </a:solidFill>
              </a:rPr>
              <a:t>Confirm that </a:t>
            </a:r>
            <a:r>
              <a:rPr lang="en-US" altLang="zh-TW" sz="1600" i="1" dirty="0">
                <a:solidFill>
                  <a:srgbClr val="000000"/>
                </a:solidFill>
              </a:rPr>
              <a:t>x is small </a:t>
            </a:r>
            <a:r>
              <a:rPr lang="en-US" altLang="zh-TW" sz="1600" dirty="0">
                <a:solidFill>
                  <a:srgbClr val="000000"/>
                </a:solidFill>
              </a:rPr>
              <a:t>by calculating the ratio of </a:t>
            </a:r>
            <a:r>
              <a:rPr lang="en-US" altLang="zh-TW" sz="1600" i="1" dirty="0">
                <a:solidFill>
                  <a:srgbClr val="000000"/>
                </a:solidFill>
              </a:rPr>
              <a:t>x </a:t>
            </a:r>
            <a:r>
              <a:rPr lang="en-US" altLang="zh-TW" sz="1600" dirty="0">
                <a:solidFill>
                  <a:srgbClr val="000000"/>
                </a:solidFill>
              </a:rPr>
              <a:t>and </a:t>
            </a:r>
            <a:br>
              <a:rPr lang="en-US" altLang="zh-TW" sz="1600" dirty="0">
                <a:solidFill>
                  <a:srgbClr val="000000"/>
                </a:solidFill>
              </a:rPr>
            </a:br>
            <a:r>
              <a:rPr lang="en-US" altLang="zh-TW" sz="1600" dirty="0">
                <a:solidFill>
                  <a:srgbClr val="000000"/>
                </a:solidFill>
              </a:rPr>
              <a:t>the number it was subtracted from in the approximation. The ratio should be less than 0.05 (or 5%).</a:t>
            </a: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r>
              <a:rPr lang="en-US" altLang="zh-TW" sz="1800" dirty="0">
                <a:solidFill>
                  <a:srgbClr val="000000"/>
                </a:solidFill>
              </a:rPr>
              <a:t>	Therefore the approximation is valid.</a:t>
            </a:r>
          </a:p>
          <a:p>
            <a:pPr>
              <a:spcBef>
                <a:spcPct val="0"/>
              </a:spcBef>
              <a:buFontTx/>
              <a:buNone/>
            </a:pPr>
            <a:endParaRPr lang="en-US" altLang="zh-TW" sz="1800" dirty="0">
              <a:solidFill>
                <a:srgbClr val="000000"/>
              </a:solidFill>
            </a:endParaRPr>
          </a:p>
          <a:p>
            <a:pPr>
              <a:spcBef>
                <a:spcPct val="0"/>
              </a:spcBef>
              <a:buFontTx/>
              <a:buNone/>
            </a:pPr>
            <a:r>
              <a:rPr lang="en-US" altLang="zh-TW" sz="1800" b="1" dirty="0">
                <a:solidFill>
                  <a:srgbClr val="000000"/>
                </a:solidFill>
              </a:rPr>
              <a:t>5.	</a:t>
            </a:r>
            <a:r>
              <a:rPr lang="en-US" altLang="zh-TW" sz="1800" dirty="0">
                <a:solidFill>
                  <a:srgbClr val="000000"/>
                </a:solidFill>
              </a:rPr>
              <a:t>Determine the H</a:t>
            </a:r>
            <a:r>
              <a:rPr lang="en-US" altLang="zh-TW" sz="1800" baseline="-25000" dirty="0">
                <a:solidFill>
                  <a:srgbClr val="000000"/>
                </a:solidFill>
              </a:rPr>
              <a:t>3</a:t>
            </a:r>
            <a:r>
              <a:rPr lang="en-US" altLang="zh-TW" sz="1800" dirty="0">
                <a:solidFill>
                  <a:srgbClr val="000000"/>
                </a:solidFill>
              </a:rPr>
              <a:t>O</a:t>
            </a:r>
            <a:r>
              <a:rPr lang="en-US" altLang="zh-TW" sz="1800" baseline="30000" dirty="0">
                <a:solidFill>
                  <a:srgbClr val="000000"/>
                </a:solidFill>
              </a:rPr>
              <a:t>+</a:t>
            </a:r>
            <a:r>
              <a:rPr lang="en-US" altLang="zh-TW" sz="1800" dirty="0">
                <a:solidFill>
                  <a:srgbClr val="000000"/>
                </a:solidFill>
              </a:rPr>
              <a:t> concentration from the calculated value of </a:t>
            </a:r>
            <a:r>
              <a:rPr lang="en-US" altLang="zh-TW" sz="1800" i="1" dirty="0">
                <a:solidFill>
                  <a:srgbClr val="000000"/>
                </a:solidFill>
              </a:rPr>
              <a:t>x </a:t>
            </a:r>
            <a:r>
              <a:rPr lang="en-US" altLang="zh-TW" sz="1800" dirty="0">
                <a:solidFill>
                  <a:srgbClr val="000000"/>
                </a:solidFill>
              </a:rPr>
              <a:t>and substitute into the pH equation to find pH.</a:t>
            </a:r>
          </a:p>
        </p:txBody>
      </p:sp>
      <p:pic>
        <p:nvPicPr>
          <p:cNvPr id="34825" name="Picture 2" descr="Z:\50627 IRDVD Tro Chemistry A Molecular Approach\Working Files 50627\JPEG 50627\Ch15\15_05_Table.jpg">
            <a:extLst>
              <a:ext uri="{FF2B5EF4-FFF2-40B4-BE49-F238E27FC236}">
                <a16:creationId xmlns:a16="http://schemas.microsoft.com/office/drawing/2014/main" id="{0DFE789A-B52C-0749-95D4-34CEA3837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367"/>
          <a:stretch>
            <a:fillRect/>
          </a:stretch>
        </p:blipFill>
        <p:spPr bwMode="auto">
          <a:xfrm>
            <a:off x="7580673" y="1087439"/>
            <a:ext cx="4485420" cy="42949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6" name="Picture 3" descr="C:\Documents and Settings\GEX User\Desktop\IRDVDs\50627 Tro IRDVD\Worked Example\Component\Ch16\16_pg757_equation2.jpg">
            <a:extLst>
              <a:ext uri="{FF2B5EF4-FFF2-40B4-BE49-F238E27FC236}">
                <a16:creationId xmlns:a16="http://schemas.microsoft.com/office/drawing/2014/main" id="{CEE59936-75DB-FC47-BB0A-1A4C81DC0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4422" y="1452563"/>
            <a:ext cx="2416386" cy="107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4" descr="C:\Documents and Settings\GEX User\Desktop\IRDVDs\50627 Tro IRDVD\Worked Example\Component\Ch16\16_pg757_equation3.jpg">
            <a:extLst>
              <a:ext uri="{FF2B5EF4-FFF2-40B4-BE49-F238E27FC236}">
                <a16:creationId xmlns:a16="http://schemas.microsoft.com/office/drawing/2014/main" id="{12BC3CF9-C27B-F14D-8452-D9FB4AD8A6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4487" y="3402012"/>
            <a:ext cx="3121351" cy="55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5" descr="C:\Documents and Settings\GEX User\Desktop\IRDVDs\50627 Tro IRDVD\Worked Example\Component\Ch16\16_pg757_equation4.jpg">
            <a:extLst>
              <a:ext uri="{FF2B5EF4-FFF2-40B4-BE49-F238E27FC236}">
                <a16:creationId xmlns:a16="http://schemas.microsoft.com/office/drawing/2014/main" id="{971A3117-0D8F-5840-8C93-A02A10151F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5729" y="5480782"/>
            <a:ext cx="2705145" cy="1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2">
            <a:extLst>
              <a:ext uri="{FF2B5EF4-FFF2-40B4-BE49-F238E27FC236}">
                <a16:creationId xmlns:a16="http://schemas.microsoft.com/office/drawing/2014/main" id="{1FB6A83C-E285-D244-B67C-422CD70D39E8}"/>
              </a:ext>
            </a:extLst>
          </p:cNvPr>
          <p:cNvSpPr>
            <a:spLocks noChangeShapeType="1"/>
          </p:cNvSpPr>
          <p:nvPr/>
        </p:nvSpPr>
        <p:spPr bwMode="auto">
          <a:xfrm flipV="1">
            <a:off x="672631" y="983747"/>
            <a:ext cx="10786862"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IQ"/>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F9C72E-451C-714B-9537-E7911964F300}"/>
              </a:ext>
            </a:extLst>
          </p:cNvPr>
          <p:cNvSpPr>
            <a:spLocks noGrp="1"/>
          </p:cNvSpPr>
          <p:nvPr>
            <p:ph idx="1"/>
          </p:nvPr>
        </p:nvSpPr>
        <p:spPr>
          <a:xfrm>
            <a:off x="143796" y="432261"/>
            <a:ext cx="11904407" cy="4351338"/>
          </a:xfrm>
        </p:spPr>
        <p:txBody>
          <a:bodyPr>
            <a:normAutofit/>
          </a:bodyPr>
          <a:lstStyle/>
          <a:p>
            <a:pPr marL="0" indent="0">
              <a:buNone/>
            </a:pPr>
            <a:r>
              <a:rPr lang="en-US" sz="2400" dirty="0">
                <a:effectLst/>
                <a:latin typeface="Times New Roman" panose="02020603050405020304" pitchFamily="18" charset="0"/>
                <a:cs typeface="Times New Roman" panose="02020603050405020304" pitchFamily="18" charset="0"/>
              </a:rPr>
              <a:t>Calculate the pH for a solution prepared by adding 10 ml of 0.1M acetic acid to 20 ml of 0.1M sodium acetate, K</a:t>
            </a:r>
            <a:r>
              <a:rPr lang="en-US" sz="2400" baseline="-25000" dirty="0">
                <a:effectLst/>
                <a:latin typeface="Times New Roman" panose="02020603050405020304" pitchFamily="18" charset="0"/>
                <a:cs typeface="Times New Roman" panose="02020603050405020304" pitchFamily="18" charset="0"/>
              </a:rPr>
              <a:t>a</a:t>
            </a:r>
            <a:r>
              <a:rPr lang="en-US" sz="2400" dirty="0">
                <a:effectLst/>
                <a:latin typeface="Times New Roman" panose="02020603050405020304" pitchFamily="18" charset="0"/>
                <a:cs typeface="Times New Roman" panose="02020603050405020304" pitchFamily="18" charset="0"/>
              </a:rPr>
              <a:t> = 1.75x10</a:t>
            </a:r>
            <a:r>
              <a:rPr lang="en-US" sz="2400" baseline="30000" dirty="0">
                <a:effectLst/>
                <a:latin typeface="Times New Roman" panose="02020603050405020304" pitchFamily="18" charset="0"/>
                <a:cs typeface="Times New Roman" panose="02020603050405020304" pitchFamily="18" charset="0"/>
              </a:rPr>
              <a:t>-5</a:t>
            </a:r>
            <a:r>
              <a:rPr lang="en-US" sz="2400" dirty="0">
                <a:effectLst/>
                <a:latin typeface="Times New Roman" panose="02020603050405020304" pitchFamily="18" charset="0"/>
                <a:cs typeface="Times New Roman" panose="02020603050405020304" pitchFamily="18" charset="0"/>
              </a:rPr>
              <a:t>. </a:t>
            </a:r>
          </a:p>
          <a:p>
            <a:pPr marL="0" indent="0">
              <a:buNone/>
            </a:pPr>
            <a:r>
              <a:rPr lang="en-US" sz="2400" b="1" u="sng" dirty="0">
                <a:solidFill>
                  <a:srgbClr val="C00000"/>
                </a:solidFill>
                <a:effectLst/>
                <a:latin typeface="Times New Roman" panose="02020603050405020304" pitchFamily="18" charset="0"/>
                <a:cs typeface="Times New Roman" panose="02020603050405020304" pitchFamily="18" charset="0"/>
              </a:rPr>
              <a:t>Solution</a:t>
            </a:r>
          </a:p>
          <a:p>
            <a:pPr marL="0" indent="0">
              <a:buNone/>
            </a:pPr>
            <a:r>
              <a:rPr lang="en-US" sz="2000" dirty="0">
                <a:latin typeface="Times New Roman" panose="02020603050405020304" pitchFamily="18" charset="0"/>
                <a:cs typeface="Times New Roman" panose="02020603050405020304" pitchFamily="18" charset="0"/>
              </a:rPr>
              <a:t>W</a:t>
            </a:r>
            <a:r>
              <a:rPr lang="en-US" sz="2000" dirty="0">
                <a:effectLst/>
                <a:latin typeface="Times New Roman" panose="02020603050405020304" pitchFamily="18" charset="0"/>
                <a:cs typeface="Times New Roman" panose="02020603050405020304" pitchFamily="18" charset="0"/>
              </a:rPr>
              <a:t>e should calculate the conc. of acid and salt, final vol. = 30ml</a:t>
            </a:r>
          </a:p>
          <a:p>
            <a:pPr>
              <a:buFont typeface="Wingdings" pitchFamily="2" charset="2"/>
              <a:buChar char="Ø"/>
            </a:pPr>
            <a:r>
              <a:rPr lang="en-US" sz="2000" dirty="0">
                <a:effectLst/>
                <a:latin typeface="Times New Roman" panose="02020603050405020304" pitchFamily="18" charset="0"/>
                <a:cs typeface="Times New Roman" panose="02020603050405020304" pitchFamily="18" charset="0"/>
              </a:rPr>
              <a:t>for CH</a:t>
            </a:r>
            <a:r>
              <a:rPr lang="en-US" sz="2000" baseline="-25000" dirty="0">
                <a:effectLst/>
                <a:latin typeface="Times New Roman" panose="02020603050405020304" pitchFamily="18" charset="0"/>
                <a:cs typeface="Times New Roman" panose="02020603050405020304" pitchFamily="18" charset="0"/>
              </a:rPr>
              <a:t>3</a:t>
            </a:r>
            <a:r>
              <a:rPr lang="en-US" sz="2000" dirty="0">
                <a:effectLst/>
                <a:latin typeface="Times New Roman" panose="02020603050405020304" pitchFamily="18" charset="0"/>
                <a:cs typeface="Times New Roman" panose="02020603050405020304" pitchFamily="18" charset="0"/>
              </a:rPr>
              <a:t>COOH : </a:t>
            </a:r>
            <a:r>
              <a:rPr lang="en-US" sz="2000" b="1" dirty="0">
                <a:solidFill>
                  <a:srgbClr val="C00000"/>
                </a:solidFill>
                <a:effectLst/>
                <a:latin typeface="Times New Roman" panose="02020603050405020304" pitchFamily="18" charset="0"/>
                <a:cs typeface="Times New Roman" panose="02020603050405020304" pitchFamily="18" charset="0"/>
              </a:rPr>
              <a:t>M1V1 = M2V2</a:t>
            </a:r>
            <a:r>
              <a:rPr lang="en-US" sz="2000" dirty="0">
                <a:solidFill>
                  <a:srgbClr val="C00000"/>
                </a:solidFill>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0.1M x 10ml = M2 x 30ml, M2(</a:t>
            </a:r>
            <a:r>
              <a:rPr lang="en-US" sz="2000" dirty="0" err="1">
                <a:effectLst/>
                <a:latin typeface="Times New Roman" panose="02020603050405020304" pitchFamily="18" charset="0"/>
                <a:cs typeface="Times New Roman" panose="02020603050405020304" pitchFamily="18" charset="0"/>
              </a:rPr>
              <a:t>HOAc</a:t>
            </a:r>
            <a:r>
              <a:rPr lang="en-US" sz="2000" dirty="0">
                <a:effectLst/>
                <a:latin typeface="Times New Roman" panose="02020603050405020304" pitchFamily="18" charset="0"/>
                <a:cs typeface="Times New Roman" panose="02020603050405020304" pitchFamily="18" charset="0"/>
              </a:rPr>
              <a:t>) = 0.033 M</a:t>
            </a:r>
          </a:p>
          <a:p>
            <a:pPr>
              <a:buFont typeface="Wingdings" pitchFamily="2" charset="2"/>
              <a:buChar char="Ø"/>
            </a:pPr>
            <a:r>
              <a:rPr lang="en-US" sz="1800" dirty="0">
                <a:effectLst/>
                <a:latin typeface="Times New Roman" panose="02020603050405020304" pitchFamily="18" charset="0"/>
                <a:cs typeface="Times New Roman" panose="02020603050405020304" pitchFamily="18" charset="0"/>
              </a:rPr>
              <a:t>For CH</a:t>
            </a:r>
            <a:r>
              <a:rPr lang="en-US" sz="1800" baseline="-25000" dirty="0">
                <a:effectLst/>
                <a:latin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cs typeface="Times New Roman" panose="02020603050405020304" pitchFamily="18" charset="0"/>
              </a:rPr>
              <a:t>COONa (</a:t>
            </a:r>
            <a:r>
              <a:rPr lang="en-US" sz="1800" dirty="0" err="1">
                <a:effectLst/>
                <a:latin typeface="Times New Roman" panose="02020603050405020304" pitchFamily="18" charset="0"/>
                <a:cs typeface="Times New Roman" panose="02020603050405020304" pitchFamily="18" charset="0"/>
              </a:rPr>
              <a:t>OAc</a:t>
            </a:r>
            <a:r>
              <a:rPr lang="en-US" sz="1800" dirty="0">
                <a:effectLst/>
                <a:latin typeface="Times New Roman" panose="02020603050405020304" pitchFamily="18" charset="0"/>
                <a:cs typeface="Times New Roman" panose="02020603050405020304" pitchFamily="18" charset="0"/>
              </a:rPr>
              <a:t>-): </a:t>
            </a:r>
            <a:r>
              <a:rPr lang="en-US" sz="1800" b="1" dirty="0">
                <a:solidFill>
                  <a:srgbClr val="C00000"/>
                </a:solidFill>
                <a:effectLst/>
                <a:latin typeface="Times New Roman" panose="02020603050405020304" pitchFamily="18" charset="0"/>
                <a:cs typeface="Times New Roman" panose="02020603050405020304" pitchFamily="18" charset="0"/>
              </a:rPr>
              <a:t>M1V1 = M2V2.        </a:t>
            </a:r>
            <a:r>
              <a:rPr lang="en-US" sz="1800" dirty="0">
                <a:effectLst/>
                <a:latin typeface="Times New Roman" panose="02020603050405020304" pitchFamily="18" charset="0"/>
                <a:cs typeface="Times New Roman" panose="02020603050405020304" pitchFamily="18" charset="0"/>
              </a:rPr>
              <a:t>0.1 M x 20ml = M(</a:t>
            </a:r>
            <a:r>
              <a:rPr lang="en-US" sz="1800" dirty="0" err="1">
                <a:effectLst/>
                <a:latin typeface="Times New Roman" panose="02020603050405020304" pitchFamily="18" charset="0"/>
                <a:cs typeface="Times New Roman" panose="02020603050405020304" pitchFamily="18" charset="0"/>
              </a:rPr>
              <a:t>OAc</a:t>
            </a:r>
            <a:r>
              <a:rPr lang="en-US" sz="1800" dirty="0">
                <a:effectLst/>
                <a:latin typeface="Times New Roman" panose="02020603050405020304" pitchFamily="18" charset="0"/>
                <a:cs typeface="Times New Roman" panose="02020603050405020304" pitchFamily="18" charset="0"/>
              </a:rPr>
              <a:t>-) x 30ml       M(</a:t>
            </a:r>
            <a:r>
              <a:rPr lang="en-US" sz="1800" dirty="0" err="1">
                <a:effectLst/>
                <a:latin typeface="Times New Roman" panose="02020603050405020304" pitchFamily="18" charset="0"/>
                <a:cs typeface="Times New Roman" panose="02020603050405020304" pitchFamily="18" charset="0"/>
              </a:rPr>
              <a:t>OAc</a:t>
            </a:r>
            <a:r>
              <a:rPr lang="en-US" sz="1800" dirty="0">
                <a:effectLst/>
                <a:latin typeface="Times New Roman" panose="02020603050405020304" pitchFamily="18" charset="0"/>
                <a:cs typeface="Times New Roman" panose="02020603050405020304" pitchFamily="18" charset="0"/>
              </a:rPr>
              <a:t>-) = 0.067 M</a:t>
            </a:r>
          </a:p>
          <a:p>
            <a:endParaRPr lang="en-IQ" sz="20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7876748-3D0B-8944-A7DA-8AD36FB68E22}"/>
              </a:ext>
            </a:extLst>
          </p:cNvPr>
          <p:cNvSpPr>
            <a:spLocks noGrp="1"/>
          </p:cNvSpPr>
          <p:nvPr>
            <p:ph type="sldNum" sz="quarter" idx="12"/>
          </p:nvPr>
        </p:nvSpPr>
        <p:spPr/>
        <p:txBody>
          <a:bodyPr/>
          <a:lstStyle/>
          <a:p>
            <a:fld id="{88090F67-2096-5340-93FF-8FBA9FFBF1CA}" type="slidenum">
              <a:rPr lang="en-IQ" smtClean="0"/>
              <a:t>53</a:t>
            </a:fld>
            <a:endParaRPr lang="en-IQ"/>
          </a:p>
        </p:txBody>
      </p:sp>
      <p:pic>
        <p:nvPicPr>
          <p:cNvPr id="5" name="Picture 7" descr="C16_p758EQ16">
            <a:extLst>
              <a:ext uri="{FF2B5EF4-FFF2-40B4-BE49-F238E27FC236}">
                <a16:creationId xmlns:a16="http://schemas.microsoft.com/office/drawing/2014/main" id="{AF3BAE85-9227-7942-A591-555F129F0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03" y="2905962"/>
            <a:ext cx="2779688" cy="677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3BCFC8D-6928-7840-9DBB-79F474A278BB}"/>
              </a:ext>
            </a:extLst>
          </p:cNvPr>
          <p:cNvPicPr>
            <a:picLocks noChangeAspect="1"/>
          </p:cNvPicPr>
          <p:nvPr/>
        </p:nvPicPr>
        <p:blipFill>
          <a:blip r:embed="rId3"/>
          <a:stretch>
            <a:fillRect/>
          </a:stretch>
        </p:blipFill>
        <p:spPr>
          <a:xfrm>
            <a:off x="8020411" y="2905962"/>
            <a:ext cx="3923577" cy="680218"/>
          </a:xfrm>
          <a:prstGeom prst="rect">
            <a:avLst/>
          </a:prstGeom>
          <a:ln>
            <a:solidFill>
              <a:srgbClr val="C00000"/>
            </a:solidFill>
          </a:ln>
        </p:spPr>
      </p:pic>
      <p:sp>
        <p:nvSpPr>
          <p:cNvPr id="8" name="TextBox 7">
            <a:extLst>
              <a:ext uri="{FF2B5EF4-FFF2-40B4-BE49-F238E27FC236}">
                <a16:creationId xmlns:a16="http://schemas.microsoft.com/office/drawing/2014/main" id="{EF634782-7C87-9247-AD1E-E06A35651932}"/>
              </a:ext>
            </a:extLst>
          </p:cNvPr>
          <p:cNvSpPr txBox="1"/>
          <p:nvPr/>
        </p:nvSpPr>
        <p:spPr>
          <a:xfrm>
            <a:off x="312618" y="4183434"/>
            <a:ext cx="6098458" cy="1200329"/>
          </a:xfrm>
          <a:prstGeom prst="rect">
            <a:avLst/>
          </a:prstGeom>
          <a:noFill/>
        </p:spPr>
        <p:txBody>
          <a:bodyPr wrap="square">
            <a:spAutoFit/>
          </a:bodyPr>
          <a:lstStyle/>
          <a:p>
            <a:r>
              <a:rPr lang="en-US" sz="2400" dirty="0">
                <a:effectLst/>
                <a:latin typeface="Times New Roman" panose="02020603050405020304" pitchFamily="18" charset="0"/>
                <a:cs typeface="Times New Roman" panose="02020603050405020304" pitchFamily="18" charset="0"/>
              </a:rPr>
              <a:t>pH = 4.67 + log 0.067/ 0.033</a:t>
            </a:r>
          </a:p>
          <a:p>
            <a:r>
              <a:rPr lang="en-US" sz="2400" dirty="0">
                <a:effectLst/>
                <a:latin typeface="Times New Roman" panose="02020603050405020304" pitchFamily="18" charset="0"/>
                <a:cs typeface="Times New Roman" panose="02020603050405020304" pitchFamily="18" charset="0"/>
              </a:rPr>
              <a:t>pH= 4.67 + log 2</a:t>
            </a:r>
          </a:p>
          <a:p>
            <a:r>
              <a:rPr lang="en-US" sz="2400" dirty="0">
                <a:effectLst/>
                <a:latin typeface="Times New Roman" panose="02020603050405020304" pitchFamily="18" charset="0"/>
                <a:cs typeface="Times New Roman" panose="02020603050405020304" pitchFamily="18" charset="0"/>
              </a:rPr>
              <a:t>pH = 5.06</a:t>
            </a:r>
          </a:p>
        </p:txBody>
      </p:sp>
      <p:pic>
        <p:nvPicPr>
          <p:cNvPr id="10" name="Picture 9">
            <a:extLst>
              <a:ext uri="{FF2B5EF4-FFF2-40B4-BE49-F238E27FC236}">
                <a16:creationId xmlns:a16="http://schemas.microsoft.com/office/drawing/2014/main" id="{75B812CC-20CA-024F-B770-9C44C608382E}"/>
              </a:ext>
            </a:extLst>
          </p:cNvPr>
          <p:cNvPicPr>
            <a:picLocks noChangeAspect="1"/>
          </p:cNvPicPr>
          <p:nvPr/>
        </p:nvPicPr>
        <p:blipFill>
          <a:blip r:embed="rId4"/>
          <a:stretch>
            <a:fillRect/>
          </a:stretch>
        </p:blipFill>
        <p:spPr>
          <a:xfrm>
            <a:off x="3694242" y="2890789"/>
            <a:ext cx="3470178" cy="680218"/>
          </a:xfrm>
          <a:prstGeom prst="rect">
            <a:avLst/>
          </a:prstGeom>
          <a:ln>
            <a:solidFill>
              <a:srgbClr val="C00000"/>
            </a:solidFill>
          </a:ln>
        </p:spPr>
      </p:pic>
      <p:sp>
        <p:nvSpPr>
          <p:cNvPr id="11" name="TextBox 10">
            <a:extLst>
              <a:ext uri="{FF2B5EF4-FFF2-40B4-BE49-F238E27FC236}">
                <a16:creationId xmlns:a16="http://schemas.microsoft.com/office/drawing/2014/main" id="{5ED96AFC-F09A-D745-959D-7412B17F02A9}"/>
              </a:ext>
            </a:extLst>
          </p:cNvPr>
          <p:cNvSpPr txBox="1"/>
          <p:nvPr/>
        </p:nvSpPr>
        <p:spPr>
          <a:xfrm>
            <a:off x="3100397" y="3103053"/>
            <a:ext cx="522900" cy="369332"/>
          </a:xfrm>
          <a:prstGeom prst="rect">
            <a:avLst/>
          </a:prstGeom>
          <a:noFill/>
        </p:spPr>
        <p:txBody>
          <a:bodyPr wrap="none" rtlCol="0">
            <a:spAutoFit/>
          </a:bodyPr>
          <a:lstStyle/>
          <a:p>
            <a:r>
              <a:rPr lang="en-IQ" b="1" dirty="0">
                <a:solidFill>
                  <a:srgbClr val="0432FF"/>
                </a:solidFill>
              </a:rPr>
              <a:t>OR </a:t>
            </a:r>
          </a:p>
        </p:txBody>
      </p:sp>
      <p:sp>
        <p:nvSpPr>
          <p:cNvPr id="12" name="TextBox 11">
            <a:extLst>
              <a:ext uri="{FF2B5EF4-FFF2-40B4-BE49-F238E27FC236}">
                <a16:creationId xmlns:a16="http://schemas.microsoft.com/office/drawing/2014/main" id="{F79E0503-453E-D743-8803-B17B8DF847C8}"/>
              </a:ext>
            </a:extLst>
          </p:cNvPr>
          <p:cNvSpPr txBox="1"/>
          <p:nvPr/>
        </p:nvSpPr>
        <p:spPr>
          <a:xfrm>
            <a:off x="7235365" y="3103053"/>
            <a:ext cx="522900" cy="369332"/>
          </a:xfrm>
          <a:prstGeom prst="rect">
            <a:avLst/>
          </a:prstGeom>
          <a:noFill/>
        </p:spPr>
        <p:txBody>
          <a:bodyPr wrap="none" rtlCol="0">
            <a:spAutoFit/>
          </a:bodyPr>
          <a:lstStyle/>
          <a:p>
            <a:r>
              <a:rPr lang="en-IQ" b="1" dirty="0">
                <a:solidFill>
                  <a:srgbClr val="0432FF"/>
                </a:solidFill>
              </a:rPr>
              <a:t>OR</a:t>
            </a:r>
            <a:r>
              <a:rPr lang="en-IQ" b="1" dirty="0">
                <a:solidFill>
                  <a:srgbClr val="C00000"/>
                </a:solidFill>
              </a:rPr>
              <a:t> </a:t>
            </a:r>
          </a:p>
        </p:txBody>
      </p:sp>
    </p:spTree>
    <p:extLst>
      <p:ext uri="{BB962C8B-B14F-4D97-AF65-F5344CB8AC3E}">
        <p14:creationId xmlns:p14="http://schemas.microsoft.com/office/powerpoint/2010/main" val="5171192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6C3DA1-E063-EB4C-BF20-6FFCB86B142B}"/>
                  </a:ext>
                </a:extLst>
              </p:cNvPr>
              <p:cNvSpPr>
                <a:spLocks noGrp="1"/>
              </p:cNvSpPr>
              <p:nvPr>
                <p:ph idx="1"/>
              </p:nvPr>
            </p:nvSpPr>
            <p:spPr>
              <a:xfrm>
                <a:off x="66245" y="136525"/>
                <a:ext cx="12125755" cy="6584950"/>
              </a:xfrm>
            </p:spPr>
            <p:txBody>
              <a:bodyPr>
                <a:normAutofit/>
              </a:bodyPr>
              <a:lstStyle/>
              <a:p>
                <a:pPr marL="0" indent="0">
                  <a:buNone/>
                </a:pPr>
                <a:r>
                  <a:rPr lang="en-US" sz="1800" b="1" dirty="0">
                    <a:solidFill>
                      <a:srgbClr val="0432FF"/>
                    </a:solidFill>
                    <a:effectLst/>
                    <a:latin typeface="Times New Roman" panose="02020603050405020304" pitchFamily="18" charset="0"/>
                    <a:cs typeface="Times New Roman" panose="02020603050405020304" pitchFamily="18" charset="0"/>
                  </a:rPr>
                  <a:t>Calculate the concentration of ammonia and weight of ammonia chloride (NH</a:t>
                </a:r>
                <a:r>
                  <a:rPr lang="en-US" sz="1800" b="1" baseline="-25000" dirty="0">
                    <a:solidFill>
                      <a:srgbClr val="0432FF"/>
                    </a:solidFill>
                    <a:effectLst/>
                    <a:latin typeface="Times New Roman" panose="02020603050405020304" pitchFamily="18" charset="0"/>
                    <a:cs typeface="Times New Roman" panose="02020603050405020304" pitchFamily="18" charset="0"/>
                  </a:rPr>
                  <a:t>4</a:t>
                </a:r>
                <a:r>
                  <a:rPr lang="en-US" sz="1800" b="1" dirty="0">
                    <a:solidFill>
                      <a:srgbClr val="0432FF"/>
                    </a:solidFill>
                    <a:effectLst/>
                    <a:latin typeface="Times New Roman" panose="02020603050405020304" pitchFamily="18" charset="0"/>
                    <a:cs typeface="Times New Roman" panose="02020603050405020304" pitchFamily="18" charset="0"/>
                  </a:rPr>
                  <a:t>Cl) that is needed to prepare 100ml of buffer sol. with pH = 10 salt conc. = 0.2M , </a:t>
                </a:r>
                <a:r>
                  <a:rPr lang="en-US" sz="1800" b="1" dirty="0" err="1">
                    <a:solidFill>
                      <a:srgbClr val="0432FF"/>
                    </a:solidFill>
                    <a:effectLst/>
                    <a:latin typeface="Times New Roman" panose="02020603050405020304" pitchFamily="18" charset="0"/>
                    <a:cs typeface="Times New Roman" panose="02020603050405020304" pitchFamily="18" charset="0"/>
                  </a:rPr>
                  <a:t>pK</a:t>
                </a:r>
                <a:r>
                  <a:rPr lang="en-US" sz="1800" b="1" baseline="-25000" dirty="0" err="1">
                    <a:solidFill>
                      <a:srgbClr val="0432FF"/>
                    </a:solidFill>
                    <a:effectLst/>
                    <a:latin typeface="Times New Roman" panose="02020603050405020304" pitchFamily="18" charset="0"/>
                    <a:cs typeface="Times New Roman" panose="02020603050405020304" pitchFamily="18" charset="0"/>
                  </a:rPr>
                  <a:t>b</a:t>
                </a:r>
                <a:r>
                  <a:rPr lang="en-US" sz="1800" b="1" baseline="-25000" dirty="0">
                    <a:solidFill>
                      <a:srgbClr val="0432FF"/>
                    </a:solidFill>
                    <a:effectLst/>
                    <a:latin typeface="Times New Roman" panose="02020603050405020304" pitchFamily="18" charset="0"/>
                    <a:cs typeface="Times New Roman" panose="02020603050405020304" pitchFamily="18" charset="0"/>
                  </a:rPr>
                  <a:t> </a:t>
                </a:r>
                <a:r>
                  <a:rPr lang="en-US" sz="1800" b="1" dirty="0">
                    <a:solidFill>
                      <a:srgbClr val="0432FF"/>
                    </a:solidFill>
                    <a:effectLst/>
                    <a:latin typeface="Times New Roman" panose="02020603050405020304" pitchFamily="18" charset="0"/>
                    <a:cs typeface="Times New Roman" panose="02020603050405020304" pitchFamily="18" charset="0"/>
                  </a:rPr>
                  <a:t>= 4.67?</a:t>
                </a:r>
              </a:p>
              <a:p>
                <a:pPr marL="0" indent="0">
                  <a:buNone/>
                </a:pPr>
                <a:r>
                  <a:rPr lang="en-US" sz="1800" b="1" u="sng" dirty="0">
                    <a:solidFill>
                      <a:srgbClr val="C00000"/>
                    </a:solidFill>
                    <a:effectLst/>
                    <a:latin typeface="Times New Roman" panose="02020603050405020304" pitchFamily="18" charset="0"/>
                    <a:cs typeface="Times New Roman" panose="02020603050405020304" pitchFamily="18" charset="0"/>
                  </a:rPr>
                  <a:t>Solution</a:t>
                </a:r>
              </a:p>
              <a:p>
                <a:pPr marL="0" indent="0">
                  <a:buNone/>
                </a:pPr>
                <a:r>
                  <a:rPr lang="en-US" sz="1800" dirty="0">
                    <a:effectLst/>
                    <a:latin typeface="Times New Roman" panose="02020603050405020304" pitchFamily="18" charset="0"/>
                    <a:cs typeface="Times New Roman" panose="02020603050405020304" pitchFamily="18" charset="0"/>
                  </a:rPr>
                  <a:t>We can calculate the conc. of NH</a:t>
                </a:r>
                <a:r>
                  <a:rPr lang="en-US" sz="1800" baseline="-25000" dirty="0">
                    <a:effectLst/>
                    <a:latin typeface="Times New Roman" panose="02020603050405020304" pitchFamily="18" charset="0"/>
                    <a:cs typeface="Times New Roman" panose="02020603050405020304" pitchFamily="18" charset="0"/>
                  </a:rPr>
                  <a:t>3 </a:t>
                </a:r>
                <a:r>
                  <a:rPr lang="en-US" sz="1800" dirty="0">
                    <a:effectLst/>
                    <a:latin typeface="Times New Roman" panose="02020603050405020304" pitchFamily="18" charset="0"/>
                    <a:cs typeface="Times New Roman" panose="02020603050405020304" pitchFamily="18" charset="0"/>
                  </a:rPr>
                  <a:t>from :      </a:t>
                </a:r>
                <a:r>
                  <a:rPr lang="en-US" sz="1800" b="1" dirty="0">
                    <a:solidFill>
                      <a:srgbClr val="C00000"/>
                    </a:solidFill>
                    <a:effectLst/>
                    <a:latin typeface="Times New Roman" panose="02020603050405020304" pitchFamily="18" charset="0"/>
                    <a:cs typeface="Times New Roman" panose="02020603050405020304" pitchFamily="18" charset="0"/>
                  </a:rPr>
                  <a:t>pOH = </a:t>
                </a:r>
                <a:r>
                  <a:rPr lang="en-US" sz="1800" b="1" dirty="0" err="1">
                    <a:solidFill>
                      <a:srgbClr val="C00000"/>
                    </a:solidFill>
                    <a:effectLst/>
                    <a:latin typeface="Times New Roman" panose="02020603050405020304" pitchFamily="18" charset="0"/>
                    <a:cs typeface="Times New Roman" panose="02020603050405020304" pitchFamily="18" charset="0"/>
                  </a:rPr>
                  <a:t>pKw</a:t>
                </a:r>
                <a:r>
                  <a:rPr lang="en-US" sz="1800" b="1" dirty="0">
                    <a:solidFill>
                      <a:srgbClr val="C00000"/>
                    </a:solidFill>
                    <a:effectLst/>
                    <a:latin typeface="Times New Roman" panose="02020603050405020304" pitchFamily="18" charset="0"/>
                    <a:cs typeface="Times New Roman" panose="02020603050405020304" pitchFamily="18" charset="0"/>
                  </a:rPr>
                  <a:t> – pH,        </a:t>
                </a:r>
                <a:r>
                  <a:rPr lang="en-US" sz="1800" dirty="0">
                    <a:effectLst/>
                    <a:latin typeface="Times New Roman" panose="02020603050405020304" pitchFamily="18" charset="0"/>
                    <a:cs typeface="Times New Roman" panose="02020603050405020304" pitchFamily="18" charset="0"/>
                  </a:rPr>
                  <a:t>pOH = 14 – 10 = 4</a:t>
                </a:r>
              </a:p>
              <a:p>
                <a:pPr marL="0" indent="0">
                  <a:buNone/>
                </a:pPr>
                <a:endParaRPr lang="en-US" sz="1800" b="1" u="sng" dirty="0">
                  <a:solidFill>
                    <a:srgbClr val="C00000"/>
                  </a:solidFill>
                  <a:latin typeface="Times New Roman" panose="02020603050405020304" pitchFamily="18" charset="0"/>
                  <a:cs typeface="Times New Roman" panose="02020603050405020304" pitchFamily="18" charset="0"/>
                </a:endParaRPr>
              </a:p>
              <a:p>
                <a:pPr marL="0" indent="0">
                  <a:buNone/>
                </a:pPr>
                <a:endParaRPr lang="en-US" sz="1800" b="1" u="sng" dirty="0">
                  <a:solidFill>
                    <a:srgbClr val="C00000"/>
                  </a:solidFill>
                  <a:effectLst/>
                  <a:latin typeface="Times New Roman" panose="02020603050405020304" pitchFamily="18" charset="0"/>
                  <a:cs typeface="Times New Roman" panose="02020603050405020304" pitchFamily="18" charset="0"/>
                </a:endParaRPr>
              </a:p>
              <a:p>
                <a:pPr marL="0" indent="0">
                  <a:buNone/>
                </a:pPr>
                <a:endParaRPr lang="en-US" sz="1800" b="1" u="sng" dirty="0">
                  <a:solidFill>
                    <a:srgbClr val="C00000"/>
                  </a:solidFill>
                  <a:effectLst/>
                  <a:latin typeface="Times New Roman" panose="02020603050405020304" pitchFamily="18" charset="0"/>
                  <a:cs typeface="Times New Roman" panose="02020603050405020304" pitchFamily="18" charset="0"/>
                </a:endParaRPr>
              </a:p>
              <a:p>
                <a:pPr marL="0" indent="0">
                  <a:buNone/>
                </a:pPr>
                <a:r>
                  <a:rPr lang="en-US" sz="1800" dirty="0">
                    <a:effectLst/>
                    <a:latin typeface="Times New Roman" panose="02020603050405020304" pitchFamily="18" charset="0"/>
                    <a:cs typeface="Times New Roman" panose="02020603050405020304" pitchFamily="18" charset="0"/>
                  </a:rPr>
                  <a:t>4 = 4.67 + log 0.2M/ [NH</a:t>
                </a:r>
                <a:r>
                  <a:rPr lang="en-US" sz="1800" baseline="-25000" dirty="0">
                    <a:effectLst/>
                    <a:latin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cs typeface="Times New Roman" panose="02020603050405020304" pitchFamily="18" charset="0"/>
                  </a:rPr>
                  <a:t>]</a:t>
                </a:r>
              </a:p>
              <a:p>
                <a:pPr marL="0" indent="0">
                  <a:buNone/>
                </a:pPr>
                <a:r>
                  <a:rPr lang="en-US" sz="1800" dirty="0">
                    <a:latin typeface="Times New Roman" panose="02020603050405020304" pitchFamily="18" charset="0"/>
                    <a:cs typeface="Times New Roman" panose="02020603050405020304" pitchFamily="18" charset="0"/>
                  </a:rPr>
                  <a:t>-0.67= log 0.2 M/ [NH</a:t>
                </a:r>
                <a:r>
                  <a:rPr lang="en-US" sz="1800" baseline="-25000" dirty="0">
                    <a:latin typeface="Times New Roman" panose="02020603050405020304" pitchFamily="18" charset="0"/>
                    <a:cs typeface="Times New Roman" panose="02020603050405020304" pitchFamily="18" charset="0"/>
                  </a:rPr>
                  <a:t>3</a:t>
                </a:r>
                <a:r>
                  <a:rPr lang="en-US" sz="1800" dirty="0">
                    <a:latin typeface="Times New Roman" panose="02020603050405020304" pitchFamily="18" charset="0"/>
                    <a:cs typeface="Times New Roman" panose="02020603050405020304" pitchFamily="18" charset="0"/>
                  </a:rPr>
                  <a:t>].   (x-log)</a:t>
                </a:r>
              </a:p>
              <a:p>
                <a:pPr marL="0" indent="0">
                  <a:buNone/>
                </a:pPr>
                <a:r>
                  <a:rPr lang="en-US" sz="1800" dirty="0">
                    <a:latin typeface="Times New Roman" panose="02020603050405020304" pitchFamily="18" charset="0"/>
                    <a:cs typeface="Times New Roman" panose="02020603050405020304" pitchFamily="18" charset="0"/>
                  </a:rPr>
                  <a:t>-10</a:t>
                </a:r>
                <a:r>
                  <a:rPr lang="en-US" sz="1800" baseline="30000" dirty="0">
                    <a:latin typeface="Times New Roman" panose="02020603050405020304" pitchFamily="18" charset="0"/>
                    <a:cs typeface="Times New Roman" panose="02020603050405020304" pitchFamily="18" charset="0"/>
                  </a:rPr>
                  <a:t>-0.67</a:t>
                </a:r>
                <a:r>
                  <a:rPr lang="en-US" sz="1800" dirty="0">
                    <a:latin typeface="Times New Roman" panose="02020603050405020304" pitchFamily="18" charset="0"/>
                    <a:cs typeface="Times New Roman" panose="02020603050405020304" pitchFamily="18" charset="0"/>
                  </a:rPr>
                  <a:t>= log 0.2 M/ [NH</a:t>
                </a:r>
                <a:r>
                  <a:rPr lang="en-US" sz="1800" baseline="-25000" dirty="0">
                    <a:latin typeface="Times New Roman" panose="02020603050405020304" pitchFamily="18" charset="0"/>
                    <a:cs typeface="Times New Roman" panose="02020603050405020304" pitchFamily="18" charset="0"/>
                  </a:rPr>
                  <a:t>3</a:t>
                </a:r>
                <a:r>
                  <a:rPr lang="en-US" sz="1800" dirty="0">
                    <a:latin typeface="Times New Roman" panose="02020603050405020304" pitchFamily="18" charset="0"/>
                    <a:cs typeface="Times New Roman" panose="02020603050405020304" pitchFamily="18" charset="0"/>
                  </a:rPr>
                  <a:t>]. </a:t>
                </a:r>
              </a:p>
              <a:p>
                <a:pPr marL="0" indent="0">
                  <a:buNone/>
                </a:pPr>
                <a:r>
                  <a:rPr lang="en-US" sz="1800" dirty="0">
                    <a:latin typeface="Times New Roman" panose="02020603050405020304" pitchFamily="18" charset="0"/>
                    <a:cs typeface="Times New Roman" panose="02020603050405020304" pitchFamily="18" charset="0"/>
                  </a:rPr>
                  <a:t>10</a:t>
                </a:r>
                <a:r>
                  <a:rPr lang="en-US" sz="1800" baseline="30000" dirty="0">
                    <a:latin typeface="Times New Roman" panose="02020603050405020304" pitchFamily="18" charset="0"/>
                    <a:cs typeface="Times New Roman" panose="02020603050405020304" pitchFamily="18" charset="0"/>
                  </a:rPr>
                  <a:t>-1 </a:t>
                </a:r>
                <a14:m>
                  <m:oMath xmlns:m="http://schemas.openxmlformats.org/officeDocument/2006/math">
                    <m:r>
                      <a:rPr lang="en-US" sz="1800" i="1">
                        <a:latin typeface="Cambria Math" panose="02040503050406030204" pitchFamily="18" charset="0"/>
                        <a:ea typeface="Cambria Math" panose="02040503050406030204" pitchFamily="18" charset="0"/>
                        <a:cs typeface="Times New Roman" panose="02020603050405020304" pitchFamily="18" charset="0"/>
                      </a:rPr>
                      <m:t>× </m:t>
                    </m:r>
                  </m:oMath>
                </a14:m>
                <a:r>
                  <a:rPr lang="en-US" sz="1800" dirty="0">
                    <a:latin typeface="Times New Roman" panose="02020603050405020304" pitchFamily="18" charset="0"/>
                    <a:cs typeface="Times New Roman" panose="02020603050405020304" pitchFamily="18" charset="0"/>
                  </a:rPr>
                  <a:t>10</a:t>
                </a:r>
                <a:r>
                  <a:rPr lang="en-US" sz="1800" baseline="30000" dirty="0">
                    <a:latin typeface="Times New Roman" panose="02020603050405020304" pitchFamily="18" charset="0"/>
                    <a:cs typeface="Times New Roman" panose="02020603050405020304" pitchFamily="18" charset="0"/>
                  </a:rPr>
                  <a:t>0.24</a:t>
                </a:r>
                <a:r>
                  <a:rPr lang="en-US" sz="1800" dirty="0">
                    <a:latin typeface="Times New Roman" panose="02020603050405020304" pitchFamily="18" charset="0"/>
                    <a:cs typeface="Times New Roman" panose="02020603050405020304" pitchFamily="18" charset="0"/>
                  </a:rPr>
                  <a:t> =1.7 </a:t>
                </a:r>
                <a14:m>
                  <m:oMath xmlns:m="http://schemas.openxmlformats.org/officeDocument/2006/math">
                    <m:r>
                      <a:rPr lang="en-US" sz="1800" i="1" smtClean="0">
                        <a:latin typeface="Cambria Math" panose="02040503050406030204" pitchFamily="18" charset="0"/>
                        <a:ea typeface="Cambria Math" panose="02040503050406030204" pitchFamily="18" charset="0"/>
                        <a:cs typeface="Times New Roman" panose="02020603050405020304" pitchFamily="18" charset="0"/>
                      </a:rPr>
                      <m:t>×</m:t>
                    </m:r>
                    <m:r>
                      <m:rPr>
                        <m:nor/>
                      </m:rPr>
                      <a:rPr lang="en-US" sz="1800" dirty="0">
                        <a:latin typeface="Times New Roman" panose="02020603050405020304" pitchFamily="18" charset="0"/>
                        <a:cs typeface="Times New Roman" panose="02020603050405020304" pitchFamily="18" charset="0"/>
                      </a:rPr>
                      <m:t>10</m:t>
                    </m:r>
                    <m:r>
                      <m:rPr>
                        <m:nor/>
                      </m:rPr>
                      <a:rPr lang="en-US" sz="1800" baseline="30000" dirty="0">
                        <a:latin typeface="Times New Roman" panose="02020603050405020304" pitchFamily="18" charset="0"/>
                        <a:cs typeface="Times New Roman" panose="02020603050405020304" pitchFamily="18" charset="0"/>
                      </a:rPr>
                      <m:t>−1</m:t>
                    </m:r>
                  </m:oMath>
                </a14:m>
                <a:r>
                  <a:rPr lang="en-US" sz="1800" dirty="0">
                    <a:latin typeface="Times New Roman" panose="02020603050405020304" pitchFamily="18" charset="0"/>
                    <a:cs typeface="Times New Roman" panose="02020603050405020304" pitchFamily="18" charset="0"/>
                  </a:rPr>
                  <a:t> =0.17</a:t>
                </a:r>
              </a:p>
              <a:p>
                <a:pPr marL="0" indent="0">
                  <a:buNone/>
                </a:pPr>
                <a:r>
                  <a:rPr lang="en-US" sz="1800" dirty="0">
                    <a:latin typeface="Times New Roman" panose="02020603050405020304" pitchFamily="18" charset="0"/>
                    <a:cs typeface="Times New Roman" panose="02020603050405020304" pitchFamily="18" charset="0"/>
                  </a:rPr>
                  <a:t>[NH</a:t>
                </a:r>
                <a:r>
                  <a:rPr lang="en-US" sz="1800" baseline="-25000" dirty="0">
                    <a:latin typeface="Times New Roman" panose="02020603050405020304" pitchFamily="18" charset="0"/>
                    <a:cs typeface="Times New Roman" panose="02020603050405020304" pitchFamily="18" charset="0"/>
                  </a:rPr>
                  <a:t>3</a:t>
                </a:r>
                <a:r>
                  <a:rPr lang="en-US" sz="1800" dirty="0">
                    <a:latin typeface="Times New Roman" panose="02020603050405020304" pitchFamily="18" charset="0"/>
                    <a:cs typeface="Times New Roman" panose="02020603050405020304" pitchFamily="18" charset="0"/>
                  </a:rPr>
                  <a:t>]= 0.2/0.17= 1.2 M</a:t>
                </a:r>
              </a:p>
              <a:p>
                <a:pPr marL="0" indent="0">
                  <a:buNone/>
                </a:pPr>
                <a:r>
                  <a:rPr lang="en-US" sz="1800" dirty="0" err="1">
                    <a:effectLst/>
                    <a:latin typeface="Times New Roman" panose="02020603050405020304" pitchFamily="18" charset="0"/>
                    <a:cs typeface="Times New Roman" panose="02020603050405020304" pitchFamily="18" charset="0"/>
                  </a:rPr>
                  <a:t>m.moles</a:t>
                </a:r>
                <a:r>
                  <a:rPr lang="en-US" sz="1800" dirty="0">
                    <a:effectLst/>
                    <a:latin typeface="Times New Roman" panose="02020603050405020304" pitchFamily="18" charset="0"/>
                    <a:cs typeface="Times New Roman" panose="02020603050405020304" pitchFamily="18" charset="0"/>
                  </a:rPr>
                  <a:t> NH</a:t>
                </a:r>
                <a:r>
                  <a:rPr lang="en-US" sz="1800" baseline="-25000" dirty="0">
                    <a:effectLst/>
                    <a:latin typeface="Times New Roman" panose="02020603050405020304" pitchFamily="18" charset="0"/>
                    <a:cs typeface="Times New Roman" panose="02020603050405020304" pitchFamily="18" charset="0"/>
                  </a:rPr>
                  <a:t>4</a:t>
                </a:r>
                <a:r>
                  <a:rPr lang="en-US" sz="1800" dirty="0">
                    <a:effectLst/>
                    <a:latin typeface="Times New Roman" panose="02020603050405020304" pitchFamily="18" charset="0"/>
                    <a:cs typeface="Times New Roman" panose="02020603050405020304" pitchFamily="18" charset="0"/>
                  </a:rPr>
                  <a:t>Cl = 0.2m.mole/ml x 100ml = 20 </a:t>
                </a:r>
                <a:r>
                  <a:rPr lang="en-US" sz="1800" dirty="0" err="1">
                    <a:effectLst/>
                    <a:latin typeface="Times New Roman" panose="02020603050405020304" pitchFamily="18" charset="0"/>
                    <a:cs typeface="Times New Roman" panose="02020603050405020304" pitchFamily="18" charset="0"/>
                  </a:rPr>
                  <a:t>m.moles</a:t>
                </a:r>
                <a:endParaRPr lang="en-US" sz="1800" dirty="0">
                  <a:effectLst/>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mg(NH</a:t>
                </a:r>
                <a:r>
                  <a:rPr lang="en-US" sz="1800" baseline="-25000" dirty="0">
                    <a:effectLst/>
                    <a:latin typeface="Times New Roman" panose="02020603050405020304" pitchFamily="18" charset="0"/>
                    <a:cs typeface="Times New Roman" panose="02020603050405020304" pitchFamily="18" charset="0"/>
                  </a:rPr>
                  <a:t>4</a:t>
                </a:r>
                <a:r>
                  <a:rPr lang="en-US" sz="1800" dirty="0">
                    <a:effectLst/>
                    <a:latin typeface="Times New Roman" panose="02020603050405020304" pitchFamily="18" charset="0"/>
                    <a:cs typeface="Times New Roman" panose="02020603050405020304" pitchFamily="18" charset="0"/>
                  </a:rPr>
                  <a:t>Cl) = 20m.moles x 53.5 mg/</a:t>
                </a:r>
                <a:r>
                  <a:rPr lang="en-US" sz="1800" dirty="0" err="1">
                    <a:effectLst/>
                    <a:latin typeface="Times New Roman" panose="02020603050405020304" pitchFamily="18" charset="0"/>
                    <a:cs typeface="Times New Roman" panose="02020603050405020304" pitchFamily="18" charset="0"/>
                  </a:rPr>
                  <a:t>m.mole</a:t>
                </a:r>
                <a:r>
                  <a:rPr lang="en-US" sz="1800" dirty="0">
                    <a:effectLst/>
                    <a:latin typeface="Times New Roman" panose="02020603050405020304" pitchFamily="18" charset="0"/>
                    <a:cs typeface="Times New Roman" panose="02020603050405020304" pitchFamily="18" charset="0"/>
                  </a:rPr>
                  <a:t> = 107 x 10</a:t>
                </a:r>
                <a:r>
                  <a:rPr lang="en-US" sz="1800" baseline="30000" dirty="0">
                    <a:effectLst/>
                    <a:latin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cs typeface="Times New Roman" panose="02020603050405020304" pitchFamily="18" charset="0"/>
                  </a:rPr>
                  <a:t>mg</a:t>
                </a:r>
              </a:p>
              <a:p>
                <a:pPr marL="0" indent="0">
                  <a:buNone/>
                </a:pPr>
                <a:endParaRPr lang="en-IQ" sz="1800" dirty="0"/>
              </a:p>
            </p:txBody>
          </p:sp>
        </mc:Choice>
        <mc:Fallback xmlns="">
          <p:sp>
            <p:nvSpPr>
              <p:cNvPr id="3" name="Content Placeholder 2">
                <a:extLst>
                  <a:ext uri="{FF2B5EF4-FFF2-40B4-BE49-F238E27FC236}">
                    <a16:creationId xmlns:a16="http://schemas.microsoft.com/office/drawing/2014/main" id="{356C3DA1-E063-EB4C-BF20-6FFCB86B142B}"/>
                  </a:ext>
                </a:extLst>
              </p:cNvPr>
              <p:cNvSpPr>
                <a:spLocks noGrp="1" noRot="1" noChangeAspect="1" noMove="1" noResize="1" noEditPoints="1" noAdjustHandles="1" noChangeArrowheads="1" noChangeShapeType="1" noTextEdit="1"/>
              </p:cNvSpPr>
              <p:nvPr>
                <p:ph idx="1"/>
              </p:nvPr>
            </p:nvSpPr>
            <p:spPr>
              <a:xfrm>
                <a:off x="66245" y="136525"/>
                <a:ext cx="12125755" cy="6584950"/>
              </a:xfrm>
              <a:blipFill>
                <a:blip r:embed="rId2"/>
                <a:stretch>
                  <a:fillRect l="-523" t="-769"/>
                </a:stretch>
              </a:blipFill>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99F737B2-3206-3C41-A93A-72ADC6DB2CF3}"/>
              </a:ext>
            </a:extLst>
          </p:cNvPr>
          <p:cNvSpPr>
            <a:spLocks noGrp="1"/>
          </p:cNvSpPr>
          <p:nvPr>
            <p:ph type="sldNum" sz="quarter" idx="12"/>
          </p:nvPr>
        </p:nvSpPr>
        <p:spPr/>
        <p:txBody>
          <a:bodyPr/>
          <a:lstStyle/>
          <a:p>
            <a:fld id="{88090F67-2096-5340-93FF-8FBA9FFBF1CA}" type="slidenum">
              <a:rPr lang="en-IQ" smtClean="0"/>
              <a:t>54</a:t>
            </a:fld>
            <a:endParaRPr lang="en-IQ"/>
          </a:p>
        </p:txBody>
      </p:sp>
      <p:pic>
        <p:nvPicPr>
          <p:cNvPr id="8" name="Picture 7">
            <a:extLst>
              <a:ext uri="{FF2B5EF4-FFF2-40B4-BE49-F238E27FC236}">
                <a16:creationId xmlns:a16="http://schemas.microsoft.com/office/drawing/2014/main" id="{F9A09D19-8F9F-044B-9785-A502C1636468}"/>
              </a:ext>
            </a:extLst>
          </p:cNvPr>
          <p:cNvPicPr>
            <a:picLocks noChangeAspect="1"/>
          </p:cNvPicPr>
          <p:nvPr/>
        </p:nvPicPr>
        <p:blipFill>
          <a:blip r:embed="rId3"/>
          <a:stretch>
            <a:fillRect/>
          </a:stretch>
        </p:blipFill>
        <p:spPr>
          <a:xfrm>
            <a:off x="8880086" y="1837684"/>
            <a:ext cx="3245669" cy="542561"/>
          </a:xfrm>
          <a:prstGeom prst="rect">
            <a:avLst/>
          </a:prstGeom>
          <a:ln>
            <a:solidFill>
              <a:srgbClr val="C00000"/>
            </a:solidFill>
          </a:ln>
        </p:spPr>
      </p:pic>
      <p:pic>
        <p:nvPicPr>
          <p:cNvPr id="9" name="Picture 8">
            <a:extLst>
              <a:ext uri="{FF2B5EF4-FFF2-40B4-BE49-F238E27FC236}">
                <a16:creationId xmlns:a16="http://schemas.microsoft.com/office/drawing/2014/main" id="{0BE69718-D091-AC4A-9A83-D123D9F8FCA1}"/>
              </a:ext>
            </a:extLst>
          </p:cNvPr>
          <p:cNvPicPr>
            <a:picLocks noChangeAspect="1"/>
          </p:cNvPicPr>
          <p:nvPr/>
        </p:nvPicPr>
        <p:blipFill>
          <a:blip r:embed="rId4"/>
          <a:stretch>
            <a:fillRect/>
          </a:stretch>
        </p:blipFill>
        <p:spPr>
          <a:xfrm>
            <a:off x="119631" y="1739868"/>
            <a:ext cx="3425509" cy="640377"/>
          </a:xfrm>
          <a:prstGeom prst="rect">
            <a:avLst/>
          </a:prstGeom>
          <a:ln>
            <a:solidFill>
              <a:srgbClr val="C00000"/>
            </a:solidFill>
          </a:ln>
        </p:spPr>
      </p:pic>
      <p:pic>
        <p:nvPicPr>
          <p:cNvPr id="10" name="Picture 9">
            <a:extLst>
              <a:ext uri="{FF2B5EF4-FFF2-40B4-BE49-F238E27FC236}">
                <a16:creationId xmlns:a16="http://schemas.microsoft.com/office/drawing/2014/main" id="{5E4B66A6-949C-2B46-9CC2-E761F0B20407}"/>
              </a:ext>
            </a:extLst>
          </p:cNvPr>
          <p:cNvPicPr>
            <a:picLocks noChangeAspect="1"/>
          </p:cNvPicPr>
          <p:nvPr/>
        </p:nvPicPr>
        <p:blipFill rotWithShape="1">
          <a:blip r:embed="rId5"/>
          <a:srcRect t="10539" b="-10539"/>
          <a:stretch/>
        </p:blipFill>
        <p:spPr>
          <a:xfrm>
            <a:off x="4343249" y="1848157"/>
            <a:ext cx="3699523" cy="640377"/>
          </a:xfrm>
          <a:prstGeom prst="rect">
            <a:avLst/>
          </a:prstGeom>
        </p:spPr>
      </p:pic>
      <p:sp>
        <p:nvSpPr>
          <p:cNvPr id="11" name="TextBox 10">
            <a:extLst>
              <a:ext uri="{FF2B5EF4-FFF2-40B4-BE49-F238E27FC236}">
                <a16:creationId xmlns:a16="http://schemas.microsoft.com/office/drawing/2014/main" id="{EB8364EA-23EB-CD4D-9931-A6B450341775}"/>
              </a:ext>
            </a:extLst>
          </p:cNvPr>
          <p:cNvSpPr txBox="1"/>
          <p:nvPr/>
        </p:nvSpPr>
        <p:spPr>
          <a:xfrm flipH="1">
            <a:off x="3741283" y="1987622"/>
            <a:ext cx="653735" cy="369332"/>
          </a:xfrm>
          <a:prstGeom prst="rect">
            <a:avLst/>
          </a:prstGeom>
          <a:noFill/>
        </p:spPr>
        <p:txBody>
          <a:bodyPr wrap="square" rtlCol="0">
            <a:spAutoFit/>
          </a:bodyPr>
          <a:lstStyle/>
          <a:p>
            <a:r>
              <a:rPr lang="en-IQ" b="1" dirty="0">
                <a:solidFill>
                  <a:srgbClr val="0432FF"/>
                </a:solidFill>
              </a:rPr>
              <a:t>OR </a:t>
            </a:r>
          </a:p>
        </p:txBody>
      </p:sp>
      <p:sp>
        <p:nvSpPr>
          <p:cNvPr id="12" name="TextBox 11">
            <a:extLst>
              <a:ext uri="{FF2B5EF4-FFF2-40B4-BE49-F238E27FC236}">
                <a16:creationId xmlns:a16="http://schemas.microsoft.com/office/drawing/2014/main" id="{1EE74394-4045-E14C-9A56-4C019A82E8C2}"/>
              </a:ext>
            </a:extLst>
          </p:cNvPr>
          <p:cNvSpPr txBox="1"/>
          <p:nvPr/>
        </p:nvSpPr>
        <p:spPr>
          <a:xfrm>
            <a:off x="8272797" y="1942862"/>
            <a:ext cx="522900" cy="369332"/>
          </a:xfrm>
          <a:prstGeom prst="rect">
            <a:avLst/>
          </a:prstGeom>
          <a:noFill/>
        </p:spPr>
        <p:txBody>
          <a:bodyPr wrap="none" rtlCol="0">
            <a:spAutoFit/>
          </a:bodyPr>
          <a:lstStyle/>
          <a:p>
            <a:r>
              <a:rPr lang="en-IQ" b="1" dirty="0">
                <a:solidFill>
                  <a:srgbClr val="0432FF"/>
                </a:solidFill>
              </a:rPr>
              <a:t>OR </a:t>
            </a:r>
          </a:p>
        </p:txBody>
      </p:sp>
    </p:spTree>
    <p:extLst>
      <p:ext uri="{BB962C8B-B14F-4D97-AF65-F5344CB8AC3E}">
        <p14:creationId xmlns:p14="http://schemas.microsoft.com/office/powerpoint/2010/main" val="3277029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F56AB-B464-4441-A57D-36254759978E}"/>
              </a:ext>
            </a:extLst>
          </p:cNvPr>
          <p:cNvSpPr>
            <a:spLocks noGrp="1"/>
          </p:cNvSpPr>
          <p:nvPr>
            <p:ph type="title"/>
          </p:nvPr>
        </p:nvSpPr>
        <p:spPr>
          <a:xfrm>
            <a:off x="-11062" y="250723"/>
            <a:ext cx="6107062" cy="475533"/>
          </a:xfrm>
        </p:spPr>
        <p:txBody>
          <a:bodyPr>
            <a:noAutofit/>
          </a:bodyPr>
          <a:lstStyle/>
          <a:p>
            <a:r>
              <a:rPr lang="en-US" altLang="zh-TW" sz="2000" b="1" u="sng"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Henderson–</a:t>
            </a:r>
            <a:r>
              <a:rPr lang="en-US" altLang="zh-TW" sz="2000" b="1" u="sng" dirty="0" err="1">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Hasselbalch</a:t>
            </a:r>
            <a:r>
              <a:rPr lang="en-US" altLang="zh-TW" sz="2000" b="1" u="sng"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 Equation for Acid Buffer</a:t>
            </a:r>
            <a:endParaRPr lang="en-IQ" sz="2000" b="1" u="sng"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499B642-BB37-1D49-8B51-D93AF95E1B4A}"/>
              </a:ext>
            </a:extLst>
          </p:cNvPr>
          <p:cNvSpPr>
            <a:spLocks noGrp="1"/>
          </p:cNvSpPr>
          <p:nvPr>
            <p:ph idx="1"/>
          </p:nvPr>
        </p:nvSpPr>
        <p:spPr>
          <a:xfrm>
            <a:off x="147483" y="1110924"/>
            <a:ext cx="5648633" cy="5152523"/>
          </a:xfrm>
          <a:ln w="19050">
            <a:solidFill>
              <a:srgbClr val="C00000"/>
            </a:solidFill>
            <a:extLst>
              <a:ext uri="{C807C97D-BFC1-408E-A445-0C87EB9F89A2}">
                <ask:lineSketchStyleProps xmlns:ask="http://schemas.microsoft.com/office/drawing/2018/sketchyshapes" sd="2499028148">
                  <a:custGeom>
                    <a:avLst/>
                    <a:gdLst>
                      <a:gd name="connsiteX0" fmla="*/ 0 w 5648633"/>
                      <a:gd name="connsiteY0" fmla="*/ 0 h 5152523"/>
                      <a:gd name="connsiteX1" fmla="*/ 508377 w 5648633"/>
                      <a:gd name="connsiteY1" fmla="*/ 0 h 5152523"/>
                      <a:gd name="connsiteX2" fmla="*/ 960268 w 5648633"/>
                      <a:gd name="connsiteY2" fmla="*/ 0 h 5152523"/>
                      <a:gd name="connsiteX3" fmla="*/ 1525131 w 5648633"/>
                      <a:gd name="connsiteY3" fmla="*/ 0 h 5152523"/>
                      <a:gd name="connsiteX4" fmla="*/ 2033508 w 5648633"/>
                      <a:gd name="connsiteY4" fmla="*/ 0 h 5152523"/>
                      <a:gd name="connsiteX5" fmla="*/ 2485399 w 5648633"/>
                      <a:gd name="connsiteY5" fmla="*/ 0 h 5152523"/>
                      <a:gd name="connsiteX6" fmla="*/ 2993775 w 5648633"/>
                      <a:gd name="connsiteY6" fmla="*/ 0 h 5152523"/>
                      <a:gd name="connsiteX7" fmla="*/ 3558639 w 5648633"/>
                      <a:gd name="connsiteY7" fmla="*/ 0 h 5152523"/>
                      <a:gd name="connsiteX8" fmla="*/ 4067016 w 5648633"/>
                      <a:gd name="connsiteY8" fmla="*/ 0 h 5152523"/>
                      <a:gd name="connsiteX9" fmla="*/ 4518906 w 5648633"/>
                      <a:gd name="connsiteY9" fmla="*/ 0 h 5152523"/>
                      <a:gd name="connsiteX10" fmla="*/ 5083770 w 5648633"/>
                      <a:gd name="connsiteY10" fmla="*/ 0 h 5152523"/>
                      <a:gd name="connsiteX11" fmla="*/ 5648633 w 5648633"/>
                      <a:gd name="connsiteY11" fmla="*/ 0 h 5152523"/>
                      <a:gd name="connsiteX12" fmla="*/ 5648633 w 5648633"/>
                      <a:gd name="connsiteY12" fmla="*/ 624028 h 5152523"/>
                      <a:gd name="connsiteX13" fmla="*/ 5648633 w 5648633"/>
                      <a:gd name="connsiteY13" fmla="*/ 1196530 h 5152523"/>
                      <a:gd name="connsiteX14" fmla="*/ 5648633 w 5648633"/>
                      <a:gd name="connsiteY14" fmla="*/ 1665982 h 5152523"/>
                      <a:gd name="connsiteX15" fmla="*/ 5648633 w 5648633"/>
                      <a:gd name="connsiteY15" fmla="*/ 2290010 h 5152523"/>
                      <a:gd name="connsiteX16" fmla="*/ 5648633 w 5648633"/>
                      <a:gd name="connsiteY16" fmla="*/ 2965563 h 5152523"/>
                      <a:gd name="connsiteX17" fmla="*/ 5648633 w 5648633"/>
                      <a:gd name="connsiteY17" fmla="*/ 3435015 h 5152523"/>
                      <a:gd name="connsiteX18" fmla="*/ 5648633 w 5648633"/>
                      <a:gd name="connsiteY18" fmla="*/ 3852942 h 5152523"/>
                      <a:gd name="connsiteX19" fmla="*/ 5648633 w 5648633"/>
                      <a:gd name="connsiteY19" fmla="*/ 4270869 h 5152523"/>
                      <a:gd name="connsiteX20" fmla="*/ 5648633 w 5648633"/>
                      <a:gd name="connsiteY20" fmla="*/ 5152523 h 5152523"/>
                      <a:gd name="connsiteX21" fmla="*/ 5083770 w 5648633"/>
                      <a:gd name="connsiteY21" fmla="*/ 5152523 h 5152523"/>
                      <a:gd name="connsiteX22" fmla="*/ 4688365 w 5648633"/>
                      <a:gd name="connsiteY22" fmla="*/ 5152523 h 5152523"/>
                      <a:gd name="connsiteX23" fmla="*/ 4123502 w 5648633"/>
                      <a:gd name="connsiteY23" fmla="*/ 5152523 h 5152523"/>
                      <a:gd name="connsiteX24" fmla="*/ 3615125 w 5648633"/>
                      <a:gd name="connsiteY24" fmla="*/ 5152523 h 5152523"/>
                      <a:gd name="connsiteX25" fmla="*/ 2993775 w 5648633"/>
                      <a:gd name="connsiteY25" fmla="*/ 5152523 h 5152523"/>
                      <a:gd name="connsiteX26" fmla="*/ 2598371 w 5648633"/>
                      <a:gd name="connsiteY26" fmla="*/ 5152523 h 5152523"/>
                      <a:gd name="connsiteX27" fmla="*/ 1920535 w 5648633"/>
                      <a:gd name="connsiteY27" fmla="*/ 5152523 h 5152523"/>
                      <a:gd name="connsiteX28" fmla="*/ 1525131 w 5648633"/>
                      <a:gd name="connsiteY28" fmla="*/ 5152523 h 5152523"/>
                      <a:gd name="connsiteX29" fmla="*/ 903781 w 5648633"/>
                      <a:gd name="connsiteY29" fmla="*/ 5152523 h 5152523"/>
                      <a:gd name="connsiteX30" fmla="*/ 0 w 5648633"/>
                      <a:gd name="connsiteY30" fmla="*/ 5152523 h 5152523"/>
                      <a:gd name="connsiteX31" fmla="*/ 0 w 5648633"/>
                      <a:gd name="connsiteY31" fmla="*/ 4631546 h 5152523"/>
                      <a:gd name="connsiteX32" fmla="*/ 0 w 5648633"/>
                      <a:gd name="connsiteY32" fmla="*/ 4007518 h 5152523"/>
                      <a:gd name="connsiteX33" fmla="*/ 0 w 5648633"/>
                      <a:gd name="connsiteY33" fmla="*/ 3331965 h 5152523"/>
                      <a:gd name="connsiteX34" fmla="*/ 0 w 5648633"/>
                      <a:gd name="connsiteY34" fmla="*/ 2656412 h 5152523"/>
                      <a:gd name="connsiteX35" fmla="*/ 0 w 5648633"/>
                      <a:gd name="connsiteY35" fmla="*/ 2135435 h 5152523"/>
                      <a:gd name="connsiteX36" fmla="*/ 0 w 5648633"/>
                      <a:gd name="connsiteY36" fmla="*/ 1511407 h 5152523"/>
                      <a:gd name="connsiteX37" fmla="*/ 0 w 5648633"/>
                      <a:gd name="connsiteY37" fmla="*/ 887379 h 5152523"/>
                      <a:gd name="connsiteX38" fmla="*/ 0 w 5648633"/>
                      <a:gd name="connsiteY38" fmla="*/ 0 h 515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48633" h="5152523" fill="none" extrusionOk="0">
                        <a:moveTo>
                          <a:pt x="0" y="0"/>
                        </a:moveTo>
                        <a:cubicBezTo>
                          <a:pt x="173348" y="-1692"/>
                          <a:pt x="361236" y="14571"/>
                          <a:pt x="508377" y="0"/>
                        </a:cubicBezTo>
                        <a:cubicBezTo>
                          <a:pt x="655518" y="-14571"/>
                          <a:pt x="805947" y="46014"/>
                          <a:pt x="960268" y="0"/>
                        </a:cubicBezTo>
                        <a:cubicBezTo>
                          <a:pt x="1114589" y="-46014"/>
                          <a:pt x="1361164" y="4892"/>
                          <a:pt x="1525131" y="0"/>
                        </a:cubicBezTo>
                        <a:cubicBezTo>
                          <a:pt x="1689098" y="-4892"/>
                          <a:pt x="1793034" y="600"/>
                          <a:pt x="2033508" y="0"/>
                        </a:cubicBezTo>
                        <a:cubicBezTo>
                          <a:pt x="2273982" y="-600"/>
                          <a:pt x="2271081" y="41286"/>
                          <a:pt x="2485399" y="0"/>
                        </a:cubicBezTo>
                        <a:cubicBezTo>
                          <a:pt x="2699717" y="-41286"/>
                          <a:pt x="2785443" y="6735"/>
                          <a:pt x="2993775" y="0"/>
                        </a:cubicBezTo>
                        <a:cubicBezTo>
                          <a:pt x="3202107" y="-6735"/>
                          <a:pt x="3347491" y="33390"/>
                          <a:pt x="3558639" y="0"/>
                        </a:cubicBezTo>
                        <a:cubicBezTo>
                          <a:pt x="3769787" y="-33390"/>
                          <a:pt x="3955075" y="29200"/>
                          <a:pt x="4067016" y="0"/>
                        </a:cubicBezTo>
                        <a:cubicBezTo>
                          <a:pt x="4178957" y="-29200"/>
                          <a:pt x="4398556" y="48342"/>
                          <a:pt x="4518906" y="0"/>
                        </a:cubicBezTo>
                        <a:cubicBezTo>
                          <a:pt x="4639256" y="-48342"/>
                          <a:pt x="4812035" y="56823"/>
                          <a:pt x="5083770" y="0"/>
                        </a:cubicBezTo>
                        <a:cubicBezTo>
                          <a:pt x="5355505" y="-56823"/>
                          <a:pt x="5445762" y="12549"/>
                          <a:pt x="5648633" y="0"/>
                        </a:cubicBezTo>
                        <a:cubicBezTo>
                          <a:pt x="5690142" y="266923"/>
                          <a:pt x="5607000" y="483189"/>
                          <a:pt x="5648633" y="624028"/>
                        </a:cubicBezTo>
                        <a:cubicBezTo>
                          <a:pt x="5690266" y="764867"/>
                          <a:pt x="5620852" y="982803"/>
                          <a:pt x="5648633" y="1196530"/>
                        </a:cubicBezTo>
                        <a:cubicBezTo>
                          <a:pt x="5676414" y="1410257"/>
                          <a:pt x="5642208" y="1462602"/>
                          <a:pt x="5648633" y="1665982"/>
                        </a:cubicBezTo>
                        <a:cubicBezTo>
                          <a:pt x="5655058" y="1869362"/>
                          <a:pt x="5602205" y="1983197"/>
                          <a:pt x="5648633" y="2290010"/>
                        </a:cubicBezTo>
                        <a:cubicBezTo>
                          <a:pt x="5695061" y="2596823"/>
                          <a:pt x="5600500" y="2665407"/>
                          <a:pt x="5648633" y="2965563"/>
                        </a:cubicBezTo>
                        <a:cubicBezTo>
                          <a:pt x="5696766" y="3265719"/>
                          <a:pt x="5636251" y="3332478"/>
                          <a:pt x="5648633" y="3435015"/>
                        </a:cubicBezTo>
                        <a:cubicBezTo>
                          <a:pt x="5661015" y="3537552"/>
                          <a:pt x="5638843" y="3712416"/>
                          <a:pt x="5648633" y="3852942"/>
                        </a:cubicBezTo>
                        <a:cubicBezTo>
                          <a:pt x="5658423" y="3993468"/>
                          <a:pt x="5599205" y="4102205"/>
                          <a:pt x="5648633" y="4270869"/>
                        </a:cubicBezTo>
                        <a:cubicBezTo>
                          <a:pt x="5698061" y="4439533"/>
                          <a:pt x="5559506" y="4860317"/>
                          <a:pt x="5648633" y="5152523"/>
                        </a:cubicBezTo>
                        <a:cubicBezTo>
                          <a:pt x="5419284" y="5186562"/>
                          <a:pt x="5297717" y="5116956"/>
                          <a:pt x="5083770" y="5152523"/>
                        </a:cubicBezTo>
                        <a:cubicBezTo>
                          <a:pt x="4869823" y="5188090"/>
                          <a:pt x="4851154" y="5134630"/>
                          <a:pt x="4688365" y="5152523"/>
                        </a:cubicBezTo>
                        <a:cubicBezTo>
                          <a:pt x="4525577" y="5170416"/>
                          <a:pt x="4265295" y="5106753"/>
                          <a:pt x="4123502" y="5152523"/>
                        </a:cubicBezTo>
                        <a:cubicBezTo>
                          <a:pt x="3981709" y="5198293"/>
                          <a:pt x="3717686" y="5136128"/>
                          <a:pt x="3615125" y="5152523"/>
                        </a:cubicBezTo>
                        <a:cubicBezTo>
                          <a:pt x="3512564" y="5168918"/>
                          <a:pt x="3277294" y="5141176"/>
                          <a:pt x="2993775" y="5152523"/>
                        </a:cubicBezTo>
                        <a:cubicBezTo>
                          <a:pt x="2710256" y="5163870"/>
                          <a:pt x="2677985" y="5143996"/>
                          <a:pt x="2598371" y="5152523"/>
                        </a:cubicBezTo>
                        <a:cubicBezTo>
                          <a:pt x="2518757" y="5161050"/>
                          <a:pt x="2130706" y="5094406"/>
                          <a:pt x="1920535" y="5152523"/>
                        </a:cubicBezTo>
                        <a:cubicBezTo>
                          <a:pt x="1710364" y="5210640"/>
                          <a:pt x="1693525" y="5124929"/>
                          <a:pt x="1525131" y="5152523"/>
                        </a:cubicBezTo>
                        <a:cubicBezTo>
                          <a:pt x="1356737" y="5180117"/>
                          <a:pt x="1132911" y="5101347"/>
                          <a:pt x="903781" y="5152523"/>
                        </a:cubicBezTo>
                        <a:cubicBezTo>
                          <a:pt x="674651" y="5203699"/>
                          <a:pt x="276714" y="5119434"/>
                          <a:pt x="0" y="5152523"/>
                        </a:cubicBezTo>
                        <a:cubicBezTo>
                          <a:pt x="-55604" y="5038756"/>
                          <a:pt x="61218" y="4874672"/>
                          <a:pt x="0" y="4631546"/>
                        </a:cubicBezTo>
                        <a:cubicBezTo>
                          <a:pt x="-61218" y="4388420"/>
                          <a:pt x="18637" y="4210053"/>
                          <a:pt x="0" y="4007518"/>
                        </a:cubicBezTo>
                        <a:cubicBezTo>
                          <a:pt x="-18637" y="3804983"/>
                          <a:pt x="68441" y="3581239"/>
                          <a:pt x="0" y="3331965"/>
                        </a:cubicBezTo>
                        <a:cubicBezTo>
                          <a:pt x="-68441" y="3082691"/>
                          <a:pt x="4168" y="2832606"/>
                          <a:pt x="0" y="2656412"/>
                        </a:cubicBezTo>
                        <a:cubicBezTo>
                          <a:pt x="-4168" y="2480218"/>
                          <a:pt x="30833" y="2361501"/>
                          <a:pt x="0" y="2135435"/>
                        </a:cubicBezTo>
                        <a:cubicBezTo>
                          <a:pt x="-30833" y="1909369"/>
                          <a:pt x="2302" y="1737777"/>
                          <a:pt x="0" y="1511407"/>
                        </a:cubicBezTo>
                        <a:cubicBezTo>
                          <a:pt x="-2302" y="1285037"/>
                          <a:pt x="48817" y="1171738"/>
                          <a:pt x="0" y="887379"/>
                        </a:cubicBezTo>
                        <a:cubicBezTo>
                          <a:pt x="-48817" y="603020"/>
                          <a:pt x="100775" y="284440"/>
                          <a:pt x="0" y="0"/>
                        </a:cubicBezTo>
                        <a:close/>
                      </a:path>
                      <a:path w="5648633" h="5152523" stroke="0" extrusionOk="0">
                        <a:moveTo>
                          <a:pt x="0" y="0"/>
                        </a:moveTo>
                        <a:cubicBezTo>
                          <a:pt x="272653" y="-76580"/>
                          <a:pt x="491594" y="40346"/>
                          <a:pt x="677836" y="0"/>
                        </a:cubicBezTo>
                        <a:cubicBezTo>
                          <a:pt x="864078" y="-40346"/>
                          <a:pt x="912588" y="27276"/>
                          <a:pt x="1129727" y="0"/>
                        </a:cubicBezTo>
                        <a:cubicBezTo>
                          <a:pt x="1346866" y="-27276"/>
                          <a:pt x="1505462" y="3651"/>
                          <a:pt x="1638104" y="0"/>
                        </a:cubicBezTo>
                        <a:cubicBezTo>
                          <a:pt x="1770746" y="-3651"/>
                          <a:pt x="1970353" y="56323"/>
                          <a:pt x="2146481" y="0"/>
                        </a:cubicBezTo>
                        <a:cubicBezTo>
                          <a:pt x="2322609" y="-56323"/>
                          <a:pt x="2456048" y="6910"/>
                          <a:pt x="2654858" y="0"/>
                        </a:cubicBezTo>
                        <a:cubicBezTo>
                          <a:pt x="2853668" y="-6910"/>
                          <a:pt x="2972559" y="32578"/>
                          <a:pt x="3106748" y="0"/>
                        </a:cubicBezTo>
                        <a:cubicBezTo>
                          <a:pt x="3240937" y="-32578"/>
                          <a:pt x="3564266" y="34237"/>
                          <a:pt x="3784584" y="0"/>
                        </a:cubicBezTo>
                        <a:cubicBezTo>
                          <a:pt x="4004902" y="-34237"/>
                          <a:pt x="4119873" y="4684"/>
                          <a:pt x="4236475" y="0"/>
                        </a:cubicBezTo>
                        <a:cubicBezTo>
                          <a:pt x="4353077" y="-4684"/>
                          <a:pt x="4535958" y="42326"/>
                          <a:pt x="4631879" y="0"/>
                        </a:cubicBezTo>
                        <a:cubicBezTo>
                          <a:pt x="4727800" y="-42326"/>
                          <a:pt x="5406933" y="21012"/>
                          <a:pt x="5648633" y="0"/>
                        </a:cubicBezTo>
                        <a:cubicBezTo>
                          <a:pt x="5660363" y="101722"/>
                          <a:pt x="5619819" y="250182"/>
                          <a:pt x="5648633" y="469452"/>
                        </a:cubicBezTo>
                        <a:cubicBezTo>
                          <a:pt x="5677447" y="688722"/>
                          <a:pt x="5615895" y="700970"/>
                          <a:pt x="5648633" y="887379"/>
                        </a:cubicBezTo>
                        <a:cubicBezTo>
                          <a:pt x="5681371" y="1073788"/>
                          <a:pt x="5613619" y="1150563"/>
                          <a:pt x="5648633" y="1408356"/>
                        </a:cubicBezTo>
                        <a:cubicBezTo>
                          <a:pt x="5683647" y="1666149"/>
                          <a:pt x="5624436" y="1650675"/>
                          <a:pt x="5648633" y="1877808"/>
                        </a:cubicBezTo>
                        <a:cubicBezTo>
                          <a:pt x="5672830" y="2104941"/>
                          <a:pt x="5624161" y="2132936"/>
                          <a:pt x="5648633" y="2295735"/>
                        </a:cubicBezTo>
                        <a:cubicBezTo>
                          <a:pt x="5673105" y="2458534"/>
                          <a:pt x="5604611" y="2805907"/>
                          <a:pt x="5648633" y="2971288"/>
                        </a:cubicBezTo>
                        <a:cubicBezTo>
                          <a:pt x="5692655" y="3136669"/>
                          <a:pt x="5570575" y="3486048"/>
                          <a:pt x="5648633" y="3646841"/>
                        </a:cubicBezTo>
                        <a:cubicBezTo>
                          <a:pt x="5726691" y="3807634"/>
                          <a:pt x="5621948" y="3922830"/>
                          <a:pt x="5648633" y="4064768"/>
                        </a:cubicBezTo>
                        <a:cubicBezTo>
                          <a:pt x="5675318" y="4206706"/>
                          <a:pt x="5625751" y="4384007"/>
                          <a:pt x="5648633" y="4482695"/>
                        </a:cubicBezTo>
                        <a:cubicBezTo>
                          <a:pt x="5671515" y="4581383"/>
                          <a:pt x="5582970" y="5001287"/>
                          <a:pt x="5648633" y="5152523"/>
                        </a:cubicBezTo>
                        <a:cubicBezTo>
                          <a:pt x="5434284" y="5170139"/>
                          <a:pt x="5388551" y="5098796"/>
                          <a:pt x="5140256" y="5152523"/>
                        </a:cubicBezTo>
                        <a:cubicBezTo>
                          <a:pt x="4891961" y="5206250"/>
                          <a:pt x="4794146" y="5112598"/>
                          <a:pt x="4462420" y="5152523"/>
                        </a:cubicBezTo>
                        <a:cubicBezTo>
                          <a:pt x="4130694" y="5192448"/>
                          <a:pt x="4057217" y="5079839"/>
                          <a:pt x="3784584" y="5152523"/>
                        </a:cubicBezTo>
                        <a:cubicBezTo>
                          <a:pt x="3511951" y="5225207"/>
                          <a:pt x="3303334" y="5114930"/>
                          <a:pt x="3106748" y="5152523"/>
                        </a:cubicBezTo>
                        <a:cubicBezTo>
                          <a:pt x="2910162" y="5190116"/>
                          <a:pt x="2896758" y="5107584"/>
                          <a:pt x="2711344" y="5152523"/>
                        </a:cubicBezTo>
                        <a:cubicBezTo>
                          <a:pt x="2525930" y="5197462"/>
                          <a:pt x="2371338" y="5105661"/>
                          <a:pt x="2202967" y="5152523"/>
                        </a:cubicBezTo>
                        <a:cubicBezTo>
                          <a:pt x="2034596" y="5199385"/>
                          <a:pt x="1959162" y="5117086"/>
                          <a:pt x="1751076" y="5152523"/>
                        </a:cubicBezTo>
                        <a:cubicBezTo>
                          <a:pt x="1542990" y="5187960"/>
                          <a:pt x="1394850" y="5145309"/>
                          <a:pt x="1186213" y="5152523"/>
                        </a:cubicBezTo>
                        <a:cubicBezTo>
                          <a:pt x="977576" y="5159737"/>
                          <a:pt x="806381" y="5144020"/>
                          <a:pt x="564863" y="5152523"/>
                        </a:cubicBezTo>
                        <a:cubicBezTo>
                          <a:pt x="323345" y="5161026"/>
                          <a:pt x="207131" y="5090790"/>
                          <a:pt x="0" y="5152523"/>
                        </a:cubicBezTo>
                        <a:cubicBezTo>
                          <a:pt x="-22255" y="4953708"/>
                          <a:pt x="59637" y="4750285"/>
                          <a:pt x="0" y="4528495"/>
                        </a:cubicBezTo>
                        <a:cubicBezTo>
                          <a:pt x="-59637" y="4306705"/>
                          <a:pt x="72408" y="4059162"/>
                          <a:pt x="0" y="3852942"/>
                        </a:cubicBezTo>
                        <a:cubicBezTo>
                          <a:pt x="-72408" y="3646722"/>
                          <a:pt x="39353" y="3550856"/>
                          <a:pt x="0" y="3280440"/>
                        </a:cubicBezTo>
                        <a:cubicBezTo>
                          <a:pt x="-39353" y="3010024"/>
                          <a:pt x="32976" y="2969522"/>
                          <a:pt x="0" y="2810988"/>
                        </a:cubicBezTo>
                        <a:cubicBezTo>
                          <a:pt x="-32976" y="2652454"/>
                          <a:pt x="34707" y="2360437"/>
                          <a:pt x="0" y="2135435"/>
                        </a:cubicBezTo>
                        <a:cubicBezTo>
                          <a:pt x="-34707" y="1910433"/>
                          <a:pt x="6662" y="1718200"/>
                          <a:pt x="0" y="1459882"/>
                        </a:cubicBezTo>
                        <a:cubicBezTo>
                          <a:pt x="-6662" y="1201564"/>
                          <a:pt x="76050" y="1017829"/>
                          <a:pt x="0" y="784329"/>
                        </a:cubicBezTo>
                        <a:cubicBezTo>
                          <a:pt x="-76050" y="550829"/>
                          <a:pt x="71814" y="269121"/>
                          <a:pt x="0" y="0"/>
                        </a:cubicBezTo>
                        <a:close/>
                      </a:path>
                    </a:pathLst>
                  </a:custGeom>
                  <ask:type>
                    <ask:lineSketchScribble/>
                  </ask:type>
                </ask:lineSketchStyleProps>
              </a:ext>
            </a:extLst>
          </a:ln>
        </p:spPr>
        <p:txBody>
          <a:bodyPr>
            <a:normAutofit/>
          </a:bodyPr>
          <a:lstStyle/>
          <a:p>
            <a:pPr eaLnBrk="1" hangingPunct="1"/>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An equation derived from the </a:t>
            </a:r>
            <a:r>
              <a:rPr lang="en-US" altLang="zh-TW" sz="2400" i="1" dirty="0">
                <a:latin typeface="Times New Roman" panose="02020603050405020304" pitchFamily="18" charset="0"/>
                <a:ea typeface="新細明體" panose="02020500000000000000" pitchFamily="18" charset="-120"/>
                <a:cs typeface="Times New Roman" panose="02020603050405020304" pitchFamily="18" charset="0"/>
              </a:rPr>
              <a:t>K</a:t>
            </a:r>
            <a:r>
              <a:rPr lang="en-US" altLang="zh-TW" sz="2400" baseline="-25000" dirty="0">
                <a:latin typeface="Times New Roman" panose="02020603050405020304" pitchFamily="18" charset="0"/>
                <a:ea typeface="新細明體" panose="02020500000000000000" pitchFamily="18" charset="-120"/>
                <a:cs typeface="Times New Roman" panose="02020603050405020304" pitchFamily="18" charset="0"/>
              </a:rPr>
              <a:t>a</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 expression that allows us to calculate the pH of a buffer solution.</a:t>
            </a:r>
          </a:p>
          <a:p>
            <a:pPr eaLnBrk="1" hangingPunct="1"/>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The equation calculates the pH of a buffer from the </a:t>
            </a:r>
            <a:r>
              <a:rPr lang="en-US" altLang="zh-TW" sz="2400" dirty="0" err="1">
                <a:latin typeface="Times New Roman" panose="02020603050405020304" pitchFamily="18" charset="0"/>
                <a:ea typeface="新細明體" panose="02020500000000000000" pitchFamily="18" charset="-120"/>
                <a:cs typeface="Times New Roman" panose="02020603050405020304" pitchFamily="18" charset="0"/>
              </a:rPr>
              <a:t>p</a:t>
            </a:r>
            <a:r>
              <a:rPr lang="en-US" altLang="zh-TW" sz="2400" i="1" dirty="0" err="1">
                <a:latin typeface="Times New Roman" panose="02020603050405020304" pitchFamily="18" charset="0"/>
                <a:ea typeface="新細明體" panose="02020500000000000000" pitchFamily="18" charset="-120"/>
                <a:cs typeface="Times New Roman" panose="02020603050405020304" pitchFamily="18" charset="0"/>
              </a:rPr>
              <a:t>K</a:t>
            </a:r>
            <a:r>
              <a:rPr lang="en-US" altLang="zh-TW" sz="2400" baseline="-25000" dirty="0" err="1">
                <a:latin typeface="Times New Roman" panose="02020603050405020304" pitchFamily="18" charset="0"/>
                <a:ea typeface="新細明體" panose="02020500000000000000" pitchFamily="18" charset="-120"/>
                <a:cs typeface="Times New Roman" panose="02020603050405020304" pitchFamily="18" charset="0"/>
              </a:rPr>
              <a:t>a</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 and initial concentrations of the weak acid and salt of the conjugate base, as long as the </a:t>
            </a:r>
            <a:r>
              <a:rPr lang="en-US" altLang="zh-TW" sz="24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400" i="1"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x</a:t>
            </a:r>
            <a:r>
              <a:rPr lang="en-US" altLang="zh-TW" sz="24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 is small” approximation is valid</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a:t>
            </a:r>
          </a:p>
          <a:p>
            <a:endParaRPr lang="en-IQ" sz="32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9A6E8C7-8738-3647-9434-DBD1F1554E96}"/>
              </a:ext>
            </a:extLst>
          </p:cNvPr>
          <p:cNvSpPr>
            <a:spLocks noGrp="1"/>
          </p:cNvSpPr>
          <p:nvPr>
            <p:ph type="sldNum" sz="quarter" idx="12"/>
          </p:nvPr>
        </p:nvSpPr>
        <p:spPr/>
        <p:txBody>
          <a:bodyPr/>
          <a:lstStyle/>
          <a:p>
            <a:fld id="{88090F67-2096-5340-93FF-8FBA9FFBF1CA}" type="slidenum">
              <a:rPr lang="en-IQ" smtClean="0"/>
              <a:t>55</a:t>
            </a:fld>
            <a:endParaRPr lang="en-IQ"/>
          </a:p>
        </p:txBody>
      </p:sp>
      <p:pic>
        <p:nvPicPr>
          <p:cNvPr id="5" name="Picture 7" descr="C16_p758EQ16">
            <a:extLst>
              <a:ext uri="{FF2B5EF4-FFF2-40B4-BE49-F238E27FC236}">
                <a16:creationId xmlns:a16="http://schemas.microsoft.com/office/drawing/2014/main" id="{85A7C29B-A217-AB4B-9D60-45DC3059B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40" y="4803340"/>
            <a:ext cx="4393792" cy="82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0A85341C-4161-C24B-9E34-2883E5D56D7D}"/>
              </a:ext>
            </a:extLst>
          </p:cNvPr>
          <p:cNvPicPr>
            <a:picLocks noChangeAspect="1"/>
          </p:cNvPicPr>
          <p:nvPr/>
        </p:nvPicPr>
        <p:blipFill rotWithShape="1">
          <a:blip r:embed="rId3"/>
          <a:srcRect r="6013"/>
          <a:stretch/>
        </p:blipFill>
        <p:spPr>
          <a:xfrm>
            <a:off x="6254545" y="250723"/>
            <a:ext cx="5648633" cy="5953227"/>
          </a:xfrm>
          <a:prstGeom prst="rect">
            <a:avLst/>
          </a:prstGeom>
          <a:ln w="28575">
            <a:solidFill>
              <a:schemeClr val="tx1"/>
            </a:solidFill>
            <a:prstDash val="dash"/>
          </a:ln>
        </p:spPr>
      </p:pic>
    </p:spTree>
    <p:extLst>
      <p:ext uri="{BB962C8B-B14F-4D97-AF65-F5344CB8AC3E}">
        <p14:creationId xmlns:p14="http://schemas.microsoft.com/office/powerpoint/2010/main" val="2224588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5">
            <a:extLst>
              <a:ext uri="{FF2B5EF4-FFF2-40B4-BE49-F238E27FC236}">
                <a16:creationId xmlns:a16="http://schemas.microsoft.com/office/drawing/2014/main" id="{23BE032A-A606-F945-A2F5-01E0B1DB6BB5}"/>
              </a:ext>
            </a:extLst>
          </p:cNvPr>
          <p:cNvSpPr txBox="1">
            <a:spLocks noChangeArrowheads="1"/>
          </p:cNvSpPr>
          <p:nvPr/>
        </p:nvSpPr>
        <p:spPr bwMode="auto">
          <a:xfrm>
            <a:off x="511279" y="1674506"/>
            <a:ext cx="11680721" cy="411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zh-TW" sz="1600" b="1" i="1" u="sng" dirty="0">
                <a:solidFill>
                  <a:srgbClr val="3366FF"/>
                </a:solidFill>
                <a:latin typeface="Arial" panose="020B0604020202020204" pitchFamily="34" charset="0"/>
              </a:rPr>
              <a:t>Solution</a:t>
            </a:r>
            <a:endParaRPr lang="en-US" altLang="zh-TW" sz="1600" b="1" i="1" u="sng" dirty="0">
              <a:solidFill>
                <a:srgbClr val="000000"/>
              </a:solidFill>
            </a:endParaRPr>
          </a:p>
          <a:p>
            <a:pPr>
              <a:spcBef>
                <a:spcPct val="0"/>
              </a:spcBef>
              <a:buFontTx/>
              <a:buNone/>
            </a:pPr>
            <a:r>
              <a:rPr lang="en-US" altLang="zh-TW" sz="1800" b="1" dirty="0">
                <a:solidFill>
                  <a:srgbClr val="000000"/>
                </a:solidFill>
              </a:rPr>
              <a:t>Equilibrium Approach</a:t>
            </a:r>
            <a:endParaRPr lang="en-US" altLang="zh-TW" sz="1800" dirty="0">
              <a:solidFill>
                <a:srgbClr val="000000"/>
              </a:solidFill>
            </a:endParaRPr>
          </a:p>
          <a:p>
            <a:pPr>
              <a:spcBef>
                <a:spcPct val="0"/>
              </a:spcBef>
              <a:buFontTx/>
              <a:buNone/>
            </a:pPr>
            <a:r>
              <a:rPr lang="en-US" altLang="zh-TW" sz="1800" dirty="0">
                <a:solidFill>
                  <a:srgbClr val="000000"/>
                </a:solidFill>
              </a:rPr>
              <a:t>Write the balanced equation for the ionization of the acid and use it as a guide to prepare an ICE table.</a:t>
            </a: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a:spcBef>
                <a:spcPct val="0"/>
              </a:spcBef>
              <a:buFontTx/>
              <a:buNone/>
            </a:pPr>
            <a:endParaRPr lang="en-US" altLang="zh-TW" sz="2000" dirty="0">
              <a:solidFill>
                <a:srgbClr val="000000"/>
              </a:solidFill>
            </a:endParaRPr>
          </a:p>
          <a:p>
            <a:pPr>
              <a:spcBef>
                <a:spcPct val="0"/>
              </a:spcBef>
              <a:buFontTx/>
              <a:buNone/>
            </a:pPr>
            <a:r>
              <a:rPr lang="en-US" altLang="zh-TW" sz="2000" dirty="0">
                <a:solidFill>
                  <a:srgbClr val="000000"/>
                </a:solidFill>
              </a:rPr>
              <a:t>Substitute the expressions for the equilibrium concentrations into the expression for the acid ionization constant. Make the </a:t>
            </a:r>
            <a:r>
              <a:rPr lang="en-US" altLang="zh-TW" sz="2000" i="1" dirty="0">
                <a:solidFill>
                  <a:srgbClr val="000000"/>
                </a:solidFill>
              </a:rPr>
              <a:t>x is a small </a:t>
            </a:r>
            <a:r>
              <a:rPr lang="en-US" altLang="zh-TW" sz="2000" dirty="0">
                <a:solidFill>
                  <a:srgbClr val="000000"/>
                </a:solidFill>
              </a:rPr>
              <a:t>approximation and solve for </a:t>
            </a:r>
            <a:r>
              <a:rPr lang="en-US" altLang="zh-TW" sz="2000" i="1" dirty="0">
                <a:solidFill>
                  <a:srgbClr val="000000"/>
                </a:solidFill>
              </a:rPr>
              <a:t>x</a:t>
            </a:r>
            <a:r>
              <a:rPr lang="en-US" altLang="zh-TW" sz="2000" dirty="0">
                <a:solidFill>
                  <a:srgbClr val="000000"/>
                </a:solidFill>
              </a:rPr>
              <a:t>.</a:t>
            </a:r>
          </a:p>
        </p:txBody>
      </p:sp>
      <p:sp>
        <p:nvSpPr>
          <p:cNvPr id="2051" name="Line 9">
            <a:extLst>
              <a:ext uri="{FF2B5EF4-FFF2-40B4-BE49-F238E27FC236}">
                <a16:creationId xmlns:a16="http://schemas.microsoft.com/office/drawing/2014/main" id="{66FE6807-E0FA-214E-82A0-A90F92E41648}"/>
              </a:ext>
            </a:extLst>
          </p:cNvPr>
          <p:cNvSpPr>
            <a:spLocks noChangeShapeType="1"/>
          </p:cNvSpPr>
          <p:nvPr/>
        </p:nvSpPr>
        <p:spPr bwMode="auto">
          <a:xfrm>
            <a:off x="398207" y="339726"/>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2052" name="Line 10">
            <a:extLst>
              <a:ext uri="{FF2B5EF4-FFF2-40B4-BE49-F238E27FC236}">
                <a16:creationId xmlns:a16="http://schemas.microsoft.com/office/drawing/2014/main" id="{296083F8-BE78-E645-BF00-3F3F90D098DF}"/>
              </a:ext>
            </a:extLst>
          </p:cNvPr>
          <p:cNvSpPr>
            <a:spLocks noChangeShapeType="1"/>
          </p:cNvSpPr>
          <p:nvPr/>
        </p:nvSpPr>
        <p:spPr bwMode="auto">
          <a:xfrm>
            <a:off x="398207" y="6034089"/>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2053" name="Line 7">
            <a:extLst>
              <a:ext uri="{FF2B5EF4-FFF2-40B4-BE49-F238E27FC236}">
                <a16:creationId xmlns:a16="http://schemas.microsoft.com/office/drawing/2014/main" id="{B7BB80C0-2F8D-BC4D-BD9B-54EDE1E3352D}"/>
              </a:ext>
            </a:extLst>
          </p:cNvPr>
          <p:cNvSpPr>
            <a:spLocks noChangeShapeType="1"/>
          </p:cNvSpPr>
          <p:nvPr/>
        </p:nvSpPr>
        <p:spPr bwMode="auto">
          <a:xfrm>
            <a:off x="398207" y="339726"/>
            <a:ext cx="0" cy="5694363"/>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43014" name="Text Box 8">
            <a:extLst>
              <a:ext uri="{FF2B5EF4-FFF2-40B4-BE49-F238E27FC236}">
                <a16:creationId xmlns:a16="http://schemas.microsoft.com/office/drawing/2014/main" id="{535C5917-08E8-6A42-9EA1-8C383215622D}"/>
              </a:ext>
            </a:extLst>
          </p:cNvPr>
          <p:cNvSpPr txBox="1">
            <a:spLocks noChangeArrowheads="1"/>
          </p:cNvSpPr>
          <p:nvPr/>
        </p:nvSpPr>
        <p:spPr bwMode="auto">
          <a:xfrm>
            <a:off x="398207" y="983458"/>
            <a:ext cx="11680721" cy="53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800" dirty="0">
                <a:solidFill>
                  <a:srgbClr val="000000"/>
                </a:solidFill>
              </a:rPr>
              <a:t>Calculate the pH of a buffer solution that is 0.050 M in benzoic acid (HC</a:t>
            </a:r>
            <a:r>
              <a:rPr lang="en-US" altLang="zh-TW" sz="1800" baseline="-25000" dirty="0">
                <a:solidFill>
                  <a:srgbClr val="000000"/>
                </a:solidFill>
              </a:rPr>
              <a:t>7</a:t>
            </a:r>
            <a:r>
              <a:rPr lang="en-US" altLang="zh-TW" sz="1800" dirty="0">
                <a:solidFill>
                  <a:srgbClr val="000000"/>
                </a:solidFill>
              </a:rPr>
              <a:t>H</a:t>
            </a:r>
            <a:r>
              <a:rPr lang="en-US" altLang="zh-TW" sz="1800" baseline="-25000" dirty="0">
                <a:solidFill>
                  <a:srgbClr val="000000"/>
                </a:solidFill>
              </a:rPr>
              <a:t>5</a:t>
            </a:r>
            <a:r>
              <a:rPr lang="en-US" altLang="zh-TW" sz="1800" dirty="0">
                <a:solidFill>
                  <a:srgbClr val="000000"/>
                </a:solidFill>
              </a:rPr>
              <a:t>O</a:t>
            </a:r>
            <a:r>
              <a:rPr lang="en-US" altLang="zh-TW" sz="1800" baseline="-25000" dirty="0">
                <a:solidFill>
                  <a:srgbClr val="000000"/>
                </a:solidFill>
              </a:rPr>
              <a:t>2</a:t>
            </a:r>
            <a:r>
              <a:rPr lang="en-US" altLang="zh-TW" sz="1800" dirty="0">
                <a:solidFill>
                  <a:srgbClr val="000000"/>
                </a:solidFill>
              </a:rPr>
              <a:t>) and 0.150 M in sodium benzoate (NaC</a:t>
            </a:r>
            <a:r>
              <a:rPr lang="en-US" altLang="zh-TW" sz="1800" baseline="-25000" dirty="0">
                <a:solidFill>
                  <a:srgbClr val="000000"/>
                </a:solidFill>
              </a:rPr>
              <a:t>7</a:t>
            </a:r>
            <a:r>
              <a:rPr lang="en-US" altLang="zh-TW" sz="1800" dirty="0">
                <a:solidFill>
                  <a:srgbClr val="000000"/>
                </a:solidFill>
              </a:rPr>
              <a:t>H</a:t>
            </a:r>
            <a:r>
              <a:rPr lang="en-US" altLang="zh-TW" sz="1800" baseline="-25000" dirty="0">
                <a:solidFill>
                  <a:srgbClr val="000000"/>
                </a:solidFill>
              </a:rPr>
              <a:t>5</a:t>
            </a:r>
            <a:r>
              <a:rPr lang="en-US" altLang="zh-TW" sz="1800" dirty="0">
                <a:solidFill>
                  <a:srgbClr val="000000"/>
                </a:solidFill>
              </a:rPr>
              <a:t>O</a:t>
            </a:r>
            <a:r>
              <a:rPr lang="en-US" altLang="zh-TW" sz="1800" baseline="-25000" dirty="0">
                <a:solidFill>
                  <a:srgbClr val="000000"/>
                </a:solidFill>
              </a:rPr>
              <a:t>2</a:t>
            </a:r>
            <a:r>
              <a:rPr lang="en-US" altLang="zh-TW" sz="1800" dirty="0">
                <a:solidFill>
                  <a:srgbClr val="000000"/>
                </a:solidFill>
              </a:rPr>
              <a:t>). For benzoic acid, </a:t>
            </a:r>
            <a:r>
              <a:rPr lang="en-US" altLang="zh-TW" sz="1800" i="1" dirty="0">
                <a:solidFill>
                  <a:srgbClr val="000000"/>
                </a:solidFill>
              </a:rPr>
              <a:t>K</a:t>
            </a:r>
            <a:r>
              <a:rPr lang="en-US" altLang="zh-TW" sz="1800" baseline="-25000" dirty="0">
                <a:solidFill>
                  <a:srgbClr val="000000"/>
                </a:solidFill>
              </a:rPr>
              <a:t>a</a:t>
            </a:r>
            <a:r>
              <a:rPr lang="en-US" altLang="zh-TW" sz="1800" dirty="0">
                <a:solidFill>
                  <a:srgbClr val="000000"/>
                </a:solidFill>
              </a:rPr>
              <a:t> = 6.5 × 10</a:t>
            </a:r>
            <a:r>
              <a:rPr lang="en-US" altLang="zh-TW" sz="1800" baseline="30000" dirty="0">
                <a:solidFill>
                  <a:srgbClr val="000000"/>
                </a:solidFill>
              </a:rPr>
              <a:t>–5</a:t>
            </a:r>
            <a:r>
              <a:rPr lang="en-US" altLang="zh-TW" sz="1800" dirty="0">
                <a:solidFill>
                  <a:srgbClr val="000000"/>
                </a:solidFill>
              </a:rPr>
              <a:t>.</a:t>
            </a:r>
          </a:p>
        </p:txBody>
      </p:sp>
      <p:sp>
        <p:nvSpPr>
          <p:cNvPr id="13" name="Rectangle 3">
            <a:extLst>
              <a:ext uri="{FF2B5EF4-FFF2-40B4-BE49-F238E27FC236}">
                <a16:creationId xmlns:a16="http://schemas.microsoft.com/office/drawing/2014/main" id="{6A69FA7C-0EC6-2245-8EE6-1005EDB947B5}"/>
              </a:ext>
            </a:extLst>
          </p:cNvPr>
          <p:cNvSpPr>
            <a:spLocks noChangeArrowheads="1"/>
          </p:cNvSpPr>
          <p:nvPr/>
        </p:nvSpPr>
        <p:spPr bwMode="auto">
          <a:xfrm>
            <a:off x="884911" y="125502"/>
            <a:ext cx="11194017" cy="1014413"/>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773238" indent="-1773238">
              <a:spcBef>
                <a:spcPct val="50000"/>
              </a:spcBef>
              <a:defRPr/>
            </a:pPr>
            <a:r>
              <a:rPr lang="en-US" sz="2000" b="1" dirty="0">
                <a:solidFill>
                  <a:srgbClr val="3366FF"/>
                </a:solidFill>
                <a:latin typeface="Times New Roman" panose="02020603050405020304" pitchFamily="18" charset="0"/>
                <a:cs typeface="Times New Roman" panose="02020603050405020304" pitchFamily="18" charset="0"/>
              </a:rPr>
              <a:t>Example: </a:t>
            </a:r>
            <a:r>
              <a:rPr lang="en-US" sz="2000" b="1" dirty="0">
                <a:solidFill>
                  <a:srgbClr val="000000"/>
                </a:solidFill>
                <a:latin typeface="Times New Roman" panose="02020603050405020304" pitchFamily="18" charset="0"/>
                <a:cs typeface="Times New Roman" panose="02020603050405020304" pitchFamily="18" charset="0"/>
              </a:rPr>
              <a:t>Calculating the pH of a Buffer Solution as an Equilibrium Problem and with the Henderson–</a:t>
            </a:r>
            <a:r>
              <a:rPr lang="en-US" sz="2000" b="1" dirty="0" err="1">
                <a:solidFill>
                  <a:srgbClr val="000000"/>
                </a:solidFill>
                <a:latin typeface="Times New Roman" panose="02020603050405020304" pitchFamily="18" charset="0"/>
                <a:cs typeface="Times New Roman" panose="02020603050405020304" pitchFamily="18" charset="0"/>
              </a:rPr>
              <a:t>Hasselbalch</a:t>
            </a:r>
            <a:r>
              <a:rPr lang="en-US" sz="2000" b="1" dirty="0">
                <a:solidFill>
                  <a:srgbClr val="000000"/>
                </a:solidFill>
                <a:latin typeface="Times New Roman" panose="02020603050405020304" pitchFamily="18" charset="0"/>
                <a:cs typeface="Times New Roman" panose="02020603050405020304" pitchFamily="18" charset="0"/>
              </a:rPr>
              <a:t> Equation</a:t>
            </a:r>
          </a:p>
        </p:txBody>
      </p:sp>
      <p:pic>
        <p:nvPicPr>
          <p:cNvPr id="43017" name="Picture 12" descr="C:\Documents and Settings\GEX User\Desktop\IRDVDs\50627 Tro IRDVD\Worked Example\Component\Ch16\16_pg759_equation1.jpg">
            <a:extLst>
              <a:ext uri="{FF2B5EF4-FFF2-40B4-BE49-F238E27FC236}">
                <a16:creationId xmlns:a16="http://schemas.microsoft.com/office/drawing/2014/main" id="{FE46C089-E5F3-AF46-9F17-871A5B848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506" y="2638160"/>
            <a:ext cx="6539204" cy="29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3" descr="Z:\50627 IRDVD Tro Chemistry A Molecular Approach\Working Files 50627\JPEG 50627\Ch16\16_Pg759_UnTable.jpg">
            <a:extLst>
              <a:ext uri="{FF2B5EF4-FFF2-40B4-BE49-F238E27FC236}">
                <a16:creationId xmlns:a16="http://schemas.microsoft.com/office/drawing/2014/main" id="{943F011C-F182-E840-8CE9-ACC7EA4CEB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310"/>
          <a:stretch>
            <a:fillRect/>
          </a:stretch>
        </p:blipFill>
        <p:spPr bwMode="auto">
          <a:xfrm>
            <a:off x="3853525" y="3073803"/>
            <a:ext cx="4350739" cy="12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14" descr="C:\Documents and Settings\GEX User\Desktop\IRDVDs\50627 Tro IRDVD\Worked Example\Component\Ch16\16_pg759_equation2.jpg">
            <a:extLst>
              <a:ext uri="{FF2B5EF4-FFF2-40B4-BE49-F238E27FC236}">
                <a16:creationId xmlns:a16="http://schemas.microsoft.com/office/drawing/2014/main" id="{FAD99724-B86D-784C-A5BE-1F72D22A64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8779"/>
          <a:stretch>
            <a:fillRect/>
          </a:stretch>
        </p:blipFill>
        <p:spPr bwMode="auto">
          <a:xfrm>
            <a:off x="4123559" y="5407227"/>
            <a:ext cx="3339123" cy="12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a:extLst>
              <a:ext uri="{FF2B5EF4-FFF2-40B4-BE49-F238E27FC236}">
                <a16:creationId xmlns:a16="http://schemas.microsoft.com/office/drawing/2014/main" id="{D40C6317-B4BE-6E4C-BC7E-93E2E1B1112E}"/>
              </a:ext>
            </a:extLst>
          </p:cNvPr>
          <p:cNvSpPr txBox="1">
            <a:spLocks noChangeArrowheads="1"/>
          </p:cNvSpPr>
          <p:nvPr/>
        </p:nvSpPr>
        <p:spPr bwMode="auto">
          <a:xfrm>
            <a:off x="766916" y="1644650"/>
            <a:ext cx="11223515"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r>
              <a:rPr lang="en-US" altLang="zh-TW" sz="1800" dirty="0">
                <a:solidFill>
                  <a:srgbClr val="000000"/>
                </a:solidFill>
              </a:rPr>
              <a:t>Since [H</a:t>
            </a:r>
            <a:r>
              <a:rPr lang="en-US" altLang="zh-TW" sz="1800" baseline="-25000" dirty="0">
                <a:solidFill>
                  <a:srgbClr val="000000"/>
                </a:solidFill>
              </a:rPr>
              <a:t>3</a:t>
            </a:r>
            <a:r>
              <a:rPr lang="en-US" altLang="zh-TW" sz="1800" dirty="0">
                <a:solidFill>
                  <a:srgbClr val="000000"/>
                </a:solidFill>
              </a:rPr>
              <a:t>O</a:t>
            </a:r>
            <a:r>
              <a:rPr lang="en-US" altLang="zh-TW" sz="1800" baseline="30000" dirty="0">
                <a:solidFill>
                  <a:srgbClr val="000000"/>
                </a:solidFill>
              </a:rPr>
              <a:t>+</a:t>
            </a:r>
            <a:r>
              <a:rPr lang="en-US" altLang="zh-TW" sz="1800" dirty="0">
                <a:solidFill>
                  <a:srgbClr val="000000"/>
                </a:solidFill>
              </a:rPr>
              <a:t>] = </a:t>
            </a:r>
            <a:r>
              <a:rPr lang="en-US" altLang="zh-TW" sz="1800" i="1" dirty="0">
                <a:solidFill>
                  <a:srgbClr val="000000"/>
                </a:solidFill>
              </a:rPr>
              <a:t>x</a:t>
            </a:r>
            <a:r>
              <a:rPr lang="en-US" altLang="zh-TW" sz="1800" dirty="0">
                <a:solidFill>
                  <a:srgbClr val="000000"/>
                </a:solidFill>
              </a:rPr>
              <a:t>, we calculate pH as follows:</a:t>
            </a: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a:spcBef>
                <a:spcPct val="0"/>
              </a:spcBef>
              <a:buFontTx/>
              <a:buNone/>
            </a:pPr>
            <a:r>
              <a:rPr lang="en-US" altLang="zh-TW" sz="1800" dirty="0">
                <a:solidFill>
                  <a:srgbClr val="000000"/>
                </a:solidFill>
              </a:rPr>
              <a:t>Confirm that the </a:t>
            </a:r>
            <a:r>
              <a:rPr lang="en-US" altLang="zh-TW" sz="1800" i="1" dirty="0">
                <a:solidFill>
                  <a:srgbClr val="000000"/>
                </a:solidFill>
              </a:rPr>
              <a:t>x is small </a:t>
            </a:r>
            <a:r>
              <a:rPr lang="en-US" altLang="zh-TW" sz="1800" dirty="0">
                <a:solidFill>
                  <a:srgbClr val="000000"/>
                </a:solidFill>
              </a:rPr>
              <a:t>approximation is valid by calculating the ratio of </a:t>
            </a:r>
            <a:r>
              <a:rPr lang="en-US" altLang="zh-TW" sz="1800" i="1" dirty="0">
                <a:solidFill>
                  <a:srgbClr val="000000"/>
                </a:solidFill>
              </a:rPr>
              <a:t>x </a:t>
            </a:r>
            <a:r>
              <a:rPr lang="en-US" altLang="zh-TW" sz="1800" dirty="0">
                <a:solidFill>
                  <a:srgbClr val="000000"/>
                </a:solidFill>
              </a:rPr>
              <a:t>to the number it was subtracted from in the approximation. The ratio should be less than 0.05 (or 5%). (See Sections 14.8 and 15.6 to review the </a:t>
            </a:r>
            <a:r>
              <a:rPr lang="en-US" altLang="zh-TW" sz="1800" i="1" dirty="0">
                <a:solidFill>
                  <a:srgbClr val="000000"/>
                </a:solidFill>
              </a:rPr>
              <a:t>x is small </a:t>
            </a:r>
            <a:r>
              <a:rPr lang="en-US" altLang="zh-TW" sz="1800" dirty="0">
                <a:solidFill>
                  <a:srgbClr val="000000"/>
                </a:solidFill>
              </a:rPr>
              <a:t>approximation.)</a:t>
            </a: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r>
              <a:rPr lang="en-US" altLang="zh-TW" sz="1800" dirty="0">
                <a:solidFill>
                  <a:srgbClr val="000000"/>
                </a:solidFill>
              </a:rPr>
              <a:t>The approximation is valid.</a:t>
            </a:r>
          </a:p>
          <a:p>
            <a:pPr eaLnBrk="1" hangingPunct="1">
              <a:spcBef>
                <a:spcPct val="0"/>
              </a:spcBef>
              <a:buFontTx/>
              <a:buNone/>
            </a:pPr>
            <a:r>
              <a:rPr lang="en-US" altLang="zh-TW" sz="1800" b="1" dirty="0">
                <a:solidFill>
                  <a:srgbClr val="000000"/>
                </a:solidFill>
              </a:rPr>
              <a:t>Henderson–</a:t>
            </a:r>
            <a:r>
              <a:rPr lang="en-US" altLang="zh-TW" sz="1800" b="1" dirty="0" err="1">
                <a:solidFill>
                  <a:srgbClr val="000000"/>
                </a:solidFill>
              </a:rPr>
              <a:t>Hasselbalch</a:t>
            </a:r>
            <a:r>
              <a:rPr lang="en-US" altLang="zh-TW" sz="1800" b="1" dirty="0">
                <a:solidFill>
                  <a:srgbClr val="000000"/>
                </a:solidFill>
              </a:rPr>
              <a:t> Approach</a:t>
            </a:r>
            <a:endParaRPr lang="en-US" altLang="zh-TW" sz="1800" dirty="0">
              <a:solidFill>
                <a:srgbClr val="000000"/>
              </a:solidFill>
            </a:endParaRPr>
          </a:p>
          <a:p>
            <a:pPr>
              <a:spcBef>
                <a:spcPct val="0"/>
              </a:spcBef>
              <a:buFontTx/>
              <a:buNone/>
            </a:pPr>
            <a:r>
              <a:rPr lang="en-US" altLang="zh-TW" sz="1800" dirty="0">
                <a:solidFill>
                  <a:srgbClr val="000000"/>
                </a:solidFill>
              </a:rPr>
              <a:t>To find the pH of this solution, determine which component is the acid and which is the base and substitute their concentrations into the Henderson–</a:t>
            </a:r>
            <a:r>
              <a:rPr lang="en-US" altLang="zh-TW" sz="1800" dirty="0" err="1">
                <a:solidFill>
                  <a:srgbClr val="000000"/>
                </a:solidFill>
              </a:rPr>
              <a:t>Hasselbalch</a:t>
            </a:r>
            <a:r>
              <a:rPr lang="en-US" altLang="zh-TW" sz="1800" dirty="0">
                <a:solidFill>
                  <a:srgbClr val="000000"/>
                </a:solidFill>
              </a:rPr>
              <a:t> equation to calculate pH.</a:t>
            </a:r>
          </a:p>
        </p:txBody>
      </p:sp>
      <p:sp>
        <p:nvSpPr>
          <p:cNvPr id="2051" name="Line 9">
            <a:extLst>
              <a:ext uri="{FF2B5EF4-FFF2-40B4-BE49-F238E27FC236}">
                <a16:creationId xmlns:a16="http://schemas.microsoft.com/office/drawing/2014/main" id="{25534A06-CC41-9B48-A978-0F7EA00BDDD9}"/>
              </a:ext>
            </a:extLst>
          </p:cNvPr>
          <p:cNvSpPr>
            <a:spLocks noChangeShapeType="1"/>
          </p:cNvSpPr>
          <p:nvPr/>
        </p:nvSpPr>
        <p:spPr bwMode="auto">
          <a:xfrm>
            <a:off x="471948" y="340239"/>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2052" name="Line 10">
            <a:extLst>
              <a:ext uri="{FF2B5EF4-FFF2-40B4-BE49-F238E27FC236}">
                <a16:creationId xmlns:a16="http://schemas.microsoft.com/office/drawing/2014/main" id="{D6D338C3-C190-6C4E-BD25-50F0A2721DD9}"/>
              </a:ext>
            </a:extLst>
          </p:cNvPr>
          <p:cNvSpPr>
            <a:spLocks noChangeShapeType="1"/>
          </p:cNvSpPr>
          <p:nvPr/>
        </p:nvSpPr>
        <p:spPr bwMode="auto">
          <a:xfrm>
            <a:off x="494069" y="6156326"/>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2053" name="Line 7">
            <a:extLst>
              <a:ext uri="{FF2B5EF4-FFF2-40B4-BE49-F238E27FC236}">
                <a16:creationId xmlns:a16="http://schemas.microsoft.com/office/drawing/2014/main" id="{CE14CDF4-3F77-7E46-9C87-DD9696AD3334}"/>
              </a:ext>
            </a:extLst>
          </p:cNvPr>
          <p:cNvSpPr>
            <a:spLocks noChangeShapeType="1"/>
          </p:cNvSpPr>
          <p:nvPr/>
        </p:nvSpPr>
        <p:spPr bwMode="auto">
          <a:xfrm>
            <a:off x="471948" y="339726"/>
            <a:ext cx="0" cy="581660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13" name="Rectangle 3">
            <a:extLst>
              <a:ext uri="{FF2B5EF4-FFF2-40B4-BE49-F238E27FC236}">
                <a16:creationId xmlns:a16="http://schemas.microsoft.com/office/drawing/2014/main" id="{8D65057C-BD81-164F-994B-A0712652CDB6}"/>
              </a:ext>
            </a:extLst>
          </p:cNvPr>
          <p:cNvSpPr>
            <a:spLocks noChangeArrowheads="1"/>
          </p:cNvSpPr>
          <p:nvPr/>
        </p:nvSpPr>
        <p:spPr bwMode="auto">
          <a:xfrm>
            <a:off x="740176" y="139218"/>
            <a:ext cx="11223517" cy="1014413"/>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773238" indent="-1773238">
              <a:spcBef>
                <a:spcPct val="50000"/>
              </a:spcBef>
              <a:defRPr/>
            </a:pPr>
            <a:r>
              <a:rPr lang="en-US" sz="2000" b="1" dirty="0">
                <a:solidFill>
                  <a:srgbClr val="3366FF"/>
                </a:solidFill>
                <a:latin typeface="Times New Roman" panose="02020603050405020304" pitchFamily="18" charset="0"/>
                <a:cs typeface="Times New Roman" panose="02020603050405020304" pitchFamily="18" charset="0"/>
              </a:rPr>
              <a:t>Example: </a:t>
            </a:r>
            <a:r>
              <a:rPr lang="en-US" sz="2000" b="1" dirty="0">
                <a:solidFill>
                  <a:srgbClr val="000000"/>
                </a:solidFill>
                <a:latin typeface="Times New Roman" panose="02020603050405020304" pitchFamily="18" charset="0"/>
                <a:cs typeface="Times New Roman" panose="02020603050405020304" pitchFamily="18" charset="0"/>
              </a:rPr>
              <a:t>Calculating the pH of a Buffer Solution as an Equilibrium Problem and with the Henderson–</a:t>
            </a:r>
            <a:r>
              <a:rPr lang="en-US" sz="2000" b="1" dirty="0" err="1">
                <a:solidFill>
                  <a:srgbClr val="000000"/>
                </a:solidFill>
                <a:latin typeface="Times New Roman" panose="02020603050405020304" pitchFamily="18" charset="0"/>
                <a:cs typeface="Times New Roman" panose="02020603050405020304" pitchFamily="18" charset="0"/>
              </a:rPr>
              <a:t>Hasselbalch</a:t>
            </a:r>
            <a:r>
              <a:rPr lang="en-US" sz="2000" b="1" dirty="0">
                <a:solidFill>
                  <a:srgbClr val="000000"/>
                </a:solidFill>
                <a:latin typeface="Times New Roman" panose="02020603050405020304" pitchFamily="18" charset="0"/>
                <a:cs typeface="Times New Roman" panose="02020603050405020304" pitchFamily="18" charset="0"/>
              </a:rPr>
              <a:t> Equation</a:t>
            </a:r>
          </a:p>
        </p:txBody>
      </p:sp>
      <p:pic>
        <p:nvPicPr>
          <p:cNvPr id="45063" name="Picture 14" descr="C:\Documents and Settings\GEX User\Desktop\IRDVDs\50627 Tro IRDVD\Worked Example\Component\Ch16\16_pg759_equation2.jpg">
            <a:extLst>
              <a:ext uri="{FF2B5EF4-FFF2-40B4-BE49-F238E27FC236}">
                <a16:creationId xmlns:a16="http://schemas.microsoft.com/office/drawing/2014/main" id="{061C4F17-4ABC-6642-B60B-AA577DB91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1394"/>
          <a:stretch>
            <a:fillRect/>
          </a:stretch>
        </p:blipFill>
        <p:spPr bwMode="auto">
          <a:xfrm>
            <a:off x="3618875" y="1316181"/>
            <a:ext cx="3887215" cy="92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2" descr="C:\Documents and Settings\GEX User\Desktop\IRDVDs\50627 Tro IRDVD\Worked Example\Component\Ch16\16_pg759_equation3.jpg">
            <a:extLst>
              <a:ext uri="{FF2B5EF4-FFF2-40B4-BE49-F238E27FC236}">
                <a16:creationId xmlns:a16="http://schemas.microsoft.com/office/drawing/2014/main" id="{07735822-90A9-E74A-9C62-63C297E6F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8581" y="2440276"/>
            <a:ext cx="2427898" cy="93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3" descr="C:\Documents and Settings\GEX User\Desktop\IRDVDs\50627 Tro IRDVD\Worked Example\Component\Ch16\16_pg759_equation4.jpg">
            <a:extLst>
              <a:ext uri="{FF2B5EF4-FFF2-40B4-BE49-F238E27FC236}">
                <a16:creationId xmlns:a16="http://schemas.microsoft.com/office/drawing/2014/main" id="{279A4603-997D-6E43-995F-4B5A131F5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4678" y="4424360"/>
            <a:ext cx="3591412"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Text Box 8">
            <a:extLst>
              <a:ext uri="{FF2B5EF4-FFF2-40B4-BE49-F238E27FC236}">
                <a16:creationId xmlns:a16="http://schemas.microsoft.com/office/drawing/2014/main" id="{A1EB64F9-8B6C-2249-8823-994A89583BD4}"/>
              </a:ext>
            </a:extLst>
          </p:cNvPr>
          <p:cNvSpPr txBox="1">
            <a:spLocks noChangeArrowheads="1"/>
          </p:cNvSpPr>
          <p:nvPr/>
        </p:nvSpPr>
        <p:spPr bwMode="auto">
          <a:xfrm>
            <a:off x="740176" y="929573"/>
            <a:ext cx="8532812" cy="35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600" b="1" dirty="0">
                <a:solidFill>
                  <a:srgbClr val="0432FF"/>
                </a:solidFill>
              </a:rPr>
              <a:t>Continued</a:t>
            </a:r>
          </a:p>
        </p:txBody>
      </p:sp>
      <p:sp>
        <p:nvSpPr>
          <p:cNvPr id="12" name="Line 2">
            <a:extLst>
              <a:ext uri="{FF2B5EF4-FFF2-40B4-BE49-F238E27FC236}">
                <a16:creationId xmlns:a16="http://schemas.microsoft.com/office/drawing/2014/main" id="{0A6DE5F1-4D20-5745-BFA1-E2D259DD4142}"/>
              </a:ext>
            </a:extLst>
          </p:cNvPr>
          <p:cNvSpPr>
            <a:spLocks noChangeShapeType="1"/>
          </p:cNvSpPr>
          <p:nvPr/>
        </p:nvSpPr>
        <p:spPr bwMode="auto">
          <a:xfrm flipV="1">
            <a:off x="700547" y="1285172"/>
            <a:ext cx="11223511"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IQ"/>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a:extLst>
              <a:ext uri="{FF2B5EF4-FFF2-40B4-BE49-F238E27FC236}">
                <a16:creationId xmlns:a16="http://schemas.microsoft.com/office/drawing/2014/main" id="{FCF63B12-EA51-9142-BE4F-E4B456D1A378}"/>
              </a:ext>
            </a:extLst>
          </p:cNvPr>
          <p:cNvSpPr txBox="1">
            <a:spLocks noChangeArrowheads="1"/>
          </p:cNvSpPr>
          <p:nvPr/>
        </p:nvSpPr>
        <p:spPr bwMode="auto">
          <a:xfrm>
            <a:off x="752181" y="1644651"/>
            <a:ext cx="11253003" cy="394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800" dirty="0">
                <a:solidFill>
                  <a:srgbClr val="000000"/>
                </a:solidFill>
              </a:rPr>
              <a:t>HC</a:t>
            </a:r>
            <a:r>
              <a:rPr lang="en-US" altLang="zh-TW" sz="1800" baseline="-25000" dirty="0">
                <a:solidFill>
                  <a:srgbClr val="000000"/>
                </a:solidFill>
              </a:rPr>
              <a:t>7</a:t>
            </a:r>
            <a:r>
              <a:rPr lang="en-US" altLang="zh-TW" sz="1800" dirty="0">
                <a:solidFill>
                  <a:srgbClr val="000000"/>
                </a:solidFill>
              </a:rPr>
              <a:t>H</a:t>
            </a:r>
            <a:r>
              <a:rPr lang="en-US" altLang="zh-TW" sz="1800" baseline="-25000" dirty="0">
                <a:solidFill>
                  <a:srgbClr val="000000"/>
                </a:solidFill>
              </a:rPr>
              <a:t>5</a:t>
            </a:r>
            <a:r>
              <a:rPr lang="en-US" altLang="zh-TW" sz="1800" dirty="0">
                <a:solidFill>
                  <a:srgbClr val="000000"/>
                </a:solidFill>
              </a:rPr>
              <a:t>O</a:t>
            </a:r>
            <a:r>
              <a:rPr lang="en-US" altLang="zh-TW" sz="1800" baseline="-25000" dirty="0">
                <a:solidFill>
                  <a:srgbClr val="000000"/>
                </a:solidFill>
              </a:rPr>
              <a:t>2</a:t>
            </a:r>
            <a:r>
              <a:rPr lang="en-US" altLang="zh-TW" sz="1800" dirty="0">
                <a:solidFill>
                  <a:srgbClr val="000000"/>
                </a:solidFill>
              </a:rPr>
              <a:t> is the acid and NaC</a:t>
            </a:r>
            <a:r>
              <a:rPr lang="en-US" altLang="zh-TW" sz="1800" baseline="-25000" dirty="0">
                <a:solidFill>
                  <a:srgbClr val="000000"/>
                </a:solidFill>
              </a:rPr>
              <a:t>7</a:t>
            </a:r>
            <a:r>
              <a:rPr lang="en-US" altLang="zh-TW" sz="1800" dirty="0">
                <a:solidFill>
                  <a:srgbClr val="000000"/>
                </a:solidFill>
              </a:rPr>
              <a:t>H</a:t>
            </a:r>
            <a:r>
              <a:rPr lang="en-US" altLang="zh-TW" sz="1800" baseline="-25000" dirty="0">
                <a:solidFill>
                  <a:srgbClr val="000000"/>
                </a:solidFill>
              </a:rPr>
              <a:t>5</a:t>
            </a:r>
            <a:r>
              <a:rPr lang="en-US" altLang="zh-TW" sz="1800" dirty="0">
                <a:solidFill>
                  <a:srgbClr val="000000"/>
                </a:solidFill>
              </a:rPr>
              <a:t>O</a:t>
            </a:r>
            <a:r>
              <a:rPr lang="en-US" altLang="zh-TW" sz="1800" baseline="-25000" dirty="0">
                <a:solidFill>
                  <a:srgbClr val="000000"/>
                </a:solidFill>
              </a:rPr>
              <a:t>2</a:t>
            </a:r>
            <a:r>
              <a:rPr lang="en-US" altLang="zh-TW" sz="1800" dirty="0">
                <a:solidFill>
                  <a:srgbClr val="000000"/>
                </a:solidFill>
              </a:rPr>
              <a:t> is the base. Therefore, we calculate the pH as follows:</a:t>
            </a: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eaLnBrk="1" hangingPunct="1">
              <a:spcBef>
                <a:spcPct val="0"/>
              </a:spcBef>
              <a:buFontTx/>
              <a:buNone/>
            </a:pPr>
            <a:endParaRPr lang="en-US" altLang="zh-TW" sz="1400" dirty="0">
              <a:solidFill>
                <a:srgbClr val="000000"/>
              </a:solidFill>
            </a:endParaRPr>
          </a:p>
          <a:p>
            <a:pPr>
              <a:spcBef>
                <a:spcPct val="0"/>
              </a:spcBef>
              <a:buFontTx/>
              <a:buNone/>
            </a:pPr>
            <a:r>
              <a:rPr lang="en-US" altLang="zh-TW" sz="1800" dirty="0">
                <a:solidFill>
                  <a:srgbClr val="000000"/>
                </a:solidFill>
              </a:rPr>
              <a:t>Confirm that the </a:t>
            </a:r>
            <a:r>
              <a:rPr lang="en-US" altLang="zh-TW" sz="1800" i="1" dirty="0">
                <a:solidFill>
                  <a:srgbClr val="000000"/>
                </a:solidFill>
              </a:rPr>
              <a:t>x is a small </a:t>
            </a:r>
            <a:r>
              <a:rPr lang="en-US" altLang="zh-TW" sz="1800" dirty="0">
                <a:solidFill>
                  <a:srgbClr val="000000"/>
                </a:solidFill>
              </a:rPr>
              <a:t>approximation is valid by calculating the [H</a:t>
            </a:r>
            <a:r>
              <a:rPr lang="en-US" altLang="zh-TW" sz="1800" baseline="-25000" dirty="0">
                <a:solidFill>
                  <a:srgbClr val="000000"/>
                </a:solidFill>
              </a:rPr>
              <a:t>3</a:t>
            </a:r>
            <a:r>
              <a:rPr lang="en-US" altLang="zh-TW" sz="1800" dirty="0">
                <a:solidFill>
                  <a:srgbClr val="000000"/>
                </a:solidFill>
              </a:rPr>
              <a:t>O</a:t>
            </a:r>
            <a:r>
              <a:rPr lang="en-US" altLang="zh-TW" sz="1800" baseline="30000" dirty="0">
                <a:solidFill>
                  <a:srgbClr val="000000"/>
                </a:solidFill>
              </a:rPr>
              <a:t>+</a:t>
            </a:r>
            <a:r>
              <a:rPr lang="en-US" altLang="zh-TW" sz="1800" dirty="0">
                <a:solidFill>
                  <a:srgbClr val="000000"/>
                </a:solidFill>
              </a:rPr>
              <a:t>] from the pH. Since [H</a:t>
            </a:r>
            <a:r>
              <a:rPr lang="en-US" altLang="zh-TW" sz="1800" baseline="-25000" dirty="0">
                <a:solidFill>
                  <a:srgbClr val="000000"/>
                </a:solidFill>
              </a:rPr>
              <a:t>3</a:t>
            </a:r>
            <a:r>
              <a:rPr lang="en-US" altLang="zh-TW" sz="1800" dirty="0">
                <a:solidFill>
                  <a:srgbClr val="000000"/>
                </a:solidFill>
              </a:rPr>
              <a:t>O</a:t>
            </a:r>
            <a:r>
              <a:rPr lang="en-US" altLang="zh-TW" sz="1800" baseline="30000" dirty="0">
                <a:solidFill>
                  <a:srgbClr val="000000"/>
                </a:solidFill>
              </a:rPr>
              <a:t>+</a:t>
            </a:r>
            <a:r>
              <a:rPr lang="en-US" altLang="zh-TW" sz="1800" dirty="0">
                <a:solidFill>
                  <a:srgbClr val="000000"/>
                </a:solidFill>
              </a:rPr>
              <a:t>] is formed by ionization of the acid, the calculated [H</a:t>
            </a:r>
            <a:r>
              <a:rPr lang="en-US" altLang="zh-TW" sz="1800" baseline="-25000" dirty="0">
                <a:solidFill>
                  <a:srgbClr val="000000"/>
                </a:solidFill>
              </a:rPr>
              <a:t>3</a:t>
            </a:r>
            <a:r>
              <a:rPr lang="en-US" altLang="zh-TW" sz="1800" dirty="0">
                <a:solidFill>
                  <a:srgbClr val="000000"/>
                </a:solidFill>
              </a:rPr>
              <a:t>O</a:t>
            </a:r>
            <a:r>
              <a:rPr lang="en-US" altLang="zh-TW" sz="1800" baseline="30000" dirty="0">
                <a:solidFill>
                  <a:srgbClr val="000000"/>
                </a:solidFill>
              </a:rPr>
              <a:t>+</a:t>
            </a:r>
            <a:r>
              <a:rPr lang="en-US" altLang="zh-TW" sz="1800" dirty="0">
                <a:solidFill>
                  <a:srgbClr val="000000"/>
                </a:solidFill>
              </a:rPr>
              <a:t>] has to be less than 0.05 (or 5%) of the initial concentration of the acid for the </a:t>
            </a:r>
            <a:r>
              <a:rPr lang="en-US" altLang="zh-TW" sz="1800" i="1" dirty="0">
                <a:solidFill>
                  <a:srgbClr val="000000"/>
                </a:solidFill>
              </a:rPr>
              <a:t>x is a small </a:t>
            </a:r>
            <a:r>
              <a:rPr lang="en-US" altLang="zh-TW" sz="1800" dirty="0">
                <a:solidFill>
                  <a:srgbClr val="000000"/>
                </a:solidFill>
              </a:rPr>
              <a:t>approximation to be valid.</a:t>
            </a: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r>
              <a:rPr lang="en-US" altLang="zh-TW" sz="1600" dirty="0">
                <a:solidFill>
                  <a:srgbClr val="000000"/>
                </a:solidFill>
              </a:rPr>
              <a:t>The approximation is valid.</a:t>
            </a:r>
          </a:p>
        </p:txBody>
      </p:sp>
      <p:sp>
        <p:nvSpPr>
          <p:cNvPr id="2051" name="Line 9">
            <a:extLst>
              <a:ext uri="{FF2B5EF4-FFF2-40B4-BE49-F238E27FC236}">
                <a16:creationId xmlns:a16="http://schemas.microsoft.com/office/drawing/2014/main" id="{99B1640F-34CE-5B40-9BD8-96C025A83EF9}"/>
              </a:ext>
            </a:extLst>
          </p:cNvPr>
          <p:cNvSpPr>
            <a:spLocks noChangeShapeType="1"/>
          </p:cNvSpPr>
          <p:nvPr/>
        </p:nvSpPr>
        <p:spPr bwMode="auto">
          <a:xfrm>
            <a:off x="634181" y="339726"/>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2052" name="Line 10">
            <a:extLst>
              <a:ext uri="{FF2B5EF4-FFF2-40B4-BE49-F238E27FC236}">
                <a16:creationId xmlns:a16="http://schemas.microsoft.com/office/drawing/2014/main" id="{F252779F-316A-4841-B3AC-D29B97E7CB5E}"/>
              </a:ext>
            </a:extLst>
          </p:cNvPr>
          <p:cNvSpPr>
            <a:spLocks noChangeShapeType="1"/>
          </p:cNvSpPr>
          <p:nvPr/>
        </p:nvSpPr>
        <p:spPr bwMode="auto">
          <a:xfrm>
            <a:off x="634181" y="5845176"/>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2053" name="Line 7">
            <a:extLst>
              <a:ext uri="{FF2B5EF4-FFF2-40B4-BE49-F238E27FC236}">
                <a16:creationId xmlns:a16="http://schemas.microsoft.com/office/drawing/2014/main" id="{C916DF72-64A8-0B43-8A0D-246333E73094}"/>
              </a:ext>
            </a:extLst>
          </p:cNvPr>
          <p:cNvSpPr>
            <a:spLocks noChangeShapeType="1"/>
          </p:cNvSpPr>
          <p:nvPr/>
        </p:nvSpPr>
        <p:spPr bwMode="auto">
          <a:xfrm>
            <a:off x="634181" y="339726"/>
            <a:ext cx="0" cy="550545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13" name="Rectangle 3">
            <a:extLst>
              <a:ext uri="{FF2B5EF4-FFF2-40B4-BE49-F238E27FC236}">
                <a16:creationId xmlns:a16="http://schemas.microsoft.com/office/drawing/2014/main" id="{DDBCEEF7-E439-5F46-8D8C-B83A1E82D092}"/>
              </a:ext>
            </a:extLst>
          </p:cNvPr>
          <p:cNvSpPr>
            <a:spLocks noChangeArrowheads="1"/>
          </p:cNvSpPr>
          <p:nvPr/>
        </p:nvSpPr>
        <p:spPr bwMode="auto">
          <a:xfrm>
            <a:off x="752182" y="214083"/>
            <a:ext cx="11031774" cy="1014413"/>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773238" indent="-1773238">
              <a:spcBef>
                <a:spcPct val="50000"/>
              </a:spcBef>
              <a:defRPr/>
            </a:pPr>
            <a:r>
              <a:rPr lang="en-US" sz="2000" b="1" dirty="0">
                <a:solidFill>
                  <a:srgbClr val="3366FF"/>
                </a:solidFill>
                <a:latin typeface="Times New Roman" panose="02020603050405020304" pitchFamily="18" charset="0"/>
                <a:cs typeface="Times New Roman" panose="02020603050405020304" pitchFamily="18" charset="0"/>
              </a:rPr>
              <a:t>Example: </a:t>
            </a:r>
            <a:r>
              <a:rPr lang="en-US" sz="2000" b="1" dirty="0">
                <a:solidFill>
                  <a:srgbClr val="000000"/>
                </a:solidFill>
                <a:latin typeface="Times New Roman" panose="02020603050405020304" pitchFamily="18" charset="0"/>
                <a:cs typeface="Times New Roman" panose="02020603050405020304" pitchFamily="18" charset="0"/>
              </a:rPr>
              <a:t>Calculating the pH of a Buffer Solution as an Equilibrium Problem and with the Henderson–</a:t>
            </a:r>
            <a:r>
              <a:rPr lang="en-US" sz="2000" b="1" dirty="0" err="1">
                <a:solidFill>
                  <a:srgbClr val="000000"/>
                </a:solidFill>
                <a:latin typeface="Times New Roman" panose="02020603050405020304" pitchFamily="18" charset="0"/>
                <a:cs typeface="Times New Roman" panose="02020603050405020304" pitchFamily="18" charset="0"/>
              </a:rPr>
              <a:t>Hasselbalch</a:t>
            </a:r>
            <a:r>
              <a:rPr lang="en-US" sz="2000" b="1" dirty="0">
                <a:solidFill>
                  <a:srgbClr val="000000"/>
                </a:solidFill>
                <a:latin typeface="Times New Roman" panose="02020603050405020304" pitchFamily="18" charset="0"/>
                <a:cs typeface="Times New Roman" panose="02020603050405020304" pitchFamily="18" charset="0"/>
              </a:rPr>
              <a:t> Equation</a:t>
            </a:r>
          </a:p>
        </p:txBody>
      </p:sp>
      <p:sp>
        <p:nvSpPr>
          <p:cNvPr id="47111" name="Text Box 8">
            <a:extLst>
              <a:ext uri="{FF2B5EF4-FFF2-40B4-BE49-F238E27FC236}">
                <a16:creationId xmlns:a16="http://schemas.microsoft.com/office/drawing/2014/main" id="{6A8F74D5-0049-FB48-9263-1BFDAFDFD5CA}"/>
              </a:ext>
            </a:extLst>
          </p:cNvPr>
          <p:cNvSpPr txBox="1">
            <a:spLocks noChangeArrowheads="1"/>
          </p:cNvSpPr>
          <p:nvPr/>
        </p:nvSpPr>
        <p:spPr bwMode="auto">
          <a:xfrm>
            <a:off x="634204" y="1050696"/>
            <a:ext cx="8532812" cy="35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600" b="1" dirty="0">
                <a:solidFill>
                  <a:srgbClr val="0432FF"/>
                </a:solidFill>
              </a:rPr>
              <a:t>Continued</a:t>
            </a:r>
            <a:endParaRPr lang="en-US" altLang="zh-TW" sz="1400" b="1" dirty="0">
              <a:solidFill>
                <a:srgbClr val="0432FF"/>
              </a:solidFill>
            </a:endParaRPr>
          </a:p>
        </p:txBody>
      </p:sp>
      <p:sp>
        <p:nvSpPr>
          <p:cNvPr id="47112" name="Line 2">
            <a:extLst>
              <a:ext uri="{FF2B5EF4-FFF2-40B4-BE49-F238E27FC236}">
                <a16:creationId xmlns:a16="http://schemas.microsoft.com/office/drawing/2014/main" id="{C427927B-0FDC-F44A-AFDA-39C0C17A287B}"/>
              </a:ext>
            </a:extLst>
          </p:cNvPr>
          <p:cNvSpPr>
            <a:spLocks noChangeShapeType="1"/>
          </p:cNvSpPr>
          <p:nvPr/>
        </p:nvSpPr>
        <p:spPr bwMode="auto">
          <a:xfrm>
            <a:off x="1831975" y="1619250"/>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IQ"/>
          </a:p>
        </p:txBody>
      </p:sp>
      <p:pic>
        <p:nvPicPr>
          <p:cNvPr id="47113" name="Picture 2" descr="C:\Documents and Settings\GEX User\Desktop\IRDVDs\50627 Tro IRDVD\Worked Example\Component\Ch16\16_pg759_equation5.jpg">
            <a:extLst>
              <a:ext uri="{FF2B5EF4-FFF2-40B4-BE49-F238E27FC236}">
                <a16:creationId xmlns:a16="http://schemas.microsoft.com/office/drawing/2014/main" id="{B264EA9C-9E50-F34D-A9C3-B95CC453A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588" y="2065109"/>
            <a:ext cx="391400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3" descr="C:\Documents and Settings\GEX User\Desktop\IRDVDs\50627 Tro IRDVD\Worked Example\Component\Ch16\16_pg759_equation6.jpg">
            <a:extLst>
              <a:ext uri="{FF2B5EF4-FFF2-40B4-BE49-F238E27FC236}">
                <a16:creationId xmlns:a16="http://schemas.microsoft.com/office/drawing/2014/main" id="{52F7F5C2-B100-EC40-B180-0DBC9A129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127" y="4618955"/>
            <a:ext cx="3723495" cy="136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2">
            <a:extLst>
              <a:ext uri="{FF2B5EF4-FFF2-40B4-BE49-F238E27FC236}">
                <a16:creationId xmlns:a16="http://schemas.microsoft.com/office/drawing/2014/main" id="{CCA169E9-83E0-FB43-B143-E82B8CFEB67B}"/>
              </a:ext>
            </a:extLst>
          </p:cNvPr>
          <p:cNvSpPr>
            <a:spLocks noChangeShapeType="1"/>
          </p:cNvSpPr>
          <p:nvPr/>
        </p:nvSpPr>
        <p:spPr bwMode="auto">
          <a:xfrm>
            <a:off x="634180" y="1438305"/>
            <a:ext cx="11370991" cy="285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IQ"/>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D7973A-1876-7544-8F69-C3D0E31CB847}"/>
              </a:ext>
            </a:extLst>
          </p:cNvPr>
          <p:cNvSpPr>
            <a:spLocks noGrp="1"/>
          </p:cNvSpPr>
          <p:nvPr>
            <p:ph idx="1"/>
          </p:nvPr>
        </p:nvSpPr>
        <p:spPr>
          <a:xfrm>
            <a:off x="330199" y="567005"/>
            <a:ext cx="11531602" cy="4351338"/>
          </a:xfrm>
        </p:spPr>
        <p:txBody>
          <a:bodyPr>
            <a:normAutofit/>
          </a:bodyPr>
          <a:lstStyle/>
          <a:p>
            <a:r>
              <a:rPr lang="en-US" sz="1800" b="0" i="0" dirty="0">
                <a:effectLst/>
                <a:latin typeface="Times New Roman" panose="02020603050405020304" pitchFamily="18" charset="0"/>
                <a:cs typeface="Times New Roman" panose="02020603050405020304" pitchFamily="18" charset="0"/>
              </a:rPr>
              <a:t>The Henderson-Hasselbalch equation also applies to a weak base. A weak base dissociates as follows: </a:t>
            </a:r>
          </a:p>
          <a:p>
            <a:pPr marL="0" indent="0">
              <a:buNone/>
            </a:pP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20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B + H</a:t>
            </a:r>
            <a:r>
              <a:rPr lang="en-US" altLang="zh-TW" sz="2000" b="1" baseline="-25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20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O </a:t>
            </a:r>
            <a:r>
              <a:rPr lang="en-US" altLang="zh-TW" sz="20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 HB</a:t>
            </a:r>
            <a:r>
              <a:rPr lang="en-US" altLang="zh-TW" sz="2000" b="1" baseline="30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 </a:t>
            </a:r>
            <a:r>
              <a:rPr lang="en-US" altLang="zh-TW" sz="2000" b="1"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 OH</a:t>
            </a:r>
            <a:r>
              <a:rPr lang="en-US" altLang="zh-TW" sz="2000" b="1" baseline="30000"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 </a:t>
            </a:r>
          </a:p>
          <a:p>
            <a:pPr marL="0" indent="0">
              <a:buNone/>
            </a:pPr>
            <a:endParaRPr lang="en-US" altLang="zh-TW" sz="2000" dirty="0">
              <a:latin typeface="Times New Roman" panose="02020603050405020304" pitchFamily="18" charset="0"/>
              <a:ea typeface="新細明體" panose="02020500000000000000" pitchFamily="18" charset="-120"/>
              <a:cs typeface="Times New Roman" panose="02020603050405020304" pitchFamily="18" charset="0"/>
            </a:endParaRPr>
          </a:p>
          <a:p>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To apply the Henderson–</a:t>
            </a:r>
            <a:r>
              <a:rPr lang="en-US" altLang="zh-TW" sz="2000" dirty="0" err="1">
                <a:latin typeface="Times New Roman" panose="02020603050405020304" pitchFamily="18" charset="0"/>
                <a:ea typeface="新細明體" panose="02020500000000000000" pitchFamily="18" charset="-120"/>
                <a:cs typeface="Times New Roman" panose="02020603050405020304" pitchFamily="18" charset="0"/>
              </a:rPr>
              <a:t>Hasselbalch</a:t>
            </a:r>
            <a:r>
              <a:rPr lang="en-US" altLang="zh-TW" sz="2000" dirty="0">
                <a:latin typeface="Times New Roman" panose="02020603050405020304" pitchFamily="18" charset="0"/>
                <a:ea typeface="新細明體" panose="02020500000000000000" pitchFamily="18" charset="-120"/>
                <a:cs typeface="Times New Roman" panose="02020603050405020304" pitchFamily="18" charset="0"/>
              </a:rPr>
              <a:t> equation, the chemical equation of the basic buffer must be looked at like an acid reaction.</a:t>
            </a:r>
          </a:p>
          <a:p>
            <a:pPr marL="0" indent="0">
              <a:buNone/>
            </a:pPr>
            <a:r>
              <a:rPr lang="en-US" altLang="zh-TW" sz="2000" b="1" dirty="0">
                <a:solidFill>
                  <a:srgbClr val="FF42BC"/>
                </a:solidFill>
                <a:latin typeface="Times New Roman" panose="02020603050405020304" pitchFamily="18" charset="0"/>
                <a:ea typeface="新細明體" panose="02020500000000000000" pitchFamily="18" charset="-120"/>
                <a:cs typeface="Times New Roman" panose="02020603050405020304" pitchFamily="18" charset="0"/>
              </a:rPr>
              <a:t>     </a:t>
            </a:r>
            <a:endParaRPr lang="en-IQ" sz="20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4E9DA87-B1E6-CB49-B7B6-BDB0BB38E5CC}"/>
              </a:ext>
            </a:extLst>
          </p:cNvPr>
          <p:cNvSpPr>
            <a:spLocks noGrp="1"/>
          </p:cNvSpPr>
          <p:nvPr>
            <p:ph type="sldNum" sz="quarter" idx="12"/>
          </p:nvPr>
        </p:nvSpPr>
        <p:spPr/>
        <p:txBody>
          <a:bodyPr/>
          <a:lstStyle/>
          <a:p>
            <a:fld id="{88090F67-2096-5340-93FF-8FBA9FFBF1CA}" type="slidenum">
              <a:rPr lang="en-IQ" smtClean="0"/>
              <a:t>59</a:t>
            </a:fld>
            <a:endParaRPr lang="en-IQ"/>
          </a:p>
        </p:txBody>
      </p:sp>
      <p:sp>
        <p:nvSpPr>
          <p:cNvPr id="5" name="Title 1">
            <a:extLst>
              <a:ext uri="{FF2B5EF4-FFF2-40B4-BE49-F238E27FC236}">
                <a16:creationId xmlns:a16="http://schemas.microsoft.com/office/drawing/2014/main" id="{1E3B22C9-78FA-D942-B8A6-6A36C8FC230C}"/>
              </a:ext>
            </a:extLst>
          </p:cNvPr>
          <p:cNvSpPr>
            <a:spLocks noGrp="1"/>
          </p:cNvSpPr>
          <p:nvPr>
            <p:ph type="title"/>
          </p:nvPr>
        </p:nvSpPr>
        <p:spPr>
          <a:xfrm>
            <a:off x="2374490" y="16970"/>
            <a:ext cx="6107062" cy="475533"/>
          </a:xfrm>
        </p:spPr>
        <p:txBody>
          <a:bodyPr>
            <a:noAutofit/>
          </a:bodyPr>
          <a:lstStyle/>
          <a:p>
            <a:pPr algn="ctr"/>
            <a:r>
              <a:rPr lang="en-US" altLang="zh-TW" sz="2000" b="1" u="sng"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Henderson–</a:t>
            </a:r>
            <a:r>
              <a:rPr lang="en-US" altLang="zh-TW" sz="2000" b="1" u="sng" dirty="0" err="1">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Hasselbalch</a:t>
            </a:r>
            <a:r>
              <a:rPr lang="en-US" altLang="zh-TW" sz="2000" b="1" u="sng"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 Equation for the Basic Buffer</a:t>
            </a:r>
            <a:endParaRPr lang="en-IQ" sz="2000" b="1" u="sng" dirty="0">
              <a:solidFill>
                <a:srgbClr val="C00000"/>
              </a:solidFill>
              <a:latin typeface="Times New Roman" panose="02020603050405020304" pitchFamily="18" charset="0"/>
              <a:cs typeface="Times New Roman" panose="02020603050405020304" pitchFamily="18" charset="0"/>
            </a:endParaRPr>
          </a:p>
        </p:txBody>
      </p:sp>
      <p:sp>
        <p:nvSpPr>
          <p:cNvPr id="9" name="矩形 1">
            <a:extLst>
              <a:ext uri="{FF2B5EF4-FFF2-40B4-BE49-F238E27FC236}">
                <a16:creationId xmlns:a16="http://schemas.microsoft.com/office/drawing/2014/main" id="{2B3E3D39-C74C-0042-BC79-8A6DA199A338}"/>
              </a:ext>
            </a:extLst>
          </p:cNvPr>
          <p:cNvSpPr>
            <a:spLocks noChangeArrowheads="1"/>
          </p:cNvSpPr>
          <p:nvPr/>
        </p:nvSpPr>
        <p:spPr bwMode="auto">
          <a:xfrm>
            <a:off x="9035210" y="2231453"/>
            <a:ext cx="1893980" cy="400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sz="2000" b="1" dirty="0">
                <a:solidFill>
                  <a:srgbClr val="FF42BC"/>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p</a:t>
            </a:r>
            <a:r>
              <a:rPr lang="en-US" altLang="zh-TW" sz="2000" b="1" i="1" dirty="0">
                <a:solidFill>
                  <a:srgbClr val="FF42BC"/>
                </a:solidFill>
                <a:latin typeface="Times New Roman" panose="02020603050405020304" pitchFamily="18" charset="0"/>
                <a:ea typeface="新細明體" panose="02020500000000000000" pitchFamily="18" charset="-120"/>
                <a:cs typeface="Times New Roman" panose="02020603050405020304" pitchFamily="18" charset="0"/>
              </a:rPr>
              <a:t>K</a:t>
            </a:r>
            <a:r>
              <a:rPr lang="en-US" altLang="zh-TW" sz="2000" b="1" baseline="-25000" dirty="0">
                <a:solidFill>
                  <a:srgbClr val="FF42BC"/>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a</a:t>
            </a:r>
            <a:r>
              <a:rPr lang="en-US" altLang="zh-TW" sz="2000" b="1" dirty="0">
                <a:solidFill>
                  <a:srgbClr val="FF42BC"/>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 + </a:t>
            </a:r>
            <a:r>
              <a:rPr lang="en-US" altLang="zh-TW" sz="2000" b="1" dirty="0" err="1">
                <a:solidFill>
                  <a:srgbClr val="FF42BC"/>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p</a:t>
            </a:r>
            <a:r>
              <a:rPr lang="en-US" altLang="zh-TW" sz="2000" b="1" i="1" dirty="0" err="1">
                <a:solidFill>
                  <a:srgbClr val="FF42BC"/>
                </a:solidFill>
                <a:latin typeface="Times New Roman" panose="02020603050405020304" pitchFamily="18" charset="0"/>
                <a:ea typeface="新細明體" panose="02020500000000000000" pitchFamily="18" charset="-120"/>
                <a:cs typeface="Times New Roman" panose="02020603050405020304" pitchFamily="18" charset="0"/>
              </a:rPr>
              <a:t>K</a:t>
            </a:r>
            <a:r>
              <a:rPr lang="en-US" altLang="zh-TW" sz="2000" b="1" baseline="-25000" dirty="0" err="1">
                <a:solidFill>
                  <a:srgbClr val="FF42BC"/>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b</a:t>
            </a:r>
            <a:r>
              <a:rPr lang="en-US" altLang="zh-TW" sz="2000" b="1" dirty="0">
                <a:solidFill>
                  <a:srgbClr val="FF42BC"/>
                </a:solidFill>
                <a:latin typeface="Times New Roman" panose="02020603050405020304" pitchFamily="18" charset="0"/>
                <a:ea typeface="新細明體" panose="02020500000000000000" pitchFamily="18" charset="-120"/>
                <a:cs typeface="Times New Roman" panose="02020603050405020304" pitchFamily="18" charset="0"/>
                <a:sym typeface="Symbol" pitchFamily="2" charset="2"/>
              </a:rPr>
              <a:t> = 14</a:t>
            </a:r>
          </a:p>
        </p:txBody>
      </p:sp>
      <p:pic>
        <p:nvPicPr>
          <p:cNvPr id="15" name="Picture 14">
            <a:extLst>
              <a:ext uri="{FF2B5EF4-FFF2-40B4-BE49-F238E27FC236}">
                <a16:creationId xmlns:a16="http://schemas.microsoft.com/office/drawing/2014/main" id="{062C388A-C25F-EE40-A67B-6C3A312ECFE4}"/>
              </a:ext>
            </a:extLst>
          </p:cNvPr>
          <p:cNvPicPr>
            <a:picLocks noChangeAspect="1"/>
          </p:cNvPicPr>
          <p:nvPr/>
        </p:nvPicPr>
        <p:blipFill>
          <a:blip r:embed="rId2"/>
          <a:stretch>
            <a:fillRect/>
          </a:stretch>
        </p:blipFill>
        <p:spPr>
          <a:xfrm>
            <a:off x="3108445" y="2231453"/>
            <a:ext cx="5245362" cy="581643"/>
          </a:xfrm>
          <a:prstGeom prst="rect">
            <a:avLst/>
          </a:prstGeom>
          <a:ln>
            <a:solidFill>
              <a:srgbClr val="0432FF"/>
            </a:solidFill>
          </a:ln>
        </p:spPr>
      </p:pic>
      <p:pic>
        <p:nvPicPr>
          <p:cNvPr id="18" name="Picture 17">
            <a:extLst>
              <a:ext uri="{FF2B5EF4-FFF2-40B4-BE49-F238E27FC236}">
                <a16:creationId xmlns:a16="http://schemas.microsoft.com/office/drawing/2014/main" id="{A104727A-71A2-5C4B-A711-FFD204D6AB35}"/>
              </a:ext>
            </a:extLst>
          </p:cNvPr>
          <p:cNvPicPr>
            <a:picLocks noChangeAspect="1"/>
          </p:cNvPicPr>
          <p:nvPr/>
        </p:nvPicPr>
        <p:blipFill>
          <a:blip r:embed="rId3"/>
          <a:stretch>
            <a:fillRect/>
          </a:stretch>
        </p:blipFill>
        <p:spPr>
          <a:xfrm>
            <a:off x="3740148" y="965423"/>
            <a:ext cx="2972538" cy="685578"/>
          </a:xfrm>
          <a:prstGeom prst="rect">
            <a:avLst/>
          </a:prstGeom>
        </p:spPr>
      </p:pic>
      <p:pic>
        <p:nvPicPr>
          <p:cNvPr id="19" name="Picture 18">
            <a:extLst>
              <a:ext uri="{FF2B5EF4-FFF2-40B4-BE49-F238E27FC236}">
                <a16:creationId xmlns:a16="http://schemas.microsoft.com/office/drawing/2014/main" id="{1508461E-9242-0F48-B7B3-08AB2333F74A}"/>
              </a:ext>
            </a:extLst>
          </p:cNvPr>
          <p:cNvPicPr>
            <a:picLocks noChangeAspect="1"/>
          </p:cNvPicPr>
          <p:nvPr/>
        </p:nvPicPr>
        <p:blipFill>
          <a:blip r:embed="rId4"/>
          <a:stretch>
            <a:fillRect/>
          </a:stretch>
        </p:blipFill>
        <p:spPr>
          <a:xfrm>
            <a:off x="330199" y="3632201"/>
            <a:ext cx="5295103" cy="2805994"/>
          </a:xfrm>
          <a:prstGeom prst="rect">
            <a:avLst/>
          </a:prstGeom>
          <a:ln>
            <a:solidFill>
              <a:srgbClr val="C00000"/>
            </a:solidFill>
            <a:extLst>
              <a:ext uri="{C807C97D-BFC1-408E-A445-0C87EB9F89A2}">
                <ask:lineSketchStyleProps xmlns:ask="http://schemas.microsoft.com/office/drawing/2018/sketchyshapes" sd="2019202374">
                  <a:custGeom>
                    <a:avLst/>
                    <a:gdLst>
                      <a:gd name="connsiteX0" fmla="*/ 0 w 5295103"/>
                      <a:gd name="connsiteY0" fmla="*/ 0 h 2805994"/>
                      <a:gd name="connsiteX1" fmla="*/ 429492 w 5295103"/>
                      <a:gd name="connsiteY1" fmla="*/ 0 h 2805994"/>
                      <a:gd name="connsiteX2" fmla="*/ 858983 w 5295103"/>
                      <a:gd name="connsiteY2" fmla="*/ 0 h 2805994"/>
                      <a:gd name="connsiteX3" fmla="*/ 1394377 w 5295103"/>
                      <a:gd name="connsiteY3" fmla="*/ 0 h 2805994"/>
                      <a:gd name="connsiteX4" fmla="*/ 1876820 w 5295103"/>
                      <a:gd name="connsiteY4" fmla="*/ 0 h 2805994"/>
                      <a:gd name="connsiteX5" fmla="*/ 2306312 w 5295103"/>
                      <a:gd name="connsiteY5" fmla="*/ 0 h 2805994"/>
                      <a:gd name="connsiteX6" fmla="*/ 2894656 w 5295103"/>
                      <a:gd name="connsiteY6" fmla="*/ 0 h 2805994"/>
                      <a:gd name="connsiteX7" fmla="*/ 3377099 w 5295103"/>
                      <a:gd name="connsiteY7" fmla="*/ 0 h 2805994"/>
                      <a:gd name="connsiteX8" fmla="*/ 3859542 w 5295103"/>
                      <a:gd name="connsiteY8" fmla="*/ 0 h 2805994"/>
                      <a:gd name="connsiteX9" fmla="*/ 4394935 w 5295103"/>
                      <a:gd name="connsiteY9" fmla="*/ 0 h 2805994"/>
                      <a:gd name="connsiteX10" fmla="*/ 5295103 w 5295103"/>
                      <a:gd name="connsiteY10" fmla="*/ 0 h 2805994"/>
                      <a:gd name="connsiteX11" fmla="*/ 5295103 w 5295103"/>
                      <a:gd name="connsiteY11" fmla="*/ 617319 h 2805994"/>
                      <a:gd name="connsiteX12" fmla="*/ 5295103 w 5295103"/>
                      <a:gd name="connsiteY12" fmla="*/ 1206577 h 2805994"/>
                      <a:gd name="connsiteX13" fmla="*/ 5295103 w 5295103"/>
                      <a:gd name="connsiteY13" fmla="*/ 1795836 h 2805994"/>
                      <a:gd name="connsiteX14" fmla="*/ 5295103 w 5295103"/>
                      <a:gd name="connsiteY14" fmla="*/ 2272855 h 2805994"/>
                      <a:gd name="connsiteX15" fmla="*/ 5295103 w 5295103"/>
                      <a:gd name="connsiteY15" fmla="*/ 2805994 h 2805994"/>
                      <a:gd name="connsiteX16" fmla="*/ 4865611 w 5295103"/>
                      <a:gd name="connsiteY16" fmla="*/ 2805994 h 2805994"/>
                      <a:gd name="connsiteX17" fmla="*/ 4436120 w 5295103"/>
                      <a:gd name="connsiteY17" fmla="*/ 2805994 h 2805994"/>
                      <a:gd name="connsiteX18" fmla="*/ 4006628 w 5295103"/>
                      <a:gd name="connsiteY18" fmla="*/ 2805994 h 2805994"/>
                      <a:gd name="connsiteX19" fmla="*/ 3418283 w 5295103"/>
                      <a:gd name="connsiteY19" fmla="*/ 2805994 h 2805994"/>
                      <a:gd name="connsiteX20" fmla="*/ 2829938 w 5295103"/>
                      <a:gd name="connsiteY20" fmla="*/ 2805994 h 2805994"/>
                      <a:gd name="connsiteX21" fmla="*/ 2400447 w 5295103"/>
                      <a:gd name="connsiteY21" fmla="*/ 2805994 h 2805994"/>
                      <a:gd name="connsiteX22" fmla="*/ 1759151 w 5295103"/>
                      <a:gd name="connsiteY22" fmla="*/ 2805994 h 2805994"/>
                      <a:gd name="connsiteX23" fmla="*/ 1329659 w 5295103"/>
                      <a:gd name="connsiteY23" fmla="*/ 2805994 h 2805994"/>
                      <a:gd name="connsiteX24" fmla="*/ 900168 w 5295103"/>
                      <a:gd name="connsiteY24" fmla="*/ 2805994 h 2805994"/>
                      <a:gd name="connsiteX25" fmla="*/ 0 w 5295103"/>
                      <a:gd name="connsiteY25" fmla="*/ 2805994 h 2805994"/>
                      <a:gd name="connsiteX26" fmla="*/ 0 w 5295103"/>
                      <a:gd name="connsiteY26" fmla="*/ 2272855 h 2805994"/>
                      <a:gd name="connsiteX27" fmla="*/ 0 w 5295103"/>
                      <a:gd name="connsiteY27" fmla="*/ 1795836 h 2805994"/>
                      <a:gd name="connsiteX28" fmla="*/ 0 w 5295103"/>
                      <a:gd name="connsiteY28" fmla="*/ 1178517 h 2805994"/>
                      <a:gd name="connsiteX29" fmla="*/ 0 w 5295103"/>
                      <a:gd name="connsiteY29" fmla="*/ 645379 h 2805994"/>
                      <a:gd name="connsiteX30" fmla="*/ 0 w 5295103"/>
                      <a:gd name="connsiteY30" fmla="*/ 0 h 280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5103" h="2805994" fill="none" extrusionOk="0">
                        <a:moveTo>
                          <a:pt x="0" y="0"/>
                        </a:moveTo>
                        <a:cubicBezTo>
                          <a:pt x="165667" y="-7889"/>
                          <a:pt x="248590" y="50452"/>
                          <a:pt x="429492" y="0"/>
                        </a:cubicBezTo>
                        <a:cubicBezTo>
                          <a:pt x="610394" y="-50452"/>
                          <a:pt x="667456" y="47662"/>
                          <a:pt x="858983" y="0"/>
                        </a:cubicBezTo>
                        <a:cubicBezTo>
                          <a:pt x="1050510" y="-47662"/>
                          <a:pt x="1248200" y="46287"/>
                          <a:pt x="1394377" y="0"/>
                        </a:cubicBezTo>
                        <a:cubicBezTo>
                          <a:pt x="1540554" y="-46287"/>
                          <a:pt x="1755476" y="45556"/>
                          <a:pt x="1876820" y="0"/>
                        </a:cubicBezTo>
                        <a:cubicBezTo>
                          <a:pt x="1998164" y="-45556"/>
                          <a:pt x="2209379" y="28809"/>
                          <a:pt x="2306312" y="0"/>
                        </a:cubicBezTo>
                        <a:cubicBezTo>
                          <a:pt x="2403245" y="-28809"/>
                          <a:pt x="2751126" y="69073"/>
                          <a:pt x="2894656" y="0"/>
                        </a:cubicBezTo>
                        <a:cubicBezTo>
                          <a:pt x="3038186" y="-69073"/>
                          <a:pt x="3178686" y="26100"/>
                          <a:pt x="3377099" y="0"/>
                        </a:cubicBezTo>
                        <a:cubicBezTo>
                          <a:pt x="3575512" y="-26100"/>
                          <a:pt x="3669679" y="25836"/>
                          <a:pt x="3859542" y="0"/>
                        </a:cubicBezTo>
                        <a:cubicBezTo>
                          <a:pt x="4049405" y="-25836"/>
                          <a:pt x="4196773" y="9101"/>
                          <a:pt x="4394935" y="0"/>
                        </a:cubicBezTo>
                        <a:cubicBezTo>
                          <a:pt x="4593097" y="-9101"/>
                          <a:pt x="4885703" y="56570"/>
                          <a:pt x="5295103" y="0"/>
                        </a:cubicBezTo>
                        <a:cubicBezTo>
                          <a:pt x="5347772" y="232929"/>
                          <a:pt x="5224143" y="489325"/>
                          <a:pt x="5295103" y="617319"/>
                        </a:cubicBezTo>
                        <a:cubicBezTo>
                          <a:pt x="5366063" y="745313"/>
                          <a:pt x="5275445" y="1070895"/>
                          <a:pt x="5295103" y="1206577"/>
                        </a:cubicBezTo>
                        <a:cubicBezTo>
                          <a:pt x="5314761" y="1342259"/>
                          <a:pt x="5227320" y="1667521"/>
                          <a:pt x="5295103" y="1795836"/>
                        </a:cubicBezTo>
                        <a:cubicBezTo>
                          <a:pt x="5362886" y="1924151"/>
                          <a:pt x="5281896" y="2134220"/>
                          <a:pt x="5295103" y="2272855"/>
                        </a:cubicBezTo>
                        <a:cubicBezTo>
                          <a:pt x="5308310" y="2411490"/>
                          <a:pt x="5271332" y="2546029"/>
                          <a:pt x="5295103" y="2805994"/>
                        </a:cubicBezTo>
                        <a:cubicBezTo>
                          <a:pt x="5121027" y="2809195"/>
                          <a:pt x="5029677" y="2792631"/>
                          <a:pt x="4865611" y="2805994"/>
                        </a:cubicBezTo>
                        <a:cubicBezTo>
                          <a:pt x="4701545" y="2819357"/>
                          <a:pt x="4578738" y="2757086"/>
                          <a:pt x="4436120" y="2805994"/>
                        </a:cubicBezTo>
                        <a:cubicBezTo>
                          <a:pt x="4293502" y="2854902"/>
                          <a:pt x="4152629" y="2766214"/>
                          <a:pt x="4006628" y="2805994"/>
                        </a:cubicBezTo>
                        <a:cubicBezTo>
                          <a:pt x="3860627" y="2845774"/>
                          <a:pt x="3648249" y="2778101"/>
                          <a:pt x="3418283" y="2805994"/>
                        </a:cubicBezTo>
                        <a:cubicBezTo>
                          <a:pt x="3188318" y="2833887"/>
                          <a:pt x="2965953" y="2788432"/>
                          <a:pt x="2829938" y="2805994"/>
                        </a:cubicBezTo>
                        <a:cubicBezTo>
                          <a:pt x="2693923" y="2823556"/>
                          <a:pt x="2506463" y="2781974"/>
                          <a:pt x="2400447" y="2805994"/>
                        </a:cubicBezTo>
                        <a:cubicBezTo>
                          <a:pt x="2294431" y="2830014"/>
                          <a:pt x="1914591" y="2778573"/>
                          <a:pt x="1759151" y="2805994"/>
                        </a:cubicBezTo>
                        <a:cubicBezTo>
                          <a:pt x="1603711" y="2833415"/>
                          <a:pt x="1508137" y="2756880"/>
                          <a:pt x="1329659" y="2805994"/>
                        </a:cubicBezTo>
                        <a:cubicBezTo>
                          <a:pt x="1151181" y="2855108"/>
                          <a:pt x="1094088" y="2758735"/>
                          <a:pt x="900168" y="2805994"/>
                        </a:cubicBezTo>
                        <a:cubicBezTo>
                          <a:pt x="706248" y="2853253"/>
                          <a:pt x="203375" y="2782091"/>
                          <a:pt x="0" y="2805994"/>
                        </a:cubicBezTo>
                        <a:cubicBezTo>
                          <a:pt x="-40179" y="2595288"/>
                          <a:pt x="3237" y="2447272"/>
                          <a:pt x="0" y="2272855"/>
                        </a:cubicBezTo>
                        <a:cubicBezTo>
                          <a:pt x="-3237" y="2098438"/>
                          <a:pt x="44864" y="1963634"/>
                          <a:pt x="0" y="1795836"/>
                        </a:cubicBezTo>
                        <a:cubicBezTo>
                          <a:pt x="-44864" y="1628038"/>
                          <a:pt x="21571" y="1352370"/>
                          <a:pt x="0" y="1178517"/>
                        </a:cubicBezTo>
                        <a:cubicBezTo>
                          <a:pt x="-21571" y="1004664"/>
                          <a:pt x="34688" y="769153"/>
                          <a:pt x="0" y="645379"/>
                        </a:cubicBezTo>
                        <a:cubicBezTo>
                          <a:pt x="-34688" y="521605"/>
                          <a:pt x="38695" y="312805"/>
                          <a:pt x="0" y="0"/>
                        </a:cubicBezTo>
                        <a:close/>
                      </a:path>
                      <a:path w="5295103" h="2805994" stroke="0" extrusionOk="0">
                        <a:moveTo>
                          <a:pt x="0" y="0"/>
                        </a:moveTo>
                        <a:cubicBezTo>
                          <a:pt x="122628" y="-15120"/>
                          <a:pt x="288233" y="35463"/>
                          <a:pt x="482443" y="0"/>
                        </a:cubicBezTo>
                        <a:cubicBezTo>
                          <a:pt x="676653" y="-35463"/>
                          <a:pt x="754771" y="29304"/>
                          <a:pt x="911934" y="0"/>
                        </a:cubicBezTo>
                        <a:cubicBezTo>
                          <a:pt x="1069097" y="-29304"/>
                          <a:pt x="1462801" y="75470"/>
                          <a:pt x="1606181" y="0"/>
                        </a:cubicBezTo>
                        <a:cubicBezTo>
                          <a:pt x="1749561" y="-75470"/>
                          <a:pt x="1883224" y="19517"/>
                          <a:pt x="2088624" y="0"/>
                        </a:cubicBezTo>
                        <a:cubicBezTo>
                          <a:pt x="2294024" y="-19517"/>
                          <a:pt x="2378904" y="2179"/>
                          <a:pt x="2518116" y="0"/>
                        </a:cubicBezTo>
                        <a:cubicBezTo>
                          <a:pt x="2657328" y="-2179"/>
                          <a:pt x="2763845" y="46186"/>
                          <a:pt x="3000558" y="0"/>
                        </a:cubicBezTo>
                        <a:cubicBezTo>
                          <a:pt x="3237271" y="-46186"/>
                          <a:pt x="3464088" y="23497"/>
                          <a:pt x="3641854" y="0"/>
                        </a:cubicBezTo>
                        <a:cubicBezTo>
                          <a:pt x="3819620" y="-23497"/>
                          <a:pt x="4016984" y="5884"/>
                          <a:pt x="4124297" y="0"/>
                        </a:cubicBezTo>
                        <a:cubicBezTo>
                          <a:pt x="4231610" y="-5884"/>
                          <a:pt x="4448656" y="48445"/>
                          <a:pt x="4553789" y="0"/>
                        </a:cubicBezTo>
                        <a:cubicBezTo>
                          <a:pt x="4658922" y="-48445"/>
                          <a:pt x="5022776" y="17767"/>
                          <a:pt x="5295103" y="0"/>
                        </a:cubicBezTo>
                        <a:cubicBezTo>
                          <a:pt x="5343887" y="252405"/>
                          <a:pt x="5280720" y="287909"/>
                          <a:pt x="5295103" y="505079"/>
                        </a:cubicBezTo>
                        <a:cubicBezTo>
                          <a:pt x="5309486" y="722249"/>
                          <a:pt x="5242704" y="898652"/>
                          <a:pt x="5295103" y="1038218"/>
                        </a:cubicBezTo>
                        <a:cubicBezTo>
                          <a:pt x="5347502" y="1177784"/>
                          <a:pt x="5278404" y="1438743"/>
                          <a:pt x="5295103" y="1627477"/>
                        </a:cubicBezTo>
                        <a:cubicBezTo>
                          <a:pt x="5311802" y="1816211"/>
                          <a:pt x="5231532" y="1936779"/>
                          <a:pt x="5295103" y="2160615"/>
                        </a:cubicBezTo>
                        <a:cubicBezTo>
                          <a:pt x="5358674" y="2384451"/>
                          <a:pt x="5224456" y="2653863"/>
                          <a:pt x="5295103" y="2805994"/>
                        </a:cubicBezTo>
                        <a:cubicBezTo>
                          <a:pt x="5165222" y="2808772"/>
                          <a:pt x="4969058" y="2769125"/>
                          <a:pt x="4865611" y="2805994"/>
                        </a:cubicBezTo>
                        <a:cubicBezTo>
                          <a:pt x="4762164" y="2842863"/>
                          <a:pt x="4519290" y="2793493"/>
                          <a:pt x="4277267" y="2805994"/>
                        </a:cubicBezTo>
                        <a:cubicBezTo>
                          <a:pt x="4035244" y="2818495"/>
                          <a:pt x="3956920" y="2770438"/>
                          <a:pt x="3741873" y="2805994"/>
                        </a:cubicBezTo>
                        <a:cubicBezTo>
                          <a:pt x="3526826" y="2841550"/>
                          <a:pt x="3250058" y="2737154"/>
                          <a:pt x="3047626" y="2805994"/>
                        </a:cubicBezTo>
                        <a:cubicBezTo>
                          <a:pt x="2845194" y="2874834"/>
                          <a:pt x="2761280" y="2763185"/>
                          <a:pt x="2512232" y="2805994"/>
                        </a:cubicBezTo>
                        <a:cubicBezTo>
                          <a:pt x="2263184" y="2848803"/>
                          <a:pt x="2173874" y="2798173"/>
                          <a:pt x="1976838" y="2805994"/>
                        </a:cubicBezTo>
                        <a:cubicBezTo>
                          <a:pt x="1779802" y="2813815"/>
                          <a:pt x="1704089" y="2757029"/>
                          <a:pt x="1494396" y="2805994"/>
                        </a:cubicBezTo>
                        <a:cubicBezTo>
                          <a:pt x="1284703" y="2854959"/>
                          <a:pt x="1119579" y="2746500"/>
                          <a:pt x="800149" y="2805994"/>
                        </a:cubicBezTo>
                        <a:cubicBezTo>
                          <a:pt x="480719" y="2865488"/>
                          <a:pt x="207872" y="2747728"/>
                          <a:pt x="0" y="2805994"/>
                        </a:cubicBezTo>
                        <a:cubicBezTo>
                          <a:pt x="-9334" y="2521201"/>
                          <a:pt x="12656" y="2473714"/>
                          <a:pt x="0" y="2188675"/>
                        </a:cubicBezTo>
                        <a:cubicBezTo>
                          <a:pt x="-12656" y="1903636"/>
                          <a:pt x="45641" y="1759854"/>
                          <a:pt x="0" y="1599417"/>
                        </a:cubicBezTo>
                        <a:cubicBezTo>
                          <a:pt x="-45641" y="1438980"/>
                          <a:pt x="34804" y="1250715"/>
                          <a:pt x="0" y="1038218"/>
                        </a:cubicBezTo>
                        <a:cubicBezTo>
                          <a:pt x="-34804" y="825721"/>
                          <a:pt x="82134" y="241184"/>
                          <a:pt x="0" y="0"/>
                        </a:cubicBezTo>
                        <a:close/>
                      </a:path>
                    </a:pathLst>
                  </a:custGeom>
                  <ask:type>
                    <ask:lineSketchScribble/>
                  </ask:type>
                </ask:lineSketchStyleProps>
              </a:ext>
            </a:extLst>
          </a:ln>
        </p:spPr>
      </p:pic>
      <p:pic>
        <p:nvPicPr>
          <p:cNvPr id="20" name="Picture 19">
            <a:extLst>
              <a:ext uri="{FF2B5EF4-FFF2-40B4-BE49-F238E27FC236}">
                <a16:creationId xmlns:a16="http://schemas.microsoft.com/office/drawing/2014/main" id="{863A18D9-373A-C647-8FB5-9C8F4B66FBB0}"/>
              </a:ext>
            </a:extLst>
          </p:cNvPr>
          <p:cNvPicPr>
            <a:picLocks noChangeAspect="1"/>
          </p:cNvPicPr>
          <p:nvPr/>
        </p:nvPicPr>
        <p:blipFill rotWithShape="1">
          <a:blip r:embed="rId5"/>
          <a:srcRect l="4889" t="4038" r="2151" b="2174"/>
          <a:stretch/>
        </p:blipFill>
        <p:spPr>
          <a:xfrm>
            <a:off x="6021309" y="3507957"/>
            <a:ext cx="5972494" cy="2805994"/>
          </a:xfrm>
          <a:prstGeom prst="rect">
            <a:avLst/>
          </a:prstGeom>
          <a:ln>
            <a:solidFill>
              <a:srgbClr val="0432FF"/>
            </a:solidFill>
            <a:extLst>
              <a:ext uri="{C807C97D-BFC1-408E-A445-0C87EB9F89A2}">
                <ask:lineSketchStyleProps xmlns:ask="http://schemas.microsoft.com/office/drawing/2018/sketchyshapes" sd="1841547538">
                  <a:custGeom>
                    <a:avLst/>
                    <a:gdLst>
                      <a:gd name="connsiteX0" fmla="*/ 0 w 5972494"/>
                      <a:gd name="connsiteY0" fmla="*/ 0 h 2805994"/>
                      <a:gd name="connsiteX1" fmla="*/ 656974 w 5972494"/>
                      <a:gd name="connsiteY1" fmla="*/ 0 h 2805994"/>
                      <a:gd name="connsiteX2" fmla="*/ 1254224 w 5972494"/>
                      <a:gd name="connsiteY2" fmla="*/ 0 h 2805994"/>
                      <a:gd name="connsiteX3" fmla="*/ 1672298 w 5972494"/>
                      <a:gd name="connsiteY3" fmla="*/ 0 h 2805994"/>
                      <a:gd name="connsiteX4" fmla="*/ 2329273 w 5972494"/>
                      <a:gd name="connsiteY4" fmla="*/ 0 h 2805994"/>
                      <a:gd name="connsiteX5" fmla="*/ 3045972 w 5972494"/>
                      <a:gd name="connsiteY5" fmla="*/ 0 h 2805994"/>
                      <a:gd name="connsiteX6" fmla="*/ 3523771 w 5972494"/>
                      <a:gd name="connsiteY6" fmla="*/ 0 h 2805994"/>
                      <a:gd name="connsiteX7" fmla="*/ 4001571 w 5972494"/>
                      <a:gd name="connsiteY7" fmla="*/ 0 h 2805994"/>
                      <a:gd name="connsiteX8" fmla="*/ 4658545 w 5972494"/>
                      <a:gd name="connsiteY8" fmla="*/ 0 h 2805994"/>
                      <a:gd name="connsiteX9" fmla="*/ 5076620 w 5972494"/>
                      <a:gd name="connsiteY9" fmla="*/ 0 h 2805994"/>
                      <a:gd name="connsiteX10" fmla="*/ 5972494 w 5972494"/>
                      <a:gd name="connsiteY10" fmla="*/ 0 h 2805994"/>
                      <a:gd name="connsiteX11" fmla="*/ 5972494 w 5972494"/>
                      <a:gd name="connsiteY11" fmla="*/ 617319 h 2805994"/>
                      <a:gd name="connsiteX12" fmla="*/ 5972494 w 5972494"/>
                      <a:gd name="connsiteY12" fmla="*/ 1178517 h 2805994"/>
                      <a:gd name="connsiteX13" fmla="*/ 5972494 w 5972494"/>
                      <a:gd name="connsiteY13" fmla="*/ 1655536 h 2805994"/>
                      <a:gd name="connsiteX14" fmla="*/ 5972494 w 5972494"/>
                      <a:gd name="connsiteY14" fmla="*/ 2216735 h 2805994"/>
                      <a:gd name="connsiteX15" fmla="*/ 5972494 w 5972494"/>
                      <a:gd name="connsiteY15" fmla="*/ 2805994 h 2805994"/>
                      <a:gd name="connsiteX16" fmla="*/ 5375245 w 5972494"/>
                      <a:gd name="connsiteY16" fmla="*/ 2805994 h 2805994"/>
                      <a:gd name="connsiteX17" fmla="*/ 4718270 w 5972494"/>
                      <a:gd name="connsiteY17" fmla="*/ 2805994 h 2805994"/>
                      <a:gd name="connsiteX18" fmla="*/ 4061296 w 5972494"/>
                      <a:gd name="connsiteY18" fmla="*/ 2805994 h 2805994"/>
                      <a:gd name="connsiteX19" fmla="*/ 3583496 w 5972494"/>
                      <a:gd name="connsiteY19" fmla="*/ 2805994 h 2805994"/>
                      <a:gd name="connsiteX20" fmla="*/ 3045972 w 5972494"/>
                      <a:gd name="connsiteY20" fmla="*/ 2805994 h 2805994"/>
                      <a:gd name="connsiteX21" fmla="*/ 2329273 w 5972494"/>
                      <a:gd name="connsiteY21" fmla="*/ 2805994 h 2805994"/>
                      <a:gd name="connsiteX22" fmla="*/ 1612573 w 5972494"/>
                      <a:gd name="connsiteY22" fmla="*/ 2805994 h 2805994"/>
                      <a:gd name="connsiteX23" fmla="*/ 1015324 w 5972494"/>
                      <a:gd name="connsiteY23" fmla="*/ 2805994 h 2805994"/>
                      <a:gd name="connsiteX24" fmla="*/ 0 w 5972494"/>
                      <a:gd name="connsiteY24" fmla="*/ 2805994 h 2805994"/>
                      <a:gd name="connsiteX25" fmla="*/ 0 w 5972494"/>
                      <a:gd name="connsiteY25" fmla="*/ 2328975 h 2805994"/>
                      <a:gd name="connsiteX26" fmla="*/ 0 w 5972494"/>
                      <a:gd name="connsiteY26" fmla="*/ 1711656 h 2805994"/>
                      <a:gd name="connsiteX27" fmla="*/ 0 w 5972494"/>
                      <a:gd name="connsiteY27" fmla="*/ 1094338 h 2805994"/>
                      <a:gd name="connsiteX28" fmla="*/ 0 w 5972494"/>
                      <a:gd name="connsiteY28" fmla="*/ 617319 h 2805994"/>
                      <a:gd name="connsiteX29" fmla="*/ 0 w 5972494"/>
                      <a:gd name="connsiteY29" fmla="*/ 0 h 280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72494" h="2805994" fill="none" extrusionOk="0">
                        <a:moveTo>
                          <a:pt x="0" y="0"/>
                        </a:moveTo>
                        <a:cubicBezTo>
                          <a:pt x="289667" y="-54652"/>
                          <a:pt x="365307" y="42469"/>
                          <a:pt x="656974" y="0"/>
                        </a:cubicBezTo>
                        <a:cubicBezTo>
                          <a:pt x="948641" y="-42469"/>
                          <a:pt x="1058411" y="69236"/>
                          <a:pt x="1254224" y="0"/>
                        </a:cubicBezTo>
                        <a:cubicBezTo>
                          <a:pt x="1450037" y="-69236"/>
                          <a:pt x="1561878" y="6741"/>
                          <a:pt x="1672298" y="0"/>
                        </a:cubicBezTo>
                        <a:cubicBezTo>
                          <a:pt x="1782718" y="-6741"/>
                          <a:pt x="2101731" y="42293"/>
                          <a:pt x="2329273" y="0"/>
                        </a:cubicBezTo>
                        <a:cubicBezTo>
                          <a:pt x="2556816" y="-42293"/>
                          <a:pt x="2814908" y="30633"/>
                          <a:pt x="3045972" y="0"/>
                        </a:cubicBezTo>
                        <a:cubicBezTo>
                          <a:pt x="3277036" y="-30633"/>
                          <a:pt x="3325984" y="44759"/>
                          <a:pt x="3523771" y="0"/>
                        </a:cubicBezTo>
                        <a:cubicBezTo>
                          <a:pt x="3721558" y="-44759"/>
                          <a:pt x="3828259" y="29249"/>
                          <a:pt x="4001571" y="0"/>
                        </a:cubicBezTo>
                        <a:cubicBezTo>
                          <a:pt x="4174883" y="-29249"/>
                          <a:pt x="4508358" y="70354"/>
                          <a:pt x="4658545" y="0"/>
                        </a:cubicBezTo>
                        <a:cubicBezTo>
                          <a:pt x="4808732" y="-70354"/>
                          <a:pt x="4893166" y="26561"/>
                          <a:pt x="5076620" y="0"/>
                        </a:cubicBezTo>
                        <a:cubicBezTo>
                          <a:pt x="5260074" y="-26561"/>
                          <a:pt x="5629264" y="38329"/>
                          <a:pt x="5972494" y="0"/>
                        </a:cubicBezTo>
                        <a:cubicBezTo>
                          <a:pt x="6020867" y="168972"/>
                          <a:pt x="5968327" y="484565"/>
                          <a:pt x="5972494" y="617319"/>
                        </a:cubicBezTo>
                        <a:cubicBezTo>
                          <a:pt x="5976661" y="750073"/>
                          <a:pt x="5938524" y="958832"/>
                          <a:pt x="5972494" y="1178517"/>
                        </a:cubicBezTo>
                        <a:cubicBezTo>
                          <a:pt x="6006464" y="1398202"/>
                          <a:pt x="5919551" y="1527355"/>
                          <a:pt x="5972494" y="1655536"/>
                        </a:cubicBezTo>
                        <a:cubicBezTo>
                          <a:pt x="6025437" y="1783717"/>
                          <a:pt x="5927407" y="2048860"/>
                          <a:pt x="5972494" y="2216735"/>
                        </a:cubicBezTo>
                        <a:cubicBezTo>
                          <a:pt x="6017581" y="2384610"/>
                          <a:pt x="5920811" y="2667984"/>
                          <a:pt x="5972494" y="2805994"/>
                        </a:cubicBezTo>
                        <a:cubicBezTo>
                          <a:pt x="5745827" y="2815101"/>
                          <a:pt x="5657318" y="2736044"/>
                          <a:pt x="5375245" y="2805994"/>
                        </a:cubicBezTo>
                        <a:cubicBezTo>
                          <a:pt x="5093172" y="2875944"/>
                          <a:pt x="4862465" y="2766777"/>
                          <a:pt x="4718270" y="2805994"/>
                        </a:cubicBezTo>
                        <a:cubicBezTo>
                          <a:pt x="4574076" y="2845211"/>
                          <a:pt x="4351287" y="2733211"/>
                          <a:pt x="4061296" y="2805994"/>
                        </a:cubicBezTo>
                        <a:cubicBezTo>
                          <a:pt x="3771305" y="2878777"/>
                          <a:pt x="3767907" y="2769941"/>
                          <a:pt x="3583496" y="2805994"/>
                        </a:cubicBezTo>
                        <a:cubicBezTo>
                          <a:pt x="3399085" y="2842047"/>
                          <a:pt x="3203696" y="2747239"/>
                          <a:pt x="3045972" y="2805994"/>
                        </a:cubicBezTo>
                        <a:cubicBezTo>
                          <a:pt x="2888248" y="2864749"/>
                          <a:pt x="2611253" y="2736527"/>
                          <a:pt x="2329273" y="2805994"/>
                        </a:cubicBezTo>
                        <a:cubicBezTo>
                          <a:pt x="2047293" y="2875461"/>
                          <a:pt x="1823602" y="2747930"/>
                          <a:pt x="1612573" y="2805994"/>
                        </a:cubicBezTo>
                        <a:cubicBezTo>
                          <a:pt x="1401544" y="2864058"/>
                          <a:pt x="1271197" y="2738409"/>
                          <a:pt x="1015324" y="2805994"/>
                        </a:cubicBezTo>
                        <a:cubicBezTo>
                          <a:pt x="759451" y="2873579"/>
                          <a:pt x="255324" y="2754502"/>
                          <a:pt x="0" y="2805994"/>
                        </a:cubicBezTo>
                        <a:cubicBezTo>
                          <a:pt x="-54540" y="2664121"/>
                          <a:pt x="25207" y="2445695"/>
                          <a:pt x="0" y="2328975"/>
                        </a:cubicBezTo>
                        <a:cubicBezTo>
                          <a:pt x="-25207" y="2212255"/>
                          <a:pt x="46967" y="1986626"/>
                          <a:pt x="0" y="1711656"/>
                        </a:cubicBezTo>
                        <a:cubicBezTo>
                          <a:pt x="-46967" y="1436686"/>
                          <a:pt x="59317" y="1360925"/>
                          <a:pt x="0" y="1094338"/>
                        </a:cubicBezTo>
                        <a:cubicBezTo>
                          <a:pt x="-59317" y="827751"/>
                          <a:pt x="9944" y="730177"/>
                          <a:pt x="0" y="617319"/>
                        </a:cubicBezTo>
                        <a:cubicBezTo>
                          <a:pt x="-9944" y="504461"/>
                          <a:pt x="39803" y="129949"/>
                          <a:pt x="0" y="0"/>
                        </a:cubicBezTo>
                        <a:close/>
                      </a:path>
                      <a:path w="5972494" h="2805994" stroke="0" extrusionOk="0">
                        <a:moveTo>
                          <a:pt x="0" y="0"/>
                        </a:moveTo>
                        <a:cubicBezTo>
                          <a:pt x="225863" y="-14128"/>
                          <a:pt x="406327" y="24501"/>
                          <a:pt x="537524" y="0"/>
                        </a:cubicBezTo>
                        <a:cubicBezTo>
                          <a:pt x="668721" y="-24501"/>
                          <a:pt x="898597" y="20691"/>
                          <a:pt x="1254224" y="0"/>
                        </a:cubicBezTo>
                        <a:cubicBezTo>
                          <a:pt x="1609851" y="-20691"/>
                          <a:pt x="1731123" y="32081"/>
                          <a:pt x="1970923" y="0"/>
                        </a:cubicBezTo>
                        <a:cubicBezTo>
                          <a:pt x="2210723" y="-32081"/>
                          <a:pt x="2287611" y="40497"/>
                          <a:pt x="2388998" y="0"/>
                        </a:cubicBezTo>
                        <a:cubicBezTo>
                          <a:pt x="2490386" y="-40497"/>
                          <a:pt x="2713898" y="3113"/>
                          <a:pt x="2866797" y="0"/>
                        </a:cubicBezTo>
                        <a:cubicBezTo>
                          <a:pt x="3019696" y="-3113"/>
                          <a:pt x="3234001" y="25212"/>
                          <a:pt x="3404322" y="0"/>
                        </a:cubicBezTo>
                        <a:cubicBezTo>
                          <a:pt x="3574643" y="-25212"/>
                          <a:pt x="3715613" y="61018"/>
                          <a:pt x="3941846" y="0"/>
                        </a:cubicBezTo>
                        <a:cubicBezTo>
                          <a:pt x="4168079" y="-61018"/>
                          <a:pt x="4287130" y="50251"/>
                          <a:pt x="4479371" y="0"/>
                        </a:cubicBezTo>
                        <a:cubicBezTo>
                          <a:pt x="4671613" y="-50251"/>
                          <a:pt x="4843589" y="49243"/>
                          <a:pt x="5136345" y="0"/>
                        </a:cubicBezTo>
                        <a:cubicBezTo>
                          <a:pt x="5429101" y="-49243"/>
                          <a:pt x="5716933" y="50876"/>
                          <a:pt x="5972494" y="0"/>
                        </a:cubicBezTo>
                        <a:cubicBezTo>
                          <a:pt x="6027944" y="181475"/>
                          <a:pt x="5939777" y="315191"/>
                          <a:pt x="5972494" y="477019"/>
                        </a:cubicBezTo>
                        <a:cubicBezTo>
                          <a:pt x="6005211" y="638847"/>
                          <a:pt x="5925044" y="816749"/>
                          <a:pt x="5972494" y="954038"/>
                        </a:cubicBezTo>
                        <a:cubicBezTo>
                          <a:pt x="6019944" y="1091327"/>
                          <a:pt x="5950302" y="1342883"/>
                          <a:pt x="5972494" y="1515237"/>
                        </a:cubicBezTo>
                        <a:cubicBezTo>
                          <a:pt x="5994686" y="1687591"/>
                          <a:pt x="5912940" y="1921381"/>
                          <a:pt x="5972494" y="2104496"/>
                        </a:cubicBezTo>
                        <a:cubicBezTo>
                          <a:pt x="6032048" y="2287611"/>
                          <a:pt x="5967944" y="2633449"/>
                          <a:pt x="5972494" y="2805994"/>
                        </a:cubicBezTo>
                        <a:cubicBezTo>
                          <a:pt x="5711621" y="2834646"/>
                          <a:pt x="5440953" y="2758730"/>
                          <a:pt x="5255795" y="2805994"/>
                        </a:cubicBezTo>
                        <a:cubicBezTo>
                          <a:pt x="5070637" y="2853258"/>
                          <a:pt x="4956305" y="2778988"/>
                          <a:pt x="4658545" y="2805994"/>
                        </a:cubicBezTo>
                        <a:cubicBezTo>
                          <a:pt x="4360785" y="2833000"/>
                          <a:pt x="4395992" y="2777926"/>
                          <a:pt x="4240471" y="2805994"/>
                        </a:cubicBezTo>
                        <a:cubicBezTo>
                          <a:pt x="4084950" y="2834062"/>
                          <a:pt x="3815438" y="2801807"/>
                          <a:pt x="3702946" y="2805994"/>
                        </a:cubicBezTo>
                        <a:cubicBezTo>
                          <a:pt x="3590455" y="2810181"/>
                          <a:pt x="3342914" y="2761905"/>
                          <a:pt x="3165422" y="2805994"/>
                        </a:cubicBezTo>
                        <a:cubicBezTo>
                          <a:pt x="2987930" y="2850083"/>
                          <a:pt x="2848715" y="2786916"/>
                          <a:pt x="2747347" y="2805994"/>
                        </a:cubicBezTo>
                        <a:cubicBezTo>
                          <a:pt x="2645979" y="2825072"/>
                          <a:pt x="2412737" y="2805120"/>
                          <a:pt x="2269548" y="2805994"/>
                        </a:cubicBezTo>
                        <a:cubicBezTo>
                          <a:pt x="2126359" y="2806868"/>
                          <a:pt x="1993587" y="2792906"/>
                          <a:pt x="1851473" y="2805994"/>
                        </a:cubicBezTo>
                        <a:cubicBezTo>
                          <a:pt x="1709360" y="2819082"/>
                          <a:pt x="1392896" y="2789029"/>
                          <a:pt x="1254224" y="2805994"/>
                        </a:cubicBezTo>
                        <a:cubicBezTo>
                          <a:pt x="1115552" y="2822959"/>
                          <a:pt x="835588" y="2759099"/>
                          <a:pt x="716699" y="2805994"/>
                        </a:cubicBezTo>
                        <a:cubicBezTo>
                          <a:pt x="597811" y="2852889"/>
                          <a:pt x="208274" y="2750607"/>
                          <a:pt x="0" y="2805994"/>
                        </a:cubicBezTo>
                        <a:cubicBezTo>
                          <a:pt x="-65124" y="2638830"/>
                          <a:pt x="756" y="2412426"/>
                          <a:pt x="0" y="2244795"/>
                        </a:cubicBezTo>
                        <a:cubicBezTo>
                          <a:pt x="-756" y="2077164"/>
                          <a:pt x="43867" y="1901297"/>
                          <a:pt x="0" y="1711656"/>
                        </a:cubicBezTo>
                        <a:cubicBezTo>
                          <a:pt x="-43867" y="1522015"/>
                          <a:pt x="20602" y="1334311"/>
                          <a:pt x="0" y="1150458"/>
                        </a:cubicBezTo>
                        <a:cubicBezTo>
                          <a:pt x="-20602" y="966605"/>
                          <a:pt x="18288" y="769830"/>
                          <a:pt x="0" y="589259"/>
                        </a:cubicBezTo>
                        <a:cubicBezTo>
                          <a:pt x="-18288" y="408688"/>
                          <a:pt x="46255" y="145049"/>
                          <a:pt x="0" y="0"/>
                        </a:cubicBezTo>
                        <a:close/>
                      </a:path>
                    </a:pathLst>
                  </a:custGeom>
                  <ask:type>
                    <ask:lineSketchScribble/>
                  </ask:type>
                </ask:lineSketchStyleProps>
              </a:ext>
            </a:extLst>
          </a:ln>
        </p:spPr>
      </p:pic>
    </p:spTree>
    <p:extLst>
      <p:ext uri="{BB962C8B-B14F-4D97-AF65-F5344CB8AC3E}">
        <p14:creationId xmlns:p14="http://schemas.microsoft.com/office/powerpoint/2010/main" val="1046648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a:extLst>
              <a:ext uri="{FF2B5EF4-FFF2-40B4-BE49-F238E27FC236}">
                <a16:creationId xmlns:a16="http://schemas.microsoft.com/office/drawing/2014/main" id="{AA97A44B-94D1-C147-8F32-0B7484545E9C}"/>
              </a:ext>
            </a:extLst>
          </p:cNvPr>
          <p:cNvSpPr>
            <a:spLocks noGrp="1" noChangeArrowheads="1"/>
          </p:cNvSpPr>
          <p:nvPr>
            <p:ph type="title"/>
          </p:nvPr>
        </p:nvSpPr>
        <p:spPr>
          <a:xfrm>
            <a:off x="484909" y="220661"/>
            <a:ext cx="8458200" cy="579438"/>
          </a:xfrm>
        </p:spPr>
        <p:txBody>
          <a:bodyPr>
            <a:normAutofit fontScale="90000"/>
          </a:bodyPr>
          <a:lstStyle/>
          <a:p>
            <a:pPr eaLnBrk="1" hangingPunct="1"/>
            <a:r>
              <a:rPr lang="en-US" altLang="zh-TW" b="1"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Titration</a:t>
            </a:r>
          </a:p>
        </p:txBody>
      </p:sp>
      <p:pic>
        <p:nvPicPr>
          <p:cNvPr id="78851" name="Picture 6" descr="16_05_Figure">
            <a:extLst>
              <a:ext uri="{FF2B5EF4-FFF2-40B4-BE49-F238E27FC236}">
                <a16:creationId xmlns:a16="http://schemas.microsoft.com/office/drawing/2014/main" id="{A94A508C-7263-2D44-B367-D6FA8A1B3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556"/>
          <a:stretch>
            <a:fillRect/>
          </a:stretch>
        </p:blipFill>
        <p:spPr bwMode="auto">
          <a:xfrm>
            <a:off x="3086388" y="567026"/>
            <a:ext cx="8094229" cy="5723948"/>
          </a:xfrm>
          <a:prstGeom prst="rect">
            <a:avLst/>
          </a:prstGeom>
          <a:noFill/>
          <a:ln w="38100">
            <a:solidFill>
              <a:srgbClr val="92D050"/>
            </a:solidFill>
            <a:miter lim="800000"/>
            <a:headEnd/>
            <a:tailEnd/>
            <a:extLst>
              <a:ext uri="{C807C97D-BFC1-408E-A445-0C87EB9F89A2}">
                <ask:lineSketchStyleProps xmlns:ask="http://schemas.microsoft.com/office/drawing/2018/sketchyshapes" sd="217274290">
                  <a:custGeom>
                    <a:avLst/>
                    <a:gdLst>
                      <a:gd name="connsiteX0" fmla="*/ 0 w 8094229"/>
                      <a:gd name="connsiteY0" fmla="*/ 0 h 5723948"/>
                      <a:gd name="connsiteX1" fmla="*/ 740044 w 8094229"/>
                      <a:gd name="connsiteY1" fmla="*/ 0 h 5723948"/>
                      <a:gd name="connsiteX2" fmla="*/ 1075376 w 8094229"/>
                      <a:gd name="connsiteY2" fmla="*/ 0 h 5723948"/>
                      <a:gd name="connsiteX3" fmla="*/ 1491651 w 8094229"/>
                      <a:gd name="connsiteY3" fmla="*/ 0 h 5723948"/>
                      <a:gd name="connsiteX4" fmla="*/ 2150752 w 8094229"/>
                      <a:gd name="connsiteY4" fmla="*/ 0 h 5723948"/>
                      <a:gd name="connsiteX5" fmla="*/ 2647969 w 8094229"/>
                      <a:gd name="connsiteY5" fmla="*/ 0 h 5723948"/>
                      <a:gd name="connsiteX6" fmla="*/ 3226128 w 8094229"/>
                      <a:gd name="connsiteY6" fmla="*/ 0 h 5723948"/>
                      <a:gd name="connsiteX7" fmla="*/ 3561461 w 8094229"/>
                      <a:gd name="connsiteY7" fmla="*/ 0 h 5723948"/>
                      <a:gd name="connsiteX8" fmla="*/ 4139620 w 8094229"/>
                      <a:gd name="connsiteY8" fmla="*/ 0 h 5723948"/>
                      <a:gd name="connsiteX9" fmla="*/ 4717779 w 8094229"/>
                      <a:gd name="connsiteY9" fmla="*/ 0 h 5723948"/>
                      <a:gd name="connsiteX10" fmla="*/ 5457823 w 8094229"/>
                      <a:gd name="connsiteY10" fmla="*/ 0 h 5723948"/>
                      <a:gd name="connsiteX11" fmla="*/ 5955040 w 8094229"/>
                      <a:gd name="connsiteY11" fmla="*/ 0 h 5723948"/>
                      <a:gd name="connsiteX12" fmla="*/ 6290372 w 8094229"/>
                      <a:gd name="connsiteY12" fmla="*/ 0 h 5723948"/>
                      <a:gd name="connsiteX13" fmla="*/ 7030416 w 8094229"/>
                      <a:gd name="connsiteY13" fmla="*/ 0 h 5723948"/>
                      <a:gd name="connsiteX14" fmla="*/ 7527633 w 8094229"/>
                      <a:gd name="connsiteY14" fmla="*/ 0 h 5723948"/>
                      <a:gd name="connsiteX15" fmla="*/ 8094229 w 8094229"/>
                      <a:gd name="connsiteY15" fmla="*/ 0 h 5723948"/>
                      <a:gd name="connsiteX16" fmla="*/ 8094229 w 8094229"/>
                      <a:gd name="connsiteY16" fmla="*/ 686874 h 5723948"/>
                      <a:gd name="connsiteX17" fmla="*/ 8094229 w 8094229"/>
                      <a:gd name="connsiteY17" fmla="*/ 1259269 h 5723948"/>
                      <a:gd name="connsiteX18" fmla="*/ 8094229 w 8094229"/>
                      <a:gd name="connsiteY18" fmla="*/ 1831663 h 5723948"/>
                      <a:gd name="connsiteX19" fmla="*/ 8094229 w 8094229"/>
                      <a:gd name="connsiteY19" fmla="*/ 2461298 h 5723948"/>
                      <a:gd name="connsiteX20" fmla="*/ 8094229 w 8094229"/>
                      <a:gd name="connsiteY20" fmla="*/ 3090932 h 5723948"/>
                      <a:gd name="connsiteX21" fmla="*/ 8094229 w 8094229"/>
                      <a:gd name="connsiteY21" fmla="*/ 3606087 h 5723948"/>
                      <a:gd name="connsiteX22" fmla="*/ 8094229 w 8094229"/>
                      <a:gd name="connsiteY22" fmla="*/ 4292961 h 5723948"/>
                      <a:gd name="connsiteX23" fmla="*/ 8094229 w 8094229"/>
                      <a:gd name="connsiteY23" fmla="*/ 4693637 h 5723948"/>
                      <a:gd name="connsiteX24" fmla="*/ 8094229 w 8094229"/>
                      <a:gd name="connsiteY24" fmla="*/ 5723948 h 5723948"/>
                      <a:gd name="connsiteX25" fmla="*/ 7435127 w 8094229"/>
                      <a:gd name="connsiteY25" fmla="*/ 5723948 h 5723948"/>
                      <a:gd name="connsiteX26" fmla="*/ 7018853 w 8094229"/>
                      <a:gd name="connsiteY26" fmla="*/ 5723948 h 5723948"/>
                      <a:gd name="connsiteX27" fmla="*/ 6521636 w 8094229"/>
                      <a:gd name="connsiteY27" fmla="*/ 5723948 h 5723948"/>
                      <a:gd name="connsiteX28" fmla="*/ 5943477 w 8094229"/>
                      <a:gd name="connsiteY28" fmla="*/ 5723948 h 5723948"/>
                      <a:gd name="connsiteX29" fmla="*/ 5446260 w 8094229"/>
                      <a:gd name="connsiteY29" fmla="*/ 5723948 h 5723948"/>
                      <a:gd name="connsiteX30" fmla="*/ 4868101 w 8094229"/>
                      <a:gd name="connsiteY30" fmla="*/ 5723948 h 5723948"/>
                      <a:gd name="connsiteX31" fmla="*/ 4451826 w 8094229"/>
                      <a:gd name="connsiteY31" fmla="*/ 5723948 h 5723948"/>
                      <a:gd name="connsiteX32" fmla="*/ 3873667 w 8094229"/>
                      <a:gd name="connsiteY32" fmla="*/ 5723948 h 5723948"/>
                      <a:gd name="connsiteX33" fmla="*/ 3295508 w 8094229"/>
                      <a:gd name="connsiteY33" fmla="*/ 5723948 h 5723948"/>
                      <a:gd name="connsiteX34" fmla="*/ 2717348 w 8094229"/>
                      <a:gd name="connsiteY34" fmla="*/ 5723948 h 5723948"/>
                      <a:gd name="connsiteX35" fmla="*/ 2382016 w 8094229"/>
                      <a:gd name="connsiteY35" fmla="*/ 5723948 h 5723948"/>
                      <a:gd name="connsiteX36" fmla="*/ 1965741 w 8094229"/>
                      <a:gd name="connsiteY36" fmla="*/ 5723948 h 5723948"/>
                      <a:gd name="connsiteX37" fmla="*/ 1630409 w 8094229"/>
                      <a:gd name="connsiteY37" fmla="*/ 5723948 h 5723948"/>
                      <a:gd name="connsiteX38" fmla="*/ 971307 w 8094229"/>
                      <a:gd name="connsiteY38" fmla="*/ 5723948 h 5723948"/>
                      <a:gd name="connsiteX39" fmla="*/ 555033 w 8094229"/>
                      <a:gd name="connsiteY39" fmla="*/ 5723948 h 5723948"/>
                      <a:gd name="connsiteX40" fmla="*/ 0 w 8094229"/>
                      <a:gd name="connsiteY40" fmla="*/ 5723948 h 5723948"/>
                      <a:gd name="connsiteX41" fmla="*/ 0 w 8094229"/>
                      <a:gd name="connsiteY41" fmla="*/ 5037074 h 5723948"/>
                      <a:gd name="connsiteX42" fmla="*/ 0 w 8094229"/>
                      <a:gd name="connsiteY42" fmla="*/ 4350200 h 5723948"/>
                      <a:gd name="connsiteX43" fmla="*/ 0 w 8094229"/>
                      <a:gd name="connsiteY43" fmla="*/ 3892285 h 5723948"/>
                      <a:gd name="connsiteX44" fmla="*/ 0 w 8094229"/>
                      <a:gd name="connsiteY44" fmla="*/ 3205411 h 5723948"/>
                      <a:gd name="connsiteX45" fmla="*/ 0 w 8094229"/>
                      <a:gd name="connsiteY45" fmla="*/ 2518537 h 5723948"/>
                      <a:gd name="connsiteX46" fmla="*/ 0 w 8094229"/>
                      <a:gd name="connsiteY46" fmla="*/ 2060621 h 5723948"/>
                      <a:gd name="connsiteX47" fmla="*/ 0 w 8094229"/>
                      <a:gd name="connsiteY47" fmla="*/ 1602705 h 5723948"/>
                      <a:gd name="connsiteX48" fmla="*/ 0 w 8094229"/>
                      <a:gd name="connsiteY48" fmla="*/ 1030311 h 5723948"/>
                      <a:gd name="connsiteX49" fmla="*/ 0 w 8094229"/>
                      <a:gd name="connsiteY49" fmla="*/ 572395 h 5723948"/>
                      <a:gd name="connsiteX50" fmla="*/ 0 w 8094229"/>
                      <a:gd name="connsiteY50" fmla="*/ 0 h 57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094229" h="5723948" extrusionOk="0">
                        <a:moveTo>
                          <a:pt x="0" y="0"/>
                        </a:moveTo>
                        <a:cubicBezTo>
                          <a:pt x="350589" y="-84419"/>
                          <a:pt x="429595" y="54670"/>
                          <a:pt x="740044" y="0"/>
                        </a:cubicBezTo>
                        <a:cubicBezTo>
                          <a:pt x="1050493" y="-54670"/>
                          <a:pt x="993480" y="23388"/>
                          <a:pt x="1075376" y="0"/>
                        </a:cubicBezTo>
                        <a:cubicBezTo>
                          <a:pt x="1157272" y="-23388"/>
                          <a:pt x="1375555" y="37141"/>
                          <a:pt x="1491651" y="0"/>
                        </a:cubicBezTo>
                        <a:cubicBezTo>
                          <a:pt x="1607747" y="-37141"/>
                          <a:pt x="1840607" y="76455"/>
                          <a:pt x="2150752" y="0"/>
                        </a:cubicBezTo>
                        <a:cubicBezTo>
                          <a:pt x="2460897" y="-76455"/>
                          <a:pt x="2404350" y="42297"/>
                          <a:pt x="2647969" y="0"/>
                        </a:cubicBezTo>
                        <a:cubicBezTo>
                          <a:pt x="2891588" y="-42297"/>
                          <a:pt x="3103202" y="10766"/>
                          <a:pt x="3226128" y="0"/>
                        </a:cubicBezTo>
                        <a:cubicBezTo>
                          <a:pt x="3349054" y="-10766"/>
                          <a:pt x="3476966" y="22205"/>
                          <a:pt x="3561461" y="0"/>
                        </a:cubicBezTo>
                        <a:cubicBezTo>
                          <a:pt x="3645956" y="-22205"/>
                          <a:pt x="3853787" y="29560"/>
                          <a:pt x="4139620" y="0"/>
                        </a:cubicBezTo>
                        <a:cubicBezTo>
                          <a:pt x="4425453" y="-29560"/>
                          <a:pt x="4552704" y="59204"/>
                          <a:pt x="4717779" y="0"/>
                        </a:cubicBezTo>
                        <a:cubicBezTo>
                          <a:pt x="4882854" y="-59204"/>
                          <a:pt x="5291608" y="40568"/>
                          <a:pt x="5457823" y="0"/>
                        </a:cubicBezTo>
                        <a:cubicBezTo>
                          <a:pt x="5624038" y="-40568"/>
                          <a:pt x="5722859" y="36888"/>
                          <a:pt x="5955040" y="0"/>
                        </a:cubicBezTo>
                        <a:cubicBezTo>
                          <a:pt x="6187221" y="-36888"/>
                          <a:pt x="6126363" y="32759"/>
                          <a:pt x="6290372" y="0"/>
                        </a:cubicBezTo>
                        <a:cubicBezTo>
                          <a:pt x="6454381" y="-32759"/>
                          <a:pt x="6731283" y="2970"/>
                          <a:pt x="7030416" y="0"/>
                        </a:cubicBezTo>
                        <a:cubicBezTo>
                          <a:pt x="7329549" y="-2970"/>
                          <a:pt x="7412751" y="20210"/>
                          <a:pt x="7527633" y="0"/>
                        </a:cubicBezTo>
                        <a:cubicBezTo>
                          <a:pt x="7642515" y="-20210"/>
                          <a:pt x="7844296" y="50003"/>
                          <a:pt x="8094229" y="0"/>
                        </a:cubicBezTo>
                        <a:cubicBezTo>
                          <a:pt x="8101167" y="146951"/>
                          <a:pt x="8017237" y="521256"/>
                          <a:pt x="8094229" y="686874"/>
                        </a:cubicBezTo>
                        <a:cubicBezTo>
                          <a:pt x="8171221" y="852492"/>
                          <a:pt x="8060273" y="1111301"/>
                          <a:pt x="8094229" y="1259269"/>
                        </a:cubicBezTo>
                        <a:cubicBezTo>
                          <a:pt x="8128185" y="1407237"/>
                          <a:pt x="8066181" y="1616764"/>
                          <a:pt x="8094229" y="1831663"/>
                        </a:cubicBezTo>
                        <a:cubicBezTo>
                          <a:pt x="8122277" y="2046562"/>
                          <a:pt x="8024218" y="2212639"/>
                          <a:pt x="8094229" y="2461298"/>
                        </a:cubicBezTo>
                        <a:cubicBezTo>
                          <a:pt x="8164240" y="2709957"/>
                          <a:pt x="8093819" y="2949099"/>
                          <a:pt x="8094229" y="3090932"/>
                        </a:cubicBezTo>
                        <a:cubicBezTo>
                          <a:pt x="8094639" y="3232765"/>
                          <a:pt x="8060173" y="3422801"/>
                          <a:pt x="8094229" y="3606087"/>
                        </a:cubicBezTo>
                        <a:cubicBezTo>
                          <a:pt x="8128285" y="3789373"/>
                          <a:pt x="8020955" y="3978626"/>
                          <a:pt x="8094229" y="4292961"/>
                        </a:cubicBezTo>
                        <a:cubicBezTo>
                          <a:pt x="8167503" y="4607296"/>
                          <a:pt x="8074576" y="4554867"/>
                          <a:pt x="8094229" y="4693637"/>
                        </a:cubicBezTo>
                        <a:cubicBezTo>
                          <a:pt x="8113882" y="4832407"/>
                          <a:pt x="8001057" y="5340732"/>
                          <a:pt x="8094229" y="5723948"/>
                        </a:cubicBezTo>
                        <a:cubicBezTo>
                          <a:pt x="7961237" y="5772182"/>
                          <a:pt x="7611838" y="5660245"/>
                          <a:pt x="7435127" y="5723948"/>
                        </a:cubicBezTo>
                        <a:cubicBezTo>
                          <a:pt x="7258416" y="5787651"/>
                          <a:pt x="7119429" y="5704266"/>
                          <a:pt x="7018853" y="5723948"/>
                        </a:cubicBezTo>
                        <a:cubicBezTo>
                          <a:pt x="6918277" y="5743630"/>
                          <a:pt x="6667384" y="5664642"/>
                          <a:pt x="6521636" y="5723948"/>
                        </a:cubicBezTo>
                        <a:cubicBezTo>
                          <a:pt x="6375888" y="5783254"/>
                          <a:pt x="6211108" y="5684783"/>
                          <a:pt x="5943477" y="5723948"/>
                        </a:cubicBezTo>
                        <a:cubicBezTo>
                          <a:pt x="5675846" y="5763113"/>
                          <a:pt x="5604497" y="5705207"/>
                          <a:pt x="5446260" y="5723948"/>
                        </a:cubicBezTo>
                        <a:cubicBezTo>
                          <a:pt x="5288023" y="5742689"/>
                          <a:pt x="5000051" y="5707352"/>
                          <a:pt x="4868101" y="5723948"/>
                        </a:cubicBezTo>
                        <a:cubicBezTo>
                          <a:pt x="4736151" y="5740544"/>
                          <a:pt x="4607590" y="5702200"/>
                          <a:pt x="4451826" y="5723948"/>
                        </a:cubicBezTo>
                        <a:cubicBezTo>
                          <a:pt x="4296063" y="5745696"/>
                          <a:pt x="4105789" y="5674525"/>
                          <a:pt x="3873667" y="5723948"/>
                        </a:cubicBezTo>
                        <a:cubicBezTo>
                          <a:pt x="3641545" y="5773371"/>
                          <a:pt x="3520558" y="5680401"/>
                          <a:pt x="3295508" y="5723948"/>
                        </a:cubicBezTo>
                        <a:cubicBezTo>
                          <a:pt x="3070458" y="5767495"/>
                          <a:pt x="2996000" y="5666891"/>
                          <a:pt x="2717348" y="5723948"/>
                        </a:cubicBezTo>
                        <a:cubicBezTo>
                          <a:pt x="2438696" y="5781005"/>
                          <a:pt x="2547204" y="5689150"/>
                          <a:pt x="2382016" y="5723948"/>
                        </a:cubicBezTo>
                        <a:cubicBezTo>
                          <a:pt x="2216828" y="5758746"/>
                          <a:pt x="2060828" y="5721673"/>
                          <a:pt x="1965741" y="5723948"/>
                        </a:cubicBezTo>
                        <a:cubicBezTo>
                          <a:pt x="1870654" y="5726223"/>
                          <a:pt x="1780119" y="5695886"/>
                          <a:pt x="1630409" y="5723948"/>
                        </a:cubicBezTo>
                        <a:cubicBezTo>
                          <a:pt x="1480699" y="5752010"/>
                          <a:pt x="1246475" y="5656014"/>
                          <a:pt x="971307" y="5723948"/>
                        </a:cubicBezTo>
                        <a:cubicBezTo>
                          <a:pt x="696139" y="5791882"/>
                          <a:pt x="643975" y="5685660"/>
                          <a:pt x="555033" y="5723948"/>
                        </a:cubicBezTo>
                        <a:cubicBezTo>
                          <a:pt x="466091" y="5762236"/>
                          <a:pt x="127001" y="5689910"/>
                          <a:pt x="0" y="5723948"/>
                        </a:cubicBezTo>
                        <a:cubicBezTo>
                          <a:pt x="-58502" y="5518506"/>
                          <a:pt x="58467" y="5293137"/>
                          <a:pt x="0" y="5037074"/>
                        </a:cubicBezTo>
                        <a:cubicBezTo>
                          <a:pt x="-58467" y="4781011"/>
                          <a:pt x="62121" y="4586391"/>
                          <a:pt x="0" y="4350200"/>
                        </a:cubicBezTo>
                        <a:cubicBezTo>
                          <a:pt x="-62121" y="4114009"/>
                          <a:pt x="22252" y="4073256"/>
                          <a:pt x="0" y="3892285"/>
                        </a:cubicBezTo>
                        <a:cubicBezTo>
                          <a:pt x="-22252" y="3711314"/>
                          <a:pt x="3906" y="3547756"/>
                          <a:pt x="0" y="3205411"/>
                        </a:cubicBezTo>
                        <a:cubicBezTo>
                          <a:pt x="-3906" y="2863066"/>
                          <a:pt x="20571" y="2747068"/>
                          <a:pt x="0" y="2518537"/>
                        </a:cubicBezTo>
                        <a:cubicBezTo>
                          <a:pt x="-20571" y="2290006"/>
                          <a:pt x="9118" y="2182470"/>
                          <a:pt x="0" y="2060621"/>
                        </a:cubicBezTo>
                        <a:cubicBezTo>
                          <a:pt x="-9118" y="1938772"/>
                          <a:pt x="15387" y="1737526"/>
                          <a:pt x="0" y="1602705"/>
                        </a:cubicBezTo>
                        <a:cubicBezTo>
                          <a:pt x="-15387" y="1467884"/>
                          <a:pt x="50341" y="1159300"/>
                          <a:pt x="0" y="1030311"/>
                        </a:cubicBezTo>
                        <a:cubicBezTo>
                          <a:pt x="-50341" y="901322"/>
                          <a:pt x="1458" y="777504"/>
                          <a:pt x="0" y="572395"/>
                        </a:cubicBezTo>
                        <a:cubicBezTo>
                          <a:pt x="-1458" y="367286"/>
                          <a:pt x="19318" y="212765"/>
                          <a:pt x="0" y="0"/>
                        </a:cubicBezTo>
                        <a:close/>
                      </a:path>
                    </a:pathLst>
                  </a:cu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D9E5466-ED36-3046-8F8E-E01B9B713A23}"/>
              </a:ext>
            </a:extLst>
          </p:cNvPr>
          <p:cNvSpPr>
            <a:spLocks noGrp="1"/>
          </p:cNvSpPr>
          <p:nvPr>
            <p:ph type="sldNum" sz="quarter" idx="12"/>
          </p:nvPr>
        </p:nvSpPr>
        <p:spPr/>
        <p:txBody>
          <a:bodyPr/>
          <a:lstStyle/>
          <a:p>
            <a:fld id="{88090F67-2096-5340-93FF-8FBA9FFBF1CA}" type="slidenum">
              <a:rPr lang="en-IQ" smtClean="0"/>
              <a:t>6</a:t>
            </a:fld>
            <a:endParaRPr lang="en-IQ"/>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51E1FB-22E0-6B46-B3D5-5DCD972A6A6D}"/>
              </a:ext>
            </a:extLst>
          </p:cNvPr>
          <p:cNvSpPr>
            <a:spLocks noGrp="1"/>
          </p:cNvSpPr>
          <p:nvPr>
            <p:ph type="sldNum" sz="quarter" idx="12"/>
          </p:nvPr>
        </p:nvSpPr>
        <p:spPr/>
        <p:txBody>
          <a:bodyPr/>
          <a:lstStyle/>
          <a:p>
            <a:fld id="{88090F67-2096-5340-93FF-8FBA9FFBF1CA}" type="slidenum">
              <a:rPr lang="en-IQ" smtClean="0"/>
              <a:t>60</a:t>
            </a:fld>
            <a:endParaRPr lang="en-IQ"/>
          </a:p>
        </p:txBody>
      </p:sp>
      <p:sp>
        <p:nvSpPr>
          <p:cNvPr id="6" name="TextBox 5">
            <a:extLst>
              <a:ext uri="{FF2B5EF4-FFF2-40B4-BE49-F238E27FC236}">
                <a16:creationId xmlns:a16="http://schemas.microsoft.com/office/drawing/2014/main" id="{660F7B56-7241-A84E-909D-CE672548A543}"/>
              </a:ext>
            </a:extLst>
          </p:cNvPr>
          <p:cNvSpPr txBox="1"/>
          <p:nvPr/>
        </p:nvSpPr>
        <p:spPr>
          <a:xfrm>
            <a:off x="431800" y="517525"/>
            <a:ext cx="11328400" cy="4436599"/>
          </a:xfrm>
          <a:prstGeom prst="rect">
            <a:avLst/>
          </a:prstGeom>
          <a:noFill/>
        </p:spPr>
        <p:txBody>
          <a:bodyPr wrap="square">
            <a:spAutoFit/>
          </a:bodyPr>
          <a:lstStyle/>
          <a:p>
            <a:pPr marL="511175" indent="-511175">
              <a:spcBef>
                <a:spcPct val="15000"/>
              </a:spcBef>
            </a:pPr>
            <a:r>
              <a:rPr lang="en-US" altLang="zh-TW" sz="2400" b="1" u="sng"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rPr>
              <a:t>How Much Does the pH of a Buffer Change When an Acid or Base Is Added?</a:t>
            </a:r>
          </a:p>
          <a:p>
            <a:pPr marL="511175" indent="-511175">
              <a:spcBef>
                <a:spcPct val="15000"/>
              </a:spcBef>
            </a:pPr>
            <a:endParaRPr lang="en-US" altLang="zh-TW" sz="2400" b="1"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endParaRPr>
          </a:p>
          <a:p>
            <a:pPr marL="511175" indent="-511175">
              <a:spcBef>
                <a:spcPct val="15000"/>
              </a:spcBef>
            </a:pPr>
            <a:r>
              <a:rPr lang="en-US" altLang="zh-TW" sz="2400" b="1" dirty="0">
                <a:solidFill>
                  <a:srgbClr val="0432FF"/>
                </a:solidFill>
                <a:latin typeface="Times New Roman" panose="02020603050405020304" pitchFamily="18" charset="0"/>
                <a:ea typeface="新細明體" panose="02020500000000000000" pitchFamily="18" charset="-120"/>
                <a:cs typeface="Times New Roman" panose="02020603050405020304" pitchFamily="18" charset="0"/>
              </a:rPr>
              <a:t>Calculating the new pH after adding acid or base requires breaking the problem into two parts:</a:t>
            </a:r>
          </a:p>
          <a:p>
            <a:pPr marL="1082675" lvl="1" indent="-396875">
              <a:spcBef>
                <a:spcPct val="15000"/>
              </a:spcBef>
              <a:buFontTx/>
              <a:buAutoNum type="arabicPeriod"/>
            </a:pPr>
            <a:endParaRPr lang="en-US" altLang="zh-TW" dirty="0">
              <a:solidFill>
                <a:srgbClr val="C00000"/>
              </a:solidFill>
              <a:latin typeface="Times New Roman" panose="02020603050405020304" pitchFamily="18" charset="0"/>
              <a:ea typeface="新細明體" panose="02020500000000000000" pitchFamily="18" charset="-120"/>
              <a:cs typeface="Times New Roman" panose="02020603050405020304" pitchFamily="18" charset="0"/>
            </a:endParaRPr>
          </a:p>
          <a:p>
            <a:pPr marL="144463" lvl="1" indent="322263">
              <a:spcBef>
                <a:spcPct val="15000"/>
              </a:spcBef>
              <a:buFontTx/>
              <a:buAutoNum type="arabicPeriod"/>
            </a:pPr>
            <a:r>
              <a:rPr lang="en-US" altLang="zh-TW" sz="24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 stoichiometry calculation </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for the reaction of the added chemical with one of the ingredients of the buffer to reduce its initial concentration and increase the concentration of the other.</a:t>
            </a:r>
          </a:p>
          <a:p>
            <a:pPr marL="627063" lvl="2" indent="-160338">
              <a:spcBef>
                <a:spcPct val="15000"/>
              </a:spcBef>
              <a:buFont typeface="Wingdings" pitchFamily="2" charset="2"/>
              <a:buChar char="ü"/>
            </a:pP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Added acid reacts with the A</a:t>
            </a:r>
            <a:r>
              <a:rPr lang="en-US" altLang="zh-TW" sz="2400" baseline="300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 to make more HA</a:t>
            </a:r>
          </a:p>
          <a:p>
            <a:pPr marL="627063" lvl="2" indent="-160338">
              <a:spcBef>
                <a:spcPct val="15000"/>
              </a:spcBef>
              <a:buFont typeface="Wingdings" pitchFamily="2" charset="2"/>
              <a:buChar char="ü"/>
            </a:pP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Added base reacts with the HA to make more A</a:t>
            </a:r>
            <a:r>
              <a:rPr lang="en-US" altLang="zh-TW" sz="2400" baseline="30000" dirty="0">
                <a:latin typeface="Times New Roman" panose="02020603050405020304" pitchFamily="18" charset="0"/>
                <a:ea typeface="新細明體" panose="02020500000000000000" pitchFamily="18" charset="-120"/>
                <a:cs typeface="Times New Roman" panose="02020603050405020304" pitchFamily="18" charset="0"/>
              </a:rPr>
              <a:t>−</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144463" lvl="1" indent="322263">
              <a:spcBef>
                <a:spcPct val="15000"/>
              </a:spcBef>
              <a:buFontTx/>
              <a:buAutoNum type="arabicPeriod"/>
            </a:pPr>
            <a:r>
              <a:rPr lang="en-US" altLang="zh-TW" sz="2400"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An equilibrium calculation </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of [H</a:t>
            </a:r>
            <a:r>
              <a:rPr lang="en-US" altLang="zh-TW" sz="2400" baseline="-25000" dirty="0">
                <a:latin typeface="Times New Roman" panose="02020603050405020304" pitchFamily="18" charset="0"/>
                <a:ea typeface="新細明體" panose="02020500000000000000" pitchFamily="18" charset="-120"/>
                <a:cs typeface="Times New Roman" panose="02020603050405020304" pitchFamily="18" charset="0"/>
              </a:rPr>
              <a:t>3</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O</a:t>
            </a:r>
            <a:r>
              <a:rPr lang="en-US" altLang="zh-TW" sz="2400" baseline="300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 using the new initial values of [HA] and [A</a:t>
            </a:r>
            <a:r>
              <a:rPr lang="en-US" altLang="zh-TW" sz="2400" baseline="300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a:t>
            </a:r>
          </a:p>
        </p:txBody>
      </p:sp>
    </p:spTree>
    <p:extLst>
      <p:ext uri="{BB962C8B-B14F-4D97-AF65-F5344CB8AC3E}">
        <p14:creationId xmlns:p14="http://schemas.microsoft.com/office/powerpoint/2010/main" val="2241265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5">
            <a:extLst>
              <a:ext uri="{FF2B5EF4-FFF2-40B4-BE49-F238E27FC236}">
                <a16:creationId xmlns:a16="http://schemas.microsoft.com/office/drawing/2014/main" id="{E872D347-0785-B245-909F-093AB18F7644}"/>
              </a:ext>
            </a:extLst>
          </p:cNvPr>
          <p:cNvSpPr txBox="1">
            <a:spLocks noChangeArrowheads="1"/>
          </p:cNvSpPr>
          <p:nvPr/>
        </p:nvSpPr>
        <p:spPr bwMode="auto">
          <a:xfrm>
            <a:off x="870154" y="2249488"/>
            <a:ext cx="11149771" cy="313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zh-TW" sz="1600" b="1" u="sng" dirty="0">
                <a:solidFill>
                  <a:srgbClr val="3366FF"/>
                </a:solidFill>
                <a:latin typeface="Arial" panose="020B0604020202020204" pitchFamily="34" charset="0"/>
              </a:rPr>
              <a:t>Solution</a:t>
            </a:r>
            <a:endParaRPr lang="en-US" altLang="zh-TW" sz="1600" b="1" u="sng" dirty="0">
              <a:solidFill>
                <a:srgbClr val="000000"/>
              </a:solidFill>
            </a:endParaRPr>
          </a:p>
          <a:p>
            <a:pPr>
              <a:spcBef>
                <a:spcPct val="0"/>
              </a:spcBef>
              <a:buFontTx/>
              <a:buNone/>
            </a:pPr>
            <a:r>
              <a:rPr lang="en-US" altLang="zh-TW" sz="1800" dirty="0">
                <a:solidFill>
                  <a:srgbClr val="000000"/>
                </a:solidFill>
              </a:rPr>
              <a:t>Part I: Stoichiometry. The addition of the base converts a stoichiometric amount of acid to the conjugate base (adding base creates more base). Write an equation showing the neutralization reaction and then set up a table to track the changes.</a:t>
            </a: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r>
              <a:rPr lang="en-US" altLang="zh-TW" sz="1800" dirty="0">
                <a:solidFill>
                  <a:srgbClr val="000000"/>
                </a:solidFill>
              </a:rPr>
              <a:t>Part II: Equilibrium. Write the balanced equation for the ionization of the acid and use it as a guide to prepare an ICE table. Use the amounts of acid and conjugate base from part I as the initial amounts of acid and conjugate base in the ICE table.</a:t>
            </a:r>
          </a:p>
        </p:txBody>
      </p:sp>
      <p:sp>
        <p:nvSpPr>
          <p:cNvPr id="2051" name="Line 9">
            <a:extLst>
              <a:ext uri="{FF2B5EF4-FFF2-40B4-BE49-F238E27FC236}">
                <a16:creationId xmlns:a16="http://schemas.microsoft.com/office/drawing/2014/main" id="{642E38C3-CF4E-D942-9C52-0685E6D0AF09}"/>
              </a:ext>
            </a:extLst>
          </p:cNvPr>
          <p:cNvSpPr>
            <a:spLocks noChangeShapeType="1"/>
          </p:cNvSpPr>
          <p:nvPr/>
        </p:nvSpPr>
        <p:spPr bwMode="auto">
          <a:xfrm>
            <a:off x="870156" y="357496"/>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2052" name="Line 10">
            <a:extLst>
              <a:ext uri="{FF2B5EF4-FFF2-40B4-BE49-F238E27FC236}">
                <a16:creationId xmlns:a16="http://schemas.microsoft.com/office/drawing/2014/main" id="{858CE1B9-B418-3F4C-A422-4AF96004EE53}"/>
              </a:ext>
            </a:extLst>
          </p:cNvPr>
          <p:cNvSpPr>
            <a:spLocks noChangeShapeType="1"/>
          </p:cNvSpPr>
          <p:nvPr/>
        </p:nvSpPr>
        <p:spPr bwMode="auto">
          <a:xfrm>
            <a:off x="840658" y="5752076"/>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2053" name="Line 7">
            <a:extLst>
              <a:ext uri="{FF2B5EF4-FFF2-40B4-BE49-F238E27FC236}">
                <a16:creationId xmlns:a16="http://schemas.microsoft.com/office/drawing/2014/main" id="{0330F091-BF16-A448-89CE-7F5F67A18FEB}"/>
              </a:ext>
            </a:extLst>
          </p:cNvPr>
          <p:cNvSpPr>
            <a:spLocks noChangeShapeType="1"/>
          </p:cNvSpPr>
          <p:nvPr/>
        </p:nvSpPr>
        <p:spPr bwMode="auto">
          <a:xfrm>
            <a:off x="840658" y="347664"/>
            <a:ext cx="0" cy="540646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56326" name="Text Box 8">
            <a:extLst>
              <a:ext uri="{FF2B5EF4-FFF2-40B4-BE49-F238E27FC236}">
                <a16:creationId xmlns:a16="http://schemas.microsoft.com/office/drawing/2014/main" id="{47E533DF-AFB2-BC48-9A2F-F90BEC52F590}"/>
              </a:ext>
            </a:extLst>
          </p:cNvPr>
          <p:cNvSpPr txBox="1">
            <a:spLocks noChangeArrowheads="1"/>
          </p:cNvSpPr>
          <p:nvPr/>
        </p:nvSpPr>
        <p:spPr bwMode="auto">
          <a:xfrm>
            <a:off x="870157" y="989013"/>
            <a:ext cx="11120274"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600" dirty="0">
                <a:solidFill>
                  <a:srgbClr val="000000"/>
                </a:solidFill>
              </a:rPr>
              <a:t>A 1.0 L buffer solution </a:t>
            </a:r>
            <a:r>
              <a:rPr lang="en-US" altLang="zh-TW" sz="1600" b="1" dirty="0">
                <a:solidFill>
                  <a:srgbClr val="0000FF"/>
                </a:solidFill>
              </a:rPr>
              <a:t>contains 0.100 mol HC</a:t>
            </a:r>
            <a:r>
              <a:rPr lang="en-US" altLang="zh-TW" sz="1600" b="1" baseline="-25000" dirty="0">
                <a:solidFill>
                  <a:srgbClr val="0000FF"/>
                </a:solidFill>
              </a:rPr>
              <a:t>2</a:t>
            </a:r>
            <a:r>
              <a:rPr lang="en-US" altLang="zh-TW" sz="1600" b="1" dirty="0">
                <a:solidFill>
                  <a:srgbClr val="0000FF"/>
                </a:solidFill>
              </a:rPr>
              <a:t>H</a:t>
            </a:r>
            <a:r>
              <a:rPr lang="en-US" altLang="zh-TW" sz="1600" b="1" baseline="-25000" dirty="0">
                <a:solidFill>
                  <a:srgbClr val="0000FF"/>
                </a:solidFill>
              </a:rPr>
              <a:t>3</a:t>
            </a:r>
            <a:r>
              <a:rPr lang="en-US" altLang="zh-TW" sz="1600" b="1" dirty="0">
                <a:solidFill>
                  <a:srgbClr val="0000FF"/>
                </a:solidFill>
              </a:rPr>
              <a:t>O</a:t>
            </a:r>
            <a:r>
              <a:rPr lang="en-US" altLang="zh-TW" sz="1600" b="1" baseline="-25000" dirty="0">
                <a:solidFill>
                  <a:srgbClr val="0000FF"/>
                </a:solidFill>
              </a:rPr>
              <a:t>2</a:t>
            </a:r>
            <a:r>
              <a:rPr lang="en-US" altLang="zh-TW" sz="1600" b="1" dirty="0">
                <a:solidFill>
                  <a:srgbClr val="0000FF"/>
                </a:solidFill>
              </a:rPr>
              <a:t> and 0.100 mol NaC</a:t>
            </a:r>
            <a:r>
              <a:rPr lang="en-US" altLang="zh-TW" sz="1600" b="1" baseline="-25000" dirty="0">
                <a:solidFill>
                  <a:srgbClr val="0000FF"/>
                </a:solidFill>
              </a:rPr>
              <a:t>2</a:t>
            </a:r>
            <a:r>
              <a:rPr lang="en-US" altLang="zh-TW" sz="1600" b="1" dirty="0">
                <a:solidFill>
                  <a:srgbClr val="0000FF"/>
                </a:solidFill>
              </a:rPr>
              <a:t>H</a:t>
            </a:r>
            <a:r>
              <a:rPr lang="en-US" altLang="zh-TW" sz="1600" b="1" baseline="-25000" dirty="0">
                <a:solidFill>
                  <a:srgbClr val="0000FF"/>
                </a:solidFill>
              </a:rPr>
              <a:t>3</a:t>
            </a:r>
            <a:r>
              <a:rPr lang="en-US" altLang="zh-TW" sz="1600" b="1" dirty="0">
                <a:solidFill>
                  <a:srgbClr val="0000FF"/>
                </a:solidFill>
              </a:rPr>
              <a:t>O</a:t>
            </a:r>
            <a:r>
              <a:rPr lang="en-US" altLang="zh-TW" sz="1600" b="1" baseline="-25000" dirty="0">
                <a:solidFill>
                  <a:srgbClr val="0000FF"/>
                </a:solidFill>
              </a:rPr>
              <a:t>2</a:t>
            </a:r>
            <a:r>
              <a:rPr lang="en-US" altLang="zh-TW" sz="1600" dirty="0">
                <a:solidFill>
                  <a:srgbClr val="000000"/>
                </a:solidFill>
              </a:rPr>
              <a:t>. The value of </a:t>
            </a:r>
            <a:r>
              <a:rPr lang="en-US" altLang="zh-TW" sz="1600" i="1" dirty="0">
                <a:solidFill>
                  <a:srgbClr val="000000"/>
                </a:solidFill>
              </a:rPr>
              <a:t>K</a:t>
            </a:r>
            <a:r>
              <a:rPr lang="en-US" altLang="zh-TW" sz="1600" baseline="-25000" dirty="0">
                <a:solidFill>
                  <a:srgbClr val="000000"/>
                </a:solidFill>
              </a:rPr>
              <a:t>a</a:t>
            </a:r>
            <a:r>
              <a:rPr lang="en-US" altLang="zh-TW" sz="1600" dirty="0">
                <a:solidFill>
                  <a:srgbClr val="000000"/>
                </a:solidFill>
              </a:rPr>
              <a:t> for HC</a:t>
            </a:r>
            <a:r>
              <a:rPr lang="en-US" altLang="zh-TW" sz="1600" baseline="-25000" dirty="0">
                <a:solidFill>
                  <a:srgbClr val="000000"/>
                </a:solidFill>
              </a:rPr>
              <a:t>2</a:t>
            </a:r>
            <a:r>
              <a:rPr lang="en-US" altLang="zh-TW" sz="1600" dirty="0">
                <a:solidFill>
                  <a:srgbClr val="000000"/>
                </a:solidFill>
              </a:rPr>
              <a:t>H</a:t>
            </a:r>
            <a:r>
              <a:rPr lang="en-US" altLang="zh-TW" sz="1600" baseline="-25000" dirty="0">
                <a:solidFill>
                  <a:srgbClr val="000000"/>
                </a:solidFill>
              </a:rPr>
              <a:t>3</a:t>
            </a:r>
            <a:r>
              <a:rPr lang="en-US" altLang="zh-TW" sz="1600" dirty="0">
                <a:solidFill>
                  <a:srgbClr val="000000"/>
                </a:solidFill>
              </a:rPr>
              <a:t>O</a:t>
            </a:r>
            <a:r>
              <a:rPr lang="en-US" altLang="zh-TW" sz="1600" baseline="-25000" dirty="0">
                <a:solidFill>
                  <a:srgbClr val="000000"/>
                </a:solidFill>
              </a:rPr>
              <a:t>2</a:t>
            </a:r>
            <a:r>
              <a:rPr lang="en-US" altLang="zh-TW" sz="1600" dirty="0">
                <a:solidFill>
                  <a:srgbClr val="000000"/>
                </a:solidFill>
              </a:rPr>
              <a:t> is 1.8 × 10</a:t>
            </a:r>
            <a:r>
              <a:rPr lang="en-US" altLang="zh-TW" sz="1600" baseline="30000" dirty="0">
                <a:solidFill>
                  <a:srgbClr val="000000"/>
                </a:solidFill>
              </a:rPr>
              <a:t>–5</a:t>
            </a:r>
            <a:r>
              <a:rPr lang="en-US" altLang="zh-TW" sz="1600" dirty="0">
                <a:solidFill>
                  <a:srgbClr val="000000"/>
                </a:solidFill>
              </a:rPr>
              <a:t>. Because the initial amounts of acid and conjugate base are equal, the pH of the buffer is equal to p</a:t>
            </a:r>
            <a:r>
              <a:rPr lang="en-US" altLang="zh-TW" sz="1600" i="1" dirty="0">
                <a:solidFill>
                  <a:srgbClr val="000000"/>
                </a:solidFill>
              </a:rPr>
              <a:t>K</a:t>
            </a:r>
            <a:r>
              <a:rPr lang="en-US" altLang="zh-TW" sz="1600" baseline="-25000" dirty="0">
                <a:solidFill>
                  <a:srgbClr val="000000"/>
                </a:solidFill>
              </a:rPr>
              <a:t>a</a:t>
            </a:r>
            <a:r>
              <a:rPr lang="en-US" altLang="zh-TW" sz="1600" dirty="0">
                <a:solidFill>
                  <a:srgbClr val="000000"/>
                </a:solidFill>
              </a:rPr>
              <a:t> = –log(1.8 × 10</a:t>
            </a:r>
            <a:r>
              <a:rPr lang="en-US" altLang="zh-TW" sz="1600" baseline="30000" dirty="0">
                <a:solidFill>
                  <a:srgbClr val="000000"/>
                </a:solidFill>
              </a:rPr>
              <a:t>–5</a:t>
            </a:r>
            <a:r>
              <a:rPr lang="en-US" altLang="zh-TW" sz="1600" dirty="0">
                <a:solidFill>
                  <a:srgbClr val="000000"/>
                </a:solidFill>
              </a:rPr>
              <a:t>) = 4.74. Calculate the new pH after adding </a:t>
            </a:r>
            <a:r>
              <a:rPr lang="en-US" altLang="zh-TW" sz="1600" b="1" dirty="0">
                <a:solidFill>
                  <a:srgbClr val="FF0000"/>
                </a:solidFill>
              </a:rPr>
              <a:t>0.010 mol of solid NaOH to the buffer</a:t>
            </a:r>
            <a:r>
              <a:rPr lang="en-US" altLang="zh-TW" sz="1600" dirty="0">
                <a:solidFill>
                  <a:srgbClr val="000000"/>
                </a:solidFill>
              </a:rPr>
              <a:t>. For comparison, calculate the pH after adding </a:t>
            </a:r>
            <a:r>
              <a:rPr lang="en-US" altLang="zh-TW" sz="1600" b="1" dirty="0">
                <a:solidFill>
                  <a:srgbClr val="FF0000"/>
                </a:solidFill>
              </a:rPr>
              <a:t>0.010 mol of solid NaOH to 1.0 L of pure water</a:t>
            </a:r>
            <a:r>
              <a:rPr lang="en-US" altLang="zh-TW" sz="1600" b="1" dirty="0">
                <a:solidFill>
                  <a:srgbClr val="000000"/>
                </a:solidFill>
              </a:rPr>
              <a:t>. </a:t>
            </a:r>
            <a:r>
              <a:rPr lang="en-US" altLang="zh-TW" sz="1600" dirty="0">
                <a:solidFill>
                  <a:srgbClr val="000000"/>
                </a:solidFill>
              </a:rPr>
              <a:t>(Ignore any small changes in volume that might occur upon the addition of the base.)</a:t>
            </a:r>
          </a:p>
        </p:txBody>
      </p:sp>
      <p:sp>
        <p:nvSpPr>
          <p:cNvPr id="2055" name="Rectangle 3">
            <a:extLst>
              <a:ext uri="{FF2B5EF4-FFF2-40B4-BE49-F238E27FC236}">
                <a16:creationId xmlns:a16="http://schemas.microsoft.com/office/drawing/2014/main" id="{84A2EB80-8EDF-694D-AFAF-98B60FC0447B}"/>
              </a:ext>
            </a:extLst>
          </p:cNvPr>
          <p:cNvSpPr>
            <a:spLocks noChangeArrowheads="1"/>
          </p:cNvSpPr>
          <p:nvPr/>
        </p:nvSpPr>
        <p:spPr bwMode="auto">
          <a:xfrm>
            <a:off x="1386344" y="161157"/>
            <a:ext cx="10633581" cy="7080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773238" indent="-1773238">
              <a:spcBef>
                <a:spcPct val="50000"/>
              </a:spcBef>
              <a:defRPr/>
            </a:pPr>
            <a:r>
              <a:rPr lang="en-US" sz="2000" b="1" dirty="0">
                <a:solidFill>
                  <a:srgbClr val="3366FF"/>
                </a:solidFill>
                <a:latin typeface="Arial" charset="0"/>
                <a:cs typeface="ＭＳ Ｐゴシック" charset="0"/>
              </a:rPr>
              <a:t>Example: </a:t>
            </a:r>
            <a:r>
              <a:rPr lang="en-US" b="1" dirty="0">
                <a:solidFill>
                  <a:srgbClr val="000000"/>
                </a:solidFill>
                <a:latin typeface="Times New Roman" panose="02020603050405020304" pitchFamily="18" charset="0"/>
                <a:cs typeface="Times New Roman" panose="02020603050405020304" pitchFamily="18" charset="0"/>
              </a:rPr>
              <a:t>Calculating the pH Change in a Buffer Solution after the Addition of a Small Amount of Strong Acid or Base</a:t>
            </a:r>
            <a:endParaRPr lang="en-US" sz="2000" b="1" dirty="0">
              <a:solidFill>
                <a:srgbClr val="000000"/>
              </a:solidFill>
              <a:latin typeface="Times New Roman" panose="02020603050405020304" pitchFamily="18" charset="0"/>
              <a:cs typeface="Times New Roman" panose="02020603050405020304" pitchFamily="18" charset="0"/>
            </a:endParaRPr>
          </a:p>
        </p:txBody>
      </p:sp>
      <p:pic>
        <p:nvPicPr>
          <p:cNvPr id="56329" name="Picture 15" descr="Z:\50627 IRDVD Tro Chemistry A Molecular Approach\Working Files 50627\JPEG 50627\Ch16\16_Pg762_UnTable_1.jpg">
            <a:extLst>
              <a:ext uri="{FF2B5EF4-FFF2-40B4-BE49-F238E27FC236}">
                <a16:creationId xmlns:a16="http://schemas.microsoft.com/office/drawing/2014/main" id="{DCAE262E-B7C8-D34F-A744-60B9B23CE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784"/>
          <a:stretch>
            <a:fillRect/>
          </a:stretch>
        </p:blipFill>
        <p:spPr bwMode="auto">
          <a:xfrm>
            <a:off x="3186778" y="3213050"/>
            <a:ext cx="6201994" cy="153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5">
            <a:extLst>
              <a:ext uri="{FF2B5EF4-FFF2-40B4-BE49-F238E27FC236}">
                <a16:creationId xmlns:a16="http://schemas.microsoft.com/office/drawing/2014/main" id="{A77AC9E0-93CF-BE42-8007-1A920BD701A3}"/>
              </a:ext>
            </a:extLst>
          </p:cNvPr>
          <p:cNvSpPr txBox="1">
            <a:spLocks noChangeArrowheads="1"/>
          </p:cNvSpPr>
          <p:nvPr/>
        </p:nvSpPr>
        <p:spPr bwMode="auto">
          <a:xfrm>
            <a:off x="1839912" y="1350964"/>
            <a:ext cx="9958797" cy="432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800" dirty="0">
              <a:solidFill>
                <a:srgbClr val="000000"/>
              </a:solidFill>
            </a:endParaRPr>
          </a:p>
          <a:p>
            <a:pPr>
              <a:spcBef>
                <a:spcPct val="0"/>
              </a:spcBef>
              <a:buFontTx/>
              <a:buNone/>
            </a:pPr>
            <a:r>
              <a:rPr lang="en-US" altLang="zh-TW" sz="1800" dirty="0">
                <a:solidFill>
                  <a:srgbClr val="000000"/>
                </a:solidFill>
              </a:rPr>
              <a:t>Substitute the expressions for the equilibrium concentrations of acid and conjugate base into the expression for the acid ionization constant. Make the </a:t>
            </a:r>
            <a:r>
              <a:rPr lang="en-US" altLang="zh-TW" sz="1800" i="1" dirty="0">
                <a:solidFill>
                  <a:srgbClr val="000000"/>
                </a:solidFill>
              </a:rPr>
              <a:t>x is a small </a:t>
            </a:r>
            <a:r>
              <a:rPr lang="en-US" altLang="zh-TW" sz="1800" dirty="0">
                <a:solidFill>
                  <a:srgbClr val="000000"/>
                </a:solidFill>
              </a:rPr>
              <a:t>approximation and solve for </a:t>
            </a:r>
            <a:r>
              <a:rPr lang="en-US" altLang="zh-TW" sz="1800" i="1" dirty="0">
                <a:solidFill>
                  <a:srgbClr val="000000"/>
                </a:solidFill>
              </a:rPr>
              <a:t>x</a:t>
            </a:r>
            <a:r>
              <a:rPr lang="en-US" altLang="zh-TW" sz="1800" dirty="0">
                <a:solidFill>
                  <a:srgbClr val="000000"/>
                </a:solidFill>
              </a:rPr>
              <a:t>. Calculate the pH from the value of </a:t>
            </a:r>
            <a:r>
              <a:rPr lang="en-US" altLang="zh-TW" sz="1800" i="1" dirty="0">
                <a:solidFill>
                  <a:srgbClr val="000000"/>
                </a:solidFill>
              </a:rPr>
              <a:t>x</a:t>
            </a:r>
            <a:r>
              <a:rPr lang="en-US" altLang="zh-TW" sz="1800" dirty="0">
                <a:solidFill>
                  <a:srgbClr val="000000"/>
                </a:solidFill>
              </a:rPr>
              <a:t>, which is equal to [H</a:t>
            </a:r>
            <a:r>
              <a:rPr lang="en-US" altLang="zh-TW" sz="1800" baseline="-25000" dirty="0">
                <a:solidFill>
                  <a:srgbClr val="000000"/>
                </a:solidFill>
              </a:rPr>
              <a:t>3</a:t>
            </a:r>
            <a:r>
              <a:rPr lang="en-US" altLang="zh-TW" sz="1800" dirty="0">
                <a:solidFill>
                  <a:srgbClr val="000000"/>
                </a:solidFill>
              </a:rPr>
              <a:t>O</a:t>
            </a:r>
            <a:r>
              <a:rPr lang="en-US" altLang="zh-TW" sz="1800" baseline="30000" dirty="0">
                <a:solidFill>
                  <a:srgbClr val="000000"/>
                </a:solidFill>
              </a:rPr>
              <a:t>+</a:t>
            </a:r>
            <a:r>
              <a:rPr lang="en-US" altLang="zh-TW" sz="1800" dirty="0">
                <a:solidFill>
                  <a:srgbClr val="000000"/>
                </a:solidFill>
              </a:rPr>
              <a:t>].</a:t>
            </a:r>
          </a:p>
          <a:p>
            <a:pPr>
              <a:spcBef>
                <a:spcPct val="0"/>
              </a:spcBef>
              <a:buFontTx/>
              <a:buNone/>
            </a:pPr>
            <a:endParaRPr lang="en-US" altLang="zh-TW" sz="1400" dirty="0">
              <a:solidFill>
                <a:srgbClr val="000000"/>
              </a:solidFill>
            </a:endParaRPr>
          </a:p>
        </p:txBody>
      </p:sp>
      <p:sp>
        <p:nvSpPr>
          <p:cNvPr id="2051" name="Line 9">
            <a:extLst>
              <a:ext uri="{FF2B5EF4-FFF2-40B4-BE49-F238E27FC236}">
                <a16:creationId xmlns:a16="http://schemas.microsoft.com/office/drawing/2014/main" id="{2D19D888-5D91-D04B-A61A-FC1BFFFEB41E}"/>
              </a:ext>
            </a:extLst>
          </p:cNvPr>
          <p:cNvSpPr>
            <a:spLocks noChangeShapeType="1"/>
          </p:cNvSpPr>
          <p:nvPr/>
        </p:nvSpPr>
        <p:spPr bwMode="auto">
          <a:xfrm>
            <a:off x="1828800" y="30480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2052" name="Line 10">
            <a:extLst>
              <a:ext uri="{FF2B5EF4-FFF2-40B4-BE49-F238E27FC236}">
                <a16:creationId xmlns:a16="http://schemas.microsoft.com/office/drawing/2014/main" id="{F1F677B4-A24A-C041-A7F9-9B22B18184E1}"/>
              </a:ext>
            </a:extLst>
          </p:cNvPr>
          <p:cNvSpPr>
            <a:spLocks noChangeShapeType="1"/>
          </p:cNvSpPr>
          <p:nvPr/>
        </p:nvSpPr>
        <p:spPr bwMode="auto">
          <a:xfrm>
            <a:off x="1830388" y="5851525"/>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2053" name="Line 7">
            <a:extLst>
              <a:ext uri="{FF2B5EF4-FFF2-40B4-BE49-F238E27FC236}">
                <a16:creationId xmlns:a16="http://schemas.microsoft.com/office/drawing/2014/main" id="{DBD717B4-EFF4-7243-ADA3-B70DD739E519}"/>
              </a:ext>
            </a:extLst>
          </p:cNvPr>
          <p:cNvSpPr>
            <a:spLocks noChangeShapeType="1"/>
          </p:cNvSpPr>
          <p:nvPr/>
        </p:nvSpPr>
        <p:spPr bwMode="auto">
          <a:xfrm>
            <a:off x="1828800" y="285750"/>
            <a:ext cx="0" cy="5583238"/>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58374" name="Text Box 8">
            <a:extLst>
              <a:ext uri="{FF2B5EF4-FFF2-40B4-BE49-F238E27FC236}">
                <a16:creationId xmlns:a16="http://schemas.microsoft.com/office/drawing/2014/main" id="{CA521318-FC1C-8C44-A0F3-0FF38E79C1CB}"/>
              </a:ext>
            </a:extLst>
          </p:cNvPr>
          <p:cNvSpPr txBox="1">
            <a:spLocks noChangeArrowheads="1"/>
          </p:cNvSpPr>
          <p:nvPr/>
        </p:nvSpPr>
        <p:spPr bwMode="auto">
          <a:xfrm>
            <a:off x="1843088" y="989013"/>
            <a:ext cx="8532812" cy="35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600" b="1" dirty="0">
                <a:solidFill>
                  <a:srgbClr val="0432FF"/>
                </a:solidFill>
              </a:rPr>
              <a:t>Continued</a:t>
            </a:r>
            <a:endParaRPr lang="en-US" altLang="zh-TW" sz="1400" b="1" dirty="0">
              <a:solidFill>
                <a:srgbClr val="0432FF"/>
              </a:solidFill>
            </a:endParaRPr>
          </a:p>
        </p:txBody>
      </p:sp>
      <p:sp>
        <p:nvSpPr>
          <p:cNvPr id="58375" name="Line 2">
            <a:extLst>
              <a:ext uri="{FF2B5EF4-FFF2-40B4-BE49-F238E27FC236}">
                <a16:creationId xmlns:a16="http://schemas.microsoft.com/office/drawing/2014/main" id="{62C9FD18-58A8-AE48-BF2D-935C23199A42}"/>
              </a:ext>
            </a:extLst>
          </p:cNvPr>
          <p:cNvSpPr>
            <a:spLocks noChangeShapeType="1"/>
          </p:cNvSpPr>
          <p:nvPr/>
        </p:nvSpPr>
        <p:spPr bwMode="auto">
          <a:xfrm flipV="1">
            <a:off x="1831974" y="1306513"/>
            <a:ext cx="8993337" cy="20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IQ"/>
          </a:p>
        </p:txBody>
      </p:sp>
      <p:sp>
        <p:nvSpPr>
          <p:cNvPr id="13" name="Rectangle 3">
            <a:extLst>
              <a:ext uri="{FF2B5EF4-FFF2-40B4-BE49-F238E27FC236}">
                <a16:creationId xmlns:a16="http://schemas.microsoft.com/office/drawing/2014/main" id="{7C9CF7A6-CBD8-A944-8DE4-42839230092E}"/>
              </a:ext>
            </a:extLst>
          </p:cNvPr>
          <p:cNvSpPr>
            <a:spLocks noChangeArrowheads="1"/>
          </p:cNvSpPr>
          <p:nvPr/>
        </p:nvSpPr>
        <p:spPr bwMode="auto">
          <a:xfrm>
            <a:off x="1843088" y="347664"/>
            <a:ext cx="8532812" cy="7080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773238" indent="-1773238">
              <a:spcBef>
                <a:spcPct val="50000"/>
              </a:spcBef>
              <a:defRPr/>
            </a:pPr>
            <a:r>
              <a:rPr lang="en-US" sz="2000" b="1" dirty="0">
                <a:solidFill>
                  <a:srgbClr val="3366FF"/>
                </a:solidFill>
                <a:latin typeface="Times New Roman" panose="02020603050405020304" pitchFamily="18" charset="0"/>
                <a:cs typeface="Times New Roman" panose="02020603050405020304" pitchFamily="18" charset="0"/>
              </a:rPr>
              <a:t>Example: </a:t>
            </a:r>
            <a:r>
              <a:rPr lang="en-US" sz="2000" b="1" dirty="0">
                <a:solidFill>
                  <a:srgbClr val="000000"/>
                </a:solidFill>
                <a:latin typeface="Times New Roman" panose="02020603050405020304" pitchFamily="18" charset="0"/>
                <a:cs typeface="Times New Roman" panose="02020603050405020304" pitchFamily="18" charset="0"/>
              </a:rPr>
              <a:t>Calculating the pH Change in a Buffer Solution after the Addition of a Small Amount of Strong Acid or Base</a:t>
            </a:r>
          </a:p>
        </p:txBody>
      </p:sp>
      <p:pic>
        <p:nvPicPr>
          <p:cNvPr id="58377" name="Picture 13" descr="C:\Documents and Settings\GEX User\Desktop\IRDVDs\50627 Tro IRDVD\Worked Example\Component\Ch16\16_pg762_equation.jpg">
            <a:extLst>
              <a:ext uri="{FF2B5EF4-FFF2-40B4-BE49-F238E27FC236}">
                <a16:creationId xmlns:a16="http://schemas.microsoft.com/office/drawing/2014/main" id="{A3235D5F-CE3F-634D-B94C-F6DB0033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425" y="1433514"/>
            <a:ext cx="5834746"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4" descr="Z:\50627 IRDVD Tro Chemistry A Molecular Approach\Working Files 50627\JPEG 50627\Ch16\16_Pg762_UnTable_2.jpg">
            <a:extLst>
              <a:ext uri="{FF2B5EF4-FFF2-40B4-BE49-F238E27FC236}">
                <a16:creationId xmlns:a16="http://schemas.microsoft.com/office/drawing/2014/main" id="{CC8848FF-8F93-1E4F-90FF-BAB761A264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687"/>
          <a:stretch>
            <a:fillRect/>
          </a:stretch>
        </p:blipFill>
        <p:spPr bwMode="auto">
          <a:xfrm>
            <a:off x="4379910" y="1868488"/>
            <a:ext cx="3790696" cy="137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5" descr="C:\Documents and Settings\GEX User\Desktop\IRDVDs\50627 Tro IRDVD\Worked Example\Component\Ch16\16_pg763_equation1.jpg">
            <a:extLst>
              <a:ext uri="{FF2B5EF4-FFF2-40B4-BE49-F238E27FC236}">
                <a16:creationId xmlns:a16="http://schemas.microsoft.com/office/drawing/2014/main" id="{83ED7C41-0CC7-D745-B89B-17451A489D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0617"/>
          <a:stretch>
            <a:fillRect/>
          </a:stretch>
        </p:blipFill>
        <p:spPr bwMode="auto">
          <a:xfrm>
            <a:off x="4776787" y="4382929"/>
            <a:ext cx="2920998" cy="205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a:extLst>
              <a:ext uri="{FF2B5EF4-FFF2-40B4-BE49-F238E27FC236}">
                <a16:creationId xmlns:a16="http://schemas.microsoft.com/office/drawing/2014/main" id="{3C5F3351-F97B-ED45-8BD0-DB827E275BB7}"/>
              </a:ext>
            </a:extLst>
          </p:cNvPr>
          <p:cNvSpPr txBox="1">
            <a:spLocks noChangeArrowheads="1"/>
          </p:cNvSpPr>
          <p:nvPr/>
        </p:nvSpPr>
        <p:spPr bwMode="auto">
          <a:xfrm>
            <a:off x="1032387" y="1165406"/>
            <a:ext cx="10851636" cy="472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r>
              <a:rPr lang="en-US" altLang="zh-TW" sz="1800" dirty="0">
                <a:solidFill>
                  <a:srgbClr val="000000"/>
                </a:solidFill>
              </a:rPr>
              <a:t>Confirm that the </a:t>
            </a:r>
            <a:r>
              <a:rPr lang="en-US" altLang="zh-TW" sz="1800" i="1" dirty="0">
                <a:solidFill>
                  <a:srgbClr val="000000"/>
                </a:solidFill>
              </a:rPr>
              <a:t>x is a small </a:t>
            </a:r>
            <a:r>
              <a:rPr lang="en-US" altLang="zh-TW" sz="1800" dirty="0">
                <a:solidFill>
                  <a:srgbClr val="000000"/>
                </a:solidFill>
              </a:rPr>
              <a:t>approximation is valid by calculating the ratio of </a:t>
            </a:r>
            <a:r>
              <a:rPr lang="en-US" altLang="zh-TW" sz="1800" i="1" dirty="0">
                <a:solidFill>
                  <a:srgbClr val="000000"/>
                </a:solidFill>
              </a:rPr>
              <a:t>x </a:t>
            </a:r>
            <a:r>
              <a:rPr lang="en-US" altLang="zh-TW" sz="1800" dirty="0">
                <a:solidFill>
                  <a:srgbClr val="000000"/>
                </a:solidFill>
              </a:rPr>
              <a:t>to the smallest number it was subtracted from in the approximation. The ratio should be less than 0.05 (or 5%).</a:t>
            </a: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r>
              <a:rPr lang="en-US" altLang="zh-TW" sz="1600" dirty="0">
                <a:solidFill>
                  <a:srgbClr val="000000"/>
                </a:solidFill>
              </a:rPr>
              <a:t>The approximation is valid.</a:t>
            </a:r>
            <a:endParaRPr lang="en-US" altLang="zh-TW" sz="1800" dirty="0"/>
          </a:p>
          <a:p>
            <a:pPr>
              <a:spcBef>
                <a:spcPct val="0"/>
              </a:spcBef>
              <a:buFontTx/>
              <a:buNone/>
            </a:pPr>
            <a:endParaRPr lang="en-US" altLang="zh-TW" sz="1800" dirty="0"/>
          </a:p>
          <a:p>
            <a:pPr>
              <a:spcBef>
                <a:spcPct val="0"/>
              </a:spcBef>
              <a:buFontTx/>
              <a:buNone/>
            </a:pPr>
            <a:r>
              <a:rPr lang="en-US" altLang="zh-TW" sz="1800" dirty="0"/>
              <a:t>Part II: Equilibrium Alternative (using the Henderson–</a:t>
            </a:r>
            <a:r>
              <a:rPr lang="en-US" altLang="zh-TW" sz="1800" dirty="0" err="1"/>
              <a:t>Hasselbalch</a:t>
            </a:r>
            <a:r>
              <a:rPr lang="en-US" altLang="zh-TW" sz="1800" dirty="0"/>
              <a:t> equation). As long as the </a:t>
            </a:r>
            <a:r>
              <a:rPr lang="en-US" altLang="zh-TW" sz="1800" i="1" dirty="0"/>
              <a:t>x is small </a:t>
            </a:r>
            <a:r>
              <a:rPr lang="en-US" altLang="zh-TW" sz="1800" dirty="0"/>
              <a:t>approximation is valid, you can substitute the quantities of acid and conjugate base after the addition (from part I) into the Henderson–</a:t>
            </a:r>
            <a:r>
              <a:rPr lang="en-US" altLang="zh-TW" sz="1800" dirty="0" err="1"/>
              <a:t>Hasselbalch</a:t>
            </a:r>
            <a:r>
              <a:rPr lang="en-US" altLang="zh-TW" sz="1800" dirty="0"/>
              <a:t> equation and calculate the new pH.</a:t>
            </a:r>
          </a:p>
        </p:txBody>
      </p:sp>
      <p:sp>
        <p:nvSpPr>
          <p:cNvPr id="2051" name="Line 9">
            <a:extLst>
              <a:ext uri="{FF2B5EF4-FFF2-40B4-BE49-F238E27FC236}">
                <a16:creationId xmlns:a16="http://schemas.microsoft.com/office/drawing/2014/main" id="{9221E8BB-0B22-ED47-92E9-B38E2748CB0B}"/>
              </a:ext>
            </a:extLst>
          </p:cNvPr>
          <p:cNvSpPr>
            <a:spLocks noChangeShapeType="1"/>
          </p:cNvSpPr>
          <p:nvPr/>
        </p:nvSpPr>
        <p:spPr bwMode="auto">
          <a:xfrm>
            <a:off x="1032387" y="39566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2052" name="Line 10">
            <a:extLst>
              <a:ext uri="{FF2B5EF4-FFF2-40B4-BE49-F238E27FC236}">
                <a16:creationId xmlns:a16="http://schemas.microsoft.com/office/drawing/2014/main" id="{DD49D676-D523-8144-B32D-B135CF4D1297}"/>
              </a:ext>
            </a:extLst>
          </p:cNvPr>
          <p:cNvSpPr>
            <a:spLocks noChangeShapeType="1"/>
          </p:cNvSpPr>
          <p:nvPr/>
        </p:nvSpPr>
        <p:spPr bwMode="auto">
          <a:xfrm>
            <a:off x="1032387" y="622496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2053" name="Line 7">
            <a:extLst>
              <a:ext uri="{FF2B5EF4-FFF2-40B4-BE49-F238E27FC236}">
                <a16:creationId xmlns:a16="http://schemas.microsoft.com/office/drawing/2014/main" id="{3451A6D5-0D9C-D04F-91D6-0381E379AD23}"/>
              </a:ext>
            </a:extLst>
          </p:cNvPr>
          <p:cNvSpPr>
            <a:spLocks noChangeShapeType="1"/>
          </p:cNvSpPr>
          <p:nvPr/>
        </p:nvSpPr>
        <p:spPr bwMode="auto">
          <a:xfrm>
            <a:off x="1032387" y="395660"/>
            <a:ext cx="0" cy="582930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60422" name="Text Box 8">
            <a:extLst>
              <a:ext uri="{FF2B5EF4-FFF2-40B4-BE49-F238E27FC236}">
                <a16:creationId xmlns:a16="http://schemas.microsoft.com/office/drawing/2014/main" id="{A02F32C0-24FE-4E47-A468-EA485210E573}"/>
              </a:ext>
            </a:extLst>
          </p:cNvPr>
          <p:cNvSpPr txBox="1">
            <a:spLocks noChangeArrowheads="1"/>
          </p:cNvSpPr>
          <p:nvPr/>
        </p:nvSpPr>
        <p:spPr bwMode="auto">
          <a:xfrm>
            <a:off x="1260987" y="722890"/>
            <a:ext cx="8532812" cy="35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600" b="1" dirty="0">
                <a:solidFill>
                  <a:srgbClr val="0432FF"/>
                </a:solidFill>
              </a:rPr>
              <a:t>Continued</a:t>
            </a:r>
          </a:p>
        </p:txBody>
      </p:sp>
      <p:sp>
        <p:nvSpPr>
          <p:cNvPr id="60423" name="Line 2">
            <a:extLst>
              <a:ext uri="{FF2B5EF4-FFF2-40B4-BE49-F238E27FC236}">
                <a16:creationId xmlns:a16="http://schemas.microsoft.com/office/drawing/2014/main" id="{46C8960D-D01A-FB4C-9C88-941699136A6E}"/>
              </a:ext>
            </a:extLst>
          </p:cNvPr>
          <p:cNvSpPr>
            <a:spLocks noChangeShapeType="1"/>
          </p:cNvSpPr>
          <p:nvPr/>
        </p:nvSpPr>
        <p:spPr bwMode="auto">
          <a:xfrm>
            <a:off x="1032387" y="1078490"/>
            <a:ext cx="965453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IQ"/>
          </a:p>
        </p:txBody>
      </p:sp>
      <p:sp>
        <p:nvSpPr>
          <p:cNvPr id="13" name="Rectangle 3">
            <a:extLst>
              <a:ext uri="{FF2B5EF4-FFF2-40B4-BE49-F238E27FC236}">
                <a16:creationId xmlns:a16="http://schemas.microsoft.com/office/drawing/2014/main" id="{D6F9E77E-5CEC-074F-B18A-E21B31DB2D78}"/>
              </a:ext>
            </a:extLst>
          </p:cNvPr>
          <p:cNvSpPr>
            <a:spLocks noChangeArrowheads="1"/>
          </p:cNvSpPr>
          <p:nvPr/>
        </p:nvSpPr>
        <p:spPr bwMode="auto">
          <a:xfrm>
            <a:off x="1821910" y="281962"/>
            <a:ext cx="10044112" cy="7080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773238" indent="-1773238">
              <a:spcBef>
                <a:spcPct val="50000"/>
              </a:spcBef>
              <a:defRPr/>
            </a:pPr>
            <a:r>
              <a:rPr lang="en-US" sz="2000" b="1" dirty="0">
                <a:solidFill>
                  <a:srgbClr val="3366FF"/>
                </a:solidFill>
                <a:latin typeface="Times New Roman" panose="02020603050405020304" pitchFamily="18" charset="0"/>
                <a:cs typeface="Times New Roman" panose="02020603050405020304" pitchFamily="18" charset="0"/>
              </a:rPr>
              <a:t>Example: </a:t>
            </a:r>
            <a:r>
              <a:rPr lang="en-US" sz="2000" b="1" dirty="0">
                <a:solidFill>
                  <a:srgbClr val="000000"/>
                </a:solidFill>
                <a:latin typeface="Times New Roman" panose="02020603050405020304" pitchFamily="18" charset="0"/>
                <a:cs typeface="Times New Roman" panose="02020603050405020304" pitchFamily="18" charset="0"/>
              </a:rPr>
              <a:t>Calculating the pH Change in a Buffer Solution after the Addition of a Small Amount of Strong Acid or Base</a:t>
            </a:r>
          </a:p>
        </p:txBody>
      </p:sp>
      <p:pic>
        <p:nvPicPr>
          <p:cNvPr id="60425" name="Picture 15" descr="C:\Documents and Settings\GEX User\Desktop\IRDVDs\50627 Tro IRDVD\Worked Example\Component\Ch16\16_pg763_equation1.jpg">
            <a:extLst>
              <a:ext uri="{FF2B5EF4-FFF2-40B4-BE49-F238E27FC236}">
                <a16:creationId xmlns:a16="http://schemas.microsoft.com/office/drawing/2014/main" id="{84C0C260-695D-F545-BB18-672B9E470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8311" r="29466"/>
          <a:stretch>
            <a:fillRect/>
          </a:stretch>
        </p:blipFill>
        <p:spPr bwMode="auto">
          <a:xfrm>
            <a:off x="4597481" y="1125629"/>
            <a:ext cx="2997037" cy="1094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2" descr="C:\Documents and Settings\GEX User\Desktop\IRDVDs\50627 Tro IRDVD\Worked Example\Component\Ch16\16_pg763_equation2.jpg">
            <a:extLst>
              <a:ext uri="{FF2B5EF4-FFF2-40B4-BE49-F238E27FC236}">
                <a16:creationId xmlns:a16="http://schemas.microsoft.com/office/drawing/2014/main" id="{35312C9C-F232-4345-829B-1344D9F94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73" y="2983165"/>
            <a:ext cx="3593478" cy="65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3" descr="C:\Documents and Settings\GEX User\Desktop\IRDVDs\50627 Tro IRDVD\Worked Example\Component\Ch16\16_pg763_equation3.jpg">
            <a:extLst>
              <a:ext uri="{FF2B5EF4-FFF2-40B4-BE49-F238E27FC236}">
                <a16:creationId xmlns:a16="http://schemas.microsoft.com/office/drawing/2014/main" id="{70629868-DF5E-0F4B-A10F-B90B74F280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65673" y="5043953"/>
            <a:ext cx="3706536" cy="164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5">
            <a:extLst>
              <a:ext uri="{FF2B5EF4-FFF2-40B4-BE49-F238E27FC236}">
                <a16:creationId xmlns:a16="http://schemas.microsoft.com/office/drawing/2014/main" id="{A8C7B798-29CC-C349-8D17-0C18CE50E0D2}"/>
              </a:ext>
            </a:extLst>
          </p:cNvPr>
          <p:cNvSpPr txBox="1">
            <a:spLocks noChangeArrowheads="1"/>
          </p:cNvSpPr>
          <p:nvPr/>
        </p:nvSpPr>
        <p:spPr bwMode="auto">
          <a:xfrm>
            <a:off x="660042" y="1344614"/>
            <a:ext cx="11531957" cy="439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800" dirty="0">
                <a:solidFill>
                  <a:srgbClr val="000000"/>
                </a:solidFill>
              </a:rPr>
              <a:t>The pH of 1.0 L of water after adding 0.010 mol of NaOH is calculated from the [OH</a:t>
            </a:r>
            <a:r>
              <a:rPr lang="en-US" altLang="zh-TW" sz="1800" baseline="30000" dirty="0">
                <a:solidFill>
                  <a:srgbClr val="000000"/>
                </a:solidFill>
              </a:rPr>
              <a:t>–</a:t>
            </a:r>
            <a:r>
              <a:rPr lang="en-US" altLang="zh-TW" sz="1800" dirty="0">
                <a:solidFill>
                  <a:srgbClr val="000000"/>
                </a:solidFill>
              </a:rPr>
              <a:t>]. For a strong base, [OH</a:t>
            </a:r>
            <a:r>
              <a:rPr lang="en-US" altLang="zh-TW" sz="1800" baseline="30000" dirty="0">
                <a:solidFill>
                  <a:srgbClr val="000000"/>
                </a:solidFill>
              </a:rPr>
              <a:t>–</a:t>
            </a:r>
            <a:r>
              <a:rPr lang="en-US" altLang="zh-TW" sz="1800" dirty="0">
                <a:solidFill>
                  <a:srgbClr val="000000"/>
                </a:solidFill>
              </a:rPr>
              <a:t>] is simply the number of moles of OH</a:t>
            </a:r>
            <a:r>
              <a:rPr lang="en-US" altLang="zh-TW" sz="1800" baseline="30000" dirty="0">
                <a:solidFill>
                  <a:srgbClr val="000000"/>
                </a:solidFill>
              </a:rPr>
              <a:t>–</a:t>
            </a:r>
            <a:r>
              <a:rPr lang="en-US" altLang="zh-TW" sz="1800" dirty="0">
                <a:solidFill>
                  <a:srgbClr val="000000"/>
                </a:solidFill>
              </a:rPr>
              <a:t> divided by the number of liters of solution.</a:t>
            </a:r>
          </a:p>
          <a:p>
            <a:pPr>
              <a:spcBef>
                <a:spcPct val="0"/>
              </a:spcBef>
              <a:buFontTx/>
              <a:buNone/>
            </a:pPr>
            <a:endParaRPr lang="en-US" altLang="zh-TW" sz="18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endParaRPr lang="en-US" altLang="zh-TW" sz="1400" dirty="0">
              <a:solidFill>
                <a:srgbClr val="000000"/>
              </a:solidFill>
            </a:endParaRPr>
          </a:p>
          <a:p>
            <a:pPr>
              <a:spcBef>
                <a:spcPct val="0"/>
              </a:spcBef>
              <a:buFontTx/>
              <a:buNone/>
            </a:pPr>
            <a:r>
              <a:rPr lang="en-US" altLang="zh-TW" sz="1800" b="1" dirty="0">
                <a:solidFill>
                  <a:srgbClr val="3366FF"/>
                </a:solidFill>
                <a:cs typeface="Times New Roman" panose="02020603050405020304" pitchFamily="18" charset="0"/>
              </a:rPr>
              <a:t>Check</a:t>
            </a:r>
          </a:p>
          <a:p>
            <a:pPr>
              <a:spcBef>
                <a:spcPct val="0"/>
              </a:spcBef>
              <a:buFontTx/>
              <a:buNone/>
            </a:pPr>
            <a:r>
              <a:rPr lang="en-US" altLang="zh-TW" sz="1600" dirty="0">
                <a:solidFill>
                  <a:srgbClr val="000000"/>
                </a:solidFill>
                <a:cs typeface="Times New Roman" panose="02020603050405020304" pitchFamily="18" charset="0"/>
              </a:rPr>
              <a:t>Notice that the buffer solution changed from pH = 4.74 to pH = 4.83 upon addition of the base (a small fraction of a single pH unit). In contrast, the pure water changed from pH = 7.00 to pH = 12.00, five whole pH units (a factor of 10</a:t>
            </a:r>
            <a:r>
              <a:rPr lang="en-US" altLang="zh-TW" sz="1600" baseline="30000" dirty="0">
                <a:solidFill>
                  <a:srgbClr val="000000"/>
                </a:solidFill>
                <a:cs typeface="Times New Roman" panose="02020603050405020304" pitchFamily="18" charset="0"/>
              </a:rPr>
              <a:t>5</a:t>
            </a:r>
            <a:r>
              <a:rPr lang="en-US" altLang="zh-TW" sz="1600" dirty="0">
                <a:solidFill>
                  <a:srgbClr val="000000"/>
                </a:solidFill>
                <a:cs typeface="Times New Roman" panose="02020603050405020304" pitchFamily="18" charset="0"/>
              </a:rPr>
              <a:t>). Notice also that even the buffer solution got slightly more basic upon the addition of a base, as we would expect. To check your answer, always make sure the pH goes in the direction you expect: adding base should make the solution more basic (higher pH); adding acid should make the solution more acidic (lower pH).</a:t>
            </a:r>
          </a:p>
        </p:txBody>
      </p:sp>
      <p:sp>
        <p:nvSpPr>
          <p:cNvPr id="2051" name="Line 9">
            <a:extLst>
              <a:ext uri="{FF2B5EF4-FFF2-40B4-BE49-F238E27FC236}">
                <a16:creationId xmlns:a16="http://schemas.microsoft.com/office/drawing/2014/main" id="{8EC18474-9C6A-694E-BDD5-447BEC239D97}"/>
              </a:ext>
            </a:extLst>
          </p:cNvPr>
          <p:cNvSpPr>
            <a:spLocks noChangeShapeType="1"/>
          </p:cNvSpPr>
          <p:nvPr/>
        </p:nvSpPr>
        <p:spPr bwMode="auto">
          <a:xfrm>
            <a:off x="575189" y="347664"/>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2052" name="Line 10">
            <a:extLst>
              <a:ext uri="{FF2B5EF4-FFF2-40B4-BE49-F238E27FC236}">
                <a16:creationId xmlns:a16="http://schemas.microsoft.com/office/drawing/2014/main" id="{28338A80-02B6-AF4F-9020-788D0E43F557}"/>
              </a:ext>
            </a:extLst>
          </p:cNvPr>
          <p:cNvSpPr>
            <a:spLocks noChangeShapeType="1"/>
          </p:cNvSpPr>
          <p:nvPr/>
        </p:nvSpPr>
        <p:spPr bwMode="auto">
          <a:xfrm>
            <a:off x="556803" y="6365877"/>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2053" name="Line 7">
            <a:extLst>
              <a:ext uri="{FF2B5EF4-FFF2-40B4-BE49-F238E27FC236}">
                <a16:creationId xmlns:a16="http://schemas.microsoft.com/office/drawing/2014/main" id="{653B07BD-2D58-7142-9514-6C83A51EA424}"/>
              </a:ext>
            </a:extLst>
          </p:cNvPr>
          <p:cNvSpPr>
            <a:spLocks noChangeShapeType="1"/>
          </p:cNvSpPr>
          <p:nvPr/>
        </p:nvSpPr>
        <p:spPr bwMode="auto">
          <a:xfrm>
            <a:off x="556803" y="347664"/>
            <a:ext cx="0" cy="6018213"/>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solidFill>
                <a:srgbClr val="000000"/>
              </a:solidFill>
              <a:latin typeface="Times New Roman" charset="0"/>
              <a:cs typeface="ＭＳ Ｐゴシック" charset="0"/>
            </a:endParaRPr>
          </a:p>
        </p:txBody>
      </p:sp>
      <p:sp>
        <p:nvSpPr>
          <p:cNvPr id="62470" name="Text Box 8">
            <a:extLst>
              <a:ext uri="{FF2B5EF4-FFF2-40B4-BE49-F238E27FC236}">
                <a16:creationId xmlns:a16="http://schemas.microsoft.com/office/drawing/2014/main" id="{EDC0D58D-61EB-C046-B882-2E8FFC37650D}"/>
              </a:ext>
            </a:extLst>
          </p:cNvPr>
          <p:cNvSpPr txBox="1">
            <a:spLocks noChangeArrowheads="1"/>
          </p:cNvSpPr>
          <p:nvPr/>
        </p:nvSpPr>
        <p:spPr bwMode="auto">
          <a:xfrm>
            <a:off x="785403" y="1005743"/>
            <a:ext cx="8532812" cy="35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TW" sz="1600" b="1" dirty="0">
                <a:solidFill>
                  <a:srgbClr val="0432FF"/>
                </a:solidFill>
              </a:rPr>
              <a:t>Continued</a:t>
            </a:r>
            <a:endParaRPr lang="en-US" altLang="zh-TW" sz="1400" b="1" dirty="0">
              <a:solidFill>
                <a:srgbClr val="0432FF"/>
              </a:solidFill>
            </a:endParaRPr>
          </a:p>
        </p:txBody>
      </p:sp>
      <p:sp>
        <p:nvSpPr>
          <p:cNvPr id="62471" name="Line 2">
            <a:extLst>
              <a:ext uri="{FF2B5EF4-FFF2-40B4-BE49-F238E27FC236}">
                <a16:creationId xmlns:a16="http://schemas.microsoft.com/office/drawing/2014/main" id="{99BAB721-4D18-7B40-8AE4-35754B78BA09}"/>
              </a:ext>
            </a:extLst>
          </p:cNvPr>
          <p:cNvSpPr>
            <a:spLocks noChangeShapeType="1"/>
          </p:cNvSpPr>
          <p:nvPr/>
        </p:nvSpPr>
        <p:spPr bwMode="auto">
          <a:xfrm flipV="1">
            <a:off x="637817" y="1327149"/>
            <a:ext cx="9499958" cy="174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IQ"/>
          </a:p>
        </p:txBody>
      </p:sp>
      <p:sp>
        <p:nvSpPr>
          <p:cNvPr id="13" name="Rectangle 3">
            <a:extLst>
              <a:ext uri="{FF2B5EF4-FFF2-40B4-BE49-F238E27FC236}">
                <a16:creationId xmlns:a16="http://schemas.microsoft.com/office/drawing/2014/main" id="{563A24F0-8995-F240-8725-26D8BA57C2BB}"/>
              </a:ext>
            </a:extLst>
          </p:cNvPr>
          <p:cNvSpPr>
            <a:spLocks noChangeArrowheads="1"/>
          </p:cNvSpPr>
          <p:nvPr/>
        </p:nvSpPr>
        <p:spPr bwMode="auto">
          <a:xfrm>
            <a:off x="1106129" y="347664"/>
            <a:ext cx="10618829" cy="7080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773238" indent="-1773238">
              <a:spcBef>
                <a:spcPct val="50000"/>
              </a:spcBef>
              <a:defRPr/>
            </a:pPr>
            <a:r>
              <a:rPr lang="en-US" sz="2000" b="1" dirty="0">
                <a:solidFill>
                  <a:srgbClr val="3366FF"/>
                </a:solidFill>
                <a:latin typeface="Times New Roman" panose="02020603050405020304" pitchFamily="18" charset="0"/>
                <a:cs typeface="Times New Roman" panose="02020603050405020304" pitchFamily="18" charset="0"/>
              </a:rPr>
              <a:t>Example: </a:t>
            </a:r>
            <a:r>
              <a:rPr lang="en-US" sz="2000" b="1" dirty="0">
                <a:solidFill>
                  <a:srgbClr val="000000"/>
                </a:solidFill>
                <a:latin typeface="Times New Roman" panose="02020603050405020304" pitchFamily="18" charset="0"/>
                <a:cs typeface="Times New Roman" panose="02020603050405020304" pitchFamily="18" charset="0"/>
              </a:rPr>
              <a:t>Calculating the pH Change in a Buffer Solution after the Addition of a Small Amount of Strong Acid or Base</a:t>
            </a:r>
          </a:p>
        </p:txBody>
      </p:sp>
      <p:pic>
        <p:nvPicPr>
          <p:cNvPr id="62473" name="Picture 2" descr="C:\Documents and Settings\GEX User\Desktop\IRDVDs\50627 Tro IRDVD\Worked Example\Component\Ch16\16_pg763_equation4.jpg">
            <a:extLst>
              <a:ext uri="{FF2B5EF4-FFF2-40B4-BE49-F238E27FC236}">
                <a16:creationId xmlns:a16="http://schemas.microsoft.com/office/drawing/2014/main" id="{EE835E92-6F72-3E4A-89AD-4B77F22B4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061" y="2035173"/>
            <a:ext cx="3744604" cy="238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62A28-3A2F-4041-8A0E-D26E0393ACDC}"/>
              </a:ext>
            </a:extLst>
          </p:cNvPr>
          <p:cNvSpPr>
            <a:spLocks noGrp="1"/>
          </p:cNvSpPr>
          <p:nvPr>
            <p:ph idx="1"/>
          </p:nvPr>
        </p:nvSpPr>
        <p:spPr>
          <a:xfrm>
            <a:off x="325581" y="190789"/>
            <a:ext cx="11589327" cy="4351338"/>
          </a:xfrm>
        </p:spPr>
        <p:txBody>
          <a:bodyPr>
            <a:normAutofit/>
          </a:bodyPr>
          <a:lstStyle/>
          <a:p>
            <a:pPr algn="ctr" eaLnBrk="1" hangingPunct="1">
              <a:lnSpc>
                <a:spcPct val="90000"/>
              </a:lnSpc>
              <a:buFont typeface="Arial" panose="020B0604020202020204" pitchFamily="34" charset="0"/>
              <a:buNone/>
            </a:pPr>
            <a:r>
              <a:rPr lang="en-US" altLang="ru-RU" sz="2400" b="1" u="sng" dirty="0">
                <a:solidFill>
                  <a:srgbClr val="C00000"/>
                </a:solidFill>
                <a:latin typeface="Times New Roman" panose="02020603050405020304" pitchFamily="18" charset="0"/>
                <a:cs typeface="Times New Roman" panose="02020603050405020304" pitchFamily="18" charset="0"/>
              </a:rPr>
              <a:t>The indicator is specified the following requirements:</a:t>
            </a:r>
          </a:p>
          <a:p>
            <a:pPr algn="just" eaLnBrk="1" hangingPunct="1">
              <a:lnSpc>
                <a:spcPct val="90000"/>
              </a:lnSpc>
              <a:buFont typeface="Arial" panose="020B0604020202020204" pitchFamily="34" charset="0"/>
              <a:buNone/>
            </a:pPr>
            <a:r>
              <a:rPr lang="en-US" altLang="ru-RU" sz="2400" dirty="0">
                <a:latin typeface="Times New Roman" panose="02020603050405020304" pitchFamily="18" charset="0"/>
                <a:cs typeface="Times New Roman" panose="02020603050405020304" pitchFamily="18" charset="0"/>
              </a:rPr>
              <a:t>1) The indicator </a:t>
            </a:r>
            <a:r>
              <a:rPr lang="en-US" altLang="ru-RU" sz="2400" b="1" dirty="0">
                <a:latin typeface="Times New Roman" panose="02020603050405020304" pitchFamily="18" charset="0"/>
                <a:cs typeface="Times New Roman" panose="02020603050405020304" pitchFamily="18" charset="0"/>
              </a:rPr>
              <a:t>should have high absorbance</a:t>
            </a:r>
            <a:r>
              <a:rPr lang="en-US" altLang="ru-RU" sz="2400" dirty="0">
                <a:latin typeface="Times New Roman" panose="02020603050405020304" pitchFamily="18" charset="0"/>
                <a:cs typeface="Times New Roman" panose="02020603050405020304" pitchFamily="18" charset="0"/>
              </a:rPr>
              <a:t> to see its coloration with eyes even at a small amount of indicator. </a:t>
            </a:r>
          </a:p>
          <a:p>
            <a:pPr algn="just" eaLnBrk="1" hangingPunct="1">
              <a:lnSpc>
                <a:spcPct val="90000"/>
              </a:lnSpc>
              <a:buFont typeface="Arial" panose="020B0604020202020204" pitchFamily="34" charset="0"/>
              <a:buNone/>
            </a:pPr>
            <a:r>
              <a:rPr lang="en-US" altLang="ru-RU" sz="2400" dirty="0">
                <a:latin typeface="Times New Roman" panose="02020603050405020304" pitchFamily="18" charset="0"/>
                <a:cs typeface="Times New Roman" panose="02020603050405020304" pitchFamily="18" charset="0"/>
              </a:rPr>
              <a:t>2) Changing of </a:t>
            </a:r>
            <a:r>
              <a:rPr lang="en-US" altLang="ru-RU" sz="2400" b="1" dirty="0">
                <a:latin typeface="Times New Roman" panose="02020603050405020304" pitchFamily="18" charset="0"/>
                <a:cs typeface="Times New Roman" panose="02020603050405020304" pitchFamily="18" charset="0"/>
              </a:rPr>
              <a:t>coloration must be contrasted</a:t>
            </a:r>
            <a:r>
              <a:rPr lang="en-US" altLang="ru-RU" sz="2400" dirty="0">
                <a:latin typeface="Times New Roman" panose="02020603050405020304" pitchFamily="18" charset="0"/>
                <a:cs typeface="Times New Roman" panose="02020603050405020304" pitchFamily="18" charset="0"/>
              </a:rPr>
              <a:t>.</a:t>
            </a:r>
          </a:p>
          <a:p>
            <a:pPr algn="just" eaLnBrk="1" hangingPunct="1">
              <a:lnSpc>
                <a:spcPct val="90000"/>
              </a:lnSpc>
              <a:buFont typeface="Arial" panose="020B0604020202020204" pitchFamily="34" charset="0"/>
              <a:buNone/>
            </a:pPr>
            <a:r>
              <a:rPr lang="en-US" altLang="ru-RU" sz="2400" dirty="0">
                <a:latin typeface="Times New Roman" panose="02020603050405020304" pitchFamily="18" charset="0"/>
                <a:cs typeface="Times New Roman" panose="02020603050405020304" pitchFamily="18" charset="0"/>
              </a:rPr>
              <a:t>3) The range of changing color </a:t>
            </a:r>
            <a:r>
              <a:rPr lang="en-US" altLang="ru-RU" sz="2400" b="1" dirty="0">
                <a:latin typeface="Times New Roman" panose="02020603050405020304" pitchFamily="18" charset="0"/>
                <a:cs typeface="Times New Roman" panose="02020603050405020304" pitchFamily="18" charset="0"/>
              </a:rPr>
              <a:t>must be as narrow at it’s possible</a:t>
            </a:r>
            <a:r>
              <a:rPr lang="en-US" altLang="ru-RU" sz="2400" dirty="0">
                <a:latin typeface="Times New Roman" panose="02020603050405020304" pitchFamily="18" charset="0"/>
                <a:cs typeface="Times New Roman" panose="02020603050405020304" pitchFamily="18" charset="0"/>
              </a:rPr>
              <a:t>.</a:t>
            </a:r>
          </a:p>
          <a:p>
            <a:pPr algn="just" eaLnBrk="1" hangingPunct="1">
              <a:lnSpc>
                <a:spcPct val="90000"/>
              </a:lnSpc>
              <a:buFont typeface="Arial" panose="020B0604020202020204" pitchFamily="34" charset="0"/>
              <a:buNone/>
            </a:pPr>
            <a:r>
              <a:rPr lang="en-US" altLang="ru-RU" sz="2400" dirty="0">
                <a:latin typeface="Times New Roman" panose="02020603050405020304" pitchFamily="18" charset="0"/>
                <a:cs typeface="Times New Roman" panose="02020603050405020304" pitchFamily="18" charset="0"/>
              </a:rPr>
              <a:t>4) A </a:t>
            </a:r>
            <a:r>
              <a:rPr lang="en-US" altLang="ru-RU" sz="2400" b="1" dirty="0">
                <a:latin typeface="Times New Roman" panose="02020603050405020304" pitchFamily="18" charset="0"/>
                <a:cs typeface="Times New Roman" panose="02020603050405020304" pitchFamily="18" charset="0"/>
              </a:rPr>
              <a:t>small amount of an indicator is needed</a:t>
            </a:r>
            <a:r>
              <a:rPr lang="en-US" altLang="ru-RU" sz="2400" dirty="0">
                <a:latin typeface="Times New Roman" panose="02020603050405020304" pitchFamily="18" charset="0"/>
                <a:cs typeface="Times New Roman" panose="02020603050405020304" pitchFamily="18" charset="0"/>
              </a:rPr>
              <a:t>. If a large amount of indicator is used, the indicator will affect the final pH, lowering the accuracy of the experiment. </a:t>
            </a:r>
          </a:p>
          <a:p>
            <a:pPr algn="just" eaLnBrk="1" hangingPunct="1">
              <a:lnSpc>
                <a:spcPct val="90000"/>
              </a:lnSpc>
              <a:buFont typeface="Arial" panose="020B0604020202020204" pitchFamily="34" charset="0"/>
              <a:buNone/>
            </a:pPr>
            <a:r>
              <a:rPr lang="en-US" altLang="ru-RU" sz="2400" dirty="0">
                <a:latin typeface="Times New Roman" panose="02020603050405020304" pitchFamily="18" charset="0"/>
                <a:cs typeface="Times New Roman" panose="02020603050405020304" pitchFamily="18" charset="0"/>
              </a:rPr>
              <a:t>5) The indicator should also have a </a:t>
            </a:r>
            <a:r>
              <a:rPr lang="en-US" altLang="ru-RU" sz="2400" b="1" dirty="0" err="1">
                <a:latin typeface="Times New Roman" panose="02020603050405020304" pitchFamily="18" charset="0"/>
                <a:cs typeface="Times New Roman" panose="02020603050405020304" pitchFamily="18" charset="0"/>
              </a:rPr>
              <a:t>pK</a:t>
            </a:r>
            <a:r>
              <a:rPr lang="en-US" altLang="ru-RU" sz="2400" b="1" baseline="-25000" dirty="0" err="1">
                <a:latin typeface="Times New Roman" panose="02020603050405020304" pitchFamily="18" charset="0"/>
                <a:cs typeface="Times New Roman" panose="02020603050405020304" pitchFamily="18" charset="0"/>
              </a:rPr>
              <a:t>a</a:t>
            </a:r>
            <a:r>
              <a:rPr lang="en-US" altLang="ru-RU" sz="2400" b="1" dirty="0">
                <a:latin typeface="Times New Roman" panose="02020603050405020304" pitchFamily="18" charset="0"/>
                <a:cs typeface="Times New Roman" panose="02020603050405020304" pitchFamily="18" charset="0"/>
              </a:rPr>
              <a:t> value near the pH of the titration's end point</a:t>
            </a:r>
            <a:r>
              <a:rPr lang="en-US" altLang="ru-RU" sz="2400" dirty="0">
                <a:latin typeface="Times New Roman" panose="02020603050405020304" pitchFamily="18" charset="0"/>
                <a:cs typeface="Times New Roman" panose="02020603050405020304" pitchFamily="18" charset="0"/>
              </a:rPr>
              <a:t>. </a:t>
            </a:r>
            <a:endParaRPr lang="ru-RU" altLang="ru-RU" sz="2400" dirty="0">
              <a:latin typeface="Times New Roman" panose="02020603050405020304" pitchFamily="18" charset="0"/>
              <a:cs typeface="Times New Roman" panose="02020603050405020304" pitchFamily="18" charset="0"/>
            </a:endParaRPr>
          </a:p>
          <a:p>
            <a:endParaRPr lang="en-IQ" sz="2400" dirty="0"/>
          </a:p>
        </p:txBody>
      </p:sp>
      <p:sp>
        <p:nvSpPr>
          <p:cNvPr id="4" name="Slide Number Placeholder 3">
            <a:extLst>
              <a:ext uri="{FF2B5EF4-FFF2-40B4-BE49-F238E27FC236}">
                <a16:creationId xmlns:a16="http://schemas.microsoft.com/office/drawing/2014/main" id="{3FDF26E0-F138-5C40-A08F-FE306BFE44EB}"/>
              </a:ext>
            </a:extLst>
          </p:cNvPr>
          <p:cNvSpPr>
            <a:spLocks noGrp="1"/>
          </p:cNvSpPr>
          <p:nvPr>
            <p:ph type="sldNum" sz="quarter" idx="12"/>
          </p:nvPr>
        </p:nvSpPr>
        <p:spPr/>
        <p:txBody>
          <a:bodyPr/>
          <a:lstStyle/>
          <a:p>
            <a:fld id="{88090F67-2096-5340-93FF-8FBA9FFBF1CA}" type="slidenum">
              <a:rPr lang="en-IQ" smtClean="0"/>
              <a:t>7</a:t>
            </a:fld>
            <a:endParaRPr lang="en-IQ"/>
          </a:p>
        </p:txBody>
      </p:sp>
    </p:spTree>
    <p:extLst>
      <p:ext uri="{BB962C8B-B14F-4D97-AF65-F5344CB8AC3E}">
        <p14:creationId xmlns:p14="http://schemas.microsoft.com/office/powerpoint/2010/main" val="4028094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A7ABA-88A2-9649-ABCF-753C466E1CE3}"/>
              </a:ext>
            </a:extLst>
          </p:cNvPr>
          <p:cNvSpPr>
            <a:spLocks noGrp="1"/>
          </p:cNvSpPr>
          <p:nvPr>
            <p:ph idx="1"/>
          </p:nvPr>
        </p:nvSpPr>
        <p:spPr>
          <a:xfrm>
            <a:off x="180109" y="0"/>
            <a:ext cx="11831781" cy="7065818"/>
          </a:xfrm>
          <a:ln>
            <a:noFill/>
          </a:ln>
        </p:spPr>
        <p:txBody>
          <a:bodyPr>
            <a:noAutofit/>
          </a:bodyPr>
          <a:lstStyle/>
          <a:p>
            <a:pPr marL="0" indent="0" algn="ctr">
              <a:lnSpc>
                <a:spcPct val="107000"/>
              </a:lnSpc>
              <a:spcAft>
                <a:spcPts val="800"/>
              </a:spcAft>
              <a:buNone/>
            </a:pPr>
            <a:r>
              <a:rPr lang="en-US" altLang="ru-RU" sz="1800" b="1" u="sng" dirty="0">
                <a:solidFill>
                  <a:srgbClr val="C00000"/>
                </a:solidFill>
                <a:latin typeface="Times New Roman" panose="02020603050405020304" pitchFamily="18" charset="0"/>
                <a:cs typeface="Times New Roman" panose="02020603050405020304" pitchFamily="18" charset="0"/>
              </a:rPr>
              <a:t>Indicators in acid-base titration</a:t>
            </a:r>
            <a:r>
              <a:rPr lang="ru-RU" altLang="ru-RU" sz="2400" b="1" u="sng" dirty="0">
                <a:solidFill>
                  <a:srgbClr val="C00000"/>
                </a:solidFill>
              </a:rPr>
              <a:t> </a:t>
            </a:r>
            <a:endParaRPr lang="en-US" altLang="ru-RU" sz="2400" b="1" u="sng" dirty="0">
              <a:solidFill>
                <a:srgbClr val="C00000"/>
              </a:solidFill>
            </a:endParaRPr>
          </a:p>
          <a:p>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Many dyes change color depending on the pH of the solution. These dyes are weak acids, establishing an equilibrium with the H</a:t>
            </a:r>
            <a:r>
              <a:rPr lang="en-US" altLang="zh-TW" sz="1800" baseline="-25000" dirty="0">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O and H</a:t>
            </a:r>
            <a:r>
              <a:rPr lang="en-US" altLang="zh-TW" sz="1800" baseline="-25000" dirty="0">
                <a:latin typeface="Times New Roman" panose="02020603050405020304" pitchFamily="18" charset="0"/>
                <a:ea typeface="新細明體" panose="02020500000000000000" pitchFamily="18" charset="-120"/>
                <a:cs typeface="Times New Roman" panose="02020603050405020304" pitchFamily="18" charset="0"/>
              </a:rPr>
              <a:t>3</a:t>
            </a: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O</a:t>
            </a:r>
            <a:r>
              <a:rPr lang="en-US" altLang="zh-TW" sz="1800" baseline="300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 in the solution.</a:t>
            </a:r>
            <a:r>
              <a:rPr lang="en-US" altLang="zh-TW" sz="1800" dirty="0">
                <a:solidFill>
                  <a:srgbClr val="0000FF"/>
                </a:solidFill>
                <a:ea typeface="新細明體" panose="02020500000000000000" pitchFamily="18" charset="-120"/>
              </a:rPr>
              <a:t> </a:t>
            </a:r>
            <a:r>
              <a:rPr lang="en-US" altLang="zh-TW" sz="1800" b="1" dirty="0">
                <a:solidFill>
                  <a:srgbClr val="0000FF"/>
                </a:solidFill>
                <a:ea typeface="新細明體" panose="02020500000000000000" pitchFamily="18" charset="-120"/>
              </a:rPr>
              <a:t>(p</a:t>
            </a:r>
            <a:r>
              <a:rPr lang="en-US" altLang="zh-TW" sz="1800" b="1" i="1" dirty="0">
                <a:solidFill>
                  <a:srgbClr val="0000FF"/>
                </a:solidFill>
                <a:ea typeface="新細明體" panose="02020500000000000000" pitchFamily="18" charset="-120"/>
              </a:rPr>
              <a:t>K</a:t>
            </a:r>
            <a:r>
              <a:rPr lang="en-US" altLang="zh-TW" sz="1800" b="1" baseline="-25000" dirty="0">
                <a:solidFill>
                  <a:srgbClr val="0000FF"/>
                </a:solidFill>
                <a:ea typeface="新細明體" panose="02020500000000000000" pitchFamily="18" charset="-120"/>
              </a:rPr>
              <a:t>a</a:t>
            </a:r>
            <a:r>
              <a:rPr lang="en-US" altLang="zh-TW" sz="1800" b="1" dirty="0">
                <a:solidFill>
                  <a:srgbClr val="0000FF"/>
                </a:solidFill>
                <a:ea typeface="新細明體" panose="02020500000000000000" pitchFamily="18" charset="-120"/>
              </a:rPr>
              <a:t> of </a:t>
            </a:r>
            <a:r>
              <a:rPr lang="en-US" altLang="zh-TW" sz="1800" b="1" dirty="0" err="1">
                <a:solidFill>
                  <a:srgbClr val="0000FF"/>
                </a:solidFill>
                <a:ea typeface="新細明體" panose="02020500000000000000" pitchFamily="18" charset="-120"/>
              </a:rPr>
              <a:t>HIn</a:t>
            </a:r>
            <a:r>
              <a:rPr lang="en-US" altLang="zh-TW" sz="1800" b="1" dirty="0">
                <a:solidFill>
                  <a:srgbClr val="0000FF"/>
                </a:solidFill>
                <a:ea typeface="新細明體" panose="02020500000000000000" pitchFamily="18" charset="-120"/>
              </a:rPr>
              <a:t> </a:t>
            </a:r>
            <a:r>
              <a:rPr lang="en-US" altLang="zh-TW" sz="1800" b="1" dirty="0">
                <a:solidFill>
                  <a:srgbClr val="0000FF"/>
                </a:solidFill>
                <a:latin typeface="Lucida Grande" panose="020B0600040502020204" pitchFamily="34" charset="0"/>
                <a:ea typeface="新細明體" panose="02020500000000000000" pitchFamily="18" charset="-120"/>
                <a:cs typeface="Times New Roman" panose="02020603050405020304" pitchFamily="18" charset="0"/>
              </a:rPr>
              <a:t>≈</a:t>
            </a:r>
            <a:r>
              <a:rPr lang="en-US" altLang="zh-TW" sz="1800" b="1" dirty="0">
                <a:solidFill>
                  <a:srgbClr val="0000FF"/>
                </a:solidFill>
                <a:ea typeface="新細明體" panose="02020500000000000000" pitchFamily="18" charset="-120"/>
                <a:cs typeface="Times New Roman" panose="02020603050405020304" pitchFamily="18" charset="0"/>
              </a:rPr>
              <a:t> pH at equivalence point)</a:t>
            </a:r>
            <a:endParaRPr lang="en-US" altLang="zh-TW" sz="1800" b="1" dirty="0">
              <a:solidFill>
                <a:srgbClr val="0000FF"/>
              </a:solidFill>
              <a:ea typeface="新細明體" panose="02020500000000000000" pitchFamily="18" charset="-120"/>
            </a:endParaRPr>
          </a:p>
          <a:p>
            <a:pPr eaLnBrk="1" hangingPunct="1"/>
            <a:endParaRPr lang="en-US" altLang="zh-TW" sz="18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gn="just">
              <a:lnSpc>
                <a:spcPct val="107000"/>
              </a:lnSpc>
              <a:spcBef>
                <a:spcPts val="1200"/>
              </a:spcBef>
              <a:spcAft>
                <a:spcPts val="800"/>
              </a:spcAft>
              <a:buNone/>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1200"/>
              </a:spcBef>
              <a:spcAft>
                <a:spcPts val="80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1200"/>
              </a:spcBef>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The equilibrium for a base–type indicator, In, is </a:t>
            </a:r>
            <a:endParaRPr lang="en-IQ"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Bef>
                <a:spcPts val="0"/>
              </a:spcBef>
              <a:buNone/>
            </a:pPr>
            <a:r>
              <a:rPr lang="en-US" sz="14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In</a:t>
            </a:r>
            <a:r>
              <a:rPr lang="en-US" sz="1400" b="1" baseline="30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aq</a:t>
            </a:r>
            <a:r>
              <a:rPr lang="en-US" sz="1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 H</a:t>
            </a:r>
            <a:r>
              <a:rPr lang="en-US" sz="1400" b="1" baseline="-25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1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O↔ InH</a:t>
            </a:r>
            <a:r>
              <a:rPr lang="en-US" sz="1400" b="1" baseline="30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4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aq</a:t>
            </a:r>
            <a:r>
              <a:rPr lang="en-US" sz="1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+OH</a:t>
            </a:r>
            <a:r>
              <a:rPr lang="en-US" sz="1400" b="1" baseline="30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aq</a:t>
            </a:r>
            <a:r>
              <a:rPr lang="en-US" sz="1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IQ" sz="1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Bef>
                <a:spcPts val="0"/>
              </a:spcBef>
              <a:buNone/>
            </a:pPr>
            <a:r>
              <a:rPr lang="en-US" sz="1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Base form            acid form </a:t>
            </a:r>
            <a:endParaRPr lang="en-IQ" sz="1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Bef>
                <a:spcPts val="0"/>
              </a:spcBef>
              <a:buNone/>
            </a:pPr>
            <a:r>
              <a:rPr lang="en-US" sz="1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Color 1                 color2</a:t>
            </a:r>
          </a:p>
          <a:p>
            <a:pPr marL="0" indent="0" algn="just">
              <a:lnSpc>
                <a:spcPct val="107000"/>
              </a:lnSpc>
              <a:spcBef>
                <a:spcPts val="0"/>
              </a:spcBef>
              <a:buNone/>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L="233363" indent="-233363" algn="just">
              <a:lnSpc>
                <a:spcPct val="107000"/>
              </a:lnSpc>
              <a:spcBef>
                <a:spcPts val="0"/>
              </a:spcBef>
            </a:pPr>
            <a:endParaRPr lang="en-US" sz="1600" dirty="0">
              <a:latin typeface="Times New Roman" panose="02020603050405020304" pitchFamily="18" charset="0"/>
              <a:cs typeface="Times New Roman" panose="02020603050405020304" pitchFamily="18" charset="0"/>
            </a:endParaRPr>
          </a:p>
          <a:p>
            <a:pPr marL="233363" indent="-233363" algn="just">
              <a:lnSpc>
                <a:spcPct val="107000"/>
              </a:lnSpc>
              <a:spcBef>
                <a:spcPts val="0"/>
              </a:spcBef>
            </a:pPr>
            <a:r>
              <a:rPr lang="en-US" sz="1600" dirty="0">
                <a:latin typeface="Times New Roman" panose="02020603050405020304" pitchFamily="18" charset="0"/>
                <a:cs typeface="Times New Roman" panose="02020603050405020304" pitchFamily="18" charset="0"/>
              </a:rPr>
              <a:t>The change in color of the indicator can be detected by an average observer occurs within a limited range of concentration ratios from about 10 to about 1 therefore, acidic color can be observed when :</a:t>
            </a:r>
            <a:endParaRPr lang="en-IQ"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en-IQ" sz="1800" b="1" baseline="-250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IQ" sz="1400" dirty="0">
                <a:latin typeface="Times New Roman" panose="02020603050405020304" pitchFamily="18" charset="0"/>
                <a:cs typeface="Times New Roman" panose="02020603050405020304" pitchFamily="18" charset="0"/>
              </a:rPr>
              <a:t> </a:t>
            </a:r>
          </a:p>
        </p:txBody>
      </p:sp>
      <p:pic>
        <p:nvPicPr>
          <p:cNvPr id="6" name="Picture 5" descr="image070">
            <a:extLst>
              <a:ext uri="{FF2B5EF4-FFF2-40B4-BE49-F238E27FC236}">
                <a16:creationId xmlns:a16="http://schemas.microsoft.com/office/drawing/2014/main" id="{E6836353-96E9-2F4E-B8A5-035C99A277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546008" y="1442638"/>
            <a:ext cx="5451821" cy="797993"/>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pic>
      <p:pic>
        <p:nvPicPr>
          <p:cNvPr id="7" name="圖片 1">
            <a:extLst>
              <a:ext uri="{FF2B5EF4-FFF2-40B4-BE49-F238E27FC236}">
                <a16:creationId xmlns:a16="http://schemas.microsoft.com/office/drawing/2014/main" id="{8D4D85F5-845B-DE48-8694-B1ABDE3BA318}"/>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7081421" y="4759816"/>
            <a:ext cx="4733598" cy="1982066"/>
          </a:xfrm>
          <a:prstGeom prst="rect">
            <a:avLst/>
          </a:prstGeom>
          <a:noFill/>
          <a:ln w="28575">
            <a:solidFill>
              <a:srgbClr val="0096FF"/>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468FDA7-E0AE-964B-BFD6-1624F6BC7B71}"/>
              </a:ext>
            </a:extLst>
          </p:cNvPr>
          <p:cNvSpPr txBox="1"/>
          <p:nvPr/>
        </p:nvSpPr>
        <p:spPr>
          <a:xfrm>
            <a:off x="303237" y="3683269"/>
            <a:ext cx="4591898" cy="338554"/>
          </a:xfrm>
          <a:prstGeom prst="rect">
            <a:avLst/>
          </a:prstGeom>
          <a:noFill/>
        </p:spPr>
        <p:txBody>
          <a:bodyPr wrap="none" rtlCol="0">
            <a:spAutoFit/>
          </a:bodyPr>
          <a:lstStyle/>
          <a:p>
            <a:r>
              <a:rPr lang="en-US" sz="1600" b="1" dirty="0">
                <a:solidFill>
                  <a:srgbClr val="C00000"/>
                </a:solidFill>
                <a:latin typeface="Times New Roman" panose="02020603050405020304" pitchFamily="18" charset="0"/>
                <a:cs typeface="Times New Roman" panose="02020603050405020304" pitchFamily="18" charset="0"/>
              </a:rPr>
              <a:t>Where: </a:t>
            </a:r>
            <a:r>
              <a:rPr lang="en-US" sz="1600" b="1" dirty="0" err="1">
                <a:solidFill>
                  <a:srgbClr val="C00000"/>
                </a:solidFill>
                <a:latin typeface="Times New Roman" panose="02020603050405020304" pitchFamily="18" charset="0"/>
                <a:cs typeface="Times New Roman" panose="02020603050405020304" pitchFamily="18" charset="0"/>
              </a:rPr>
              <a:t>HIn</a:t>
            </a:r>
            <a:r>
              <a:rPr lang="en-US" sz="1600" b="1" dirty="0">
                <a:solidFill>
                  <a:srgbClr val="C00000"/>
                </a:solidFill>
                <a:latin typeface="Times New Roman" panose="02020603050405020304" pitchFamily="18" charset="0"/>
                <a:cs typeface="Times New Roman" panose="02020603050405020304" pitchFamily="18" charset="0"/>
              </a:rPr>
              <a:t> = acidic indicator In = basic indicator</a:t>
            </a:r>
            <a:endParaRPr lang="en-IQ" sz="1600" b="1" dirty="0">
              <a:solidFill>
                <a:srgbClr val="C0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769B1498-D04C-B541-A881-245887058DCB}"/>
              </a:ext>
            </a:extLst>
          </p:cNvPr>
          <p:cNvPicPr>
            <a:picLocks noChangeAspect="1"/>
          </p:cNvPicPr>
          <p:nvPr/>
        </p:nvPicPr>
        <p:blipFill>
          <a:blip r:embed="rId6"/>
          <a:stretch>
            <a:fillRect/>
          </a:stretch>
        </p:blipFill>
        <p:spPr>
          <a:xfrm>
            <a:off x="8708528" y="1034337"/>
            <a:ext cx="2937464" cy="2412588"/>
          </a:xfrm>
          <a:prstGeom prst="rect">
            <a:avLst/>
          </a:prstGeom>
          <a:ln w="28575">
            <a:solidFill>
              <a:srgbClr val="7030A0"/>
            </a:solidFill>
            <a:extLst>
              <a:ext uri="{C807C97D-BFC1-408E-A445-0C87EB9F89A2}">
                <ask:lineSketchStyleProps xmlns:ask="http://schemas.microsoft.com/office/drawing/2018/sketchyshapes">
                  <ask:type>
                    <ask:lineSketchScribble/>
                  </ask:type>
                </ask:lineSketchStyleProps>
              </a:ext>
            </a:extLst>
          </a:ln>
        </p:spPr>
      </p:pic>
      <p:pic>
        <p:nvPicPr>
          <p:cNvPr id="12" name="Picture 11">
            <a:extLst>
              <a:ext uri="{FF2B5EF4-FFF2-40B4-BE49-F238E27FC236}">
                <a16:creationId xmlns:a16="http://schemas.microsoft.com/office/drawing/2014/main" id="{799F403B-4451-994F-A3E8-7BE0C1E007E9}"/>
              </a:ext>
            </a:extLst>
          </p:cNvPr>
          <p:cNvPicPr>
            <a:picLocks noChangeAspect="1"/>
          </p:cNvPicPr>
          <p:nvPr/>
        </p:nvPicPr>
        <p:blipFill rotWithShape="1">
          <a:blip r:embed="rId7"/>
          <a:srcRect t="53479" b="1"/>
          <a:stretch/>
        </p:blipFill>
        <p:spPr>
          <a:xfrm>
            <a:off x="656304" y="5936656"/>
            <a:ext cx="3519582" cy="856992"/>
          </a:xfrm>
          <a:prstGeom prst="rect">
            <a:avLst/>
          </a:prstGeom>
          <a:ln w="19050">
            <a:solidFill>
              <a:srgbClr val="C00000"/>
            </a:solidFill>
          </a:ln>
        </p:spPr>
      </p:pic>
      <p:pic>
        <p:nvPicPr>
          <p:cNvPr id="13" name="Picture 12">
            <a:extLst>
              <a:ext uri="{FF2B5EF4-FFF2-40B4-BE49-F238E27FC236}">
                <a16:creationId xmlns:a16="http://schemas.microsoft.com/office/drawing/2014/main" id="{7652D970-AD61-3D46-A63F-92DCF9C84729}"/>
              </a:ext>
            </a:extLst>
          </p:cNvPr>
          <p:cNvPicPr>
            <a:picLocks noChangeAspect="1"/>
          </p:cNvPicPr>
          <p:nvPr/>
        </p:nvPicPr>
        <p:blipFill rotWithShape="1">
          <a:blip r:embed="rId7"/>
          <a:srcRect r="33961" b="63012"/>
          <a:stretch/>
        </p:blipFill>
        <p:spPr>
          <a:xfrm>
            <a:off x="997589" y="4893857"/>
            <a:ext cx="2837011" cy="856992"/>
          </a:xfrm>
          <a:prstGeom prst="rect">
            <a:avLst/>
          </a:prstGeom>
          <a:ln w="12700">
            <a:solidFill>
              <a:srgbClr val="C00000"/>
            </a:solidFill>
          </a:ln>
        </p:spPr>
      </p:pic>
      <p:sp>
        <p:nvSpPr>
          <p:cNvPr id="16" name="Slide Number Placeholder 15">
            <a:extLst>
              <a:ext uri="{FF2B5EF4-FFF2-40B4-BE49-F238E27FC236}">
                <a16:creationId xmlns:a16="http://schemas.microsoft.com/office/drawing/2014/main" id="{8458275F-E93A-EA49-BC9B-3CFED6532CC4}"/>
              </a:ext>
            </a:extLst>
          </p:cNvPr>
          <p:cNvSpPr>
            <a:spLocks noGrp="1"/>
          </p:cNvSpPr>
          <p:nvPr>
            <p:ph type="sldNum" sz="quarter" idx="12"/>
          </p:nvPr>
        </p:nvSpPr>
        <p:spPr/>
        <p:txBody>
          <a:bodyPr/>
          <a:lstStyle/>
          <a:p>
            <a:fld id="{88090F67-2096-5340-93FF-8FBA9FFBF1CA}" type="slidenum">
              <a:rPr lang="en-IQ" smtClean="0"/>
              <a:t>8</a:t>
            </a:fld>
            <a:endParaRPr lang="en-IQ"/>
          </a:p>
        </p:txBody>
      </p:sp>
    </p:spTree>
    <p:extLst>
      <p:ext uri="{BB962C8B-B14F-4D97-AF65-F5344CB8AC3E}">
        <p14:creationId xmlns:p14="http://schemas.microsoft.com/office/powerpoint/2010/main" val="3167204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14E423-8EB2-0A49-8205-52703D4E5715}"/>
              </a:ext>
            </a:extLst>
          </p:cNvPr>
          <p:cNvPicPr>
            <a:picLocks noChangeAspect="1"/>
          </p:cNvPicPr>
          <p:nvPr/>
        </p:nvPicPr>
        <p:blipFill rotWithShape="1">
          <a:blip r:embed="rId2"/>
          <a:srcRect l="5705" t="2619" r="4613" b="4170"/>
          <a:stretch/>
        </p:blipFill>
        <p:spPr>
          <a:xfrm>
            <a:off x="166256" y="858982"/>
            <a:ext cx="6968837" cy="5323515"/>
          </a:xfrm>
          <a:prstGeom prst="rect">
            <a:avLst/>
          </a:prstGeom>
          <a:ln w="28575">
            <a:solidFill>
              <a:srgbClr val="C00000"/>
            </a:solidFill>
            <a:extLst>
              <a:ext uri="{C807C97D-BFC1-408E-A445-0C87EB9F89A2}">
                <ask:lineSketchStyleProps xmlns:ask="http://schemas.microsoft.com/office/drawing/2018/sketchyshapes" sd="85846399">
                  <a:custGeom>
                    <a:avLst/>
                    <a:gdLst>
                      <a:gd name="connsiteX0" fmla="*/ 0 w 6968837"/>
                      <a:gd name="connsiteY0" fmla="*/ 0 h 5323515"/>
                      <a:gd name="connsiteX1" fmla="*/ 650425 w 6968837"/>
                      <a:gd name="connsiteY1" fmla="*/ 0 h 5323515"/>
                      <a:gd name="connsiteX2" fmla="*/ 1161473 w 6968837"/>
                      <a:gd name="connsiteY2" fmla="*/ 0 h 5323515"/>
                      <a:gd name="connsiteX3" fmla="*/ 1881586 w 6968837"/>
                      <a:gd name="connsiteY3" fmla="*/ 0 h 5323515"/>
                      <a:gd name="connsiteX4" fmla="*/ 2392634 w 6968837"/>
                      <a:gd name="connsiteY4" fmla="*/ 0 h 5323515"/>
                      <a:gd name="connsiteX5" fmla="*/ 3043059 w 6968837"/>
                      <a:gd name="connsiteY5" fmla="*/ 0 h 5323515"/>
                      <a:gd name="connsiteX6" fmla="*/ 3623795 w 6968837"/>
                      <a:gd name="connsiteY6" fmla="*/ 0 h 5323515"/>
                      <a:gd name="connsiteX7" fmla="*/ 4343908 w 6968837"/>
                      <a:gd name="connsiteY7" fmla="*/ 0 h 5323515"/>
                      <a:gd name="connsiteX8" fmla="*/ 4924645 w 6968837"/>
                      <a:gd name="connsiteY8" fmla="*/ 0 h 5323515"/>
                      <a:gd name="connsiteX9" fmla="*/ 5296316 w 6968837"/>
                      <a:gd name="connsiteY9" fmla="*/ 0 h 5323515"/>
                      <a:gd name="connsiteX10" fmla="*/ 5946741 w 6968837"/>
                      <a:gd name="connsiteY10" fmla="*/ 0 h 5323515"/>
                      <a:gd name="connsiteX11" fmla="*/ 6968837 w 6968837"/>
                      <a:gd name="connsiteY11" fmla="*/ 0 h 5323515"/>
                      <a:gd name="connsiteX12" fmla="*/ 6968837 w 6968837"/>
                      <a:gd name="connsiteY12" fmla="*/ 697972 h 5323515"/>
                      <a:gd name="connsiteX13" fmla="*/ 6968837 w 6968837"/>
                      <a:gd name="connsiteY13" fmla="*/ 1395944 h 5323515"/>
                      <a:gd name="connsiteX14" fmla="*/ 6968837 w 6968837"/>
                      <a:gd name="connsiteY14" fmla="*/ 2093916 h 5323515"/>
                      <a:gd name="connsiteX15" fmla="*/ 6968837 w 6968837"/>
                      <a:gd name="connsiteY15" fmla="*/ 2632182 h 5323515"/>
                      <a:gd name="connsiteX16" fmla="*/ 6968837 w 6968837"/>
                      <a:gd name="connsiteY16" fmla="*/ 3117214 h 5323515"/>
                      <a:gd name="connsiteX17" fmla="*/ 6968837 w 6968837"/>
                      <a:gd name="connsiteY17" fmla="*/ 3815186 h 5323515"/>
                      <a:gd name="connsiteX18" fmla="*/ 6968837 w 6968837"/>
                      <a:gd name="connsiteY18" fmla="*/ 4300217 h 5323515"/>
                      <a:gd name="connsiteX19" fmla="*/ 6968837 w 6968837"/>
                      <a:gd name="connsiteY19" fmla="*/ 4732013 h 5323515"/>
                      <a:gd name="connsiteX20" fmla="*/ 6968837 w 6968837"/>
                      <a:gd name="connsiteY20" fmla="*/ 5323515 h 5323515"/>
                      <a:gd name="connsiteX21" fmla="*/ 6318412 w 6968837"/>
                      <a:gd name="connsiteY21" fmla="*/ 5323515 h 5323515"/>
                      <a:gd name="connsiteX22" fmla="*/ 5877053 w 6968837"/>
                      <a:gd name="connsiteY22" fmla="*/ 5323515 h 5323515"/>
                      <a:gd name="connsiteX23" fmla="*/ 5156939 w 6968837"/>
                      <a:gd name="connsiteY23" fmla="*/ 5323515 h 5323515"/>
                      <a:gd name="connsiteX24" fmla="*/ 4785268 w 6968837"/>
                      <a:gd name="connsiteY24" fmla="*/ 5323515 h 5323515"/>
                      <a:gd name="connsiteX25" fmla="*/ 4413597 w 6968837"/>
                      <a:gd name="connsiteY25" fmla="*/ 5323515 h 5323515"/>
                      <a:gd name="connsiteX26" fmla="*/ 4041925 w 6968837"/>
                      <a:gd name="connsiteY26" fmla="*/ 5323515 h 5323515"/>
                      <a:gd name="connsiteX27" fmla="*/ 3600566 w 6968837"/>
                      <a:gd name="connsiteY27" fmla="*/ 5323515 h 5323515"/>
                      <a:gd name="connsiteX28" fmla="*/ 2950141 w 6968837"/>
                      <a:gd name="connsiteY28" fmla="*/ 5323515 h 5323515"/>
                      <a:gd name="connsiteX29" fmla="*/ 2508781 w 6968837"/>
                      <a:gd name="connsiteY29" fmla="*/ 5323515 h 5323515"/>
                      <a:gd name="connsiteX30" fmla="*/ 1997733 w 6968837"/>
                      <a:gd name="connsiteY30" fmla="*/ 5323515 h 5323515"/>
                      <a:gd name="connsiteX31" fmla="*/ 1626062 w 6968837"/>
                      <a:gd name="connsiteY31" fmla="*/ 5323515 h 5323515"/>
                      <a:gd name="connsiteX32" fmla="*/ 975637 w 6968837"/>
                      <a:gd name="connsiteY32" fmla="*/ 5323515 h 5323515"/>
                      <a:gd name="connsiteX33" fmla="*/ 0 w 6968837"/>
                      <a:gd name="connsiteY33" fmla="*/ 5323515 h 5323515"/>
                      <a:gd name="connsiteX34" fmla="*/ 0 w 6968837"/>
                      <a:gd name="connsiteY34" fmla="*/ 4785248 h 5323515"/>
                      <a:gd name="connsiteX35" fmla="*/ 0 w 6968837"/>
                      <a:gd name="connsiteY35" fmla="*/ 4246982 h 5323515"/>
                      <a:gd name="connsiteX36" fmla="*/ 0 w 6968837"/>
                      <a:gd name="connsiteY36" fmla="*/ 3815186 h 5323515"/>
                      <a:gd name="connsiteX37" fmla="*/ 0 w 6968837"/>
                      <a:gd name="connsiteY37" fmla="*/ 3276919 h 5323515"/>
                      <a:gd name="connsiteX38" fmla="*/ 0 w 6968837"/>
                      <a:gd name="connsiteY38" fmla="*/ 2791888 h 5323515"/>
                      <a:gd name="connsiteX39" fmla="*/ 0 w 6968837"/>
                      <a:gd name="connsiteY39" fmla="*/ 2306857 h 5323515"/>
                      <a:gd name="connsiteX40" fmla="*/ 0 w 6968837"/>
                      <a:gd name="connsiteY40" fmla="*/ 1768590 h 5323515"/>
                      <a:gd name="connsiteX41" fmla="*/ 0 w 6968837"/>
                      <a:gd name="connsiteY41" fmla="*/ 1230323 h 5323515"/>
                      <a:gd name="connsiteX42" fmla="*/ 0 w 6968837"/>
                      <a:gd name="connsiteY42" fmla="*/ 532351 h 5323515"/>
                      <a:gd name="connsiteX43" fmla="*/ 0 w 6968837"/>
                      <a:gd name="connsiteY43" fmla="*/ 0 h 532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968837" h="5323515" fill="none" extrusionOk="0">
                        <a:moveTo>
                          <a:pt x="0" y="0"/>
                        </a:moveTo>
                        <a:cubicBezTo>
                          <a:pt x="323169" y="-65953"/>
                          <a:pt x="339520" y="77801"/>
                          <a:pt x="650425" y="0"/>
                        </a:cubicBezTo>
                        <a:cubicBezTo>
                          <a:pt x="961330" y="-77801"/>
                          <a:pt x="998932" y="29603"/>
                          <a:pt x="1161473" y="0"/>
                        </a:cubicBezTo>
                        <a:cubicBezTo>
                          <a:pt x="1324014" y="-29603"/>
                          <a:pt x="1554288" y="75961"/>
                          <a:pt x="1881586" y="0"/>
                        </a:cubicBezTo>
                        <a:cubicBezTo>
                          <a:pt x="2208884" y="-75961"/>
                          <a:pt x="2261151" y="32763"/>
                          <a:pt x="2392634" y="0"/>
                        </a:cubicBezTo>
                        <a:cubicBezTo>
                          <a:pt x="2524117" y="-32763"/>
                          <a:pt x="2738977" y="46635"/>
                          <a:pt x="3043059" y="0"/>
                        </a:cubicBezTo>
                        <a:cubicBezTo>
                          <a:pt x="3347141" y="-46635"/>
                          <a:pt x="3375854" y="3925"/>
                          <a:pt x="3623795" y="0"/>
                        </a:cubicBezTo>
                        <a:cubicBezTo>
                          <a:pt x="3871736" y="-3925"/>
                          <a:pt x="4183844" y="4397"/>
                          <a:pt x="4343908" y="0"/>
                        </a:cubicBezTo>
                        <a:cubicBezTo>
                          <a:pt x="4503972" y="-4397"/>
                          <a:pt x="4674012" y="49955"/>
                          <a:pt x="4924645" y="0"/>
                        </a:cubicBezTo>
                        <a:cubicBezTo>
                          <a:pt x="5175278" y="-49955"/>
                          <a:pt x="5149089" y="33306"/>
                          <a:pt x="5296316" y="0"/>
                        </a:cubicBezTo>
                        <a:cubicBezTo>
                          <a:pt x="5443543" y="-33306"/>
                          <a:pt x="5702646" y="15551"/>
                          <a:pt x="5946741" y="0"/>
                        </a:cubicBezTo>
                        <a:cubicBezTo>
                          <a:pt x="6190837" y="-15551"/>
                          <a:pt x="6467039" y="99363"/>
                          <a:pt x="6968837" y="0"/>
                        </a:cubicBezTo>
                        <a:cubicBezTo>
                          <a:pt x="7025399" y="269234"/>
                          <a:pt x="6887887" y="402504"/>
                          <a:pt x="6968837" y="697972"/>
                        </a:cubicBezTo>
                        <a:cubicBezTo>
                          <a:pt x="7049787" y="993440"/>
                          <a:pt x="6925946" y="1212349"/>
                          <a:pt x="6968837" y="1395944"/>
                        </a:cubicBezTo>
                        <a:cubicBezTo>
                          <a:pt x="7011728" y="1579539"/>
                          <a:pt x="6933688" y="1803509"/>
                          <a:pt x="6968837" y="2093916"/>
                        </a:cubicBezTo>
                        <a:cubicBezTo>
                          <a:pt x="7003986" y="2384323"/>
                          <a:pt x="6960284" y="2424091"/>
                          <a:pt x="6968837" y="2632182"/>
                        </a:cubicBezTo>
                        <a:cubicBezTo>
                          <a:pt x="6977390" y="2840273"/>
                          <a:pt x="6941033" y="2957104"/>
                          <a:pt x="6968837" y="3117214"/>
                        </a:cubicBezTo>
                        <a:cubicBezTo>
                          <a:pt x="6996641" y="3277324"/>
                          <a:pt x="6920193" y="3519604"/>
                          <a:pt x="6968837" y="3815186"/>
                        </a:cubicBezTo>
                        <a:cubicBezTo>
                          <a:pt x="7017481" y="4110768"/>
                          <a:pt x="6935388" y="4158904"/>
                          <a:pt x="6968837" y="4300217"/>
                        </a:cubicBezTo>
                        <a:cubicBezTo>
                          <a:pt x="7002286" y="4441530"/>
                          <a:pt x="6936008" y="4619356"/>
                          <a:pt x="6968837" y="4732013"/>
                        </a:cubicBezTo>
                        <a:cubicBezTo>
                          <a:pt x="7001666" y="4844670"/>
                          <a:pt x="6954485" y="5088208"/>
                          <a:pt x="6968837" y="5323515"/>
                        </a:cubicBezTo>
                        <a:cubicBezTo>
                          <a:pt x="6720423" y="5342936"/>
                          <a:pt x="6494927" y="5251907"/>
                          <a:pt x="6318412" y="5323515"/>
                        </a:cubicBezTo>
                        <a:cubicBezTo>
                          <a:pt x="6141897" y="5395123"/>
                          <a:pt x="6000718" y="5288916"/>
                          <a:pt x="5877053" y="5323515"/>
                        </a:cubicBezTo>
                        <a:cubicBezTo>
                          <a:pt x="5753388" y="5358114"/>
                          <a:pt x="5325129" y="5261191"/>
                          <a:pt x="5156939" y="5323515"/>
                        </a:cubicBezTo>
                        <a:cubicBezTo>
                          <a:pt x="4988749" y="5385839"/>
                          <a:pt x="4898194" y="5289624"/>
                          <a:pt x="4785268" y="5323515"/>
                        </a:cubicBezTo>
                        <a:cubicBezTo>
                          <a:pt x="4672342" y="5357406"/>
                          <a:pt x="4510653" y="5295149"/>
                          <a:pt x="4413597" y="5323515"/>
                        </a:cubicBezTo>
                        <a:cubicBezTo>
                          <a:pt x="4316541" y="5351881"/>
                          <a:pt x="4191262" y="5290364"/>
                          <a:pt x="4041925" y="5323515"/>
                        </a:cubicBezTo>
                        <a:cubicBezTo>
                          <a:pt x="3892588" y="5356666"/>
                          <a:pt x="3817394" y="5294311"/>
                          <a:pt x="3600566" y="5323515"/>
                        </a:cubicBezTo>
                        <a:cubicBezTo>
                          <a:pt x="3383738" y="5352719"/>
                          <a:pt x="3228242" y="5254804"/>
                          <a:pt x="2950141" y="5323515"/>
                        </a:cubicBezTo>
                        <a:cubicBezTo>
                          <a:pt x="2672040" y="5392226"/>
                          <a:pt x="2728354" y="5293074"/>
                          <a:pt x="2508781" y="5323515"/>
                        </a:cubicBezTo>
                        <a:cubicBezTo>
                          <a:pt x="2289208" y="5353956"/>
                          <a:pt x="2192286" y="5280253"/>
                          <a:pt x="1997733" y="5323515"/>
                        </a:cubicBezTo>
                        <a:cubicBezTo>
                          <a:pt x="1803180" y="5366777"/>
                          <a:pt x="1738658" y="5284151"/>
                          <a:pt x="1626062" y="5323515"/>
                        </a:cubicBezTo>
                        <a:cubicBezTo>
                          <a:pt x="1513466" y="5362879"/>
                          <a:pt x="1246415" y="5317282"/>
                          <a:pt x="975637" y="5323515"/>
                        </a:cubicBezTo>
                        <a:cubicBezTo>
                          <a:pt x="704859" y="5329748"/>
                          <a:pt x="486880" y="5220989"/>
                          <a:pt x="0" y="5323515"/>
                        </a:cubicBezTo>
                        <a:cubicBezTo>
                          <a:pt x="-49696" y="5076674"/>
                          <a:pt x="58493" y="4958505"/>
                          <a:pt x="0" y="4785248"/>
                        </a:cubicBezTo>
                        <a:cubicBezTo>
                          <a:pt x="-58493" y="4611991"/>
                          <a:pt x="5530" y="4412962"/>
                          <a:pt x="0" y="4246982"/>
                        </a:cubicBezTo>
                        <a:cubicBezTo>
                          <a:pt x="-5530" y="4081002"/>
                          <a:pt x="48057" y="4019352"/>
                          <a:pt x="0" y="3815186"/>
                        </a:cubicBezTo>
                        <a:cubicBezTo>
                          <a:pt x="-48057" y="3611020"/>
                          <a:pt x="62073" y="3403336"/>
                          <a:pt x="0" y="3276919"/>
                        </a:cubicBezTo>
                        <a:cubicBezTo>
                          <a:pt x="-62073" y="3150502"/>
                          <a:pt x="11293" y="2951082"/>
                          <a:pt x="0" y="2791888"/>
                        </a:cubicBezTo>
                        <a:cubicBezTo>
                          <a:pt x="-11293" y="2632694"/>
                          <a:pt x="15650" y="2472363"/>
                          <a:pt x="0" y="2306857"/>
                        </a:cubicBezTo>
                        <a:cubicBezTo>
                          <a:pt x="-15650" y="2141351"/>
                          <a:pt x="49499" y="1911663"/>
                          <a:pt x="0" y="1768590"/>
                        </a:cubicBezTo>
                        <a:cubicBezTo>
                          <a:pt x="-49499" y="1625517"/>
                          <a:pt x="12805" y="1355536"/>
                          <a:pt x="0" y="1230323"/>
                        </a:cubicBezTo>
                        <a:cubicBezTo>
                          <a:pt x="-12805" y="1105110"/>
                          <a:pt x="34779" y="707859"/>
                          <a:pt x="0" y="532351"/>
                        </a:cubicBezTo>
                        <a:cubicBezTo>
                          <a:pt x="-34779" y="356843"/>
                          <a:pt x="13144" y="155620"/>
                          <a:pt x="0" y="0"/>
                        </a:cubicBezTo>
                        <a:close/>
                      </a:path>
                      <a:path w="6968837" h="5323515" stroke="0" extrusionOk="0">
                        <a:moveTo>
                          <a:pt x="0" y="0"/>
                        </a:moveTo>
                        <a:cubicBezTo>
                          <a:pt x="145270" y="-50164"/>
                          <a:pt x="371562" y="29178"/>
                          <a:pt x="511048" y="0"/>
                        </a:cubicBezTo>
                        <a:cubicBezTo>
                          <a:pt x="650534" y="-29178"/>
                          <a:pt x="883151" y="42913"/>
                          <a:pt x="1231161" y="0"/>
                        </a:cubicBezTo>
                        <a:cubicBezTo>
                          <a:pt x="1579171" y="-42913"/>
                          <a:pt x="1707572" y="76718"/>
                          <a:pt x="1881586" y="0"/>
                        </a:cubicBezTo>
                        <a:cubicBezTo>
                          <a:pt x="2055600" y="-76718"/>
                          <a:pt x="2256268" y="59686"/>
                          <a:pt x="2462322" y="0"/>
                        </a:cubicBezTo>
                        <a:cubicBezTo>
                          <a:pt x="2668376" y="-59686"/>
                          <a:pt x="2657052" y="32339"/>
                          <a:pt x="2833994" y="0"/>
                        </a:cubicBezTo>
                        <a:cubicBezTo>
                          <a:pt x="3010936" y="-32339"/>
                          <a:pt x="3261448" y="10088"/>
                          <a:pt x="3414730" y="0"/>
                        </a:cubicBezTo>
                        <a:cubicBezTo>
                          <a:pt x="3568012" y="-10088"/>
                          <a:pt x="3795373" y="35404"/>
                          <a:pt x="4134843" y="0"/>
                        </a:cubicBezTo>
                        <a:cubicBezTo>
                          <a:pt x="4474313" y="-35404"/>
                          <a:pt x="4548893" y="6282"/>
                          <a:pt x="4785268" y="0"/>
                        </a:cubicBezTo>
                        <a:cubicBezTo>
                          <a:pt x="5021644" y="-6282"/>
                          <a:pt x="5279849" y="51726"/>
                          <a:pt x="5505381" y="0"/>
                        </a:cubicBezTo>
                        <a:cubicBezTo>
                          <a:pt x="5730913" y="-51726"/>
                          <a:pt x="5876018" y="4786"/>
                          <a:pt x="6016429" y="0"/>
                        </a:cubicBezTo>
                        <a:cubicBezTo>
                          <a:pt x="6156840" y="-4786"/>
                          <a:pt x="6598790" y="63297"/>
                          <a:pt x="6968837" y="0"/>
                        </a:cubicBezTo>
                        <a:cubicBezTo>
                          <a:pt x="7010962" y="319731"/>
                          <a:pt x="6923836" y="446833"/>
                          <a:pt x="6968837" y="697972"/>
                        </a:cubicBezTo>
                        <a:cubicBezTo>
                          <a:pt x="7013838" y="949111"/>
                          <a:pt x="6919932" y="1068262"/>
                          <a:pt x="6968837" y="1395944"/>
                        </a:cubicBezTo>
                        <a:cubicBezTo>
                          <a:pt x="7017742" y="1723626"/>
                          <a:pt x="6968678" y="1887925"/>
                          <a:pt x="6968837" y="2040681"/>
                        </a:cubicBezTo>
                        <a:cubicBezTo>
                          <a:pt x="6968996" y="2193437"/>
                          <a:pt x="6941074" y="2274621"/>
                          <a:pt x="6968837" y="2472477"/>
                        </a:cubicBezTo>
                        <a:cubicBezTo>
                          <a:pt x="6996600" y="2670333"/>
                          <a:pt x="6928637" y="2707189"/>
                          <a:pt x="6968837" y="2904273"/>
                        </a:cubicBezTo>
                        <a:cubicBezTo>
                          <a:pt x="7009037" y="3101357"/>
                          <a:pt x="6908679" y="3260022"/>
                          <a:pt x="6968837" y="3549010"/>
                        </a:cubicBezTo>
                        <a:cubicBezTo>
                          <a:pt x="7028995" y="3837998"/>
                          <a:pt x="6965074" y="3919987"/>
                          <a:pt x="6968837" y="4034041"/>
                        </a:cubicBezTo>
                        <a:cubicBezTo>
                          <a:pt x="6972600" y="4148095"/>
                          <a:pt x="6917427" y="4376317"/>
                          <a:pt x="6968837" y="4625543"/>
                        </a:cubicBezTo>
                        <a:cubicBezTo>
                          <a:pt x="7020247" y="4874769"/>
                          <a:pt x="6911442" y="4992912"/>
                          <a:pt x="6968837" y="5323515"/>
                        </a:cubicBezTo>
                        <a:cubicBezTo>
                          <a:pt x="6789089" y="5337090"/>
                          <a:pt x="6773148" y="5299008"/>
                          <a:pt x="6597166" y="5323515"/>
                        </a:cubicBezTo>
                        <a:cubicBezTo>
                          <a:pt x="6421184" y="5348022"/>
                          <a:pt x="6341031" y="5304947"/>
                          <a:pt x="6225494" y="5323515"/>
                        </a:cubicBezTo>
                        <a:cubicBezTo>
                          <a:pt x="6109957" y="5342083"/>
                          <a:pt x="5783762" y="5318637"/>
                          <a:pt x="5505381" y="5323515"/>
                        </a:cubicBezTo>
                        <a:cubicBezTo>
                          <a:pt x="5227000" y="5328393"/>
                          <a:pt x="4986964" y="5289053"/>
                          <a:pt x="4785268" y="5323515"/>
                        </a:cubicBezTo>
                        <a:cubicBezTo>
                          <a:pt x="4583572" y="5357977"/>
                          <a:pt x="4501408" y="5290776"/>
                          <a:pt x="4343908" y="5323515"/>
                        </a:cubicBezTo>
                        <a:cubicBezTo>
                          <a:pt x="4186408" y="5356254"/>
                          <a:pt x="4092675" y="5320770"/>
                          <a:pt x="3972237" y="5323515"/>
                        </a:cubicBezTo>
                        <a:cubicBezTo>
                          <a:pt x="3851799" y="5326260"/>
                          <a:pt x="3606206" y="5247112"/>
                          <a:pt x="3321812" y="5323515"/>
                        </a:cubicBezTo>
                        <a:cubicBezTo>
                          <a:pt x="3037418" y="5399918"/>
                          <a:pt x="2957864" y="5316002"/>
                          <a:pt x="2601699" y="5323515"/>
                        </a:cubicBezTo>
                        <a:cubicBezTo>
                          <a:pt x="2245534" y="5331028"/>
                          <a:pt x="2252351" y="5288526"/>
                          <a:pt x="1951274" y="5323515"/>
                        </a:cubicBezTo>
                        <a:cubicBezTo>
                          <a:pt x="1650198" y="5358504"/>
                          <a:pt x="1716336" y="5285626"/>
                          <a:pt x="1579603" y="5323515"/>
                        </a:cubicBezTo>
                        <a:cubicBezTo>
                          <a:pt x="1442870" y="5361404"/>
                          <a:pt x="1321438" y="5283608"/>
                          <a:pt x="1207932" y="5323515"/>
                        </a:cubicBezTo>
                        <a:cubicBezTo>
                          <a:pt x="1094426" y="5363422"/>
                          <a:pt x="424982" y="5225329"/>
                          <a:pt x="0" y="5323515"/>
                        </a:cubicBezTo>
                        <a:cubicBezTo>
                          <a:pt x="-61314" y="5071340"/>
                          <a:pt x="37667" y="4912291"/>
                          <a:pt x="0" y="4625543"/>
                        </a:cubicBezTo>
                        <a:cubicBezTo>
                          <a:pt x="-37667" y="4338795"/>
                          <a:pt x="71200" y="4224878"/>
                          <a:pt x="0" y="3927571"/>
                        </a:cubicBezTo>
                        <a:cubicBezTo>
                          <a:pt x="-71200" y="3630264"/>
                          <a:pt x="25777" y="3616299"/>
                          <a:pt x="0" y="3442540"/>
                        </a:cubicBezTo>
                        <a:cubicBezTo>
                          <a:pt x="-25777" y="3268781"/>
                          <a:pt x="29018" y="3102798"/>
                          <a:pt x="0" y="2957508"/>
                        </a:cubicBezTo>
                        <a:cubicBezTo>
                          <a:pt x="-29018" y="2812218"/>
                          <a:pt x="3433" y="2598087"/>
                          <a:pt x="0" y="2472477"/>
                        </a:cubicBezTo>
                        <a:cubicBezTo>
                          <a:pt x="-3433" y="2346867"/>
                          <a:pt x="37175" y="2121028"/>
                          <a:pt x="0" y="1987446"/>
                        </a:cubicBezTo>
                        <a:cubicBezTo>
                          <a:pt x="-37175" y="1853864"/>
                          <a:pt x="42375" y="1690610"/>
                          <a:pt x="0" y="1502414"/>
                        </a:cubicBezTo>
                        <a:cubicBezTo>
                          <a:pt x="-42375" y="1314218"/>
                          <a:pt x="39058" y="1046874"/>
                          <a:pt x="0" y="910913"/>
                        </a:cubicBezTo>
                        <a:cubicBezTo>
                          <a:pt x="-39058" y="774952"/>
                          <a:pt x="71945" y="398424"/>
                          <a:pt x="0" y="0"/>
                        </a:cubicBezTo>
                        <a:close/>
                      </a:path>
                    </a:pathLst>
                  </a:custGeom>
                  <ask:type>
                    <ask:lineSketchScribble/>
                  </ask:type>
                </ask:lineSketchStyleProps>
              </a:ext>
            </a:extLst>
          </a:ln>
        </p:spPr>
      </p:pic>
      <p:sp>
        <p:nvSpPr>
          <p:cNvPr id="10" name="TextBox 9">
            <a:extLst>
              <a:ext uri="{FF2B5EF4-FFF2-40B4-BE49-F238E27FC236}">
                <a16:creationId xmlns:a16="http://schemas.microsoft.com/office/drawing/2014/main" id="{C60FB001-387D-D647-A352-7DDB76E68B3A}"/>
              </a:ext>
            </a:extLst>
          </p:cNvPr>
          <p:cNvSpPr txBox="1"/>
          <p:nvPr/>
        </p:nvSpPr>
        <p:spPr>
          <a:xfrm>
            <a:off x="7210405" y="1211398"/>
            <a:ext cx="4890651" cy="923330"/>
          </a:xfrm>
          <a:prstGeom prst="rect">
            <a:avLst/>
          </a:prstGeom>
          <a:noFill/>
          <a:ln w="38100">
            <a:solidFill>
              <a:srgbClr val="0432FF"/>
            </a:solidFill>
            <a:extLst>
              <a:ext uri="{C807C97D-BFC1-408E-A445-0C87EB9F89A2}">
                <ask:lineSketchStyleProps xmlns:ask="http://schemas.microsoft.com/office/drawing/2018/sketchyshapes" sd="642848645">
                  <a:custGeom>
                    <a:avLst/>
                    <a:gdLst>
                      <a:gd name="connsiteX0" fmla="*/ 0 w 4890651"/>
                      <a:gd name="connsiteY0" fmla="*/ 0 h 923330"/>
                      <a:gd name="connsiteX1" fmla="*/ 396686 w 4890651"/>
                      <a:gd name="connsiteY1" fmla="*/ 0 h 923330"/>
                      <a:gd name="connsiteX2" fmla="*/ 842279 w 4890651"/>
                      <a:gd name="connsiteY2" fmla="*/ 0 h 923330"/>
                      <a:gd name="connsiteX3" fmla="*/ 1287871 w 4890651"/>
                      <a:gd name="connsiteY3" fmla="*/ 0 h 923330"/>
                      <a:gd name="connsiteX4" fmla="*/ 1733464 w 4890651"/>
                      <a:gd name="connsiteY4" fmla="*/ 0 h 923330"/>
                      <a:gd name="connsiteX5" fmla="*/ 2179057 w 4890651"/>
                      <a:gd name="connsiteY5" fmla="*/ 0 h 923330"/>
                      <a:gd name="connsiteX6" fmla="*/ 2575743 w 4890651"/>
                      <a:gd name="connsiteY6" fmla="*/ 0 h 923330"/>
                      <a:gd name="connsiteX7" fmla="*/ 2972429 w 4890651"/>
                      <a:gd name="connsiteY7" fmla="*/ 0 h 923330"/>
                      <a:gd name="connsiteX8" fmla="*/ 3466928 w 4890651"/>
                      <a:gd name="connsiteY8" fmla="*/ 0 h 923330"/>
                      <a:gd name="connsiteX9" fmla="*/ 4108147 w 4890651"/>
                      <a:gd name="connsiteY9" fmla="*/ 0 h 923330"/>
                      <a:gd name="connsiteX10" fmla="*/ 4890651 w 4890651"/>
                      <a:gd name="connsiteY10" fmla="*/ 0 h 923330"/>
                      <a:gd name="connsiteX11" fmla="*/ 4890651 w 4890651"/>
                      <a:gd name="connsiteY11" fmla="*/ 433965 h 923330"/>
                      <a:gd name="connsiteX12" fmla="*/ 4890651 w 4890651"/>
                      <a:gd name="connsiteY12" fmla="*/ 923330 h 923330"/>
                      <a:gd name="connsiteX13" fmla="*/ 4298339 w 4890651"/>
                      <a:gd name="connsiteY13" fmla="*/ 923330 h 923330"/>
                      <a:gd name="connsiteX14" fmla="*/ 3803840 w 4890651"/>
                      <a:gd name="connsiteY14" fmla="*/ 923330 h 923330"/>
                      <a:gd name="connsiteX15" fmla="*/ 3358247 w 4890651"/>
                      <a:gd name="connsiteY15" fmla="*/ 923330 h 923330"/>
                      <a:gd name="connsiteX16" fmla="*/ 2814841 w 4890651"/>
                      <a:gd name="connsiteY16" fmla="*/ 923330 h 923330"/>
                      <a:gd name="connsiteX17" fmla="*/ 2369249 w 4890651"/>
                      <a:gd name="connsiteY17" fmla="*/ 923330 h 923330"/>
                      <a:gd name="connsiteX18" fmla="*/ 1776937 w 4890651"/>
                      <a:gd name="connsiteY18" fmla="*/ 923330 h 923330"/>
                      <a:gd name="connsiteX19" fmla="*/ 1380250 w 4890651"/>
                      <a:gd name="connsiteY19" fmla="*/ 923330 h 923330"/>
                      <a:gd name="connsiteX20" fmla="*/ 787938 w 4890651"/>
                      <a:gd name="connsiteY20" fmla="*/ 923330 h 923330"/>
                      <a:gd name="connsiteX21" fmla="*/ 0 w 4890651"/>
                      <a:gd name="connsiteY21" fmla="*/ 923330 h 923330"/>
                      <a:gd name="connsiteX22" fmla="*/ 0 w 4890651"/>
                      <a:gd name="connsiteY22" fmla="*/ 480132 h 923330"/>
                      <a:gd name="connsiteX23" fmla="*/ 0 w 4890651"/>
                      <a:gd name="connsiteY23"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90651" h="923330" extrusionOk="0">
                        <a:moveTo>
                          <a:pt x="0" y="0"/>
                        </a:moveTo>
                        <a:cubicBezTo>
                          <a:pt x="153420" y="-42905"/>
                          <a:pt x="272547" y="16128"/>
                          <a:pt x="396686" y="0"/>
                        </a:cubicBezTo>
                        <a:cubicBezTo>
                          <a:pt x="520825" y="-16128"/>
                          <a:pt x="695842" y="5653"/>
                          <a:pt x="842279" y="0"/>
                        </a:cubicBezTo>
                        <a:cubicBezTo>
                          <a:pt x="988716" y="-5653"/>
                          <a:pt x="1193928" y="23833"/>
                          <a:pt x="1287871" y="0"/>
                        </a:cubicBezTo>
                        <a:cubicBezTo>
                          <a:pt x="1381814" y="-23833"/>
                          <a:pt x="1633023" y="43226"/>
                          <a:pt x="1733464" y="0"/>
                        </a:cubicBezTo>
                        <a:cubicBezTo>
                          <a:pt x="1833905" y="-43226"/>
                          <a:pt x="2073667" y="48402"/>
                          <a:pt x="2179057" y="0"/>
                        </a:cubicBezTo>
                        <a:cubicBezTo>
                          <a:pt x="2284447" y="-48402"/>
                          <a:pt x="2414722" y="41470"/>
                          <a:pt x="2575743" y="0"/>
                        </a:cubicBezTo>
                        <a:cubicBezTo>
                          <a:pt x="2736764" y="-41470"/>
                          <a:pt x="2798550" y="21383"/>
                          <a:pt x="2972429" y="0"/>
                        </a:cubicBezTo>
                        <a:cubicBezTo>
                          <a:pt x="3146308" y="-21383"/>
                          <a:pt x="3230677" y="51321"/>
                          <a:pt x="3466928" y="0"/>
                        </a:cubicBezTo>
                        <a:cubicBezTo>
                          <a:pt x="3703179" y="-51321"/>
                          <a:pt x="3948120" y="8408"/>
                          <a:pt x="4108147" y="0"/>
                        </a:cubicBezTo>
                        <a:cubicBezTo>
                          <a:pt x="4268174" y="-8408"/>
                          <a:pt x="4513340" y="58679"/>
                          <a:pt x="4890651" y="0"/>
                        </a:cubicBezTo>
                        <a:cubicBezTo>
                          <a:pt x="4942216" y="205468"/>
                          <a:pt x="4855401" y="272864"/>
                          <a:pt x="4890651" y="433965"/>
                        </a:cubicBezTo>
                        <a:cubicBezTo>
                          <a:pt x="4925901" y="595066"/>
                          <a:pt x="4869734" y="745725"/>
                          <a:pt x="4890651" y="923330"/>
                        </a:cubicBezTo>
                        <a:cubicBezTo>
                          <a:pt x="4762507" y="950601"/>
                          <a:pt x="4558643" y="877076"/>
                          <a:pt x="4298339" y="923330"/>
                        </a:cubicBezTo>
                        <a:cubicBezTo>
                          <a:pt x="4038035" y="969584"/>
                          <a:pt x="4019390" y="875040"/>
                          <a:pt x="3803840" y="923330"/>
                        </a:cubicBezTo>
                        <a:cubicBezTo>
                          <a:pt x="3588290" y="971620"/>
                          <a:pt x="3461538" y="892676"/>
                          <a:pt x="3358247" y="923330"/>
                        </a:cubicBezTo>
                        <a:cubicBezTo>
                          <a:pt x="3254956" y="953984"/>
                          <a:pt x="2959103" y="860642"/>
                          <a:pt x="2814841" y="923330"/>
                        </a:cubicBezTo>
                        <a:cubicBezTo>
                          <a:pt x="2670579" y="986018"/>
                          <a:pt x="2475599" y="876920"/>
                          <a:pt x="2369249" y="923330"/>
                        </a:cubicBezTo>
                        <a:cubicBezTo>
                          <a:pt x="2262899" y="969740"/>
                          <a:pt x="2061508" y="863819"/>
                          <a:pt x="1776937" y="923330"/>
                        </a:cubicBezTo>
                        <a:cubicBezTo>
                          <a:pt x="1492366" y="982841"/>
                          <a:pt x="1573736" y="915693"/>
                          <a:pt x="1380250" y="923330"/>
                        </a:cubicBezTo>
                        <a:cubicBezTo>
                          <a:pt x="1186764" y="930967"/>
                          <a:pt x="962763" y="853479"/>
                          <a:pt x="787938" y="923330"/>
                        </a:cubicBezTo>
                        <a:cubicBezTo>
                          <a:pt x="613113" y="993181"/>
                          <a:pt x="360974" y="920129"/>
                          <a:pt x="0" y="923330"/>
                        </a:cubicBezTo>
                        <a:cubicBezTo>
                          <a:pt x="-19241" y="780325"/>
                          <a:pt x="40370" y="613689"/>
                          <a:pt x="0" y="480132"/>
                        </a:cubicBezTo>
                        <a:cubicBezTo>
                          <a:pt x="-40370" y="346575"/>
                          <a:pt x="9408" y="203136"/>
                          <a:pt x="0" y="0"/>
                        </a:cubicBezTo>
                        <a:close/>
                      </a:path>
                    </a:pathLst>
                  </a:custGeom>
                  <ask:type>
                    <ask:lineSketchScribble/>
                  </ask:type>
                </ask:lineSketchStyleProps>
              </a:ext>
            </a:extLst>
          </a:ln>
        </p:spPr>
        <p:txBody>
          <a:bodyPr wrap="square">
            <a:spAutoFit/>
          </a:bodyPr>
          <a:lstStyle/>
          <a:p>
            <a:r>
              <a:rPr lang="en-US" dirty="0">
                <a:latin typeface="Times New Roman" panose="02020603050405020304" pitchFamily="18" charset="0"/>
                <a:cs typeface="Times New Roman" panose="02020603050405020304" pitchFamily="18" charset="0"/>
              </a:rPr>
              <a:t>That means when we assume that </a:t>
            </a:r>
            <a:r>
              <a:rPr lang="en-US" dirty="0" err="1">
                <a:latin typeface="Times New Roman" panose="02020603050405020304" pitchFamily="18" charset="0"/>
                <a:cs typeface="Times New Roman" panose="02020603050405020304" pitchFamily="18" charset="0"/>
              </a:rPr>
              <a:t>pK</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5, the change in color of the indicator occurs when the pH value variant from (5-1) to (5+1) e.g. (4-6). </a:t>
            </a:r>
            <a:endParaRPr lang="en-IQ"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BA04399-45BF-5346-B53A-1EE4D7B93C0B}"/>
              </a:ext>
            </a:extLst>
          </p:cNvPr>
          <p:cNvSpPr txBox="1"/>
          <p:nvPr/>
        </p:nvSpPr>
        <p:spPr>
          <a:xfrm>
            <a:off x="294409" y="233428"/>
            <a:ext cx="11215255" cy="374077"/>
          </a:xfrm>
          <a:prstGeom prst="rect">
            <a:avLst/>
          </a:prstGeom>
          <a:noFill/>
        </p:spPr>
        <p:txBody>
          <a:bodyPr wrap="square">
            <a:spAutoFit/>
          </a:bodyPr>
          <a:lstStyle/>
          <a:p>
            <a:pPr algn="just">
              <a:lnSpc>
                <a:spcPct val="107000"/>
              </a:lnSpc>
              <a:spcAft>
                <a:spcPts val="800"/>
              </a:spcAft>
            </a:pPr>
            <a:r>
              <a:rPr lang="en-US" sz="1800" dirty="0">
                <a:solidFill>
                  <a:srgbClr val="C00000"/>
                </a:solidFill>
                <a:latin typeface="Times New Roman" panose="02020603050405020304" pitchFamily="18" charset="0"/>
                <a:cs typeface="Times New Roman" panose="02020603050405020304" pitchFamily="18" charset="0"/>
              </a:rPr>
              <a:t>Some indicators require smaller ratio changes and others longer. If equation (1) is multiplying by (- log) , then : </a:t>
            </a:r>
            <a:endPar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62468DAE-D9AE-984B-AA33-FE2B99740F5A}"/>
              </a:ext>
            </a:extLst>
          </p:cNvPr>
          <p:cNvSpPr txBox="1">
            <a:spLocks noChangeArrowheads="1"/>
          </p:cNvSpPr>
          <p:nvPr/>
        </p:nvSpPr>
        <p:spPr bwMode="auto">
          <a:xfrm>
            <a:off x="8006001" y="2738622"/>
            <a:ext cx="3299460" cy="373380"/>
          </a:xfrm>
          <a:prstGeom prst="rect">
            <a:avLst/>
          </a:prstGeom>
          <a:solidFill>
            <a:srgbClr val="FFFFFF"/>
          </a:solidFill>
          <a:ln w="38100">
            <a:solidFill>
              <a:srgbClr val="C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b="1" dirty="0">
                <a:solidFill>
                  <a:srgbClr val="0432FF"/>
                </a:solidFill>
                <a:effectLst/>
                <a:latin typeface="Times New Roman" panose="02020603050405020304" pitchFamily="18" charset="0"/>
                <a:ea typeface="Calibri" panose="020F0502020204030204" pitchFamily="34" charset="0"/>
                <a:cs typeface="Arial" panose="020B0604020202020204" pitchFamily="34" charset="0"/>
              </a:rPr>
              <a:t>pH range of indicator = </a:t>
            </a:r>
            <a:r>
              <a:rPr lang="en-US" b="1" dirty="0" err="1">
                <a:solidFill>
                  <a:srgbClr val="0432FF"/>
                </a:solidFill>
                <a:effectLst/>
                <a:latin typeface="Times New Roman" panose="02020603050405020304" pitchFamily="18" charset="0"/>
                <a:ea typeface="Calibri" panose="020F0502020204030204" pitchFamily="34" charset="0"/>
                <a:cs typeface="Arial" panose="020B0604020202020204" pitchFamily="34" charset="0"/>
              </a:rPr>
              <a:t>pK</a:t>
            </a:r>
            <a:r>
              <a:rPr lang="en-US" b="1" baseline="-25000" dirty="0" err="1">
                <a:solidFill>
                  <a:srgbClr val="0432FF"/>
                </a:solidFill>
                <a:effectLst/>
                <a:latin typeface="Times New Roman" panose="02020603050405020304" pitchFamily="18" charset="0"/>
                <a:ea typeface="Calibri" panose="020F0502020204030204" pitchFamily="34" charset="0"/>
                <a:cs typeface="Arial" panose="020B0604020202020204" pitchFamily="34" charset="0"/>
              </a:rPr>
              <a:t>a</a:t>
            </a:r>
            <a:r>
              <a:rPr lang="en-US" b="1" dirty="0">
                <a:solidFill>
                  <a:srgbClr val="0432FF"/>
                </a:solidFill>
                <a:effectLst/>
                <a:latin typeface="Times New Roman" panose="02020603050405020304" pitchFamily="18" charset="0"/>
                <a:ea typeface="Calibri" panose="020F0502020204030204" pitchFamily="34" charset="0"/>
                <a:cs typeface="Arial" panose="020B0604020202020204" pitchFamily="34" charset="0"/>
              </a:rPr>
              <a:t> ± 1</a:t>
            </a:r>
            <a:endParaRPr lang="en-IQ" sz="1400" b="1" dirty="0">
              <a:solidFill>
                <a:srgbClr val="0432FF"/>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US" sz="1100" dirty="0">
                <a:effectLst/>
                <a:latin typeface="Calibri" panose="020F0502020204030204" pitchFamily="34" charset="0"/>
                <a:ea typeface="Calibri" panose="020F0502020204030204" pitchFamily="34" charset="0"/>
                <a:cs typeface="Arial" panose="020B0604020202020204" pitchFamily="34" charset="0"/>
              </a:rPr>
              <a:t> </a:t>
            </a:r>
            <a:endParaRPr lang="en-IQ"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Slide Number Placeholder 16">
            <a:extLst>
              <a:ext uri="{FF2B5EF4-FFF2-40B4-BE49-F238E27FC236}">
                <a16:creationId xmlns:a16="http://schemas.microsoft.com/office/drawing/2014/main" id="{BE0ACFB6-DA61-9A40-87F4-3093E505B615}"/>
              </a:ext>
            </a:extLst>
          </p:cNvPr>
          <p:cNvSpPr>
            <a:spLocks noGrp="1"/>
          </p:cNvSpPr>
          <p:nvPr>
            <p:ph type="sldNum" sz="quarter" idx="12"/>
          </p:nvPr>
        </p:nvSpPr>
        <p:spPr/>
        <p:txBody>
          <a:bodyPr/>
          <a:lstStyle/>
          <a:p>
            <a:fld id="{88090F67-2096-5340-93FF-8FBA9FFBF1CA}" type="slidenum">
              <a:rPr lang="en-IQ" smtClean="0"/>
              <a:t>9</a:t>
            </a:fld>
            <a:endParaRPr lang="en-IQ"/>
          </a:p>
        </p:txBody>
      </p:sp>
    </p:spTree>
    <p:extLst>
      <p:ext uri="{BB962C8B-B14F-4D97-AF65-F5344CB8AC3E}">
        <p14:creationId xmlns:p14="http://schemas.microsoft.com/office/powerpoint/2010/main" val="2671661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8875</TotalTime>
  <Words>8350</Words>
  <Application>Microsoft Macintosh PowerPoint</Application>
  <PresentationFormat>Widescreen</PresentationFormat>
  <Paragraphs>810</Paragraphs>
  <Slides>64</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Arial</vt:lpstr>
      <vt:lpstr>Calibri</vt:lpstr>
      <vt:lpstr>Calibri Light</vt:lpstr>
      <vt:lpstr>Cambria Math</vt:lpstr>
      <vt:lpstr>Helvetica</vt:lpstr>
      <vt:lpstr>Lucida Grande</vt:lpstr>
      <vt:lpstr>Times New Roman</vt:lpstr>
      <vt:lpstr>Wingdings</vt:lpstr>
      <vt:lpstr>Office Theme</vt:lpstr>
      <vt:lpstr>University of Baghdad College of Science for Women  Department of Chemistry Instrumental Analysis Chemistry Undergraduate Program  Second Semester  First grade  Volumetric Analytical  Chemistry</vt:lpstr>
      <vt:lpstr>PowerPoint Presentation</vt:lpstr>
      <vt:lpstr>PowerPoint Presentation</vt:lpstr>
      <vt:lpstr>PowerPoint Presentation</vt:lpstr>
      <vt:lpstr>PowerPoint Presentation</vt:lpstr>
      <vt:lpstr>Titration</vt:lpstr>
      <vt:lpstr>PowerPoint Presentation</vt:lpstr>
      <vt:lpstr>PowerPoint Presentation</vt:lpstr>
      <vt:lpstr>PowerPoint Presentation</vt:lpstr>
      <vt:lpstr>PowerPoint Presentation</vt:lpstr>
      <vt:lpstr>Acid-Base Indicators</vt:lpstr>
      <vt:lpstr>PowerPoint Presentation</vt:lpstr>
      <vt:lpstr>PowerPoint Presentation</vt:lpstr>
      <vt:lpstr>PowerPoint Presentation</vt:lpstr>
      <vt:lpstr>PowerPoint Presentation</vt:lpstr>
      <vt:lpstr>Titration Curve</vt:lpstr>
      <vt:lpstr>Titration Curve: Strong Base- Strong Acid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Titration Weak Acid with a Strong 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Titration Curve of a Weak Base with a Strong Acid</vt:lpstr>
      <vt:lpstr>PowerPoint Presentation</vt:lpstr>
      <vt:lpstr>PowerPoint Presentation</vt:lpstr>
      <vt:lpstr>PowerPoint Presentation</vt:lpstr>
      <vt:lpstr>PowerPoint Presentation</vt:lpstr>
      <vt:lpstr>Buffer Solutions</vt:lpstr>
      <vt:lpstr>PowerPoint Presentation</vt:lpstr>
      <vt:lpstr>PowerPoint Presentation</vt:lpstr>
      <vt:lpstr>PowerPoint Presentation</vt:lpstr>
      <vt:lpstr>Making an Acidic and basic Buffer Solution</vt:lpstr>
      <vt:lpstr>An Acidic Buffer Solution</vt:lpstr>
      <vt:lpstr>The action of a Buffer</vt:lpstr>
      <vt:lpstr>PowerPoint Presentation</vt:lpstr>
      <vt:lpstr>PowerPoint Presentation</vt:lpstr>
      <vt:lpstr>PowerPoint Presentation</vt:lpstr>
      <vt:lpstr>PowerPoint Presentation</vt:lpstr>
      <vt:lpstr>PowerPoint Presentation</vt:lpstr>
      <vt:lpstr>PowerPoint Presentation</vt:lpstr>
      <vt:lpstr>Henderson–Hasselbalch Equation for Acid Buffer</vt:lpstr>
      <vt:lpstr>PowerPoint Presentation</vt:lpstr>
      <vt:lpstr>PowerPoint Presentation</vt:lpstr>
      <vt:lpstr>PowerPoint Presentation</vt:lpstr>
      <vt:lpstr>Henderson–Hasselbalch Equation for the Basic Buffer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Baghdad College of Science for Women  Department of Chemistry Instrumental Analysis Chemistry Undergraduate Program  Second Semester  First grade  Volumetric Analytical  Chemistry</dc:title>
  <dc:creator>Dr. Maha Al-Tameemi</dc:creator>
  <cp:lastModifiedBy>Dr. Maha Al-Tameemi</cp:lastModifiedBy>
  <cp:revision>208</cp:revision>
  <dcterms:created xsi:type="dcterms:W3CDTF">2024-04-01T18:09:01Z</dcterms:created>
  <dcterms:modified xsi:type="dcterms:W3CDTF">2024-06-08T07:32:53Z</dcterms:modified>
</cp:coreProperties>
</file>