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0" r:id="rId2"/>
    <p:sldId id="336" r:id="rId3"/>
    <p:sldId id="337" r:id="rId4"/>
    <p:sldId id="338" r:id="rId5"/>
    <p:sldId id="296" r:id="rId6"/>
    <p:sldId id="295" r:id="rId7"/>
    <p:sldId id="339" r:id="rId8"/>
    <p:sldId id="340" r:id="rId9"/>
    <p:sldId id="333" r:id="rId10"/>
    <p:sldId id="258" r:id="rId11"/>
    <p:sldId id="334" r:id="rId12"/>
    <p:sldId id="331" r:id="rId13"/>
    <p:sldId id="308" r:id="rId14"/>
    <p:sldId id="330" r:id="rId15"/>
    <p:sldId id="274" r:id="rId16"/>
    <p:sldId id="261" r:id="rId17"/>
    <p:sldId id="262" r:id="rId18"/>
    <p:sldId id="263" r:id="rId19"/>
    <p:sldId id="332" r:id="rId20"/>
    <p:sldId id="329" r:id="rId21"/>
    <p:sldId id="335" r:id="rId22"/>
    <p:sldId id="300" r:id="rId23"/>
    <p:sldId id="322" r:id="rId24"/>
    <p:sldId id="323" r:id="rId25"/>
    <p:sldId id="272" r:id="rId26"/>
    <p:sldId id="273" r:id="rId27"/>
    <p:sldId id="287" r:id="rId28"/>
    <p:sldId id="324" r:id="rId29"/>
    <p:sldId id="325" r:id="rId30"/>
    <p:sldId id="278" r:id="rId31"/>
    <p:sldId id="326" r:id="rId32"/>
    <p:sldId id="277" r:id="rId33"/>
    <p:sldId id="279" r:id="rId34"/>
    <p:sldId id="280" r:id="rId35"/>
    <p:sldId id="281" r:id="rId36"/>
    <p:sldId id="282" r:id="rId37"/>
    <p:sldId id="283" r:id="rId38"/>
    <p:sldId id="327" r:id="rId39"/>
    <p:sldId id="28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2532"/>
  </p:normalViewPr>
  <p:slideViewPr>
    <p:cSldViewPr>
      <p:cViewPr varScale="1">
        <p:scale>
          <a:sx n="82" d="100"/>
          <a:sy n="82" d="100"/>
        </p:scale>
        <p:origin x="152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5F029-6F0D-4822-AEDD-3A7471654801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6CDF0-307D-4A31-BF32-13669A7695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6CDF0-307D-4A31-BF32-13669A7695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0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104CFD-0DA6-B347-AC2E-5D3EEF3224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E55EA-10F7-0945-9272-D4F4B307AB0D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351234" name="Rectangle 2">
            <a:extLst>
              <a:ext uri="{FF2B5EF4-FFF2-40B4-BE49-F238E27FC236}">
                <a16:creationId xmlns:a16="http://schemas.microsoft.com/office/drawing/2014/main" id="{9A43302D-834F-454A-947E-B8D09E60A6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8C2FA713-D742-504D-A3D6-96AEFD51D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ja-JP" sz="1600" dirty="0"/>
          </a:p>
          <a:p>
            <a:endParaRPr lang="en-GB" altLang="ja-JP" sz="16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ECBC083C-2BF2-DD4D-871E-7456D4997B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75AF225-6158-B249-85F3-3B6DFBCE23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3016250"/>
            <a:ext cx="6118225" cy="3441700"/>
          </a:xfrm>
          <a:ln cap="flat"/>
        </p:spPr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919B2F70-26E8-304E-A3E0-3E7C45474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8496300"/>
            <a:ext cx="25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>
            <a:lvl1pPr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altLang="en-US" sz="180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25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52C566C2-F8DD-0E44-B9A3-237232B11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57C43CC7-C0A3-3547-A25F-C781A516A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3016250"/>
            <a:ext cx="6118225" cy="3441700"/>
          </a:xfrm>
          <a:ln cap="flat"/>
        </p:spPr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8F2F1B7B-63B0-0A46-AB71-E8E73D35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8496300"/>
            <a:ext cx="25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>
            <a:lvl1pPr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altLang="en-US" sz="180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583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FAD93F0-AD51-0548-B5C7-BE844A919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E8740115-ACDC-2C4A-B91A-30DC60E31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3016250"/>
            <a:ext cx="6118225" cy="3441700"/>
          </a:xfrm>
          <a:ln cap="flat"/>
        </p:spPr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566684DE-1E8D-0F49-8726-61C29DA47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8496300"/>
            <a:ext cx="25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8" rIns="19050" bIns="26988"/>
          <a:lstStyle>
            <a:lvl1pPr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3600"/>
              </a:lnSpc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altLang="en-US" sz="180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784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60400"/>
            <a:ext cx="6118225" cy="34417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031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EE5D-8286-9143-B5DF-03C24A4ABEBF}" type="datetime1">
              <a:rPr lang="en-US" smtClean="0"/>
              <a:t>11/3/24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F30A-6453-E442-BC58-80B1C33D1B09}" type="datetime1">
              <a:rPr lang="en-US" smtClean="0"/>
              <a:t>11/3/24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1366-421D-9C40-8461-9C1BD7C88AE0}" type="datetime1">
              <a:rPr lang="en-US" smtClean="0"/>
              <a:t>11/3/24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4A303-BEFF-1349-9246-10331527CA04}" type="datetime1">
              <a:rPr lang="en-US" smtClean="0"/>
              <a:t>11/3/24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2FB98-1DFA-AB43-821A-DFCAA7E0521A}" type="datetime1">
              <a:rPr lang="en-US" smtClean="0"/>
              <a:t>11/3/24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7882-2EEA-F245-853F-8359C73D0100}" type="datetime1">
              <a:rPr lang="en-US" smtClean="0"/>
              <a:t>11/3/24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6554-6F3F-874F-B045-0BA6A4BD5189}" type="datetime1">
              <a:rPr lang="en-US" smtClean="0"/>
              <a:t>11/3/24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7B86-A074-0E43-960D-95A119E22C91}" type="datetime1">
              <a:rPr lang="en-US" smtClean="0"/>
              <a:t>11/3/24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5E13-C743-1542-9B78-1EB5EB84E7CE}" type="datetime1">
              <a:rPr lang="en-US" smtClean="0"/>
              <a:t>11/3/24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F256-710F-234A-8F3C-D234422696A3}" type="datetime1">
              <a:rPr lang="en-US" smtClean="0"/>
              <a:t>11/3/24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E09A-5FC6-484A-B40D-0BCC644D6510}" type="datetime1">
              <a:rPr lang="en-US" smtClean="0"/>
              <a:t>11/3/24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E4A3-104D-3B40-B6BE-7C35FA85D328}" type="datetime1">
              <a:rPr lang="en-US" smtClean="0"/>
              <a:t>11/3/24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4FDE-A785-410A-88BF-4EC8C78C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85688" y="156669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067" y="39267"/>
            <a:ext cx="5373370" cy="544884"/>
          </a:xfrm>
        </p:spPr>
        <p:txBody>
          <a:bodyPr>
            <a:normAutofit fontScale="90000"/>
          </a:bodyPr>
          <a:lstStyle/>
          <a:p>
            <a:pPr rtl="1">
              <a:tabLst>
                <a:tab pos="1502410" algn="l"/>
              </a:tabLst>
            </a:pPr>
            <a:r>
              <a:rPr lang="en-US" b="1" i="1" dirty="0">
                <a:solidFill>
                  <a:srgbClr val="00B050"/>
                </a:solidFill>
                <a:latin typeface="Times New Roman"/>
                <a:ea typeface="Times New Roman"/>
              </a:rPr>
              <a:t>Instrumental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01080"/>
            <a:ext cx="12496800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Asst. Prof.  Dr. Maha Al-Tameemi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hours: Monday at ( 9:00-11:00 AM)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mahaks_chem@csw.uobaghdad.edu.iq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Lecture: Group A on Wednesday at (10:00 AM -1:00 PM ), Group B at (1:00 PM -4:00 PM ).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Goals: </a:t>
            </a:r>
          </a:p>
          <a:p>
            <a:pPr marL="434579" indent="-164306"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concept and principle for </a:t>
            </a:r>
            <a:r>
              <a:rPr lang="en-US" sz="2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Instrumental analysis:</a:t>
            </a:r>
          </a:p>
          <a:p>
            <a:pPr marL="434579" indent="-164306"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Chemical /physical properties and the origin of chemical/ physical properties were measured.</a:t>
            </a:r>
          </a:p>
          <a:p>
            <a:pPr marL="434579" indent="-164306"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Instrument design and nature of response.</a:t>
            </a:r>
          </a:p>
          <a:p>
            <a:pPr marL="434579" indent="-164306"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Signal processing and the relationship between property measurement and instrument readout.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Grading Scheme:</a:t>
            </a:r>
          </a:p>
          <a:p>
            <a:pPr marL="434579" indent="-129779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Midterm exam =100 (two exams per semester)</a:t>
            </a:r>
          </a:p>
          <a:p>
            <a:pPr marL="434579" indent="-129779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Homework=100</a:t>
            </a:r>
          </a:p>
          <a:p>
            <a:pPr marL="434579" indent="-129779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=100</a:t>
            </a:r>
          </a:p>
          <a:p>
            <a:pPr marL="434579" indent="-129779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Attendance =100</a:t>
            </a:r>
          </a:p>
          <a:p>
            <a:pPr marL="434579" indent="-129779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 discussion(oral quiz)=100</a:t>
            </a:r>
          </a:p>
          <a:p>
            <a:pPr marL="434579" indent="-129779">
              <a:buFont typeface="Wingdings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 exam =100</a:t>
            </a:r>
          </a:p>
          <a:p>
            <a:pPr>
              <a:buFont typeface="Arial" charset="0"/>
              <a:buChar char="•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D946-F67E-FE48-8A81-1A5232C3DB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3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33A1CED2-A4C0-9D44-AF0E-0D9EAFF0E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35330"/>
            <a:ext cx="4847046" cy="48473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What is IR radiation?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3CC34B70-9B96-1C41-A859-51371D2E7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1327" y="467269"/>
            <a:ext cx="11822596" cy="299048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Infrared radiation (IR) lies between the visible and microwave portions of the electromagnetic spectrum.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term “infrared" covers the range of the electromagnetic spectrum between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0.78 and 1000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S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context of infrared spectroscopy, the wavelength is measured in "wavenumbers", which have the unit’s 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16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number = 1 / wavelength in centimeters</a:t>
            </a:r>
            <a:r>
              <a:rPr lang="ar-S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Like a fingerprint, no two unique molecular structures produce the same infrared spectrum. </a:t>
            </a:r>
          </a:p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makes infrared spectroscopy useful for several types of analysis.</a:t>
            </a:r>
          </a:p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Gives information about the functional groups in a molecule, its chemical nature, and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molecular structures</a:t>
            </a:r>
          </a:p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Widely applied in the analysis of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 materials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also useful for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polyatomic inorganic molecules and for organometallic compounds. </a:t>
            </a:r>
            <a:endParaRPr lang="ar-S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region is subdivided into 3-subregions infrared region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IR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[It affects electronic, vibrational, and rotational E levels].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 IR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[It affects only vibrational, and rotational E levels].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[It affects only rotational E levels].</a:t>
            </a:r>
          </a:p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50B49-97C1-364E-BA6F-0FAFCA86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038600"/>
            <a:ext cx="6477000" cy="268287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BFEFEB-DA51-B145-B5EC-5364B8B17756}"/>
              </a:ext>
            </a:extLst>
          </p:cNvPr>
          <p:cNvSpPr/>
          <p:nvPr/>
        </p:nvSpPr>
        <p:spPr>
          <a:xfrm>
            <a:off x="7086600" y="4343400"/>
            <a:ext cx="3581400" cy="18785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DE946-FCA3-3142-85DA-97267542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26AF9-8C93-1744-B291-AFC8BED85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11"/>
          <a:stretch/>
        </p:blipFill>
        <p:spPr>
          <a:xfrm>
            <a:off x="76200" y="4343400"/>
            <a:ext cx="5447196" cy="2391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9CA7F-D52A-C440-9B97-453A75CB2C27}"/>
              </a:ext>
            </a:extLst>
          </p:cNvPr>
          <p:cNvSpPr/>
          <p:nvPr/>
        </p:nvSpPr>
        <p:spPr>
          <a:xfrm>
            <a:off x="7401923" y="3674633"/>
            <a:ext cx="4572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</a:rPr>
              <a:t>Mid IR region is the most useful IR region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D8471-5D2F-3042-85E5-9E7CE05B805A}"/>
              </a:ext>
            </a:extLst>
          </p:cNvPr>
          <p:cNvSpPr/>
          <p:nvPr/>
        </p:nvSpPr>
        <p:spPr>
          <a:xfrm>
            <a:off x="95250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1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F547-2A38-114F-8575-D3AD480C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19588-CAD8-F042-9538-93FADAB2F41D}"/>
              </a:ext>
            </a:extLst>
          </p:cNvPr>
          <p:cNvSpPr txBox="1"/>
          <p:nvPr/>
        </p:nvSpPr>
        <p:spPr>
          <a:xfrm>
            <a:off x="7086600" y="4419600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Q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bond region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15691E-3492-5C44-93C5-A116DA5B520F}"/>
              </a:ext>
            </a:extLst>
          </p:cNvPr>
          <p:cNvGrpSpPr/>
          <p:nvPr/>
        </p:nvGrpSpPr>
        <p:grpSpPr>
          <a:xfrm>
            <a:off x="76200" y="12837"/>
            <a:ext cx="12039600" cy="6768963"/>
            <a:chOff x="0" y="44518"/>
            <a:chExt cx="12039600" cy="6768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2A5804-A737-2544-A619-C3CA2F42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t="14337" r="4054" b="4144"/>
            <a:stretch/>
          </p:blipFill>
          <p:spPr>
            <a:xfrm>
              <a:off x="0" y="44518"/>
              <a:ext cx="12039600" cy="67689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D6FF19-134C-DB4E-AA92-15AC1A91D948}"/>
                </a:ext>
              </a:extLst>
            </p:cNvPr>
            <p:cNvSpPr txBox="1"/>
            <p:nvPr/>
          </p:nvSpPr>
          <p:spPr>
            <a:xfrm>
              <a:off x="838200" y="2971800"/>
              <a:ext cx="3235716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Q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Stretching vibrations occur in the Functional group  region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CF3B23-6B49-1A4C-BA9F-E363D7F90298}"/>
                </a:ext>
              </a:extLst>
            </p:cNvPr>
            <p:cNvSpPr txBox="1"/>
            <p:nvPr/>
          </p:nvSpPr>
          <p:spPr>
            <a:xfrm>
              <a:off x="8737600" y="2989559"/>
              <a:ext cx="3104362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IQ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ending  vibrations occur in the Fingerprint region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452019-AE85-974A-A2E3-9CE2210B58B3}"/>
                </a:ext>
              </a:extLst>
            </p:cNvPr>
            <p:cNvSpPr txBox="1"/>
            <p:nvPr/>
          </p:nvSpPr>
          <p:spPr>
            <a:xfrm>
              <a:off x="7535942" y="4419600"/>
              <a:ext cx="2027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Q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Single bond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4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7A9C7D3-C18A-444F-AEA7-E059C0312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0" y="136524"/>
            <a:ext cx="12127750" cy="65849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64B22-F7A5-D345-9B87-F84D84D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7CB47-6257-2342-9CA1-8ECB8E31BF4A}"/>
              </a:ext>
            </a:extLst>
          </p:cNvPr>
          <p:cNvSpPr/>
          <p:nvPr/>
        </p:nvSpPr>
        <p:spPr>
          <a:xfrm>
            <a:off x="7162800" y="914400"/>
            <a:ext cx="441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fingerprint region, the spectra usually consist of bending vibrations within the molecule.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pattern of peaks is more complicated, and it is much more difficult to pick out individual bonds in this region.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fingerprint region is important because each different compound produces its own unique pattern of peaks (like a fingerprint) in this region.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spectra are quite similar in the functional group region, but their absorption patterns in the fingerprint region are completely different.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0127B6-FB7D-E249-A374-5B85E98EEC35}"/>
              </a:ext>
            </a:extLst>
          </p:cNvPr>
          <p:cNvSpPr/>
          <p:nvPr/>
        </p:nvSpPr>
        <p:spPr>
          <a:xfrm>
            <a:off x="3657600" y="1143000"/>
            <a:ext cx="3429000" cy="495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0DC4B9-9ADB-FD43-98E4-7177FA35F492}"/>
              </a:ext>
            </a:extLst>
          </p:cNvPr>
          <p:cNvSpPr/>
          <p:nvPr/>
        </p:nvSpPr>
        <p:spPr>
          <a:xfrm>
            <a:off x="-76200" y="533400"/>
            <a:ext cx="122682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Infrared spectra </a:t>
            </a:r>
            <a:r>
              <a:rPr lang="en-GB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traditionally displayed as %T (percent transmittance) versus wave number (4000-400 cm</a:t>
            </a:r>
            <a:r>
              <a:rPr lang="en-GB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Infrared spectroscopy is the measurement of the wavelength and intensity of the absorption of mid-infrared light by a sample. (Mid-infrared is energetic enough to excite molecular vibrations to higher energy levels)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wavelength of infrared absorption bands is characteristic of specific types of chemical bonds, and infrared spectroscopy finds its greatest utility in the 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organic and organometallic molecules.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selectivity of the method makes the estimation of an analyte in a complex matrix possible.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E3939-B53F-4643-8680-880A9643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39768"/>
            <a:ext cx="5726262" cy="3048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13C26-8DF0-CE4B-9253-27346296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D28E1-9F4C-2A4C-AA00-E85FBCE0DD02}"/>
              </a:ext>
            </a:extLst>
          </p:cNvPr>
          <p:cNvSpPr/>
          <p:nvPr/>
        </p:nvSpPr>
        <p:spPr>
          <a:xfrm>
            <a:off x="9601200" y="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6024D-9A83-CD40-90FF-CF54FA2E9FFB}"/>
              </a:ext>
            </a:extLst>
          </p:cNvPr>
          <p:cNvSpPr txBox="1"/>
          <p:nvPr/>
        </p:nvSpPr>
        <p:spPr>
          <a:xfrm>
            <a:off x="152400" y="4799092"/>
            <a:ext cx="5192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Q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molecule can be characterized (identified) by its molecular vibrations, based on the absorption and intensity of specific infrared wavelengths</a:t>
            </a:r>
            <a:r>
              <a:rPr lang="en-US" altLang="en-IQ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18E92-7646-C34B-858D-0FC081A3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181D60-D72B-CD4D-9AC2-E898BBC7DE9A}"/>
              </a:ext>
            </a:extLst>
          </p:cNvPr>
          <p:cNvSpPr/>
          <p:nvPr/>
        </p:nvSpPr>
        <p:spPr>
          <a:xfrm>
            <a:off x="114300" y="521542"/>
            <a:ext cx="11963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any molecule, atoms or groups of atoms are connected by bonds that are springs and are not rigid.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Bonded atoms have different strengths due to different masses. 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separate areas of partial positive and negative charge in a molecule allows the electric field component of the electromagnetic wave to excite the vibrational energy of the molecule. So a bond will only interact with the electromagnetic infrared radiation if it is polar. The change in the vibrational energy produces a corresponding change in the dipole moment of the molecule. The intensity of the absorption depends on the polarity of the bond.  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vibrational frequencies of molecules lie in the IR region of the electromagnetic spectrum, and they can be measured using IR spectroscopy.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technique, light of different frequencies is passed through a sample, and the intensity of the transmitted light is measured for each frequency.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Infrared spectroscopy measures the vibrations of atoms, from which the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molecules can be determined.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molecules absorb infrared radiation, the electrons absorb photons of infrared light. The energy from the photons is then transferred to the electrons, which allows them to transition from a ground state to an excited vibrational state.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Depending on its structure, molecules absorb different frequencies of IR radiation.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general,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 bonds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atoms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vibrate at a higher frequency.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of IR energy will cause a vibrational change in the molecule and a beak will be observed when :</a:t>
            </a:r>
          </a:p>
          <a:p>
            <a:pPr fontAlgn="base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Selection rule for IR spectroscopy: Dipole moment of bonds should change during vibration.</a:t>
            </a:r>
          </a:p>
          <a:p>
            <a:pPr fontAlgn="base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When applied infrared frequency= Natural frequency vibration.</a:t>
            </a:r>
          </a:p>
          <a:p>
            <a:pPr fontAlgn="base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When covalent bonds are polar.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sample obeys these conditions then it gets vibrated by absorbing radiation and gives IR spectrum.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frequency of the radiation matches the vibrational frequency of the molecule, then radiation will be absorbed, causing a change in the amplitude of molecular vibration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58A182-70B1-3046-B88E-0AACB42BF242}"/>
              </a:ext>
            </a:extLst>
          </p:cNvPr>
          <p:cNvSpPr txBox="1">
            <a:spLocks noChangeArrowheads="1"/>
          </p:cNvSpPr>
          <p:nvPr/>
        </p:nvSpPr>
        <p:spPr>
          <a:xfrm>
            <a:off x="107674" y="50419"/>
            <a:ext cx="11125200" cy="483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of Infrared Absorption Spectroscopy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71B5C-A46F-F84C-B9ED-DF9A0B4EF5CE}"/>
              </a:ext>
            </a:extLst>
          </p:cNvPr>
          <p:cNvSpPr/>
          <p:nvPr/>
        </p:nvSpPr>
        <p:spPr>
          <a:xfrm>
            <a:off x="96774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814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373" y="34386"/>
            <a:ext cx="11940236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Molecular rotations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IQ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diatomic molecules such as HCL, HBr, and HI can only vibrate when the bond stretches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IQ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more complex molecules, different types of vibration can occur, such as bending so that a complex range of frequ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encies</a:t>
            </a:r>
            <a:r>
              <a:rPr lang="en-IQ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present 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E6D0A07A-C4FC-474F-B666-51CC4CBA1CB8}"/>
              </a:ext>
            </a:extLst>
          </p:cNvPr>
          <p:cNvGrpSpPr>
            <a:grpSpLocks/>
          </p:cNvGrpSpPr>
          <p:nvPr/>
        </p:nvGrpSpPr>
        <p:grpSpPr bwMode="auto">
          <a:xfrm>
            <a:off x="677517" y="5202748"/>
            <a:ext cx="3746500" cy="1219200"/>
            <a:chOff x="144" y="2544"/>
            <a:chExt cx="2360" cy="768"/>
          </a:xfrm>
        </p:grpSpPr>
        <p:sp>
          <p:nvSpPr>
            <p:cNvPr id="6" name="Line 18">
              <a:extLst>
                <a:ext uri="{FF2B5EF4-FFF2-40B4-BE49-F238E27FC236}">
                  <a16:creationId xmlns:a16="http://schemas.microsoft.com/office/drawing/2014/main" id="{2711EBC6-49A0-064E-94E4-692217D9B7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" y="2688"/>
              <a:ext cx="1344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9">
              <a:extLst>
                <a:ext uri="{FF2B5EF4-FFF2-40B4-BE49-F238E27FC236}">
                  <a16:creationId xmlns:a16="http://schemas.microsoft.com/office/drawing/2014/main" id="{B1DA31C8-D40C-464B-8AC0-A761A936E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928"/>
              <a:ext cx="1344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29B652B3-F37B-BB47-B12D-D289CFD22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784"/>
              <a:ext cx="288" cy="28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05C8599D-4303-D842-A915-9078197A0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024"/>
              <a:ext cx="288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  <a:cs typeface="Arial" charset="0"/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9E98714A-2DE1-B74B-AA7E-3948D2F26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544"/>
              <a:ext cx="288" cy="288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  <a:cs typeface="Arial" charset="0"/>
              </a:endParaRPr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001C7F14-8D25-7348-B42A-E2275DEE7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" y="2832"/>
              <a:ext cx="2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4</a:t>
              </a:r>
              <a:r>
                <a:rPr lang="en-US" altLang="en-US" sz="2000" b="1" baseline="300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o</a:t>
              </a:r>
            </a:p>
          </p:txBody>
        </p:sp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23C70168-3897-5E45-89E8-4151CB9A5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2640"/>
              <a:ext cx="96" cy="576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3" name="Text Box 25">
              <a:extLst>
                <a:ext uri="{FF2B5EF4-FFF2-40B4-BE49-F238E27FC236}">
                  <a16:creationId xmlns:a16="http://schemas.microsoft.com/office/drawing/2014/main" id="{E4A43068-E560-B747-90FC-CD7B0096D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" y="2795"/>
              <a:ext cx="5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10 pm</a:t>
              </a:r>
            </a:p>
          </p:txBody>
        </p:sp>
      </p:grpSp>
      <p:grpSp>
        <p:nvGrpSpPr>
          <p:cNvPr id="14" name="Group 4">
            <a:extLst>
              <a:ext uri="{FF2B5EF4-FFF2-40B4-BE49-F238E27FC236}">
                <a16:creationId xmlns:a16="http://schemas.microsoft.com/office/drawing/2014/main" id="{FF89C6B3-B79E-7A40-8DA4-8BA5AA42D572}"/>
              </a:ext>
            </a:extLst>
          </p:cNvPr>
          <p:cNvGrpSpPr>
            <a:grpSpLocks/>
          </p:cNvGrpSpPr>
          <p:nvPr/>
        </p:nvGrpSpPr>
        <p:grpSpPr bwMode="auto">
          <a:xfrm>
            <a:off x="8235207" y="5118610"/>
            <a:ext cx="3429000" cy="1692275"/>
            <a:chOff x="1584" y="1344"/>
            <a:chExt cx="2160" cy="1066"/>
          </a:xfrm>
        </p:grpSpPr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33F55AF6-BFB3-D649-9F69-FCD38A0F1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872"/>
              <a:ext cx="18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6D98F112-2834-9949-817C-3D15BCF8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728"/>
              <a:ext cx="288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  <a:cs typeface="Arial" charset="0"/>
              </a:endParaRPr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A40ABBE0-E17B-7C49-A92C-649F1CE5A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728"/>
              <a:ext cx="288" cy="288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  <a:cs typeface="Arial" charset="0"/>
              </a:endParaRPr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80BC9393-D691-1B4C-8E7E-55DADED9E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728"/>
              <a:ext cx="288" cy="28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" name="AutoShape 9">
              <a:extLst>
                <a:ext uri="{FF2B5EF4-FFF2-40B4-BE49-F238E27FC236}">
                  <a16:creationId xmlns:a16="http://schemas.microsoft.com/office/drawing/2014/main" id="{B4B50915-959D-2746-B22C-6401C87784F5}"/>
                </a:ext>
              </a:extLst>
            </p:cNvPr>
            <p:cNvSpPr>
              <a:spLocks/>
            </p:cNvSpPr>
            <p:nvPr/>
          </p:nvSpPr>
          <p:spPr bwMode="auto">
            <a:xfrm rot="5385531" flipV="1">
              <a:off x="3384" y="1896"/>
              <a:ext cx="48" cy="480"/>
            </a:xfrm>
            <a:prstGeom prst="rightBrace">
              <a:avLst>
                <a:gd name="adj1" fmla="val 83333"/>
                <a:gd name="adj2" fmla="val 50671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0CFCEEDC-7FDF-724B-90E7-13BBA4D88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160"/>
              <a:ext cx="5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10 pm</a:t>
              </a:r>
            </a:p>
          </p:txBody>
        </p:sp>
        <p:sp>
          <p:nvSpPr>
            <p:cNvPr id="21" name="AutoShape 11">
              <a:extLst>
                <a:ext uri="{FF2B5EF4-FFF2-40B4-BE49-F238E27FC236}">
                  <a16:creationId xmlns:a16="http://schemas.microsoft.com/office/drawing/2014/main" id="{DDC56F2A-BE97-CC4D-8827-7E4DC6F2D2EA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520" y="792"/>
              <a:ext cx="96" cy="1680"/>
            </a:xfrm>
            <a:prstGeom prst="rightBrace">
              <a:avLst>
                <a:gd name="adj1" fmla="val 14583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2769EB12-A17A-6C41-B824-94BE53661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1" y="1344"/>
              <a:ext cx="6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solidFill>
                    <a:srgbClr val="0000FF"/>
                  </a:solidFill>
                  <a:latin typeface="Comic Sans MS" panose="030F0902030302020204" pitchFamily="66" charset="0"/>
                </a:rPr>
                <a:t>154 pm</a:t>
              </a:r>
              <a:endParaRPr lang="en-US" altLang="en-US" sz="2000">
                <a:solidFill>
                  <a:srgbClr val="663300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3" name="Rectangle 14">
            <a:extLst>
              <a:ext uri="{FF2B5EF4-FFF2-40B4-BE49-F238E27FC236}">
                <a16:creationId xmlns:a16="http://schemas.microsoft.com/office/drawing/2014/main" id="{6903074E-A388-3841-8475-C81E9406D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992" y="6435203"/>
            <a:ext cx="3557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Stretching vibration [bond length]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5DA05E45-7B15-2643-843F-7E9EE1B3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3" y="6454282"/>
            <a:ext cx="4616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Bending vibration [bond angle]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E6F646-DFF3-2C4F-91E7-7FBEF17FC9CC}"/>
              </a:ext>
            </a:extLst>
          </p:cNvPr>
          <p:cNvSpPr/>
          <p:nvPr/>
        </p:nvSpPr>
        <p:spPr>
          <a:xfrm>
            <a:off x="2503316" y="4681016"/>
            <a:ext cx="79920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746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movement occurs in the vibration of a C-C bond?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7053637F-4C93-A145-A70E-0AA45B75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778" y="6378328"/>
            <a:ext cx="2844800" cy="365125"/>
          </a:xfrm>
        </p:spPr>
        <p:txBody>
          <a:bodyPr/>
          <a:lstStyle/>
          <a:p>
            <a:fld id="{9A764FDE-A785-410A-88BF-4EC8C78CD11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2A4800-3B49-6A4F-85AE-402C4F27F6CD}"/>
              </a:ext>
            </a:extLst>
          </p:cNvPr>
          <p:cNvSpPr/>
          <p:nvPr/>
        </p:nvSpPr>
        <p:spPr>
          <a:xfrm>
            <a:off x="9601200" y="3622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5AAD0-1C85-0D73-8022-23EAEFC21DA2}"/>
              </a:ext>
            </a:extLst>
          </p:cNvPr>
          <p:cNvSpPr txBox="1"/>
          <p:nvPr/>
        </p:nvSpPr>
        <p:spPr>
          <a:xfrm>
            <a:off x="19373" y="3378683"/>
            <a:ext cx="11664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positions of atoms in molecules are not fixed; they are subject to several different vibrations. Vibrations fall into the two main categories:</a:t>
            </a:r>
          </a:p>
          <a:p>
            <a:pPr marL="812800" indent="-238125" algn="justLow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higher energy / higher wave number (cm</a:t>
            </a:r>
            <a:r>
              <a:rPr lang="en-US" sz="18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  <a:p>
            <a:pPr marL="812800" indent="-238125" algn="justLow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Bending [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lower energy / lower wave number (cm</a:t>
            </a:r>
            <a:r>
              <a:rPr lang="en-US" sz="18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B1A03-C0F7-E5F9-206C-7821A27EA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48283" r="13725" b="2376"/>
          <a:stretch/>
        </p:blipFill>
        <p:spPr>
          <a:xfrm>
            <a:off x="3268317" y="1288781"/>
            <a:ext cx="5930503" cy="212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E3C94F7-BEBE-9D44-9813-D094CFF58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1558723"/>
            <a:ext cx="6772275" cy="677863"/>
          </a:xfrm>
          <a:blipFill dpi="0" rotWithShape="0">
            <a:blip r:embed="rId3"/>
            <a:srcRect/>
            <a:tile tx="0" ty="0" sx="100000" sy="100000" flip="none" algn="tl"/>
          </a:blipFill>
          <a:ln w="12700" cap="flat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vert="horz" wrap="none" lIns="19050" tIns="26988" rIns="19050" bIns="26988" rtlCol="0" anchor="t">
            <a:normAutofit/>
          </a:bodyPr>
          <a:lstStyle/>
          <a:p>
            <a:pPr>
              <a:lnSpc>
                <a:spcPts val="36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Stretching Vibrations of a CH</a:t>
            </a:r>
            <a:r>
              <a:rPr lang="en-US" altLang="en-US" sz="2800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Group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22EBDF9-723F-4443-9277-F82B10B7A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010" y="5630125"/>
            <a:ext cx="1880324" cy="51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Symmetric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F6DBBD2-CDFA-B440-8BFA-2A2781AD1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914" y="5484924"/>
            <a:ext cx="2439771" cy="51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Antisymmetric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2A2AAC-3E93-E047-B819-C4E54C8D7960}"/>
              </a:ext>
            </a:extLst>
          </p:cNvPr>
          <p:cNvGrpSpPr/>
          <p:nvPr/>
        </p:nvGrpSpPr>
        <p:grpSpPr>
          <a:xfrm>
            <a:off x="2030016" y="2825108"/>
            <a:ext cx="2895600" cy="2962275"/>
            <a:chOff x="2997201" y="1957389"/>
            <a:chExt cx="1928813" cy="2962275"/>
          </a:xfrm>
        </p:grpSpPr>
        <p:pic>
          <p:nvPicPr>
            <p:cNvPr id="14339" name="Picture 3">
              <a:extLst>
                <a:ext uri="{FF2B5EF4-FFF2-40B4-BE49-F238E27FC236}">
                  <a16:creationId xmlns:a16="http://schemas.microsoft.com/office/drawing/2014/main" id="{017C1E89-C594-8647-B918-0E94729647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14" y="2622549"/>
              <a:ext cx="1892300" cy="173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3" name="Line 7">
              <a:extLst>
                <a:ext uri="{FF2B5EF4-FFF2-40B4-BE49-F238E27FC236}">
                  <a16:creationId xmlns:a16="http://schemas.microsoft.com/office/drawing/2014/main" id="{F91D2AB0-F75A-1647-B24B-6FB105C9C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1" y="1957389"/>
              <a:ext cx="982663" cy="104933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ts val="36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45" name="Line 9">
              <a:extLst>
                <a:ext uri="{FF2B5EF4-FFF2-40B4-BE49-F238E27FC236}">
                  <a16:creationId xmlns:a16="http://schemas.microsoft.com/office/drawing/2014/main" id="{ECD68651-413F-7843-8566-6BADA5909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4551" y="3733801"/>
              <a:ext cx="676275" cy="11858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ts val="36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FA702C-9234-FD41-95B1-B3AF64B19A6B}"/>
              </a:ext>
            </a:extLst>
          </p:cNvPr>
          <p:cNvGrpSpPr/>
          <p:nvPr/>
        </p:nvGrpSpPr>
        <p:grpSpPr>
          <a:xfrm>
            <a:off x="7367270" y="2415583"/>
            <a:ext cx="2845970" cy="3154761"/>
            <a:chOff x="7148513" y="1764903"/>
            <a:chExt cx="1892300" cy="3154761"/>
          </a:xfrm>
        </p:grpSpPr>
        <p:pic>
          <p:nvPicPr>
            <p:cNvPr id="14342" name="Picture 6">
              <a:extLst>
                <a:ext uri="{FF2B5EF4-FFF2-40B4-BE49-F238E27FC236}">
                  <a16:creationId xmlns:a16="http://schemas.microsoft.com/office/drawing/2014/main" id="{45463BB3-5B57-EB49-B6D5-457B119217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513" y="2562225"/>
              <a:ext cx="1892300" cy="173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64C878-9B16-6C4E-9F45-5EE74782EB44}"/>
                </a:ext>
              </a:extLst>
            </p:cNvPr>
            <p:cNvGrpSpPr/>
            <p:nvPr/>
          </p:nvGrpSpPr>
          <p:grpSpPr>
            <a:xfrm>
              <a:off x="7267511" y="1764903"/>
              <a:ext cx="908115" cy="3154761"/>
              <a:chOff x="7267511" y="1764903"/>
              <a:chExt cx="908115" cy="3154761"/>
            </a:xfrm>
          </p:grpSpPr>
          <p:sp>
            <p:nvSpPr>
              <p:cNvPr id="14344" name="Line 8">
                <a:extLst>
                  <a:ext uri="{FF2B5EF4-FFF2-40B4-BE49-F238E27FC236}">
                    <a16:creationId xmlns:a16="http://schemas.microsoft.com/office/drawing/2014/main" id="{01092AD0-89C6-5043-B0C7-11DF6DA78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67511" y="1764903"/>
                <a:ext cx="758889" cy="1225948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ts val="36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346" name="Line 10">
                <a:extLst>
                  <a:ext uri="{FF2B5EF4-FFF2-40B4-BE49-F238E27FC236}">
                    <a16:creationId xmlns:a16="http://schemas.microsoft.com/office/drawing/2014/main" id="{F326F4F7-77F9-6448-B116-0B927A53B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99351" y="3733801"/>
                <a:ext cx="676275" cy="118586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ts val="36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B670B-130E-F646-9182-989FA2D773E6}"/>
              </a:ext>
            </a:extLst>
          </p:cNvPr>
          <p:cNvSpPr/>
          <p:nvPr/>
        </p:nvSpPr>
        <p:spPr>
          <a:xfrm>
            <a:off x="152400" y="609600"/>
            <a:ext cx="10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u="sng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Stretching: </a:t>
            </a:r>
            <a:r>
              <a:rPr lang="en-US" sz="2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Change in inter-atomic distance along bond axis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DC9D77-3A14-BD44-9B51-2C6DE19D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A03D30-9325-EC4C-9630-19B9F00D0F8A}"/>
              </a:ext>
            </a:extLst>
          </p:cNvPr>
          <p:cNvSpPr/>
          <p:nvPr/>
        </p:nvSpPr>
        <p:spPr>
          <a:xfrm>
            <a:off x="9753600" y="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367092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64A61C35-B79E-F846-BC79-A6E14F31EB7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2562225"/>
            <a:ext cx="18923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2D2E072A-1B06-4049-AEBB-1344A7EE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871" y="4854478"/>
            <a:ext cx="3321423" cy="97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 plane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Scissoring </a:t>
            </a:r>
            <a:endParaRPr lang="en-US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657FFD88-E2B3-8F48-9717-C85F9BE3E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526" y="4824710"/>
            <a:ext cx="2962350" cy="51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 plane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Rocking</a:t>
            </a: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E4420052-B07C-654D-B6B8-DB5207EDD66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562225"/>
            <a:ext cx="18923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A22FDB29-7EEF-0B41-A9C7-8A7EDE2CFF5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298700"/>
            <a:ext cx="11303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E755C19C-2FA1-0C40-B9AD-09D4E0D5127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374900"/>
            <a:ext cx="13462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0693E-6E66-454C-92E4-5BBB94E2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CC05A9D-3B5E-8A4E-97A5-2A08CEAE4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" y="533400"/>
            <a:ext cx="115062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Bending: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 in angle between two bonds. There are four types of bend: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Rocking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Scissoring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Wagging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Twisting 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2EBCEFC-999B-CB46-AD10-6BCF6A604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8237" y="1110986"/>
            <a:ext cx="6772275" cy="677863"/>
          </a:xfrm>
          <a:blipFill dpi="0" rotWithShape="0">
            <a:blip r:embed="rId6"/>
            <a:srcRect/>
            <a:tile tx="0" ty="0" sx="100000" sy="100000" flip="none" algn="tl"/>
          </a:blipFill>
          <a:ln w="12700" cap="flat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vert="horz" wrap="none" lIns="19050" tIns="26988" rIns="19050" bIns="26988" rtlCol="0" anchor="t">
            <a:normAutofit/>
          </a:bodyPr>
          <a:lstStyle/>
          <a:p>
            <a:pPr>
              <a:lnSpc>
                <a:spcPts val="36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Bending Vibrations of a CH</a:t>
            </a:r>
            <a:r>
              <a:rPr lang="en-US" altLang="en-US" sz="2800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Group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6175CB-0A11-8348-881B-B3D1B5D3A7BC}"/>
              </a:ext>
            </a:extLst>
          </p:cNvPr>
          <p:cNvSpPr/>
          <p:nvPr/>
        </p:nvSpPr>
        <p:spPr>
          <a:xfrm>
            <a:off x="9677400" y="624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898617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70C74E3-33AD-FA46-A305-11F9DBB85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4489" y="893902"/>
            <a:ext cx="6772275" cy="677863"/>
          </a:xfrm>
          <a:blipFill dpi="0" rotWithShape="0">
            <a:blip r:embed="rId3"/>
            <a:srcRect/>
            <a:tile tx="0" ty="0" sx="100000" sy="100000" flip="none" algn="tl"/>
          </a:blipFill>
          <a:ln w="12700" cap="flat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vert="horz" wrap="none" lIns="19050" tIns="26988" rIns="19050" bIns="26988" rtlCol="0" anchor="t">
            <a:normAutofit/>
          </a:bodyPr>
          <a:lstStyle/>
          <a:p>
            <a:pPr>
              <a:lnSpc>
                <a:spcPts val="36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Bending Vibrations of a CH</a:t>
            </a:r>
            <a:r>
              <a:rPr lang="en-US" altLang="en-US" sz="2800" i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Group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23766372-7C5A-434F-90B4-CCDCF1D8A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2562225"/>
            <a:ext cx="18923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4">
            <a:extLst>
              <a:ext uri="{FF2B5EF4-FFF2-40B4-BE49-F238E27FC236}">
                <a16:creationId xmlns:a16="http://schemas.microsoft.com/office/drawing/2014/main" id="{AE3C0613-5D13-7F4A-A66C-A6C3E651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301" y="4930705"/>
            <a:ext cx="3633368" cy="97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Out of plane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Twisting </a:t>
            </a:r>
            <a:endParaRPr lang="en-US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600"/>
              </a:lnSpc>
              <a:defRPr/>
            </a:pPr>
            <a:endParaRPr lang="en-US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31B26CB8-CB7F-F740-9A9C-3F1D159D8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951" y="5040313"/>
            <a:ext cx="3747309" cy="97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Out of plane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Wagging </a:t>
            </a:r>
            <a:endParaRPr lang="en-US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ts val="3600"/>
              </a:lnSpc>
              <a:defRPr/>
            </a:pPr>
            <a:endParaRPr lang="en-US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B6B6FF19-7DE9-7B41-860C-3DA382973F9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562225"/>
            <a:ext cx="18923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98A9A3C5-7319-284A-AA8E-AF5DB05C044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1" y="2295526"/>
            <a:ext cx="15017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3F6BA4C3-672C-F247-ABDF-0BCCF21849A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4" y="3863976"/>
            <a:ext cx="15017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217A438A-C2E3-554E-A0FB-3DFDD942F06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776663"/>
            <a:ext cx="1501775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1C341E7A-85FE-9D4E-B1CC-498F63B9852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9" y="2593976"/>
            <a:ext cx="15017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D3C3F-B0FE-0E42-A786-3AA8691D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B1626-E477-3F48-8BB8-1187981BB216}"/>
              </a:ext>
            </a:extLst>
          </p:cNvPr>
          <p:cNvSpPr/>
          <p:nvPr/>
        </p:nvSpPr>
        <p:spPr>
          <a:xfrm>
            <a:off x="9677400" y="762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228815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B02E-41B3-AB45-AE1B-6DB90071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7" descr="CH2ScissorBend">
            <a:extLst>
              <a:ext uri="{FF2B5EF4-FFF2-40B4-BE49-F238E27FC236}">
                <a16:creationId xmlns:a16="http://schemas.microsoft.com/office/drawing/2014/main" id="{EBD97514-ABF6-A64D-9CC9-D05D07EC5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286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EC72BD82-57CD-F944-9F36-8AF03792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51460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1" dirty="0">
                <a:solidFill>
                  <a:srgbClr val="CC3300"/>
                </a:solidFill>
              </a:rPr>
              <a:t>In-plane scissoring</a:t>
            </a:r>
          </a:p>
        </p:txBody>
      </p:sp>
      <p:pic>
        <p:nvPicPr>
          <p:cNvPr id="5" name="Picture 5" descr="CH2AsymStr">
            <a:extLst>
              <a:ext uri="{FF2B5EF4-FFF2-40B4-BE49-F238E27FC236}">
                <a16:creationId xmlns:a16="http://schemas.microsoft.com/office/drawing/2014/main" id="{5A7DEC42-938B-EA49-BB8E-696AB29B2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440D8329-BB57-854F-9DE6-7F0D9434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908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1" dirty="0">
                <a:solidFill>
                  <a:srgbClr val="CC3300"/>
                </a:solidFill>
              </a:rPr>
              <a:t>asymmetric</a:t>
            </a:r>
          </a:p>
        </p:txBody>
      </p:sp>
      <p:pic>
        <p:nvPicPr>
          <p:cNvPr id="7" name="Picture 8" descr="CH2SymStr">
            <a:extLst>
              <a:ext uri="{FF2B5EF4-FFF2-40B4-BE49-F238E27FC236}">
                <a16:creationId xmlns:a16="http://schemas.microsoft.com/office/drawing/2014/main" id="{AC20B276-9FE8-1E4F-9B64-0107B1367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5FA9105E-48E1-2E46-A542-64D5F795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6670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1" dirty="0">
                <a:solidFill>
                  <a:srgbClr val="CC3300"/>
                </a:solidFill>
              </a:rPr>
              <a:t>symmetric</a:t>
            </a:r>
          </a:p>
        </p:txBody>
      </p:sp>
      <p:pic>
        <p:nvPicPr>
          <p:cNvPr id="9" name="Picture 15" descr="vib5loop">
            <a:extLst>
              <a:ext uri="{FF2B5EF4-FFF2-40B4-BE49-F238E27FC236}">
                <a16:creationId xmlns:a16="http://schemas.microsoft.com/office/drawing/2014/main" id="{DF689F1F-3193-6D45-AFEA-584797779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562C1EA3-1F58-4947-8E16-7DBD3804B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6740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1" dirty="0">
                <a:solidFill>
                  <a:srgbClr val="CC3300"/>
                </a:solidFill>
              </a:rPr>
              <a:t>Out-of-plane twisting</a:t>
            </a:r>
          </a:p>
        </p:txBody>
      </p:sp>
      <p:pic>
        <p:nvPicPr>
          <p:cNvPr id="11" name="Picture 6" descr="CH2Rock">
            <a:extLst>
              <a:ext uri="{FF2B5EF4-FFF2-40B4-BE49-F238E27FC236}">
                <a16:creationId xmlns:a16="http://schemas.microsoft.com/office/drawing/2014/main" id="{CA62FA53-D159-9A45-8E0F-9D3EB048A9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3ACBEAA0-D1A2-F24B-9A82-4396EB643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943600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1" dirty="0">
                <a:solidFill>
                  <a:srgbClr val="CC3300"/>
                </a:solidFill>
              </a:rPr>
              <a:t>In-plane rocking</a:t>
            </a:r>
          </a:p>
        </p:txBody>
      </p:sp>
      <p:pic>
        <p:nvPicPr>
          <p:cNvPr id="13" name="Picture 4" descr="CH3UmbrellaBend">
            <a:extLst>
              <a:ext uri="{FF2B5EF4-FFF2-40B4-BE49-F238E27FC236}">
                <a16:creationId xmlns:a16="http://schemas.microsoft.com/office/drawing/2014/main" id="{F6A5641C-1C25-154D-B98F-77EC9ED53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33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>
            <a:extLst>
              <a:ext uri="{FF2B5EF4-FFF2-40B4-BE49-F238E27FC236}">
                <a16:creationId xmlns:a16="http://schemas.microsoft.com/office/drawing/2014/main" id="{D365D4D9-51BC-B14D-843F-BC4E96EB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19800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1" dirty="0">
                <a:solidFill>
                  <a:srgbClr val="CC3300"/>
                </a:solidFill>
              </a:rPr>
              <a:t>Out-of-plane wagging</a:t>
            </a:r>
          </a:p>
        </p:txBody>
      </p:sp>
    </p:spTree>
    <p:extLst>
      <p:ext uri="{BB962C8B-B14F-4D97-AF65-F5344CB8AC3E}">
        <p14:creationId xmlns:p14="http://schemas.microsoft.com/office/powerpoint/2010/main" val="187130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513D97-CBA0-A54E-99EA-4B5E3D3E00BE}"/>
              </a:ext>
            </a:extLst>
          </p:cNvPr>
          <p:cNvSpPr/>
          <p:nvPr/>
        </p:nvSpPr>
        <p:spPr>
          <a:xfrm>
            <a:off x="3863752" y="116632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tabLst>
                <a:tab pos="892810" algn="l"/>
              </a:tabLst>
            </a:pPr>
            <a:r>
              <a:rPr lang="ar-IQ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ar-IQ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مفردات التحليل الالي</a:t>
            </a:r>
            <a:endParaRPr lang="en-US" sz="11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BABCC6-8E39-DA4D-9258-5890D83F67AD}"/>
              </a:ext>
            </a:extLst>
          </p:cNvPr>
          <p:cNvSpPr/>
          <p:nvPr/>
        </p:nvSpPr>
        <p:spPr>
          <a:xfrm>
            <a:off x="1143000" y="557190"/>
            <a:ext cx="107254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tabLst>
                <a:tab pos="457200" algn="l"/>
                <a:tab pos="1502410" algn="l"/>
              </a:tabLs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Instrumental Analysis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الاشعة الكهرومغناطيسية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Electromagnetic radiation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الاطياف الذرية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Atomic Spectra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الاطياف الجزئية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Molecular Spectra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التفلور(التالق)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Fluorescence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التفسفر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Phosphorescence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طيف الامتصاص الجزيئي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Molecular Absorption spectra 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مناطق الطيف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Spectral  Regions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مكونات وتركيب اجهزة القياس الطيفي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المصادر العملية للاشعاع الطيفي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المصادر الخطية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Line sources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المصادر المستمرة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Continuous sources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اختيار الاطوال الموجية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المرشحات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Filters 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موحدات اللون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Mono chromates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خلايا الامتصاص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Absorption Cells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المكشافات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Detectors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المكشافات ما فوق البنفسجية والمرئية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Ultra violet and visible radiation  detectors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المكشافات ماتحت الحمراء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Infrared  detectors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قارئ او مسجل الاشارة للمكشاف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Red out(Recorder of detector signal)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طيف المنطقة فوق البنفسجية والمرئية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Ultra violet and visible spectroscopy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قانون بير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Beer Law 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الانحرافات عن قانون بير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Deviation of Beer Low</a:t>
            </a:r>
          </a:p>
          <a:p>
            <a:pPr algn="justLow" rtl="1">
              <a:tabLst>
                <a:tab pos="457200" algn="l"/>
              </a:tabLst>
            </a:pPr>
            <a:r>
              <a:rPr lang="ar-IQ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اسباب الانحرافات عن قانون بير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The reasons of deviation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700C9-AFE8-EF43-9F50-DF979FCC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B5E09F-A82B-4146-93B6-0BC9890B0B7F}"/>
              </a:ext>
            </a:extLst>
          </p:cNvPr>
          <p:cNvSpPr/>
          <p:nvPr/>
        </p:nvSpPr>
        <p:spPr>
          <a:xfrm>
            <a:off x="187550" y="90335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0222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9E121EB4-5571-7A4D-A2C2-534BEAFB5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11658600" cy="655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vibration in a molecule?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vibrations that cause a change in ‘polarity’ give rise to bands in IR spectra.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bond must have a dipole or an induced dipole in order to have an absorbance in the IR spectrum.</a:t>
            </a:r>
            <a:endParaRPr lang="en-GB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change in shape of the molecule- stretching of bonds, bending of bonds, or internal rotation around single bonds.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bond stretches, the increasing distance between the atoms increases the dipole moment.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the greater the dipole, the more intense the absorption. (i.e.,  The greater the molar extinction coefficient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84" charset="2"/>
              </a:rPr>
              <a:t>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Beer’s law, A 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84" charset="2"/>
              </a:rPr>
              <a:t>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vibrations change the dipole moment of a molecule?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Asymmetrical stretching/bending and internal rotation change the dipole moment of a molecule: </a:t>
            </a:r>
          </a:p>
          <a:p>
            <a:pPr marL="971550" indent="-357188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Asymmetrical stretching/bending are IR active. </a:t>
            </a:r>
          </a:p>
          <a:p>
            <a:pPr marL="971550" indent="-357188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Symmetrical stretching/bending does not. Not IR active.</a:t>
            </a:r>
          </a:p>
        </p:txBody>
      </p:sp>
      <p:pic>
        <p:nvPicPr>
          <p:cNvPr id="6" name="Picture 2" descr="FG12_014-002">
            <a:extLst>
              <a:ext uri="{FF2B5EF4-FFF2-40B4-BE49-F238E27FC236}">
                <a16:creationId xmlns:a16="http://schemas.microsoft.com/office/drawing/2014/main" id="{CEA44C5F-EADE-CE4E-B66D-675B464F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4562061"/>
            <a:ext cx="3352800" cy="21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1FEC5-C38A-2B40-A1FF-E835DDBA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9D21EB-B6FE-B041-91F6-32C3E9FCA55C}"/>
              </a:ext>
            </a:extLst>
          </p:cNvPr>
          <p:cNvSpPr/>
          <p:nvPr/>
        </p:nvSpPr>
        <p:spPr>
          <a:xfrm>
            <a:off x="9753600" y="2123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481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33216-5E09-AFE7-AB01-CC53F902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845D9-62BB-C0FF-1A5C-390324BA9D2C}"/>
              </a:ext>
            </a:extLst>
          </p:cNvPr>
          <p:cNvSpPr txBox="1"/>
          <p:nvPr/>
        </p:nvSpPr>
        <p:spPr>
          <a:xfrm>
            <a:off x="2958182" y="94881"/>
            <a:ext cx="5252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Vibrations of 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SO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CO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IQ" sz="2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626D2-8551-ED0F-DDBA-28671FA14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8" y="914400"/>
            <a:ext cx="1126662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83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0A736-9133-8840-B973-4DC2DAC8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CFDED-FB02-2340-B67D-7AAC0B11F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4534" r="2548" b="2504"/>
          <a:stretch/>
        </p:blipFill>
        <p:spPr>
          <a:xfrm>
            <a:off x="6629400" y="381000"/>
            <a:ext cx="5282096" cy="647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DF28A-51A4-1D44-82E8-0A41A6622CEE}"/>
              </a:ext>
            </a:extLst>
          </p:cNvPr>
          <p:cNvSpPr txBox="1"/>
          <p:nvPr/>
        </p:nvSpPr>
        <p:spPr>
          <a:xfrm>
            <a:off x="152399" y="408741"/>
            <a:ext cx="64770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of vibration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bending is easier to bend than stretching vibration for the same bond, therefore, absorption due to bending tends to occur at a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wavelength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searching.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of bonds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bonds need more energy to make bonds vibrate, so stronger bonds absorb at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wavelengths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.[triple&gt; double&gt; single].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of atoms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atoms vibrate more slowly than lighter ones. Therefore, heavier atoms vibrate at a lower frequency than lighter ones.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C-Br bond absorbs at a lower frequency than the C-Cl bond due to Br being heavier than Cl.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BE2761-1927-3043-9808-068E575C9DCE}"/>
              </a:ext>
            </a:extLst>
          </p:cNvPr>
          <p:cNvSpPr/>
          <p:nvPr/>
        </p:nvSpPr>
        <p:spPr>
          <a:xfrm>
            <a:off x="3200400" y="-76944"/>
            <a:ext cx="4402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Factors that effect vibration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19BB8-2010-DD46-98E1-4DE62A8FA357}"/>
              </a:ext>
            </a:extLst>
          </p:cNvPr>
          <p:cNvSpPr/>
          <p:nvPr/>
        </p:nvSpPr>
        <p:spPr>
          <a:xfrm>
            <a:off x="9864931" y="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7511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0C18CE6F-9F87-BF48-B2E7-5FE195EF0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3980" y="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Infrared active bonds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419B539D-CA89-A64B-9793-2FD51E1F4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8546" y="729025"/>
            <a:ext cx="11658600" cy="3080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all covalent bonds display bands in the IR spectrum.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polar bonds do so. These are referred to as IR active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intensity of the bands depends on the magnitude of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moment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associated with the bond in question</a:t>
            </a:r>
            <a:endParaRPr lang="en-US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Strongly polar bonds such as carbonyl groups (C=O) produce strong bands.</a:t>
            </a:r>
          </a:p>
          <a:p>
            <a:pPr marL="228600" indent="-228600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polarity bonds and asymmetric bonds produce medium bands.</a:t>
            </a:r>
          </a:p>
          <a:p>
            <a:pPr marL="228600" indent="-228600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Weakly polar bond and symmetric bonds produce weak or non observable bands.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E198A394-D129-D145-AAF9-B1D1E056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0" contras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10000"/>
            <a:ext cx="6629400" cy="2785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6439B-FFA2-974F-947D-674682EC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F78150A-64B5-F742-9DA0-9C55ED128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5"/>
          <a:stretch/>
        </p:blipFill>
        <p:spPr bwMode="auto">
          <a:xfrm>
            <a:off x="7364730" y="3810000"/>
            <a:ext cx="4457700" cy="2844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D26599-33D8-FA44-8388-458BE306FF61}"/>
              </a:ext>
            </a:extLst>
          </p:cNvPr>
          <p:cNvSpPr/>
          <p:nvPr/>
        </p:nvSpPr>
        <p:spPr>
          <a:xfrm>
            <a:off x="9525000" y="624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249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F8228258-4123-2147-BDC1-FAF4E1FAF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984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Infrared band shapes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CDB11127-4064-B741-80C6-332BA9F2E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66799"/>
            <a:ext cx="11430000" cy="2698751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Infrared band shapes come in various forms. Two of the most common are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 bands are thin and pointed, like a dagger. 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bands are wide and smoother.</a:t>
            </a:r>
          </a:p>
          <a:p>
            <a:pPr marL="228600" indent="-228600">
              <a:buNone/>
            </a:pP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typical example of a broad band is that displayed by O-H bonds, such as those found in alcohols and carboxylic acids, as shown below.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4D49D4A1-533A-E044-9B0B-792E2A30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765550"/>
            <a:ext cx="5867400" cy="3016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C3BE9-2943-114F-921E-B7527FD5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47C6E-15DC-8A47-91B0-E0063F907D63}"/>
              </a:ext>
            </a:extLst>
          </p:cNvPr>
          <p:cNvSpPr/>
          <p:nvPr/>
        </p:nvSpPr>
        <p:spPr>
          <a:xfrm>
            <a:off x="95250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214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D9C6CC3-EEF0-A245-B663-39F0BD88C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270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obtained from IR spectra </a:t>
            </a:r>
          </a:p>
        </p:txBody>
      </p:sp>
      <p:sp>
        <p:nvSpPr>
          <p:cNvPr id="18434" name="Text Box 5">
            <a:extLst>
              <a:ext uri="{FF2B5EF4-FFF2-40B4-BE49-F238E27FC236}">
                <a16:creationId xmlns:a16="http://schemas.microsoft.com/office/drawing/2014/main" id="{2FB03009-E145-524E-8E7A-DDCEA871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83218"/>
            <a:ext cx="11125200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marL="228600" indent="-228600"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is most useful in providing information about the presence or absence of specific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groups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can provide a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fingerprint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can be used when comparing samples. If two pure samples display the same IR spectrum it can be argued that they are the same compound.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provide detailed information or proof of molecular formula or structure. It provides information on molecular fragments, specifically functional groups.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it is very limited in scope and must be used in conjunction with other techniques to provide a more complete picture of the molecular structure.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46D77C-634B-E341-8BB6-3C4DA13F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347F3-BDCF-E74C-9608-779B8BC89915}"/>
              </a:ext>
            </a:extLst>
          </p:cNvPr>
          <p:cNvSpPr/>
          <p:nvPr/>
        </p:nvSpPr>
        <p:spPr>
          <a:xfrm>
            <a:off x="96012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6813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A360E8B-3F1B-FC49-9F73-684958F77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2113" y="47875"/>
            <a:ext cx="8229600" cy="6397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absorption range</a:t>
            </a:r>
          </a:p>
        </p:txBody>
      </p:sp>
      <p:sp>
        <p:nvSpPr>
          <p:cNvPr id="19458" name="Text Box 3">
            <a:extLst>
              <a:ext uri="{FF2B5EF4-FFF2-40B4-BE49-F238E27FC236}">
                <a16:creationId xmlns:a16="http://schemas.microsoft.com/office/drawing/2014/main" id="{00BFB9F7-6AF8-1741-91BF-FA9AD660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6" y="778126"/>
            <a:ext cx="11890513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typical IR absorption range for covalent bonds is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600 - 4000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graph shows the regions of the spectrum where the following types of bonds normally absorb.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example, a sharp band around 2200-2400 cm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would indicate the possible presence of a C-N or a C-C triple bond.</a:t>
            </a:r>
          </a:p>
        </p:txBody>
      </p:sp>
      <p:pic>
        <p:nvPicPr>
          <p:cNvPr id="19460" name="Picture 6">
            <a:extLst>
              <a:ext uri="{FF2B5EF4-FFF2-40B4-BE49-F238E27FC236}">
                <a16:creationId xmlns:a16="http://schemas.microsoft.com/office/drawing/2014/main" id="{4ECE14EE-43D3-9940-A3A9-1C62DE08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92437"/>
            <a:ext cx="8382000" cy="363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5BFFA-1072-614C-9E1D-265D91E4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FFEEC-4424-8C40-A8D6-7726E1C657A1}"/>
              </a:ext>
            </a:extLst>
          </p:cNvPr>
          <p:cNvSpPr/>
          <p:nvPr/>
        </p:nvSpPr>
        <p:spPr>
          <a:xfrm>
            <a:off x="9448800" y="3622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3276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647D4CF-FD85-3E4E-92DD-C9A1DA738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6251" y="5928"/>
            <a:ext cx="8229600" cy="6397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fingerprint region</a:t>
            </a:r>
          </a:p>
        </p:txBody>
      </p:sp>
      <p:sp>
        <p:nvSpPr>
          <p:cNvPr id="20482" name="Text Box 3">
            <a:extLst>
              <a:ext uri="{FF2B5EF4-FFF2-40B4-BE49-F238E27FC236}">
                <a16:creationId xmlns:a16="http://schemas.microsoft.com/office/drawing/2014/main" id="{4D869AD3-4168-F449-B3DD-65F64A99A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18302"/>
            <a:ext cx="11658600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 entire IR spectrum can be used as a fingerprint for the purposes of comparing molecules,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600 - 1400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range is called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 region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ar-SA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normally a complex area showing many bands, frequently overlapping each other. This complexity limits its use to that of a fingerprint and should be ignored by beginners when analyzing the spectrum. </a:t>
            </a:r>
            <a:endParaRPr lang="ar-SA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student, you should focus your analysis on the rest of the spectrum, that is the region to the left of 1400 cm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2AE97D-CB17-744E-A243-0B5177693AD3}"/>
              </a:ext>
            </a:extLst>
          </p:cNvPr>
          <p:cNvGrpSpPr/>
          <p:nvPr/>
        </p:nvGrpSpPr>
        <p:grpSpPr>
          <a:xfrm>
            <a:off x="1561011" y="3359025"/>
            <a:ext cx="8534400" cy="3523527"/>
            <a:chOff x="1905000" y="3200401"/>
            <a:chExt cx="8534400" cy="2855913"/>
          </a:xfrm>
        </p:grpSpPr>
        <p:pic>
          <p:nvPicPr>
            <p:cNvPr id="20483" name="Picture 7">
              <a:extLst>
                <a:ext uri="{FF2B5EF4-FFF2-40B4-BE49-F238E27FC236}">
                  <a16:creationId xmlns:a16="http://schemas.microsoft.com/office/drawing/2014/main" id="{AF63DA7A-9C78-D144-9139-28F3110CD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200401"/>
              <a:ext cx="8534400" cy="2855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4" name="Text Box 6">
              <a:extLst>
                <a:ext uri="{FF2B5EF4-FFF2-40B4-BE49-F238E27FC236}">
                  <a16:creationId xmlns:a16="http://schemas.microsoft.com/office/drawing/2014/main" id="{F1992A3F-FAFE-FE49-83B5-57EA435B4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0657" y="5331915"/>
              <a:ext cx="3261360" cy="33073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 dirty="0"/>
                <a:t>Fingerprint region: complex and difficult to interpret reliably.</a:t>
              </a:r>
            </a:p>
          </p:txBody>
        </p:sp>
        <p:sp>
          <p:nvSpPr>
            <p:cNvPr id="20485" name="Text Box 8">
              <a:extLst>
                <a:ext uri="{FF2B5EF4-FFF2-40B4-BE49-F238E27FC236}">
                  <a16:creationId xmlns:a16="http://schemas.microsoft.com/office/drawing/2014/main" id="{72AAF4D1-358C-884A-A971-72DFB29C3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165" y="5390196"/>
              <a:ext cx="4433751" cy="329561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 dirty="0"/>
                <a:t>Focus your analysis on this region. This is where most stretching frequencies appear.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FB5B83-22F4-1848-BEF0-730093A5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6C3DD-C428-C545-ACE4-89314BC05C03}"/>
              </a:ext>
            </a:extLst>
          </p:cNvPr>
          <p:cNvSpPr/>
          <p:nvPr/>
        </p:nvSpPr>
        <p:spPr>
          <a:xfrm>
            <a:off x="9601200" y="3622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292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2D3C393D-38B6-7344-81FE-222E85F395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0400" y="127639"/>
            <a:ext cx="8229600" cy="6397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Alkanes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D3604001-8D51-FB41-BE04-3739A9AE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7402"/>
            <a:ext cx="11353800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Alkanes have no functional groups. Their IR spectrum displays only C-C and C-H bond vibrations. </a:t>
            </a:r>
            <a:endParaRPr lang="ar-SA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most useful are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C-H bands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appear around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ar-SA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most organic molecules have such bonds, most organic molecules will display those bands in their spectrum.</a:t>
            </a:r>
          </a:p>
        </p:txBody>
      </p:sp>
      <p:pic>
        <p:nvPicPr>
          <p:cNvPr id="22532" name="Picture 6" descr="FG12_07-01top">
            <a:extLst>
              <a:ext uri="{FF2B5EF4-FFF2-40B4-BE49-F238E27FC236}">
                <a16:creationId xmlns:a16="http://schemas.microsoft.com/office/drawing/2014/main" id="{6E9E1C7E-1363-DC41-A81C-FE3596C2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41738"/>
            <a:ext cx="11993226" cy="38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BA327-DE50-224F-AB21-2AF4320C1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069A04-D32B-0B43-BFEE-F8713DF83F75}"/>
              </a:ext>
            </a:extLst>
          </p:cNvPr>
          <p:cNvSpPr/>
          <p:nvPr/>
        </p:nvSpPr>
        <p:spPr>
          <a:xfrm>
            <a:off x="9677400" y="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6658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B56AFE4D-035A-A246-8858-BE7F75448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7337" y="111830"/>
            <a:ext cx="8229600" cy="639763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Alkenes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73A3B8BF-686C-FC4E-BE88-60B9C08D1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567"/>
            <a:ext cx="11353800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Besides the presence of C-H bonds, alkenes also show sharp, medium bands corresponding to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C=C bond stretching vibration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about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1600-1700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 alkenes might also show a band for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=C-H bond stretch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appearing around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3080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shown below. However, this band could be obscured by the broader bands appearing around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 next slide).</a:t>
            </a:r>
          </a:p>
        </p:txBody>
      </p:sp>
      <p:pic>
        <p:nvPicPr>
          <p:cNvPr id="23556" name="Picture 6" descr="FG12_07-01bot">
            <a:extLst>
              <a:ext uri="{FF2B5EF4-FFF2-40B4-BE49-F238E27FC236}">
                <a16:creationId xmlns:a16="http://schemas.microsoft.com/office/drawing/2014/main" id="{718FACC1-43FA-BB48-9489-6E018E07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8305"/>
            <a:ext cx="11688426" cy="39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A47A9-41D4-714A-A2CA-F1F55E98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3F7D4-167C-B34E-8AFC-B85E77B1DAA8}"/>
              </a:ext>
            </a:extLst>
          </p:cNvPr>
          <p:cNvSpPr/>
          <p:nvPr/>
        </p:nvSpPr>
        <p:spPr>
          <a:xfrm>
            <a:off x="95250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701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DB468F-E029-1F4E-ABCB-40A1E0ED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8628" y="6492876"/>
            <a:ext cx="2133600" cy="365125"/>
          </a:xfrm>
        </p:spPr>
        <p:txBody>
          <a:bodyPr/>
          <a:lstStyle/>
          <a:p>
            <a:fld id="{9A764FDE-A785-410A-88BF-4EC8C78CD1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1EAF43-00B3-CD45-A514-C9DACE5EAB68}"/>
              </a:ext>
            </a:extLst>
          </p:cNvPr>
          <p:cNvSpPr/>
          <p:nvPr/>
        </p:nvSpPr>
        <p:spPr>
          <a:xfrm>
            <a:off x="1" y="302360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تطبيقات قانون بير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Application of beer low</a:t>
            </a: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الأجهزة المستخدمة في القياسات الطيفية</a:t>
            </a: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سبكتروفوتوميتر احادي الشعاع 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ingle beam spectrophotometer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سبكتروفوتوميتر ثنائي  الشعاع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ouble  beam spectrophotometer</a:t>
            </a:r>
            <a:endParaRPr lang="ar-S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التطبيقات الكيمياوية لأطياف فوق البنفسجية واللونية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Chemical application of UV-Visible spectra  </a:t>
            </a: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التحليل بواسطه الأشعة تحت الحمراء</a:t>
            </a:r>
            <a:r>
              <a:rPr lang="ar-IQ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 by using infrared radiation   </a:t>
            </a: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طيف امتصاص ما تحت الحمراء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Absorption spectra of IR radiation  </a:t>
            </a: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أنواع الاهتزازات الأساسية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طريقة تحضير العينات لأغراض التحليل بأطياف امتصاص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أجهزة سبكتروفوتومتر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المصادر المستخدمة ما تحت الحمراء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Flame atomic absorption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الامتصاص الذري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Flame less absorption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الامتصاص الذري اللهبي</a:t>
            </a:r>
          </a:p>
          <a:p>
            <a:pPr algn="r"/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المكونات الأساسية لجهاز الامتصاص الذري </a:t>
            </a:r>
          </a:p>
          <a:p>
            <a:pPr algn="r"/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مصادر الشعاع 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Atomization of elements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تذرية العناصر </a:t>
            </a:r>
          </a:p>
          <a:p>
            <a:pPr algn="r"/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أنواع اللهوب الكيمياوية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nebulizer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أنواع المرذاذ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Chromatography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الكروموتوغرافيا</a:t>
            </a:r>
          </a:p>
          <a:p>
            <a:pPr algn="justLow" rtl="1">
              <a:tabLst>
                <a:tab pos="457200" algn="l"/>
              </a:tabLst>
            </a:pP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تصنيف الطرق  الكروموتوغرافيه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liquid chromatography  (HPLC)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تقنيه السائل عالية الأداء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chromatography (GC)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تقنيه كرموتوغرافيا الغاز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 chemical analysis 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طرق الكهربائية في التحليل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Potentiometry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طرق قياس الجهد او </a:t>
            </a:r>
            <a:r>
              <a:rPr lang="ar-S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المجهادية</a:t>
            </a:r>
            <a:endParaRPr lang="ar-S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Conductivity    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القياسات التوصيلية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ar-S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polarography 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قياسات </a:t>
            </a:r>
            <a:r>
              <a:rPr lang="ar-S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البولاروغرافي</a:t>
            </a:r>
            <a:endParaRPr lang="ar-S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analysis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التحاليل الحرارية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 gravimetric analysis(TG)    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التحاليل الحرارية الوزنية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thermal analysis(DTA) 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التحليل الحراري التفاضلي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scanning calorimetry  analysis(DSC)      </a:t>
            </a:r>
            <a:r>
              <a:rPr lang="ar-S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المسح المسعري التفاضلي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AA9DA-2EB8-8345-8EAC-5CEE9F587449}"/>
              </a:ext>
            </a:extLst>
          </p:cNvPr>
          <p:cNvSpPr/>
          <p:nvPr/>
        </p:nvSpPr>
        <p:spPr>
          <a:xfrm>
            <a:off x="304800" y="117694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0726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4E43A16-A065-3241-A08C-BF88AC1A9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1"/>
            <a:ext cx="8229600" cy="639763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Alkenes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8" name="Text Box 3">
            <a:extLst>
              <a:ext uri="{FF2B5EF4-FFF2-40B4-BE49-F238E27FC236}">
                <a16:creationId xmlns:a16="http://schemas.microsoft.com/office/drawing/2014/main" id="{521C3B04-C563-754A-A762-9127A328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74" y="914400"/>
            <a:ext cx="1082040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spectrum shows that the band appearing around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3080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obscured by the broader bands appearing around 3000 cm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80" name="Picture 6">
            <a:extLst>
              <a:ext uri="{FF2B5EF4-FFF2-40B4-BE49-F238E27FC236}">
                <a16:creationId xmlns:a16="http://schemas.microsoft.com/office/drawing/2014/main" id="{C387F020-CAA8-094E-9618-AE94E8F4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1"/>
            <a:ext cx="11811000" cy="464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32CDE4-E968-AA4D-BF73-F82D6422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E2BBD0-91C5-494E-9953-AD93EEC845E6}"/>
              </a:ext>
            </a:extLst>
          </p:cNvPr>
          <p:cNvSpPr/>
          <p:nvPr/>
        </p:nvSpPr>
        <p:spPr>
          <a:xfrm>
            <a:off x="9525000" y="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60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0E02875-5D63-5A4B-8138-A638199B7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5566" y="212250"/>
            <a:ext cx="8229600" cy="6096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Alkynes</a:t>
            </a:r>
          </a:p>
        </p:txBody>
      </p:sp>
      <p:sp>
        <p:nvSpPr>
          <p:cNvPr id="25602" name="Text Box 3">
            <a:extLst>
              <a:ext uri="{FF2B5EF4-FFF2-40B4-BE49-F238E27FC236}">
                <a16:creationId xmlns:a16="http://schemas.microsoft.com/office/drawing/2014/main" id="{AEF5052F-FCFC-5548-9B7B-44CAE53F4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9673"/>
            <a:ext cx="11582400" cy="485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prominent band in alkynes corresponds to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carbon-carbon triple bond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shows as a sharp, weak band at about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reason it’s weak is because the triple bond is not very polar.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cases, such as in highly symmetrical alkynes, it may not show at all due to the low polarity of the triple bond associated with those alkynes.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alkynes, those where the triple bond is at the end of a carbon chain, have C-H bonds involving the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(the carbon that forms part of the triple bond). Therefore they may also show a sharp, weak band at about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corresponding to the C-H stretch.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alkynes, that is those where the triple bond is in the middle of a carbon chain, do not have C-H bonds to the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and therefore lack the band.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slide shows a comparison between an unsymmetrical terminal alkyne (1-octyne) and a symmetrical internal alkyne (4-octyne).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EC8C1-29E7-FD43-9EDE-A4604B70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4973B2-2D7B-C543-A1A1-0D30A3201FA1}"/>
              </a:ext>
            </a:extLst>
          </p:cNvPr>
          <p:cNvSpPr/>
          <p:nvPr/>
        </p:nvSpPr>
        <p:spPr>
          <a:xfrm>
            <a:off x="93726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3136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E45B363-5F4D-9D4A-AB78-E33894C0E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838" y="79375"/>
            <a:ext cx="8229600" cy="6096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Alkynes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3A5A5E-F1E8-3C4B-846B-9C72BB0D4DB5}"/>
              </a:ext>
            </a:extLst>
          </p:cNvPr>
          <p:cNvGrpSpPr/>
          <p:nvPr/>
        </p:nvGrpSpPr>
        <p:grpSpPr>
          <a:xfrm>
            <a:off x="152400" y="863600"/>
            <a:ext cx="12039600" cy="5537200"/>
            <a:chOff x="1747838" y="863600"/>
            <a:chExt cx="8767762" cy="5537200"/>
          </a:xfrm>
        </p:grpSpPr>
        <p:pic>
          <p:nvPicPr>
            <p:cNvPr id="26626" name="Picture 6">
              <a:extLst>
                <a:ext uri="{FF2B5EF4-FFF2-40B4-BE49-F238E27FC236}">
                  <a16:creationId xmlns:a16="http://schemas.microsoft.com/office/drawing/2014/main" id="{07E36159-1C52-EE4F-9C4A-321D7DE16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1" y="863600"/>
              <a:ext cx="8748713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7" name="Picture 7">
              <a:extLst>
                <a:ext uri="{FF2B5EF4-FFF2-40B4-BE49-F238E27FC236}">
                  <a16:creationId xmlns:a16="http://schemas.microsoft.com/office/drawing/2014/main" id="{B4A6E2FA-020F-0C4A-A47B-97AC1D8F7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838" y="3441700"/>
              <a:ext cx="8767762" cy="295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628" name="Rectangle 8">
            <a:extLst>
              <a:ext uri="{FF2B5EF4-FFF2-40B4-BE49-F238E27FC236}">
                <a16:creationId xmlns:a16="http://schemas.microsoft.com/office/drawing/2014/main" id="{B8E03B53-E532-8D4D-AA85-57EA00EA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6575425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 dirty="0">
                <a:solidFill>
                  <a:srgbClr val="181512"/>
                </a:solidFill>
              </a:rPr>
              <a:t>Organic Chemistry</a:t>
            </a:r>
            <a:r>
              <a:rPr lang="en-US" altLang="en-US" sz="1000" b="1" dirty="0">
                <a:solidFill>
                  <a:srgbClr val="181512"/>
                </a:solidFill>
              </a:rPr>
              <a:t>, 6th ed. Pearson Prentice Hall Inc., 2006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BB03B7-100D-6144-81A3-6E79A15F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5D0B15-E2DE-D44D-969B-6BDCCC00BFD9}"/>
              </a:ext>
            </a:extLst>
          </p:cNvPr>
          <p:cNvSpPr/>
          <p:nvPr/>
        </p:nvSpPr>
        <p:spPr>
          <a:xfrm>
            <a:off x="9525000" y="3622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880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46BB0B2-A48C-DB46-930E-23A152DA6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7331"/>
            <a:ext cx="9220200" cy="639762"/>
          </a:xfrm>
        </p:spPr>
        <p:txBody>
          <a:bodyPr>
            <a:noAutofit/>
          </a:bodyPr>
          <a:lstStyle/>
          <a:p>
            <a:pPr eaLnBrk="1" hangingPunct="1"/>
            <a:br>
              <a:rPr lang="en-US" altLang="en-US" sz="3200" b="1" dirty="0"/>
            </a:b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Nitrile</a:t>
            </a:r>
            <a:br>
              <a:rPr lang="en-US" altLang="en-US" sz="3200" b="1" dirty="0"/>
            </a:br>
            <a:endParaRPr lang="en-US" altLang="en-US" sz="3200" b="1" dirty="0"/>
          </a:p>
        </p:txBody>
      </p:sp>
      <p:sp>
        <p:nvSpPr>
          <p:cNvPr id="27650" name="Text Box 3">
            <a:extLst>
              <a:ext uri="{FF2B5EF4-FFF2-40B4-BE49-F238E27FC236}">
                <a16:creationId xmlns:a16="http://schemas.microsoft.com/office/drawing/2014/main" id="{8DCDF53E-4E84-D44F-A821-49902283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8" y="854552"/>
            <a:ext cx="10668000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manner very similar to alkynes, nitriles show a prominent band around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caused by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 triple bond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band has a sharp, pointed shape just like the alkyne C-C triple bond, but because the CN triple bond is more polar, this band is stronger than in alkynes.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B79A9132-192F-1740-A598-5F5650B4A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933" y="6586119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 dirty="0">
                <a:solidFill>
                  <a:srgbClr val="181512"/>
                </a:solidFill>
              </a:rPr>
              <a:t>Organic Chemistry</a:t>
            </a:r>
            <a:r>
              <a:rPr lang="en-US" altLang="en-US" sz="1000" b="1" dirty="0">
                <a:solidFill>
                  <a:srgbClr val="181512"/>
                </a:solidFill>
              </a:rPr>
              <a:t>, 6th ed. Pearson Prentice Hall Inc., 2006 </a:t>
            </a: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96F7A05F-AB22-234F-818D-E261D323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387279"/>
            <a:ext cx="11125200" cy="407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AD8FEB-7494-2143-BA24-0F7A3383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2337A-9670-EC44-8B9B-D4E07645E9CA}"/>
              </a:ext>
            </a:extLst>
          </p:cNvPr>
          <p:cNvSpPr/>
          <p:nvPr/>
        </p:nvSpPr>
        <p:spPr>
          <a:xfrm>
            <a:off x="9525000" y="2123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9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69500A4-918F-3B42-ADD0-067D3E36F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0400" y="115887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Alcohol</a:t>
            </a:r>
            <a:br>
              <a:rPr lang="en-US" alt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C96A7C9F-A26D-6849-8C8F-315F84F2D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787400"/>
            <a:ext cx="11347450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prominent band in alcohols is due to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O-H bond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it appears as a strong, broad band covering the range of about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3000 - 3700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sheer size and broad shape of the band dominate the IR spectrum and make it hard to miss.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CCDA63CE-5586-5D42-B5D3-A3D6B1E4C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934" y="6545210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>
                <a:solidFill>
                  <a:srgbClr val="181512"/>
                </a:solidFill>
              </a:rPr>
              <a:t>Organic Chemistry</a:t>
            </a:r>
            <a:r>
              <a:rPr lang="en-US" altLang="en-US" sz="1000" b="1">
                <a:solidFill>
                  <a:srgbClr val="181512"/>
                </a:solidFill>
              </a:rPr>
              <a:t>, 6th ed. Pearson Prentice Hall Inc., 2006 </a:t>
            </a:r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EADBCAC5-68C6-5645-B529-3E88E057E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113474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12A03-201B-CF4F-8C86-F3922707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C43BA-954A-0D4A-BC3E-F4E2DBD2C3D2}"/>
              </a:ext>
            </a:extLst>
          </p:cNvPr>
          <p:cNvSpPr/>
          <p:nvPr/>
        </p:nvSpPr>
        <p:spPr>
          <a:xfrm>
            <a:off x="9448800" y="3622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6160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D8A09AE-7D46-B348-A0B7-628916ABE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160" y="76200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Aldehydes and Ketones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8" name="Text Box 3">
            <a:extLst>
              <a:ext uri="{FF2B5EF4-FFF2-40B4-BE49-F238E27FC236}">
                <a16:creationId xmlns:a16="http://schemas.microsoft.com/office/drawing/2014/main" id="{D3A91648-29A7-0646-9A9A-0ED1CF66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11353800" cy="51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Carbonyl compounds are those that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 the C=O functional group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aldehydes, this group is at the end of a carbon chain, whereas in ketones it’s in the middle of the chain.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result,  the carbon in the C=O bond of aldehydes is also bonded to another carbon and a hydrogen, whereas the same carbon in a ketone is bonded to two other carbons.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Aldehydes and ketones show a strong, prominent, stake-shaped band around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1710 - 1720 cm</a:t>
            </a:r>
            <a:r>
              <a:rPr lang="en-US" altLang="en-US" sz="2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(right in the middle of the spectrum). 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band is due to the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polar C=O bond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Because of its position, shape, and size, it is hard to miss.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aldehydes also contain a C-H bond to the 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of the C=O bond, they also show a pair of medium strength bands positioned about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2700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2800 cm</a:t>
            </a:r>
            <a:r>
              <a:rPr lang="en-US" altLang="en-US" sz="2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bands are missing in the spectrum of a ketone because the 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of the ketone lacks the C-H bond.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slide shows a spectrum of an aldehyde and a ketone. Study the similarities and the differences so that you can distinguish between the two.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100C3F-3323-724D-9DC7-02617654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5FF54-3227-7646-8D76-EA423C76078C}"/>
              </a:ext>
            </a:extLst>
          </p:cNvPr>
          <p:cNvSpPr/>
          <p:nvPr/>
        </p:nvSpPr>
        <p:spPr>
          <a:xfrm>
            <a:off x="9601200" y="2123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4138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A1B8116E-1E44-AA4F-8473-889CF9D95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Aldehydes and Ketones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Rectangle 4">
            <a:extLst>
              <a:ext uri="{FF2B5EF4-FFF2-40B4-BE49-F238E27FC236}">
                <a16:creationId xmlns:a16="http://schemas.microsoft.com/office/drawing/2014/main" id="{9DC66A43-9307-334E-A6F7-72D7C34CF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6553200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>
                <a:solidFill>
                  <a:srgbClr val="181512"/>
                </a:solidFill>
              </a:rPr>
              <a:t>Organic Chemistry</a:t>
            </a:r>
            <a:r>
              <a:rPr lang="en-US" altLang="en-US" sz="1000" b="1">
                <a:solidFill>
                  <a:srgbClr val="181512"/>
                </a:solidFill>
              </a:rPr>
              <a:t>, 6th ed. Pearson Prentice Hall Inc., 2006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43E749-D53D-5349-9B3D-6AFB9B6744E3}"/>
              </a:ext>
            </a:extLst>
          </p:cNvPr>
          <p:cNvGrpSpPr/>
          <p:nvPr/>
        </p:nvGrpSpPr>
        <p:grpSpPr>
          <a:xfrm>
            <a:off x="0" y="990600"/>
            <a:ext cx="12192000" cy="5346700"/>
            <a:chOff x="1873250" y="990600"/>
            <a:chExt cx="8489950" cy="5346700"/>
          </a:xfrm>
        </p:grpSpPr>
        <p:pic>
          <p:nvPicPr>
            <p:cNvPr id="30723" name="Picture 5">
              <a:extLst>
                <a:ext uri="{FF2B5EF4-FFF2-40B4-BE49-F238E27FC236}">
                  <a16:creationId xmlns:a16="http://schemas.microsoft.com/office/drawing/2014/main" id="{76E1936E-5E5D-4A47-B407-C0F2C1BDA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990600"/>
              <a:ext cx="8489950" cy="283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4" name="Picture 6">
              <a:extLst>
                <a:ext uri="{FF2B5EF4-FFF2-40B4-BE49-F238E27FC236}">
                  <a16:creationId xmlns:a16="http://schemas.microsoft.com/office/drawing/2014/main" id="{701515E4-E8C4-8842-BDBF-018062AE5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3506788"/>
              <a:ext cx="8458200" cy="2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C8CF5-07D2-604B-B887-F7A32656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4155E4-6491-F847-A33F-75E10B96F0C8}"/>
              </a:ext>
            </a:extLst>
          </p:cNvPr>
          <p:cNvSpPr/>
          <p:nvPr/>
        </p:nvSpPr>
        <p:spPr>
          <a:xfrm>
            <a:off x="9677400" y="2123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3026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FD433AB3-9050-0347-A2CB-6504D97F3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0400" y="81157"/>
            <a:ext cx="8229600" cy="6397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Carboxylic acid</a:t>
            </a:r>
          </a:p>
        </p:txBody>
      </p:sp>
      <p:sp>
        <p:nvSpPr>
          <p:cNvPr id="31746" name="Text Box 3">
            <a:extLst>
              <a:ext uri="{FF2B5EF4-FFF2-40B4-BE49-F238E27FC236}">
                <a16:creationId xmlns:a16="http://schemas.microsoft.com/office/drawing/2014/main" id="{221F5EC0-8898-2D4C-BC25-ABB3687E0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84687"/>
            <a:ext cx="11125200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carboxylic acid functional group combines the features of alcohols and ketones because it has both the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O-H bond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C=O bond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Therefore carboxylic acids show a very strong and broad band covering a wide range between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2800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3500 cm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O-H stretch.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same time they also show the stake-shaped band in the middle of the spectrum around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1710 cm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to the C=O stretch.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43C28A8A-2CA5-3C46-AA97-6A633321D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534" y="6512188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 dirty="0">
                <a:solidFill>
                  <a:srgbClr val="181512"/>
                </a:solidFill>
              </a:rPr>
              <a:t>Organic Chemistry</a:t>
            </a:r>
            <a:r>
              <a:rPr lang="en-US" altLang="en-US" sz="1000" b="1" dirty="0">
                <a:solidFill>
                  <a:srgbClr val="181512"/>
                </a:solidFill>
              </a:rPr>
              <a:t>, 6th ed. Pearson Prentice Hall Inc., 2006 </a:t>
            </a:r>
          </a:p>
        </p:txBody>
      </p:sp>
      <p:pic>
        <p:nvPicPr>
          <p:cNvPr id="31748" name="Picture 6">
            <a:extLst>
              <a:ext uri="{FF2B5EF4-FFF2-40B4-BE49-F238E27FC236}">
                <a16:creationId xmlns:a16="http://schemas.microsoft.com/office/drawing/2014/main" id="{439C6B12-EEDC-A446-8946-41E2A543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42584"/>
            <a:ext cx="12039600" cy="359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9D5A3-B298-494A-BAA3-FE5158E6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BD20B4-1820-FE40-A1B1-357FBBBAA560}"/>
              </a:ext>
            </a:extLst>
          </p:cNvPr>
          <p:cNvSpPr/>
          <p:nvPr/>
        </p:nvSpPr>
        <p:spPr>
          <a:xfrm>
            <a:off x="9372600" y="3622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9221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3C703BF1-4B6F-3740-954F-71D70AF7B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298" y="5185"/>
            <a:ext cx="82296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Amines</a:t>
            </a:r>
          </a:p>
        </p:txBody>
      </p:sp>
      <p:sp>
        <p:nvSpPr>
          <p:cNvPr id="32770" name="Text Box 3">
            <a:extLst>
              <a:ext uri="{FF2B5EF4-FFF2-40B4-BE49-F238E27FC236}">
                <a16:creationId xmlns:a16="http://schemas.microsoft.com/office/drawing/2014/main" id="{6D5ACC10-282A-AC45-84C1-BEDC9D28C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5737"/>
            <a:ext cx="11887200" cy="25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characteristic band in amines is due to the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N-H bond stretch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it appears as a weak to medium, somewhat broadband (but not as broad as the O-H band of alcohols).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band is positioned at the left end of the spectrum, in the range of about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3200 - 3600 cm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amines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two N-H bonds; therefore they typically show two spikes that make this band resemble a molar tooth.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amines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only one N-H bond, which makes them show only one spike, resembling a canine tooth.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Finally, tertiary amines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no N-H bonds, and therefore this band is absent from the IR spectrum altogether. The spectrum below shows a secondary amine.</a:t>
            </a:r>
          </a:p>
        </p:txBody>
      </p:sp>
      <p:pic>
        <p:nvPicPr>
          <p:cNvPr id="32771" name="Picture 6">
            <a:extLst>
              <a:ext uri="{FF2B5EF4-FFF2-40B4-BE49-F238E27FC236}">
                <a16:creationId xmlns:a16="http://schemas.microsoft.com/office/drawing/2014/main" id="{BA54CB2B-F6DA-2149-AA45-F1F8D2DF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" y="3373410"/>
            <a:ext cx="4176408" cy="23726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32772" name="Rectangle 7">
            <a:extLst>
              <a:ext uri="{FF2B5EF4-FFF2-40B4-BE49-F238E27FC236}">
                <a16:creationId xmlns:a16="http://schemas.microsoft.com/office/drawing/2014/main" id="{5ECA88D9-4FFE-8E4D-A031-C2AF39104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542" y="6616832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 dirty="0">
                <a:solidFill>
                  <a:srgbClr val="181512"/>
                </a:solidFill>
              </a:rPr>
              <a:t>Organic Chemistry</a:t>
            </a:r>
            <a:r>
              <a:rPr lang="en-US" altLang="en-US" sz="1000" b="1" dirty="0">
                <a:solidFill>
                  <a:srgbClr val="181512"/>
                </a:solidFill>
              </a:rPr>
              <a:t>, 6th ed. Pearson Prentice Hall Inc., 2006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33F3B-4648-744A-9470-71622F7A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104" y="6356351"/>
            <a:ext cx="2844800" cy="365125"/>
          </a:xfrm>
        </p:spPr>
        <p:txBody>
          <a:bodyPr/>
          <a:lstStyle/>
          <a:p>
            <a:fld id="{9A764FDE-A785-410A-88BF-4EC8C78CD11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9" descr="IR tert-butylamine">
            <a:extLst>
              <a:ext uri="{FF2B5EF4-FFF2-40B4-BE49-F238E27FC236}">
                <a16:creationId xmlns:a16="http://schemas.microsoft.com/office/drawing/2014/main" id="{7BCDD071-07CB-2542-A7AB-3E2B8296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7026" b="21953"/>
          <a:stretch>
            <a:fillRect/>
          </a:stretch>
        </p:blipFill>
        <p:spPr bwMode="auto">
          <a:xfrm>
            <a:off x="8423256" y="3099393"/>
            <a:ext cx="3600450" cy="23181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id="{4546F8C5-058F-0441-890C-BF68346D78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289936"/>
              </p:ext>
            </p:extLst>
          </p:nvPr>
        </p:nvGraphicFramePr>
        <p:xfrm>
          <a:off x="9469418" y="4005615"/>
          <a:ext cx="75406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753840" imgH="879120" progId="ChemDraw.Document.6.0">
                  <p:embed/>
                </p:oleObj>
              </mc:Choice>
              <mc:Fallback>
                <p:oleObj name="CS ChemDraw Drawing" r:id="rId4" imgW="753840" imgH="879120" progId="ChemDraw.Document.6.0">
                  <p:embed/>
                  <p:pic>
                    <p:nvPicPr>
                      <p:cNvPr id="4710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9418" y="4005615"/>
                        <a:ext cx="754063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00CC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1" descr="IR tributylamine - neat">
            <a:extLst>
              <a:ext uri="{FF2B5EF4-FFF2-40B4-BE49-F238E27FC236}">
                <a16:creationId xmlns:a16="http://schemas.microsoft.com/office/drawing/2014/main" id="{379DAA9C-B658-9B4C-9610-4C7FED85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7201" b="22430"/>
          <a:stretch>
            <a:fillRect/>
          </a:stretch>
        </p:blipFill>
        <p:spPr bwMode="auto">
          <a:xfrm>
            <a:off x="4537394" y="4509731"/>
            <a:ext cx="3550716" cy="20357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2">
            <a:extLst>
              <a:ext uri="{FF2B5EF4-FFF2-40B4-BE49-F238E27FC236}">
                <a16:creationId xmlns:a16="http://schemas.microsoft.com/office/drawing/2014/main" id="{39153E9B-C24A-614B-BC25-7B68B3799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58896"/>
              </p:ext>
            </p:extLst>
          </p:nvPr>
        </p:nvGraphicFramePr>
        <p:xfrm>
          <a:off x="6172200" y="5746091"/>
          <a:ext cx="1915910" cy="473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2697120" imgH="666360" progId="ChemDraw.Document.6.0">
                  <p:embed/>
                </p:oleObj>
              </mc:Choice>
              <mc:Fallback>
                <p:oleObj name="CS ChemDraw Drawing" r:id="rId7" imgW="2697120" imgH="666360" progId="ChemDraw.Document.6.0">
                  <p:embed/>
                  <p:pic>
                    <p:nvPicPr>
                      <p:cNvPr id="4915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746091"/>
                        <a:ext cx="1915910" cy="473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00CC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6A9B36E-17D7-D745-9C36-711B2A306EEC}"/>
              </a:ext>
            </a:extLst>
          </p:cNvPr>
          <p:cNvSpPr/>
          <p:nvPr/>
        </p:nvSpPr>
        <p:spPr>
          <a:xfrm>
            <a:off x="9677400" y="624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3075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C02EA161-68C4-EB4B-96D9-468E58D16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980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spectrum of Amides</a:t>
            </a:r>
          </a:p>
        </p:txBody>
      </p:sp>
      <p:sp>
        <p:nvSpPr>
          <p:cNvPr id="33794" name="Text Box 3">
            <a:extLst>
              <a:ext uri="{FF2B5EF4-FFF2-40B4-BE49-F238E27FC236}">
                <a16:creationId xmlns:a16="http://schemas.microsoft.com/office/drawing/2014/main" id="{F4648DAF-6091-C244-83A6-4191B340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27141"/>
            <a:ext cx="11811000" cy="22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amide functional group combines the features of amines and ketones because it has both the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N-H bond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C=O bond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 amides show a very strong, somewhat broad band at the left end of the spectrum, in the range between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3100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3500 cm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N-H stretch.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same time they also show the stake-shaped band in the middle of the spectrum around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1710 cm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C=O stretch. As with amines, primary amides show two spikes, whereas secondary amides show only one spike. 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B0894F99-D19A-F044-8BD3-557E292D6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6477000"/>
            <a:ext cx="57325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181512"/>
                </a:solidFill>
              </a:rPr>
              <a:t>Graphics source: Wade, Jr., L.G. </a:t>
            </a:r>
            <a:r>
              <a:rPr lang="en-US" altLang="en-US" sz="1000" b="1" i="1">
                <a:solidFill>
                  <a:srgbClr val="181512"/>
                </a:solidFill>
              </a:rPr>
              <a:t>Organic Chemistry</a:t>
            </a:r>
            <a:r>
              <a:rPr lang="en-US" altLang="en-US" sz="1000" b="1">
                <a:solidFill>
                  <a:srgbClr val="181512"/>
                </a:solidFill>
              </a:rPr>
              <a:t>, 6th ed. Pearson Prentice Hall Inc., 2006 </a:t>
            </a:r>
          </a:p>
        </p:txBody>
      </p:sp>
      <p:pic>
        <p:nvPicPr>
          <p:cNvPr id="33796" name="Picture 6">
            <a:extLst>
              <a:ext uri="{FF2B5EF4-FFF2-40B4-BE49-F238E27FC236}">
                <a16:creationId xmlns:a16="http://schemas.microsoft.com/office/drawing/2014/main" id="{F0382FE6-0932-F740-AEDB-E8B093AB3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836976"/>
            <a:ext cx="12001500" cy="364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C2099-39AC-224C-B39F-508282F3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B30B4-55B6-3F40-A810-C98EB2E8AB63}"/>
              </a:ext>
            </a:extLst>
          </p:cNvPr>
          <p:cNvSpPr/>
          <p:nvPr/>
        </p:nvSpPr>
        <p:spPr>
          <a:xfrm>
            <a:off x="96012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829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836712"/>
            <a:ext cx="1188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24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المصادر:</a:t>
            </a:r>
          </a:p>
          <a:p>
            <a:pPr algn="r" rtl="1"/>
            <a:r>
              <a:rPr lang="ar-IQ" sz="2400" dirty="0">
                <a:cs typeface="+mj-cs"/>
              </a:rPr>
              <a:t>1- اساسيات التحليل الالي ,تاليف:  دوغلاس أ.سكوج     ,دونالد   ام.ويست    ,ترجمة  : د. زهير متي  قصير   د. ادمون ميخائيل حنا   ,د. عبد اللطيف عبد الرزاق عبد الحليم .</a:t>
            </a:r>
          </a:p>
          <a:p>
            <a:pPr algn="r" rtl="1"/>
            <a:r>
              <a:rPr lang="ar-IQ" sz="2400" dirty="0">
                <a:cs typeface="+mj-cs"/>
              </a:rPr>
              <a:t>2-الكيمياء التحليلية ومفهوم  التحليل الكيمياوي الالي , تاليف  :  د.عبد المحسن الحيدري  .</a:t>
            </a:r>
          </a:p>
          <a:p>
            <a:pPr algn="r" rtl="1"/>
            <a:r>
              <a:rPr lang="ar-IQ" sz="2400" dirty="0">
                <a:cs typeface="+mj-cs"/>
              </a:rPr>
              <a:t>3- التحليل الكيمياوي الالي   ,    تاليف  :   د.فاضل جاسم محمد    ,د.صبري ميخائيل فروحة  </a:t>
            </a:r>
          </a:p>
          <a:p>
            <a:pPr algn="r" rtl="1"/>
            <a:r>
              <a:rPr lang="ar-IQ" sz="2400" dirty="0">
                <a:cs typeface="+mj-cs"/>
              </a:rPr>
              <a:t>4--الكيمياء التحليلية الاساسية الحديثة الاساسيات النظرية في طرق التحليل الالي , تاليف  :     د.معين سكندر  ,  د.عبد المحسن الحيدري  د.هادي كاظم عوض  ,د. جواد سلمان البدري.</a:t>
            </a:r>
          </a:p>
          <a:p>
            <a:pPr algn="l"/>
            <a:endParaRPr lang="ar-IQ" sz="2800" dirty="0">
              <a:cs typeface="+mj-cs"/>
            </a:endParaRPr>
          </a:p>
          <a:p>
            <a:pPr algn="l"/>
            <a:r>
              <a:rPr lang="ar-IQ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ar-IQ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instrumental analysis 6th Edition, 2007 .Douglas A. Skoog ,James Holler, Stanly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R.Crouch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6-Understanding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Chemistry,INSTRUMENTAL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Jim Clark 2008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7-Analytical Chemistry for Technicians.. Third Edition,2003. by John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Kenkel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Southeast Community College, Lincoln, Nebraska Printed in the United States of America</a:t>
            </a:r>
          </a:p>
          <a:p>
            <a:pPr algn="r" rt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3094B4-5AE6-F74D-A41A-3ADC69E6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EEEC7-7582-7A42-9CCC-8C3A3C350A43}"/>
              </a:ext>
            </a:extLst>
          </p:cNvPr>
          <p:cNvSpPr/>
          <p:nvPr/>
        </p:nvSpPr>
        <p:spPr>
          <a:xfrm>
            <a:off x="9677400" y="111985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74C228-0A89-4D43-A252-3C492D3F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39ED17-F573-D64F-94FF-FB0BE1ECEA1C}"/>
              </a:ext>
            </a:extLst>
          </p:cNvPr>
          <p:cNvGrpSpPr/>
          <p:nvPr/>
        </p:nvGrpSpPr>
        <p:grpSpPr>
          <a:xfrm>
            <a:off x="76200" y="76200"/>
            <a:ext cx="11963400" cy="6645276"/>
            <a:chOff x="76200" y="76200"/>
            <a:chExt cx="11963400" cy="66452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443FFD-2D5E-984F-884F-C1A15170598D}"/>
                </a:ext>
              </a:extLst>
            </p:cNvPr>
            <p:cNvGrpSpPr/>
            <p:nvPr/>
          </p:nvGrpSpPr>
          <p:grpSpPr>
            <a:xfrm>
              <a:off x="76200" y="76200"/>
              <a:ext cx="11963400" cy="6645276"/>
              <a:chOff x="76200" y="76200"/>
              <a:chExt cx="11963400" cy="664527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3A6B448-C91F-664B-AAA7-8C40DC28A1B0}"/>
                  </a:ext>
                </a:extLst>
              </p:cNvPr>
              <p:cNvGrpSpPr/>
              <p:nvPr/>
            </p:nvGrpSpPr>
            <p:grpSpPr>
              <a:xfrm>
                <a:off x="76200" y="76200"/>
                <a:ext cx="11963400" cy="6645276"/>
                <a:chOff x="76200" y="76200"/>
                <a:chExt cx="11963400" cy="6645276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55B51313-90BE-344C-8B57-758D02817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6200" y="76200"/>
                  <a:ext cx="11963400" cy="6645276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546329B-FFA6-A346-AABC-68F0D3F4EEAC}"/>
                    </a:ext>
                  </a:extLst>
                </p:cNvPr>
                <p:cNvSpPr txBox="1"/>
                <p:nvPr/>
              </p:nvSpPr>
              <p:spPr>
                <a:xfrm>
                  <a:off x="3270068" y="178525"/>
                  <a:ext cx="5791200" cy="14478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B9837955-E359-2E45-A146-A070DE7F2A9D}"/>
                    </a:ext>
                  </a:extLst>
                </p:cNvPr>
                <p:cNvSpPr/>
                <p:nvPr/>
              </p:nvSpPr>
              <p:spPr>
                <a:xfrm>
                  <a:off x="2209800" y="163285"/>
                  <a:ext cx="7010400" cy="138499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Infrared Spectroscopy</a:t>
                  </a:r>
                  <a:br>
                    <a:rPr lang="en-US" sz="28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8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(IR)</a:t>
                  </a:r>
                  <a:br>
                    <a:rPr lang="en-US" sz="28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altLang="en-US" sz="28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Theory and Interpretation of IR spectra</a:t>
                  </a:r>
                  <a:endParaRPr lang="en-US" sz="2800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" name="Down Arrow 5">
                <a:extLst>
                  <a:ext uri="{FF2B5EF4-FFF2-40B4-BE49-F238E27FC236}">
                    <a16:creationId xmlns:a16="http://schemas.microsoft.com/office/drawing/2014/main" id="{B0EE6098-BC4C-2043-B737-8D81309860ED}"/>
                  </a:ext>
                </a:extLst>
              </p:cNvPr>
              <p:cNvSpPr/>
              <p:nvPr/>
            </p:nvSpPr>
            <p:spPr>
              <a:xfrm rot="1608187">
                <a:off x="5496678" y="1492568"/>
                <a:ext cx="453876" cy="75324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C51DF0-BAB4-7544-BE9D-05B9FD149DE2}"/>
                </a:ext>
              </a:extLst>
            </p:cNvPr>
            <p:cNvSpPr/>
            <p:nvPr/>
          </p:nvSpPr>
          <p:spPr>
            <a:xfrm>
              <a:off x="4191000" y="1635365"/>
              <a:ext cx="1600200" cy="508611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EF06BB8-FFBB-3545-9902-33B4F1BA12B6}"/>
              </a:ext>
            </a:extLst>
          </p:cNvPr>
          <p:cNvSpPr/>
          <p:nvPr/>
        </p:nvSpPr>
        <p:spPr>
          <a:xfrm>
            <a:off x="9677400" y="152400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41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B8A3F-E41B-8C4A-9CF3-4EC253201231}"/>
              </a:ext>
            </a:extLst>
          </p:cNvPr>
          <p:cNvSpPr/>
          <p:nvPr/>
        </p:nvSpPr>
        <p:spPr>
          <a:xfrm>
            <a:off x="228600" y="3505200"/>
            <a:ext cx="54102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E4077-8410-D74C-A020-EBB4A415D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4969" r="3106" b="7454"/>
          <a:stretch/>
        </p:blipFill>
        <p:spPr>
          <a:xfrm>
            <a:off x="5943600" y="949607"/>
            <a:ext cx="6248400" cy="4958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020BC6-41C5-C54C-A17E-A6DC7E2909E2}"/>
              </a:ext>
            </a:extLst>
          </p:cNvPr>
          <p:cNvSpPr/>
          <p:nvPr/>
        </p:nvSpPr>
        <p:spPr>
          <a:xfrm>
            <a:off x="0" y="1166842"/>
            <a:ext cx="6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The strength of the radiation energy will interact with the molecules in different ways:</a:t>
            </a:r>
          </a:p>
          <a:p>
            <a:pPr>
              <a:lnSpc>
                <a:spcPct val="90000"/>
              </a:lnSpc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Wingdings" pitchFamily="2" charset="2"/>
              <a:buChar char="Ø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 energy sources produce the breaking of bonds      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X-Ray, </a:t>
            </a:r>
            <a:r>
              <a:rPr lang="en-GB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2" indent="-180975">
              <a:lnSpc>
                <a:spcPct val="90000"/>
              </a:lnSpc>
              <a:buFont typeface="Wingdings" pitchFamily="2" charset="2"/>
              <a:buChar char="Ø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Medium energy sources excite electrons   </a:t>
            </a:r>
          </a:p>
          <a:p>
            <a:pPr marL="0" lvl="2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/ VISIBLE Spectroscopy</a:t>
            </a:r>
          </a:p>
          <a:p>
            <a:pPr marL="0" lvl="2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(Electronic +Vibrational + Rotational transition)</a:t>
            </a:r>
          </a:p>
          <a:p>
            <a:pPr lvl="2">
              <a:lnSpc>
                <a:spcPct val="90000"/>
              </a:lnSpc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>
              <a:lnSpc>
                <a:spcPct val="90000"/>
              </a:lnSpc>
              <a:buFont typeface="Wingdings" pitchFamily="2" charset="2"/>
              <a:buChar char="Ø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Low energy sources produce vibrations in chemical bonds    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 Energy</a:t>
            </a:r>
          </a:p>
          <a:p>
            <a:pPr marL="0" lvl="1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(Vibrational + Rotational transition)</a:t>
            </a:r>
          </a:p>
          <a:p>
            <a:pPr lvl="2">
              <a:lnSpc>
                <a:spcPct val="90000"/>
              </a:lnSpc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lvl="1" indent="-171450">
              <a:lnSpc>
                <a:spcPct val="90000"/>
              </a:lnSpc>
              <a:buFont typeface="Wingdings" pitchFamily="2" charset="2"/>
              <a:buChar char="Ø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Very low energy sources produce rotation of the chemical bonds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Microwaves and Radio waves(Rotational transition)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408386-431E-A244-894E-13A4CEDA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566B8-04BB-0541-B171-5CB7DD106031}"/>
              </a:ext>
            </a:extLst>
          </p:cNvPr>
          <p:cNvSpPr/>
          <p:nvPr/>
        </p:nvSpPr>
        <p:spPr>
          <a:xfrm rot="5400000">
            <a:off x="8075754" y="2384188"/>
            <a:ext cx="4117693" cy="1066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59D50-B913-0449-82E4-5A017FD402BA}"/>
              </a:ext>
            </a:extLst>
          </p:cNvPr>
          <p:cNvSpPr/>
          <p:nvPr/>
        </p:nvSpPr>
        <p:spPr>
          <a:xfrm>
            <a:off x="9677400" y="6246"/>
            <a:ext cx="23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tabLst>
                <a:tab pos="1502410" algn="l"/>
              </a:tabLst>
            </a:pPr>
            <a:r>
              <a:rPr lang="en-US" b="1" i="1" dirty="0">
                <a:latin typeface="Times New Roman"/>
                <a:ea typeface="Times New Roman"/>
              </a:rPr>
              <a:t>Dr. Maha Al-Tameemi</a:t>
            </a:r>
            <a:endParaRPr lang="en-US" sz="800" b="1" i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921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0212A-BCB3-ED12-5AEA-14358AAE1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D0F19-DC78-3F4C-A48B-9E4A93C39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546" t="4375" r="4524" b="4885"/>
          <a:stretch/>
        </p:blipFill>
        <p:spPr>
          <a:xfrm>
            <a:off x="572146" y="195675"/>
            <a:ext cx="10591800" cy="64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5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166BD-012A-EDCE-C6EC-3D4732B5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4FDE-A785-410A-88BF-4EC8C78CD11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CEDE4-AAA9-31F5-7E1C-B5476654E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r="2294" b="3846"/>
          <a:stretch/>
        </p:blipFill>
        <p:spPr>
          <a:xfrm>
            <a:off x="609600" y="379267"/>
            <a:ext cx="11125200" cy="63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79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BDFDDCBB-5A22-1E4E-B0BD-64047D905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3800" y="25400"/>
            <a:ext cx="8204200" cy="914400"/>
          </a:xfrm>
          <a:noFill/>
          <a:ln/>
        </p:spPr>
        <p:txBody>
          <a:bodyPr/>
          <a:lstStyle/>
          <a:p>
            <a:r>
              <a:rPr lang="en-GB" altLang="ja-JP" sz="3600">
                <a:ea typeface="ＭＳ Ｐゴシック" panose="020B0600070205080204" pitchFamily="34" charset="-128"/>
              </a:rPr>
              <a:t>Energy levels in Infrared Absorption</a:t>
            </a:r>
          </a:p>
        </p:txBody>
      </p:sp>
      <p:sp>
        <p:nvSpPr>
          <p:cNvPr id="350211" name="Text Box 3">
            <a:extLst>
              <a:ext uri="{FF2B5EF4-FFF2-40B4-BE49-F238E27FC236}">
                <a16:creationId xmlns:a16="http://schemas.microsoft.com/office/drawing/2014/main" id="{3B6391E4-A74F-B84C-9856-F79FD88A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" y="5387231"/>
            <a:ext cx="1181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1600" b="1" dirty="0">
                <a:solidFill>
                  <a:srgbClr val="003399"/>
                </a:solidFill>
              </a:rPr>
              <a:t>Infrared absorption occurs among the ground vibrational states, the energy differences, and the corresponding spectrum, determined by the specific molecular vibration(s).  The infrared absorption is a net energy gain for the molecule and is recorded as an energy loss for the analysis beam. </a:t>
            </a:r>
          </a:p>
        </p:txBody>
      </p:sp>
      <p:grpSp>
        <p:nvGrpSpPr>
          <p:cNvPr id="350212" name="Group 4">
            <a:extLst>
              <a:ext uri="{FF2B5EF4-FFF2-40B4-BE49-F238E27FC236}">
                <a16:creationId xmlns:a16="http://schemas.microsoft.com/office/drawing/2014/main" id="{F31E4A9F-5D7E-8743-BCDA-13C2C2C689E3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1117601"/>
            <a:ext cx="8132763" cy="3814763"/>
            <a:chOff x="101" y="782"/>
            <a:chExt cx="5550" cy="2415"/>
          </a:xfrm>
        </p:grpSpPr>
        <p:sp>
          <p:nvSpPr>
            <p:cNvPr id="350213" name="Text Box 5">
              <a:extLst>
                <a:ext uri="{FF2B5EF4-FFF2-40B4-BE49-F238E27FC236}">
                  <a16:creationId xmlns:a16="http://schemas.microsoft.com/office/drawing/2014/main" id="{017F3BC6-B73A-B346-B78B-137A63369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" y="1584"/>
              <a:ext cx="45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ja-JP" sz="1600" b="1">
                  <a:solidFill>
                    <a:srgbClr val="003399"/>
                  </a:solidFill>
                </a:rPr>
                <a:t>h</a:t>
              </a:r>
              <a:r>
                <a:rPr lang="en-GB" altLang="ja-JP" sz="1600" b="1">
                  <a:solidFill>
                    <a:srgbClr val="003399"/>
                  </a:solidFill>
                  <a:latin typeface="Symbol" pitchFamily="2" charset="2"/>
                </a:rPr>
                <a:t>n</a:t>
              </a:r>
              <a:endParaRPr lang="en-GB" altLang="ja-JP" sz="1600" b="1" baseline="-25000">
                <a:solidFill>
                  <a:srgbClr val="003399"/>
                </a:solidFill>
              </a:endParaRPr>
            </a:p>
          </p:txBody>
        </p:sp>
        <p:grpSp>
          <p:nvGrpSpPr>
            <p:cNvPr id="350214" name="Group 6">
              <a:extLst>
                <a:ext uri="{FF2B5EF4-FFF2-40B4-BE49-F238E27FC236}">
                  <a16:creationId xmlns:a16="http://schemas.microsoft.com/office/drawing/2014/main" id="{C479C9CF-5FB7-3047-864D-FF94E46C93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" y="782"/>
              <a:ext cx="5550" cy="2415"/>
              <a:chOff x="101" y="782"/>
              <a:chExt cx="5550" cy="2415"/>
            </a:xfrm>
          </p:grpSpPr>
          <p:grpSp>
            <p:nvGrpSpPr>
              <p:cNvPr id="350215" name="Group 7">
                <a:extLst>
                  <a:ext uri="{FF2B5EF4-FFF2-40B4-BE49-F238E27FC236}">
                    <a16:creationId xmlns:a16="http://schemas.microsoft.com/office/drawing/2014/main" id="{37857B59-8D30-A146-AD95-20D2F178E2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6" y="782"/>
                <a:ext cx="3083" cy="811"/>
                <a:chOff x="910" y="1161"/>
                <a:chExt cx="2847" cy="384"/>
              </a:xfrm>
            </p:grpSpPr>
            <p:sp>
              <p:nvSpPr>
                <p:cNvPr id="350216" name="Line 8">
                  <a:extLst>
                    <a:ext uri="{FF2B5EF4-FFF2-40B4-BE49-F238E27FC236}">
                      <a16:creationId xmlns:a16="http://schemas.microsoft.com/office/drawing/2014/main" id="{320313D5-8D39-8942-AE43-DCFF7A095C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0" y="1161"/>
                  <a:ext cx="2847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en-IQ" sz="3200" dirty="0"/>
                </a:p>
              </p:txBody>
            </p:sp>
            <p:sp>
              <p:nvSpPr>
                <p:cNvPr id="350217" name="Line 9">
                  <a:extLst>
                    <a:ext uri="{FF2B5EF4-FFF2-40B4-BE49-F238E27FC236}">
                      <a16:creationId xmlns:a16="http://schemas.microsoft.com/office/drawing/2014/main" id="{E35F9A6D-E518-EE45-BF65-672357DB3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0" y="1257"/>
                  <a:ext cx="2847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en-IQ" sz="3200" dirty="0"/>
                </a:p>
              </p:txBody>
            </p:sp>
            <p:sp>
              <p:nvSpPr>
                <p:cNvPr id="350218" name="Line 10">
                  <a:extLst>
                    <a:ext uri="{FF2B5EF4-FFF2-40B4-BE49-F238E27FC236}">
                      <a16:creationId xmlns:a16="http://schemas.microsoft.com/office/drawing/2014/main" id="{1CF4D0A8-9727-D348-BB3D-DF948A060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0" y="1353"/>
                  <a:ext cx="2847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19" name="Line 11">
                  <a:extLst>
                    <a:ext uri="{FF2B5EF4-FFF2-40B4-BE49-F238E27FC236}">
                      <a16:creationId xmlns:a16="http://schemas.microsoft.com/office/drawing/2014/main" id="{3AFF25A4-D38E-D943-AEE1-66312FF87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0" y="1449"/>
                  <a:ext cx="2847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20" name="Line 12">
                  <a:extLst>
                    <a:ext uri="{FF2B5EF4-FFF2-40B4-BE49-F238E27FC236}">
                      <a16:creationId xmlns:a16="http://schemas.microsoft.com/office/drawing/2014/main" id="{11D74D2E-5A13-524F-88F2-BBA7F9A429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0" y="1545"/>
                  <a:ext cx="2847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endParaRPr lang="en-IQ"/>
                </a:p>
              </p:txBody>
            </p:sp>
          </p:grpSp>
          <p:sp>
            <p:nvSpPr>
              <p:cNvPr id="350221" name="Text Box 13">
                <a:extLst>
                  <a:ext uri="{FF2B5EF4-FFF2-40B4-BE49-F238E27FC236}">
                    <a16:creationId xmlns:a16="http://schemas.microsoft.com/office/drawing/2014/main" id="{0B58EE4D-C595-9B42-BDD4-CF4D708E4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0" y="1288"/>
                <a:ext cx="90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ja-JP" sz="1600" b="1">
                    <a:solidFill>
                      <a:srgbClr val="003399"/>
                    </a:solidFill>
                  </a:rPr>
                  <a:t>Excited states</a:t>
                </a:r>
              </a:p>
            </p:txBody>
          </p:sp>
          <p:sp>
            <p:nvSpPr>
              <p:cNvPr id="350222" name="Text Box 14">
                <a:extLst>
                  <a:ext uri="{FF2B5EF4-FFF2-40B4-BE49-F238E27FC236}">
                    <a16:creationId xmlns:a16="http://schemas.microsoft.com/office/drawing/2014/main" id="{148D29BC-5A2F-E74D-80EB-A4CF75C7F2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0" y="2584"/>
                <a:ext cx="901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ja-JP" sz="1600" b="1">
                    <a:solidFill>
                      <a:srgbClr val="003399"/>
                    </a:solidFill>
                  </a:rPr>
                  <a:t>Ground (vibrational) states</a:t>
                </a:r>
              </a:p>
            </p:txBody>
          </p:sp>
          <p:sp>
            <p:nvSpPr>
              <p:cNvPr id="350223" name="Text Box 15">
                <a:extLst>
                  <a:ext uri="{FF2B5EF4-FFF2-40B4-BE49-F238E27FC236}">
                    <a16:creationId xmlns:a16="http://schemas.microsoft.com/office/drawing/2014/main" id="{A4CD0983-C5E1-2A4B-ABA2-F3F7D14F88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8" y="2452"/>
                <a:ext cx="65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66FF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ja-JP" sz="1600" b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h(</a:t>
                </a:r>
                <a:r>
                  <a:rPr lang="en-GB" altLang="ja-JP" sz="1600" b="1">
                    <a:solidFill>
                      <a:srgbClr val="003399"/>
                    </a:solidFill>
                    <a:latin typeface="Symbol" pitchFamily="2" charset="2"/>
                  </a:rPr>
                  <a:t>n</a:t>
                </a:r>
                <a:r>
                  <a:rPr lang="en-GB" altLang="ja-JP" sz="1600" b="1" baseline="-25000">
                    <a:solidFill>
                      <a:srgbClr val="003399"/>
                    </a:solidFill>
                  </a:rPr>
                  <a:t>1</a:t>
                </a:r>
                <a:r>
                  <a:rPr lang="en-GB" altLang="ja-JP" sz="1600" b="1" baseline="-25000">
                    <a:solidFill>
                      <a:srgbClr val="FFFF00"/>
                    </a:solidFill>
                  </a:rPr>
                  <a:t>  </a:t>
                </a:r>
                <a:r>
                  <a:rPr lang="en-GB" altLang="ja-JP" sz="1600" b="1">
                    <a:solidFill>
                      <a:srgbClr val="FFFF00"/>
                    </a:solidFill>
                  </a:rPr>
                  <a:t>- </a:t>
                </a:r>
                <a:r>
                  <a:rPr lang="en-GB" altLang="ja-JP" sz="1600" b="1">
                    <a:solidFill>
                      <a:srgbClr val="003399"/>
                    </a:solidFill>
                    <a:latin typeface="Symbol" pitchFamily="2" charset="2"/>
                  </a:rPr>
                  <a:t>n</a:t>
                </a:r>
                <a:r>
                  <a:rPr lang="en-GB" altLang="ja-JP" sz="1600" b="1" baseline="-25000">
                    <a:solidFill>
                      <a:srgbClr val="003399"/>
                    </a:solidFill>
                  </a:rPr>
                  <a:t>0 </a:t>
                </a:r>
                <a:r>
                  <a:rPr lang="en-GB" altLang="ja-JP" sz="1600" b="1">
                    <a:solidFill>
                      <a:srgbClr val="003399"/>
                    </a:solidFill>
                  </a:rPr>
                  <a:t>)</a:t>
                </a:r>
                <a:endParaRPr lang="en-GB" altLang="ja-JP" sz="1600" b="1" baseline="-25000">
                  <a:solidFill>
                    <a:srgbClr val="003399"/>
                  </a:solidFill>
                </a:endParaRPr>
              </a:p>
            </p:txBody>
          </p:sp>
          <p:sp>
            <p:nvSpPr>
              <p:cNvPr id="350224" name="Text Box 16">
                <a:extLst>
                  <a:ext uri="{FF2B5EF4-FFF2-40B4-BE49-F238E27FC236}">
                    <a16:creationId xmlns:a16="http://schemas.microsoft.com/office/drawing/2014/main" id="{5EE08C5B-16E2-0E4A-9C1F-79355BBCE1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9" y="2476"/>
                <a:ext cx="661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ja-JP" sz="1600" b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h(</a:t>
                </a:r>
                <a:r>
                  <a:rPr lang="en-GB" altLang="ja-JP" sz="1600" b="1">
                    <a:solidFill>
                      <a:srgbClr val="003399"/>
                    </a:solidFill>
                    <a:latin typeface="Symbol" pitchFamily="2" charset="2"/>
                  </a:rPr>
                  <a:t>n</a:t>
                </a:r>
                <a:r>
                  <a:rPr lang="en-GB" altLang="ja-JP" sz="1600" b="1" baseline="-25000">
                    <a:solidFill>
                      <a:srgbClr val="003399"/>
                    </a:solidFill>
                  </a:rPr>
                  <a:t>1</a:t>
                </a:r>
                <a:r>
                  <a:rPr lang="en-GB" altLang="ja-JP" sz="1600" b="1">
                    <a:solidFill>
                      <a:srgbClr val="003399"/>
                    </a:solidFill>
                  </a:rPr>
                  <a:t> - </a:t>
                </a:r>
                <a:r>
                  <a:rPr lang="en-GB" altLang="ja-JP" sz="1600" b="1">
                    <a:solidFill>
                      <a:srgbClr val="003399"/>
                    </a:solidFill>
                    <a:latin typeface="Symbol" pitchFamily="2" charset="2"/>
                  </a:rPr>
                  <a:t>n</a:t>
                </a:r>
                <a:r>
                  <a:rPr lang="en-GB" altLang="ja-JP" sz="1600" b="1" baseline="-25000">
                    <a:solidFill>
                      <a:srgbClr val="003399"/>
                    </a:solidFill>
                  </a:rPr>
                  <a:t>0</a:t>
                </a:r>
                <a:r>
                  <a:rPr lang="en-GB" altLang="ja-JP" sz="1600" b="1">
                    <a:solidFill>
                      <a:srgbClr val="003399"/>
                    </a:solidFill>
                  </a:rPr>
                  <a:t>)</a:t>
                </a:r>
                <a:endParaRPr lang="en-GB" altLang="ja-JP" sz="1600" b="1" baseline="-25000">
                  <a:solidFill>
                    <a:srgbClr val="003399"/>
                  </a:solidFill>
                </a:endParaRPr>
              </a:p>
            </p:txBody>
          </p:sp>
          <p:sp>
            <p:nvSpPr>
              <p:cNvPr id="350225" name="Text Box 17">
                <a:extLst>
                  <a:ext uri="{FF2B5EF4-FFF2-40B4-BE49-F238E27FC236}">
                    <a16:creationId xmlns:a16="http://schemas.microsoft.com/office/drawing/2014/main" id="{E1617217-4D6F-7E47-8C2F-571214D609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" y="2236"/>
                <a:ext cx="1309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ja-JP" sz="1600" b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h(</a:t>
                </a:r>
                <a:r>
                  <a:rPr lang="en-GB" altLang="ja-JP" sz="1600" b="1">
                    <a:solidFill>
                      <a:srgbClr val="003399"/>
                    </a:solidFill>
                    <a:latin typeface="Symbol" pitchFamily="2" charset="2"/>
                  </a:rPr>
                  <a:t>n</a:t>
                </a:r>
                <a:r>
                  <a:rPr lang="en-GB" altLang="ja-JP" sz="1600" b="1" baseline="-25000">
                    <a:solidFill>
                      <a:srgbClr val="003399"/>
                    </a:solidFill>
                  </a:rPr>
                  <a:t>2</a:t>
                </a:r>
                <a:r>
                  <a:rPr lang="en-GB" altLang="ja-JP" sz="1600" b="1">
                    <a:solidFill>
                      <a:srgbClr val="003399"/>
                    </a:solidFill>
                  </a:rPr>
                  <a:t> - </a:t>
                </a:r>
                <a:r>
                  <a:rPr lang="en-GB" altLang="ja-JP" sz="1600" b="1">
                    <a:solidFill>
                      <a:srgbClr val="003399"/>
                    </a:solidFill>
                    <a:latin typeface="Symbol" pitchFamily="2" charset="2"/>
                  </a:rPr>
                  <a:t>n</a:t>
                </a:r>
                <a:r>
                  <a:rPr lang="en-GB" altLang="ja-JP" sz="1600" b="1" baseline="-25000">
                    <a:solidFill>
                      <a:srgbClr val="003399"/>
                    </a:solidFill>
                  </a:rPr>
                  <a:t>1</a:t>
                </a:r>
                <a:r>
                  <a:rPr lang="en-GB" altLang="ja-JP" sz="1600" b="1">
                    <a:solidFill>
                      <a:srgbClr val="003399"/>
                    </a:solidFill>
                  </a:rPr>
                  <a:t>)  (overtone)</a:t>
                </a:r>
                <a:endParaRPr lang="en-GB" altLang="ja-JP" sz="2000" b="1" baseline="-25000">
                  <a:solidFill>
                    <a:srgbClr val="003399"/>
                  </a:solidFill>
                </a:endParaRPr>
              </a:p>
            </p:txBody>
          </p:sp>
          <p:sp>
            <p:nvSpPr>
              <p:cNvPr id="350226" name="Text Box 18">
                <a:extLst>
                  <a:ext uri="{FF2B5EF4-FFF2-40B4-BE49-F238E27FC236}">
                    <a16:creationId xmlns:a16="http://schemas.microsoft.com/office/drawing/2014/main" id="{16E95211-1514-014C-8900-96045408B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7" y="1853"/>
                <a:ext cx="2140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ja-JP" sz="1600" b="1">
                    <a:solidFill>
                      <a:srgbClr val="003399"/>
                    </a:solidFill>
                  </a:rPr>
                  <a:t>Infrared Absorption and</a:t>
                </a:r>
                <a:r>
                  <a:rPr lang="en-GB" altLang="ja-JP" sz="1600" b="1">
                    <a:solidFill>
                      <a:srgbClr val="FFFF00"/>
                    </a:solidFill>
                  </a:rPr>
                  <a:t> </a:t>
                </a:r>
                <a:r>
                  <a:rPr lang="en-GB" altLang="ja-JP" sz="1600" b="1">
                    <a:solidFill>
                      <a:srgbClr val="003399"/>
                    </a:solidFill>
                  </a:rPr>
                  <a:t>Emission</a:t>
                </a:r>
              </a:p>
            </p:txBody>
          </p:sp>
          <p:sp>
            <p:nvSpPr>
              <p:cNvPr id="350227" name="Freeform 19">
                <a:extLst>
                  <a:ext uri="{FF2B5EF4-FFF2-40B4-BE49-F238E27FC236}">
                    <a16:creationId xmlns:a16="http://schemas.microsoft.com/office/drawing/2014/main" id="{5471CB89-91D7-A648-9A1C-B6C40D167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" y="808"/>
                <a:ext cx="1601" cy="2035"/>
              </a:xfrm>
              <a:custGeom>
                <a:avLst/>
                <a:gdLst>
                  <a:gd name="T0" fmla="*/ 54 w 1601"/>
                  <a:gd name="T1" fmla="*/ 0 h 2035"/>
                  <a:gd name="T2" fmla="*/ 85 w 1601"/>
                  <a:gd name="T3" fmla="*/ 510 h 2035"/>
                  <a:gd name="T4" fmla="*/ 564 w 1601"/>
                  <a:gd name="T5" fmla="*/ 555 h 2035"/>
                  <a:gd name="T6" fmla="*/ 599 w 1601"/>
                  <a:gd name="T7" fmla="*/ 1057 h 2035"/>
                  <a:gd name="T8" fmla="*/ 1067 w 1601"/>
                  <a:gd name="T9" fmla="*/ 1097 h 2035"/>
                  <a:gd name="T10" fmla="*/ 1042 w 1601"/>
                  <a:gd name="T11" fmla="*/ 1625 h 2035"/>
                  <a:gd name="T12" fmla="*/ 1526 w 1601"/>
                  <a:gd name="T13" fmla="*/ 1485 h 2035"/>
                  <a:gd name="T14" fmla="*/ 1494 w 1601"/>
                  <a:gd name="T15" fmla="*/ 203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1" h="2035">
                    <a:moveTo>
                      <a:pt x="54" y="0"/>
                    </a:moveTo>
                    <a:cubicBezTo>
                      <a:pt x="28" y="208"/>
                      <a:pt x="0" y="417"/>
                      <a:pt x="85" y="510"/>
                    </a:cubicBezTo>
                    <a:cubicBezTo>
                      <a:pt x="170" y="603"/>
                      <a:pt x="479" y="463"/>
                      <a:pt x="564" y="555"/>
                    </a:cubicBezTo>
                    <a:cubicBezTo>
                      <a:pt x="650" y="646"/>
                      <a:pt x="516" y="967"/>
                      <a:pt x="599" y="1057"/>
                    </a:cubicBezTo>
                    <a:cubicBezTo>
                      <a:pt x="683" y="1147"/>
                      <a:pt x="993" y="1002"/>
                      <a:pt x="1067" y="1097"/>
                    </a:cubicBezTo>
                    <a:cubicBezTo>
                      <a:pt x="1141" y="1192"/>
                      <a:pt x="965" y="1560"/>
                      <a:pt x="1042" y="1625"/>
                    </a:cubicBezTo>
                    <a:cubicBezTo>
                      <a:pt x="1119" y="1690"/>
                      <a:pt x="1451" y="1417"/>
                      <a:pt x="1526" y="1485"/>
                    </a:cubicBezTo>
                    <a:cubicBezTo>
                      <a:pt x="1601" y="1553"/>
                      <a:pt x="1501" y="1921"/>
                      <a:pt x="1494" y="2035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Q"/>
              </a:p>
            </p:txBody>
          </p:sp>
          <p:grpSp>
            <p:nvGrpSpPr>
              <p:cNvPr id="350228" name="Group 20">
                <a:extLst>
                  <a:ext uri="{FF2B5EF4-FFF2-40B4-BE49-F238E27FC236}">
                    <a16:creationId xmlns:a16="http://schemas.microsoft.com/office/drawing/2014/main" id="{7D014ECF-40B4-3F46-8687-C770897041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5" y="2328"/>
                <a:ext cx="240" cy="869"/>
                <a:chOff x="1275" y="2328"/>
                <a:chExt cx="240" cy="869"/>
              </a:xfrm>
            </p:grpSpPr>
            <p:sp>
              <p:nvSpPr>
                <p:cNvPr id="350229" name="Text Box 21">
                  <a:extLst>
                    <a:ext uri="{FF2B5EF4-FFF2-40B4-BE49-F238E27FC236}">
                      <a16:creationId xmlns:a16="http://schemas.microsoft.com/office/drawing/2014/main" id="{216E7E46-E626-2240-AF44-5C07295FC8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5" y="2691"/>
                  <a:ext cx="232" cy="3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altLang="ja-JP" sz="1600" b="1" dirty="0">
                      <a:solidFill>
                        <a:srgbClr val="FFFF00"/>
                      </a:solidFill>
                      <a:latin typeface="Symbol" pitchFamily="2" charset="2"/>
                    </a:rPr>
                    <a:t>n</a:t>
                  </a:r>
                  <a:r>
                    <a:rPr lang="en-GB" altLang="ja-JP" sz="1600" b="1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altLang="en-IQ" sz="1600" b="1" baseline="-250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50230" name="Text Box 22">
                  <a:extLst>
                    <a:ext uri="{FF2B5EF4-FFF2-40B4-BE49-F238E27FC236}">
                      <a16:creationId xmlns:a16="http://schemas.microsoft.com/office/drawing/2014/main" id="{1623DCE9-A966-4F47-8650-B7A028A79D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84" y="2514"/>
                  <a:ext cx="231" cy="31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altLang="ja-JP" sz="1600" b="1" dirty="0">
                      <a:solidFill>
                        <a:srgbClr val="003399"/>
                      </a:solidFill>
                      <a:latin typeface="Symbol" pitchFamily="2" charset="2"/>
                    </a:rPr>
                    <a:t>n</a:t>
                  </a:r>
                  <a:r>
                    <a:rPr lang="en-GB" altLang="ja-JP" sz="1600" b="1" baseline="-25000" dirty="0">
                      <a:solidFill>
                        <a:srgbClr val="003399"/>
                      </a:solidFill>
                    </a:rPr>
                    <a:t>2</a:t>
                  </a:r>
                  <a:endParaRPr lang="en-US" altLang="en-IQ" sz="1600" b="1" baseline="-25000" dirty="0">
                    <a:solidFill>
                      <a:srgbClr val="003399"/>
                    </a:solidFill>
                  </a:endParaRPr>
                </a:p>
              </p:txBody>
            </p:sp>
            <p:sp>
              <p:nvSpPr>
                <p:cNvPr id="350231" name="Text Box 23">
                  <a:extLst>
                    <a:ext uri="{FF2B5EF4-FFF2-40B4-BE49-F238E27FC236}">
                      <a16:creationId xmlns:a16="http://schemas.microsoft.com/office/drawing/2014/main" id="{49954DA5-A4A0-F043-AE42-75C6260E48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5" y="2877"/>
                  <a:ext cx="232" cy="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altLang="ja-JP" sz="1600" b="1" dirty="0">
                      <a:solidFill>
                        <a:srgbClr val="003399"/>
                      </a:solidFill>
                      <a:latin typeface="Symbol" pitchFamily="2" charset="2"/>
                    </a:rPr>
                    <a:t>n</a:t>
                  </a:r>
                  <a:r>
                    <a:rPr lang="en-GB" altLang="ja-JP" sz="1600" b="1" baseline="-25000" dirty="0">
                      <a:solidFill>
                        <a:srgbClr val="003399"/>
                      </a:solidFill>
                    </a:rPr>
                    <a:t>0</a:t>
                  </a:r>
                  <a:endParaRPr lang="en-US" altLang="en-IQ" sz="1600" b="1" baseline="-25000" dirty="0">
                    <a:solidFill>
                      <a:srgbClr val="003399"/>
                    </a:solidFill>
                  </a:endParaRPr>
                </a:p>
              </p:txBody>
            </p:sp>
            <p:sp>
              <p:nvSpPr>
                <p:cNvPr id="350232" name="Text Box 24">
                  <a:extLst>
                    <a:ext uri="{FF2B5EF4-FFF2-40B4-BE49-F238E27FC236}">
                      <a16:creationId xmlns:a16="http://schemas.microsoft.com/office/drawing/2014/main" id="{CECD514C-8897-3140-A212-A1A365D3E2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8" y="2328"/>
                  <a:ext cx="230" cy="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GB" altLang="ja-JP" sz="1600" b="1">
                      <a:solidFill>
                        <a:srgbClr val="003399"/>
                      </a:solidFill>
                      <a:latin typeface="Symbol" pitchFamily="2" charset="2"/>
                    </a:rPr>
                    <a:t>n</a:t>
                  </a:r>
                  <a:r>
                    <a:rPr lang="en-GB" altLang="ja-JP" sz="1600" b="1" baseline="-25000">
                      <a:solidFill>
                        <a:srgbClr val="003399"/>
                      </a:solidFill>
                    </a:rPr>
                    <a:t>3</a:t>
                  </a:r>
                  <a:endParaRPr lang="en-US" altLang="en-IQ" sz="1600" b="1" baseline="-25000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350233" name="Group 25">
                <a:extLst>
                  <a:ext uri="{FF2B5EF4-FFF2-40B4-BE49-F238E27FC236}">
                    <a16:creationId xmlns:a16="http://schemas.microsoft.com/office/drawing/2014/main" id="{1460997C-4000-6F4A-B0AA-9EC2678977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6" y="2287"/>
                <a:ext cx="3083" cy="807"/>
                <a:chOff x="1516" y="2287"/>
                <a:chExt cx="3083" cy="807"/>
              </a:xfrm>
            </p:grpSpPr>
            <p:grpSp>
              <p:nvGrpSpPr>
                <p:cNvPr id="350234" name="Group 26">
                  <a:extLst>
                    <a:ext uri="{FF2B5EF4-FFF2-40B4-BE49-F238E27FC236}">
                      <a16:creationId xmlns:a16="http://schemas.microsoft.com/office/drawing/2014/main" id="{900F7108-0322-8140-9E57-B6B8B0E839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16" y="2287"/>
                  <a:ext cx="3083" cy="730"/>
                  <a:chOff x="910" y="1161"/>
                  <a:chExt cx="2847" cy="384"/>
                </a:xfrm>
              </p:grpSpPr>
              <p:sp>
                <p:nvSpPr>
                  <p:cNvPr id="350235" name="Line 27">
                    <a:extLst>
                      <a:ext uri="{FF2B5EF4-FFF2-40B4-BE49-F238E27FC236}">
                        <a16:creationId xmlns:a16="http://schemas.microsoft.com/office/drawing/2014/main" id="{2DBC90B5-1007-AD4D-BE4C-6FDDB4A83B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" y="1161"/>
                    <a:ext cx="2847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36" name="Line 28">
                    <a:extLst>
                      <a:ext uri="{FF2B5EF4-FFF2-40B4-BE49-F238E27FC236}">
                        <a16:creationId xmlns:a16="http://schemas.microsoft.com/office/drawing/2014/main" id="{B1A2FF0A-7DE5-434C-BFA4-56B5816D65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" y="1257"/>
                    <a:ext cx="2847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37" name="Line 29">
                    <a:extLst>
                      <a:ext uri="{FF2B5EF4-FFF2-40B4-BE49-F238E27FC236}">
                        <a16:creationId xmlns:a16="http://schemas.microsoft.com/office/drawing/2014/main" id="{4D658049-A4D6-5E4E-AD16-77592EC0FD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" y="1353"/>
                    <a:ext cx="2847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38" name="Line 30">
                    <a:extLst>
                      <a:ext uri="{FF2B5EF4-FFF2-40B4-BE49-F238E27FC236}">
                        <a16:creationId xmlns:a16="http://schemas.microsoft.com/office/drawing/2014/main" id="{695C9BB8-231D-0749-B568-202AC650C4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" y="1449"/>
                    <a:ext cx="2847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39" name="Line 31">
                    <a:extLst>
                      <a:ext uri="{FF2B5EF4-FFF2-40B4-BE49-F238E27FC236}">
                        <a16:creationId xmlns:a16="http://schemas.microsoft.com/office/drawing/2014/main" id="{23058E93-8FBE-6F4B-B54E-C875B0CE69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" y="1545"/>
                    <a:ext cx="284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</p:grpSp>
            <p:sp>
              <p:nvSpPr>
                <p:cNvPr id="350240" name="Oval 32">
                  <a:extLst>
                    <a:ext uri="{FF2B5EF4-FFF2-40B4-BE49-F238E27FC236}">
                      <a16:creationId xmlns:a16="http://schemas.microsoft.com/office/drawing/2014/main" id="{F804544E-23F9-334C-BEB6-1894F709A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9" y="2964"/>
                  <a:ext cx="113" cy="112"/>
                </a:xfrm>
                <a:prstGeom prst="ellips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41" name="Oval 33">
                  <a:extLst>
                    <a:ext uri="{FF2B5EF4-FFF2-40B4-BE49-F238E27FC236}">
                      <a16:creationId xmlns:a16="http://schemas.microsoft.com/office/drawing/2014/main" id="{1710EE17-53F2-D44C-98FD-6940EB7A08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8" y="2963"/>
                  <a:ext cx="113" cy="112"/>
                </a:xfrm>
                <a:prstGeom prst="ellips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42" name="Oval 34">
                  <a:extLst>
                    <a:ext uri="{FF2B5EF4-FFF2-40B4-BE49-F238E27FC236}">
                      <a16:creationId xmlns:a16="http://schemas.microsoft.com/office/drawing/2014/main" id="{D8CE69B2-E292-A64B-9AF8-208A47855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0" y="2964"/>
                  <a:ext cx="113" cy="112"/>
                </a:xfrm>
                <a:prstGeom prst="ellips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43" name="Oval 35">
                  <a:extLst>
                    <a:ext uri="{FF2B5EF4-FFF2-40B4-BE49-F238E27FC236}">
                      <a16:creationId xmlns:a16="http://schemas.microsoft.com/office/drawing/2014/main" id="{BE33DD04-EC58-2C4F-AA84-2BD7F5A4A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9" y="2963"/>
                  <a:ext cx="113" cy="112"/>
                </a:xfrm>
                <a:prstGeom prst="ellips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44" name="Oval 36">
                  <a:extLst>
                    <a:ext uri="{FF2B5EF4-FFF2-40B4-BE49-F238E27FC236}">
                      <a16:creationId xmlns:a16="http://schemas.microsoft.com/office/drawing/2014/main" id="{1AE6E751-2CC6-2740-87B4-02D57E01B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4" y="2969"/>
                  <a:ext cx="113" cy="112"/>
                </a:xfrm>
                <a:prstGeom prst="ellips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IQ"/>
                </a:p>
              </p:txBody>
            </p:sp>
            <p:sp>
              <p:nvSpPr>
                <p:cNvPr id="350245" name="Oval 37">
                  <a:extLst>
                    <a:ext uri="{FF2B5EF4-FFF2-40B4-BE49-F238E27FC236}">
                      <a16:creationId xmlns:a16="http://schemas.microsoft.com/office/drawing/2014/main" id="{147C6A44-4E54-934A-9A7F-5EF968B62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2" y="2982"/>
                  <a:ext cx="113" cy="112"/>
                </a:xfrm>
                <a:prstGeom prst="ellips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IQ"/>
                </a:p>
              </p:txBody>
            </p:sp>
            <p:grpSp>
              <p:nvGrpSpPr>
                <p:cNvPr id="350246" name="Group 38">
                  <a:extLst>
                    <a:ext uri="{FF2B5EF4-FFF2-40B4-BE49-F238E27FC236}">
                      <a16:creationId xmlns:a16="http://schemas.microsoft.com/office/drawing/2014/main" id="{D409BEED-6067-D54A-B0AA-7AFAF9C2C5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14" y="2771"/>
                  <a:ext cx="237" cy="305"/>
                  <a:chOff x="1814" y="2771"/>
                  <a:chExt cx="237" cy="305"/>
                </a:xfrm>
              </p:grpSpPr>
              <p:sp>
                <p:nvSpPr>
                  <p:cNvPr id="350247" name="Oval 39">
                    <a:extLst>
                      <a:ext uri="{FF2B5EF4-FFF2-40B4-BE49-F238E27FC236}">
                        <a16:creationId xmlns:a16="http://schemas.microsoft.com/office/drawing/2014/main" id="{66F74E5C-2E42-A645-A26F-1765912FB8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4" y="2964"/>
                    <a:ext cx="112" cy="112"/>
                  </a:xfrm>
                  <a:prstGeom prst="ellipse">
                    <a:avLst/>
                  </a:prstGeom>
                  <a:solidFill>
                    <a:srgbClr val="3333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48" name="Oval 40">
                    <a:extLst>
                      <a:ext uri="{FF2B5EF4-FFF2-40B4-BE49-F238E27FC236}">
                        <a16:creationId xmlns:a16="http://schemas.microsoft.com/office/drawing/2014/main" id="{FC433BB6-AA19-FE4D-9852-7D92D42824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38" y="2771"/>
                    <a:ext cx="113" cy="1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49" name="Line 41">
                    <a:extLst>
                      <a:ext uri="{FF2B5EF4-FFF2-40B4-BE49-F238E27FC236}">
                        <a16:creationId xmlns:a16="http://schemas.microsoft.com/office/drawing/2014/main" id="{A114EE81-A623-7245-BC24-CA3C64F783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6" y="2871"/>
                    <a:ext cx="72" cy="93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</p:grpSp>
            <p:grpSp>
              <p:nvGrpSpPr>
                <p:cNvPr id="350250" name="Group 42">
                  <a:extLst>
                    <a:ext uri="{FF2B5EF4-FFF2-40B4-BE49-F238E27FC236}">
                      <a16:creationId xmlns:a16="http://schemas.microsoft.com/office/drawing/2014/main" id="{967F249C-C59C-8A4A-942B-93E3119A80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3" y="2587"/>
                  <a:ext cx="272" cy="307"/>
                  <a:chOff x="2563" y="2587"/>
                  <a:chExt cx="272" cy="307"/>
                </a:xfrm>
              </p:grpSpPr>
              <p:sp>
                <p:nvSpPr>
                  <p:cNvPr id="350251" name="Oval 43">
                    <a:extLst>
                      <a:ext uri="{FF2B5EF4-FFF2-40B4-BE49-F238E27FC236}">
                        <a16:creationId xmlns:a16="http://schemas.microsoft.com/office/drawing/2014/main" id="{E0E2A6BA-CB33-064B-8265-579DD76E5D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3" y="2782"/>
                    <a:ext cx="112" cy="1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52" name="Oval 44">
                    <a:extLst>
                      <a:ext uri="{FF2B5EF4-FFF2-40B4-BE49-F238E27FC236}">
                        <a16:creationId xmlns:a16="http://schemas.microsoft.com/office/drawing/2014/main" id="{BFA0DC8D-9C75-1043-8D58-09986CCD29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22" y="2587"/>
                    <a:ext cx="113" cy="112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53" name="Line 45">
                    <a:extLst>
                      <a:ext uri="{FF2B5EF4-FFF2-40B4-BE49-F238E27FC236}">
                        <a16:creationId xmlns:a16="http://schemas.microsoft.com/office/drawing/2014/main" id="{F433A01C-096F-A243-8956-68A6171A67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61" y="2682"/>
                    <a:ext cx="96" cy="10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</p:grpSp>
            <p:grpSp>
              <p:nvGrpSpPr>
                <p:cNvPr id="350254" name="Group 46">
                  <a:extLst>
                    <a:ext uri="{FF2B5EF4-FFF2-40B4-BE49-F238E27FC236}">
                      <a16:creationId xmlns:a16="http://schemas.microsoft.com/office/drawing/2014/main" id="{D947D8E5-49CC-4841-8CCF-1F39D26916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25" y="2766"/>
                  <a:ext cx="310" cy="302"/>
                  <a:chOff x="3925" y="2766"/>
                  <a:chExt cx="310" cy="302"/>
                </a:xfrm>
              </p:grpSpPr>
              <p:sp>
                <p:nvSpPr>
                  <p:cNvPr id="350255" name="Oval 47">
                    <a:extLst>
                      <a:ext uri="{FF2B5EF4-FFF2-40B4-BE49-F238E27FC236}">
                        <a16:creationId xmlns:a16="http://schemas.microsoft.com/office/drawing/2014/main" id="{6EA43441-8813-B84C-8C6A-5C8C359A15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5" y="2766"/>
                    <a:ext cx="113" cy="1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56" name="Oval 48">
                    <a:extLst>
                      <a:ext uri="{FF2B5EF4-FFF2-40B4-BE49-F238E27FC236}">
                        <a16:creationId xmlns:a16="http://schemas.microsoft.com/office/drawing/2014/main" id="{6FAB4576-B05C-E741-9FDD-A6B0A5803A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22" y="2956"/>
                    <a:ext cx="113" cy="112"/>
                  </a:xfrm>
                  <a:prstGeom prst="ellipse">
                    <a:avLst/>
                  </a:prstGeom>
                  <a:solidFill>
                    <a:srgbClr val="3333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  <p:sp>
                <p:nvSpPr>
                  <p:cNvPr id="350257" name="Line 49">
                    <a:extLst>
                      <a:ext uri="{FF2B5EF4-FFF2-40B4-BE49-F238E27FC236}">
                        <a16:creationId xmlns:a16="http://schemas.microsoft.com/office/drawing/2014/main" id="{63AAE4CE-C208-1F44-8CB7-55818C03D9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17" y="2859"/>
                    <a:ext cx="117" cy="10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IQ"/>
                  </a:p>
                </p:txBody>
              </p:sp>
            </p:grpSp>
          </p:grpSp>
        </p:grpSp>
      </p:grpSp>
    </p:spTree>
  </p:cSld>
  <p:clrMapOvr>
    <a:masterClrMapping/>
  </p:clrMapOvr>
  <p:transition/>
</p:sld>
</file>

<file path=ppt/theme/theme1.xml><?xml version="1.0" encoding="utf-8"?>
<a:theme xmlns:a="http://schemas.openxmlformats.org/drawingml/2006/main" name="سمة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{2AF953B6-C7AF-8943-96CF-F3AB71152D70}tf10001067</Template>
  <TotalTime>3476</TotalTime>
  <Words>3855</Words>
  <Application>Microsoft Macintosh PowerPoint</Application>
  <PresentationFormat>Widescreen</PresentationFormat>
  <Paragraphs>368</Paragraphs>
  <Slides>39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Comic Sans MS</vt:lpstr>
      <vt:lpstr>Symbol</vt:lpstr>
      <vt:lpstr>Times New Roman</vt:lpstr>
      <vt:lpstr>Wingdings</vt:lpstr>
      <vt:lpstr>سمة Office</vt:lpstr>
      <vt:lpstr>CS ChemDraw Drawing</vt:lpstr>
      <vt:lpstr>Instrumental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levels in Infrared Absorption</vt:lpstr>
      <vt:lpstr>What is IR radiation?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Stretching Vibrations of a CH2 Group</vt:lpstr>
      <vt:lpstr>Bending Vibrations of a CH2 Group</vt:lpstr>
      <vt:lpstr>Bending Vibrations of a CH2 Group</vt:lpstr>
      <vt:lpstr>PowerPoint Presentation</vt:lpstr>
      <vt:lpstr>PowerPoint Presentation</vt:lpstr>
      <vt:lpstr>PowerPoint Presentation</vt:lpstr>
      <vt:lpstr>PowerPoint Presentation</vt:lpstr>
      <vt:lpstr>Infrared active bonds</vt:lpstr>
      <vt:lpstr>Infrared band shapes</vt:lpstr>
      <vt:lpstr>Information obtained from IR spectra </vt:lpstr>
      <vt:lpstr>IR absorption range</vt:lpstr>
      <vt:lpstr>The fingerprint region</vt:lpstr>
      <vt:lpstr> IR spectrum of Alkanes </vt:lpstr>
      <vt:lpstr>IR spectrum of Alkenes</vt:lpstr>
      <vt:lpstr>IR spectrum of Alkenes</vt:lpstr>
      <vt:lpstr>IR spectrum of Alkynes</vt:lpstr>
      <vt:lpstr>IR spectrum of Alkynes</vt:lpstr>
      <vt:lpstr> IR spectrum of Nitrile </vt:lpstr>
      <vt:lpstr> IR spectrum of Alcohol </vt:lpstr>
      <vt:lpstr>IR spectrum of Aldehydes and Ketones</vt:lpstr>
      <vt:lpstr>IR spectrum of Aldehydes and Ketones</vt:lpstr>
      <vt:lpstr>IR spectrum of Carboxylic acid</vt:lpstr>
      <vt:lpstr>IR spectrum of Amines</vt:lpstr>
      <vt:lpstr>IR spectrum of Amides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sadia</dc:creator>
  <cp:lastModifiedBy>Dr. Maha Al-Tameemi</cp:lastModifiedBy>
  <cp:revision>330</cp:revision>
  <dcterms:created xsi:type="dcterms:W3CDTF">2011-10-30T16:43:55Z</dcterms:created>
  <dcterms:modified xsi:type="dcterms:W3CDTF">2024-11-03T14:37:15Z</dcterms:modified>
</cp:coreProperties>
</file>