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30"/>
  </p:notesMasterIdLst>
  <p:sldIdLst>
    <p:sldId id="256" r:id="rId2"/>
    <p:sldId id="258" r:id="rId3"/>
    <p:sldId id="347" r:id="rId4"/>
    <p:sldId id="259" r:id="rId5"/>
    <p:sldId id="353" r:id="rId6"/>
    <p:sldId id="267" r:id="rId7"/>
    <p:sldId id="261" r:id="rId8"/>
    <p:sldId id="345" r:id="rId9"/>
    <p:sldId id="272" r:id="rId10"/>
    <p:sldId id="276" r:id="rId11"/>
    <p:sldId id="357" r:id="rId12"/>
    <p:sldId id="280" r:id="rId13"/>
    <p:sldId id="354" r:id="rId14"/>
    <p:sldId id="356" r:id="rId15"/>
    <p:sldId id="346" r:id="rId16"/>
    <p:sldId id="283" r:id="rId17"/>
    <p:sldId id="282" r:id="rId18"/>
    <p:sldId id="278" r:id="rId19"/>
    <p:sldId id="279" r:id="rId20"/>
    <p:sldId id="308" r:id="rId21"/>
    <p:sldId id="309" r:id="rId22"/>
    <p:sldId id="311" r:id="rId23"/>
    <p:sldId id="315" r:id="rId24"/>
    <p:sldId id="317" r:id="rId25"/>
    <p:sldId id="300" r:id="rId26"/>
    <p:sldId id="355" r:id="rId27"/>
    <p:sldId id="352" r:id="rId28"/>
    <p:sldId id="3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2807"/>
  </p:normalViewPr>
  <p:slideViewPr>
    <p:cSldViewPr snapToGrid="0" snapToObjects="1">
      <p:cViewPr varScale="1">
        <p:scale>
          <a:sx n="86" d="100"/>
          <a:sy n="86" d="100"/>
        </p:scale>
        <p:origin x="1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8CABD-7D57-7345-8F9B-74FAE6E486EE}" type="datetimeFigureOut">
              <a:rPr lang="en-US" smtClean="0"/>
              <a:t>4/28/25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E84ED-9882-7A4B-8DC7-4DF726BCD480}" type="slidenum">
              <a:rPr lang="en-US" smtClean="0"/>
              <a:t>‹#›</a:t>
            </a:fld>
            <a:endParaRPr lang="en-US"/>
          </a:p>
        </p:txBody>
      </p:sp>
    </p:spTree>
    <p:extLst>
      <p:ext uri="{BB962C8B-B14F-4D97-AF65-F5344CB8AC3E}">
        <p14:creationId xmlns:p14="http://schemas.microsoft.com/office/powerpoint/2010/main" val="47626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EFD2-C903-D447-BDAB-B96D6CA5E3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AC1C6-8063-AF44-83D9-B0F352575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D3CDF-727C-BD4C-B73A-2EBA6B11D0E8}"/>
              </a:ext>
            </a:extLst>
          </p:cNvPr>
          <p:cNvSpPr>
            <a:spLocks noGrp="1"/>
          </p:cNvSpPr>
          <p:nvPr>
            <p:ph type="dt" sz="half" idx="10"/>
          </p:nvPr>
        </p:nvSpPr>
        <p:spPr/>
        <p:txBody>
          <a:bodyPr/>
          <a:lstStyle/>
          <a:p>
            <a:fld id="{20AE6ECC-337E-F441-BE00-D499940B806A}" type="datetime1">
              <a:rPr lang="en-US" smtClean="0"/>
              <a:t>4/28/25</a:t>
            </a:fld>
            <a:endParaRPr lang="en-US"/>
          </a:p>
        </p:txBody>
      </p:sp>
      <p:sp>
        <p:nvSpPr>
          <p:cNvPr id="5" name="Footer Placeholder 4">
            <a:extLst>
              <a:ext uri="{FF2B5EF4-FFF2-40B4-BE49-F238E27FC236}">
                <a16:creationId xmlns:a16="http://schemas.microsoft.com/office/drawing/2014/main" id="{7CF3E297-9ECB-6B48-A6F3-05D0A04F7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39420-0A45-5146-924D-7903D5CDB940}"/>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353274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3B93-D3DB-9B4E-B277-2C15E1AD27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D3F6DA-6B71-5E4D-8E59-CE52E1B748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C9432-08BD-5240-A095-0713CD9BC48F}"/>
              </a:ext>
            </a:extLst>
          </p:cNvPr>
          <p:cNvSpPr>
            <a:spLocks noGrp="1"/>
          </p:cNvSpPr>
          <p:nvPr>
            <p:ph type="dt" sz="half" idx="10"/>
          </p:nvPr>
        </p:nvSpPr>
        <p:spPr/>
        <p:txBody>
          <a:bodyPr/>
          <a:lstStyle/>
          <a:p>
            <a:fld id="{E818A161-A0A3-FB4E-B7E2-74D4578241D7}" type="datetime1">
              <a:rPr lang="en-US" smtClean="0"/>
              <a:t>4/28/25</a:t>
            </a:fld>
            <a:endParaRPr lang="en-US"/>
          </a:p>
        </p:txBody>
      </p:sp>
      <p:sp>
        <p:nvSpPr>
          <p:cNvPr id="5" name="Footer Placeholder 4">
            <a:extLst>
              <a:ext uri="{FF2B5EF4-FFF2-40B4-BE49-F238E27FC236}">
                <a16:creationId xmlns:a16="http://schemas.microsoft.com/office/drawing/2014/main" id="{A63B3395-2E58-BA4D-A837-120E6C6F6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A4A24-9926-D143-AE5C-123C946C4E57}"/>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2425289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8FAEE4-7AC0-204B-BC2A-808D57B99B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06FC0-B23E-9042-95F7-B42969C577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5E6F5-C55B-CD4C-A2DE-E2A53CE2A76C}"/>
              </a:ext>
            </a:extLst>
          </p:cNvPr>
          <p:cNvSpPr>
            <a:spLocks noGrp="1"/>
          </p:cNvSpPr>
          <p:nvPr>
            <p:ph type="dt" sz="half" idx="10"/>
          </p:nvPr>
        </p:nvSpPr>
        <p:spPr/>
        <p:txBody>
          <a:bodyPr/>
          <a:lstStyle/>
          <a:p>
            <a:fld id="{AE933427-C28E-BA45-80BB-7FBD19731956}" type="datetime1">
              <a:rPr lang="en-US" smtClean="0"/>
              <a:t>4/28/25</a:t>
            </a:fld>
            <a:endParaRPr lang="en-US"/>
          </a:p>
        </p:txBody>
      </p:sp>
      <p:sp>
        <p:nvSpPr>
          <p:cNvPr id="5" name="Footer Placeholder 4">
            <a:extLst>
              <a:ext uri="{FF2B5EF4-FFF2-40B4-BE49-F238E27FC236}">
                <a16:creationId xmlns:a16="http://schemas.microsoft.com/office/drawing/2014/main" id="{CB2808DE-426F-E44A-B359-46D162076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C05C0-5913-4046-8357-BD5EE6193DA8}"/>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12501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A6C3-BC38-EC4C-AE59-07F865DDA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C5B26-B4AF-514B-B79C-072FC5FB00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6AA1E-0FCC-DF46-8386-B121BEE08373}"/>
              </a:ext>
            </a:extLst>
          </p:cNvPr>
          <p:cNvSpPr>
            <a:spLocks noGrp="1"/>
          </p:cNvSpPr>
          <p:nvPr>
            <p:ph type="dt" sz="half" idx="10"/>
          </p:nvPr>
        </p:nvSpPr>
        <p:spPr/>
        <p:txBody>
          <a:bodyPr/>
          <a:lstStyle/>
          <a:p>
            <a:fld id="{93A0F9A1-1DEE-574A-B67F-24CA1B575EFC}" type="datetime1">
              <a:rPr lang="en-US" smtClean="0"/>
              <a:t>4/28/25</a:t>
            </a:fld>
            <a:endParaRPr lang="en-US"/>
          </a:p>
        </p:txBody>
      </p:sp>
      <p:sp>
        <p:nvSpPr>
          <p:cNvPr id="5" name="Footer Placeholder 4">
            <a:extLst>
              <a:ext uri="{FF2B5EF4-FFF2-40B4-BE49-F238E27FC236}">
                <a16:creationId xmlns:a16="http://schemas.microsoft.com/office/drawing/2014/main" id="{A752F9B8-F6F7-444E-827C-FE92D20F0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28E4B-B719-2143-AB6D-EAB6C874EE19}"/>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140281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9EE0-E46F-5345-8E92-1F0D0F8186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BA566F-7250-A246-B6CC-EB9F8F8E1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D9B76-772C-2944-9EAB-9C5AB1C0AD04}"/>
              </a:ext>
            </a:extLst>
          </p:cNvPr>
          <p:cNvSpPr>
            <a:spLocks noGrp="1"/>
          </p:cNvSpPr>
          <p:nvPr>
            <p:ph type="dt" sz="half" idx="10"/>
          </p:nvPr>
        </p:nvSpPr>
        <p:spPr/>
        <p:txBody>
          <a:bodyPr/>
          <a:lstStyle/>
          <a:p>
            <a:fld id="{C67871E6-48DB-8D4D-9270-A91C628E44AF}" type="datetime1">
              <a:rPr lang="en-US" smtClean="0"/>
              <a:t>4/28/25</a:t>
            </a:fld>
            <a:endParaRPr lang="en-US"/>
          </a:p>
        </p:txBody>
      </p:sp>
      <p:sp>
        <p:nvSpPr>
          <p:cNvPr id="5" name="Footer Placeholder 4">
            <a:extLst>
              <a:ext uri="{FF2B5EF4-FFF2-40B4-BE49-F238E27FC236}">
                <a16:creationId xmlns:a16="http://schemas.microsoft.com/office/drawing/2014/main" id="{07170969-5E26-CB4D-92A7-EB306F14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F4350-978F-6740-BBD5-982349C25BA2}"/>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320628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94FC-A1E0-6D4F-8B6F-50EA15A38C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393E6-2CE2-B84D-93B0-CEA9EA7A80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DEFC3-AE6F-A148-9789-D9063F7DA1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0C7004-87D6-2745-A59F-9F6C1940D2CC}"/>
              </a:ext>
            </a:extLst>
          </p:cNvPr>
          <p:cNvSpPr>
            <a:spLocks noGrp="1"/>
          </p:cNvSpPr>
          <p:nvPr>
            <p:ph type="dt" sz="half" idx="10"/>
          </p:nvPr>
        </p:nvSpPr>
        <p:spPr/>
        <p:txBody>
          <a:bodyPr/>
          <a:lstStyle/>
          <a:p>
            <a:fld id="{2E8CDC74-9BD3-644B-AE65-981BA3BA3532}" type="datetime1">
              <a:rPr lang="en-US" smtClean="0"/>
              <a:t>4/28/25</a:t>
            </a:fld>
            <a:endParaRPr lang="en-US"/>
          </a:p>
        </p:txBody>
      </p:sp>
      <p:sp>
        <p:nvSpPr>
          <p:cNvPr id="6" name="Footer Placeholder 5">
            <a:extLst>
              <a:ext uri="{FF2B5EF4-FFF2-40B4-BE49-F238E27FC236}">
                <a16:creationId xmlns:a16="http://schemas.microsoft.com/office/drawing/2014/main" id="{09D88BEC-6546-4B40-B75E-C46FE5E30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409F6-0C42-6A44-8D55-83B5912AA5D6}"/>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2890141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B61E-0C26-2849-A627-A6851D17A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DAD9F0-01B5-5947-81F5-651AEFD5B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0D18E9-FB88-1B42-BA61-B6A77558D8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FF5C15-D2AD-7B42-806F-265E47D17D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54330-4744-6649-AC2B-F5640C3BEE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279A1F-9505-FF47-B1E9-DAC88E9E4641}"/>
              </a:ext>
            </a:extLst>
          </p:cNvPr>
          <p:cNvSpPr>
            <a:spLocks noGrp="1"/>
          </p:cNvSpPr>
          <p:nvPr>
            <p:ph type="dt" sz="half" idx="10"/>
          </p:nvPr>
        </p:nvSpPr>
        <p:spPr/>
        <p:txBody>
          <a:bodyPr/>
          <a:lstStyle/>
          <a:p>
            <a:fld id="{D5328452-6538-DF48-BAB1-766053F4960B}" type="datetime1">
              <a:rPr lang="en-US" smtClean="0"/>
              <a:t>4/28/25</a:t>
            </a:fld>
            <a:endParaRPr lang="en-US"/>
          </a:p>
        </p:txBody>
      </p:sp>
      <p:sp>
        <p:nvSpPr>
          <p:cNvPr id="8" name="Footer Placeholder 7">
            <a:extLst>
              <a:ext uri="{FF2B5EF4-FFF2-40B4-BE49-F238E27FC236}">
                <a16:creationId xmlns:a16="http://schemas.microsoft.com/office/drawing/2014/main" id="{4324EB4B-762C-2746-BF83-0BC34B8057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04C4C-BAE8-DE42-B382-0DD250250DD2}"/>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307455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EC8D-1A6E-B245-B04A-19CB0EAC14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358FAE-2241-FA49-B802-8D481430A670}"/>
              </a:ext>
            </a:extLst>
          </p:cNvPr>
          <p:cNvSpPr>
            <a:spLocks noGrp="1"/>
          </p:cNvSpPr>
          <p:nvPr>
            <p:ph type="dt" sz="half" idx="10"/>
          </p:nvPr>
        </p:nvSpPr>
        <p:spPr/>
        <p:txBody>
          <a:bodyPr/>
          <a:lstStyle/>
          <a:p>
            <a:fld id="{98C628BE-90A0-B049-BA3B-A85AD2396126}" type="datetime1">
              <a:rPr lang="en-US" smtClean="0"/>
              <a:t>4/28/25</a:t>
            </a:fld>
            <a:endParaRPr lang="en-US"/>
          </a:p>
        </p:txBody>
      </p:sp>
      <p:sp>
        <p:nvSpPr>
          <p:cNvPr id="4" name="Footer Placeholder 3">
            <a:extLst>
              <a:ext uri="{FF2B5EF4-FFF2-40B4-BE49-F238E27FC236}">
                <a16:creationId xmlns:a16="http://schemas.microsoft.com/office/drawing/2014/main" id="{8E413E3E-B95F-524A-AC25-A3F73F6051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10255-7888-A644-80F9-0754EF197F8C}"/>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1715792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23A97-40FC-CC41-A1FC-B0B4C805D1E9}"/>
              </a:ext>
            </a:extLst>
          </p:cNvPr>
          <p:cNvSpPr>
            <a:spLocks noGrp="1"/>
          </p:cNvSpPr>
          <p:nvPr>
            <p:ph type="dt" sz="half" idx="10"/>
          </p:nvPr>
        </p:nvSpPr>
        <p:spPr/>
        <p:txBody>
          <a:bodyPr/>
          <a:lstStyle/>
          <a:p>
            <a:fld id="{A7E8AD46-2D9A-3347-AE15-ACA6831BF4E3}" type="datetime1">
              <a:rPr lang="en-US" smtClean="0"/>
              <a:t>4/28/25</a:t>
            </a:fld>
            <a:endParaRPr lang="en-US"/>
          </a:p>
        </p:txBody>
      </p:sp>
      <p:sp>
        <p:nvSpPr>
          <p:cNvPr id="3" name="Footer Placeholder 2">
            <a:extLst>
              <a:ext uri="{FF2B5EF4-FFF2-40B4-BE49-F238E27FC236}">
                <a16:creationId xmlns:a16="http://schemas.microsoft.com/office/drawing/2014/main" id="{0B48A162-68CA-C449-A403-49C13DF65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8EC059-7D76-9246-895C-2470E79BFBDD}"/>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201368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39E1-ADC4-FF40-9360-7376C232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DE21D8-D477-8C45-969E-1B569A778C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918DFC-1059-3545-9967-9FE5D7648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313B8-608D-F644-A5F2-B2DF702D1A04}"/>
              </a:ext>
            </a:extLst>
          </p:cNvPr>
          <p:cNvSpPr>
            <a:spLocks noGrp="1"/>
          </p:cNvSpPr>
          <p:nvPr>
            <p:ph type="dt" sz="half" idx="10"/>
          </p:nvPr>
        </p:nvSpPr>
        <p:spPr/>
        <p:txBody>
          <a:bodyPr/>
          <a:lstStyle/>
          <a:p>
            <a:fld id="{2F5C35D3-56EB-1843-ADFD-C968F6E46298}" type="datetime1">
              <a:rPr lang="en-US" smtClean="0"/>
              <a:t>4/28/25</a:t>
            </a:fld>
            <a:endParaRPr lang="en-US"/>
          </a:p>
        </p:txBody>
      </p:sp>
      <p:sp>
        <p:nvSpPr>
          <p:cNvPr id="6" name="Footer Placeholder 5">
            <a:extLst>
              <a:ext uri="{FF2B5EF4-FFF2-40B4-BE49-F238E27FC236}">
                <a16:creationId xmlns:a16="http://schemas.microsoft.com/office/drawing/2014/main" id="{CD1E656C-9764-EC4D-B002-991AAF61D8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206F2-5216-AB4B-8AFF-F4AEA8CED66B}"/>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120979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02B4-8931-F44C-B80D-A71A09A1F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1691C-AEA2-4A4A-93A4-921CD0684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3E3A82-5F3F-A44A-84D7-2B01DA536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F1FEC-644C-CB49-8956-75119957CEFD}"/>
              </a:ext>
            </a:extLst>
          </p:cNvPr>
          <p:cNvSpPr>
            <a:spLocks noGrp="1"/>
          </p:cNvSpPr>
          <p:nvPr>
            <p:ph type="dt" sz="half" idx="10"/>
          </p:nvPr>
        </p:nvSpPr>
        <p:spPr/>
        <p:txBody>
          <a:bodyPr/>
          <a:lstStyle/>
          <a:p>
            <a:fld id="{7E08A528-D61E-0646-8359-12109D96B564}" type="datetime1">
              <a:rPr lang="en-US" smtClean="0"/>
              <a:t>4/28/25</a:t>
            </a:fld>
            <a:endParaRPr lang="en-US"/>
          </a:p>
        </p:txBody>
      </p:sp>
      <p:sp>
        <p:nvSpPr>
          <p:cNvPr id="6" name="Footer Placeholder 5">
            <a:extLst>
              <a:ext uri="{FF2B5EF4-FFF2-40B4-BE49-F238E27FC236}">
                <a16:creationId xmlns:a16="http://schemas.microsoft.com/office/drawing/2014/main" id="{B9007F74-2F18-CE4E-8FAB-A20581ACF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1DAEA-0024-DA47-8068-62F76F36C356}"/>
              </a:ext>
            </a:extLst>
          </p:cNvPr>
          <p:cNvSpPr>
            <a:spLocks noGrp="1"/>
          </p:cNvSpPr>
          <p:nvPr>
            <p:ph type="sldNum" sz="quarter" idx="12"/>
          </p:nvPr>
        </p:nvSpPr>
        <p:spPr/>
        <p:txBody>
          <a:bodyPr/>
          <a:lstStyle/>
          <a:p>
            <a:fld id="{F7B880A6-714D-A744-9B5A-C2C98D5C3366}" type="slidenum">
              <a:rPr lang="en-US" smtClean="0"/>
              <a:t>‹#›</a:t>
            </a:fld>
            <a:endParaRPr lang="en-US"/>
          </a:p>
        </p:txBody>
      </p:sp>
    </p:spTree>
    <p:extLst>
      <p:ext uri="{BB962C8B-B14F-4D97-AF65-F5344CB8AC3E}">
        <p14:creationId xmlns:p14="http://schemas.microsoft.com/office/powerpoint/2010/main" val="174429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87D91B-D60C-F345-B216-9BDE34B146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4410C8-3F3F-5845-BF57-B6CAA1147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3A30C-FFA0-0547-A1D3-D5C28412CF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39B0B-5C42-9647-B07B-32BFFD790CF9}" type="datetime1">
              <a:rPr lang="en-US" smtClean="0"/>
              <a:t>4/28/25</a:t>
            </a:fld>
            <a:endParaRPr lang="en-US"/>
          </a:p>
        </p:txBody>
      </p:sp>
      <p:sp>
        <p:nvSpPr>
          <p:cNvPr id="5" name="Footer Placeholder 4">
            <a:extLst>
              <a:ext uri="{FF2B5EF4-FFF2-40B4-BE49-F238E27FC236}">
                <a16:creationId xmlns:a16="http://schemas.microsoft.com/office/drawing/2014/main" id="{7757284B-3592-9B4E-8DF7-B8B78192B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AF4671-1469-0B4A-8D65-AE92BE87A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880A6-714D-A744-9B5A-C2C98D5C3366}" type="slidenum">
              <a:rPr lang="en-US" smtClean="0"/>
              <a:t>‹#›</a:t>
            </a:fld>
            <a:endParaRPr lang="en-US"/>
          </a:p>
        </p:txBody>
      </p:sp>
    </p:spTree>
    <p:extLst>
      <p:ext uri="{BB962C8B-B14F-4D97-AF65-F5344CB8AC3E}">
        <p14:creationId xmlns:p14="http://schemas.microsoft.com/office/powerpoint/2010/main" val="2206370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02ADDB-CF1D-E047-8E8A-E2D514E496AB}"/>
              </a:ext>
            </a:extLst>
          </p:cNvPr>
          <p:cNvSpPr txBox="1">
            <a:spLocks noChangeArrowheads="1"/>
          </p:cNvSpPr>
          <p:nvPr/>
        </p:nvSpPr>
        <p:spPr>
          <a:xfrm>
            <a:off x="734728" y="224853"/>
            <a:ext cx="11152472" cy="2955925"/>
          </a:xfrm>
          <a:prstGeom prst="rect">
            <a:avLst/>
          </a:prstGeom>
          <a:ln w="12700">
            <a:solidFill>
              <a:schemeClr val="tx1"/>
            </a:solidFill>
            <a:miter lim="800000"/>
            <a:headEnd/>
            <a:tailEnd/>
          </a:ln>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2800" dirty="0">
                <a:solidFill>
                  <a:srgbClr val="000099"/>
                </a:solidFill>
                <a:latin typeface="Times New Roman" panose="02020603050405020304" pitchFamily="18" charset="0"/>
                <a:cs typeface="Times New Roman" panose="02020603050405020304" pitchFamily="18" charset="0"/>
              </a:rPr>
              <a:t>University of Baghdad</a:t>
            </a:r>
            <a:br>
              <a:rPr lang="en-GB" altLang="en-US" sz="2800" dirty="0">
                <a:solidFill>
                  <a:srgbClr val="000099"/>
                </a:solidFill>
                <a:latin typeface="Times New Roman" panose="02020603050405020304" pitchFamily="18" charset="0"/>
                <a:cs typeface="Times New Roman" panose="02020603050405020304" pitchFamily="18" charset="0"/>
              </a:rPr>
            </a:br>
            <a:r>
              <a:rPr lang="en-GB" altLang="en-US" sz="2800" dirty="0">
                <a:solidFill>
                  <a:srgbClr val="000099"/>
                </a:solidFill>
                <a:latin typeface="Times New Roman" panose="02020603050405020304" pitchFamily="18" charset="0"/>
                <a:cs typeface="Times New Roman" panose="02020603050405020304" pitchFamily="18" charset="0"/>
              </a:rPr>
              <a:t>College of Science for Women </a:t>
            </a:r>
            <a:br>
              <a:rPr lang="en-GB" altLang="en-US" sz="2800" dirty="0">
                <a:solidFill>
                  <a:srgbClr val="000099"/>
                </a:solidFill>
                <a:latin typeface="Times New Roman" panose="02020603050405020304" pitchFamily="18" charset="0"/>
                <a:cs typeface="Times New Roman" panose="02020603050405020304" pitchFamily="18" charset="0"/>
              </a:rPr>
            </a:br>
            <a:r>
              <a:rPr lang="en-GB" altLang="en-US" sz="2800" dirty="0">
                <a:solidFill>
                  <a:srgbClr val="000099"/>
                </a:solidFill>
                <a:latin typeface="Times New Roman" panose="02020603050405020304" pitchFamily="18" charset="0"/>
                <a:cs typeface="Times New Roman" panose="02020603050405020304" pitchFamily="18" charset="0"/>
              </a:rPr>
              <a:t>Department of Chemistry</a:t>
            </a:r>
            <a:br>
              <a:rPr lang="en-GB" altLang="en-US" sz="2800" dirty="0">
                <a:solidFill>
                  <a:srgbClr val="000099"/>
                </a:solidFill>
                <a:latin typeface="Times New Roman" panose="02020603050405020304" pitchFamily="18" charset="0"/>
                <a:cs typeface="Times New Roman" panose="02020603050405020304" pitchFamily="18" charset="0"/>
              </a:rPr>
            </a:br>
            <a:r>
              <a:rPr lang="en-GB" altLang="en-US" sz="2800" dirty="0">
                <a:solidFill>
                  <a:srgbClr val="000099"/>
                </a:solidFill>
                <a:latin typeface="Times New Roman" panose="02020603050405020304" pitchFamily="18" charset="0"/>
                <a:cs typeface="Times New Roman" panose="02020603050405020304" pitchFamily="18" charset="0"/>
              </a:rPr>
              <a:t>Instrumental Analysis Chemistry</a:t>
            </a:r>
            <a:br>
              <a:rPr lang="en-GB" altLang="en-US" sz="2800" dirty="0">
                <a:solidFill>
                  <a:srgbClr val="000099"/>
                </a:solidFill>
                <a:latin typeface="Times New Roman" panose="02020603050405020304" pitchFamily="18" charset="0"/>
                <a:cs typeface="Times New Roman" panose="02020603050405020304" pitchFamily="18" charset="0"/>
              </a:rPr>
            </a:br>
            <a:r>
              <a:rPr lang="en-GB" altLang="en-US" sz="2800" dirty="0">
                <a:solidFill>
                  <a:srgbClr val="000099"/>
                </a:solidFill>
                <a:latin typeface="Times New Roman" panose="02020603050405020304" pitchFamily="18" charset="0"/>
                <a:cs typeface="Times New Roman" panose="02020603050405020304" pitchFamily="18" charset="0"/>
              </a:rPr>
              <a:t>Second Semester </a:t>
            </a:r>
            <a:br>
              <a:rPr lang="en-GB" altLang="en-US" sz="2800" dirty="0">
                <a:solidFill>
                  <a:srgbClr val="000099"/>
                </a:solidFill>
                <a:latin typeface="Times New Roman" panose="02020603050405020304" pitchFamily="18" charset="0"/>
                <a:cs typeface="Times New Roman" panose="02020603050405020304" pitchFamily="18" charset="0"/>
              </a:rPr>
            </a:br>
            <a:r>
              <a:rPr lang="en-US" altLang="en-US" sz="2800" b="1" i="1" dirty="0">
                <a:solidFill>
                  <a:srgbClr val="000099"/>
                </a:solidFill>
                <a:latin typeface="Times New Roman" panose="02020603050405020304" pitchFamily="18" charset="0"/>
                <a:cs typeface="Times New Roman" panose="02020603050405020304" pitchFamily="18" charset="0"/>
              </a:rPr>
              <a:t>Electroanalytical Chemistry</a:t>
            </a:r>
            <a:endParaRPr lang="en-US" sz="2800" dirty="0">
              <a:solidFill>
                <a:srgbClr val="C00000"/>
              </a:solidFill>
              <a:effectLst>
                <a:outerShdw blurRad="38100" dist="38100" dir="2700000" algn="tl">
                  <a:srgbClr val="000000"/>
                </a:outerShdw>
              </a:effectLst>
              <a:latin typeface="Times New Roman" pitchFamily="18" charset="0"/>
            </a:endParaRPr>
          </a:p>
          <a:p>
            <a:endParaRPr lang="en-US" sz="2800" dirty="0">
              <a:solidFill>
                <a:srgbClr val="C00000"/>
              </a:solidFill>
              <a:effectLst>
                <a:outerShdw blurRad="38100" dist="38100" dir="2700000" algn="tl">
                  <a:srgbClr val="000000"/>
                </a:outerShdw>
              </a:effectLst>
              <a:latin typeface="Times New Roman" pitchFamily="18" charset="0"/>
            </a:endParaRPr>
          </a:p>
          <a:p>
            <a:r>
              <a:rPr lang="en-US" sz="2800" dirty="0">
                <a:solidFill>
                  <a:srgbClr val="C00000"/>
                </a:solidFill>
                <a:effectLst>
                  <a:outerShdw blurRad="38100" dist="38100" dir="2700000" algn="tl">
                    <a:srgbClr val="000000"/>
                  </a:outerShdw>
                </a:effectLst>
                <a:latin typeface="Times New Roman" pitchFamily="18" charset="0"/>
              </a:rPr>
              <a:t>Basic Principle of Polarography</a:t>
            </a:r>
            <a:br>
              <a:rPr lang="en-US" sz="2800" dirty="0">
                <a:solidFill>
                  <a:srgbClr val="C00000"/>
                </a:solidFill>
                <a:effectLst>
                  <a:outerShdw blurRad="38100" dist="38100" dir="2700000" algn="tl">
                    <a:srgbClr val="000000"/>
                  </a:outerShdw>
                </a:effectLst>
                <a:latin typeface="Times New Roman" pitchFamily="18" charset="0"/>
              </a:rPr>
            </a:br>
            <a:endParaRPr lang="en-GB" altLang="en-US" sz="2800" b="1" dirty="0">
              <a:solidFill>
                <a:srgbClr val="C00000"/>
              </a:solidFill>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A602711B-38DE-C14F-BA6E-0AD6549BB40B}"/>
              </a:ext>
            </a:extLst>
          </p:cNvPr>
          <p:cNvSpPr>
            <a:spLocks noGrp="1"/>
          </p:cNvSpPr>
          <p:nvPr>
            <p:ph type="subTitle" idx="1"/>
          </p:nvPr>
        </p:nvSpPr>
        <p:spPr>
          <a:xfrm>
            <a:off x="195317" y="3326932"/>
            <a:ext cx="11586952" cy="2749550"/>
          </a:xfrm>
        </p:spPr>
        <p:txBody>
          <a:bodyPr>
            <a:normAutofit fontScale="25000" lnSpcReduction="20000"/>
          </a:bodyPr>
          <a:lstStyle/>
          <a:p>
            <a:pPr>
              <a:defRPr/>
            </a:pPr>
            <a:r>
              <a:rPr lang="en-GB" altLang="en-US" sz="9600" b="1" i="1" dirty="0">
                <a:solidFill>
                  <a:srgbClr val="C00000"/>
                </a:solidFill>
                <a:latin typeface="Times New Roman" panose="02020603050405020304" pitchFamily="18" charset="0"/>
                <a:cs typeface="Times New Roman" panose="02020603050405020304" pitchFamily="18" charset="0"/>
              </a:rPr>
              <a:t>Lecturer</a:t>
            </a:r>
          </a:p>
          <a:p>
            <a:pPr>
              <a:defRPr/>
            </a:pPr>
            <a:r>
              <a:rPr lang="en-US" sz="9600" dirty="0">
                <a:solidFill>
                  <a:schemeClr val="tx1"/>
                </a:solidFill>
                <a:latin typeface="Times New Roman" panose="02020603050405020304" pitchFamily="18" charset="0"/>
                <a:cs typeface="Times New Roman" panose="02020603050405020304" pitchFamily="18" charset="0"/>
              </a:rPr>
              <a:t>Asst. Prof.  Dr. Maha Al-Tameemi</a:t>
            </a:r>
          </a:p>
          <a:p>
            <a:pPr>
              <a:defRPr/>
            </a:pPr>
            <a:r>
              <a:rPr lang="en-US" sz="9600" dirty="0">
                <a:solidFill>
                  <a:schemeClr val="tx1"/>
                </a:solidFill>
                <a:latin typeface="Times New Roman" panose="02020603050405020304" pitchFamily="18" charset="0"/>
                <a:cs typeface="Times New Roman" panose="02020603050405020304" pitchFamily="18" charset="0"/>
              </a:rPr>
              <a:t>Lecture Time: Group A&amp;B on Tuesday  at (8:30 AM -11:30 PM )</a:t>
            </a:r>
          </a:p>
          <a:p>
            <a:pPr algn="l">
              <a:defRPr/>
            </a:pPr>
            <a:r>
              <a:rPr lang="en-GB" altLang="en-US" sz="9600" i="1" u="sng" dirty="0">
                <a:solidFill>
                  <a:srgbClr val="FF0000"/>
                </a:solidFill>
                <a:latin typeface="Times New Roman" panose="02020603050405020304" pitchFamily="18" charset="0"/>
                <a:cs typeface="Times New Roman" panose="02020603050405020304" pitchFamily="18" charset="0"/>
              </a:rPr>
              <a:t>Texts:</a:t>
            </a:r>
          </a:p>
          <a:p>
            <a:pPr marL="642938" indent="-642938" algn="l">
              <a:buFont typeface="Wingdings" pitchFamily="2" charset="2"/>
              <a:buChar char="v"/>
              <a:defRPr/>
            </a:pPr>
            <a:r>
              <a:rPr lang="en-GB" altLang="en-US" sz="7200" dirty="0">
                <a:solidFill>
                  <a:srgbClr val="000099"/>
                </a:solidFill>
                <a:latin typeface="Times New Roman" panose="02020603050405020304" pitchFamily="18" charset="0"/>
                <a:cs typeface="Times New Roman" panose="02020603050405020304" pitchFamily="18" charset="0"/>
              </a:rPr>
              <a:t>Principle of Instrumental Analysis, by Douglas A. Skoog, </a:t>
            </a:r>
            <a:r>
              <a:rPr lang="en-GB" altLang="en-US" sz="7200" dirty="0" err="1">
                <a:solidFill>
                  <a:srgbClr val="000099"/>
                </a:solidFill>
                <a:latin typeface="Times New Roman" panose="02020603050405020304" pitchFamily="18" charset="0"/>
                <a:cs typeface="Times New Roman" panose="02020603050405020304" pitchFamily="18" charset="0"/>
              </a:rPr>
              <a:t>F.James</a:t>
            </a:r>
            <a:r>
              <a:rPr lang="en-GB" altLang="en-US" sz="7200" dirty="0">
                <a:solidFill>
                  <a:srgbClr val="000099"/>
                </a:solidFill>
                <a:latin typeface="Times New Roman" panose="02020603050405020304" pitchFamily="18" charset="0"/>
                <a:cs typeface="Times New Roman" panose="02020603050405020304" pitchFamily="18" charset="0"/>
              </a:rPr>
              <a:t> Holler, Stanley R. Crouch, Chapters 9, 10, 11, and 12(6</a:t>
            </a:r>
            <a:r>
              <a:rPr lang="en-GB" altLang="en-US" sz="7200" baseline="30000" dirty="0">
                <a:solidFill>
                  <a:srgbClr val="000099"/>
                </a:solidFill>
                <a:latin typeface="Times New Roman" panose="02020603050405020304" pitchFamily="18" charset="0"/>
                <a:cs typeface="Times New Roman" panose="02020603050405020304" pitchFamily="18" charset="0"/>
              </a:rPr>
              <a:t>th</a:t>
            </a:r>
            <a:r>
              <a:rPr lang="en-GB" altLang="en-US" sz="7200" dirty="0">
                <a:solidFill>
                  <a:srgbClr val="000099"/>
                </a:solidFill>
                <a:latin typeface="Times New Roman" panose="02020603050405020304" pitchFamily="18" charset="0"/>
                <a:cs typeface="Times New Roman" panose="02020603050405020304" pitchFamily="18" charset="0"/>
              </a:rPr>
              <a:t> Edition)</a:t>
            </a:r>
          </a:p>
          <a:p>
            <a:pPr marL="642938" indent="-642938" algn="l">
              <a:buFont typeface="Wingdings" pitchFamily="2" charset="2"/>
              <a:buChar char="v"/>
              <a:defRPr/>
            </a:pPr>
            <a:r>
              <a:rPr lang="en-GB" altLang="en-US" sz="7200" dirty="0">
                <a:solidFill>
                  <a:srgbClr val="000099"/>
                </a:solidFill>
                <a:latin typeface="Times New Roman" panose="02020603050405020304" pitchFamily="18" charset="0"/>
                <a:cs typeface="Times New Roman" panose="02020603050405020304" pitchFamily="18" charset="0"/>
              </a:rPr>
              <a:t>Spectrochemical Analysis, by James D. </a:t>
            </a:r>
            <a:r>
              <a:rPr lang="en-GB" altLang="en-US" sz="7200" dirty="0" err="1">
                <a:solidFill>
                  <a:srgbClr val="000099"/>
                </a:solidFill>
                <a:latin typeface="Times New Roman" panose="02020603050405020304" pitchFamily="18" charset="0"/>
                <a:cs typeface="Times New Roman" panose="02020603050405020304" pitchFamily="18" charset="0"/>
              </a:rPr>
              <a:t>Ingle,Jr</a:t>
            </a:r>
            <a:r>
              <a:rPr lang="en-GB" altLang="en-US" sz="7200" dirty="0">
                <a:solidFill>
                  <a:srgbClr val="000099"/>
                </a:solidFill>
                <a:latin typeface="Times New Roman" panose="02020603050405020304" pitchFamily="18" charset="0"/>
                <a:cs typeface="Times New Roman" panose="02020603050405020304" pitchFamily="18" charset="0"/>
              </a:rPr>
              <a:t> and Stanley R. Crouch, Chapters 7, 8, 9, 10, and 11.</a:t>
            </a:r>
          </a:p>
          <a:p>
            <a:pPr marL="642938" indent="-642938" algn="l">
              <a:buFont typeface="Wingdings" pitchFamily="2" charset="2"/>
              <a:buChar char="v"/>
              <a:defRPr/>
            </a:pPr>
            <a:r>
              <a:rPr lang="en-GB" altLang="en-US" sz="7200" dirty="0">
                <a:solidFill>
                  <a:srgbClr val="000099"/>
                </a:solidFill>
                <a:latin typeface="Times New Roman" panose="02020603050405020304" pitchFamily="18" charset="0"/>
                <a:cs typeface="Times New Roman" panose="02020603050405020304" pitchFamily="18" charset="0"/>
              </a:rPr>
              <a:t>Most Analytical Chemistry Textbooks</a:t>
            </a:r>
            <a:r>
              <a:rPr lang="en-GB" altLang="en-US" sz="7200" dirty="0">
                <a:latin typeface="Times New Roman" panose="02020603050405020304" pitchFamily="18" charset="0"/>
                <a:cs typeface="Times New Roman" panose="02020603050405020304" pitchFamily="18" charset="0"/>
              </a:rPr>
              <a:t>.</a:t>
            </a:r>
          </a:p>
          <a:p>
            <a:pPr marL="642938" indent="-642938" algn="l">
              <a:buFont typeface="Wingdings" pitchFamily="2" charset="2"/>
              <a:buChar char="v"/>
              <a:defRPr/>
            </a:pPr>
            <a:r>
              <a:rPr lang="en-GB" altLang="en-US" sz="7200" dirty="0">
                <a:solidFill>
                  <a:srgbClr val="000099"/>
                </a:solidFill>
                <a:latin typeface="Times New Roman" panose="02020603050405020304" pitchFamily="18" charset="0"/>
                <a:cs typeface="Times New Roman" panose="02020603050405020304" pitchFamily="18" charset="0"/>
              </a:rPr>
              <a:t>Handout</a:t>
            </a:r>
            <a:endParaRPr lang="en-GB" altLang="en-US" sz="3200" dirty="0"/>
          </a:p>
          <a:p>
            <a:pPr algn="l">
              <a:defRPr/>
            </a:pPr>
            <a:endParaRPr lang="en-GB" altLang="en-US" sz="3200" dirty="0"/>
          </a:p>
          <a:p>
            <a:pPr>
              <a:defRPr/>
            </a:pPr>
            <a:endParaRPr lang="en-US" sz="3200" dirty="0"/>
          </a:p>
          <a:p>
            <a:pPr>
              <a:defRPr/>
            </a:pPr>
            <a:endParaRPr lang="en-US" dirty="0"/>
          </a:p>
        </p:txBody>
      </p:sp>
    </p:spTree>
    <p:extLst>
      <p:ext uri="{BB962C8B-B14F-4D97-AF65-F5344CB8AC3E}">
        <p14:creationId xmlns:p14="http://schemas.microsoft.com/office/powerpoint/2010/main" val="31870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41B67654-0F63-BE43-A6C9-D09A6590C9C4}"/>
              </a:ext>
            </a:extLst>
          </p:cNvPr>
          <p:cNvSpPr>
            <a:spLocks noGrp="1" noChangeArrowheads="1"/>
          </p:cNvSpPr>
          <p:nvPr>
            <p:ph idx="1"/>
          </p:nvPr>
        </p:nvSpPr>
        <p:spPr>
          <a:xfrm>
            <a:off x="92939" y="136524"/>
            <a:ext cx="12006121" cy="6721475"/>
          </a:xfrm>
        </p:spPr>
        <p:txBody>
          <a:bodyPr>
            <a:normAutofit/>
          </a:bodyPr>
          <a:lstStyle/>
          <a:p>
            <a:pPr marL="0" indent="0" algn="l" rtl="0" eaLnBrk="1" hangingPunct="1">
              <a:lnSpc>
                <a:spcPct val="80000"/>
              </a:lnSpc>
              <a:buNone/>
              <a:defRPr/>
            </a:pPr>
            <a:r>
              <a:rPr lang="en-US" altLang="en-US" sz="2400" b="1" i="1" u="sng" dirty="0">
                <a:solidFill>
                  <a:srgbClr val="CC0000"/>
                </a:solidFill>
                <a:latin typeface="Times New Roman" panose="02020603050405020304" pitchFamily="18" charset="0"/>
                <a:cs typeface="Times New Roman" panose="02020603050405020304" pitchFamily="18" charset="0"/>
              </a:rPr>
              <a:t>2-Diffusion Current(id)</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The difference between Residual current and limiting current is called diffusion current(id)</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Diffusion current is due to the actual diffusion of elctoreducible ions from the bulk of the sample to the surface of the mercury droplet due to the concentration gradient</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When the potential of the working electrode is sufficiently negative, the rate of reduction of Cd</a:t>
            </a:r>
            <a:r>
              <a:rPr lang="en-US" altLang="en-US" sz="2000" baseline="30000" dirty="0">
                <a:solidFill>
                  <a:srgbClr val="000000"/>
                </a:solidFill>
                <a:latin typeface="Times New Roman" panose="02020603050405020304" pitchFamily="18" charset="0"/>
                <a:cs typeface="Times New Roman" panose="02020603050405020304" pitchFamily="18" charset="0"/>
              </a:rPr>
              <a:t>2+</a:t>
            </a:r>
            <a:r>
              <a:rPr lang="en-US" altLang="en-US" sz="2000" dirty="0">
                <a:solidFill>
                  <a:srgbClr val="000000"/>
                </a:solidFill>
                <a:latin typeface="Times New Roman" panose="02020603050405020304" pitchFamily="18" charset="0"/>
                <a:cs typeface="Times New Roman" panose="02020603050405020304" pitchFamily="18" charset="0"/>
              </a:rPr>
              <a:t> ions is governed by the rate at which Cd</a:t>
            </a:r>
            <a:r>
              <a:rPr lang="en-US" altLang="en-US" sz="2000" baseline="30000" dirty="0">
                <a:solidFill>
                  <a:srgbClr val="000000"/>
                </a:solidFill>
                <a:latin typeface="Times New Roman" panose="02020603050405020304" pitchFamily="18" charset="0"/>
                <a:cs typeface="Times New Roman" panose="02020603050405020304" pitchFamily="18" charset="0"/>
              </a:rPr>
              <a:t>2+</a:t>
            </a:r>
            <a:r>
              <a:rPr lang="en-US" altLang="en-US" sz="2000" dirty="0">
                <a:solidFill>
                  <a:srgbClr val="000000"/>
                </a:solidFill>
                <a:latin typeface="Times New Roman" panose="02020603050405020304" pitchFamily="18" charset="0"/>
                <a:cs typeface="Times New Roman" panose="02020603050405020304" pitchFamily="18" charset="0"/>
              </a:rPr>
              <a:t> can reach the electrode. </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In the figure below it occurs at potentials more negative than ‑0.7 V. </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In an unstirred solution, the rate of reduction is controlled by the rate of diffusion of the analyte to the electrode. </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In this case, the limiting current is called the </a:t>
            </a:r>
            <a:r>
              <a:rPr lang="en-US" altLang="en-US" sz="2000" i="1" u="sng" dirty="0">
                <a:solidFill>
                  <a:srgbClr val="CC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diffusion current</a:t>
            </a:r>
            <a:r>
              <a:rPr lang="en-US" altLang="en-US" sz="2000" i="1" dirty="0">
                <a:solidFill>
                  <a:srgbClr val="000000"/>
                </a:solidFill>
                <a:latin typeface="Times New Roman" panose="02020603050405020304" pitchFamily="18" charset="0"/>
                <a:cs typeface="Times New Roman" panose="02020603050405020304" pitchFamily="18" charset="0"/>
              </a:rPr>
              <a:t>. </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The solution must be perfectly quiet to reach the diffusion limit in polarography. </a:t>
            </a:r>
          </a:p>
          <a:p>
            <a:pPr algn="l" rtl="0" eaLnBrk="1" hangingPunct="1">
              <a:lnSpc>
                <a:spcPct val="80000"/>
              </a:lnSpc>
              <a:defRPr/>
            </a:pPr>
            <a:r>
              <a:rPr lang="en-US" altLang="en-US" sz="2000" dirty="0">
                <a:solidFill>
                  <a:srgbClr val="000000"/>
                </a:solidFill>
                <a:latin typeface="Times New Roman" panose="02020603050405020304" pitchFamily="18" charset="0"/>
                <a:cs typeface="Times New Roman" panose="02020603050405020304" pitchFamily="18" charset="0"/>
              </a:rPr>
              <a:t>Thus, the diffusion current is the limiting current when the rate of electrolysis is controlled by the rate of diffusion of species to the electrode.</a:t>
            </a:r>
          </a:p>
          <a:p>
            <a:pPr algn="l" rtl="0" eaLnBrk="1" hangingPunct="1">
              <a:lnSpc>
                <a:spcPct val="80000"/>
              </a:lnSpc>
              <a:defRPr/>
            </a:pPr>
            <a:r>
              <a:rPr lang="en-US" altLang="en-US" sz="2000" b="1" dirty="0">
                <a:solidFill>
                  <a:srgbClr val="C00000"/>
                </a:solidFill>
                <a:latin typeface="Times New Roman" panose="02020603050405020304" pitchFamily="18" charset="0"/>
                <a:cs typeface="Times New Roman" panose="02020603050405020304" pitchFamily="18" charset="0"/>
              </a:rPr>
              <a:t>I</a:t>
            </a:r>
            <a:r>
              <a:rPr lang="en-US" altLang="en-US" sz="2000" b="1" baseline="-25000" dirty="0">
                <a:solidFill>
                  <a:srgbClr val="C00000"/>
                </a:solidFill>
                <a:latin typeface="Times New Roman" panose="02020603050405020304" pitchFamily="18" charset="0"/>
                <a:cs typeface="Times New Roman" panose="02020603050405020304" pitchFamily="18" charset="0"/>
              </a:rPr>
              <a:t>d</a:t>
            </a:r>
            <a:r>
              <a:rPr lang="en-US" altLang="en-US" sz="2000" b="1" dirty="0">
                <a:solidFill>
                  <a:srgbClr val="C00000"/>
                </a:solidFill>
                <a:latin typeface="Times New Roman" panose="02020603050405020304" pitchFamily="18" charset="0"/>
                <a:cs typeface="Times New Roman" panose="02020603050405020304" pitchFamily="18" charset="0"/>
              </a:rPr>
              <a:t>= limiting current –residual current </a:t>
            </a:r>
          </a:p>
          <a:p>
            <a:pPr marL="0" indent="0" algn="l" rtl="0" eaLnBrk="1" hangingPunct="1">
              <a:lnSpc>
                <a:spcPct val="80000"/>
              </a:lnSpc>
              <a:buNone/>
              <a:defRPr/>
            </a:pPr>
            <a:endParaRPr lang="en-US" altLang="en-US" sz="20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B412A61-94B0-0942-A4FE-63BAE9774162}"/>
              </a:ext>
            </a:extLst>
          </p:cNvPr>
          <p:cNvSpPr>
            <a:spLocks noGrp="1"/>
          </p:cNvSpPr>
          <p:nvPr>
            <p:ph type="sldNum" sz="quarter" idx="12"/>
          </p:nvPr>
        </p:nvSpPr>
        <p:spPr/>
        <p:txBody>
          <a:bodyPr/>
          <a:lstStyle/>
          <a:p>
            <a:fld id="{F7B880A6-714D-A744-9B5A-C2C98D5C3366}" type="slidenum">
              <a:rPr lang="en-US" smtClean="0"/>
              <a:t>10</a:t>
            </a:fld>
            <a:endParaRPr lang="en-US"/>
          </a:p>
        </p:txBody>
      </p:sp>
      <p:sp>
        <p:nvSpPr>
          <p:cNvPr id="25603" name="Rectangle 4">
            <a:extLst>
              <a:ext uri="{FF2B5EF4-FFF2-40B4-BE49-F238E27FC236}">
                <a16:creationId xmlns:a16="http://schemas.microsoft.com/office/drawing/2014/main" id="{CE6871E3-4991-F94A-90BD-21C54CDDB320}"/>
              </a:ext>
            </a:extLst>
          </p:cNvPr>
          <p:cNvSpPr>
            <a:spLocks noChangeArrowheads="1"/>
          </p:cNvSpPr>
          <p:nvPr/>
        </p:nvSpPr>
        <p:spPr bwMode="auto">
          <a:xfrm>
            <a:off x="6659563" y="1601918"/>
            <a:ext cx="33226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800">
                <a:solidFill>
                  <a:schemeClr val="tx1"/>
                </a:solidFill>
                <a:latin typeface="Arial" panose="020B0604020202020204" pitchFamily="34" charset="0"/>
                <a:cs typeface="Arial" panose="020B0604020202020204" pitchFamily="34" charset="0"/>
              </a:defRPr>
            </a:lvl1pPr>
            <a:lvl2pPr marL="742950" indent="-285750" algn="r" rtl="1">
              <a:defRPr sz="2800">
                <a:solidFill>
                  <a:schemeClr val="tx1"/>
                </a:solidFill>
                <a:latin typeface="Arial" panose="020B0604020202020204" pitchFamily="34" charset="0"/>
                <a:cs typeface="Arial" panose="020B0604020202020204" pitchFamily="34" charset="0"/>
              </a:defRPr>
            </a:lvl2pPr>
            <a:lvl3pPr marL="1143000" indent="-228600" algn="r" rtl="1">
              <a:defRPr sz="2800">
                <a:solidFill>
                  <a:schemeClr val="tx1"/>
                </a:solidFill>
                <a:latin typeface="Arial" panose="020B0604020202020204" pitchFamily="34" charset="0"/>
                <a:cs typeface="Arial" panose="020B0604020202020204" pitchFamily="34" charset="0"/>
              </a:defRPr>
            </a:lvl3pPr>
            <a:lvl4pPr marL="1600200" indent="-228600" algn="r" rtl="1">
              <a:defRPr sz="2800">
                <a:solidFill>
                  <a:schemeClr val="tx1"/>
                </a:solidFill>
                <a:latin typeface="Arial" panose="020B0604020202020204" pitchFamily="34" charset="0"/>
                <a:cs typeface="Arial" panose="020B0604020202020204" pitchFamily="34" charset="0"/>
              </a:defRPr>
            </a:lvl4pPr>
            <a:lvl5pPr marL="2057400" indent="-228600" algn="r" rtl="1">
              <a:defRPr sz="28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rtl="0" eaLnBrk="1" hangingPunct="1"/>
            <a:endParaRPr lang="en-US" altLang="en-US" sz="1800" b="1" dirty="0">
              <a:solidFill>
                <a:srgbClr val="CC0000"/>
              </a:solidFill>
            </a:endParaRPr>
          </a:p>
          <a:p>
            <a:pPr rtl="0" eaLnBrk="1" hangingPunct="1"/>
            <a:r>
              <a:rPr lang="en-US" altLang="en-US" sz="1800" b="1" dirty="0">
                <a:solidFill>
                  <a:srgbClr val="CC0000"/>
                </a:solidFill>
              </a:rPr>
              <a:t>Cd</a:t>
            </a:r>
            <a:r>
              <a:rPr lang="en-US" altLang="en-US" sz="1800" b="1" baseline="30000" dirty="0">
                <a:solidFill>
                  <a:srgbClr val="CC0000"/>
                </a:solidFill>
              </a:rPr>
              <a:t>2+</a:t>
            </a:r>
            <a:r>
              <a:rPr lang="en-US" altLang="en-US" sz="1800" b="1" dirty="0">
                <a:solidFill>
                  <a:srgbClr val="CC0000"/>
                </a:solidFill>
              </a:rPr>
              <a:t> + 2e                             Cd</a:t>
            </a:r>
          </a:p>
        </p:txBody>
      </p:sp>
      <p:sp>
        <p:nvSpPr>
          <p:cNvPr id="25604" name="Line 5">
            <a:extLst>
              <a:ext uri="{FF2B5EF4-FFF2-40B4-BE49-F238E27FC236}">
                <a16:creationId xmlns:a16="http://schemas.microsoft.com/office/drawing/2014/main" id="{03374CEB-3895-3949-A3ED-611BE6C321A9}"/>
              </a:ext>
            </a:extLst>
          </p:cNvPr>
          <p:cNvSpPr>
            <a:spLocks noChangeShapeType="1"/>
          </p:cNvSpPr>
          <p:nvPr/>
        </p:nvSpPr>
        <p:spPr bwMode="auto">
          <a:xfrm>
            <a:off x="8009427" y="2071142"/>
            <a:ext cx="152400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 name="Picture 6">
            <a:extLst>
              <a:ext uri="{FF2B5EF4-FFF2-40B4-BE49-F238E27FC236}">
                <a16:creationId xmlns:a16="http://schemas.microsoft.com/office/drawing/2014/main" id="{CE53FC28-C052-07E3-A9AA-358DF9E690BB}"/>
              </a:ext>
            </a:extLst>
          </p:cNvPr>
          <p:cNvPicPr>
            <a:picLocks noChangeAspect="1"/>
          </p:cNvPicPr>
          <p:nvPr/>
        </p:nvPicPr>
        <p:blipFill>
          <a:blip r:embed="rId2"/>
          <a:stretch>
            <a:fillRect/>
          </a:stretch>
        </p:blipFill>
        <p:spPr>
          <a:xfrm>
            <a:off x="8009427" y="3987901"/>
            <a:ext cx="3723861" cy="2806181"/>
          </a:xfrm>
          <a:prstGeom prst="rect">
            <a:avLst/>
          </a:prstGeom>
        </p:spPr>
      </p:pic>
    </p:spTree>
    <p:extLst>
      <p:ext uri="{BB962C8B-B14F-4D97-AF65-F5344CB8AC3E}">
        <p14:creationId xmlns:p14="http://schemas.microsoft.com/office/powerpoint/2010/main" val="158711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EC14F9-1642-2E3A-2EC6-57435316F931}"/>
              </a:ext>
            </a:extLst>
          </p:cNvPr>
          <p:cNvSpPr>
            <a:spLocks noGrp="1"/>
          </p:cNvSpPr>
          <p:nvPr>
            <p:ph type="sldNum" sz="quarter" idx="12"/>
          </p:nvPr>
        </p:nvSpPr>
        <p:spPr/>
        <p:txBody>
          <a:bodyPr/>
          <a:lstStyle/>
          <a:p>
            <a:fld id="{F7B880A6-714D-A744-9B5A-C2C98D5C3366}" type="slidenum">
              <a:rPr lang="en-US" smtClean="0"/>
              <a:t>11</a:t>
            </a:fld>
            <a:endParaRPr lang="en-US"/>
          </a:p>
        </p:txBody>
      </p:sp>
      <p:pic>
        <p:nvPicPr>
          <p:cNvPr id="5" name="Picture 4">
            <a:extLst>
              <a:ext uri="{FF2B5EF4-FFF2-40B4-BE49-F238E27FC236}">
                <a16:creationId xmlns:a16="http://schemas.microsoft.com/office/drawing/2014/main" id="{079050B0-EA7D-7E67-93F7-F72BAD584695}"/>
              </a:ext>
            </a:extLst>
          </p:cNvPr>
          <p:cNvPicPr>
            <a:picLocks noChangeAspect="1"/>
          </p:cNvPicPr>
          <p:nvPr/>
        </p:nvPicPr>
        <p:blipFill>
          <a:blip r:embed="rId2"/>
          <a:stretch>
            <a:fillRect/>
          </a:stretch>
        </p:blipFill>
        <p:spPr>
          <a:xfrm>
            <a:off x="7177239" y="1019109"/>
            <a:ext cx="4904833" cy="4611978"/>
          </a:xfrm>
          <a:prstGeom prst="rect">
            <a:avLst/>
          </a:prstGeom>
        </p:spPr>
      </p:pic>
      <p:sp>
        <p:nvSpPr>
          <p:cNvPr id="7" name="TextBox 6">
            <a:extLst>
              <a:ext uri="{FF2B5EF4-FFF2-40B4-BE49-F238E27FC236}">
                <a16:creationId xmlns:a16="http://schemas.microsoft.com/office/drawing/2014/main" id="{178939B1-E073-FA90-C496-E469E419B782}"/>
              </a:ext>
            </a:extLst>
          </p:cNvPr>
          <p:cNvSpPr txBox="1"/>
          <p:nvPr/>
        </p:nvSpPr>
        <p:spPr>
          <a:xfrm>
            <a:off x="144906" y="182824"/>
            <a:ext cx="7010400" cy="5903154"/>
          </a:xfrm>
          <a:prstGeom prst="rect">
            <a:avLst/>
          </a:prstGeom>
          <a:noFill/>
        </p:spPr>
        <p:txBody>
          <a:bodyPr wrap="square">
            <a:spAutoFit/>
          </a:bodyPr>
          <a:lstStyle/>
          <a:p>
            <a:pPr marL="0" indent="0" algn="l" rtl="0" eaLnBrk="1" hangingPunct="1">
              <a:lnSpc>
                <a:spcPct val="80000"/>
              </a:lnSpc>
              <a:buNone/>
              <a:defRPr/>
            </a:pPr>
            <a:r>
              <a:rPr lang="en-US" altLang="en-US" sz="3200" b="1" i="1" u="sng" dirty="0">
                <a:solidFill>
                  <a:srgbClr val="C00000"/>
                </a:solidFill>
                <a:latin typeface="Times New Roman" panose="02020603050405020304" pitchFamily="18" charset="0"/>
                <a:cs typeface="Times New Roman" panose="02020603050405020304" pitchFamily="18" charset="0"/>
              </a:rPr>
              <a:t>3- Limiting current(il)</a:t>
            </a:r>
          </a:p>
          <a:p>
            <a:pPr marL="457200" indent="-457200">
              <a:buFont typeface="Arial" panose="020B0604020202020204" pitchFamily="34" charset="0"/>
              <a:buChar char="•"/>
              <a:defRPr/>
            </a:pPr>
            <a:r>
              <a:rPr lang="en-US" sz="3200" dirty="0">
                <a:latin typeface="Times New Roman" panose="02020603050405020304" pitchFamily="18" charset="0"/>
                <a:cs typeface="Times New Roman" panose="02020603050405020304" pitchFamily="18" charset="0"/>
              </a:rPr>
              <a:t>This maximum current that passes through the cell when the concentration of the electro-active species at the electrode surface is zero is called ‘</a:t>
            </a:r>
            <a:r>
              <a:rPr lang="en-US" sz="3200" b="1" i="1" u="sng" dirty="0">
                <a:solidFill>
                  <a:srgbClr val="C00000"/>
                </a:solidFill>
                <a:latin typeface="Times New Roman" panose="02020603050405020304" pitchFamily="18" charset="0"/>
                <a:cs typeface="Times New Roman" panose="02020603050405020304" pitchFamily="18" charset="0"/>
              </a:rPr>
              <a:t>the limiting current’</a:t>
            </a:r>
            <a:endParaRPr lang="en-US" altLang="en-US" sz="3200" b="1" i="1" u="sng" dirty="0">
              <a:solidFill>
                <a:srgbClr val="C0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defRPr/>
            </a:pPr>
            <a:r>
              <a:rPr lang="en-US" altLang="en-US" sz="3200" dirty="0">
                <a:latin typeface="Times New Roman" panose="02020603050405020304" pitchFamily="18" charset="0"/>
                <a:cs typeface="Times New Roman" panose="02020603050405020304" pitchFamily="18" charset="0"/>
              </a:rPr>
              <a:t>Beyond a certain potential, the current reaches a steady state value</a:t>
            </a:r>
          </a:p>
          <a:p>
            <a:pPr marL="457200" indent="-457200">
              <a:buFont typeface="Arial" panose="020B0604020202020204" pitchFamily="34" charset="0"/>
              <a:buChar char="•"/>
              <a:defRPr/>
            </a:pPr>
            <a:r>
              <a:rPr lang="en-US" altLang="en-US" sz="3200" dirty="0">
                <a:latin typeface="Times New Roman" panose="02020603050405020304" pitchFamily="18" charset="0"/>
                <a:cs typeface="Times New Roman" panose="02020603050405020304" pitchFamily="18" charset="0"/>
              </a:rPr>
              <a:t>At this point, the rate of the diffusion of ions is equal to the rate of reduction of ions, and the state of the electrode is said to be concentration-polarized</a:t>
            </a:r>
          </a:p>
        </p:txBody>
      </p:sp>
      <p:pic>
        <p:nvPicPr>
          <p:cNvPr id="2" name="Picture 1">
            <a:extLst>
              <a:ext uri="{FF2B5EF4-FFF2-40B4-BE49-F238E27FC236}">
                <a16:creationId xmlns:a16="http://schemas.microsoft.com/office/drawing/2014/main" id="{1FF57DD2-7116-B976-BBDA-705F885C4CF1}"/>
              </a:ext>
            </a:extLst>
          </p:cNvPr>
          <p:cNvPicPr>
            <a:picLocks noChangeAspect="1"/>
          </p:cNvPicPr>
          <p:nvPr/>
        </p:nvPicPr>
        <p:blipFill>
          <a:blip r:embed="rId3"/>
          <a:stretch>
            <a:fillRect/>
          </a:stretch>
        </p:blipFill>
        <p:spPr>
          <a:xfrm>
            <a:off x="1255326" y="1019109"/>
            <a:ext cx="5456623" cy="4104982"/>
          </a:xfrm>
          <a:prstGeom prst="rect">
            <a:avLst/>
          </a:prstGeom>
        </p:spPr>
      </p:pic>
    </p:spTree>
    <p:extLst>
      <p:ext uri="{BB962C8B-B14F-4D97-AF65-F5344CB8AC3E}">
        <p14:creationId xmlns:p14="http://schemas.microsoft.com/office/powerpoint/2010/main" val="4151993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0108744A-45EE-264C-9971-8FC185F604E7}"/>
              </a:ext>
            </a:extLst>
          </p:cNvPr>
          <p:cNvSpPr>
            <a:spLocks noGrp="1" noChangeArrowheads="1"/>
          </p:cNvSpPr>
          <p:nvPr>
            <p:ph idx="1"/>
          </p:nvPr>
        </p:nvSpPr>
        <p:spPr>
          <a:xfrm>
            <a:off x="-1" y="235561"/>
            <a:ext cx="11962151" cy="5135563"/>
          </a:xfrm>
        </p:spPr>
        <p:txBody>
          <a:bodyPr/>
          <a:lstStyle/>
          <a:p>
            <a:pPr marL="0" indent="0" algn="l" rtl="0" eaLnBrk="1" hangingPunct="1">
              <a:lnSpc>
                <a:spcPct val="80000"/>
              </a:lnSpc>
              <a:buNone/>
            </a:pPr>
            <a:r>
              <a:rPr lang="en-US" altLang="en-US" sz="2400" b="1" i="1" u="sng" dirty="0">
                <a:solidFill>
                  <a:srgbClr val="C00000"/>
                </a:solidFill>
                <a:latin typeface="Times New Roman" panose="02020603050405020304" pitchFamily="18" charset="0"/>
                <a:cs typeface="Times New Roman" panose="02020603050405020304" pitchFamily="18" charset="0"/>
              </a:rPr>
              <a:t>4-Migration current(</a:t>
            </a:r>
            <a:r>
              <a:rPr lang="en-US" altLang="en-US" sz="2400" b="1" i="1" u="sng" dirty="0" err="1">
                <a:solidFill>
                  <a:srgbClr val="C00000"/>
                </a:solidFill>
                <a:latin typeface="Times New Roman" panose="02020603050405020304" pitchFamily="18" charset="0"/>
                <a:cs typeface="Times New Roman" panose="02020603050405020304" pitchFamily="18" charset="0"/>
              </a:rPr>
              <a:t>im</a:t>
            </a:r>
            <a:r>
              <a:rPr lang="en-US" altLang="en-US" sz="2400" b="1" i="1" u="sng" dirty="0">
                <a:solidFill>
                  <a:srgbClr val="C0000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It is due to the migration of cations from the bulk of the solution towards the cathode due to diffusive force, irrespective of the concentration gradient</a:t>
            </a:r>
          </a:p>
          <a:p>
            <a:pPr algn="l" rtl="0" eaLnBrk="1" hangingPunct="1">
              <a:lnSpc>
                <a:spcPct val="80000"/>
              </a:lnSpc>
            </a:pPr>
            <a:r>
              <a:rPr lang="en-US" altLang="en-US" sz="2000" dirty="0">
                <a:latin typeface="Times New Roman" panose="02020603050405020304" pitchFamily="18" charset="0"/>
                <a:cs typeface="Times New Roman" panose="02020603050405020304" pitchFamily="18" charset="0"/>
              </a:rPr>
              <a:t>Due to the electrostatic attraction (or repulsion) of positive species of analyte ions by the negative electrode, it can be reduced to a negligible level by the presence of a high concentration of supporting electrolyte (1 M </a:t>
            </a:r>
            <a:r>
              <a:rPr lang="en-US" altLang="en-US" sz="2000" dirty="0" err="1">
                <a:latin typeface="Times New Roman" panose="02020603050405020304" pitchFamily="18" charset="0"/>
                <a:cs typeface="Times New Roman" panose="02020603050405020304" pitchFamily="18" charset="0"/>
              </a:rPr>
              <a:t>KCl</a:t>
            </a:r>
            <a:r>
              <a:rPr lang="en-US" altLang="en-US" sz="2000" dirty="0">
                <a:latin typeface="Times New Roman" panose="02020603050405020304" pitchFamily="18" charset="0"/>
                <a:cs typeface="Times New Roman" panose="02020603050405020304" pitchFamily="18" charset="0"/>
              </a:rPr>
              <a:t>). </a:t>
            </a:r>
          </a:p>
          <a:p>
            <a:pPr algn="l" rtl="0" eaLnBrk="1" hangingPunct="1">
              <a:lnSpc>
                <a:spcPct val="80000"/>
              </a:lnSpc>
            </a:pPr>
            <a:r>
              <a:rPr lang="en-US" altLang="en-US" sz="2000" dirty="0">
                <a:latin typeface="Times New Roman" panose="02020603050405020304" pitchFamily="18" charset="0"/>
                <a:cs typeface="Times New Roman" panose="02020603050405020304" pitchFamily="18" charset="0"/>
              </a:rPr>
              <a:t>Increasing concentrations of electrolyte reduces the net current, since the rate of arrival of cationic analyte at the negative Hg surface is decreased. </a:t>
            </a:r>
          </a:p>
          <a:p>
            <a:pPr algn="l" rtl="0" eaLnBrk="1" hangingPunct="1">
              <a:lnSpc>
                <a:spcPct val="80000"/>
              </a:lnSpc>
            </a:pPr>
            <a:r>
              <a:rPr lang="en-US" altLang="en-US" sz="2000" dirty="0">
                <a:latin typeface="Times New Roman" panose="02020603050405020304" pitchFamily="18" charset="0"/>
                <a:cs typeface="Times New Roman" panose="02020603050405020304" pitchFamily="18" charset="0"/>
              </a:rPr>
              <a:t>Typically, a supporting electrolyte concentration 50‑100 times greater than the analyte concentration</a:t>
            </a:r>
          </a:p>
          <a:p>
            <a:pPr algn="l" rtl="0" eaLnBrk="1" hangingPunct="1">
              <a:lnSpc>
                <a:spcPct val="80000"/>
              </a:lnSpc>
            </a:pPr>
            <a:r>
              <a:rPr lang="en-US" altLang="en-US" sz="2000" dirty="0">
                <a:latin typeface="Times New Roman" panose="02020603050405020304" pitchFamily="18" charset="0"/>
                <a:cs typeface="Times New Roman" panose="02020603050405020304" pitchFamily="18" charset="0"/>
              </a:rPr>
              <a:t>Concentration will reduce the electrostatic transport of the analyte to a negligible level.</a:t>
            </a:r>
          </a:p>
          <a:p>
            <a:pPr algn="l" rtl="0" eaLnBrk="1" hangingPunct="1">
              <a:lnSpc>
                <a:spcPct val="80000"/>
              </a:lnSpc>
            </a:pPr>
            <a:endParaRPr lang="en-US" altLang="en-US" sz="2000" dirty="0">
              <a:latin typeface="Times New Roman" panose="02020603050405020304" pitchFamily="18" charset="0"/>
              <a:cs typeface="Times New Roman" panose="02020603050405020304" pitchFamily="18" charset="0"/>
            </a:endParaRPr>
          </a:p>
          <a:p>
            <a:pPr marL="0" indent="0" algn="l" rtl="0" eaLnBrk="1" hangingPunct="1">
              <a:lnSpc>
                <a:spcPct val="80000"/>
              </a:lnSpc>
              <a:buNone/>
            </a:pPr>
            <a:r>
              <a:rPr lang="en-US" altLang="en-US" sz="2400" b="1" i="1" u="sng" dirty="0">
                <a:solidFill>
                  <a:srgbClr val="C00000"/>
                </a:solidFill>
                <a:latin typeface="Times New Roman" panose="02020603050405020304" pitchFamily="18" charset="0"/>
                <a:cs typeface="Times New Roman" panose="02020603050405020304" pitchFamily="18" charset="0"/>
              </a:rPr>
              <a:t>5- Half wave potential: </a:t>
            </a:r>
            <a:r>
              <a:rPr lang="en-US" altLang="en-US" sz="2000" dirty="0">
                <a:latin typeface="Times New Roman" panose="02020603050405020304" pitchFamily="18" charset="0"/>
                <a:cs typeface="Times New Roman" panose="02020603050405020304" pitchFamily="18" charset="0"/>
              </a:rPr>
              <a:t>This is the potential at which the concentration of oxidized and reduced forms at the electrode surface is equal, i.e., 50% of oxidized and 50% reduced forms are present. </a:t>
            </a:r>
          </a:p>
          <a:p>
            <a:pPr marL="0" indent="0" algn="l" rtl="0" eaLnBrk="1" hangingPunct="1">
              <a:lnSpc>
                <a:spcPct val="80000"/>
              </a:lnSpc>
              <a:buNone/>
            </a:pPr>
            <a:endParaRPr lang="en-US" altLang="en-US"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15C902E-4CEE-F342-B5D1-9950929C8D1E}"/>
              </a:ext>
            </a:extLst>
          </p:cNvPr>
          <p:cNvSpPr>
            <a:spLocks noGrp="1"/>
          </p:cNvSpPr>
          <p:nvPr>
            <p:ph type="sldNum" sz="quarter" idx="12"/>
          </p:nvPr>
        </p:nvSpPr>
        <p:spPr/>
        <p:txBody>
          <a:bodyPr/>
          <a:lstStyle/>
          <a:p>
            <a:fld id="{F7B880A6-714D-A744-9B5A-C2C98D5C3366}" type="slidenum">
              <a:rPr lang="en-US" smtClean="0"/>
              <a:t>12</a:t>
            </a:fld>
            <a:endParaRPr lang="en-US"/>
          </a:p>
        </p:txBody>
      </p:sp>
      <p:pic>
        <p:nvPicPr>
          <p:cNvPr id="5" name="Picture 4">
            <a:extLst>
              <a:ext uri="{FF2B5EF4-FFF2-40B4-BE49-F238E27FC236}">
                <a16:creationId xmlns:a16="http://schemas.microsoft.com/office/drawing/2014/main" id="{00F0B12A-F2D7-6A4C-8FEC-0DD381B808BF}"/>
              </a:ext>
            </a:extLst>
          </p:cNvPr>
          <p:cNvPicPr>
            <a:picLocks noChangeAspect="1"/>
          </p:cNvPicPr>
          <p:nvPr/>
        </p:nvPicPr>
        <p:blipFill>
          <a:blip r:embed="rId2"/>
          <a:stretch>
            <a:fillRect/>
          </a:stretch>
        </p:blipFill>
        <p:spPr>
          <a:xfrm>
            <a:off x="7270228" y="4173838"/>
            <a:ext cx="4083571" cy="2480207"/>
          </a:xfrm>
          <a:prstGeom prst="rect">
            <a:avLst/>
          </a:prstGeom>
        </p:spPr>
      </p:pic>
      <p:graphicFrame>
        <p:nvGraphicFramePr>
          <p:cNvPr id="9" name="Object 4">
            <a:extLst>
              <a:ext uri="{FF2B5EF4-FFF2-40B4-BE49-F238E27FC236}">
                <a16:creationId xmlns:a16="http://schemas.microsoft.com/office/drawing/2014/main" id="{BC4017FA-BC58-8711-BB15-112B00FC6CDB}"/>
              </a:ext>
            </a:extLst>
          </p:cNvPr>
          <p:cNvGraphicFramePr>
            <a:graphicFrameLocks noChangeAspect="1"/>
          </p:cNvGraphicFramePr>
          <p:nvPr>
            <p:extLst>
              <p:ext uri="{D42A27DB-BD31-4B8C-83A1-F6EECF244321}">
                <p14:modId xmlns:p14="http://schemas.microsoft.com/office/powerpoint/2010/main" val="425212750"/>
              </p:ext>
            </p:extLst>
          </p:nvPr>
        </p:nvGraphicFramePr>
        <p:xfrm>
          <a:off x="424722" y="4000912"/>
          <a:ext cx="4896786" cy="2653133"/>
        </p:xfrm>
        <a:graphic>
          <a:graphicData uri="http://schemas.openxmlformats.org/presentationml/2006/ole">
            <mc:AlternateContent xmlns:mc="http://schemas.openxmlformats.org/markup-compatibility/2006">
              <mc:Choice xmlns:v="urn:schemas-microsoft-com:vml" Requires="v">
                <p:oleObj r:id="rId3" imgW="7150100" imgH="6076950" progId="MSPhotoEd.3">
                  <p:embed/>
                </p:oleObj>
              </mc:Choice>
              <mc:Fallback>
                <p:oleObj r:id="rId3" imgW="7150100" imgH="6076950" progId="MSPhotoEd.3">
                  <p:embed/>
                  <p:pic>
                    <p:nvPicPr>
                      <p:cNvPr id="7" name="Object 4">
                        <a:extLst>
                          <a:ext uri="{FF2B5EF4-FFF2-40B4-BE49-F238E27FC236}">
                            <a16:creationId xmlns:a16="http://schemas.microsoft.com/office/drawing/2014/main" id="{13218BAF-FE65-067C-95F8-71C1A5A2F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22" y="4000912"/>
                        <a:ext cx="4896786" cy="265313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58839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38EB7F-E1F8-D915-63B7-28474C7019A8}"/>
              </a:ext>
            </a:extLst>
          </p:cNvPr>
          <p:cNvSpPr>
            <a:spLocks noGrp="1"/>
          </p:cNvSpPr>
          <p:nvPr>
            <p:ph type="sldNum" sz="quarter" idx="12"/>
          </p:nvPr>
        </p:nvSpPr>
        <p:spPr/>
        <p:txBody>
          <a:bodyPr/>
          <a:lstStyle/>
          <a:p>
            <a:fld id="{F7B880A6-714D-A744-9B5A-C2C98D5C3366}" type="slidenum">
              <a:rPr lang="en-US" smtClean="0"/>
              <a:t>13</a:t>
            </a:fld>
            <a:endParaRPr lang="en-US"/>
          </a:p>
        </p:txBody>
      </p:sp>
      <p:pic>
        <p:nvPicPr>
          <p:cNvPr id="4" name="Picture 3" descr="temp_15.jpg">
            <a:extLst>
              <a:ext uri="{FF2B5EF4-FFF2-40B4-BE49-F238E27FC236}">
                <a16:creationId xmlns:a16="http://schemas.microsoft.com/office/drawing/2014/main" id="{23DE2E83-0CE3-EE48-EFC8-2ED147DFF3EA}"/>
              </a:ext>
            </a:extLst>
          </p:cNvPr>
          <p:cNvPicPr>
            <a:picLocks noChangeAspect="1"/>
          </p:cNvPicPr>
          <p:nvPr/>
        </p:nvPicPr>
        <p:blipFill rotWithShape="1">
          <a:blip r:embed="rId2"/>
          <a:srcRect l="3619" t="1" r="5109" b="59589"/>
          <a:stretch/>
        </p:blipFill>
        <p:spPr>
          <a:xfrm>
            <a:off x="204864" y="389745"/>
            <a:ext cx="4736677" cy="4182255"/>
          </a:xfrm>
          <a:prstGeom prst="rect">
            <a:avLst/>
          </a:prstGeom>
        </p:spPr>
      </p:pic>
      <p:pic>
        <p:nvPicPr>
          <p:cNvPr id="5" name="Picture 4" descr="temp_15.jpg">
            <a:extLst>
              <a:ext uri="{FF2B5EF4-FFF2-40B4-BE49-F238E27FC236}">
                <a16:creationId xmlns:a16="http://schemas.microsoft.com/office/drawing/2014/main" id="{1D2D30CF-003C-E413-B771-C8258FCA832A}"/>
              </a:ext>
            </a:extLst>
          </p:cNvPr>
          <p:cNvPicPr>
            <a:picLocks noChangeAspect="1"/>
          </p:cNvPicPr>
          <p:nvPr/>
        </p:nvPicPr>
        <p:blipFill rotWithShape="1">
          <a:blip r:embed="rId2"/>
          <a:srcRect t="40838"/>
          <a:stretch/>
        </p:blipFill>
        <p:spPr>
          <a:xfrm>
            <a:off x="5081666" y="136525"/>
            <a:ext cx="7089099" cy="6584950"/>
          </a:xfrm>
          <a:prstGeom prst="rect">
            <a:avLst/>
          </a:prstGeom>
        </p:spPr>
      </p:pic>
    </p:spTree>
    <p:extLst>
      <p:ext uri="{BB962C8B-B14F-4D97-AF65-F5344CB8AC3E}">
        <p14:creationId xmlns:p14="http://schemas.microsoft.com/office/powerpoint/2010/main" val="79937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DC4948-4AFB-8366-8997-361105E42406}"/>
              </a:ext>
            </a:extLst>
          </p:cNvPr>
          <p:cNvSpPr>
            <a:spLocks noGrp="1"/>
          </p:cNvSpPr>
          <p:nvPr>
            <p:ph type="sldNum" sz="quarter" idx="12"/>
          </p:nvPr>
        </p:nvSpPr>
        <p:spPr/>
        <p:txBody>
          <a:bodyPr/>
          <a:lstStyle/>
          <a:p>
            <a:fld id="{F7B880A6-714D-A744-9B5A-C2C98D5C3366}" type="slidenum">
              <a:rPr lang="en-US" smtClean="0"/>
              <a:t>14</a:t>
            </a:fld>
            <a:endParaRPr lang="en-US"/>
          </a:p>
        </p:txBody>
      </p:sp>
      <p:pic>
        <p:nvPicPr>
          <p:cNvPr id="5" name="Picture 4">
            <a:extLst>
              <a:ext uri="{FF2B5EF4-FFF2-40B4-BE49-F238E27FC236}">
                <a16:creationId xmlns:a16="http://schemas.microsoft.com/office/drawing/2014/main" id="{C3A5FE2D-5686-9F29-A034-171427C77569}"/>
              </a:ext>
            </a:extLst>
          </p:cNvPr>
          <p:cNvPicPr>
            <a:picLocks noChangeAspect="1"/>
          </p:cNvPicPr>
          <p:nvPr/>
        </p:nvPicPr>
        <p:blipFill rotWithShape="1">
          <a:blip r:embed="rId2"/>
          <a:srcRect t="4147" r="7358" b="3037"/>
          <a:stretch/>
        </p:blipFill>
        <p:spPr>
          <a:xfrm>
            <a:off x="6355830" y="628433"/>
            <a:ext cx="5591331" cy="5668963"/>
          </a:xfrm>
          <a:prstGeom prst="rect">
            <a:avLst/>
          </a:prstGeom>
        </p:spPr>
      </p:pic>
      <p:sp>
        <p:nvSpPr>
          <p:cNvPr id="2" name="Rectangle 3">
            <a:extLst>
              <a:ext uri="{FF2B5EF4-FFF2-40B4-BE49-F238E27FC236}">
                <a16:creationId xmlns:a16="http://schemas.microsoft.com/office/drawing/2014/main" id="{644146C3-6B67-C2A6-042A-B080D3FCED85}"/>
              </a:ext>
            </a:extLst>
          </p:cNvPr>
          <p:cNvSpPr>
            <a:spLocks noGrp="1" noChangeArrowheads="1"/>
          </p:cNvSpPr>
          <p:nvPr>
            <p:ph idx="1"/>
          </p:nvPr>
        </p:nvSpPr>
        <p:spPr>
          <a:xfrm>
            <a:off x="244839" y="204774"/>
            <a:ext cx="5976079" cy="6516701"/>
          </a:xfrm>
        </p:spPr>
        <p:txBody>
          <a:bodyPr>
            <a:normAutofit fontScale="92500" lnSpcReduction="10000"/>
          </a:bodyPr>
          <a:lstStyle/>
          <a:p>
            <a:pPr algn="l" rtl="0" eaLnBrk="1" hangingPunct="1">
              <a:lnSpc>
                <a:spcPct val="110000"/>
              </a:lnSpc>
            </a:pPr>
            <a:r>
              <a:rPr lang="en-US" altLang="en-US" sz="2400" dirty="0">
                <a:solidFill>
                  <a:srgbClr val="000000"/>
                </a:solidFill>
                <a:latin typeface="Times New Roman" panose="02020603050405020304" pitchFamily="18" charset="0"/>
                <a:cs typeface="Times New Roman" panose="02020603050405020304" pitchFamily="18" charset="0"/>
              </a:rPr>
              <a:t>When the potential is only slightly negative concerning the calomel electrode, essentially no reduction of Cd</a:t>
            </a:r>
            <a:r>
              <a:rPr lang="en-US" altLang="en-US" sz="2400" baseline="30000" dirty="0">
                <a:solidFill>
                  <a:srgbClr val="000000"/>
                </a:solidFill>
                <a:latin typeface="Times New Roman" panose="02020603050405020304" pitchFamily="18" charset="0"/>
                <a:cs typeface="Times New Roman" panose="02020603050405020304" pitchFamily="18" charset="0"/>
              </a:rPr>
              <a:t>2+</a:t>
            </a:r>
            <a:r>
              <a:rPr lang="en-US" altLang="en-US" sz="2400" dirty="0">
                <a:solidFill>
                  <a:srgbClr val="000000"/>
                </a:solidFill>
                <a:latin typeface="Times New Roman" panose="02020603050405020304" pitchFamily="18" charset="0"/>
                <a:cs typeface="Times New Roman" panose="02020603050405020304" pitchFamily="18" charset="0"/>
              </a:rPr>
              <a:t> occurs. Only a small residual current flows. </a:t>
            </a:r>
          </a:p>
          <a:p>
            <a:pPr algn="l" rtl="0" eaLnBrk="1" hangingPunct="1">
              <a:lnSpc>
                <a:spcPct val="110000"/>
              </a:lnSpc>
            </a:pPr>
            <a:r>
              <a:rPr lang="en-US" altLang="en-US" sz="2400" dirty="0">
                <a:solidFill>
                  <a:srgbClr val="000000"/>
                </a:solidFill>
                <a:latin typeface="Times New Roman" panose="02020603050405020304" pitchFamily="18" charset="0"/>
                <a:cs typeface="Times New Roman" panose="02020603050405020304" pitchFamily="18" charset="0"/>
              </a:rPr>
              <a:t>At a sufficiently negative potential, reduction of Cd</a:t>
            </a:r>
            <a:r>
              <a:rPr lang="en-US" altLang="en-US" sz="2400" baseline="30000" dirty="0">
                <a:solidFill>
                  <a:srgbClr val="000000"/>
                </a:solidFill>
                <a:latin typeface="Times New Roman" panose="02020603050405020304" pitchFamily="18" charset="0"/>
                <a:cs typeface="Times New Roman" panose="02020603050405020304" pitchFamily="18" charset="0"/>
              </a:rPr>
              <a:t>2+</a:t>
            </a:r>
            <a:r>
              <a:rPr lang="en-US" altLang="en-US" sz="2400" dirty="0">
                <a:solidFill>
                  <a:srgbClr val="000000"/>
                </a:solidFill>
                <a:latin typeface="Times New Roman" panose="02020603050405020304" pitchFamily="18" charset="0"/>
                <a:cs typeface="Times New Roman" panose="02020603050405020304" pitchFamily="18" charset="0"/>
              </a:rPr>
              <a:t> commences, and the current increases. The reduced Cd dissolves in the Hg to form an amalgam. </a:t>
            </a:r>
          </a:p>
          <a:p>
            <a:pPr algn="l" rtl="0" eaLnBrk="1" hangingPunct="1">
              <a:lnSpc>
                <a:spcPct val="110000"/>
              </a:lnSpc>
            </a:pPr>
            <a:r>
              <a:rPr lang="en-US" altLang="en-US" sz="2400" dirty="0">
                <a:solidFill>
                  <a:srgbClr val="000000"/>
                </a:solidFill>
                <a:latin typeface="Times New Roman" panose="02020603050405020304" pitchFamily="18" charset="0"/>
                <a:cs typeface="Times New Roman" panose="02020603050405020304" pitchFamily="18" charset="0"/>
              </a:rPr>
              <a:t>After a steep increase in current, concentration polarization sets in: The rate of electron transfer becomes limited by the rate at which Cd</a:t>
            </a:r>
            <a:r>
              <a:rPr lang="en-US" altLang="en-US" sz="2400" baseline="30000" dirty="0">
                <a:solidFill>
                  <a:srgbClr val="000000"/>
                </a:solidFill>
                <a:latin typeface="Times New Roman" panose="02020603050405020304" pitchFamily="18" charset="0"/>
                <a:cs typeface="Times New Roman" panose="02020603050405020304" pitchFamily="18" charset="0"/>
              </a:rPr>
              <a:t>2+</a:t>
            </a:r>
            <a:r>
              <a:rPr lang="en-US" altLang="en-US" sz="2400" dirty="0">
                <a:solidFill>
                  <a:srgbClr val="000000"/>
                </a:solidFill>
                <a:latin typeface="Times New Roman" panose="02020603050405020304" pitchFamily="18" charset="0"/>
                <a:cs typeface="Times New Roman" panose="02020603050405020304" pitchFamily="18" charset="0"/>
              </a:rPr>
              <a:t> can diffuse from the bulk solution to the surface of the electrode. </a:t>
            </a:r>
          </a:p>
          <a:p>
            <a:pPr algn="l" rtl="0" eaLnBrk="1" hangingPunct="1">
              <a:lnSpc>
                <a:spcPct val="110000"/>
              </a:lnSpc>
            </a:pPr>
            <a:r>
              <a:rPr lang="en-US" altLang="en-US" sz="2400" dirty="0">
                <a:solidFill>
                  <a:srgbClr val="000000"/>
                </a:solidFill>
                <a:latin typeface="Times New Roman" panose="02020603050405020304" pitchFamily="18" charset="0"/>
                <a:cs typeface="Times New Roman" panose="02020603050405020304" pitchFamily="18" charset="0"/>
              </a:rPr>
              <a:t>The magnitude of this diffusion current I</a:t>
            </a:r>
            <a:r>
              <a:rPr lang="en-US" altLang="en-US" sz="2400" baseline="-30000" dirty="0">
                <a:solidFill>
                  <a:srgbClr val="000000"/>
                </a:solidFill>
                <a:latin typeface="Times New Roman" panose="02020603050405020304" pitchFamily="18" charset="0"/>
                <a:cs typeface="Times New Roman" panose="02020603050405020304" pitchFamily="18" charset="0"/>
              </a:rPr>
              <a:t>d</a:t>
            </a:r>
            <a:r>
              <a:rPr lang="en-US" altLang="en-US" sz="2400" dirty="0">
                <a:solidFill>
                  <a:srgbClr val="000000"/>
                </a:solidFill>
                <a:latin typeface="Times New Roman" panose="02020603050405020304" pitchFamily="18" charset="0"/>
                <a:cs typeface="Times New Roman" panose="02020603050405020304" pitchFamily="18" charset="0"/>
              </a:rPr>
              <a:t> is proportional to Cd</a:t>
            </a:r>
            <a:r>
              <a:rPr lang="en-US" altLang="en-US" sz="2400" baseline="30000" dirty="0">
                <a:solidFill>
                  <a:srgbClr val="000000"/>
                </a:solidFill>
                <a:latin typeface="Times New Roman" panose="02020603050405020304" pitchFamily="18" charset="0"/>
                <a:cs typeface="Times New Roman" panose="02020603050405020304" pitchFamily="18" charset="0"/>
              </a:rPr>
              <a:t>2+</a:t>
            </a:r>
            <a:r>
              <a:rPr lang="en-US" altLang="en-US" sz="2400" dirty="0">
                <a:solidFill>
                  <a:srgbClr val="000000"/>
                </a:solidFill>
                <a:latin typeface="Times New Roman" panose="02020603050405020304" pitchFamily="18" charset="0"/>
                <a:cs typeface="Times New Roman" panose="02020603050405020304" pitchFamily="18" charset="0"/>
              </a:rPr>
              <a:t> concentration and is used for quantitative analysis. The upper trace in the Figure above is called a polarographic wave.</a:t>
            </a:r>
          </a:p>
        </p:txBody>
      </p:sp>
      <p:pic>
        <p:nvPicPr>
          <p:cNvPr id="3" name="Picture 2">
            <a:extLst>
              <a:ext uri="{FF2B5EF4-FFF2-40B4-BE49-F238E27FC236}">
                <a16:creationId xmlns:a16="http://schemas.microsoft.com/office/drawing/2014/main" id="{B38C0F2C-55C0-E052-720D-0740823AF320}"/>
              </a:ext>
            </a:extLst>
          </p:cNvPr>
          <p:cNvPicPr>
            <a:picLocks noChangeAspect="1"/>
          </p:cNvPicPr>
          <p:nvPr/>
        </p:nvPicPr>
        <p:blipFill>
          <a:blip r:embed="rId3"/>
          <a:stretch>
            <a:fillRect/>
          </a:stretch>
        </p:blipFill>
        <p:spPr>
          <a:xfrm>
            <a:off x="758810" y="2512061"/>
            <a:ext cx="4948135" cy="3415716"/>
          </a:xfrm>
          <a:prstGeom prst="rect">
            <a:avLst/>
          </a:prstGeom>
        </p:spPr>
      </p:pic>
    </p:spTree>
    <p:extLst>
      <p:ext uri="{BB962C8B-B14F-4D97-AF65-F5344CB8AC3E}">
        <p14:creationId xmlns:p14="http://schemas.microsoft.com/office/powerpoint/2010/main" val="1981287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5467-1527-9D43-9BA1-54EACD9C4842}"/>
              </a:ext>
            </a:extLst>
          </p:cNvPr>
          <p:cNvSpPr>
            <a:spLocks noGrp="1"/>
          </p:cNvSpPr>
          <p:nvPr>
            <p:ph type="title"/>
          </p:nvPr>
        </p:nvSpPr>
        <p:spPr>
          <a:xfrm>
            <a:off x="3326296" y="0"/>
            <a:ext cx="4966252" cy="655292"/>
          </a:xfrm>
        </p:spPr>
        <p:txBody>
          <a:bodyPr>
            <a:normAutofit/>
          </a:bodyPr>
          <a:lstStyle/>
          <a:p>
            <a:pPr algn="ctr"/>
            <a:r>
              <a:rPr lang="en-US" sz="3600" b="1" i="1" u="sng" dirty="0">
                <a:solidFill>
                  <a:srgbClr val="C00000"/>
                </a:solidFill>
                <a:latin typeface="Times New Roman" panose="02020603050405020304" pitchFamily="18" charset="0"/>
                <a:cs typeface="Times New Roman" panose="02020603050405020304" pitchFamily="18" charset="0"/>
              </a:rPr>
              <a:t>Polarogram</a:t>
            </a:r>
          </a:p>
        </p:txBody>
      </p:sp>
      <p:sp>
        <p:nvSpPr>
          <p:cNvPr id="3" name="Content Placeholder 2">
            <a:extLst>
              <a:ext uri="{FF2B5EF4-FFF2-40B4-BE49-F238E27FC236}">
                <a16:creationId xmlns:a16="http://schemas.microsoft.com/office/drawing/2014/main" id="{808EA32E-FADE-C94D-940B-5E51D7908939}"/>
              </a:ext>
            </a:extLst>
          </p:cNvPr>
          <p:cNvSpPr>
            <a:spLocks noGrp="1"/>
          </p:cNvSpPr>
          <p:nvPr>
            <p:ph idx="1"/>
          </p:nvPr>
        </p:nvSpPr>
        <p:spPr>
          <a:xfrm>
            <a:off x="145611" y="751164"/>
            <a:ext cx="7739216" cy="5787748"/>
          </a:xfrm>
        </p:spPr>
        <p:txBody>
          <a:bodyPr>
            <a:noAutofit/>
          </a:bodyPr>
          <a:lstStyle/>
          <a:p>
            <a:pPr algn="just">
              <a:lnSpc>
                <a:spcPct val="120000"/>
              </a:lnSpc>
            </a:pPr>
            <a:r>
              <a:rPr lang="en-US" sz="1800" b="1" u="sng" dirty="0">
                <a:solidFill>
                  <a:srgbClr val="C00000"/>
                </a:solidFill>
                <a:latin typeface="Times New Roman" panose="02020603050405020304" pitchFamily="18" charset="0"/>
                <a:cs typeface="Times New Roman" panose="02020603050405020304" pitchFamily="18" charset="0"/>
              </a:rPr>
              <a:t>Polarogram:</a:t>
            </a:r>
            <a:r>
              <a:rPr lang="en-US" sz="1800" dirty="0">
                <a:latin typeface="Times New Roman" panose="02020603050405020304" pitchFamily="18" charset="0"/>
                <a:cs typeface="Times New Roman" panose="02020603050405020304" pitchFamily="18" charset="0"/>
              </a:rPr>
              <a:t> a graph of current versus potential in a polarographic analysis</a:t>
            </a:r>
          </a:p>
          <a:p>
            <a:pPr algn="just">
              <a:lnSpc>
                <a:spcPct val="120000"/>
              </a:lnSpc>
            </a:pPr>
            <a:r>
              <a:rPr lang="en-US" sz="1800" dirty="0">
                <a:latin typeface="Times New Roman" panose="02020603050405020304" pitchFamily="18" charset="0"/>
                <a:cs typeface="Times New Roman" panose="02020603050405020304" pitchFamily="18" charset="0"/>
              </a:rPr>
              <a:t>The trace is called a polarographic wave</a:t>
            </a:r>
          </a:p>
          <a:p>
            <a:pPr algn="just">
              <a:lnSpc>
                <a:spcPct val="120000"/>
              </a:lnSpc>
            </a:pP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b="1" i="1" u="sng" dirty="0">
                <a:solidFill>
                  <a:srgbClr val="C00000"/>
                </a:solidFill>
                <a:latin typeface="Times New Roman" panose="02020603050405020304" pitchFamily="18" charset="0"/>
                <a:cs typeface="Times New Roman" panose="02020603050405020304" pitchFamily="18" charset="0"/>
              </a:rPr>
              <a:t>(residual current), </a:t>
            </a:r>
            <a:r>
              <a:rPr lang="en-US" sz="1800" dirty="0">
                <a:latin typeface="Times New Roman" panose="02020603050405020304" pitchFamily="18" charset="0"/>
                <a:cs typeface="Times New Roman" panose="02020603050405020304" pitchFamily="18" charset="0"/>
              </a:rPr>
              <a:t>which is the current obtained when no electrochemical change takes place</a:t>
            </a:r>
          </a:p>
          <a:p>
            <a:pPr algn="just">
              <a:lnSpc>
                <a:spcPct val="120000"/>
              </a:lnSpc>
            </a:pPr>
            <a:r>
              <a:rPr lang="en-US" sz="1800" dirty="0" err="1">
                <a:latin typeface="Times New Roman" panose="02020603050405020304" pitchFamily="18" charset="0"/>
                <a:cs typeface="Times New Roman" panose="02020603050405020304" pitchFamily="18" charset="0"/>
              </a:rPr>
              <a:t>I</a:t>
            </a:r>
            <a:r>
              <a:rPr lang="en-US" sz="1800" baseline="-25000" dirty="0" err="1">
                <a:latin typeface="Times New Roman" panose="02020603050405020304" pitchFamily="18" charset="0"/>
                <a:cs typeface="Times New Roman" panose="02020603050405020304" pitchFamily="18" charset="0"/>
              </a:rPr>
              <a:t>av</a:t>
            </a:r>
            <a:r>
              <a:rPr lang="en-US" sz="1800" dirty="0">
                <a:latin typeface="Times New Roman" panose="02020603050405020304" pitchFamily="18" charset="0"/>
                <a:cs typeface="Times New Roman" panose="02020603050405020304" pitchFamily="18" charset="0"/>
              </a:rPr>
              <a:t> </a:t>
            </a:r>
            <a:r>
              <a:rPr lang="en-US" sz="1800" b="1" i="1" u="sng" dirty="0">
                <a:solidFill>
                  <a:srgbClr val="C00000"/>
                </a:solidFill>
                <a:latin typeface="Times New Roman" panose="02020603050405020304" pitchFamily="18" charset="0"/>
                <a:cs typeface="Times New Roman" panose="02020603050405020304" pitchFamily="18" charset="0"/>
              </a:rPr>
              <a:t>(average current)</a:t>
            </a:r>
            <a:r>
              <a:rPr lang="en-US" sz="1800" dirty="0">
                <a:latin typeface="Times New Roman" panose="02020603050405020304" pitchFamily="18" charset="0"/>
                <a:cs typeface="Times New Roman" panose="02020603050405020304" pitchFamily="18" charset="0"/>
              </a:rPr>
              <a:t> is the current obtained by averaging current values throughout the lifetime of the drop </a:t>
            </a:r>
          </a:p>
          <a:p>
            <a:pPr algn="just">
              <a:lnSpc>
                <a:spcPct val="120000"/>
              </a:lnSpc>
            </a:pPr>
            <a:r>
              <a:rPr lang="en-US" sz="1800" dirty="0">
                <a:latin typeface="Times New Roman" panose="02020603050405020304" pitchFamily="18" charset="0"/>
                <a:cs typeface="Times New Roman" panose="02020603050405020304" pitchFamily="18" charset="0"/>
              </a:rPr>
              <a:t>I</a:t>
            </a:r>
            <a:r>
              <a:rPr lang="en-US" sz="1800" baseline="-25000" dirty="0">
                <a:latin typeface="Times New Roman" panose="02020603050405020304" pitchFamily="18" charset="0"/>
                <a:cs typeface="Times New Roman" panose="02020603050405020304" pitchFamily="18" charset="0"/>
              </a:rPr>
              <a:t>d</a:t>
            </a:r>
            <a:r>
              <a:rPr lang="en-US" sz="1800" dirty="0">
                <a:latin typeface="Times New Roman" panose="02020603050405020304" pitchFamily="18" charset="0"/>
                <a:cs typeface="Times New Roman" panose="02020603050405020304" pitchFamily="18" charset="0"/>
              </a:rPr>
              <a:t> </a:t>
            </a:r>
            <a:r>
              <a:rPr lang="en-US" sz="1800" b="1" u="sng" dirty="0">
                <a:solidFill>
                  <a:srgbClr val="C00000"/>
                </a:solidFill>
                <a:latin typeface="Times New Roman" panose="02020603050405020304" pitchFamily="18" charset="0"/>
                <a:cs typeface="Times New Roman" panose="02020603050405020304" pitchFamily="18" charset="0"/>
              </a:rPr>
              <a:t>(diffusion current), </a:t>
            </a:r>
            <a:r>
              <a:rPr lang="en-US" sz="1800" dirty="0">
                <a:latin typeface="Times New Roman" panose="02020603050405020304" pitchFamily="18" charset="0"/>
                <a:cs typeface="Times New Roman" panose="02020603050405020304" pitchFamily="18" charset="0"/>
              </a:rPr>
              <a:t>which is the current resulting from the diffusion of electroactive species to the drop surface(reduction of the sample), which is directly proportional to the concentration of analyte and is used in the </a:t>
            </a:r>
            <a:r>
              <a:rPr lang="en-US" sz="1800" b="1" u="sng" dirty="0">
                <a:solidFill>
                  <a:srgbClr val="C00000"/>
                </a:solidFill>
                <a:latin typeface="Times New Roman" panose="02020603050405020304" pitchFamily="18" charset="0"/>
                <a:cs typeface="Times New Roman" panose="02020603050405020304" pitchFamily="18" charset="0"/>
              </a:rPr>
              <a:t>quantitative analysis</a:t>
            </a:r>
          </a:p>
          <a:p>
            <a:pPr algn="just">
              <a:lnSpc>
                <a:spcPct val="120000"/>
              </a:lnSpc>
            </a:pPr>
            <a:r>
              <a:rPr lang="en-US" sz="1800" dirty="0">
                <a:latin typeface="Times New Roman" panose="02020603050405020304" pitchFamily="18" charset="0"/>
                <a:cs typeface="Times New Roman" panose="02020603050405020304" pitchFamily="18" charset="0"/>
              </a:rPr>
              <a:t>The </a:t>
            </a:r>
            <a:r>
              <a:rPr lang="en-US" sz="1800" b="1" u="sng" dirty="0">
                <a:solidFill>
                  <a:srgbClr val="C00000"/>
                </a:solidFill>
                <a:latin typeface="Times New Roman" panose="02020603050405020304" pitchFamily="18" charset="0"/>
                <a:cs typeface="Times New Roman" panose="02020603050405020304" pitchFamily="18" charset="0"/>
              </a:rPr>
              <a:t>half-wave potential </a:t>
            </a:r>
            <a:r>
              <a:rPr lang="en-US" sz="1800" dirty="0">
                <a:latin typeface="Times New Roman" panose="02020603050405020304" pitchFamily="18" charset="0"/>
                <a:cs typeface="Times New Roman" panose="02020603050405020304" pitchFamily="18" charset="0"/>
              </a:rPr>
              <a:t>is characteristic of every compound and this is used in </a:t>
            </a:r>
            <a:r>
              <a:rPr lang="en-US" sz="1800" b="1" u="sng" dirty="0">
                <a:solidFill>
                  <a:srgbClr val="C00000"/>
                </a:solidFill>
                <a:latin typeface="Times New Roman" panose="02020603050405020304" pitchFamily="18" charset="0"/>
                <a:cs typeface="Times New Roman" panose="02020603050405020304" pitchFamily="18" charset="0"/>
              </a:rPr>
              <a:t>qualitative analysis </a:t>
            </a:r>
          </a:p>
          <a:p>
            <a:pPr algn="just">
              <a:lnSpc>
                <a:spcPct val="120000"/>
              </a:lnSpc>
            </a:pPr>
            <a:r>
              <a:rPr lang="en-US" sz="1800" dirty="0">
                <a:latin typeface="Times New Roman" panose="02020603050405020304" pitchFamily="18" charset="0"/>
                <a:cs typeface="Times New Roman" panose="02020603050405020304" pitchFamily="18" charset="0"/>
              </a:rPr>
              <a:t>The maximum current that passes through the cell when the concentration of the electro-active species at the electrode surface is zero is called ‘</a:t>
            </a:r>
            <a:r>
              <a:rPr lang="en-US" sz="1800" b="1" i="1" u="sng" dirty="0">
                <a:solidFill>
                  <a:srgbClr val="C00000"/>
                </a:solidFill>
                <a:latin typeface="Times New Roman" panose="02020603050405020304" pitchFamily="18" charset="0"/>
                <a:cs typeface="Times New Roman" panose="02020603050405020304" pitchFamily="18" charset="0"/>
              </a:rPr>
              <a:t>the limiting current’</a:t>
            </a:r>
            <a:endParaRPr lang="en-US" sz="1800" b="1" u="sng" dirty="0">
              <a:solidFill>
                <a:srgbClr val="C00000"/>
              </a:solidFill>
              <a:latin typeface="Times New Roman" panose="02020603050405020304" pitchFamily="18" charset="0"/>
              <a:cs typeface="Times New Roman" panose="02020603050405020304" pitchFamily="18" charset="0"/>
            </a:endParaRPr>
          </a:p>
          <a:p>
            <a:pPr algn="just">
              <a:lnSpc>
                <a:spcPct val="120000"/>
              </a:lnSpc>
            </a:pPr>
            <a:r>
              <a:rPr lang="en-US" sz="1800" b="1" u="sng" dirty="0">
                <a:solidFill>
                  <a:srgbClr val="C00000"/>
                </a:solidFill>
                <a:latin typeface="Times New Roman" panose="02020603050405020304" pitchFamily="18" charset="0"/>
                <a:cs typeface="Times New Roman" panose="02020603050405020304" pitchFamily="18" charset="0"/>
              </a:rPr>
              <a:t> </a:t>
            </a:r>
          </a:p>
        </p:txBody>
      </p:sp>
      <p:sp>
        <p:nvSpPr>
          <p:cNvPr id="10" name="Slide Number Placeholder 9">
            <a:extLst>
              <a:ext uri="{FF2B5EF4-FFF2-40B4-BE49-F238E27FC236}">
                <a16:creationId xmlns:a16="http://schemas.microsoft.com/office/drawing/2014/main" id="{6615EDE7-2AFF-0D44-BB32-F927B6823160}"/>
              </a:ext>
            </a:extLst>
          </p:cNvPr>
          <p:cNvSpPr>
            <a:spLocks noGrp="1"/>
          </p:cNvSpPr>
          <p:nvPr>
            <p:ph type="sldNum" sz="quarter" idx="12"/>
          </p:nvPr>
        </p:nvSpPr>
        <p:spPr/>
        <p:txBody>
          <a:bodyPr/>
          <a:lstStyle/>
          <a:p>
            <a:fld id="{F7B880A6-714D-A744-9B5A-C2C98D5C3366}" type="slidenum">
              <a:rPr lang="en-US" smtClean="0"/>
              <a:t>15</a:t>
            </a:fld>
            <a:endParaRPr lang="en-US"/>
          </a:p>
        </p:txBody>
      </p:sp>
      <p:pic>
        <p:nvPicPr>
          <p:cNvPr id="5" name="Picture 4">
            <a:extLst>
              <a:ext uri="{FF2B5EF4-FFF2-40B4-BE49-F238E27FC236}">
                <a16:creationId xmlns:a16="http://schemas.microsoft.com/office/drawing/2014/main" id="{1DAA36D0-A078-0D47-B32B-724EEF6E780D}"/>
              </a:ext>
            </a:extLst>
          </p:cNvPr>
          <p:cNvPicPr>
            <a:picLocks noChangeAspect="1"/>
          </p:cNvPicPr>
          <p:nvPr/>
        </p:nvPicPr>
        <p:blipFill>
          <a:blip r:embed="rId2"/>
          <a:stretch>
            <a:fillRect/>
          </a:stretch>
        </p:blipFill>
        <p:spPr>
          <a:xfrm>
            <a:off x="8120269" y="0"/>
            <a:ext cx="3723861" cy="3303529"/>
          </a:xfrm>
          <a:prstGeom prst="rect">
            <a:avLst/>
          </a:prstGeom>
        </p:spPr>
      </p:pic>
      <p:graphicFrame>
        <p:nvGraphicFramePr>
          <p:cNvPr id="7" name="Object 4">
            <a:extLst>
              <a:ext uri="{FF2B5EF4-FFF2-40B4-BE49-F238E27FC236}">
                <a16:creationId xmlns:a16="http://schemas.microsoft.com/office/drawing/2014/main" id="{13218BAF-FE65-067C-95F8-71C1A5A2FE07}"/>
              </a:ext>
            </a:extLst>
          </p:cNvPr>
          <p:cNvGraphicFramePr>
            <a:graphicFrameLocks noChangeAspect="1"/>
          </p:cNvGraphicFramePr>
          <p:nvPr>
            <p:extLst>
              <p:ext uri="{D42A27DB-BD31-4B8C-83A1-F6EECF244321}">
                <p14:modId xmlns:p14="http://schemas.microsoft.com/office/powerpoint/2010/main" val="1020536068"/>
              </p:ext>
            </p:extLst>
          </p:nvPr>
        </p:nvGraphicFramePr>
        <p:xfrm>
          <a:off x="8112667" y="3600508"/>
          <a:ext cx="3933722" cy="3120967"/>
        </p:xfrm>
        <a:graphic>
          <a:graphicData uri="http://schemas.openxmlformats.org/presentationml/2006/ole">
            <mc:AlternateContent xmlns:mc="http://schemas.openxmlformats.org/markup-compatibility/2006">
              <mc:Choice xmlns:v="urn:schemas-microsoft-com:vml" Requires="v">
                <p:oleObj r:id="rId3" imgW="7150100" imgH="6076950" progId="MSPhotoEd.3">
                  <p:embed/>
                </p:oleObj>
              </mc:Choice>
              <mc:Fallback>
                <p:oleObj r:id="rId3" imgW="7150100" imgH="6076950" progId="MSPhotoEd.3">
                  <p:embed/>
                  <p:pic>
                    <p:nvPicPr>
                      <p:cNvPr id="7" name="Object 4">
                        <a:extLst>
                          <a:ext uri="{FF2B5EF4-FFF2-40B4-BE49-F238E27FC236}">
                            <a16:creationId xmlns:a16="http://schemas.microsoft.com/office/drawing/2014/main" id="{13218BAF-FE65-067C-95F8-71C1A5A2F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667" y="3600508"/>
                        <a:ext cx="3933722" cy="3120967"/>
                      </a:xfrm>
                      <a:prstGeom prst="rect">
                        <a:avLst/>
                      </a:prstGeom>
                      <a:noFill/>
                      <a:ln>
                        <a:noFill/>
                      </a:ln>
                    </p:spPr>
                  </p:pic>
                </p:oleObj>
              </mc:Fallback>
            </mc:AlternateContent>
          </a:graphicData>
        </a:graphic>
      </p:graphicFrame>
      <p:pic>
        <p:nvPicPr>
          <p:cNvPr id="4" name="Picture 3">
            <a:extLst>
              <a:ext uri="{FF2B5EF4-FFF2-40B4-BE49-F238E27FC236}">
                <a16:creationId xmlns:a16="http://schemas.microsoft.com/office/drawing/2014/main" id="{2EB86F9A-71D9-6EE2-24CA-0AF7243497C9}"/>
              </a:ext>
            </a:extLst>
          </p:cNvPr>
          <p:cNvPicPr>
            <a:picLocks noChangeAspect="1"/>
          </p:cNvPicPr>
          <p:nvPr/>
        </p:nvPicPr>
        <p:blipFill>
          <a:blip r:embed="rId5"/>
          <a:stretch>
            <a:fillRect/>
          </a:stretch>
        </p:blipFill>
        <p:spPr>
          <a:xfrm>
            <a:off x="1132871" y="1178841"/>
            <a:ext cx="6034517" cy="4500317"/>
          </a:xfrm>
          <a:prstGeom prst="rect">
            <a:avLst/>
          </a:prstGeom>
        </p:spPr>
      </p:pic>
    </p:spTree>
    <p:extLst>
      <p:ext uri="{BB962C8B-B14F-4D97-AF65-F5344CB8AC3E}">
        <p14:creationId xmlns:p14="http://schemas.microsoft.com/office/powerpoint/2010/main" val="727318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74B096C5-79E3-CA49-9B4A-21D008F482B1}"/>
              </a:ext>
            </a:extLst>
          </p:cNvPr>
          <p:cNvSpPr>
            <a:spLocks noGrp="1" noChangeArrowheads="1"/>
          </p:cNvSpPr>
          <p:nvPr>
            <p:ph type="title"/>
          </p:nvPr>
        </p:nvSpPr>
        <p:spPr>
          <a:xfrm>
            <a:off x="1676400" y="181874"/>
            <a:ext cx="8229600" cy="639762"/>
          </a:xfrm>
        </p:spPr>
        <p:txBody>
          <a:bodyPr>
            <a:normAutofit fontScale="90000"/>
          </a:bodyPr>
          <a:lstStyle/>
          <a:p>
            <a:pPr algn="ctr" eaLnBrk="1" hangingPunct="1"/>
            <a:r>
              <a:rPr lang="en-US" altLang="en-US" sz="3200" b="1" dirty="0">
                <a:solidFill>
                  <a:srgbClr val="CC0000"/>
                </a:solidFill>
                <a:latin typeface="Times New Roman" panose="02020603050405020304" pitchFamily="18" charset="0"/>
                <a:cs typeface="Times New Roman" panose="02020603050405020304" pitchFamily="18" charset="0"/>
              </a:rPr>
              <a:t>        </a:t>
            </a:r>
            <a:br>
              <a:rPr lang="en-US" altLang="en-US" sz="3200" b="1" dirty="0">
                <a:solidFill>
                  <a:srgbClr val="CC0000"/>
                </a:solidFill>
                <a:latin typeface="Times New Roman" panose="02020603050405020304" pitchFamily="18" charset="0"/>
                <a:cs typeface="Times New Roman" panose="02020603050405020304" pitchFamily="18" charset="0"/>
              </a:rPr>
            </a:br>
            <a:r>
              <a:rPr lang="en-US" altLang="en-US" sz="3200" b="1" dirty="0">
                <a:solidFill>
                  <a:srgbClr val="CC0000"/>
                </a:solidFill>
                <a:latin typeface="Times New Roman" panose="02020603050405020304" pitchFamily="18" charset="0"/>
                <a:cs typeface="Times New Roman" panose="02020603050405020304" pitchFamily="18" charset="0"/>
              </a:rPr>
              <a:t>Effect of Dissolved Oxygen</a:t>
            </a:r>
            <a:r>
              <a:rPr lang="en-US" altLang="en-US" sz="4000" b="1" dirty="0">
                <a:latin typeface="Times New Roman" panose="02020603050405020304" pitchFamily="18" charset="0"/>
                <a:cs typeface="Times New Roman" panose="02020603050405020304" pitchFamily="18" charset="0"/>
              </a:rPr>
              <a:t> </a:t>
            </a:r>
            <a:br>
              <a:rPr lang="en-US" altLang="en-US" sz="4000" dirty="0"/>
            </a:br>
            <a:endParaRPr lang="en-US" altLang="en-US" sz="4000" dirty="0"/>
          </a:p>
        </p:txBody>
      </p:sp>
      <p:sp>
        <p:nvSpPr>
          <p:cNvPr id="32770" name="Rectangle 3">
            <a:extLst>
              <a:ext uri="{FF2B5EF4-FFF2-40B4-BE49-F238E27FC236}">
                <a16:creationId xmlns:a16="http://schemas.microsoft.com/office/drawing/2014/main" id="{E05CC93B-3D79-C845-B142-50949F589BE5}"/>
              </a:ext>
            </a:extLst>
          </p:cNvPr>
          <p:cNvSpPr>
            <a:spLocks noGrp="1" noChangeArrowheads="1"/>
          </p:cNvSpPr>
          <p:nvPr>
            <p:ph idx="1"/>
          </p:nvPr>
        </p:nvSpPr>
        <p:spPr>
          <a:xfrm>
            <a:off x="420581" y="812219"/>
            <a:ext cx="11453365" cy="5364163"/>
          </a:xfrm>
        </p:spPr>
        <p:txBody>
          <a:bodyPr>
            <a:normAutofit/>
          </a:bodyPr>
          <a:lstStyle/>
          <a:p>
            <a:pPr algn="l" rtl="0" eaLnBrk="1" hangingPunct="1">
              <a:lnSpc>
                <a:spcPct val="80000"/>
              </a:lnSpc>
            </a:pPr>
            <a:r>
              <a:rPr lang="en-US" altLang="en-US" sz="2200" dirty="0">
                <a:latin typeface="Times New Roman" panose="02020603050405020304" pitchFamily="18" charset="0"/>
                <a:cs typeface="Times New Roman" panose="02020603050405020304" pitchFamily="18" charset="0"/>
              </a:rPr>
              <a:t>Oxygen dissolved in the solution will be reduced at the DME, leading to two well-defined waves which were attributed to the following reactions:</a:t>
            </a:r>
          </a:p>
          <a:p>
            <a:pPr algn="l" rtl="0" eaLnBrk="1" hangingPunct="1">
              <a:lnSpc>
                <a:spcPct val="80000"/>
              </a:lnSpc>
            </a:pPr>
            <a:r>
              <a:rPr lang="en-US" altLang="en-US" sz="2200" dirty="0">
                <a:latin typeface="Times New Roman" panose="02020603050405020304" pitchFamily="18" charset="0"/>
                <a:cs typeface="Times New Roman" panose="02020603050405020304" pitchFamily="18" charset="0"/>
              </a:rPr>
              <a:t>O</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(g) + 2H</a:t>
            </a:r>
            <a:r>
              <a:rPr lang="en-US" altLang="en-US" sz="2200" baseline="30000" dirty="0">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+ 2e</a:t>
            </a:r>
            <a:r>
              <a:rPr lang="en-US" altLang="en-US" sz="2200" baseline="30000" dirty="0">
                <a:latin typeface="Times New Roman" panose="02020603050405020304" pitchFamily="18" charset="0"/>
                <a:cs typeface="Times New Roman" panose="02020603050405020304" pitchFamily="18" charset="0"/>
              </a:rPr>
              <a:t>- </a:t>
            </a:r>
            <a:r>
              <a:rPr lang="en-US" altLang="en-US" sz="2200" dirty="0">
                <a:latin typeface="Times New Roman" panose="02020603050405020304" pitchFamily="18" charset="0"/>
                <a:cs typeface="Times New Roman" panose="02020603050405020304" pitchFamily="18" charset="0"/>
              </a:rPr>
              <a:t>  &lt; ==== &gt; H</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O</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 	E</a:t>
            </a:r>
            <a:r>
              <a:rPr lang="en-US" altLang="en-US" sz="2200" baseline="-25000" dirty="0">
                <a:latin typeface="Times New Roman" panose="02020603050405020304" pitchFamily="18" charset="0"/>
                <a:cs typeface="Times New Roman" panose="02020603050405020304" pitchFamily="18" charset="0"/>
              </a:rPr>
              <a:t>1/2 </a:t>
            </a:r>
            <a:r>
              <a:rPr lang="en-US" altLang="en-US" sz="2200" dirty="0">
                <a:latin typeface="Times New Roman" panose="02020603050405020304" pitchFamily="18" charset="0"/>
                <a:cs typeface="Times New Roman" panose="02020603050405020304" pitchFamily="18" charset="0"/>
              </a:rPr>
              <a:t> =   - 0.1V	  </a:t>
            </a:r>
          </a:p>
          <a:p>
            <a:pPr algn="l" rtl="0" eaLnBrk="1" hangingPunct="1">
              <a:lnSpc>
                <a:spcPct val="80000"/>
              </a:lnSpc>
            </a:pPr>
            <a:r>
              <a:rPr lang="en-US" altLang="en-US" sz="2200" dirty="0">
                <a:latin typeface="Times New Roman" panose="02020603050405020304" pitchFamily="18" charset="0"/>
                <a:cs typeface="Times New Roman" panose="02020603050405020304" pitchFamily="18" charset="0"/>
              </a:rPr>
              <a:t>H</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O</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 + 2H</a:t>
            </a:r>
            <a:r>
              <a:rPr lang="en-US" altLang="en-US" sz="2200" baseline="30000" dirty="0">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+2e</a:t>
            </a:r>
            <a:r>
              <a:rPr lang="en-US" altLang="en-US" sz="2200" baseline="30000" dirty="0">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&lt; ==== &gt; 2H</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O;	E</a:t>
            </a:r>
            <a:r>
              <a:rPr lang="en-US" altLang="en-US" sz="2200" baseline="-25000" dirty="0">
                <a:latin typeface="Times New Roman" panose="02020603050405020304" pitchFamily="18" charset="0"/>
                <a:cs typeface="Times New Roman" panose="02020603050405020304" pitchFamily="18" charset="0"/>
              </a:rPr>
              <a:t>1/2</a:t>
            </a:r>
            <a:r>
              <a:rPr lang="en-US" altLang="en-US" sz="2200" dirty="0">
                <a:latin typeface="Times New Roman" panose="02020603050405020304" pitchFamily="18" charset="0"/>
                <a:cs typeface="Times New Roman" panose="02020603050405020304" pitchFamily="18" charset="0"/>
              </a:rPr>
              <a:t>  =   - 0.9V	 </a:t>
            </a:r>
          </a:p>
          <a:p>
            <a:pPr algn="l" rtl="0" eaLnBrk="1" hangingPunct="1">
              <a:lnSpc>
                <a:spcPct val="80000"/>
              </a:lnSpc>
            </a:pPr>
            <a:r>
              <a:rPr lang="en-US" altLang="en-US" sz="2200" dirty="0">
                <a:latin typeface="Times New Roman" panose="02020603050405020304" pitchFamily="18" charset="0"/>
                <a:cs typeface="Times New Roman" panose="02020603050405020304" pitchFamily="18" charset="0"/>
              </a:rPr>
              <a:t>E</a:t>
            </a:r>
            <a:r>
              <a:rPr lang="en-US" altLang="en-US" sz="2200" baseline="-25000" dirty="0">
                <a:latin typeface="Times New Roman" panose="02020603050405020304" pitchFamily="18" charset="0"/>
                <a:cs typeface="Times New Roman" panose="02020603050405020304" pitchFamily="18" charset="0"/>
              </a:rPr>
              <a:t>1/2</a:t>
            </a:r>
            <a:r>
              <a:rPr lang="en-US" altLang="en-US" sz="2200" dirty="0">
                <a:latin typeface="Times New Roman" panose="02020603050405020304" pitchFamily="18" charset="0"/>
                <a:cs typeface="Times New Roman" panose="02020603050405020304" pitchFamily="18" charset="0"/>
              </a:rPr>
              <a:t> values for these reductions in acid solution correspond to -0.05V and -0.8V versus  SCE. </a:t>
            </a:r>
          </a:p>
          <a:p>
            <a:pPr algn="l" rtl="0" eaLnBrk="1" hangingPunct="1">
              <a:lnSpc>
                <a:spcPct val="80000"/>
              </a:lnSpc>
            </a:pPr>
            <a:r>
              <a:rPr lang="en-US" altLang="en-US" sz="2200" dirty="0">
                <a:latin typeface="Times New Roman" panose="02020603050405020304" pitchFamily="18" charset="0"/>
                <a:cs typeface="Times New Roman" panose="02020603050405020304" pitchFamily="18" charset="0"/>
              </a:rPr>
              <a:t>This indicates that dissolved oxygen interferes with the determination of most metal ions. </a:t>
            </a:r>
          </a:p>
          <a:p>
            <a:pPr algn="l" rtl="0" eaLnBrk="1" hangingPunct="1">
              <a:lnSpc>
                <a:spcPct val="80000"/>
              </a:lnSpc>
            </a:pPr>
            <a:r>
              <a:rPr lang="en-US" altLang="en-US" sz="2200" dirty="0">
                <a:latin typeface="Times New Roman" panose="02020603050405020304" pitchFamily="18" charset="0"/>
                <a:cs typeface="Times New Roman" panose="02020603050405020304" pitchFamily="18" charset="0"/>
              </a:rPr>
              <a:t>Therefore, dissolved O</a:t>
            </a:r>
            <a:r>
              <a:rPr lang="en-US" altLang="en-US" sz="2200" baseline="-25000" dirty="0">
                <a:latin typeface="Times New Roman" panose="02020603050405020304" pitchFamily="18" charset="0"/>
                <a:cs typeface="Times New Roman" panose="02020603050405020304" pitchFamily="18" charset="0"/>
              </a:rPr>
              <a:t>2</a:t>
            </a:r>
            <a:r>
              <a:rPr lang="en-US" altLang="en-US" sz="2200" dirty="0">
                <a:latin typeface="Times New Roman" panose="02020603050405020304" pitchFamily="18" charset="0"/>
                <a:cs typeface="Times New Roman" panose="02020603050405020304" pitchFamily="18" charset="0"/>
              </a:rPr>
              <a:t> has to be removed by bubbling nitrogen into the solution before recording the polarogram.</a:t>
            </a:r>
          </a:p>
        </p:txBody>
      </p:sp>
      <p:sp>
        <p:nvSpPr>
          <p:cNvPr id="4" name="Slide Number Placeholder 3">
            <a:extLst>
              <a:ext uri="{FF2B5EF4-FFF2-40B4-BE49-F238E27FC236}">
                <a16:creationId xmlns:a16="http://schemas.microsoft.com/office/drawing/2014/main" id="{E3EA4DA1-D607-E84F-93E1-76060E1A2598}"/>
              </a:ext>
            </a:extLst>
          </p:cNvPr>
          <p:cNvSpPr>
            <a:spLocks noGrp="1"/>
          </p:cNvSpPr>
          <p:nvPr>
            <p:ph type="sldNum" sz="quarter" idx="12"/>
          </p:nvPr>
        </p:nvSpPr>
        <p:spPr/>
        <p:txBody>
          <a:bodyPr/>
          <a:lstStyle/>
          <a:p>
            <a:fld id="{F7B880A6-714D-A744-9B5A-C2C98D5C3366}" type="slidenum">
              <a:rPr lang="en-US" smtClean="0"/>
              <a:t>16</a:t>
            </a:fld>
            <a:endParaRPr lang="en-US"/>
          </a:p>
        </p:txBody>
      </p:sp>
      <p:pic>
        <p:nvPicPr>
          <p:cNvPr id="3" name="Picture 2">
            <a:extLst>
              <a:ext uri="{FF2B5EF4-FFF2-40B4-BE49-F238E27FC236}">
                <a16:creationId xmlns:a16="http://schemas.microsoft.com/office/drawing/2014/main" id="{C49E0080-B731-4F4B-8DA1-16FAB3B70EC4}"/>
              </a:ext>
            </a:extLst>
          </p:cNvPr>
          <p:cNvPicPr>
            <a:picLocks noChangeAspect="1"/>
          </p:cNvPicPr>
          <p:nvPr/>
        </p:nvPicPr>
        <p:blipFill rotWithShape="1">
          <a:blip r:embed="rId2"/>
          <a:srcRect l="6985" t="4906" r="14806" b="1207"/>
          <a:stretch/>
        </p:blipFill>
        <p:spPr>
          <a:xfrm>
            <a:off x="7222434" y="3837272"/>
            <a:ext cx="4651513" cy="2822107"/>
          </a:xfrm>
          <a:prstGeom prst="rect">
            <a:avLst/>
          </a:prstGeom>
        </p:spPr>
      </p:pic>
      <p:pic>
        <p:nvPicPr>
          <p:cNvPr id="2" name="Picture 1">
            <a:extLst>
              <a:ext uri="{FF2B5EF4-FFF2-40B4-BE49-F238E27FC236}">
                <a16:creationId xmlns:a16="http://schemas.microsoft.com/office/drawing/2014/main" id="{5A2666BD-0CAE-DA85-9A2F-94B796EC59FF}"/>
              </a:ext>
            </a:extLst>
          </p:cNvPr>
          <p:cNvPicPr>
            <a:picLocks noChangeAspect="1"/>
          </p:cNvPicPr>
          <p:nvPr/>
        </p:nvPicPr>
        <p:blipFill>
          <a:blip r:embed="rId3"/>
          <a:stretch>
            <a:fillRect/>
          </a:stretch>
        </p:blipFill>
        <p:spPr>
          <a:xfrm>
            <a:off x="977833" y="3593071"/>
            <a:ext cx="4148803" cy="3083055"/>
          </a:xfrm>
          <a:prstGeom prst="rect">
            <a:avLst/>
          </a:prstGeom>
        </p:spPr>
      </p:pic>
    </p:spTree>
    <p:extLst>
      <p:ext uri="{BB962C8B-B14F-4D97-AF65-F5344CB8AC3E}">
        <p14:creationId xmlns:p14="http://schemas.microsoft.com/office/powerpoint/2010/main" val="427775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649A17A-E2FD-364F-B68B-7623C74B642D}"/>
              </a:ext>
            </a:extLst>
          </p:cNvPr>
          <p:cNvSpPr>
            <a:spLocks noGrp="1" noChangeArrowheads="1"/>
          </p:cNvSpPr>
          <p:nvPr>
            <p:ph type="title"/>
          </p:nvPr>
        </p:nvSpPr>
        <p:spPr>
          <a:xfrm>
            <a:off x="3034748" y="132522"/>
            <a:ext cx="5181600" cy="477078"/>
          </a:xfrm>
        </p:spPr>
        <p:txBody>
          <a:bodyPr>
            <a:normAutofit fontScale="90000"/>
          </a:bodyPr>
          <a:lstStyle/>
          <a:p>
            <a:pPr algn="ctr"/>
            <a:br>
              <a:rPr lang="en-US" altLang="en-US" sz="3200" b="1" dirty="0">
                <a:solidFill>
                  <a:srgbClr val="C00000"/>
                </a:solidFill>
                <a:latin typeface="Times New Roman" panose="02020603050405020304" pitchFamily="18" charset="0"/>
                <a:cs typeface="Times New Roman" panose="02020603050405020304" pitchFamily="18" charset="0"/>
              </a:rPr>
            </a:br>
            <a:r>
              <a:rPr lang="en-US" altLang="en-US" sz="3200" b="1" dirty="0">
                <a:solidFill>
                  <a:srgbClr val="C00000"/>
                </a:solidFill>
                <a:latin typeface="Times New Roman" panose="02020603050405020304" pitchFamily="18" charset="0"/>
                <a:cs typeface="Times New Roman" panose="02020603050405020304" pitchFamily="18" charset="0"/>
              </a:rPr>
              <a:t>Qualitative analysis</a:t>
            </a:r>
            <a:br>
              <a:rPr lang="en-US" altLang="en-US" sz="3200" dirty="0">
                <a:solidFill>
                  <a:srgbClr val="C00000"/>
                </a:solidFill>
                <a:latin typeface="Times New Roman" panose="02020603050405020304" pitchFamily="18" charset="0"/>
                <a:cs typeface="Times New Roman" panose="02020603050405020304" pitchFamily="18" charset="0"/>
              </a:rPr>
            </a:br>
            <a:endParaRPr lang="en-US" altLang="en-US" sz="3200" b="1" baseline="-25000" dirty="0">
              <a:solidFill>
                <a:srgbClr val="CC0000"/>
              </a:solidFill>
              <a:latin typeface="Times New Roman" panose="02020603050405020304" pitchFamily="18" charset="0"/>
              <a:cs typeface="Times New Roman" panose="02020603050405020304" pitchFamily="18" charset="0"/>
            </a:endParaRPr>
          </a:p>
        </p:txBody>
      </p:sp>
      <p:sp>
        <p:nvSpPr>
          <p:cNvPr id="30722" name="Rectangle 3">
            <a:extLst>
              <a:ext uri="{FF2B5EF4-FFF2-40B4-BE49-F238E27FC236}">
                <a16:creationId xmlns:a16="http://schemas.microsoft.com/office/drawing/2014/main" id="{C6298E12-69FB-F94B-9C6F-96B410A5A7FA}"/>
              </a:ext>
            </a:extLst>
          </p:cNvPr>
          <p:cNvSpPr>
            <a:spLocks noGrp="1" noChangeArrowheads="1"/>
          </p:cNvSpPr>
          <p:nvPr>
            <p:ph idx="1"/>
          </p:nvPr>
        </p:nvSpPr>
        <p:spPr>
          <a:xfrm>
            <a:off x="209863" y="752062"/>
            <a:ext cx="11872210" cy="5135563"/>
          </a:xfrm>
        </p:spPr>
        <p:txBody>
          <a:bodyPr>
            <a:normAutofit/>
          </a:bodyPr>
          <a:lstStyle/>
          <a:p>
            <a:pPr algn="l" rtl="0" eaLnBrk="1" hangingPunct="1"/>
            <a:r>
              <a:rPr lang="en-US" altLang="en-US" sz="2400" dirty="0">
                <a:latin typeface="Times New Roman" panose="02020603050405020304" pitchFamily="18" charset="0"/>
                <a:cs typeface="Times New Roman" panose="02020603050405020304" pitchFamily="18" charset="0"/>
              </a:rPr>
              <a:t>Half wave potential, E</a:t>
            </a:r>
            <a:r>
              <a:rPr lang="en-US" altLang="en-US" sz="2400" baseline="-25000" dirty="0">
                <a:latin typeface="Times New Roman" panose="02020603050405020304" pitchFamily="18" charset="0"/>
                <a:cs typeface="Times New Roman" panose="02020603050405020304" pitchFamily="18" charset="0"/>
              </a:rPr>
              <a:t>1/2</a:t>
            </a:r>
            <a:r>
              <a:rPr lang="en-US" altLang="en-US" sz="2400" dirty="0">
                <a:latin typeface="Times New Roman" panose="02020603050405020304" pitchFamily="18" charset="0"/>
                <a:cs typeface="Times New Roman" panose="02020603050405020304" pitchFamily="18" charset="0"/>
              </a:rPr>
              <a:t> is an important feature can be derived from the polarogram.</a:t>
            </a:r>
          </a:p>
          <a:p>
            <a:pPr algn="l" rtl="0" eaLnBrk="1" hangingPunct="1"/>
            <a:r>
              <a:rPr lang="en-US" altLang="en-US" sz="2400" dirty="0">
                <a:latin typeface="Times New Roman" panose="02020603050405020304" pitchFamily="18" charset="0"/>
                <a:cs typeface="Times New Roman" panose="02020603050405020304" pitchFamily="18" charset="0"/>
              </a:rPr>
              <a:t>It is the potential corresponding to one half the limiting current i.e. i</a:t>
            </a:r>
            <a:r>
              <a:rPr lang="en-US" altLang="en-US" sz="2400" baseline="-25000" dirty="0">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/2. </a:t>
            </a:r>
          </a:p>
          <a:p>
            <a:r>
              <a:rPr lang="en-US" altLang="en-US" sz="2400" dirty="0">
                <a:latin typeface="Times New Roman" panose="02020603050405020304" pitchFamily="18" charset="0"/>
                <a:cs typeface="Times New Roman" panose="02020603050405020304" pitchFamily="18" charset="0"/>
              </a:rPr>
              <a:t>E</a:t>
            </a:r>
            <a:r>
              <a:rPr lang="en-US" altLang="en-US" sz="2400" baseline="-25000" dirty="0">
                <a:latin typeface="Times New Roman" panose="02020603050405020304" pitchFamily="18" charset="0"/>
                <a:cs typeface="Times New Roman" panose="02020603050405020304" pitchFamily="18" charset="0"/>
              </a:rPr>
              <a:t>l/2</a:t>
            </a:r>
            <a:r>
              <a:rPr lang="en-US" altLang="en-US" sz="2400" dirty="0">
                <a:latin typeface="Times New Roman" panose="02020603050405020304" pitchFamily="18" charset="0"/>
                <a:cs typeface="Times New Roman" panose="02020603050405020304" pitchFamily="18" charset="0"/>
              </a:rPr>
              <a:t> is a characteristic for each element and thus used for </a:t>
            </a:r>
            <a:r>
              <a:rPr lang="en-US" altLang="en-US" sz="2400" dirty="0">
                <a:solidFill>
                  <a:srgbClr val="C00000"/>
                </a:solidFill>
                <a:latin typeface="Times New Roman" panose="02020603050405020304" pitchFamily="18" charset="0"/>
                <a:cs typeface="Times New Roman" panose="02020603050405020304" pitchFamily="18" charset="0"/>
              </a:rPr>
              <a:t>qualitative analysis.</a:t>
            </a:r>
          </a:p>
          <a:p>
            <a:r>
              <a:rPr lang="en-US" altLang="en-US" sz="2400" dirty="0">
                <a:latin typeface="Times New Roman" panose="02020603050405020304" pitchFamily="18" charset="0"/>
                <a:cs typeface="Times New Roman" panose="02020603050405020304" pitchFamily="18" charset="0"/>
              </a:rPr>
              <a:t>E</a:t>
            </a:r>
            <a:r>
              <a:rPr lang="en-US" altLang="en-US" sz="2400" baseline="-25000" dirty="0">
                <a:latin typeface="Times New Roman" panose="02020603050405020304" pitchFamily="18" charset="0"/>
                <a:cs typeface="Times New Roman" panose="02020603050405020304" pitchFamily="18" charset="0"/>
              </a:rPr>
              <a:t>l/2 </a:t>
            </a:r>
            <a:r>
              <a:rPr lang="en-US" altLang="en-US" sz="2400" dirty="0">
                <a:latin typeface="Times New Roman" panose="02020603050405020304" pitchFamily="18" charset="0"/>
                <a:cs typeface="Times New Roman" panose="02020603050405020304" pitchFamily="18" charset="0"/>
              </a:rPr>
              <a:t>depend on the nature of electrolyte solution (composition of solution), it change with pH change.</a:t>
            </a:r>
          </a:p>
        </p:txBody>
      </p:sp>
      <p:sp>
        <p:nvSpPr>
          <p:cNvPr id="8" name="Slide Number Placeholder 7">
            <a:extLst>
              <a:ext uri="{FF2B5EF4-FFF2-40B4-BE49-F238E27FC236}">
                <a16:creationId xmlns:a16="http://schemas.microsoft.com/office/drawing/2014/main" id="{3DF6260F-203E-D348-B1B7-74050F5247A7}"/>
              </a:ext>
            </a:extLst>
          </p:cNvPr>
          <p:cNvSpPr>
            <a:spLocks noGrp="1"/>
          </p:cNvSpPr>
          <p:nvPr>
            <p:ph type="sldNum" sz="quarter" idx="12"/>
          </p:nvPr>
        </p:nvSpPr>
        <p:spPr/>
        <p:txBody>
          <a:bodyPr/>
          <a:lstStyle/>
          <a:p>
            <a:fld id="{F7B880A6-714D-A744-9B5A-C2C98D5C3366}" type="slidenum">
              <a:rPr lang="en-US" smtClean="0"/>
              <a:t>17</a:t>
            </a:fld>
            <a:endParaRPr lang="en-US"/>
          </a:p>
        </p:txBody>
      </p:sp>
      <p:pic>
        <p:nvPicPr>
          <p:cNvPr id="3" name="Picture 2">
            <a:extLst>
              <a:ext uri="{FF2B5EF4-FFF2-40B4-BE49-F238E27FC236}">
                <a16:creationId xmlns:a16="http://schemas.microsoft.com/office/drawing/2014/main" id="{D2EE8546-0DB1-1227-5BEC-B2C02F8D8120}"/>
              </a:ext>
            </a:extLst>
          </p:cNvPr>
          <p:cNvPicPr>
            <a:picLocks noChangeAspect="1"/>
          </p:cNvPicPr>
          <p:nvPr/>
        </p:nvPicPr>
        <p:blipFill rotWithShape="1">
          <a:blip r:embed="rId2"/>
          <a:srcRect t="3587" r="4923"/>
          <a:stretch/>
        </p:blipFill>
        <p:spPr>
          <a:xfrm>
            <a:off x="3034747" y="3015417"/>
            <a:ext cx="5464675" cy="3520294"/>
          </a:xfrm>
          <a:prstGeom prst="rect">
            <a:avLst/>
          </a:prstGeom>
        </p:spPr>
      </p:pic>
    </p:spTree>
    <p:extLst>
      <p:ext uri="{BB962C8B-B14F-4D97-AF65-F5344CB8AC3E}">
        <p14:creationId xmlns:p14="http://schemas.microsoft.com/office/powerpoint/2010/main" val="258006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49" name="Rectangle 3">
                <a:extLst>
                  <a:ext uri="{FF2B5EF4-FFF2-40B4-BE49-F238E27FC236}">
                    <a16:creationId xmlns:a16="http://schemas.microsoft.com/office/drawing/2014/main" id="{988AA0A0-96D7-2F4F-B68B-659712677299}"/>
                  </a:ext>
                </a:extLst>
              </p:cNvPr>
              <p:cNvSpPr>
                <a:spLocks noGrp="1" noChangeArrowheads="1"/>
              </p:cNvSpPr>
              <p:nvPr>
                <p:ph idx="1"/>
              </p:nvPr>
            </p:nvSpPr>
            <p:spPr>
              <a:xfrm>
                <a:off x="86138" y="793621"/>
                <a:ext cx="8814216" cy="4916555"/>
              </a:xfrm>
            </p:spPr>
            <p:txBody>
              <a:bodyPr>
                <a:normAutofit fontScale="92500" lnSpcReduction="20000"/>
              </a:bodyPr>
              <a:lstStyle/>
              <a:p>
                <a:pPr algn="l" rtl="0" eaLnBrk="1" hangingPunct="1">
                  <a:lnSpc>
                    <a:spcPct val="100000"/>
                  </a:lnSpc>
                </a:pPr>
                <a:r>
                  <a:rPr lang="en-US" altLang="en-US" sz="2400" dirty="0">
                    <a:latin typeface="Times New Roman" panose="02020603050405020304" pitchFamily="18" charset="0"/>
                    <a:cs typeface="Times New Roman" panose="02020603050405020304" pitchFamily="18" charset="0"/>
                  </a:rPr>
                  <a:t>The magnitude of the diffusion current is given by the </a:t>
                </a:r>
                <a:r>
                  <a:rPr lang="en-US" altLang="en-US" sz="2400" b="1" u="sng" dirty="0">
                    <a:solidFill>
                      <a:srgbClr val="C00000"/>
                    </a:solidFill>
                    <a:latin typeface="Times New Roman" panose="02020603050405020304" pitchFamily="18" charset="0"/>
                    <a:cs typeface="Times New Roman" panose="02020603050405020304" pitchFamily="18" charset="0"/>
                  </a:rPr>
                  <a:t>Ilkovic equation:</a:t>
                </a:r>
              </a:p>
              <a:p>
                <a:pPr algn="l" rtl="0" eaLnBrk="1" hangingPunct="1">
                  <a:lnSpc>
                    <a:spcPct val="100000"/>
                  </a:lnSpc>
                </a:pPr>
                <a:r>
                  <a:rPr lang="en-US" altLang="en-US" sz="2400" b="1" dirty="0">
                    <a:solidFill>
                      <a:srgbClr val="C00000"/>
                    </a:solidFill>
                    <a:latin typeface="Times New Roman" panose="02020603050405020304" pitchFamily="18" charset="0"/>
                    <a:cs typeface="Times New Roman" panose="02020603050405020304" pitchFamily="18" charset="0"/>
                  </a:rPr>
                  <a:t>i</a:t>
                </a:r>
                <a:r>
                  <a:rPr lang="en-US" altLang="en-US" sz="2400" b="1" baseline="-25000" dirty="0">
                    <a:solidFill>
                      <a:srgbClr val="C00000"/>
                    </a:solidFill>
                    <a:latin typeface="Times New Roman" panose="02020603050405020304" pitchFamily="18" charset="0"/>
                    <a:cs typeface="Times New Roman" panose="02020603050405020304" pitchFamily="18" charset="0"/>
                  </a:rPr>
                  <a:t>d</a:t>
                </a:r>
                <a:r>
                  <a:rPr lang="en-US" altLang="en-US" sz="2400" b="1" dirty="0">
                    <a:solidFill>
                      <a:srgbClr val="C00000"/>
                    </a:solidFill>
                    <a:latin typeface="Times New Roman" panose="02020603050405020304" pitchFamily="18" charset="0"/>
                    <a:cs typeface="Times New Roman" panose="02020603050405020304" pitchFamily="18" charset="0"/>
                  </a:rPr>
                  <a:t> = 607 nD</a:t>
                </a:r>
                <a:r>
                  <a:rPr lang="en-US" altLang="en-US" sz="2400" b="1" baseline="30000" dirty="0">
                    <a:solidFill>
                      <a:srgbClr val="C00000"/>
                    </a:solidFill>
                    <a:latin typeface="Times New Roman" panose="02020603050405020304" pitchFamily="18" charset="0"/>
                    <a:cs typeface="Times New Roman" panose="02020603050405020304" pitchFamily="18" charset="0"/>
                  </a:rPr>
                  <a:t>1/2</a:t>
                </a:r>
                <a:r>
                  <a:rPr lang="en-US" altLang="en-US" sz="2400" b="1" dirty="0">
                    <a:solidFill>
                      <a:srgbClr val="C00000"/>
                    </a:solidFill>
                    <a:latin typeface="Times New Roman" panose="02020603050405020304" pitchFamily="18" charset="0"/>
                    <a:cs typeface="Times New Roman" panose="02020603050405020304" pitchFamily="18" charset="0"/>
                  </a:rPr>
                  <a:t> Cm </a:t>
                </a:r>
                <a:r>
                  <a:rPr lang="en-US" altLang="en-US" sz="2400" b="1" baseline="30000" dirty="0">
                    <a:solidFill>
                      <a:srgbClr val="C00000"/>
                    </a:solidFill>
                    <a:latin typeface="Times New Roman" panose="02020603050405020304" pitchFamily="18" charset="0"/>
                    <a:cs typeface="Times New Roman" panose="02020603050405020304" pitchFamily="18" charset="0"/>
                  </a:rPr>
                  <a:t>2/3</a:t>
                </a:r>
                <a:r>
                  <a:rPr lang="en-US" altLang="en-US" sz="2400" b="1" dirty="0">
                    <a:solidFill>
                      <a:srgbClr val="C00000"/>
                    </a:solidFill>
                    <a:latin typeface="Times New Roman" panose="02020603050405020304" pitchFamily="18" charset="0"/>
                    <a:cs typeface="Times New Roman" panose="02020603050405020304" pitchFamily="18" charset="0"/>
                  </a:rPr>
                  <a:t> t </a:t>
                </a:r>
                <a:r>
                  <a:rPr lang="en-US" altLang="en-US" sz="2400" b="1" baseline="30000" dirty="0">
                    <a:solidFill>
                      <a:srgbClr val="C00000"/>
                    </a:solidFill>
                    <a:latin typeface="Times New Roman" panose="02020603050405020304" pitchFamily="18" charset="0"/>
                    <a:cs typeface="Times New Roman" panose="02020603050405020304" pitchFamily="18" charset="0"/>
                  </a:rPr>
                  <a:t>1/6</a:t>
                </a:r>
                <a:r>
                  <a:rPr lang="en-US" altLang="en-US" sz="2400" b="1" dirty="0">
                    <a:solidFill>
                      <a:srgbClr val="C00000"/>
                    </a:solidFill>
                    <a:latin typeface="Times New Roman" panose="02020603050405020304" pitchFamily="18" charset="0"/>
                    <a:cs typeface="Times New Roman" panose="02020603050405020304" pitchFamily="18" charset="0"/>
                  </a:rPr>
                  <a:t> </a:t>
                </a:r>
              </a:p>
              <a:p>
                <a:pPr algn="l" rtl="0" eaLnBrk="1" hangingPunct="1">
                  <a:lnSpc>
                    <a:spcPct val="100000"/>
                  </a:lnSpc>
                </a:pPr>
                <a:r>
                  <a:rPr lang="en-US" altLang="en-US" sz="2400" dirty="0">
                    <a:latin typeface="Times New Roman" panose="02020603050405020304" pitchFamily="18" charset="0"/>
                    <a:cs typeface="Times New Roman" panose="02020603050405020304" pitchFamily="18" charset="0"/>
                  </a:rPr>
                  <a:t>where i</a:t>
                </a:r>
                <a:r>
                  <a:rPr lang="en-US" altLang="en-US" sz="2400" baseline="-25000" dirty="0">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 = diffusion current, measured at the top of the oscillations in the Figure above with the units microamperes(µA)</a:t>
                </a:r>
              </a:p>
              <a:p>
                <a:pPr>
                  <a:lnSpc>
                    <a:spcPct val="100000"/>
                  </a:lnSpc>
                </a:pPr>
                <a:r>
                  <a:rPr lang="en-US" altLang="en-US" sz="2400" dirty="0">
                    <a:latin typeface="Times New Roman" panose="02020603050405020304" pitchFamily="18" charset="0"/>
                    <a:cs typeface="Times New Roman" panose="02020603050405020304" pitchFamily="18" charset="0"/>
                  </a:rPr>
                  <a:t>The number 607 is a combination of several constants (Faraday constant, Hg density, and </a:t>
                </a:r>
                <a14:m>
                  <m:oMath xmlns:m="http://schemas.openxmlformats.org/officeDocument/2006/math">
                    <m:r>
                      <a:rPr lang="en-US" altLang="en-US" sz="2400" i="1">
                        <a:latin typeface="Cambria Math" panose="02040503050406030204" pitchFamily="18" charset="0"/>
                        <a:ea typeface="Cambria Math" panose="02040503050406030204" pitchFamily="18" charset="0"/>
                        <a:cs typeface="Times New Roman" panose="02020603050405020304" pitchFamily="18" charset="0"/>
                      </a:rPr>
                      <m:t>𝜋</m:t>
                    </m:r>
                  </m:oMath>
                </a14:m>
                <a:r>
                  <a:rPr lang="en-US" altLang="en-US" sz="2400" dirty="0">
                    <a:latin typeface="Times New Roman" panose="02020603050405020304" pitchFamily="18" charset="0"/>
                    <a:cs typeface="Times New Roman" panose="02020603050405020304" pitchFamily="18" charset="0"/>
                  </a:rPr>
                  <a:t>) whose dimensions are such that i</a:t>
                </a:r>
                <a:r>
                  <a:rPr lang="en-US" altLang="en-US" sz="2400" baseline="-25000" dirty="0">
                    <a:latin typeface="Times New Roman" panose="02020603050405020304" pitchFamily="18" charset="0"/>
                    <a:cs typeface="Times New Roman" panose="02020603050405020304" pitchFamily="18" charset="0"/>
                  </a:rPr>
                  <a:t>d </a:t>
                </a:r>
                <a:r>
                  <a:rPr lang="en-US" altLang="en-US" sz="2400" dirty="0">
                    <a:latin typeface="Times New Roman" panose="02020603050405020304" pitchFamily="18" charset="0"/>
                    <a:cs typeface="Times New Roman" panose="02020603050405020304" pitchFamily="18" charset="0"/>
                  </a:rPr>
                  <a:t>will be given in µA</a:t>
                </a:r>
              </a:p>
              <a:p>
                <a:pPr algn="l" rtl="0" eaLnBrk="1" hangingPunct="1">
                  <a:lnSpc>
                    <a:spcPct val="100000"/>
                  </a:lnSpc>
                </a:pPr>
                <a:r>
                  <a:rPr lang="en-US" altLang="en-US" sz="2400" dirty="0">
                    <a:latin typeface="Times New Roman" panose="02020603050405020304" pitchFamily="18" charset="0"/>
                    <a:cs typeface="Times New Roman" panose="02020603050405020304" pitchFamily="18" charset="0"/>
                  </a:rPr>
                  <a:t>n = number of electrons per molecule involved in the oxidation or reduction of the electroactive species. </a:t>
                </a:r>
              </a:p>
              <a:p>
                <a:pPr>
                  <a:lnSpc>
                    <a:spcPct val="100000"/>
                  </a:lnSpc>
                </a:pPr>
                <a:r>
                  <a:rPr lang="en-US" altLang="en-US" sz="2400" dirty="0">
                    <a:latin typeface="Times New Roman" panose="02020603050405020304" pitchFamily="18" charset="0"/>
                    <a:cs typeface="Times New Roman" panose="02020603050405020304" pitchFamily="18" charset="0"/>
                  </a:rPr>
                  <a:t>D = diffusion coefficient of electroactive species, with the units cm</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/s</a:t>
                </a:r>
              </a:p>
              <a:p>
                <a:pPr algn="l" rtl="0" eaLnBrk="1" hangingPunct="1">
                  <a:lnSpc>
                    <a:spcPct val="100000"/>
                  </a:lnSpc>
                </a:pPr>
                <a:r>
                  <a:rPr lang="en-US" altLang="en-US" sz="2400" dirty="0">
                    <a:latin typeface="Times New Roman" panose="02020603050405020304" pitchFamily="18" charset="0"/>
                    <a:cs typeface="Times New Roman" panose="02020603050405020304" pitchFamily="18" charset="0"/>
                  </a:rPr>
                  <a:t>C = concentration of electroactive species, with the units mmol/L </a:t>
                </a:r>
              </a:p>
              <a:p>
                <a:pPr>
                  <a:lnSpc>
                    <a:spcPct val="100000"/>
                  </a:lnSpc>
                </a:pPr>
                <a:r>
                  <a:rPr lang="en-US" altLang="en-US" sz="2400" dirty="0">
                    <a:latin typeface="Times New Roman" panose="02020603050405020304" pitchFamily="18" charset="0"/>
                    <a:cs typeface="Times New Roman" panose="02020603050405020304" pitchFamily="18" charset="0"/>
                  </a:rPr>
                  <a:t>m = (mass of Hg flows inside the capillary tube) or rate of flow of Hg, in mg/s</a:t>
                </a:r>
              </a:p>
              <a:p>
                <a:pPr algn="l" rtl="0" eaLnBrk="1" hangingPunct="1">
                  <a:lnSpc>
                    <a:spcPct val="100000"/>
                  </a:lnSpc>
                </a:pPr>
                <a:r>
                  <a:rPr lang="en-US" altLang="en-US" sz="2400" dirty="0">
                    <a:latin typeface="Times New Roman" panose="02020603050405020304" pitchFamily="18" charset="0"/>
                    <a:cs typeface="Times New Roman" panose="02020603050405020304" pitchFamily="18" charset="0"/>
                  </a:rPr>
                  <a:t>t = time interval fall between 2 drops, in seconds</a:t>
                </a:r>
              </a:p>
            </p:txBody>
          </p:sp>
        </mc:Choice>
        <mc:Fallback xmlns="">
          <p:sp>
            <p:nvSpPr>
              <p:cNvPr id="27649" name="Rectangle 3">
                <a:extLst>
                  <a:ext uri="{FF2B5EF4-FFF2-40B4-BE49-F238E27FC236}">
                    <a16:creationId xmlns:a16="http://schemas.microsoft.com/office/drawing/2014/main" id="{988AA0A0-96D7-2F4F-B68B-659712677299}"/>
                  </a:ext>
                </a:extLst>
              </p:cNvPr>
              <p:cNvSpPr>
                <a:spLocks noGrp="1" noRot="1" noChangeAspect="1" noMove="1" noResize="1" noEditPoints="1" noAdjustHandles="1" noChangeArrowheads="1" noChangeShapeType="1" noTextEdit="1"/>
              </p:cNvSpPr>
              <p:nvPr>
                <p:ph idx="1"/>
              </p:nvPr>
            </p:nvSpPr>
            <p:spPr>
              <a:xfrm>
                <a:off x="86138" y="793621"/>
                <a:ext cx="8814216" cy="4916555"/>
              </a:xfrm>
              <a:blipFill>
                <a:blip r:embed="rId2"/>
                <a:stretch>
                  <a:fillRect l="-719" t="-2062"/>
                </a:stretch>
              </a:blipFill>
            </p:spPr>
            <p:txBody>
              <a:bodyPr/>
              <a:lstStyle/>
              <a:p>
                <a:r>
                  <a:rPr lang="en-IQ">
                    <a:noFill/>
                  </a:rPr>
                  <a:t> </a:t>
                </a:r>
              </a:p>
            </p:txBody>
          </p:sp>
        </mc:Fallback>
      </mc:AlternateContent>
      <p:sp>
        <p:nvSpPr>
          <p:cNvPr id="3" name="Slide Number Placeholder 2">
            <a:extLst>
              <a:ext uri="{FF2B5EF4-FFF2-40B4-BE49-F238E27FC236}">
                <a16:creationId xmlns:a16="http://schemas.microsoft.com/office/drawing/2014/main" id="{3106A2CC-7A00-D844-AB19-C4103B8A60AD}"/>
              </a:ext>
            </a:extLst>
          </p:cNvPr>
          <p:cNvSpPr>
            <a:spLocks noGrp="1"/>
          </p:cNvSpPr>
          <p:nvPr>
            <p:ph type="sldNum" sz="quarter" idx="12"/>
          </p:nvPr>
        </p:nvSpPr>
        <p:spPr/>
        <p:txBody>
          <a:bodyPr/>
          <a:lstStyle/>
          <a:p>
            <a:fld id="{F7B880A6-714D-A744-9B5A-C2C98D5C3366}" type="slidenum">
              <a:rPr lang="en-US" smtClean="0"/>
              <a:t>18</a:t>
            </a:fld>
            <a:endParaRPr lang="en-US" dirty="0"/>
          </a:p>
        </p:txBody>
      </p:sp>
      <p:sp>
        <p:nvSpPr>
          <p:cNvPr id="2" name="Rectangle 1">
            <a:extLst>
              <a:ext uri="{FF2B5EF4-FFF2-40B4-BE49-F238E27FC236}">
                <a16:creationId xmlns:a16="http://schemas.microsoft.com/office/drawing/2014/main" id="{ED707386-0E7E-174F-9ED0-B9D47D11F106}"/>
              </a:ext>
            </a:extLst>
          </p:cNvPr>
          <p:cNvSpPr/>
          <p:nvPr/>
        </p:nvSpPr>
        <p:spPr>
          <a:xfrm>
            <a:off x="4019297" y="212034"/>
            <a:ext cx="3335660" cy="461665"/>
          </a:xfrm>
          <a:prstGeom prst="rect">
            <a:avLst/>
          </a:prstGeom>
        </p:spPr>
        <p:txBody>
          <a:bodyPr wrap="square">
            <a:spAutoFit/>
          </a:bodyPr>
          <a:lstStyle/>
          <a:p>
            <a:r>
              <a:rPr lang="en-US" altLang="en-US" sz="2400" b="1" dirty="0">
                <a:solidFill>
                  <a:srgbClr val="C00000"/>
                </a:solidFill>
                <a:latin typeface="Times New Roman" panose="02020603050405020304" pitchFamily="18" charset="0"/>
                <a:cs typeface="Times New Roman" panose="02020603050405020304" pitchFamily="18" charset="0"/>
              </a:rPr>
              <a:t>Quantitative analysis  </a:t>
            </a:r>
            <a:endParaRPr lang="en-US" sz="2400" b="1" dirty="0">
              <a:solidFill>
                <a:srgbClr val="C00000"/>
              </a:solidFill>
            </a:endParaRPr>
          </a:p>
        </p:txBody>
      </p:sp>
      <p:pic>
        <p:nvPicPr>
          <p:cNvPr id="4" name="Picture 3">
            <a:extLst>
              <a:ext uri="{FF2B5EF4-FFF2-40B4-BE49-F238E27FC236}">
                <a16:creationId xmlns:a16="http://schemas.microsoft.com/office/drawing/2014/main" id="{C36F9A85-F6C9-10AA-6BD8-5968A2FE5D1D}"/>
              </a:ext>
            </a:extLst>
          </p:cNvPr>
          <p:cNvPicPr>
            <a:picLocks noChangeAspect="1"/>
          </p:cNvPicPr>
          <p:nvPr/>
        </p:nvPicPr>
        <p:blipFill rotWithShape="1">
          <a:blip r:embed="rId3"/>
          <a:srcRect r="6588"/>
          <a:stretch/>
        </p:blipFill>
        <p:spPr>
          <a:xfrm>
            <a:off x="8610600" y="1472265"/>
            <a:ext cx="3495262" cy="3319421"/>
          </a:xfrm>
          <a:prstGeom prst="rect">
            <a:avLst/>
          </a:prstGeom>
        </p:spPr>
      </p:pic>
      <p:pic>
        <p:nvPicPr>
          <p:cNvPr id="6" name="Picture 5">
            <a:extLst>
              <a:ext uri="{FF2B5EF4-FFF2-40B4-BE49-F238E27FC236}">
                <a16:creationId xmlns:a16="http://schemas.microsoft.com/office/drawing/2014/main" id="{97BB5F90-7270-4B7B-26D4-7DD8CB7C7986}"/>
              </a:ext>
            </a:extLst>
          </p:cNvPr>
          <p:cNvPicPr>
            <a:picLocks noChangeAspect="1"/>
          </p:cNvPicPr>
          <p:nvPr/>
        </p:nvPicPr>
        <p:blipFill>
          <a:blip r:embed="rId4"/>
          <a:stretch>
            <a:fillRect/>
          </a:stretch>
        </p:blipFill>
        <p:spPr>
          <a:xfrm>
            <a:off x="2541590" y="458995"/>
            <a:ext cx="5727003" cy="3716179"/>
          </a:xfrm>
          <a:prstGeom prst="rect">
            <a:avLst/>
          </a:prstGeom>
        </p:spPr>
      </p:pic>
    </p:spTree>
    <p:extLst>
      <p:ext uri="{BB962C8B-B14F-4D97-AF65-F5344CB8AC3E}">
        <p14:creationId xmlns:p14="http://schemas.microsoft.com/office/powerpoint/2010/main" val="210359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673" name="Rectangle 3">
                <a:extLst>
                  <a:ext uri="{FF2B5EF4-FFF2-40B4-BE49-F238E27FC236}">
                    <a16:creationId xmlns:a16="http://schemas.microsoft.com/office/drawing/2014/main" id="{506DDED4-C09C-E94E-A20D-27337A641BD0}"/>
                  </a:ext>
                </a:extLst>
              </p:cNvPr>
              <p:cNvSpPr>
                <a:spLocks noGrp="1" noChangeArrowheads="1"/>
              </p:cNvSpPr>
              <p:nvPr>
                <p:ph idx="1"/>
              </p:nvPr>
            </p:nvSpPr>
            <p:spPr>
              <a:xfrm>
                <a:off x="278296" y="612914"/>
                <a:ext cx="11542643" cy="5897563"/>
              </a:xfrm>
            </p:spPr>
            <p:txBody>
              <a:bodyPr/>
              <a:lstStyle/>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Thus, i</a:t>
                </a:r>
                <a:r>
                  <a:rPr lang="en-US" altLang="en-US" sz="2400" baseline="-25000" dirty="0">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 is proportional to the concentration of a certain species under specific conditions and the previous  equation  may be expressed as follows:</a:t>
                </a:r>
              </a:p>
              <a:p>
                <a:pPr algn="ctr">
                  <a:buNone/>
                </a:pPr>
                <a:r>
                  <a:rPr lang="en-US" altLang="en-US" sz="2400" dirty="0">
                    <a:solidFill>
                      <a:srgbClr val="CC0000"/>
                    </a:solidFill>
                    <a:latin typeface="Times New Roman" panose="02020603050405020304" pitchFamily="18" charset="0"/>
                    <a:cs typeface="Times New Roman" panose="02020603050405020304" pitchFamily="18" charset="0"/>
                  </a:rPr>
                  <a:t>	</a:t>
                </a:r>
                <a:r>
                  <a:rPr lang="en-US" altLang="en-US" b="1" dirty="0">
                    <a:solidFill>
                      <a:srgbClr val="CC0000"/>
                    </a:solidFill>
                    <a:latin typeface="Times New Roman" panose="02020603050405020304" pitchFamily="18" charset="0"/>
                    <a:cs typeface="Times New Roman" panose="02020603050405020304" pitchFamily="18" charset="0"/>
                  </a:rPr>
                  <a:t>i</a:t>
                </a:r>
                <a:r>
                  <a:rPr lang="en-US" altLang="en-US" b="1" baseline="-25000" dirty="0">
                    <a:solidFill>
                      <a:srgbClr val="CC0000"/>
                    </a:solidFill>
                    <a:latin typeface="Times New Roman" panose="02020603050405020304" pitchFamily="18" charset="0"/>
                    <a:cs typeface="Times New Roman" panose="02020603050405020304" pitchFamily="18" charset="0"/>
                  </a:rPr>
                  <a:t>d</a:t>
                </a:r>
                <a:r>
                  <a:rPr lang="en-US" altLang="en-US" b="1" dirty="0">
                    <a:solidFill>
                      <a:srgbClr val="CC0000"/>
                    </a:solidFill>
                    <a:latin typeface="Times New Roman" panose="02020603050405020304" pitchFamily="18" charset="0"/>
                    <a:cs typeface="Times New Roman" panose="02020603050405020304" pitchFamily="18" charset="0"/>
                  </a:rPr>
                  <a:t> = kc</a:t>
                </a:r>
                <a:r>
                  <a:rPr lang="en-US" altLang="en-US"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p>
              <a:p>
                <a:pPr>
                  <a:buNone/>
                </a:pPr>
                <a:endParaRPr lang="en-US" altLang="en-US" sz="2400" dirty="0">
                  <a:latin typeface="Times New Roman" panose="02020603050405020304" pitchFamily="18" charset="0"/>
                  <a:cs typeface="Times New Roman" panose="02020603050405020304" pitchFamily="18" charset="0"/>
                </a:endParaRP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Where k is constant under the specific conditions. </a:t>
                </a: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If k  is constant for a series of standard solutions of various concentrations and an unknown, a calibration plot can be constructed, and the unknown concentration can be determined.</a:t>
                </a: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The </a:t>
                </a:r>
                <a:r>
                  <a:rPr lang="en-US" altLang="en-US" sz="2400" b="1" dirty="0">
                    <a:solidFill>
                      <a:srgbClr val="0070C0"/>
                    </a:solidFill>
                    <a:latin typeface="Times New Roman" panose="02020603050405020304" pitchFamily="18" charset="0"/>
                    <a:cs typeface="Times New Roman" panose="02020603050405020304" pitchFamily="18" charset="0"/>
                  </a:rPr>
                  <a:t>magnitude of the diffusion current </a:t>
                </a:r>
                <a:r>
                  <a:rPr lang="en-US" altLang="en-US" sz="2400" dirty="0">
                    <a:latin typeface="Times New Roman" panose="02020603050405020304" pitchFamily="18" charset="0"/>
                    <a:cs typeface="Times New Roman" panose="02020603050405020304" pitchFamily="18" charset="0"/>
                  </a:rPr>
                  <a:t>depends on </a:t>
                </a:r>
                <a:r>
                  <a:rPr lang="en-US" altLang="en-US" sz="2400" dirty="0">
                    <a:solidFill>
                      <a:srgbClr val="C00000"/>
                    </a:solidFill>
                    <a:latin typeface="Times New Roman" panose="02020603050405020304" pitchFamily="18" charset="0"/>
                    <a:cs typeface="Times New Roman" panose="02020603050405020304" pitchFamily="18" charset="0"/>
                  </a:rPr>
                  <a:t>several factors in addition to the analyte concentration.</a:t>
                </a:r>
              </a:p>
              <a:p>
                <a:r>
                  <a:rPr lang="en-US" altLang="en-US" sz="2400" dirty="0">
                    <a:latin typeface="Times New Roman" panose="02020603050405020304" pitchFamily="18" charset="0"/>
                    <a:cs typeface="Times New Roman" panose="02020603050405020304" pitchFamily="18" charset="0"/>
                  </a:rPr>
                  <a:t>In quantitative polarography, it is important to control the </a:t>
                </a:r>
                <a:r>
                  <a:rPr lang="en-US" altLang="en-US" sz="2400" b="1" dirty="0">
                    <a:solidFill>
                      <a:srgbClr val="0070C0"/>
                    </a:solidFill>
                    <a:latin typeface="Times New Roman" panose="02020603050405020304" pitchFamily="18" charset="0"/>
                    <a:cs typeface="Times New Roman" panose="02020603050405020304" pitchFamily="18" charset="0"/>
                  </a:rPr>
                  <a:t>temperature</a:t>
                </a:r>
                <a:r>
                  <a:rPr lang="en-US" altLang="en-US" sz="2400" dirty="0">
                    <a:latin typeface="Times New Roman" panose="02020603050405020304" pitchFamily="18" charset="0"/>
                    <a:cs typeface="Times New Roman" panose="02020603050405020304" pitchFamily="18" charset="0"/>
                  </a:rPr>
                  <a:t> within a few tenths of a degree.(</a:t>
                </a:r>
                <a:r>
                  <a:rPr lang="en-US" altLang="en-US" sz="2400" dirty="0">
                    <a:solidFill>
                      <a:srgbClr val="C00000"/>
                    </a:solidFill>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 will be changed with </a:t>
                </a:r>
                <a:r>
                  <a:rPr lang="en-US" altLang="en-US" sz="2400" dirty="0">
                    <a:solidFill>
                      <a:srgbClr val="C00000"/>
                    </a:solidFill>
                    <a:latin typeface="Times New Roman" panose="02020603050405020304" pitchFamily="18" charset="0"/>
                    <a:cs typeface="Times New Roman" panose="02020603050405020304" pitchFamily="18" charset="0"/>
                  </a:rPr>
                  <a:t>changing viscosity</a:t>
                </a:r>
                <a:r>
                  <a:rPr lang="en-US" altLang="en-US" sz="2400" dirty="0">
                    <a:latin typeface="Times New Roman" panose="02020603050405020304" pitchFamily="18" charset="0"/>
                    <a:cs typeface="Times New Roman" panose="02020603050405020304" pitchFamily="18" charset="0"/>
                  </a:rPr>
                  <a:t> of the solution, </a:t>
                </a:r>
                <a:r>
                  <a:rPr lang="en-US" altLang="en-US" sz="2400" dirty="0">
                    <a:solidFill>
                      <a:srgbClr val="C00000"/>
                    </a:solidFill>
                    <a:latin typeface="Times New Roman" panose="02020603050405020304" pitchFamily="18" charset="0"/>
                    <a:cs typeface="Times New Roman" panose="02020603050405020304" pitchFamily="18" charset="0"/>
                  </a:rPr>
                  <a:t>ion redacting size</a:t>
                </a:r>
                <a:r>
                  <a:rPr lang="en-US" altLang="en-US" sz="2400" dirty="0">
                    <a:latin typeface="Times New Roman" panose="02020603050405020304" pitchFamily="18" charset="0"/>
                    <a:cs typeface="Times New Roman" panose="02020603050405020304" pitchFamily="18" charset="0"/>
                  </a:rPr>
                  <a:t>, and T, D increases (2-3%) for each </a:t>
                </a:r>
                <a14:m>
                  <m:oMath xmlns:m="http://schemas.openxmlformats.org/officeDocument/2006/math">
                    <m:r>
                      <a:rPr lang="en-US" alt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en-US" sz="2400" dirty="0">
                  <a:latin typeface="Times New Roman" panose="02020603050405020304" pitchFamily="18" charset="0"/>
                  <a:cs typeface="Times New Roman" panose="02020603050405020304" pitchFamily="18" charset="0"/>
                </a:endParaRPr>
              </a:p>
            </p:txBody>
          </p:sp>
        </mc:Choice>
        <mc:Fallback xmlns="">
          <p:sp>
            <p:nvSpPr>
              <p:cNvPr id="28673" name="Rectangle 3">
                <a:extLst>
                  <a:ext uri="{FF2B5EF4-FFF2-40B4-BE49-F238E27FC236}">
                    <a16:creationId xmlns:a16="http://schemas.microsoft.com/office/drawing/2014/main" id="{506DDED4-C09C-E94E-A20D-27337A641BD0}"/>
                  </a:ext>
                </a:extLst>
              </p:cNvPr>
              <p:cNvSpPr>
                <a:spLocks noGrp="1" noRot="1" noChangeAspect="1" noMove="1" noResize="1" noEditPoints="1" noAdjustHandles="1" noChangeArrowheads="1" noChangeShapeType="1" noTextEdit="1"/>
              </p:cNvSpPr>
              <p:nvPr>
                <p:ph idx="1"/>
              </p:nvPr>
            </p:nvSpPr>
            <p:spPr>
              <a:xfrm>
                <a:off x="278296" y="612914"/>
                <a:ext cx="11542643" cy="5897563"/>
              </a:xfrm>
              <a:blipFill>
                <a:blip r:embed="rId2"/>
                <a:stretch>
                  <a:fillRect l="-770" t="-1505" r="-1210"/>
                </a:stretch>
              </a:blipFill>
            </p:spPr>
            <p:txBody>
              <a:bodyPr/>
              <a:lstStyle/>
              <a:p>
                <a:r>
                  <a:rPr lang="en-IQ">
                    <a:noFill/>
                  </a:rPr>
                  <a:t> </a:t>
                </a:r>
              </a:p>
            </p:txBody>
          </p:sp>
        </mc:Fallback>
      </mc:AlternateContent>
      <p:sp>
        <p:nvSpPr>
          <p:cNvPr id="2" name="Slide Number Placeholder 1">
            <a:extLst>
              <a:ext uri="{FF2B5EF4-FFF2-40B4-BE49-F238E27FC236}">
                <a16:creationId xmlns:a16="http://schemas.microsoft.com/office/drawing/2014/main" id="{7E315C7B-E649-B94E-8703-D1EEE8BB81D8}"/>
              </a:ext>
            </a:extLst>
          </p:cNvPr>
          <p:cNvSpPr>
            <a:spLocks noGrp="1"/>
          </p:cNvSpPr>
          <p:nvPr>
            <p:ph type="sldNum" sz="quarter" idx="12"/>
          </p:nvPr>
        </p:nvSpPr>
        <p:spPr/>
        <p:txBody>
          <a:bodyPr/>
          <a:lstStyle/>
          <a:p>
            <a:fld id="{F7B880A6-714D-A744-9B5A-C2C98D5C3366}" type="slidenum">
              <a:rPr lang="en-US" smtClean="0"/>
              <a:t>19</a:t>
            </a:fld>
            <a:endParaRPr lang="en-US"/>
          </a:p>
        </p:txBody>
      </p:sp>
      <p:sp>
        <p:nvSpPr>
          <p:cNvPr id="3" name="Rectangle 2">
            <a:extLst>
              <a:ext uri="{FF2B5EF4-FFF2-40B4-BE49-F238E27FC236}">
                <a16:creationId xmlns:a16="http://schemas.microsoft.com/office/drawing/2014/main" id="{AB2F1F9E-2B39-E24C-BA72-DD9A761512E5}"/>
              </a:ext>
            </a:extLst>
          </p:cNvPr>
          <p:cNvSpPr/>
          <p:nvPr/>
        </p:nvSpPr>
        <p:spPr>
          <a:xfrm>
            <a:off x="5035826" y="1378227"/>
            <a:ext cx="1643270" cy="583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05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AB62A191-9002-5542-AB38-1210D1820EF9}"/>
              </a:ext>
            </a:extLst>
          </p:cNvPr>
          <p:cNvSpPr>
            <a:spLocks noGrp="1" noChangeArrowheads="1"/>
          </p:cNvSpPr>
          <p:nvPr>
            <p:ph type="title"/>
          </p:nvPr>
        </p:nvSpPr>
        <p:spPr>
          <a:xfrm>
            <a:off x="4092481" y="185182"/>
            <a:ext cx="4211052" cy="481263"/>
          </a:xfrm>
        </p:spPr>
        <p:txBody>
          <a:bodyPr>
            <a:normAutofit fontScale="90000"/>
          </a:bodyPr>
          <a:lstStyle/>
          <a:p>
            <a:pPr algn="ctr" eaLnBrk="1" hangingPunct="1"/>
            <a:r>
              <a:rPr lang="en-US" altLang="en-US" sz="3200" b="1" i="1" u="sng" dirty="0">
                <a:solidFill>
                  <a:srgbClr val="CC0000"/>
                </a:solidFill>
                <a:latin typeface="Times New Roman" panose="02020603050405020304" pitchFamily="18" charset="0"/>
                <a:cs typeface="Times New Roman" panose="02020603050405020304" pitchFamily="18" charset="0"/>
              </a:rPr>
              <a:t>Polarography</a:t>
            </a:r>
          </a:p>
        </p:txBody>
      </p:sp>
      <p:sp>
        <p:nvSpPr>
          <p:cNvPr id="5122" name="Rectangle 3">
            <a:extLst>
              <a:ext uri="{FF2B5EF4-FFF2-40B4-BE49-F238E27FC236}">
                <a16:creationId xmlns:a16="http://schemas.microsoft.com/office/drawing/2014/main" id="{838737B3-B70F-FA44-9A63-D60AFFCB4DFD}"/>
              </a:ext>
            </a:extLst>
          </p:cNvPr>
          <p:cNvSpPr>
            <a:spLocks noGrp="1" noChangeArrowheads="1"/>
          </p:cNvSpPr>
          <p:nvPr>
            <p:ph idx="1"/>
          </p:nvPr>
        </p:nvSpPr>
        <p:spPr>
          <a:xfrm>
            <a:off x="119921" y="881269"/>
            <a:ext cx="11899802" cy="5840205"/>
          </a:xfrm>
        </p:spPr>
        <p:txBody>
          <a:bodyPr>
            <a:normAutofit fontScale="92500"/>
          </a:bodyPr>
          <a:lstStyle/>
          <a:p>
            <a:pPr marL="0" indent="0">
              <a:buNone/>
            </a:pPr>
            <a:r>
              <a:rPr lang="en-US" sz="2400" b="1" i="1" u="sng" dirty="0">
                <a:solidFill>
                  <a:srgbClr val="C00000"/>
                </a:solidFill>
                <a:effectLst/>
                <a:latin typeface="Times New Roman" panose="02020603050405020304" pitchFamily="18" charset="0"/>
                <a:cs typeface="Times New Roman" panose="02020603050405020304" pitchFamily="18" charset="0"/>
              </a:rPr>
              <a:t>Polarography:</a:t>
            </a:r>
            <a:r>
              <a:rPr lang="en-US" sz="2400" dirty="0">
                <a:effectLst/>
                <a:latin typeface="Times New Roman" panose="02020603050405020304" pitchFamily="18" charset="0"/>
                <a:cs typeface="Times New Roman" panose="02020603050405020304" pitchFamily="18" charset="0"/>
              </a:rPr>
              <a:t> is one of the Voltametric methods of analysis in which chemical species(ions or molecules)undergo oxidation (lose electrons)or reduction(gain electrons)at the surface of a dropping mercury electrode(DME) at an applied potential. Polarography only applies to the DME</a:t>
            </a:r>
          </a:p>
          <a:p>
            <a:pPr marL="0" indent="0">
              <a:buNone/>
            </a:pPr>
            <a:r>
              <a:rPr lang="en-US" altLang="en-US" sz="2400" b="1" u="sng" dirty="0">
                <a:solidFill>
                  <a:srgbClr val="C00000"/>
                </a:solidFill>
                <a:latin typeface="Times New Roman" panose="02020603050405020304" pitchFamily="18" charset="0"/>
                <a:cs typeface="Times New Roman" panose="02020603050405020304" pitchFamily="18" charset="0"/>
              </a:rPr>
              <a:t>Objective of photography</a:t>
            </a:r>
          </a:p>
          <a:p>
            <a:r>
              <a:rPr lang="en-US" altLang="en-US" sz="2400" dirty="0">
                <a:latin typeface="Times New Roman" panose="02020603050405020304" pitchFamily="18" charset="0"/>
                <a:cs typeface="Times New Roman" panose="02020603050405020304" pitchFamily="18" charset="0"/>
              </a:rPr>
              <a:t>Polarography is an electroanalytical technique that measures the current flowing between two electrodes in the solution (in the presence of a gradually increasing applied voltage)to determine the concentration of solute and its nature, respectively </a:t>
            </a:r>
          </a:p>
          <a:p>
            <a:r>
              <a:rPr lang="en-US" altLang="en-US" sz="2400" dirty="0">
                <a:latin typeface="Times New Roman" panose="02020603050405020304" pitchFamily="18" charset="0"/>
                <a:cs typeface="Times New Roman" panose="02020603050405020304" pitchFamily="18" charset="0"/>
              </a:rPr>
              <a:t>Usually, this current is proportional to the concentration of the analyte. </a:t>
            </a:r>
          </a:p>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The apparatus for carrying out polarography contains three electrodes:</a:t>
            </a:r>
          </a:p>
          <a:p>
            <a:pPr algn="l" rtl="0" eaLnBrk="1" hangingPunct="1">
              <a:lnSpc>
                <a:spcPct val="80000"/>
              </a:lnSpc>
            </a:pPr>
            <a:r>
              <a:rPr lang="en-US" altLang="en-US" sz="2400" b="1" dirty="0">
                <a:solidFill>
                  <a:srgbClr val="C00000"/>
                </a:solidFill>
                <a:latin typeface="Times New Roman" panose="02020603050405020304" pitchFamily="18" charset="0"/>
                <a:cs typeface="Times New Roman" panose="02020603050405020304" pitchFamily="18" charset="0"/>
              </a:rPr>
              <a:t>The working electrode </a:t>
            </a:r>
            <a:r>
              <a:rPr lang="en-US" altLang="en-US" sz="2400" dirty="0">
                <a:latin typeface="Times New Roman" panose="02020603050405020304" pitchFamily="18" charset="0"/>
                <a:cs typeface="Times New Roman" panose="02020603050405020304" pitchFamily="18" charset="0"/>
              </a:rPr>
              <a:t>is a dropping mercury electrode, or a mercury droplet(DME) suspended from the bottom of a glass capillary tube(a microelectrode whose potential is varied with time) </a:t>
            </a:r>
          </a:p>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The analyte is either reduced (in most of cases) or oxidized at the surface of the mercury drop. </a:t>
            </a:r>
          </a:p>
          <a:p>
            <a:pPr algn="l" rtl="0" eaLnBrk="1" hangingPunct="1">
              <a:lnSpc>
                <a:spcPct val="80000"/>
              </a:lnSpc>
            </a:pPr>
            <a:r>
              <a:rPr lang="en-US" altLang="en-US" sz="2400" b="1" dirty="0">
                <a:solidFill>
                  <a:srgbClr val="C00000"/>
                </a:solidFill>
                <a:latin typeface="Times New Roman" panose="02020603050405020304" pitchFamily="18" charset="0"/>
                <a:cs typeface="Times New Roman" panose="02020603050405020304" pitchFamily="18" charset="0"/>
              </a:rPr>
              <a:t>The counter or auxiliary electrode </a:t>
            </a:r>
            <a:r>
              <a:rPr lang="en-US" altLang="en-US" sz="2400" dirty="0">
                <a:latin typeface="Times New Roman" panose="02020603050405020304" pitchFamily="18" charset="0"/>
                <a:cs typeface="Times New Roman" panose="02020603050405020304" pitchFamily="18" charset="0"/>
              </a:rPr>
              <a:t>is a platinum wire</a:t>
            </a:r>
            <a:r>
              <a:rPr lang="ar-SA" altLang="en-US" sz="2400"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completes the circuit, conducts electrons from the signal source through the solution to the working electrode</a:t>
            </a:r>
          </a:p>
          <a:p>
            <a:pPr>
              <a:lnSpc>
                <a:spcPct val="80000"/>
              </a:lnSpc>
            </a:pPr>
            <a:r>
              <a:rPr lang="en-US" altLang="en-US" sz="2400" b="1" dirty="0">
                <a:solidFill>
                  <a:srgbClr val="C00000"/>
                </a:solidFill>
                <a:latin typeface="Times New Roman" panose="02020603050405020304" pitchFamily="18" charset="0"/>
                <a:cs typeface="Times New Roman" panose="02020603050405020304" pitchFamily="18" charset="0"/>
              </a:rPr>
              <a:t>The reference electrode </a:t>
            </a:r>
            <a:r>
              <a:rPr lang="en-US" altLang="en-US" sz="2400" dirty="0">
                <a:latin typeface="Times New Roman" panose="02020603050405020304" pitchFamily="18" charset="0"/>
                <a:cs typeface="Times New Roman" panose="02020603050405020304" pitchFamily="18" charset="0"/>
              </a:rPr>
              <a:t>(potential remains constant) calomel SCE or Ag/AgCl</a:t>
            </a:r>
          </a:p>
          <a:p>
            <a:pPr>
              <a:lnSpc>
                <a:spcPct val="80000"/>
              </a:lnSpc>
            </a:pPr>
            <a:r>
              <a:rPr lang="en-US" altLang="en-US" sz="2400" dirty="0">
                <a:latin typeface="Times New Roman" panose="02020603050405020304" pitchFamily="18" charset="0"/>
                <a:cs typeface="Times New Roman" panose="02020603050405020304" pitchFamily="18" charset="0"/>
              </a:rPr>
              <a:t>The potential of the mercury drop is measured by the reference electrode. </a:t>
            </a:r>
          </a:p>
        </p:txBody>
      </p:sp>
      <p:sp>
        <p:nvSpPr>
          <p:cNvPr id="2" name="Slide Number Placeholder 1">
            <a:extLst>
              <a:ext uri="{FF2B5EF4-FFF2-40B4-BE49-F238E27FC236}">
                <a16:creationId xmlns:a16="http://schemas.microsoft.com/office/drawing/2014/main" id="{92F0D416-F983-AA4E-B9AE-FF9AC5FD751E}"/>
              </a:ext>
            </a:extLst>
          </p:cNvPr>
          <p:cNvSpPr>
            <a:spLocks noGrp="1"/>
          </p:cNvSpPr>
          <p:nvPr>
            <p:ph type="sldNum" sz="quarter" idx="12"/>
          </p:nvPr>
        </p:nvSpPr>
        <p:spPr/>
        <p:txBody>
          <a:bodyPr/>
          <a:lstStyle/>
          <a:p>
            <a:fld id="{F7B880A6-714D-A744-9B5A-C2C98D5C3366}" type="slidenum">
              <a:rPr lang="en-US" smtClean="0"/>
              <a:t>2</a:t>
            </a:fld>
            <a:endParaRPr lang="en-US"/>
          </a:p>
        </p:txBody>
      </p:sp>
    </p:spTree>
    <p:extLst>
      <p:ext uri="{BB962C8B-B14F-4D97-AF65-F5344CB8AC3E}">
        <p14:creationId xmlns:p14="http://schemas.microsoft.com/office/powerpoint/2010/main" val="1398370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BC472091-174F-334F-8F43-F2068CCF2FDD}"/>
              </a:ext>
            </a:extLst>
          </p:cNvPr>
          <p:cNvSpPr>
            <a:spLocks noGrp="1" noChangeArrowheads="1"/>
          </p:cNvSpPr>
          <p:nvPr>
            <p:ph type="title"/>
          </p:nvPr>
        </p:nvSpPr>
        <p:spPr>
          <a:xfrm>
            <a:off x="1981200" y="274638"/>
            <a:ext cx="8229600" cy="487362"/>
          </a:xfrm>
        </p:spPr>
        <p:txBody>
          <a:bodyPr/>
          <a:lstStyle/>
          <a:p>
            <a:pPr algn="ctr" eaLnBrk="1" hangingPunct="1"/>
            <a:r>
              <a:rPr lang="en-US" altLang="en-US" sz="2800" b="1" dirty="0">
                <a:solidFill>
                  <a:srgbClr val="CC0000"/>
                </a:solidFill>
                <a:latin typeface="Times New Roman" panose="02020603050405020304" pitchFamily="18" charset="0"/>
                <a:cs typeface="Times New Roman" panose="02020603050405020304" pitchFamily="18" charset="0"/>
              </a:rPr>
              <a:t>Quantitative Analysis</a:t>
            </a:r>
          </a:p>
        </p:txBody>
      </p:sp>
      <p:sp>
        <p:nvSpPr>
          <p:cNvPr id="48130" name="Rectangle 3">
            <a:extLst>
              <a:ext uri="{FF2B5EF4-FFF2-40B4-BE49-F238E27FC236}">
                <a16:creationId xmlns:a16="http://schemas.microsoft.com/office/drawing/2014/main" id="{E19A43F1-516E-8E46-BA87-BBD653419F0B}"/>
              </a:ext>
            </a:extLst>
          </p:cNvPr>
          <p:cNvSpPr>
            <a:spLocks noGrp="1" noChangeArrowheads="1"/>
          </p:cNvSpPr>
          <p:nvPr>
            <p:ph idx="1"/>
          </p:nvPr>
        </p:nvSpPr>
        <p:spPr>
          <a:xfrm>
            <a:off x="19987" y="893185"/>
            <a:ext cx="12172013" cy="4351338"/>
          </a:xfrm>
        </p:spPr>
        <p:txBody>
          <a:bodyPr/>
          <a:lstStyle/>
          <a:p>
            <a:pPr algn="l" rtl="0" eaLnBrk="1" hangingPunct="1"/>
            <a:endParaRPr lang="en-US" altLang="en-US" dirty="0">
              <a:solidFill>
                <a:srgbClr val="000000"/>
              </a:solidFill>
              <a:latin typeface="Times New Roman" panose="02020603050405020304" pitchFamily="18" charset="0"/>
              <a:cs typeface="Times New Roman" panose="02020603050405020304" pitchFamily="18" charset="0"/>
            </a:endParaRPr>
          </a:p>
          <a:p>
            <a:pPr algn="l" rtl="0" eaLnBrk="1" hangingPunct="1"/>
            <a:r>
              <a:rPr lang="en-US" altLang="en-US" dirty="0">
                <a:solidFill>
                  <a:srgbClr val="000000"/>
                </a:solidFill>
                <a:latin typeface="Times New Roman" panose="02020603050405020304" pitchFamily="18" charset="0"/>
                <a:cs typeface="Times New Roman" panose="02020603050405020304" pitchFamily="18" charset="0"/>
              </a:rPr>
              <a:t>The principal use of polarography is in quantitative analysis. </a:t>
            </a:r>
          </a:p>
          <a:p>
            <a:pPr algn="l" rtl="0" eaLnBrk="1" hangingPunct="1"/>
            <a:r>
              <a:rPr lang="en-US" altLang="en-US" dirty="0">
                <a:solidFill>
                  <a:srgbClr val="000000"/>
                </a:solidFill>
                <a:latin typeface="Times New Roman" panose="02020603050405020304" pitchFamily="18" charset="0"/>
                <a:cs typeface="Times New Roman" panose="02020603050405020304" pitchFamily="18" charset="0"/>
              </a:rPr>
              <a:t>Since the </a:t>
            </a:r>
            <a:r>
              <a:rPr lang="en-US" altLang="en-US" u="sng" dirty="0">
                <a:solidFill>
                  <a:srgbClr val="C00000"/>
                </a:solidFill>
                <a:latin typeface="Times New Roman" panose="02020603050405020304" pitchFamily="18" charset="0"/>
                <a:cs typeface="Times New Roman" panose="02020603050405020304" pitchFamily="18" charset="0"/>
              </a:rPr>
              <a:t>magnitude of the diffusion current is proportional to the concentration of analyte, the </a:t>
            </a:r>
            <a:r>
              <a:rPr lang="en-US" altLang="en-US" b="1" u="sng" dirty="0">
                <a:solidFill>
                  <a:srgbClr val="0070C0"/>
                </a:solidFill>
                <a:latin typeface="Times New Roman" panose="02020603050405020304" pitchFamily="18" charset="0"/>
                <a:cs typeface="Times New Roman" panose="02020603050405020304" pitchFamily="18" charset="0"/>
              </a:rPr>
              <a:t>height of a polarographic wave tells how much analyte is present. </a:t>
            </a:r>
          </a:p>
        </p:txBody>
      </p:sp>
      <p:sp>
        <p:nvSpPr>
          <p:cNvPr id="2" name="Slide Number Placeholder 1">
            <a:extLst>
              <a:ext uri="{FF2B5EF4-FFF2-40B4-BE49-F238E27FC236}">
                <a16:creationId xmlns:a16="http://schemas.microsoft.com/office/drawing/2014/main" id="{794420B6-A512-D94F-B367-DEC1746BA197}"/>
              </a:ext>
            </a:extLst>
          </p:cNvPr>
          <p:cNvSpPr>
            <a:spLocks noGrp="1"/>
          </p:cNvSpPr>
          <p:nvPr>
            <p:ph type="sldNum" sz="quarter" idx="12"/>
          </p:nvPr>
        </p:nvSpPr>
        <p:spPr/>
        <p:txBody>
          <a:bodyPr/>
          <a:lstStyle/>
          <a:p>
            <a:fld id="{F7B880A6-714D-A744-9B5A-C2C98D5C3366}" type="slidenum">
              <a:rPr lang="en-US" smtClean="0"/>
              <a:t>20</a:t>
            </a:fld>
            <a:endParaRPr lang="en-US"/>
          </a:p>
        </p:txBody>
      </p:sp>
      <p:sp>
        <p:nvSpPr>
          <p:cNvPr id="3" name="Rectangle 2">
            <a:extLst>
              <a:ext uri="{FF2B5EF4-FFF2-40B4-BE49-F238E27FC236}">
                <a16:creationId xmlns:a16="http://schemas.microsoft.com/office/drawing/2014/main" id="{457E6909-1FE9-3645-A8B9-1B43322191E7}"/>
              </a:ext>
            </a:extLst>
          </p:cNvPr>
          <p:cNvSpPr/>
          <p:nvPr/>
        </p:nvSpPr>
        <p:spPr>
          <a:xfrm>
            <a:off x="554286" y="3549133"/>
            <a:ext cx="10959026" cy="1846659"/>
          </a:xfrm>
          <a:prstGeom prst="rect">
            <a:avLst/>
          </a:prstGeom>
        </p:spPr>
        <p:txBody>
          <a:bodyPr wrap="none">
            <a:spAutoFit/>
          </a:bodyPr>
          <a:lstStyle/>
          <a:p>
            <a:r>
              <a:rPr lang="en-US" altLang="en-US" sz="3200" b="1" dirty="0">
                <a:solidFill>
                  <a:srgbClr val="CC0000"/>
                </a:solidFill>
                <a:latin typeface="Times New Roman" panose="02020603050405020304" pitchFamily="18" charset="0"/>
                <a:cs typeface="Times New Roman" panose="02020603050405020304" pitchFamily="18" charset="0"/>
              </a:rPr>
              <a:t>Two methods are used to find the concentration of unknown:</a:t>
            </a:r>
          </a:p>
          <a:p>
            <a:pPr marL="285750" indent="-285750">
              <a:buFont typeface="Wingdings" pitchFamily="2" charset="2"/>
              <a:buChar char="Ø"/>
            </a:pPr>
            <a:r>
              <a:rPr lang="en-US" altLang="en-US" sz="3200" b="1" dirty="0">
                <a:solidFill>
                  <a:srgbClr val="CC0000"/>
                </a:solidFill>
                <a:latin typeface="Times New Roman" panose="02020603050405020304" pitchFamily="18" charset="0"/>
                <a:cs typeface="Times New Roman" panose="02020603050405020304" pitchFamily="18" charset="0"/>
              </a:rPr>
              <a:t> Standard curves method</a:t>
            </a:r>
          </a:p>
          <a:p>
            <a:pPr marL="285750" indent="-285750">
              <a:buFont typeface="Wingdings" pitchFamily="2" charset="2"/>
              <a:buChar char="Ø"/>
            </a:pPr>
            <a:r>
              <a:rPr lang="en-US" altLang="en-US" sz="3200" b="1" dirty="0">
                <a:solidFill>
                  <a:srgbClr val="CC0000"/>
                </a:solidFill>
                <a:latin typeface="Times New Roman" panose="02020603050405020304" pitchFamily="18" charset="0"/>
                <a:cs typeface="Times New Roman" panose="02020603050405020304" pitchFamily="18" charset="0"/>
              </a:rPr>
              <a:t>Standard addition method</a:t>
            </a:r>
          </a:p>
          <a:p>
            <a:endParaRPr lang="en-US" dirty="0"/>
          </a:p>
        </p:txBody>
      </p:sp>
    </p:spTree>
    <p:extLst>
      <p:ext uri="{BB962C8B-B14F-4D97-AF65-F5344CB8AC3E}">
        <p14:creationId xmlns:p14="http://schemas.microsoft.com/office/powerpoint/2010/main" val="168660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52936787-EA48-524E-83AB-AB0B76D22576}"/>
              </a:ext>
            </a:extLst>
          </p:cNvPr>
          <p:cNvSpPr>
            <a:spLocks noGrp="1" noChangeArrowheads="1"/>
          </p:cNvSpPr>
          <p:nvPr>
            <p:ph type="title"/>
          </p:nvPr>
        </p:nvSpPr>
        <p:spPr>
          <a:xfrm>
            <a:off x="3276599" y="106017"/>
            <a:ext cx="4171122" cy="450574"/>
          </a:xfrm>
        </p:spPr>
        <p:txBody>
          <a:bodyPr>
            <a:normAutofit fontScale="90000"/>
          </a:bodyPr>
          <a:lstStyle/>
          <a:p>
            <a:pPr algn="ctr" rtl="0" eaLnBrk="1" hangingPunct="1"/>
            <a:r>
              <a:rPr lang="en-US" altLang="en-US" sz="3200" b="1" dirty="0">
                <a:solidFill>
                  <a:srgbClr val="CC0000"/>
                </a:solidFill>
                <a:latin typeface="Times New Roman" panose="02020603050405020304" pitchFamily="18" charset="0"/>
                <a:cs typeface="Times New Roman" panose="02020603050405020304" pitchFamily="18" charset="0"/>
              </a:rPr>
              <a:t>Standard curves method</a:t>
            </a:r>
            <a:endParaRPr lang="en-US" altLang="en-US" sz="3200" dirty="0">
              <a:solidFill>
                <a:srgbClr val="CC0000"/>
              </a:solidFill>
              <a:latin typeface="Times New Roman" panose="02020603050405020304" pitchFamily="18" charset="0"/>
              <a:cs typeface="Times New Roman" panose="02020603050405020304" pitchFamily="18" charset="0"/>
            </a:endParaRPr>
          </a:p>
        </p:txBody>
      </p:sp>
      <p:sp>
        <p:nvSpPr>
          <p:cNvPr id="50178" name="Rectangle 3">
            <a:extLst>
              <a:ext uri="{FF2B5EF4-FFF2-40B4-BE49-F238E27FC236}">
                <a16:creationId xmlns:a16="http://schemas.microsoft.com/office/drawing/2014/main" id="{A9FADB69-CB19-2548-B908-922467CD3A7E}"/>
              </a:ext>
            </a:extLst>
          </p:cNvPr>
          <p:cNvSpPr>
            <a:spLocks noGrp="1" noChangeArrowheads="1"/>
          </p:cNvSpPr>
          <p:nvPr>
            <p:ph idx="1"/>
          </p:nvPr>
        </p:nvSpPr>
        <p:spPr>
          <a:xfrm>
            <a:off x="119921" y="646182"/>
            <a:ext cx="6152213" cy="5799588"/>
          </a:xfrm>
          <a:ln>
            <a:solidFill>
              <a:srgbClr val="C00000"/>
            </a:solidFill>
          </a:ln>
        </p:spPr>
        <p:txBody>
          <a:bodyPr>
            <a:normAutofit/>
          </a:bodyPr>
          <a:lstStyle/>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The most reliable, but tedious, method of quantitative analysis is to prepare a series of known concentrations of analyte in otherwise identical solutions. </a:t>
            </a: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A polarogram of each solution is recorded, and a graph of the diffusion current versus analyte concentration is prepared. </a:t>
            </a: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Finally, a polarogram of the unknown is recorded, using the same conditions. </a:t>
            </a: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From the measured diffusion current and the standard curve, the concentration of analyte in the sample can be determined.</a:t>
            </a:r>
          </a:p>
          <a:p>
            <a:pPr algn="l" rtl="0" eaLnBrk="1" hangingPunct="1">
              <a:lnSpc>
                <a:spcPct val="90000"/>
              </a:lnSpc>
            </a:pPr>
            <a:r>
              <a:rPr lang="en-US" altLang="en-US" sz="2400" dirty="0">
                <a:latin typeface="Times New Roman" panose="02020603050405020304" pitchFamily="18" charset="0"/>
                <a:cs typeface="Times New Roman" panose="02020603050405020304" pitchFamily="18" charset="0"/>
              </a:rPr>
              <a:t>The figure below shows an example of the linear relationship between diffusion current and concentration.</a:t>
            </a:r>
          </a:p>
        </p:txBody>
      </p:sp>
      <p:sp>
        <p:nvSpPr>
          <p:cNvPr id="2" name="Slide Number Placeholder 1">
            <a:extLst>
              <a:ext uri="{FF2B5EF4-FFF2-40B4-BE49-F238E27FC236}">
                <a16:creationId xmlns:a16="http://schemas.microsoft.com/office/drawing/2014/main" id="{0DA5D4CF-6733-1448-A027-F2DABBA6CB2D}"/>
              </a:ext>
            </a:extLst>
          </p:cNvPr>
          <p:cNvSpPr>
            <a:spLocks noGrp="1"/>
          </p:cNvSpPr>
          <p:nvPr>
            <p:ph type="sldNum" sz="quarter" idx="12"/>
          </p:nvPr>
        </p:nvSpPr>
        <p:spPr>
          <a:xfrm>
            <a:off x="9195216" y="6356350"/>
            <a:ext cx="2743200" cy="365125"/>
          </a:xfrm>
        </p:spPr>
        <p:txBody>
          <a:bodyPr/>
          <a:lstStyle/>
          <a:p>
            <a:fld id="{F7B880A6-714D-A744-9B5A-C2C98D5C3366}" type="slidenum">
              <a:rPr lang="en-US" smtClean="0"/>
              <a:t>21</a:t>
            </a:fld>
            <a:endParaRPr lang="en-US"/>
          </a:p>
        </p:txBody>
      </p:sp>
      <p:pic>
        <p:nvPicPr>
          <p:cNvPr id="3" name="Picture 2">
            <a:extLst>
              <a:ext uri="{FF2B5EF4-FFF2-40B4-BE49-F238E27FC236}">
                <a16:creationId xmlns:a16="http://schemas.microsoft.com/office/drawing/2014/main" id="{3DC5C04C-D812-904B-9896-DCD32AC517D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t="19488" b="6808"/>
          <a:stretch/>
        </p:blipFill>
        <p:spPr>
          <a:xfrm>
            <a:off x="6405797" y="735320"/>
            <a:ext cx="5666282" cy="5621312"/>
          </a:xfrm>
          <a:prstGeom prst="rect">
            <a:avLst/>
          </a:prstGeom>
          <a:ln>
            <a:solidFill>
              <a:srgbClr val="C00000"/>
            </a:solidFill>
          </a:ln>
        </p:spPr>
      </p:pic>
      <p:pic>
        <p:nvPicPr>
          <p:cNvPr id="4" name="Picture 3">
            <a:extLst>
              <a:ext uri="{FF2B5EF4-FFF2-40B4-BE49-F238E27FC236}">
                <a16:creationId xmlns:a16="http://schemas.microsoft.com/office/drawing/2014/main" id="{3FF9C2BF-6EB9-1D8A-CECE-6C48C7E245EA}"/>
              </a:ext>
            </a:extLst>
          </p:cNvPr>
          <p:cNvPicPr>
            <a:picLocks noChangeAspect="1"/>
          </p:cNvPicPr>
          <p:nvPr/>
        </p:nvPicPr>
        <p:blipFill>
          <a:blip r:embed="rId4"/>
          <a:stretch>
            <a:fillRect/>
          </a:stretch>
        </p:blipFill>
        <p:spPr>
          <a:xfrm>
            <a:off x="814901" y="1136072"/>
            <a:ext cx="6985605" cy="5176930"/>
          </a:xfrm>
          <a:prstGeom prst="rect">
            <a:avLst/>
          </a:prstGeom>
        </p:spPr>
      </p:pic>
    </p:spTree>
    <p:extLst>
      <p:ext uri="{BB962C8B-B14F-4D97-AF65-F5344CB8AC3E}">
        <p14:creationId xmlns:p14="http://schemas.microsoft.com/office/powerpoint/2010/main" val="4023316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B357C4E-E010-A04C-A227-32FBF119BE2A}"/>
              </a:ext>
            </a:extLst>
          </p:cNvPr>
          <p:cNvSpPr>
            <a:spLocks noGrp="1" noChangeArrowheads="1"/>
          </p:cNvSpPr>
          <p:nvPr>
            <p:ph type="title"/>
          </p:nvPr>
        </p:nvSpPr>
        <p:spPr>
          <a:xfrm>
            <a:off x="1836295" y="81101"/>
            <a:ext cx="8229600" cy="563562"/>
          </a:xfrm>
        </p:spPr>
        <p:txBody>
          <a:bodyPr>
            <a:normAutofit/>
          </a:bodyPr>
          <a:lstStyle/>
          <a:p>
            <a:pPr algn="ctr" rtl="0" eaLnBrk="1" hangingPunct="1"/>
            <a:r>
              <a:rPr lang="en-US" altLang="en-US" sz="2800" b="1" dirty="0">
                <a:solidFill>
                  <a:srgbClr val="CC0000"/>
                </a:solidFill>
                <a:latin typeface="Times New Roman" panose="02020603050405020304" pitchFamily="18" charset="0"/>
                <a:cs typeface="Times New Roman" panose="02020603050405020304" pitchFamily="18" charset="0"/>
              </a:rPr>
              <a:t>Example 1/ </a:t>
            </a:r>
            <a:r>
              <a:rPr lang="en-US" altLang="en-US" sz="2400" b="1" dirty="0">
                <a:solidFill>
                  <a:srgbClr val="CC0000"/>
                </a:solidFill>
                <a:latin typeface="Times New Roman" panose="02020603050405020304" pitchFamily="18" charset="0"/>
                <a:cs typeface="Times New Roman" panose="02020603050405020304" pitchFamily="18" charset="0"/>
              </a:rPr>
              <a:t>Using a Standard Curve</a:t>
            </a:r>
          </a:p>
        </p:txBody>
      </p:sp>
      <p:sp>
        <p:nvSpPr>
          <p:cNvPr id="52226" name="Rectangle 3">
            <a:extLst>
              <a:ext uri="{FF2B5EF4-FFF2-40B4-BE49-F238E27FC236}">
                <a16:creationId xmlns:a16="http://schemas.microsoft.com/office/drawing/2014/main" id="{CED0CF2D-589C-D545-B8B3-B7861A2EAF81}"/>
              </a:ext>
            </a:extLst>
          </p:cNvPr>
          <p:cNvSpPr>
            <a:spLocks noGrp="1" noChangeArrowheads="1"/>
          </p:cNvSpPr>
          <p:nvPr>
            <p:ph idx="1"/>
          </p:nvPr>
        </p:nvSpPr>
        <p:spPr>
          <a:xfrm>
            <a:off x="0" y="644663"/>
            <a:ext cx="11902190" cy="5716380"/>
          </a:xfrm>
        </p:spPr>
        <p:txBody>
          <a:bodyPr>
            <a:normAutofit lnSpcReduction="10000"/>
          </a:bodyPr>
          <a:lstStyle/>
          <a:p>
            <a:pPr algn="just" eaLnBrk="1" hangingPunct="1">
              <a:lnSpc>
                <a:spcPct val="110000"/>
              </a:lnSpc>
            </a:pPr>
            <a:r>
              <a:rPr lang="en-US" altLang="en-US" sz="2400" dirty="0">
                <a:latin typeface="Times New Roman" panose="02020603050405020304" pitchFamily="18" charset="0"/>
                <a:cs typeface="Times New Roman" panose="02020603050405020304" pitchFamily="18" charset="0"/>
              </a:rPr>
              <a:t>Suppose that </a:t>
            </a:r>
            <a:r>
              <a:rPr lang="en-US" altLang="en-US" sz="2400" dirty="0">
                <a:solidFill>
                  <a:srgbClr val="0070C0"/>
                </a:solidFill>
                <a:latin typeface="Times New Roman" panose="02020603050405020304" pitchFamily="18" charset="0"/>
                <a:cs typeface="Times New Roman" panose="02020603050405020304" pitchFamily="18" charset="0"/>
              </a:rPr>
              <a:t>5.00 mL</a:t>
            </a:r>
            <a:r>
              <a:rPr lang="en-US" altLang="en-US" sz="2400" dirty="0">
                <a:latin typeface="Times New Roman" panose="02020603050405020304" pitchFamily="18" charset="0"/>
                <a:cs typeface="Times New Roman" panose="02020603050405020304" pitchFamily="18" charset="0"/>
              </a:rPr>
              <a:t> of an unknown sample of Al(III) was placed in a </a:t>
            </a:r>
            <a:r>
              <a:rPr lang="en-US" altLang="en-US" sz="2400" dirty="0">
                <a:solidFill>
                  <a:srgbClr val="0070C0"/>
                </a:solidFill>
                <a:latin typeface="Times New Roman" panose="02020603050405020304" pitchFamily="18" charset="0"/>
                <a:cs typeface="Times New Roman" panose="02020603050405020304" pitchFamily="18" charset="0"/>
              </a:rPr>
              <a:t>100 mL </a:t>
            </a:r>
            <a:r>
              <a:rPr lang="en-US" altLang="en-US" sz="2400" dirty="0">
                <a:latin typeface="Times New Roman" panose="02020603050405020304" pitchFamily="18" charset="0"/>
                <a:cs typeface="Times New Roman" panose="02020603050405020304" pitchFamily="18" charset="0"/>
              </a:rPr>
              <a:t>volumetric flask containing 25.00 mL of 0.8 M sodium acetate (pH 4.7) and 2.4 mM </a:t>
            </a:r>
            <a:r>
              <a:rPr lang="en-US" altLang="en-US" sz="2400" dirty="0" err="1">
                <a:latin typeface="Times New Roman" panose="02020603050405020304" pitchFamily="18" charset="0"/>
                <a:cs typeface="Times New Roman" panose="02020603050405020304" pitchFamily="18" charset="0"/>
              </a:rPr>
              <a:t>pontachrome</a:t>
            </a:r>
            <a:r>
              <a:rPr lang="en-US" altLang="en-US" sz="2400" dirty="0">
                <a:latin typeface="Times New Roman" panose="02020603050405020304" pitchFamily="18" charset="0"/>
                <a:cs typeface="Times New Roman" panose="02020603050405020304" pitchFamily="18" charset="0"/>
              </a:rPr>
              <a:t> violet SW (a maximum suppressor). After dilution to 100 mL, an aliquot of the solution was analyzed by polarography. </a:t>
            </a:r>
            <a:r>
              <a:rPr lang="en-US" altLang="en-US" sz="2400" dirty="0">
                <a:solidFill>
                  <a:srgbClr val="0070C0"/>
                </a:solidFill>
                <a:latin typeface="Times New Roman" panose="02020603050405020304" pitchFamily="18" charset="0"/>
                <a:cs typeface="Times New Roman" panose="02020603050405020304" pitchFamily="18" charset="0"/>
              </a:rPr>
              <a:t>The height of the polarographic wave was 1.53 </a:t>
            </a:r>
            <a:r>
              <a:rPr lang="en-US" altLang="en-US" sz="2400" dirty="0">
                <a:solidFill>
                  <a:srgbClr val="0070C0"/>
                </a:solidFill>
                <a:latin typeface="Times New Roman" panose="02020603050405020304" pitchFamily="18" charset="0"/>
                <a:cs typeface="Times New Roman" panose="02020603050405020304" pitchFamily="18" charset="0"/>
                <a:sym typeface="Symbol" pitchFamily="2" charset="2"/>
              </a:rPr>
              <a:t>µ</a:t>
            </a:r>
            <a:r>
              <a:rPr lang="en-US" altLang="en-US" sz="2400" dirty="0">
                <a:solidFill>
                  <a:srgbClr val="0070C0"/>
                </a:solidFill>
                <a:latin typeface="Times New Roman" panose="02020603050405020304" pitchFamily="18" charset="0"/>
                <a:cs typeface="Times New Roman" panose="02020603050405020304" pitchFamily="18" charset="0"/>
              </a:rPr>
              <a:t>A</a:t>
            </a:r>
            <a:r>
              <a:rPr lang="en-US" altLang="en-US" sz="2400" dirty="0">
                <a:latin typeface="Times New Roman" panose="02020603050405020304" pitchFamily="18" charset="0"/>
                <a:cs typeface="Times New Roman" panose="02020603050405020304" pitchFamily="18" charset="0"/>
              </a:rPr>
              <a:t>, and the </a:t>
            </a:r>
            <a:r>
              <a:rPr lang="en-US" altLang="en-US" sz="2400" dirty="0">
                <a:solidFill>
                  <a:srgbClr val="0070C0"/>
                </a:solidFill>
                <a:latin typeface="Times New Roman" panose="02020603050405020304" pitchFamily="18" charset="0"/>
                <a:cs typeface="Times New Roman" panose="02020603050405020304" pitchFamily="18" charset="0"/>
              </a:rPr>
              <a:t>residual current measured at the same potential with a similar solution containing no Al(III)</a:t>
            </a:r>
            <a:r>
              <a:rPr lang="ar-SA"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a:solidFill>
                  <a:srgbClr val="0070C0"/>
                </a:solidFill>
                <a:latin typeface="Times New Roman" panose="02020603050405020304" pitchFamily="18" charset="0"/>
                <a:cs typeface="Times New Roman" panose="02020603050405020304" pitchFamily="18" charset="0"/>
              </a:rPr>
              <a:t>was 0.12  </a:t>
            </a:r>
            <a:r>
              <a:rPr lang="en-US" altLang="en-US" sz="2400" dirty="0">
                <a:solidFill>
                  <a:srgbClr val="0070C0"/>
                </a:solidFill>
                <a:latin typeface="Times New Roman" panose="02020603050405020304" pitchFamily="18" charset="0"/>
                <a:cs typeface="Times New Roman" panose="02020603050405020304" pitchFamily="18" charset="0"/>
                <a:sym typeface="Symbol" pitchFamily="2" charset="2"/>
              </a:rPr>
              <a:t>µ</a:t>
            </a:r>
            <a:r>
              <a:rPr lang="en-US" altLang="en-US" sz="2400" dirty="0">
                <a:solidFill>
                  <a:srgbClr val="0070C0"/>
                </a:solidFill>
                <a:latin typeface="Times New Roman" panose="02020603050405020304" pitchFamily="18" charset="0"/>
                <a:cs typeface="Times New Roman" panose="02020603050405020304" pitchFamily="18" charset="0"/>
              </a:rPr>
              <a:t>A. </a:t>
            </a:r>
            <a:r>
              <a:rPr lang="en-US" altLang="en-US" sz="2400" dirty="0">
                <a:latin typeface="Times New Roman" panose="02020603050405020304" pitchFamily="18" charset="0"/>
                <a:cs typeface="Times New Roman" panose="02020603050405020304" pitchFamily="18" charset="0"/>
              </a:rPr>
              <a:t>Find the concentration of Al(III) in the unknown.</a:t>
            </a:r>
          </a:p>
          <a:p>
            <a:pPr eaLnBrk="1" hangingPunct="1">
              <a:lnSpc>
                <a:spcPct val="90000"/>
              </a:lnSpc>
            </a:pPr>
            <a:endParaRPr lang="ar-SA" altLang="en-US" sz="2400" dirty="0">
              <a:latin typeface="Times New Roman" panose="02020603050405020304" pitchFamily="18" charset="0"/>
              <a:cs typeface="Times New Roman" panose="02020603050405020304" pitchFamily="18" charset="0"/>
            </a:endParaRPr>
          </a:p>
          <a:p>
            <a:pPr eaLnBrk="1" hangingPunct="1">
              <a:lnSpc>
                <a:spcPct val="90000"/>
              </a:lnSpc>
            </a:pPr>
            <a:endParaRPr lang="ar-SA"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The corrected diffusion current is 1.53 ‑ 0.12 = 1.41 </a:t>
            </a:r>
            <a:r>
              <a:rPr lang="en-US" altLang="en-US" sz="2400" dirty="0">
                <a:latin typeface="Times New Roman" panose="02020603050405020304" pitchFamily="18" charset="0"/>
                <a:cs typeface="Times New Roman" panose="02020603050405020304" pitchFamily="18" charset="0"/>
                <a:sym typeface="Symbol" pitchFamily="2" charset="2"/>
              </a:rPr>
              <a:t>µ</a:t>
            </a:r>
            <a:r>
              <a:rPr lang="en-US" altLang="en-US" sz="2400" dirty="0">
                <a:latin typeface="Times New Roman" panose="02020603050405020304" pitchFamily="18" charset="0"/>
                <a:cs typeface="Times New Roman" panose="02020603050405020304" pitchFamily="18" charset="0"/>
              </a:rPr>
              <a:t>A. </a:t>
            </a:r>
          </a:p>
          <a:p>
            <a:r>
              <a:rPr lang="en-US" altLang="en-US" sz="2400" dirty="0">
                <a:latin typeface="Times New Roman" panose="02020603050405020304" pitchFamily="18" charset="0"/>
                <a:cs typeface="Times New Roman" panose="02020603050405020304" pitchFamily="18" charset="0"/>
              </a:rPr>
              <a:t>In the figure below, 1.41 </a:t>
            </a:r>
            <a:r>
              <a:rPr lang="en-US" altLang="en-US" sz="2400" dirty="0">
                <a:latin typeface="Times New Roman" panose="02020603050405020304" pitchFamily="18" charset="0"/>
                <a:cs typeface="Times New Roman" panose="02020603050405020304" pitchFamily="18" charset="0"/>
                <a:sym typeface="Symbol" pitchFamily="2" charset="2"/>
              </a:rPr>
              <a:t>µ</a:t>
            </a:r>
            <a:r>
              <a:rPr lang="en-US" altLang="en-US" sz="2400" dirty="0">
                <a:latin typeface="Times New Roman" panose="02020603050405020304" pitchFamily="18" charset="0"/>
                <a:cs typeface="Times New Roman" panose="02020603050405020304" pitchFamily="18" charset="0"/>
              </a:rPr>
              <a:t>A corresponds to [AI(III)] = 0.126 mm. </a:t>
            </a:r>
          </a:p>
          <a:p>
            <a:r>
              <a:rPr lang="en-US" altLang="en-US" sz="2400" dirty="0">
                <a:latin typeface="Times New Roman" panose="02020603050405020304" pitchFamily="18" charset="0"/>
                <a:cs typeface="Times New Roman" panose="02020603050405020304" pitchFamily="18" charset="0"/>
              </a:rPr>
              <a:t>Since the unknown was diluted by a factor of 20.0 </a:t>
            </a:r>
            <a:endParaRPr lang="ar-SA" altLang="en-US" sz="2400" dirty="0">
              <a:latin typeface="Times New Roman" panose="02020603050405020304" pitchFamily="18" charset="0"/>
              <a:cs typeface="Times New Roman" panose="02020603050405020304" pitchFamily="18" charset="0"/>
            </a:endParaRPr>
          </a:p>
          <a:p>
            <a:pPr marL="0" indent="0">
              <a:buNone/>
            </a:pPr>
            <a:r>
              <a:rPr lang="en-US" altLang="en-US" sz="2400" dirty="0">
                <a:latin typeface="Times New Roman" panose="02020603050405020304" pitchFamily="18" charset="0"/>
                <a:cs typeface="Times New Roman" panose="02020603050405020304" pitchFamily="18" charset="0"/>
              </a:rPr>
              <a:t>(from 5.00 mL to 100 mL) for analysis</a:t>
            </a:r>
            <a:r>
              <a:rPr lang="en-US" altLang="en-US" sz="2400" dirty="0">
                <a:solidFill>
                  <a:srgbClr val="C00000"/>
                </a:solidFill>
                <a:latin typeface="Times New Roman" panose="02020603050405020304" pitchFamily="18" charset="0"/>
                <a:cs typeface="Times New Roman" panose="02020603050405020304" pitchFamily="18" charset="0"/>
              </a:rPr>
              <a:t>(100 ml/5 ml=20ml)</a:t>
            </a:r>
            <a:endParaRPr lang="ar-SA" altLang="en-US" sz="2400" dirty="0">
              <a:solidFill>
                <a:srgbClr val="C00000"/>
              </a:solidFill>
              <a:latin typeface="Times New Roman" panose="02020603050405020304" pitchFamily="18" charset="0"/>
              <a:cs typeface="Times New Roman" panose="02020603050405020304" pitchFamily="18" charset="0"/>
            </a:endParaRPr>
          </a:p>
          <a:p>
            <a:pPr marL="0" indent="0">
              <a:buNone/>
            </a:pPr>
            <a:r>
              <a:rPr lang="en-US" altLang="en-US" sz="2400" dirty="0">
                <a:latin typeface="Times New Roman" panose="02020603050405020304" pitchFamily="18" charset="0"/>
                <a:cs typeface="Times New Roman" panose="02020603050405020304" pitchFamily="18" charset="0"/>
              </a:rPr>
              <a:t> the original concentration of unknown must have been </a:t>
            </a:r>
          </a:p>
          <a:p>
            <a:pPr>
              <a:buNone/>
            </a:pP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C00000"/>
                </a:solidFill>
                <a:latin typeface="Times New Roman" panose="02020603050405020304" pitchFamily="18" charset="0"/>
                <a:cs typeface="Times New Roman" panose="02020603050405020304" pitchFamily="18" charset="0"/>
              </a:rPr>
              <a:t>(20.0)(0.126) = 2.46 </a:t>
            </a:r>
            <a:r>
              <a:rPr lang="en-US" altLang="en-US" sz="2400" dirty="0" err="1">
                <a:solidFill>
                  <a:srgbClr val="C00000"/>
                </a:solidFill>
                <a:latin typeface="Times New Roman" panose="02020603050405020304" pitchFamily="18" charset="0"/>
                <a:cs typeface="Times New Roman" panose="02020603050405020304" pitchFamily="18" charset="0"/>
              </a:rPr>
              <a:t>mM.</a:t>
            </a:r>
            <a:endParaRPr lang="en-US" altLang="en-US" sz="2400" dirty="0">
              <a:solidFill>
                <a:srgbClr val="C00000"/>
              </a:solidFill>
              <a:latin typeface="Times New Roman" panose="02020603050405020304" pitchFamily="18" charset="0"/>
              <a:cs typeface="Times New Roman" panose="02020603050405020304" pitchFamily="18" charset="0"/>
            </a:endParaRPr>
          </a:p>
          <a:p>
            <a:pPr eaLnBrk="1" hangingPunct="1">
              <a:lnSpc>
                <a:spcPct val="90000"/>
              </a:lnSpc>
            </a:pPr>
            <a:endParaRPr lang="en-US" alt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CCC072A-0C44-6341-B4A9-CBA7CFEBB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720" y="3636134"/>
            <a:ext cx="3670852" cy="314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2CCD9ED-5415-0F80-C162-814655247BDD}"/>
              </a:ext>
            </a:extLst>
          </p:cNvPr>
          <p:cNvSpPr txBox="1"/>
          <p:nvPr/>
        </p:nvSpPr>
        <p:spPr>
          <a:xfrm>
            <a:off x="1663910" y="3041202"/>
            <a:ext cx="5906124" cy="387798"/>
          </a:xfrm>
          <a:prstGeom prst="rect">
            <a:avLst/>
          </a:prstGeom>
          <a:noFill/>
        </p:spPr>
        <p:txBody>
          <a:bodyPr wrap="square">
            <a:spAutoFit/>
          </a:bodyPr>
          <a:lstStyle/>
          <a:p>
            <a:pPr algn="l" rtl="0" eaLnBrk="1" hangingPunct="1">
              <a:lnSpc>
                <a:spcPct val="80000"/>
              </a:lnSpc>
              <a:defRPr/>
            </a:pPr>
            <a:r>
              <a:rPr lang="en-US" altLang="en-US" sz="2400" b="1" dirty="0">
                <a:solidFill>
                  <a:srgbClr val="C00000"/>
                </a:solidFill>
                <a:latin typeface="Times New Roman" panose="02020603050405020304" pitchFamily="18" charset="0"/>
                <a:cs typeface="Times New Roman" panose="02020603050405020304" pitchFamily="18" charset="0"/>
              </a:rPr>
              <a:t>I</a:t>
            </a:r>
            <a:r>
              <a:rPr lang="en-US" altLang="en-US" sz="2400" b="1" baseline="-25000" dirty="0">
                <a:solidFill>
                  <a:srgbClr val="C00000"/>
                </a:solidFill>
                <a:latin typeface="Times New Roman" panose="02020603050405020304" pitchFamily="18" charset="0"/>
                <a:cs typeface="Times New Roman" panose="02020603050405020304" pitchFamily="18" charset="0"/>
              </a:rPr>
              <a:t>d</a:t>
            </a:r>
            <a:r>
              <a:rPr lang="en-US" altLang="en-US" sz="2400" b="1" dirty="0">
                <a:solidFill>
                  <a:srgbClr val="C00000"/>
                </a:solidFill>
                <a:latin typeface="Times New Roman" panose="02020603050405020304" pitchFamily="18" charset="0"/>
                <a:cs typeface="Times New Roman" panose="02020603050405020304" pitchFamily="18" charset="0"/>
              </a:rPr>
              <a:t>= limiting current –residual current </a:t>
            </a:r>
          </a:p>
        </p:txBody>
      </p:sp>
    </p:spTree>
    <p:extLst>
      <p:ext uri="{BB962C8B-B14F-4D97-AF65-F5344CB8AC3E}">
        <p14:creationId xmlns:p14="http://schemas.microsoft.com/office/powerpoint/2010/main" val="1494142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F949C7A7-8088-D64A-A228-9F9B23513BAC}"/>
              </a:ext>
            </a:extLst>
          </p:cNvPr>
          <p:cNvSpPr>
            <a:spLocks noGrp="1" noChangeArrowheads="1"/>
          </p:cNvSpPr>
          <p:nvPr>
            <p:ph type="title"/>
          </p:nvPr>
        </p:nvSpPr>
        <p:spPr>
          <a:xfrm>
            <a:off x="1981200" y="274638"/>
            <a:ext cx="8229600" cy="563562"/>
          </a:xfrm>
        </p:spPr>
        <p:txBody>
          <a:bodyPr>
            <a:normAutofit fontScale="90000"/>
          </a:bodyPr>
          <a:lstStyle/>
          <a:p>
            <a:pPr algn="ctr" rtl="0" eaLnBrk="1" hangingPunct="1"/>
            <a:br>
              <a:rPr lang="en-US" altLang="en-US" sz="2800" b="1" dirty="0">
                <a:solidFill>
                  <a:srgbClr val="CC0000"/>
                </a:solidFill>
                <a:latin typeface="Times New Roman" panose="02020603050405020304" pitchFamily="18" charset="0"/>
                <a:cs typeface="Times New Roman" panose="02020603050405020304" pitchFamily="18" charset="0"/>
              </a:rPr>
            </a:br>
            <a:r>
              <a:rPr lang="en-US" altLang="en-US" sz="2800" b="1" dirty="0">
                <a:solidFill>
                  <a:srgbClr val="CC0000"/>
                </a:solidFill>
                <a:latin typeface="Times New Roman" panose="02020603050405020304" pitchFamily="18" charset="0"/>
                <a:cs typeface="Times New Roman" panose="02020603050405020304" pitchFamily="18" charset="0"/>
              </a:rPr>
              <a:t>Standard addition method</a:t>
            </a:r>
            <a:br>
              <a:rPr lang="en-US" altLang="en-US" sz="2800" b="1" dirty="0">
                <a:solidFill>
                  <a:srgbClr val="CC0000"/>
                </a:solidFill>
                <a:latin typeface="Times New Roman" panose="02020603050405020304" pitchFamily="18" charset="0"/>
                <a:cs typeface="Times New Roman" panose="02020603050405020304" pitchFamily="18" charset="0"/>
              </a:rPr>
            </a:br>
            <a:endParaRPr lang="en-US" altLang="en-US" sz="2800" b="1" dirty="0">
              <a:solidFill>
                <a:srgbClr val="CC0000"/>
              </a:solidFill>
              <a:latin typeface="Times New Roman" panose="02020603050405020304" pitchFamily="18" charset="0"/>
              <a:cs typeface="Times New Roman" panose="02020603050405020304" pitchFamily="18" charset="0"/>
            </a:endParaRPr>
          </a:p>
        </p:txBody>
      </p:sp>
      <p:sp>
        <p:nvSpPr>
          <p:cNvPr id="54274" name="Rectangle 3">
            <a:extLst>
              <a:ext uri="{FF2B5EF4-FFF2-40B4-BE49-F238E27FC236}">
                <a16:creationId xmlns:a16="http://schemas.microsoft.com/office/drawing/2014/main" id="{D0590300-D862-9546-899E-0C22D48CD99D}"/>
              </a:ext>
            </a:extLst>
          </p:cNvPr>
          <p:cNvSpPr>
            <a:spLocks noGrp="1" noChangeArrowheads="1"/>
          </p:cNvSpPr>
          <p:nvPr>
            <p:ph idx="1"/>
          </p:nvPr>
        </p:nvSpPr>
        <p:spPr>
          <a:xfrm>
            <a:off x="225287" y="868017"/>
            <a:ext cx="11966713" cy="5364163"/>
          </a:xfrm>
        </p:spPr>
        <p:txBody>
          <a:bodyPr/>
          <a:lstStyle/>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The standard addition method is most useful when the sample </a:t>
            </a:r>
            <a:r>
              <a:rPr lang="en-US" altLang="en-US" sz="2400" dirty="0">
                <a:solidFill>
                  <a:srgbClr val="C00000"/>
                </a:solidFill>
                <a:latin typeface="Times New Roman" panose="02020603050405020304" pitchFamily="18" charset="0"/>
                <a:cs typeface="Times New Roman" panose="02020603050405020304" pitchFamily="18" charset="0"/>
              </a:rPr>
              <a:t>matrix is unknown or difficult to duplicate in synthetic standard solutions. </a:t>
            </a:r>
          </a:p>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This method is faster but usually not as reliable as the method employing a standard curve.</a:t>
            </a:r>
          </a:p>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First, a polarogram of the unknown is recorded. Then, a small volume of concentrated solution containing a known quantity of the analyte is added to the sample. </a:t>
            </a:r>
          </a:p>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With the assumption that the response is linear, the increase in diffusion current of this new solution can be used to estimate the amount of unknown in the original solution.</a:t>
            </a:r>
          </a:p>
          <a:p>
            <a:pPr algn="l" rtl="0" eaLnBrk="1" hangingPunct="1">
              <a:lnSpc>
                <a:spcPct val="80000"/>
              </a:lnSpc>
            </a:pPr>
            <a:r>
              <a:rPr lang="en-US" altLang="en-US" sz="2400" dirty="0">
                <a:latin typeface="Times New Roman" panose="02020603050405020304" pitchFamily="18" charset="0"/>
                <a:cs typeface="Times New Roman" panose="02020603050405020304" pitchFamily="18" charset="0"/>
              </a:rPr>
              <a:t> For the greatest accuracy, several standard additions are made. </a:t>
            </a:r>
          </a:p>
        </p:txBody>
      </p:sp>
      <p:sp>
        <p:nvSpPr>
          <p:cNvPr id="2" name="Slide Number Placeholder 1">
            <a:extLst>
              <a:ext uri="{FF2B5EF4-FFF2-40B4-BE49-F238E27FC236}">
                <a16:creationId xmlns:a16="http://schemas.microsoft.com/office/drawing/2014/main" id="{55F5E5FD-2A42-D044-AB3E-9F990C4C6B02}"/>
              </a:ext>
            </a:extLst>
          </p:cNvPr>
          <p:cNvSpPr>
            <a:spLocks noGrp="1"/>
          </p:cNvSpPr>
          <p:nvPr>
            <p:ph type="sldNum" sz="quarter" idx="12"/>
          </p:nvPr>
        </p:nvSpPr>
        <p:spPr/>
        <p:txBody>
          <a:bodyPr/>
          <a:lstStyle/>
          <a:p>
            <a:fld id="{F7B880A6-714D-A744-9B5A-C2C98D5C3366}" type="slidenum">
              <a:rPr lang="en-US" smtClean="0"/>
              <a:t>23</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7A73721-9EA1-EC4B-85E8-E38DA5172DAD}"/>
                  </a:ext>
                </a:extLst>
              </p:cNvPr>
              <p:cNvSpPr txBox="1"/>
              <p:nvPr/>
            </p:nvSpPr>
            <p:spPr>
              <a:xfrm>
                <a:off x="2540506" y="4049626"/>
                <a:ext cx="3988906" cy="857479"/>
              </a:xfrm>
              <a:prstGeom prst="rect">
                <a:avLst/>
              </a:prstGeom>
              <a:solidFill>
                <a:schemeClr val="bg2"/>
              </a:solidFill>
              <a:ln>
                <a:noFill/>
              </a:ln>
            </p:spPr>
            <p:txBody>
              <a:bodyPr wrap="square" lIns="0" tIns="0" rIns="0" bIns="0" rtlCol="0">
                <a:spAutoFit/>
              </a:bodyPr>
              <a:lstStyle/>
              <a:p>
                <a:r>
                  <a:rPr lang="pt" sz="3600" b="1" dirty="0">
                    <a:latin typeface="Times New Roman" panose="02020603050405020304" pitchFamily="18" charset="0"/>
                    <a:cs typeface="Times New Roman" panose="02020603050405020304" pitchFamily="18" charset="0"/>
                  </a:rPr>
                  <a:t>C</a:t>
                </a:r>
                <a:r>
                  <a:rPr lang="pt" sz="3600" b="1" baseline="-25000" dirty="0">
                    <a:latin typeface="Times New Roman" panose="02020603050405020304" pitchFamily="18" charset="0"/>
                    <a:cs typeface="Times New Roman" panose="02020603050405020304" pitchFamily="18" charset="0"/>
                  </a:rPr>
                  <a:t>1 </a:t>
                </a:r>
                <a:r>
                  <a:rPr lang="pt" sz="3600" b="1" dirty="0">
                    <a:latin typeface="Times New Roman" panose="02020603050405020304" pitchFamily="18" charset="0"/>
                    <a:cs typeface="Times New Roman" panose="02020603050405020304" pitchFamily="18" charset="0"/>
                  </a:rPr>
                  <a:t>=</a:t>
                </a:r>
                <a:r>
                  <a:rPr lang="pt" sz="3600" b="1" baseline="-25000" dirty="0">
                    <a:latin typeface="Times New Roman" panose="02020603050405020304" pitchFamily="18" charset="0"/>
                    <a:cs typeface="Times New Roman" panose="02020603050405020304" pitchFamily="18" charset="0"/>
                  </a:rPr>
                  <a:t>   </a:t>
                </a:r>
                <a14:m>
                  <m:oMath xmlns:m="http://schemas.openxmlformats.org/officeDocument/2006/math">
                    <m:f>
                      <m:fPr>
                        <m:ctrlPr>
                          <a:rPr lang="pt" sz="3600" b="1" i="1" smtClean="0">
                            <a:latin typeface="Cambria Math" panose="02040503050406030204" pitchFamily="18" charset="0"/>
                          </a:rPr>
                        </m:ctrlPr>
                      </m:fPr>
                      <m:num>
                        <m:r>
                          <a:rPr lang="en-US" sz="3600" b="1" i="1" smtClean="0">
                            <a:latin typeface="Cambria Math" panose="02040503050406030204" pitchFamily="18" charset="0"/>
                          </a:rPr>
                          <m:t>𝑰</m:t>
                        </m:r>
                        <m:r>
                          <a:rPr lang="en-US" sz="3600" b="1" i="1" baseline="-25000" smtClean="0">
                            <a:latin typeface="Cambria Math" panose="02040503050406030204" pitchFamily="18" charset="0"/>
                          </a:rPr>
                          <m:t>𝟏</m:t>
                        </m:r>
                        <m:r>
                          <a:rPr lang="en-US" sz="3600" b="1" i="1" smtClean="0">
                            <a:latin typeface="Cambria Math" panose="02040503050406030204" pitchFamily="18" charset="0"/>
                          </a:rPr>
                          <m:t> </m:t>
                        </m:r>
                        <m:r>
                          <a:rPr lang="en-US" sz="3600" b="1" i="1" smtClean="0">
                            <a:latin typeface="Cambria Math" panose="02040503050406030204" pitchFamily="18" charset="0"/>
                          </a:rPr>
                          <m:t>𝑽</m:t>
                        </m:r>
                        <m:r>
                          <a:rPr lang="en-US" sz="3600" b="1" i="1" baseline="-25000" smtClean="0">
                            <a:latin typeface="Cambria Math" panose="02040503050406030204" pitchFamily="18" charset="0"/>
                          </a:rPr>
                          <m:t>𝟐</m:t>
                        </m:r>
                        <m:r>
                          <a:rPr lang="en-US" sz="3600" b="1" i="1" smtClean="0">
                            <a:latin typeface="Cambria Math" panose="02040503050406030204" pitchFamily="18" charset="0"/>
                          </a:rPr>
                          <m:t>𝑪</m:t>
                        </m:r>
                        <m:r>
                          <a:rPr lang="en-US" sz="3600" b="1" i="1" baseline="-25000" smtClean="0">
                            <a:latin typeface="Cambria Math" panose="02040503050406030204" pitchFamily="18" charset="0"/>
                          </a:rPr>
                          <m:t>𝟐</m:t>
                        </m:r>
                      </m:num>
                      <m:den>
                        <m:r>
                          <a:rPr lang="en-US" sz="3600" b="1" i="1" smtClean="0">
                            <a:latin typeface="Cambria Math" panose="02040503050406030204" pitchFamily="18" charset="0"/>
                          </a:rPr>
                          <m:t>𝑰</m:t>
                        </m:r>
                        <m:r>
                          <a:rPr lang="en-US" sz="3600" b="1" i="1" baseline="-25000" smtClean="0">
                            <a:latin typeface="Cambria Math" panose="02040503050406030204" pitchFamily="18" charset="0"/>
                          </a:rPr>
                          <m:t>𝟐</m:t>
                        </m:r>
                        <m:d>
                          <m:dPr>
                            <m:ctrlPr>
                              <a:rPr lang="en-US" sz="3600" b="1" i="1" smtClean="0">
                                <a:latin typeface="Cambria Math" panose="02040503050406030204" pitchFamily="18" charset="0"/>
                              </a:rPr>
                            </m:ctrlPr>
                          </m:dPr>
                          <m:e>
                            <m:r>
                              <a:rPr lang="en-US" sz="3600" b="1" i="1" smtClean="0">
                                <a:latin typeface="Cambria Math" panose="02040503050406030204" pitchFamily="18" charset="0"/>
                              </a:rPr>
                              <m:t>𝑽</m:t>
                            </m:r>
                            <m:r>
                              <a:rPr lang="en-US" sz="3600" b="1" i="1" baseline="-25000" smtClean="0">
                                <a:latin typeface="Cambria Math" panose="02040503050406030204" pitchFamily="18" charset="0"/>
                              </a:rPr>
                              <m:t>𝟏</m:t>
                            </m:r>
                            <m:r>
                              <a:rPr lang="en-US" sz="3600" b="1" i="1" smtClean="0">
                                <a:latin typeface="Cambria Math" panose="02040503050406030204" pitchFamily="18" charset="0"/>
                              </a:rPr>
                              <m:t>+</m:t>
                            </m:r>
                            <m:r>
                              <a:rPr lang="en-US" sz="3600" b="1" i="1" smtClean="0">
                                <a:latin typeface="Cambria Math" panose="02040503050406030204" pitchFamily="18" charset="0"/>
                              </a:rPr>
                              <m:t>𝑽</m:t>
                            </m:r>
                            <m:r>
                              <a:rPr lang="en-US" sz="3600" b="1" i="1" baseline="-25000">
                                <a:latin typeface="Cambria Math" panose="02040503050406030204" pitchFamily="18" charset="0"/>
                              </a:rPr>
                              <m:t>𝟐</m:t>
                            </m:r>
                          </m:e>
                        </m:d>
                        <m:r>
                          <a:rPr lang="en-US" sz="3600" b="1" i="1" smtClean="0">
                            <a:latin typeface="Cambria Math" panose="02040503050406030204" pitchFamily="18" charset="0"/>
                          </a:rPr>
                          <m:t>−</m:t>
                        </m:r>
                        <m:r>
                          <a:rPr lang="en-US" sz="3600" b="1" i="1" smtClean="0">
                            <a:latin typeface="Cambria Math" panose="02040503050406030204" pitchFamily="18" charset="0"/>
                          </a:rPr>
                          <m:t>𝑰</m:t>
                        </m:r>
                        <m:r>
                          <a:rPr lang="en-US" sz="3600" b="1" i="1" baseline="-25000" smtClean="0">
                            <a:latin typeface="Cambria Math" panose="02040503050406030204" pitchFamily="18" charset="0"/>
                          </a:rPr>
                          <m:t>𝟏</m:t>
                        </m:r>
                        <m:r>
                          <a:rPr lang="en-US" sz="3600" b="1" i="1" smtClean="0">
                            <a:latin typeface="Cambria Math" panose="02040503050406030204" pitchFamily="18" charset="0"/>
                          </a:rPr>
                          <m:t>𝑽</m:t>
                        </m:r>
                        <m:r>
                          <a:rPr lang="en-US" sz="3600" b="1" i="1" baseline="-25000">
                            <a:latin typeface="Cambria Math" panose="02040503050406030204" pitchFamily="18" charset="0"/>
                          </a:rPr>
                          <m:t>𝟏</m:t>
                        </m:r>
                      </m:den>
                    </m:f>
                  </m:oMath>
                </a14:m>
                <a:endParaRPr lang="en-US" sz="3600" b="1"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7A73721-9EA1-EC4B-85E8-E38DA5172DAD}"/>
                  </a:ext>
                </a:extLst>
              </p:cNvPr>
              <p:cNvSpPr txBox="1">
                <a:spLocks noRot="1" noChangeAspect="1" noMove="1" noResize="1" noEditPoints="1" noAdjustHandles="1" noChangeArrowheads="1" noChangeShapeType="1" noTextEdit="1"/>
              </p:cNvSpPr>
              <p:nvPr/>
            </p:nvSpPr>
            <p:spPr>
              <a:xfrm>
                <a:off x="2540506" y="4049626"/>
                <a:ext cx="3988906" cy="857479"/>
              </a:xfrm>
              <a:prstGeom prst="rect">
                <a:avLst/>
              </a:prstGeom>
              <a:blipFill>
                <a:blip r:embed="rId2"/>
                <a:stretch>
                  <a:fillRect l="-6667" t="-5882" b="-13235"/>
                </a:stretch>
              </a:blipFill>
              <a:ln>
                <a:no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AB70788D-D579-B641-BB02-F26801928B64}"/>
              </a:ext>
            </a:extLst>
          </p:cNvPr>
          <p:cNvSpPr/>
          <p:nvPr/>
        </p:nvSpPr>
        <p:spPr>
          <a:xfrm>
            <a:off x="291548" y="5382817"/>
            <a:ext cx="5989982" cy="1200329"/>
          </a:xfrm>
          <a:prstGeom prst="rect">
            <a:avLst/>
          </a:prstGeom>
          <a:ln>
            <a:solidFill>
              <a:srgbClr val="C00000"/>
            </a:solidFill>
          </a:ln>
        </p:spPr>
        <p:txBody>
          <a:bodyPr wrap="square">
            <a:spAutoFit/>
          </a:bodyPr>
          <a:lstStyle/>
          <a:p>
            <a:pPr>
              <a:lnSpc>
                <a:spcPct val="80000"/>
              </a:lnSpc>
            </a:pPr>
            <a:r>
              <a:rPr lang="en-US" altLang="en-US" dirty="0">
                <a:latin typeface="Times New Roman" panose="02020603050405020304" pitchFamily="18" charset="0"/>
                <a:cs typeface="Times New Roman" panose="02020603050405020304" pitchFamily="18" charset="0"/>
              </a:rPr>
              <a:t>C</a:t>
            </a:r>
            <a:r>
              <a:rPr lang="en-US" altLang="en-US" baseline="-25000" dirty="0">
                <a:latin typeface="Times New Roman" panose="02020603050405020304" pitchFamily="18" charset="0"/>
                <a:cs typeface="Times New Roman" panose="02020603050405020304" pitchFamily="18" charset="0"/>
              </a:rPr>
              <a:t>1</a:t>
            </a:r>
            <a:r>
              <a:rPr lang="en-US" altLang="en-US" dirty="0">
                <a:latin typeface="Times New Roman" panose="02020603050405020304" pitchFamily="18" charset="0"/>
                <a:cs typeface="Times New Roman" panose="02020603050405020304" pitchFamily="18" charset="0"/>
              </a:rPr>
              <a:t>  Concentration of unknown </a:t>
            </a:r>
          </a:p>
          <a:p>
            <a:pPr>
              <a:lnSpc>
                <a:spcPct val="80000"/>
              </a:lnSpc>
            </a:pPr>
            <a:r>
              <a:rPr lang="en-US" altLang="en-US" dirty="0">
                <a:latin typeface="Times New Roman" panose="02020603050405020304" pitchFamily="18" charset="0"/>
                <a:cs typeface="Times New Roman" panose="02020603050405020304" pitchFamily="18" charset="0"/>
              </a:rPr>
              <a:t>C</a:t>
            </a:r>
            <a:r>
              <a:rPr lang="en-US" altLang="en-US" baseline="-25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  Concentration of standard solution </a:t>
            </a:r>
          </a:p>
          <a:p>
            <a:pPr>
              <a:lnSpc>
                <a:spcPct val="80000"/>
              </a:lnSpc>
            </a:pPr>
            <a:r>
              <a:rPr lang="en-US" altLang="en-US" dirty="0">
                <a:latin typeface="Times New Roman" panose="02020603050405020304" pitchFamily="18" charset="0"/>
                <a:cs typeface="Times New Roman" panose="02020603050405020304" pitchFamily="18" charset="0"/>
              </a:rPr>
              <a:t>V</a:t>
            </a:r>
            <a:r>
              <a:rPr lang="en-US" altLang="en-US" baseline="-25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 mL of standard solution is added to V</a:t>
            </a:r>
            <a:r>
              <a:rPr lang="en-US" altLang="en-US" baseline="-25000" dirty="0">
                <a:latin typeface="Times New Roman" panose="02020603050405020304" pitchFamily="18" charset="0"/>
                <a:cs typeface="Times New Roman" panose="02020603050405020304" pitchFamily="18" charset="0"/>
              </a:rPr>
              <a:t>1</a:t>
            </a:r>
            <a:r>
              <a:rPr lang="en-US" altLang="en-US" dirty="0">
                <a:latin typeface="Times New Roman" panose="02020603050405020304" pitchFamily="18" charset="0"/>
                <a:cs typeface="Times New Roman" panose="02020603050405020304" pitchFamily="18" charset="0"/>
              </a:rPr>
              <a:t> mL of unknown</a:t>
            </a:r>
          </a:p>
          <a:p>
            <a:pPr>
              <a:lnSpc>
                <a:spcPct val="80000"/>
              </a:lnSpc>
            </a:pPr>
            <a:r>
              <a:rPr lang="en-US" altLang="en-US" dirty="0">
                <a:latin typeface="Times New Roman" panose="02020603050405020304" pitchFamily="18" charset="0"/>
                <a:cs typeface="Times New Roman" panose="02020603050405020304" pitchFamily="18" charset="0"/>
              </a:rPr>
              <a:t> I</a:t>
            </a:r>
            <a:r>
              <a:rPr lang="en-US" altLang="en-US" baseline="-25000" dirty="0">
                <a:latin typeface="Times New Roman" panose="02020603050405020304" pitchFamily="18" charset="0"/>
                <a:cs typeface="Times New Roman" panose="02020603050405020304" pitchFamily="18" charset="0"/>
              </a:rPr>
              <a:t>1  </a:t>
            </a:r>
            <a:r>
              <a:rPr lang="en-US" altLang="en-US" dirty="0">
                <a:latin typeface="Times New Roman" panose="02020603050405020304" pitchFamily="18" charset="0"/>
                <a:cs typeface="Times New Roman" panose="02020603050405020304" pitchFamily="18" charset="0"/>
              </a:rPr>
              <a:t> Diffusion current of unknown </a:t>
            </a:r>
          </a:p>
          <a:p>
            <a:pPr>
              <a:lnSpc>
                <a:spcPct val="80000"/>
              </a:lnSpc>
            </a:pPr>
            <a:r>
              <a:rPr lang="en-US" altLang="en-US" dirty="0">
                <a:latin typeface="Times New Roman" panose="02020603050405020304" pitchFamily="18" charset="0"/>
                <a:cs typeface="Times New Roman" panose="02020603050405020304" pitchFamily="18" charset="0"/>
              </a:rPr>
              <a:t> I</a:t>
            </a:r>
            <a:r>
              <a:rPr lang="en-US" altLang="en-US" baseline="-25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   Diffusion current of standard solution </a:t>
            </a:r>
          </a:p>
        </p:txBody>
      </p:sp>
      <p:pic>
        <p:nvPicPr>
          <p:cNvPr id="7" name="Picture 6">
            <a:extLst>
              <a:ext uri="{FF2B5EF4-FFF2-40B4-BE49-F238E27FC236}">
                <a16:creationId xmlns:a16="http://schemas.microsoft.com/office/drawing/2014/main" id="{ACB7E352-83DF-3D4F-9457-A0F42059A151}"/>
              </a:ext>
            </a:extLst>
          </p:cNvPr>
          <p:cNvPicPr>
            <a:picLocks noChangeAspect="1"/>
          </p:cNvPicPr>
          <p:nvPr/>
        </p:nvPicPr>
        <p:blipFill rotWithShape="1">
          <a:blip r:embed="rId3"/>
          <a:srcRect l="31726" r="2137" b="6399"/>
          <a:stretch/>
        </p:blipFill>
        <p:spPr>
          <a:xfrm>
            <a:off x="8242091" y="3838019"/>
            <a:ext cx="3937417" cy="2883456"/>
          </a:xfrm>
          <a:prstGeom prst="rect">
            <a:avLst/>
          </a:prstGeom>
        </p:spPr>
      </p:pic>
      <p:pic>
        <p:nvPicPr>
          <p:cNvPr id="3" name="Picture 2">
            <a:extLst>
              <a:ext uri="{FF2B5EF4-FFF2-40B4-BE49-F238E27FC236}">
                <a16:creationId xmlns:a16="http://schemas.microsoft.com/office/drawing/2014/main" id="{C792E435-9587-2891-FF98-4DCD11EA6B0C}"/>
              </a:ext>
            </a:extLst>
          </p:cNvPr>
          <p:cNvPicPr>
            <a:picLocks noChangeAspect="1"/>
          </p:cNvPicPr>
          <p:nvPr/>
        </p:nvPicPr>
        <p:blipFill>
          <a:blip r:embed="rId4"/>
          <a:stretch>
            <a:fillRect/>
          </a:stretch>
        </p:blipFill>
        <p:spPr>
          <a:xfrm>
            <a:off x="2271774" y="1556394"/>
            <a:ext cx="5989982" cy="4426587"/>
          </a:xfrm>
          <a:prstGeom prst="rect">
            <a:avLst/>
          </a:prstGeom>
        </p:spPr>
      </p:pic>
    </p:spTree>
    <p:extLst>
      <p:ext uri="{BB962C8B-B14F-4D97-AF65-F5344CB8AC3E}">
        <p14:creationId xmlns:p14="http://schemas.microsoft.com/office/powerpoint/2010/main" val="4232671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F508E27E-675F-7C48-9D06-BAD10177E835}"/>
              </a:ext>
            </a:extLst>
          </p:cNvPr>
          <p:cNvSpPr>
            <a:spLocks noGrp="1" noChangeArrowheads="1"/>
          </p:cNvSpPr>
          <p:nvPr>
            <p:ph type="title"/>
          </p:nvPr>
        </p:nvSpPr>
        <p:spPr>
          <a:xfrm>
            <a:off x="2079522" y="45443"/>
            <a:ext cx="7622457" cy="655292"/>
          </a:xfrm>
        </p:spPr>
        <p:txBody>
          <a:bodyPr>
            <a:normAutofit/>
          </a:bodyPr>
          <a:lstStyle/>
          <a:p>
            <a:pPr algn="ctr" rtl="0" eaLnBrk="1" hangingPunct="1"/>
            <a:r>
              <a:rPr lang="en-US" altLang="en-US" sz="2000" b="1" dirty="0">
                <a:solidFill>
                  <a:srgbClr val="CC0000"/>
                </a:solidFill>
                <a:latin typeface="Times New Roman" panose="02020603050405020304" pitchFamily="18" charset="0"/>
                <a:cs typeface="Times New Roman" panose="02020603050405020304" pitchFamily="18" charset="0"/>
              </a:rPr>
              <a:t>Example 2/ Standard Addition Calculation</a:t>
            </a:r>
          </a:p>
        </p:txBody>
      </p:sp>
      <p:sp>
        <p:nvSpPr>
          <p:cNvPr id="56322" name="Rectangle 8">
            <a:extLst>
              <a:ext uri="{FF2B5EF4-FFF2-40B4-BE49-F238E27FC236}">
                <a16:creationId xmlns:a16="http://schemas.microsoft.com/office/drawing/2014/main" id="{A5CF4A79-49D2-534D-85D0-6CAFAC69567A}"/>
              </a:ext>
            </a:extLst>
          </p:cNvPr>
          <p:cNvSpPr>
            <a:spLocks noGrp="1" noChangeArrowheads="1"/>
          </p:cNvSpPr>
          <p:nvPr>
            <p:ph idx="1"/>
          </p:nvPr>
        </p:nvSpPr>
        <p:spPr>
          <a:xfrm>
            <a:off x="193962" y="565788"/>
            <a:ext cx="11804075" cy="4351338"/>
          </a:xfrm>
        </p:spPr>
        <p:txBody>
          <a:bodyPr>
            <a:noAutofit/>
          </a:bodyPr>
          <a:lstStyle/>
          <a:p>
            <a:pPr>
              <a:lnSpc>
                <a:spcPct val="110000"/>
              </a:lnSpc>
            </a:pPr>
            <a:r>
              <a:rPr lang="en-US" altLang="en-US" sz="1800" dirty="0">
                <a:latin typeface="Times New Roman" panose="02020603050405020304" pitchFamily="18" charset="0"/>
                <a:cs typeface="Times New Roman" panose="02020603050405020304" pitchFamily="18" charset="0"/>
              </a:rPr>
              <a:t>A 25mL sample of Ni</a:t>
            </a:r>
            <a:r>
              <a:rPr lang="en-US" altLang="en-US" sz="1800" baseline="30000" dirty="0">
                <a:latin typeface="Times New Roman" panose="02020603050405020304" pitchFamily="18" charset="0"/>
                <a:cs typeface="Times New Roman" panose="02020603050405020304" pitchFamily="18" charset="0"/>
              </a:rPr>
              <a:t>2+</a:t>
            </a:r>
            <a:r>
              <a:rPr lang="en-US" altLang="en-US" sz="1800" dirty="0">
                <a:latin typeface="Times New Roman" panose="02020603050405020304" pitchFamily="18" charset="0"/>
                <a:cs typeface="Times New Roman" panose="02020603050405020304" pitchFamily="18" charset="0"/>
              </a:rPr>
              <a:t> gave a </a:t>
            </a:r>
            <a:r>
              <a:rPr lang="en-US" altLang="en-US" sz="1800" dirty="0">
                <a:solidFill>
                  <a:srgbClr val="C00000"/>
                </a:solidFill>
                <a:latin typeface="Times New Roman" panose="02020603050405020304" pitchFamily="18" charset="0"/>
                <a:cs typeface="Times New Roman" panose="02020603050405020304" pitchFamily="18" charset="0"/>
              </a:rPr>
              <a:t>wave height of 2.36 µA </a:t>
            </a:r>
            <a:r>
              <a:rPr lang="en-US" altLang="en-US" sz="1800" dirty="0">
                <a:latin typeface="Times New Roman" panose="02020603050405020304" pitchFamily="18" charset="0"/>
                <a:cs typeface="Times New Roman" panose="02020603050405020304" pitchFamily="18" charset="0"/>
              </a:rPr>
              <a:t>(corrected for residual current) in a polarographic analysis, when 0.5mL of solution containing 28.7 mM Ni</a:t>
            </a:r>
            <a:r>
              <a:rPr lang="en-US" altLang="en-US" sz="1800" baseline="30000" dirty="0">
                <a:latin typeface="Times New Roman" panose="02020603050405020304" pitchFamily="18" charset="0"/>
                <a:cs typeface="Times New Roman" panose="02020603050405020304" pitchFamily="18" charset="0"/>
              </a:rPr>
              <a:t>2+</a:t>
            </a:r>
            <a:r>
              <a:rPr lang="en-US" altLang="en-US" sz="1800" dirty="0">
                <a:latin typeface="Times New Roman" panose="02020603050405020304" pitchFamily="18" charset="0"/>
                <a:cs typeface="Times New Roman" panose="02020603050405020304" pitchFamily="18" charset="0"/>
              </a:rPr>
              <a:t> was added, the </a:t>
            </a:r>
            <a:r>
              <a:rPr lang="en-US" altLang="en-US" sz="1800" dirty="0">
                <a:solidFill>
                  <a:srgbClr val="C00000"/>
                </a:solidFill>
                <a:latin typeface="Times New Roman" panose="02020603050405020304" pitchFamily="18" charset="0"/>
                <a:cs typeface="Times New Roman" panose="02020603050405020304" pitchFamily="18" charset="0"/>
              </a:rPr>
              <a:t>wave height increased to 3.79 µA</a:t>
            </a:r>
            <a:r>
              <a:rPr lang="en-US" altLang="en-US" sz="1800" dirty="0">
                <a:latin typeface="Times New Roman" panose="02020603050405020304" pitchFamily="18" charset="0"/>
                <a:cs typeface="Times New Roman" panose="02020603050405020304" pitchFamily="18" charset="0"/>
              </a:rPr>
              <a:t>. Find the concentration of Ni</a:t>
            </a:r>
            <a:r>
              <a:rPr lang="en-US" altLang="en-US" sz="1800" baseline="30000" dirty="0">
                <a:latin typeface="Times New Roman" panose="02020603050405020304" pitchFamily="18" charset="0"/>
                <a:cs typeface="Times New Roman" panose="02020603050405020304" pitchFamily="18" charset="0"/>
              </a:rPr>
              <a:t>2+</a:t>
            </a:r>
            <a:r>
              <a:rPr lang="en-US" altLang="en-US" sz="1800" dirty="0">
                <a:latin typeface="Times New Roman" panose="02020603050405020304" pitchFamily="18" charset="0"/>
                <a:cs typeface="Times New Roman" panose="02020603050405020304" pitchFamily="18" charset="0"/>
              </a:rPr>
              <a:t> in the unknown.</a:t>
            </a:r>
            <a:endParaRPr lang="en-US" altLang="en-US" sz="1800" b="1" dirty="0">
              <a:latin typeface="Times New Roman" panose="02020603050405020304" pitchFamily="18" charset="0"/>
              <a:cs typeface="Times New Roman" panose="02020603050405020304" pitchFamily="18" charset="0"/>
            </a:endParaRPr>
          </a:p>
          <a:p>
            <a:pPr>
              <a:lnSpc>
                <a:spcPct val="110000"/>
              </a:lnSpc>
            </a:pPr>
            <a:r>
              <a:rPr lang="en-US" sz="1800" b="0" i="0" dirty="0">
                <a:effectLst/>
                <a:latin typeface="Times New Roman" panose="02020603050405020304" pitchFamily="18" charset="0"/>
                <a:cs typeface="Times New Roman" panose="02020603050405020304" pitchFamily="18" charset="0"/>
              </a:rPr>
              <a:t>The increase in wave height is proportional to the increase in Ni</a:t>
            </a:r>
            <a:r>
              <a:rPr lang="en-US" sz="1800" b="0" i="0" baseline="30000" dirty="0">
                <a:effectLst/>
                <a:latin typeface="Times New Roman" panose="02020603050405020304" pitchFamily="18" charset="0"/>
                <a:cs typeface="Times New Roman" panose="02020603050405020304" pitchFamily="18" charset="0"/>
              </a:rPr>
              <a:t>2+ </a:t>
            </a:r>
            <a:r>
              <a:rPr lang="en-US" sz="1800" b="0" i="0" dirty="0">
                <a:effectLst/>
                <a:latin typeface="Times New Roman" panose="02020603050405020304" pitchFamily="18" charset="0"/>
                <a:cs typeface="Times New Roman" panose="02020603050405020304" pitchFamily="18" charset="0"/>
              </a:rPr>
              <a:t>concentration.</a:t>
            </a:r>
          </a:p>
          <a:p>
            <a:pPr>
              <a:lnSpc>
                <a:spcPct val="110000"/>
              </a:lnSpc>
            </a:pPr>
            <a:r>
              <a:rPr lang="en-US" sz="1800" b="0" i="0" dirty="0">
                <a:effectLst/>
                <a:latin typeface="Times New Roman" panose="02020603050405020304" pitchFamily="18" charset="0"/>
                <a:cs typeface="Times New Roman" panose="02020603050405020304" pitchFamily="18" charset="0"/>
              </a:rPr>
              <a:t> First, calculate the change in wave height </a:t>
            </a:r>
            <a:r>
              <a:rPr lang="en-US" sz="1800" b="0" i="0" dirty="0">
                <a:solidFill>
                  <a:srgbClr val="C00000"/>
                </a:solidFill>
                <a:effectLst/>
                <a:latin typeface="Times New Roman" panose="02020603050405020304" pitchFamily="18" charset="0"/>
                <a:cs typeface="Times New Roman" panose="02020603050405020304" pitchFamily="18" charset="0"/>
              </a:rPr>
              <a:t>(3.79 - 2.36 = 1.43 µA).</a:t>
            </a:r>
          </a:p>
          <a:p>
            <a:pPr>
              <a:lnSpc>
                <a:spcPct val="110000"/>
              </a:lnSpc>
            </a:pPr>
            <a:r>
              <a:rPr lang="en-US" sz="1800" b="0" i="0" dirty="0">
                <a:effectLst/>
                <a:latin typeface="Times New Roman" panose="02020603050405020304" pitchFamily="18" charset="0"/>
                <a:cs typeface="Times New Roman" panose="02020603050405020304" pitchFamily="18" charset="0"/>
              </a:rPr>
              <a:t>Then calculate the concentration of Ni2+ added: (28.7 mM) * (0.5 mL) = 14.3 mM*</a:t>
            </a:r>
            <a:r>
              <a:rPr lang="en-US" sz="1800" b="0" i="0" dirty="0" err="1">
                <a:effectLst/>
                <a:latin typeface="Times New Roman" panose="02020603050405020304" pitchFamily="18" charset="0"/>
                <a:cs typeface="Times New Roman" panose="02020603050405020304" pitchFamily="18" charset="0"/>
              </a:rPr>
              <a:t>mL.</a:t>
            </a:r>
            <a:endParaRPr lang="en-US" sz="1800" b="0" i="0" dirty="0">
              <a:effectLst/>
              <a:latin typeface="Times New Roman" panose="02020603050405020304" pitchFamily="18" charset="0"/>
              <a:cs typeface="Times New Roman" panose="02020603050405020304" pitchFamily="18" charset="0"/>
            </a:endParaRPr>
          </a:p>
          <a:p>
            <a:pPr>
              <a:lnSpc>
                <a:spcPct val="110000"/>
              </a:lnSpc>
            </a:pPr>
            <a:r>
              <a:rPr lang="en-US" sz="1800" b="0" i="0" dirty="0">
                <a:effectLst/>
                <a:latin typeface="Times New Roman" panose="02020603050405020304" pitchFamily="18" charset="0"/>
                <a:cs typeface="Times New Roman" panose="02020603050405020304" pitchFamily="18" charset="0"/>
              </a:rPr>
              <a:t>Next, find the total volume after the addition: 25 mL + 0.5 mL = 25.5 </a:t>
            </a:r>
            <a:r>
              <a:rPr lang="en-US" sz="1800" b="0" i="0" dirty="0" err="1">
                <a:effectLst/>
                <a:latin typeface="Times New Roman" panose="02020603050405020304" pitchFamily="18" charset="0"/>
                <a:cs typeface="Times New Roman" panose="02020603050405020304" pitchFamily="18" charset="0"/>
              </a:rPr>
              <a:t>mL.</a:t>
            </a:r>
            <a:endParaRPr lang="en-US" altLang="en-US" sz="1800" b="1" dirty="0">
              <a:solidFill>
                <a:srgbClr val="C00000"/>
              </a:solidFill>
              <a:latin typeface="Times New Roman" panose="02020603050405020304" pitchFamily="18" charset="0"/>
              <a:cs typeface="Times New Roman" panose="02020603050405020304" pitchFamily="18" charset="0"/>
            </a:endParaRPr>
          </a:p>
          <a:p>
            <a:pPr>
              <a:lnSpc>
                <a:spcPct val="110000"/>
              </a:lnSpc>
            </a:pPr>
            <a:r>
              <a:rPr lang="en-US" sz="1800" b="0" i="0" dirty="0">
                <a:effectLst/>
                <a:latin typeface="Times New Roman" panose="02020603050405020304" pitchFamily="18" charset="0"/>
                <a:cs typeface="Times New Roman" panose="02020603050405020304" pitchFamily="18" charset="0"/>
              </a:rPr>
              <a:t>Then, we can use the following formula:</a:t>
            </a:r>
          </a:p>
          <a:p>
            <a:pPr>
              <a:lnSpc>
                <a:spcPct val="110000"/>
              </a:lnSpc>
            </a:pPr>
            <a:endParaRPr lang="en-US" altLang="en-US" sz="1800" dirty="0">
              <a:latin typeface="Times New Roman" panose="02020603050405020304" pitchFamily="18" charset="0"/>
              <a:cs typeface="Times New Roman" panose="02020603050405020304" pitchFamily="18" charset="0"/>
            </a:endParaRPr>
          </a:p>
          <a:p>
            <a:pPr marL="0" indent="0">
              <a:lnSpc>
                <a:spcPct val="110000"/>
              </a:lnSpc>
              <a:buNone/>
            </a:pPr>
            <a:r>
              <a:rPr lang="en-US" sz="1800" b="0" i="0" dirty="0">
                <a:effectLst/>
                <a:latin typeface="Times New Roman" panose="02020603050405020304" pitchFamily="18" charset="0"/>
                <a:cs typeface="Times New Roman" panose="02020603050405020304" pitchFamily="18" charset="0"/>
              </a:rPr>
              <a:t>2.36/x = 1.43/((14.3/25.5)). Solving for x: x = (2.36 * 14.3)/ (1.43 * 25.5) = 0.927 </a:t>
            </a:r>
            <a:r>
              <a:rPr lang="en-US" sz="1800" b="0" i="0" dirty="0" err="1">
                <a:effectLst/>
                <a:latin typeface="Times New Roman" panose="02020603050405020304" pitchFamily="18" charset="0"/>
                <a:cs typeface="Times New Roman" panose="02020603050405020304" pitchFamily="18" charset="0"/>
              </a:rPr>
              <a:t>mM.</a:t>
            </a:r>
            <a:r>
              <a:rPr lang="en-US" sz="1800" b="0" i="0" dirty="0">
                <a:effectLst/>
                <a:latin typeface="Times New Roman" panose="02020603050405020304" pitchFamily="18" charset="0"/>
                <a:cs typeface="Times New Roman" panose="02020603050405020304" pitchFamily="18" charset="0"/>
              </a:rPr>
              <a:t> Therefore, the concentration of Ni2+ in the unknown sample is approximately 0.927 </a:t>
            </a:r>
            <a:r>
              <a:rPr lang="en-US" sz="1800" b="0" i="0" dirty="0" err="1">
                <a:effectLst/>
                <a:latin typeface="Times New Roman" panose="02020603050405020304" pitchFamily="18" charset="0"/>
                <a:cs typeface="Times New Roman" panose="02020603050405020304" pitchFamily="18" charset="0"/>
              </a:rPr>
              <a:t>mM.</a:t>
            </a:r>
            <a:endParaRPr lang="en-IQ" sz="1800" dirty="0">
              <a:latin typeface="Times New Roman" panose="02020603050405020304" pitchFamily="18" charset="0"/>
              <a:cs typeface="Times New Roman" panose="02020603050405020304" pitchFamily="18" charset="0"/>
            </a:endParaRPr>
          </a:p>
          <a:p>
            <a:pPr>
              <a:lnSpc>
                <a:spcPct val="110000"/>
              </a:lnSpc>
            </a:pPr>
            <a:endParaRPr lang="en-US" altLang="en-US" sz="1800" dirty="0">
              <a:latin typeface="Times New Roman" panose="02020603050405020304" pitchFamily="18" charset="0"/>
              <a:cs typeface="Times New Roman" panose="02020603050405020304" pitchFamily="18" charset="0"/>
            </a:endParaRPr>
          </a:p>
          <a:p>
            <a:pPr>
              <a:lnSpc>
                <a:spcPct val="110000"/>
              </a:lnSpc>
            </a:pPr>
            <a:endParaRPr lang="en-US" altLang="en-US" sz="1800" dirty="0">
              <a:latin typeface="Times New Roman" panose="02020603050405020304" pitchFamily="18" charset="0"/>
              <a:cs typeface="Times New Roman" panose="02020603050405020304" pitchFamily="18" charset="0"/>
            </a:endParaRPr>
          </a:p>
          <a:p>
            <a:pPr>
              <a:lnSpc>
                <a:spcPct val="110000"/>
              </a:lnSpc>
            </a:pPr>
            <a:endParaRPr lang="en-US"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173918-0DAD-4F46-9375-FE0AF0B4283D}"/>
                  </a:ext>
                </a:extLst>
              </p:cNvPr>
              <p:cNvSpPr txBox="1"/>
              <p:nvPr/>
            </p:nvSpPr>
            <p:spPr>
              <a:xfrm>
                <a:off x="8038831" y="3131517"/>
                <a:ext cx="3326295" cy="857479"/>
              </a:xfrm>
              <a:prstGeom prst="rect">
                <a:avLst/>
              </a:prstGeom>
              <a:solidFill>
                <a:schemeClr val="bg2"/>
              </a:solidFill>
              <a:ln>
                <a:noFill/>
              </a:ln>
            </p:spPr>
            <p:txBody>
              <a:bodyPr wrap="square" lIns="0" tIns="0" rIns="0" bIns="0" rtlCol="0">
                <a:spAutoFit/>
              </a:bodyPr>
              <a:lstStyle/>
              <a:p>
                <a:r>
                  <a:rPr lang="pt" sz="3600" b="1" dirty="0">
                    <a:latin typeface="Times New Roman" panose="02020603050405020304" pitchFamily="18" charset="0"/>
                    <a:cs typeface="Times New Roman" panose="02020603050405020304" pitchFamily="18" charset="0"/>
                  </a:rPr>
                  <a:t>C</a:t>
                </a:r>
                <a:r>
                  <a:rPr lang="pt" sz="3600" b="1" baseline="-25000" dirty="0">
                    <a:latin typeface="Times New Roman" panose="02020603050405020304" pitchFamily="18" charset="0"/>
                    <a:cs typeface="Times New Roman" panose="02020603050405020304" pitchFamily="18" charset="0"/>
                  </a:rPr>
                  <a:t>1</a:t>
                </a:r>
                <a14:m>
                  <m:oMath xmlns:m="http://schemas.openxmlformats.org/officeDocument/2006/math">
                    <m:r>
                      <a:rPr lang="pt" sz="3600" b="1" i="1">
                        <a:latin typeface="Cambria Math" panose="02040503050406030204" pitchFamily="18" charset="0"/>
                      </a:rPr>
                      <m:t> </m:t>
                    </m:r>
                    <m:f>
                      <m:fPr>
                        <m:ctrlPr>
                          <a:rPr lang="pt" sz="3600" b="1" i="1" smtClean="0">
                            <a:latin typeface="Cambria Math" panose="02040503050406030204" pitchFamily="18" charset="0"/>
                          </a:rPr>
                        </m:ctrlPr>
                      </m:fPr>
                      <m:num>
                        <m:r>
                          <a:rPr lang="en-US" sz="3600" b="1" i="1" smtClean="0">
                            <a:latin typeface="Cambria Math" panose="02040503050406030204" pitchFamily="18" charset="0"/>
                          </a:rPr>
                          <m:t>𝑰</m:t>
                        </m:r>
                        <m:r>
                          <a:rPr lang="en-US" sz="3600" b="1" i="1" baseline="-25000" smtClean="0">
                            <a:latin typeface="Cambria Math" panose="02040503050406030204" pitchFamily="18" charset="0"/>
                          </a:rPr>
                          <m:t>𝟏</m:t>
                        </m:r>
                        <m:r>
                          <a:rPr lang="en-US" sz="3600" b="1" i="1" smtClean="0">
                            <a:latin typeface="Cambria Math" panose="02040503050406030204" pitchFamily="18" charset="0"/>
                          </a:rPr>
                          <m:t> </m:t>
                        </m:r>
                        <m:r>
                          <a:rPr lang="en-US" sz="3600" b="1" i="1" smtClean="0">
                            <a:latin typeface="Cambria Math" panose="02040503050406030204" pitchFamily="18" charset="0"/>
                          </a:rPr>
                          <m:t>𝑽</m:t>
                        </m:r>
                        <m:r>
                          <a:rPr lang="en-US" sz="3600" b="1" i="1" baseline="-25000" smtClean="0">
                            <a:latin typeface="Cambria Math" panose="02040503050406030204" pitchFamily="18" charset="0"/>
                          </a:rPr>
                          <m:t>𝟐</m:t>
                        </m:r>
                        <m:r>
                          <a:rPr lang="en-US" sz="3600" b="1" i="1" smtClean="0">
                            <a:latin typeface="Cambria Math" panose="02040503050406030204" pitchFamily="18" charset="0"/>
                          </a:rPr>
                          <m:t>𝑪</m:t>
                        </m:r>
                        <m:r>
                          <a:rPr lang="en-US" sz="3600" b="1" i="1" baseline="-25000" smtClean="0">
                            <a:latin typeface="Cambria Math" panose="02040503050406030204" pitchFamily="18" charset="0"/>
                          </a:rPr>
                          <m:t>𝟐</m:t>
                        </m:r>
                      </m:num>
                      <m:den>
                        <m:r>
                          <a:rPr lang="en-US" sz="3600" b="1" i="1" smtClean="0">
                            <a:latin typeface="Cambria Math" panose="02040503050406030204" pitchFamily="18" charset="0"/>
                          </a:rPr>
                          <m:t>𝑰</m:t>
                        </m:r>
                        <m:r>
                          <a:rPr lang="en-US" sz="3600" b="1" i="1" baseline="-25000" smtClean="0">
                            <a:latin typeface="Cambria Math" panose="02040503050406030204" pitchFamily="18" charset="0"/>
                          </a:rPr>
                          <m:t>𝟐</m:t>
                        </m:r>
                        <m:d>
                          <m:dPr>
                            <m:ctrlPr>
                              <a:rPr lang="en-US" sz="3600" b="1" i="1" smtClean="0">
                                <a:latin typeface="Cambria Math" panose="02040503050406030204" pitchFamily="18" charset="0"/>
                              </a:rPr>
                            </m:ctrlPr>
                          </m:dPr>
                          <m:e>
                            <m:r>
                              <a:rPr lang="en-US" sz="3600" b="1" i="1" smtClean="0">
                                <a:latin typeface="Cambria Math" panose="02040503050406030204" pitchFamily="18" charset="0"/>
                              </a:rPr>
                              <m:t>𝑽</m:t>
                            </m:r>
                            <m:r>
                              <a:rPr lang="en-US" sz="3600" b="1" i="1" baseline="-25000" smtClean="0">
                                <a:latin typeface="Cambria Math" panose="02040503050406030204" pitchFamily="18" charset="0"/>
                              </a:rPr>
                              <m:t>𝟏</m:t>
                            </m:r>
                            <m:r>
                              <a:rPr lang="en-US" sz="3600" b="1" i="1" smtClean="0">
                                <a:latin typeface="Cambria Math" panose="02040503050406030204" pitchFamily="18" charset="0"/>
                              </a:rPr>
                              <m:t>+</m:t>
                            </m:r>
                            <m:r>
                              <a:rPr lang="en-US" sz="3600" b="1" i="1" smtClean="0">
                                <a:latin typeface="Cambria Math" panose="02040503050406030204" pitchFamily="18" charset="0"/>
                              </a:rPr>
                              <m:t>𝑽</m:t>
                            </m:r>
                            <m:r>
                              <a:rPr lang="en-US" sz="3600" b="1" i="1" baseline="-25000">
                                <a:latin typeface="Cambria Math" panose="02040503050406030204" pitchFamily="18" charset="0"/>
                              </a:rPr>
                              <m:t>𝟐</m:t>
                            </m:r>
                          </m:e>
                        </m:d>
                        <m:r>
                          <a:rPr lang="en-US" sz="3600" b="1" i="1" smtClean="0">
                            <a:latin typeface="Cambria Math" panose="02040503050406030204" pitchFamily="18" charset="0"/>
                          </a:rPr>
                          <m:t>−</m:t>
                        </m:r>
                        <m:r>
                          <a:rPr lang="en-US" sz="3600" b="1" i="1" smtClean="0">
                            <a:latin typeface="Cambria Math" panose="02040503050406030204" pitchFamily="18" charset="0"/>
                          </a:rPr>
                          <m:t>𝑰</m:t>
                        </m:r>
                        <m:r>
                          <a:rPr lang="en-US" sz="3600" b="1" i="1" baseline="-25000" smtClean="0">
                            <a:latin typeface="Cambria Math" panose="02040503050406030204" pitchFamily="18" charset="0"/>
                          </a:rPr>
                          <m:t>𝟏</m:t>
                        </m:r>
                        <m:r>
                          <a:rPr lang="en-US" sz="3600" b="1" i="1" smtClean="0">
                            <a:latin typeface="Cambria Math" panose="02040503050406030204" pitchFamily="18" charset="0"/>
                          </a:rPr>
                          <m:t>𝑽</m:t>
                        </m:r>
                        <m:r>
                          <a:rPr lang="en-US" sz="3600" b="1" i="1" baseline="-25000">
                            <a:latin typeface="Cambria Math" panose="02040503050406030204" pitchFamily="18" charset="0"/>
                          </a:rPr>
                          <m:t>𝟏</m:t>
                        </m:r>
                      </m:den>
                    </m:f>
                  </m:oMath>
                </a14:m>
                <a:endParaRPr lang="en-US" sz="3600" b="1"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7173918-0DAD-4F46-9375-FE0AF0B4283D}"/>
                  </a:ext>
                </a:extLst>
              </p:cNvPr>
              <p:cNvSpPr txBox="1">
                <a:spLocks noRot="1" noChangeAspect="1" noMove="1" noResize="1" noEditPoints="1" noAdjustHandles="1" noChangeArrowheads="1" noChangeShapeType="1" noTextEdit="1"/>
              </p:cNvSpPr>
              <p:nvPr/>
            </p:nvSpPr>
            <p:spPr>
              <a:xfrm>
                <a:off x="8038831" y="3131517"/>
                <a:ext cx="3326295" cy="857479"/>
              </a:xfrm>
              <a:prstGeom prst="rect">
                <a:avLst/>
              </a:prstGeom>
              <a:blipFill>
                <a:blip r:embed="rId2"/>
                <a:stretch>
                  <a:fillRect l="-8397" t="-5882" b="-14706"/>
                </a:stretch>
              </a:blipFill>
              <a:ln>
                <a:noFill/>
              </a:ln>
            </p:spPr>
            <p:txBody>
              <a:bodyPr/>
              <a:lstStyle/>
              <a:p>
                <a:r>
                  <a:rPr lang="en-IQ">
                    <a:noFill/>
                  </a:rPr>
                  <a:t> </a:t>
                </a:r>
              </a:p>
            </p:txBody>
          </p:sp>
        </mc:Fallback>
      </mc:AlternateContent>
    </p:spTree>
    <p:extLst>
      <p:ext uri="{BB962C8B-B14F-4D97-AF65-F5344CB8AC3E}">
        <p14:creationId xmlns:p14="http://schemas.microsoft.com/office/powerpoint/2010/main" val="114115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50F6434-5135-8C4F-9E91-3DF6D81A1113}"/>
              </a:ext>
            </a:extLst>
          </p:cNvPr>
          <p:cNvSpPr>
            <a:spLocks noChangeArrowheads="1"/>
          </p:cNvSpPr>
          <p:nvPr/>
        </p:nvSpPr>
        <p:spPr bwMode="auto">
          <a:xfrm>
            <a:off x="10483270" y="714703"/>
            <a:ext cx="184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rtl="1">
              <a:defRPr sz="2800">
                <a:solidFill>
                  <a:schemeClr val="tx1"/>
                </a:solidFill>
                <a:latin typeface="Arial" panose="020B0604020202020204" pitchFamily="34" charset="0"/>
                <a:cs typeface="Arial" panose="020B0604020202020204" pitchFamily="34" charset="0"/>
              </a:defRPr>
            </a:lvl1pPr>
            <a:lvl2pPr marL="742950" indent="-285750" algn="r" rtl="1">
              <a:defRPr sz="2800">
                <a:solidFill>
                  <a:schemeClr val="tx1"/>
                </a:solidFill>
                <a:latin typeface="Arial" panose="020B0604020202020204" pitchFamily="34" charset="0"/>
                <a:cs typeface="Arial" panose="020B0604020202020204" pitchFamily="34" charset="0"/>
              </a:defRPr>
            </a:lvl2pPr>
            <a:lvl3pPr marL="1143000" indent="-228600" algn="r" rtl="1">
              <a:defRPr sz="2800">
                <a:solidFill>
                  <a:schemeClr val="tx1"/>
                </a:solidFill>
                <a:latin typeface="Arial" panose="020B0604020202020204" pitchFamily="34" charset="0"/>
                <a:cs typeface="Arial" panose="020B0604020202020204" pitchFamily="34" charset="0"/>
              </a:defRPr>
            </a:lvl3pPr>
            <a:lvl4pPr marL="1600200" indent="-228600" algn="r" rtl="1">
              <a:defRPr sz="2800">
                <a:solidFill>
                  <a:schemeClr val="tx1"/>
                </a:solidFill>
                <a:latin typeface="Arial" panose="020B0604020202020204" pitchFamily="34" charset="0"/>
                <a:cs typeface="Arial" panose="020B0604020202020204" pitchFamily="34" charset="0"/>
              </a:defRPr>
            </a:lvl4pPr>
            <a:lvl5pPr marL="2057400" indent="-228600" algn="r" rtl="1">
              <a:defRPr sz="28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58370" name="Object 3">
            <a:extLst>
              <a:ext uri="{FF2B5EF4-FFF2-40B4-BE49-F238E27FC236}">
                <a16:creationId xmlns:a16="http://schemas.microsoft.com/office/drawing/2014/main" id="{63E6594F-A51A-E747-861A-77517085F8D6}"/>
              </a:ext>
            </a:extLst>
          </p:cNvPr>
          <p:cNvGraphicFramePr>
            <a:graphicFrameLocks noChangeAspect="1"/>
          </p:cNvGraphicFramePr>
          <p:nvPr>
            <p:extLst>
              <p:ext uri="{D42A27DB-BD31-4B8C-83A1-F6EECF244321}">
                <p14:modId xmlns:p14="http://schemas.microsoft.com/office/powerpoint/2010/main" val="2064620656"/>
              </p:ext>
            </p:extLst>
          </p:nvPr>
        </p:nvGraphicFramePr>
        <p:xfrm>
          <a:off x="0" y="515455"/>
          <a:ext cx="11752289" cy="5976938"/>
        </p:xfrm>
        <a:graphic>
          <a:graphicData uri="http://schemas.openxmlformats.org/presentationml/2006/ole">
            <mc:AlternateContent xmlns:mc="http://schemas.openxmlformats.org/markup-compatibility/2006">
              <mc:Choice xmlns:v="urn:schemas-microsoft-com:vml" Requires="v">
                <p:oleObj name="Photo Editor Photo" r:id="rId2" imgW="8591550" imgH="7327900" progId="MSPhotoEd.3">
                  <p:embed/>
                </p:oleObj>
              </mc:Choice>
              <mc:Fallback>
                <p:oleObj name="Photo Editor Photo" r:id="rId2" imgW="8591550" imgH="7327900" progId="MSPhotoEd.3">
                  <p:embed/>
                  <p:pic>
                    <p:nvPicPr>
                      <p:cNvPr id="58370" name="Object 3">
                        <a:extLst>
                          <a:ext uri="{FF2B5EF4-FFF2-40B4-BE49-F238E27FC236}">
                            <a16:creationId xmlns:a16="http://schemas.microsoft.com/office/drawing/2014/main" id="{63E6594F-A51A-E747-861A-77517085F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5455"/>
                        <a:ext cx="11752289" cy="5976938"/>
                      </a:xfrm>
                      <a:prstGeom prst="rect">
                        <a:avLst/>
                      </a:prstGeom>
                      <a:noFill/>
                      <a:ln>
                        <a:noFill/>
                      </a:ln>
                    </p:spPr>
                  </p:pic>
                </p:oleObj>
              </mc:Fallback>
            </mc:AlternateContent>
          </a:graphicData>
        </a:graphic>
      </p:graphicFrame>
      <p:sp>
        <p:nvSpPr>
          <p:cNvPr id="58371" name="Text Box 4">
            <a:extLst>
              <a:ext uri="{FF2B5EF4-FFF2-40B4-BE49-F238E27FC236}">
                <a16:creationId xmlns:a16="http://schemas.microsoft.com/office/drawing/2014/main" id="{C08DAFC3-CAF8-5848-9174-11819A1B774B}"/>
              </a:ext>
            </a:extLst>
          </p:cNvPr>
          <p:cNvSpPr txBox="1">
            <a:spLocks noChangeArrowheads="1"/>
          </p:cNvSpPr>
          <p:nvPr/>
        </p:nvSpPr>
        <p:spPr bwMode="auto">
          <a:xfrm>
            <a:off x="5562601" y="127001"/>
            <a:ext cx="14526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defRPr sz="2800">
                <a:solidFill>
                  <a:schemeClr val="tx1"/>
                </a:solidFill>
                <a:latin typeface="Arial" panose="020B0604020202020204" pitchFamily="34" charset="0"/>
                <a:cs typeface="Arial" panose="020B0604020202020204" pitchFamily="34" charset="0"/>
              </a:defRPr>
            </a:lvl1pPr>
            <a:lvl2pPr marL="742950" indent="-285750" algn="r" rtl="1">
              <a:defRPr sz="2800">
                <a:solidFill>
                  <a:schemeClr val="tx1"/>
                </a:solidFill>
                <a:latin typeface="Arial" panose="020B0604020202020204" pitchFamily="34" charset="0"/>
                <a:cs typeface="Arial" panose="020B0604020202020204" pitchFamily="34" charset="0"/>
              </a:defRPr>
            </a:lvl2pPr>
            <a:lvl3pPr marL="1143000" indent="-228600" algn="r" rtl="1">
              <a:defRPr sz="2800">
                <a:solidFill>
                  <a:schemeClr val="tx1"/>
                </a:solidFill>
                <a:latin typeface="Arial" panose="020B0604020202020204" pitchFamily="34" charset="0"/>
                <a:cs typeface="Arial" panose="020B0604020202020204" pitchFamily="34" charset="0"/>
              </a:defRPr>
            </a:lvl3pPr>
            <a:lvl4pPr marL="1600200" indent="-228600" algn="r" rtl="1">
              <a:defRPr sz="2800">
                <a:solidFill>
                  <a:schemeClr val="tx1"/>
                </a:solidFill>
                <a:latin typeface="Arial" panose="020B0604020202020204" pitchFamily="34" charset="0"/>
                <a:cs typeface="Arial" panose="020B0604020202020204" pitchFamily="34" charset="0"/>
              </a:defRPr>
            </a:lvl4pPr>
            <a:lvl5pPr marL="2057400" indent="-228600" algn="r" rtl="1">
              <a:defRPr sz="28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l" rtl="0" eaLnBrk="1" hangingPunct="1"/>
            <a:r>
              <a:rPr lang="en-US" altLang="en-US" sz="2000" b="1" dirty="0">
                <a:solidFill>
                  <a:srgbClr val="CC0000"/>
                </a:solidFill>
              </a:rPr>
              <a:t>Example 2</a:t>
            </a:r>
          </a:p>
        </p:txBody>
      </p:sp>
    </p:spTree>
    <p:extLst>
      <p:ext uri="{BB962C8B-B14F-4D97-AF65-F5344CB8AC3E}">
        <p14:creationId xmlns:p14="http://schemas.microsoft.com/office/powerpoint/2010/main" val="2114041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2477D-595D-5512-2B71-D24A7184605C}"/>
              </a:ext>
            </a:extLst>
          </p:cNvPr>
          <p:cNvSpPr>
            <a:spLocks noGrp="1"/>
          </p:cNvSpPr>
          <p:nvPr>
            <p:ph type="sldNum" sz="quarter" idx="12"/>
          </p:nvPr>
        </p:nvSpPr>
        <p:spPr/>
        <p:txBody>
          <a:bodyPr/>
          <a:lstStyle/>
          <a:p>
            <a:fld id="{F7B880A6-714D-A744-9B5A-C2C98D5C3366}" type="slidenum">
              <a:rPr lang="en-US" smtClean="0"/>
              <a:t>26</a:t>
            </a:fld>
            <a:endParaRPr lang="en-US"/>
          </a:p>
        </p:txBody>
      </p:sp>
      <p:sp>
        <p:nvSpPr>
          <p:cNvPr id="4" name="TextBox 3">
            <a:extLst>
              <a:ext uri="{FF2B5EF4-FFF2-40B4-BE49-F238E27FC236}">
                <a16:creationId xmlns:a16="http://schemas.microsoft.com/office/drawing/2014/main" id="{2B1D8B0D-2398-2719-D635-E382A5DE1D93}"/>
              </a:ext>
            </a:extLst>
          </p:cNvPr>
          <p:cNvSpPr txBox="1"/>
          <p:nvPr/>
        </p:nvSpPr>
        <p:spPr>
          <a:xfrm>
            <a:off x="1" y="136525"/>
            <a:ext cx="11917180" cy="5816977"/>
          </a:xfrm>
          <a:prstGeom prst="rect">
            <a:avLst/>
          </a:prstGeom>
          <a:noFill/>
        </p:spPr>
        <p:txBody>
          <a:bodyPr wrap="square" rtlCol="0">
            <a:spAutoFit/>
          </a:bodyPr>
          <a:lstStyle/>
          <a:p>
            <a:pPr algn="ctr"/>
            <a:r>
              <a:rPr lang="en-IQ" sz="2400" b="1" i="1" u="sng" dirty="0">
                <a:solidFill>
                  <a:srgbClr val="C00000"/>
                </a:solidFill>
                <a:latin typeface="Times New Roman" panose="02020603050405020304" pitchFamily="18" charset="0"/>
                <a:cs typeface="Times New Roman" panose="02020603050405020304" pitchFamily="18" charset="0"/>
              </a:rPr>
              <a:t>Advantages of DME</a:t>
            </a:r>
          </a:p>
          <a:p>
            <a:pPr marL="285750" indent="-285750">
              <a:buFont typeface="Arial" panose="020B0604020202020204" pitchFamily="34" charset="0"/>
              <a:buChar char="•"/>
            </a:pPr>
            <a:r>
              <a:rPr lang="en-IQ" sz="2000" dirty="0">
                <a:latin typeface="Times New Roman" panose="02020603050405020304" pitchFamily="18" charset="0"/>
                <a:cs typeface="Times New Roman" panose="02020603050405020304" pitchFamily="18" charset="0"/>
              </a:rPr>
              <a:t>Surface area is reproducible with a given capillary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a:t>
            </a:r>
            <a:r>
              <a:rPr lang="en-IQ" sz="2000" dirty="0">
                <a:latin typeface="Times New Roman" panose="02020603050405020304" pitchFamily="18" charset="0"/>
                <a:cs typeface="Times New Roman" panose="02020603050405020304" pitchFamily="18" charset="0"/>
              </a:rPr>
              <a:t>t provides a smooth, fresh surface for the reaction</a:t>
            </a:r>
          </a:p>
          <a:p>
            <a:pPr marL="285750" indent="-285750">
              <a:buFont typeface="Arial" panose="020B0604020202020204" pitchFamily="34" charset="0"/>
              <a:buChar char="•"/>
            </a:pPr>
            <a:r>
              <a:rPr lang="en-US" altLang="en-US" sz="2000" dirty="0">
                <a:solidFill>
                  <a:srgbClr val="000000"/>
                </a:solidFill>
                <a:latin typeface="Times New Roman" panose="02020603050405020304" pitchFamily="18" charset="0"/>
                <a:cs typeface="Times New Roman" panose="02020603050405020304" pitchFamily="18" charset="0"/>
              </a:rPr>
              <a:t>The high overpotential for H</a:t>
            </a:r>
            <a:r>
              <a:rPr lang="en-US" altLang="en-US" sz="2000" baseline="30000" dirty="0">
                <a:solidFill>
                  <a:srgbClr val="000000"/>
                </a:solidFill>
                <a:latin typeface="Times New Roman" panose="02020603050405020304" pitchFamily="18" charset="0"/>
                <a:cs typeface="Times New Roman" panose="02020603050405020304" pitchFamily="18" charset="0"/>
              </a:rPr>
              <a:t>+</a:t>
            </a:r>
            <a:r>
              <a:rPr lang="en-US" altLang="en-US" sz="2000" dirty="0">
                <a:solidFill>
                  <a:srgbClr val="000000"/>
                </a:solidFill>
                <a:latin typeface="Times New Roman" panose="02020603050405020304" pitchFamily="18" charset="0"/>
                <a:cs typeface="Times New Roman" panose="02020603050405020304" pitchFamily="18" charset="0"/>
              </a:rPr>
              <a:t> reduction at the mercury surface, i.e., H</a:t>
            </a:r>
            <a:r>
              <a:rPr lang="en-US" altLang="en-US" sz="2000" baseline="-25000" dirty="0">
                <a:solidFill>
                  <a:srgbClr val="000000"/>
                </a:solidFill>
                <a:latin typeface="Times New Roman" panose="02020603050405020304" pitchFamily="18" charset="0"/>
                <a:cs typeface="Times New Roman" panose="02020603050405020304" pitchFamily="18" charset="0"/>
              </a:rPr>
              <a:t>2 </a:t>
            </a:r>
            <a:r>
              <a:rPr lang="en-US" altLang="en-US" sz="2000" dirty="0">
                <a:solidFill>
                  <a:srgbClr val="000000"/>
                </a:solidFill>
                <a:latin typeface="Times New Roman" panose="02020603050405020304" pitchFamily="18" charset="0"/>
                <a:cs typeface="Times New Roman" panose="02020603050405020304" pitchFamily="18" charset="0"/>
              </a:rPr>
              <a:t>does not evolve on the Hg surface  unless a very high negative potential(-1.2V) is reached, and thus H</a:t>
            </a:r>
            <a:r>
              <a:rPr lang="en-US" altLang="en-US" sz="2000" baseline="30000" dirty="0">
                <a:solidFill>
                  <a:srgbClr val="000000"/>
                </a:solidFill>
                <a:latin typeface="Times New Roman" panose="02020603050405020304" pitchFamily="18" charset="0"/>
                <a:cs typeface="Times New Roman" panose="02020603050405020304" pitchFamily="18" charset="0"/>
              </a:rPr>
              <a:t>+</a:t>
            </a:r>
            <a:r>
              <a:rPr lang="en-US" altLang="en-US" sz="2000" dirty="0">
                <a:solidFill>
                  <a:srgbClr val="000000"/>
                </a:solidFill>
                <a:latin typeface="Times New Roman" panose="02020603050405020304" pitchFamily="18" charset="0"/>
                <a:cs typeface="Times New Roman" panose="02020603050405020304" pitchFamily="18" charset="0"/>
              </a:rPr>
              <a:t> will not interfere in the determination of many ions</a:t>
            </a:r>
            <a:endParaRPr lang="en-IQ"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a:t>
            </a:r>
            <a:r>
              <a:rPr lang="en-IQ" sz="2000" dirty="0">
                <a:latin typeface="Times New Roman" panose="02020603050405020304" pitchFamily="18" charset="0"/>
                <a:cs typeface="Times New Roman" panose="02020603050405020304" pitchFamily="18" charset="0"/>
              </a:rPr>
              <a:t>ach drop remains </a:t>
            </a:r>
            <a:r>
              <a:rPr lang="en-US" sz="2000" dirty="0">
                <a:latin typeface="Times New Roman" panose="02020603050405020304" pitchFamily="18" charset="0"/>
                <a:cs typeface="Times New Roman" panose="02020603050405020304" pitchFamily="18" charset="0"/>
              </a:rPr>
              <a:t>unaffected</a:t>
            </a:r>
            <a:r>
              <a:rPr lang="en-IQ" sz="2000" dirty="0">
                <a:latin typeface="Times New Roman" panose="02020603050405020304" pitchFamily="18" charset="0"/>
                <a:cs typeface="Times New Roman" panose="02020603050405020304" pitchFamily="18" charset="0"/>
              </a:rPr>
              <a:t> and </a:t>
            </a:r>
            <a:r>
              <a:rPr lang="en-US" sz="2000" dirty="0">
                <a:latin typeface="Times New Roman" panose="02020603050405020304" pitchFamily="18" charset="0"/>
                <a:cs typeface="Times New Roman" panose="02020603050405020304" pitchFamily="18" charset="0"/>
              </a:rPr>
              <a:t>does</a:t>
            </a:r>
            <a:r>
              <a:rPr lang="en-IQ" sz="2000" dirty="0">
                <a:latin typeface="Times New Roman" panose="02020603050405020304" pitchFamily="18" charset="0"/>
                <a:cs typeface="Times New Roman" panose="02020603050405020304" pitchFamily="18" charset="0"/>
              </a:rPr>
              <a:t> not </a:t>
            </a:r>
            <a:r>
              <a:rPr lang="en-US" sz="2000" dirty="0">
                <a:latin typeface="Times New Roman" panose="02020603050405020304" pitchFamily="18" charset="0"/>
                <a:cs typeface="Times New Roman" panose="02020603050405020304" pitchFamily="18" charset="0"/>
              </a:rPr>
              <a:t>become</a:t>
            </a:r>
            <a:r>
              <a:rPr lang="en-IQ" sz="2000" dirty="0">
                <a:latin typeface="Times New Roman" panose="02020603050405020304" pitchFamily="18" charset="0"/>
                <a:cs typeface="Times New Roman" panose="02020603050405020304" pitchFamily="18" charset="0"/>
              </a:rPr>
              <a:t> contaminated by the deposited </a:t>
            </a:r>
            <a:r>
              <a:rPr lang="en-US" sz="2000" dirty="0">
                <a:latin typeface="Times New Roman" panose="02020603050405020304" pitchFamily="18" charset="0"/>
                <a:cs typeface="Times New Roman" panose="02020603050405020304" pitchFamily="18" charset="0"/>
              </a:rPr>
              <a:t>metal</a:t>
            </a:r>
            <a:endParaRPr lang="en-IQ"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Diffusion</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equilibrium</a:t>
            </a:r>
            <a:r>
              <a:rPr lang="en-IQ" sz="2000" dirty="0">
                <a:latin typeface="Times New Roman" panose="02020603050405020304" pitchFamily="18" charset="0"/>
                <a:cs typeface="Times New Roman" panose="02020603050405020304" pitchFamily="18" charset="0"/>
              </a:rPr>
              <a:t> is readily established at </a:t>
            </a:r>
            <a:r>
              <a:rPr lang="en-US" sz="2000" dirty="0">
                <a:latin typeface="Times New Roman" panose="02020603050405020304" pitchFamily="18" charset="0"/>
                <a:cs typeface="Times New Roman" panose="02020603050405020304" pitchFamily="18" charset="0"/>
              </a:rPr>
              <a:t>the mercury-solution</a:t>
            </a:r>
            <a:r>
              <a:rPr lang="en-IQ" sz="2000" dirty="0">
                <a:latin typeface="Times New Roman" panose="02020603050405020304" pitchFamily="18" charset="0"/>
                <a:cs typeface="Times New Roman" panose="02020603050405020304" pitchFamily="18" charset="0"/>
              </a:rPr>
              <a:t> interface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a:t>
            </a:r>
            <a:r>
              <a:rPr lang="en-IQ" sz="2000" dirty="0">
                <a:latin typeface="Times New Roman" panose="02020603050405020304" pitchFamily="18" charset="0"/>
                <a:cs typeface="Times New Roman" panose="02020603050405020304" pitchFamily="18" charset="0"/>
              </a:rPr>
              <a:t>urface area of a drop </a:t>
            </a:r>
            <a:r>
              <a:rPr lang="en-US" sz="2000" dirty="0">
                <a:latin typeface="Times New Roman" panose="02020603050405020304" pitchFamily="18" charset="0"/>
                <a:cs typeface="Times New Roman" panose="02020603050405020304" pitchFamily="18" charset="0"/>
              </a:rPr>
              <a:t>can</a:t>
            </a:r>
            <a:r>
              <a:rPr lang="en-IQ" sz="2000" dirty="0">
                <a:latin typeface="Times New Roman" panose="02020603050405020304" pitchFamily="18" charset="0"/>
                <a:cs typeface="Times New Roman" panose="02020603050405020304" pitchFamily="18" charset="0"/>
              </a:rPr>
              <a:t> be calculated from </a:t>
            </a:r>
            <a:r>
              <a:rPr lang="en-US" sz="2000" dirty="0">
                <a:latin typeface="Times New Roman" panose="02020603050405020304" pitchFamily="18" charset="0"/>
                <a:cs typeface="Times New Roman" panose="02020603050405020304" pitchFamily="18" charset="0"/>
              </a:rPr>
              <a:t>the weight</a:t>
            </a:r>
            <a:r>
              <a:rPr lang="en-IQ" sz="2000" dirty="0">
                <a:latin typeface="Times New Roman" panose="02020603050405020304" pitchFamily="18" charset="0"/>
                <a:cs typeface="Times New Roman" panose="02020603050405020304" pitchFamily="18" charset="0"/>
              </a:rPr>
              <a:t> of </a:t>
            </a:r>
            <a:r>
              <a:rPr lang="en-US" sz="2000" dirty="0">
                <a:latin typeface="Times New Roman" panose="02020603050405020304" pitchFamily="18" charset="0"/>
                <a:cs typeface="Times New Roman" panose="02020603050405020304" pitchFamily="18" charset="0"/>
              </a:rPr>
              <a:t>a drop</a:t>
            </a:r>
          </a:p>
          <a:p>
            <a:pPr marL="285750" indent="-285750">
              <a:buFont typeface="Arial" panose="020B0604020202020204" pitchFamily="34" charset="0"/>
              <a:buChar char="•"/>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Mercury forms amalgams</a:t>
            </a:r>
            <a:r>
              <a:rPr lang="en-IQ" sz="2000" dirty="0">
                <a:latin typeface="Times New Roman" panose="02020603050405020304" pitchFamily="18" charset="0"/>
                <a:cs typeface="Times New Roman" panose="02020603050405020304" pitchFamily="18" charset="0"/>
              </a:rPr>
              <a:t> (solid solution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with many metals and thus decreases their reduction potentials</a:t>
            </a:r>
            <a:r>
              <a:rPr lang="en-IQ" sz="2000" dirty="0">
                <a:effectLst/>
                <a:latin typeface="Times New Roman" panose="02020603050405020304" pitchFamily="18" charset="0"/>
                <a:cs typeface="Times New Roman" panose="02020603050405020304" pitchFamily="18" charset="0"/>
              </a:rPr>
              <a:t> </a:t>
            </a:r>
          </a:p>
          <a:p>
            <a:pPr algn="ctr"/>
            <a:r>
              <a:rPr lang="en-US" sz="2800" b="1" i="1" u="sng" dirty="0">
                <a:solidFill>
                  <a:srgbClr val="C00000"/>
                </a:solidFill>
                <a:latin typeface="Times New Roman" panose="02020603050405020304" pitchFamily="18" charset="0"/>
                <a:cs typeface="Times New Roman" panose="02020603050405020304" pitchFamily="18" charset="0"/>
              </a:rPr>
              <a:t>L</a:t>
            </a:r>
            <a:r>
              <a:rPr lang="en-IQ" sz="2800" b="1" i="1" u="sng" dirty="0">
                <a:solidFill>
                  <a:srgbClr val="C00000"/>
                </a:solidFill>
                <a:latin typeface="Times New Roman" panose="02020603050405020304" pitchFamily="18" charset="0"/>
                <a:cs typeface="Times New Roman" panose="02020603050405020304" pitchFamily="18" charset="0"/>
              </a:rPr>
              <a:t>imitation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a:t>
            </a:r>
            <a:r>
              <a:rPr lang="en-IQ" sz="2000" dirty="0">
                <a:latin typeface="Times New Roman" panose="02020603050405020304" pitchFamily="18" charset="0"/>
                <a:cs typeface="Times New Roman" panose="02020603050405020304" pitchFamily="18" charset="0"/>
              </a:rPr>
              <a:t>t </a:t>
            </a:r>
            <a:r>
              <a:rPr lang="en-US" sz="2000" dirty="0">
                <a:latin typeface="Times New Roman" panose="02020603050405020304" pitchFamily="18" charset="0"/>
                <a:cs typeface="Times New Roman" panose="02020603050405020304" pitchFamily="18" charset="0"/>
              </a:rPr>
              <a:t>is highly toxic and has a measurable vapor pressure, </a:t>
            </a:r>
            <a:r>
              <a:rPr lang="en-IQ" sz="2000" dirty="0">
                <a:latin typeface="Times New Roman" panose="02020603050405020304" pitchFamily="18" charset="0"/>
                <a:cs typeface="Times New Roman" panose="02020603050405020304" pitchFamily="18" charset="0"/>
              </a:rPr>
              <a:t>so care should be taken in </a:t>
            </a:r>
            <a:r>
              <a:rPr lang="en-US" sz="2000" dirty="0">
                <a:latin typeface="Times New Roman" panose="02020603050405020304" pitchFamily="18" charset="0"/>
                <a:cs typeface="Times New Roman" panose="02020603050405020304" pitchFamily="18" charset="0"/>
              </a:rPr>
              <a:t>handling</a:t>
            </a:r>
            <a:endParaRPr lang="en-IQ"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surface</a:t>
            </a:r>
            <a:r>
              <a:rPr lang="en-IQ" sz="2000" dirty="0">
                <a:latin typeface="Times New Roman" panose="02020603050405020304" pitchFamily="18" charset="0"/>
                <a:cs typeface="Times New Roman" panose="02020603050405020304" pitchFamily="18" charset="0"/>
              </a:rPr>
              <a:t> area of a drop of mercury is </a:t>
            </a:r>
            <a:r>
              <a:rPr lang="en-US" sz="2000" dirty="0">
                <a:latin typeface="Times New Roman" panose="02020603050405020304" pitchFamily="18" charset="0"/>
                <a:cs typeface="Times New Roman" panose="02020603050405020304" pitchFamily="18" charset="0"/>
              </a:rPr>
              <a:t>never constant</a:t>
            </a:r>
            <a:endParaRPr lang="en-IQ"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a:t>
            </a:r>
            <a:r>
              <a:rPr lang="en-IQ" sz="2000" dirty="0">
                <a:latin typeface="Times New Roman" panose="02020603050405020304" pitchFamily="18" charset="0"/>
                <a:cs typeface="Times New Roman" panose="02020603050405020304" pitchFamily="18" charset="0"/>
              </a:rPr>
              <a:t>pplied voltage produces </a:t>
            </a:r>
            <a:r>
              <a:rPr lang="en-US" sz="2000" dirty="0">
                <a:latin typeface="Times New Roman" panose="02020603050405020304" pitchFamily="18" charset="0"/>
                <a:cs typeface="Times New Roman" panose="02020603050405020304" pitchFamily="18" charset="0"/>
              </a:rPr>
              <a:t>a change</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surface tension and hence a change in drop size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Mercury has limited application in analysis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Capillary is very small and thus can be easily blocked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can not be used at higher positive potential due to the oxidation of mercury prevents the use of more positive(oxidizing)potential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Hg can not be used for the determination of species that can be oxidized above +0.4V</a:t>
            </a:r>
          </a:p>
        </p:txBody>
      </p:sp>
    </p:spTree>
    <p:extLst>
      <p:ext uri="{BB962C8B-B14F-4D97-AF65-F5344CB8AC3E}">
        <p14:creationId xmlns:p14="http://schemas.microsoft.com/office/powerpoint/2010/main" val="2022206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F0A51B-D37B-6171-7F6F-5BE7AC55BFAC}"/>
              </a:ext>
            </a:extLst>
          </p:cNvPr>
          <p:cNvSpPr>
            <a:spLocks noGrp="1"/>
          </p:cNvSpPr>
          <p:nvPr>
            <p:ph type="sldNum" sz="quarter" idx="12"/>
          </p:nvPr>
        </p:nvSpPr>
        <p:spPr/>
        <p:txBody>
          <a:bodyPr/>
          <a:lstStyle/>
          <a:p>
            <a:fld id="{F7B880A6-714D-A744-9B5A-C2C98D5C3366}" type="slidenum">
              <a:rPr lang="en-US" smtClean="0"/>
              <a:t>27</a:t>
            </a:fld>
            <a:endParaRPr lang="en-US"/>
          </a:p>
        </p:txBody>
      </p:sp>
      <p:sp>
        <p:nvSpPr>
          <p:cNvPr id="4" name="TextBox 3">
            <a:extLst>
              <a:ext uri="{FF2B5EF4-FFF2-40B4-BE49-F238E27FC236}">
                <a16:creationId xmlns:a16="http://schemas.microsoft.com/office/drawing/2014/main" id="{C7162B98-5AF8-222D-49A8-5228C5A07198}"/>
              </a:ext>
            </a:extLst>
          </p:cNvPr>
          <p:cNvSpPr txBox="1"/>
          <p:nvPr/>
        </p:nvSpPr>
        <p:spPr>
          <a:xfrm>
            <a:off x="0" y="258901"/>
            <a:ext cx="12192000" cy="6340197"/>
          </a:xfrm>
          <a:prstGeom prst="rect">
            <a:avLst/>
          </a:prstGeom>
          <a:noFill/>
        </p:spPr>
        <p:txBody>
          <a:bodyPr wrap="square" rtlCol="0">
            <a:spAutoFit/>
          </a:bodyPr>
          <a:lstStyle/>
          <a:p>
            <a:pPr algn="ctr"/>
            <a:r>
              <a:rPr lang="en-IQ" sz="2800" b="1" i="1" u="sng" dirty="0">
                <a:solidFill>
                  <a:srgbClr val="C00000"/>
                </a:solidFill>
                <a:latin typeface="Times New Roman" panose="02020603050405020304" pitchFamily="18" charset="0"/>
                <a:cs typeface="Times New Roman" panose="02020603050405020304" pitchFamily="18" charset="0"/>
              </a:rPr>
              <a:t>Application of Polarography:</a:t>
            </a:r>
          </a:p>
          <a:p>
            <a:pPr marL="285750" indent="-285750">
              <a:buFont typeface="Wingdings" pitchFamily="2" charset="2"/>
              <a:buChar char="Ø"/>
            </a:pPr>
            <a:r>
              <a:rPr lang="en-US" sz="2400" dirty="0">
                <a:latin typeface="Times New Roman" panose="02020603050405020304" pitchFamily="18" charset="0"/>
                <a:cs typeface="Times New Roman" panose="02020603050405020304" pitchFamily="18" charset="0"/>
              </a:rPr>
              <a:t>Qualitative </a:t>
            </a:r>
            <a:r>
              <a:rPr lang="en-IQ" sz="2400" dirty="0">
                <a:latin typeface="Times New Roman" panose="02020603050405020304" pitchFamily="18" charset="0"/>
                <a:cs typeface="Times New Roman" panose="02020603050405020304" pitchFamily="18" charset="0"/>
              </a:rPr>
              <a:t> analysis: </a:t>
            </a:r>
            <a:r>
              <a:rPr lang="en-US" sz="2400" dirty="0">
                <a:latin typeface="Times New Roman" panose="02020603050405020304" pitchFamily="18" charset="0"/>
                <a:cs typeface="Times New Roman" panose="02020603050405020304" pitchFamily="18" charset="0"/>
              </a:rPr>
              <a:t>helps</a:t>
            </a:r>
            <a:r>
              <a:rPr lang="en-IQ" sz="2400" dirty="0">
                <a:latin typeface="Times New Roman" panose="02020603050405020304" pitchFamily="18" charset="0"/>
                <a:cs typeface="Times New Roman" panose="02020603050405020304" pitchFamily="18" charset="0"/>
              </a:rPr>
              <a:t> in </a:t>
            </a:r>
            <a:r>
              <a:rPr lang="en-US" sz="2400" dirty="0">
                <a:latin typeface="Times New Roman" panose="02020603050405020304" pitchFamily="18" charset="0"/>
                <a:cs typeface="Times New Roman" panose="02020603050405020304" pitchFamily="18" charset="0"/>
              </a:rPr>
              <a:t>the characterization</a:t>
            </a:r>
            <a:r>
              <a:rPr lang="en-IQ" sz="2400" dirty="0">
                <a:latin typeface="Times New Roman" panose="02020603050405020304" pitchFamily="18" charset="0"/>
                <a:cs typeface="Times New Roman" panose="02020603050405020304" pitchFamily="18" charset="0"/>
              </a:rPr>
              <a:t> of organic matter and various metal </a:t>
            </a:r>
            <a:r>
              <a:rPr lang="en-US" sz="2400" dirty="0">
                <a:latin typeface="Times New Roman" panose="02020603050405020304" pitchFamily="18" charset="0"/>
                <a:cs typeface="Times New Roman" panose="02020603050405020304" pitchFamily="18" charset="0"/>
              </a:rPr>
              <a:t>interactions</a:t>
            </a:r>
            <a:r>
              <a:rPr lang="en-IQ" sz="2400" dirty="0">
                <a:latin typeface="Times New Roman" panose="02020603050405020304" pitchFamily="18" charset="0"/>
                <a:cs typeface="Times New Roman" panose="02020603050405020304" pitchFamily="18" charset="0"/>
              </a:rPr>
              <a:t> from </a:t>
            </a:r>
            <a:r>
              <a:rPr lang="en-US" sz="2400" dirty="0">
                <a:latin typeface="Times New Roman" panose="02020603050405020304" pitchFamily="18" charset="0"/>
                <a:cs typeface="Times New Roman" panose="02020603050405020304" pitchFamily="18" charset="0"/>
              </a:rPr>
              <a:t>the half-wave</a:t>
            </a:r>
            <a:r>
              <a:rPr lang="en-IQ" sz="2400" dirty="0">
                <a:latin typeface="Times New Roman" panose="02020603050405020304" pitchFamily="18" charset="0"/>
                <a:cs typeface="Times New Roman" panose="02020603050405020304" pitchFamily="18" charset="0"/>
              </a:rPr>
              <a:t> potential of the current v/s voltage graph</a:t>
            </a:r>
          </a:p>
          <a:p>
            <a:pPr marL="285750" indent="-285750">
              <a:buFont typeface="Wingdings" pitchFamily="2" charset="2"/>
              <a:buChar char="Ø"/>
            </a:pPr>
            <a:r>
              <a:rPr lang="en-IQ"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Quantitative</a:t>
            </a:r>
            <a:r>
              <a:rPr lang="en-IQ"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analysis: pol</a:t>
            </a:r>
            <a:r>
              <a:rPr lang="en-IQ" sz="2400" dirty="0">
                <a:latin typeface="Times New Roman" panose="02020603050405020304" pitchFamily="18" charset="0"/>
                <a:cs typeface="Times New Roman" panose="02020603050405020304" pitchFamily="18" charset="0"/>
              </a:rPr>
              <a:t>arography is </a:t>
            </a:r>
            <a:r>
              <a:rPr lang="en-US" sz="2400" dirty="0">
                <a:latin typeface="Times New Roman" panose="02020603050405020304" pitchFamily="18" charset="0"/>
                <a:cs typeface="Times New Roman" panose="02020603050405020304" pitchFamily="18" charset="0"/>
              </a:rPr>
              <a:t>used</a:t>
            </a:r>
            <a:r>
              <a:rPr lang="en-IQ" sz="2400" dirty="0">
                <a:latin typeface="Times New Roman" panose="02020603050405020304" pitchFamily="18" charset="0"/>
                <a:cs typeface="Times New Roman" panose="02020603050405020304" pitchFamily="18" charset="0"/>
              </a:rPr>
              <a:t> in the determination of </a:t>
            </a:r>
            <a:r>
              <a:rPr lang="en-US" sz="2400" dirty="0">
                <a:latin typeface="Times New Roman" panose="02020603050405020304" pitchFamily="18" charset="0"/>
                <a:cs typeface="Times New Roman" panose="02020603050405020304" pitchFamily="18" charset="0"/>
              </a:rPr>
              <a:t>the concentration</a:t>
            </a:r>
            <a:r>
              <a:rPr lang="en-IQ" sz="2400" dirty="0">
                <a:latin typeface="Times New Roman" panose="02020603050405020304" pitchFamily="18" charset="0"/>
                <a:cs typeface="Times New Roman" panose="02020603050405020304" pitchFamily="18" charset="0"/>
              </a:rPr>
              <a:t> of </a:t>
            </a:r>
            <a:r>
              <a:rPr lang="en-US" sz="2400" dirty="0">
                <a:latin typeface="Times New Roman" panose="02020603050405020304" pitchFamily="18" charset="0"/>
                <a:cs typeface="Times New Roman" panose="02020603050405020304" pitchFamily="18" charset="0"/>
              </a:rPr>
              <a:t>drugs,</a:t>
            </a:r>
            <a:r>
              <a:rPr lang="en-IQ"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metal ions, </a:t>
            </a:r>
            <a:r>
              <a:rPr lang="en-US" sz="2400" dirty="0" err="1">
                <a:latin typeface="Times New Roman" panose="02020603050405020304" pitchFamily="18" charset="0"/>
                <a:cs typeface="Times New Roman" panose="02020603050405020304" pitchFamily="18" charset="0"/>
              </a:rPr>
              <a:t>etc</a:t>
            </a:r>
            <a:r>
              <a:rPr lang="en-US" sz="2400" dirty="0">
                <a:latin typeface="Times New Roman" panose="02020603050405020304" pitchFamily="18" charset="0"/>
                <a:cs typeface="Times New Roman" panose="02020603050405020304" pitchFamily="18" charset="0"/>
              </a:rPr>
              <a:t> in the given sample</a:t>
            </a:r>
          </a:p>
          <a:p>
            <a:pPr marL="285750" indent="-285750">
              <a:buFont typeface="Wingdings" pitchFamily="2" charset="2"/>
              <a:buChar char="Ø"/>
            </a:pPr>
            <a:r>
              <a:rPr lang="en-US" sz="2400" dirty="0">
                <a:latin typeface="Times New Roman" panose="02020603050405020304" pitchFamily="18" charset="0"/>
                <a:cs typeface="Times New Roman" panose="02020603050405020304" pitchFamily="18" charset="0"/>
              </a:rPr>
              <a:t>Determination of inorganic compounds: pol</a:t>
            </a:r>
            <a:r>
              <a:rPr lang="en-IQ" sz="2400" dirty="0">
                <a:latin typeface="Times New Roman" panose="02020603050405020304" pitchFamily="18" charset="0"/>
                <a:cs typeface="Times New Roman" panose="02020603050405020304" pitchFamily="18" charset="0"/>
              </a:rPr>
              <a:t>arography is </a:t>
            </a:r>
            <a:r>
              <a:rPr lang="en-US" sz="2400" dirty="0">
                <a:latin typeface="Times New Roman" panose="02020603050405020304" pitchFamily="18" charset="0"/>
                <a:cs typeface="Times New Roman" panose="02020603050405020304" pitchFamily="18" charset="0"/>
              </a:rPr>
              <a:t>used</a:t>
            </a:r>
            <a:r>
              <a:rPr lang="en-IQ" sz="2400" dirty="0">
                <a:latin typeface="Times New Roman" panose="02020603050405020304" pitchFamily="18" charset="0"/>
                <a:cs typeface="Times New Roman" panose="02020603050405020304" pitchFamily="18" charset="0"/>
              </a:rPr>
              <a:t> in the determination of cations and anions in the presence of interfering ions</a:t>
            </a:r>
          </a:p>
          <a:p>
            <a:pPr marL="285750" indent="-285750">
              <a:buFont typeface="Wingdings" pitchFamily="2" charset="2"/>
              <a:buChar char="Ø"/>
            </a:pPr>
            <a:r>
              <a:rPr lang="en-IQ"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Determination of organic compounds: pol</a:t>
            </a:r>
            <a:r>
              <a:rPr lang="en-IQ" sz="2400" dirty="0">
                <a:latin typeface="Times New Roman" panose="02020603050405020304" pitchFamily="18" charset="0"/>
                <a:cs typeface="Times New Roman" panose="02020603050405020304" pitchFamily="18" charset="0"/>
              </a:rPr>
              <a:t>arography is </a:t>
            </a:r>
            <a:r>
              <a:rPr lang="en-US" sz="2400" dirty="0">
                <a:latin typeface="Times New Roman" panose="02020603050405020304" pitchFamily="18" charset="0"/>
                <a:cs typeface="Times New Roman" panose="02020603050405020304" pitchFamily="18" charset="0"/>
              </a:rPr>
              <a:t>used</a:t>
            </a:r>
            <a:r>
              <a:rPr lang="en-IQ" sz="2400" dirty="0">
                <a:latin typeface="Times New Roman" panose="02020603050405020304" pitchFamily="18" charset="0"/>
                <a:cs typeface="Times New Roman" panose="02020603050405020304" pitchFamily="18" charset="0"/>
              </a:rPr>
              <a:t> in the determination </a:t>
            </a:r>
            <a:r>
              <a:rPr lang="en-US" sz="2400" dirty="0">
                <a:latin typeface="Times New Roman" panose="02020603050405020304" pitchFamily="18" charset="0"/>
                <a:cs typeface="Times New Roman" panose="02020603050405020304" pitchFamily="18" charset="0"/>
              </a:rPr>
              <a:t>of structure, quantitative analysis of the mixture of organic compounds</a:t>
            </a:r>
          </a:p>
          <a:p>
            <a:pPr marL="285750" indent="-285750">
              <a:buFont typeface="Wingdings" pitchFamily="2" charset="2"/>
              <a:buChar char="Ø"/>
            </a:pPr>
            <a:r>
              <a:rPr lang="en-IQ" sz="2400" dirty="0">
                <a:latin typeface="Times New Roman" panose="02020603050405020304" pitchFamily="18" charset="0"/>
                <a:cs typeface="Times New Roman" panose="02020603050405020304" pitchFamily="18" charset="0"/>
              </a:rPr>
              <a:t> estimation of dissolved </a:t>
            </a:r>
            <a:r>
              <a:rPr lang="en-US" sz="2400" dirty="0">
                <a:latin typeface="Times New Roman" panose="02020603050405020304" pitchFamily="18" charset="0"/>
                <a:cs typeface="Times New Roman" panose="02020603050405020304" pitchFamily="18" charset="0"/>
              </a:rPr>
              <a:t>oxygen:</a:t>
            </a:r>
            <a:r>
              <a:rPr lang="en-IQ"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amount</a:t>
            </a:r>
            <a:r>
              <a:rPr lang="en-IQ" sz="2400" dirty="0">
                <a:latin typeface="Times New Roman" panose="02020603050405020304" pitchFamily="18" charset="0"/>
                <a:cs typeface="Times New Roman" panose="02020603050405020304" pitchFamily="18" charset="0"/>
              </a:rPr>
              <a:t> of oxygen dissolved in </a:t>
            </a:r>
            <a:r>
              <a:rPr lang="en-US" sz="2400" dirty="0">
                <a:latin typeface="Times New Roman" panose="02020603050405020304" pitchFamily="18" charset="0"/>
                <a:cs typeface="Times New Roman" panose="02020603050405020304" pitchFamily="18" charset="0"/>
              </a:rPr>
              <a:t>an aqueous</a:t>
            </a:r>
            <a:r>
              <a:rPr lang="en-IQ" sz="2400" dirty="0">
                <a:latin typeface="Times New Roman" panose="02020603050405020304" pitchFamily="18" charset="0"/>
                <a:cs typeface="Times New Roman" panose="02020603050405020304" pitchFamily="18" charset="0"/>
              </a:rPr>
              <a:t> solution or organic solvent can be </a:t>
            </a:r>
            <a:r>
              <a:rPr lang="en-US" sz="2400" dirty="0">
                <a:latin typeface="Times New Roman" panose="02020603050405020304" pitchFamily="18" charset="0"/>
                <a:cs typeface="Times New Roman" panose="02020603050405020304" pitchFamily="18" charset="0"/>
              </a:rPr>
              <a:t>calculated</a:t>
            </a:r>
            <a:r>
              <a:rPr lang="en-IQ" sz="2400" dirty="0">
                <a:latin typeface="Times New Roman" panose="02020603050405020304" pitchFamily="18" charset="0"/>
                <a:cs typeface="Times New Roman" panose="02020603050405020304" pitchFamily="18" charset="0"/>
              </a:rPr>
              <a:t> with the help of </a:t>
            </a:r>
            <a:r>
              <a:rPr lang="en-US" sz="2400" dirty="0">
                <a:latin typeface="Times New Roman" panose="02020603050405020304" pitchFamily="18" charset="0"/>
                <a:cs typeface="Times New Roman" panose="02020603050405020304" pitchFamily="18" charset="0"/>
              </a:rPr>
              <a:t>pol</a:t>
            </a:r>
            <a:r>
              <a:rPr lang="en-IQ" sz="2400" dirty="0">
                <a:latin typeface="Times New Roman" panose="02020603050405020304" pitchFamily="18" charset="0"/>
                <a:cs typeface="Times New Roman" panose="02020603050405020304" pitchFamily="18" charset="0"/>
              </a:rPr>
              <a:t>arography </a:t>
            </a:r>
          </a:p>
          <a:p>
            <a:pPr marL="285750" indent="-285750">
              <a:buFont typeface="Wingdings" pitchFamily="2" charset="2"/>
              <a:buChar char="Ø"/>
            </a:pPr>
            <a:r>
              <a:rPr lang="en-US" sz="2400" dirty="0">
                <a:latin typeface="Times New Roman" panose="02020603050405020304" pitchFamily="18" charset="0"/>
                <a:cs typeface="Times New Roman" panose="02020603050405020304" pitchFamily="18" charset="0"/>
              </a:rPr>
              <a:t>P</a:t>
            </a:r>
            <a:r>
              <a:rPr lang="en-IQ" sz="2400" dirty="0">
                <a:latin typeface="Times New Roman" panose="02020603050405020304" pitchFamily="18" charset="0"/>
                <a:cs typeface="Times New Roman" panose="02020603050405020304" pitchFamily="18" charset="0"/>
              </a:rPr>
              <a:t>harmaceutical applications: </a:t>
            </a:r>
            <a:r>
              <a:rPr lang="en-US" sz="2400" dirty="0">
                <a:latin typeface="Times New Roman" panose="02020603050405020304" pitchFamily="18" charset="0"/>
                <a:cs typeface="Times New Roman" panose="02020603050405020304" pitchFamily="18" charset="0"/>
              </a:rPr>
              <a:t>tetracycline</a:t>
            </a:r>
            <a:r>
              <a:rPr lang="en-IQ"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antibiotics, and sulphonamides can be analyzed by pol</a:t>
            </a:r>
            <a:r>
              <a:rPr lang="en-IQ" sz="2400" dirty="0">
                <a:latin typeface="Times New Roman" panose="02020603050405020304" pitchFamily="18" charset="0"/>
                <a:cs typeface="Times New Roman" panose="02020603050405020304" pitchFamily="18" charset="0"/>
              </a:rPr>
              <a:t>arography</a:t>
            </a:r>
            <a:r>
              <a:rPr lang="en-US" sz="2400" dirty="0">
                <a:latin typeface="Times New Roman" panose="02020603050405020304" pitchFamily="18" charset="0"/>
                <a:cs typeface="Times New Roman" panose="02020603050405020304" pitchFamily="18" charset="0"/>
              </a:rPr>
              <a:t> </a:t>
            </a:r>
          </a:p>
          <a:p>
            <a:pPr marL="285750" indent="-285750">
              <a:buFont typeface="Wingdings" pitchFamily="2" charset="2"/>
              <a:buChar char="Ø"/>
            </a:pPr>
            <a:r>
              <a:rPr lang="en-US" sz="2400" dirty="0">
                <a:latin typeface="Times New Roman" panose="02020603050405020304" pitchFamily="18" charset="0"/>
                <a:cs typeface="Times New Roman" panose="02020603050405020304" pitchFamily="18" charset="0"/>
              </a:rPr>
              <a:t>Pol</a:t>
            </a:r>
            <a:r>
              <a:rPr lang="en-IQ" sz="2400" dirty="0">
                <a:latin typeface="Times New Roman" panose="02020603050405020304" pitchFamily="18" charset="0"/>
                <a:cs typeface="Times New Roman" panose="02020603050405020304" pitchFamily="18" charset="0"/>
              </a:rPr>
              <a:t>arography</a:t>
            </a:r>
            <a:r>
              <a:rPr lang="en-US" sz="2400" dirty="0">
                <a:latin typeface="Times New Roman" panose="02020603050405020304" pitchFamily="18" charset="0"/>
                <a:cs typeface="Times New Roman" panose="02020603050405020304" pitchFamily="18" charset="0"/>
              </a:rPr>
              <a:t> has been used extensively to determine trace metals in P</a:t>
            </a:r>
            <a:r>
              <a:rPr lang="en-IQ" sz="2400" dirty="0">
                <a:latin typeface="Times New Roman" panose="02020603050405020304" pitchFamily="18" charset="0"/>
                <a:cs typeface="Times New Roman" panose="02020603050405020304" pitchFamily="18" charset="0"/>
              </a:rPr>
              <a:t>harmaceutical  products and to estimate drugs that contain metals as a </a:t>
            </a:r>
            <a:r>
              <a:rPr lang="en-US" sz="2400" dirty="0">
                <a:latin typeface="Times New Roman" panose="02020603050405020304" pitchFamily="18" charset="0"/>
                <a:cs typeface="Times New Roman" panose="02020603050405020304" pitchFamily="18" charset="0"/>
              </a:rPr>
              <a:t>constituent,</a:t>
            </a:r>
            <a:r>
              <a:rPr lang="en-IQ" sz="2400" dirty="0">
                <a:latin typeface="Times New Roman" panose="02020603050405020304" pitchFamily="18" charset="0"/>
                <a:cs typeface="Times New Roman" panose="02020603050405020304" pitchFamily="18" charset="0"/>
              </a:rPr>
              <a:t> the metals examined include </a:t>
            </a:r>
            <a:r>
              <a:rPr lang="en-US" sz="2400" dirty="0">
                <a:latin typeface="Times New Roman" panose="02020603050405020304" pitchFamily="18" charset="0"/>
                <a:cs typeface="Times New Roman" panose="02020603050405020304" pitchFamily="18" charset="0"/>
              </a:rPr>
              <a:t>antimony,</a:t>
            </a:r>
            <a:r>
              <a:rPr lang="en-IQ" sz="2400" dirty="0">
                <a:latin typeface="Times New Roman" panose="02020603050405020304" pitchFamily="18" charset="0"/>
                <a:cs typeface="Times New Roman" panose="02020603050405020304" pitchFamily="18" charset="0"/>
              </a:rPr>
              <a:t> arsenic, </a:t>
            </a:r>
            <a:r>
              <a:rPr lang="en-US" sz="2400" dirty="0">
                <a:latin typeface="Times New Roman" panose="02020603050405020304" pitchFamily="18" charset="0"/>
                <a:cs typeface="Times New Roman" panose="02020603050405020304" pitchFamily="18" charset="0"/>
              </a:rPr>
              <a:t>cadmium,</a:t>
            </a:r>
            <a:r>
              <a:rPr lang="en-IQ" sz="2400" dirty="0">
                <a:latin typeface="Times New Roman" panose="02020603050405020304" pitchFamily="18" charset="0"/>
                <a:cs typeface="Times New Roman" panose="02020603050405020304" pitchFamily="18" charset="0"/>
              </a:rPr>
              <a:t> copper, iron, lead, magnesium, mercury, </a:t>
            </a:r>
            <a:r>
              <a:rPr lang="en-US" sz="2400" dirty="0">
                <a:latin typeface="Times New Roman" panose="02020603050405020304" pitchFamily="18" charset="0"/>
                <a:cs typeface="Times New Roman" panose="02020603050405020304" pitchFamily="18" charset="0"/>
              </a:rPr>
              <a:t>vanadium,</a:t>
            </a:r>
            <a:r>
              <a:rPr lang="en-IQ" sz="2400" dirty="0">
                <a:latin typeface="Times New Roman" panose="02020603050405020304" pitchFamily="18" charset="0"/>
                <a:cs typeface="Times New Roman" panose="02020603050405020304" pitchFamily="18" charset="0"/>
              </a:rPr>
              <a:t> and zinc</a:t>
            </a:r>
          </a:p>
          <a:p>
            <a:endParaRPr lang="en-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602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F31BB-6211-4265-52C2-A188648ACB07}"/>
              </a:ext>
            </a:extLst>
          </p:cNvPr>
          <p:cNvSpPr>
            <a:spLocks noGrp="1"/>
          </p:cNvSpPr>
          <p:nvPr>
            <p:ph type="sldNum" sz="quarter" idx="12"/>
          </p:nvPr>
        </p:nvSpPr>
        <p:spPr/>
        <p:txBody>
          <a:bodyPr/>
          <a:lstStyle/>
          <a:p>
            <a:fld id="{F7B880A6-714D-A744-9B5A-C2C98D5C3366}" type="slidenum">
              <a:rPr lang="en-US" smtClean="0"/>
              <a:t>28</a:t>
            </a:fld>
            <a:endParaRPr lang="en-US"/>
          </a:p>
        </p:txBody>
      </p:sp>
      <p:pic>
        <p:nvPicPr>
          <p:cNvPr id="22" name="Picture 21">
            <a:extLst>
              <a:ext uri="{FF2B5EF4-FFF2-40B4-BE49-F238E27FC236}">
                <a16:creationId xmlns:a16="http://schemas.microsoft.com/office/drawing/2014/main" id="{98EA2F8E-0695-8865-FF39-86E0AE638EEF}"/>
              </a:ext>
            </a:extLst>
          </p:cNvPr>
          <p:cNvPicPr>
            <a:picLocks noChangeAspect="1"/>
          </p:cNvPicPr>
          <p:nvPr/>
        </p:nvPicPr>
        <p:blipFill>
          <a:blip r:embed="rId2"/>
          <a:stretch>
            <a:fillRect/>
          </a:stretch>
        </p:blipFill>
        <p:spPr>
          <a:xfrm>
            <a:off x="134910" y="1900160"/>
            <a:ext cx="6820525" cy="3363003"/>
          </a:xfrm>
          <a:prstGeom prst="rect">
            <a:avLst/>
          </a:prstGeom>
        </p:spPr>
      </p:pic>
    </p:spTree>
    <p:extLst>
      <p:ext uri="{BB962C8B-B14F-4D97-AF65-F5344CB8AC3E}">
        <p14:creationId xmlns:p14="http://schemas.microsoft.com/office/powerpoint/2010/main" val="1856109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C104-B835-7048-8478-FBD10AF58DA0}"/>
              </a:ext>
            </a:extLst>
          </p:cNvPr>
          <p:cNvSpPr>
            <a:spLocks noGrp="1"/>
          </p:cNvSpPr>
          <p:nvPr>
            <p:ph type="title"/>
          </p:nvPr>
        </p:nvSpPr>
        <p:spPr>
          <a:xfrm>
            <a:off x="3843131" y="192847"/>
            <a:ext cx="3803374" cy="350492"/>
          </a:xfrm>
        </p:spPr>
        <p:txBody>
          <a:bodyPr>
            <a:normAutofit fontScale="90000"/>
          </a:bodyPr>
          <a:lstStyle/>
          <a:p>
            <a:pPr algn="ctr"/>
            <a:r>
              <a:rPr lang="en-US" sz="2800" b="1" i="1" u="sng" dirty="0">
                <a:solidFill>
                  <a:srgbClr val="C00000"/>
                </a:solidFill>
                <a:latin typeface="Times New Roman" panose="02020603050405020304" pitchFamily="18" charset="0"/>
                <a:cs typeface="Times New Roman" panose="02020603050405020304" pitchFamily="18" charset="0"/>
              </a:rPr>
              <a:t>The Polarographic Cell </a:t>
            </a:r>
            <a:endParaRPr lang="en-US" i="1" u="sng" dirty="0"/>
          </a:p>
        </p:txBody>
      </p:sp>
      <p:sp>
        <p:nvSpPr>
          <p:cNvPr id="3" name="Content Placeholder 2">
            <a:extLst>
              <a:ext uri="{FF2B5EF4-FFF2-40B4-BE49-F238E27FC236}">
                <a16:creationId xmlns:a16="http://schemas.microsoft.com/office/drawing/2014/main" id="{99B253B9-9119-8941-BF59-6CF32CDE64C4}"/>
              </a:ext>
            </a:extLst>
          </p:cNvPr>
          <p:cNvSpPr>
            <a:spLocks noGrp="1"/>
          </p:cNvSpPr>
          <p:nvPr>
            <p:ph idx="1"/>
          </p:nvPr>
        </p:nvSpPr>
        <p:spPr>
          <a:xfrm>
            <a:off x="175590" y="543338"/>
            <a:ext cx="6795053" cy="6314661"/>
          </a:xfrm>
        </p:spPr>
        <p:txBody>
          <a:bodyPr>
            <a:noAutofit/>
          </a:bodyPr>
          <a:lstStyle/>
          <a:p>
            <a:r>
              <a:rPr lang="en-US" sz="1800" dirty="0">
                <a:latin typeface="Times New Roman" panose="02020603050405020304" pitchFamily="18" charset="0"/>
                <a:cs typeface="Times New Roman" panose="02020603050405020304" pitchFamily="18" charset="0"/>
              </a:rPr>
              <a:t>The mercury drop, which is normally a cathode of the polarographic cell flows from a glass capillary tube, which is attached to a reservoir of mercury. </a:t>
            </a:r>
          </a:p>
          <a:p>
            <a:r>
              <a:rPr lang="en-US" sz="1800" dirty="0">
                <a:latin typeface="Times New Roman" panose="02020603050405020304" pitchFamily="18" charset="0"/>
                <a:cs typeface="Times New Roman" panose="02020603050405020304" pitchFamily="18" charset="0"/>
              </a:rPr>
              <a:t>The counter electrode, which is a pool of mercury into which the drop falls, acts as an anode. </a:t>
            </a:r>
          </a:p>
          <a:p>
            <a:r>
              <a:rPr lang="en-US" sz="1800" dirty="0">
                <a:latin typeface="Times New Roman" panose="02020603050405020304" pitchFamily="18" charset="0"/>
                <a:cs typeface="Times New Roman" panose="02020603050405020304" pitchFamily="18" charset="0"/>
              </a:rPr>
              <a:t>In the original polarograph, the cell is connected in series with a galvanometer (for measuring the flow of current) in an electrical circuit that also contains a battery or other source of direct current and a device for varying the voltage. </a:t>
            </a:r>
          </a:p>
          <a:p>
            <a:r>
              <a:rPr lang="en-US" sz="1800" dirty="0">
                <a:latin typeface="Times New Roman" panose="02020603050405020304" pitchFamily="18" charset="0"/>
                <a:cs typeface="Times New Roman" panose="02020603050405020304" pitchFamily="18" charset="0"/>
              </a:rPr>
              <a:t>The electroactive species which is being studied is present in a highly conducting electrolytic medium.</a:t>
            </a:r>
          </a:p>
          <a:p>
            <a:r>
              <a:rPr lang="en-US" sz="1800" dirty="0">
                <a:latin typeface="Times New Roman" panose="02020603050405020304" pitchFamily="18" charset="0"/>
                <a:cs typeface="Times New Roman" panose="02020603050405020304" pitchFamily="18" charset="0"/>
              </a:rPr>
              <a:t> The concentration of this electrolyte is about 100 times higher and is electroactive in the sense that it will not undergo a charge transfer reaction on the electrode surface. </a:t>
            </a:r>
          </a:p>
          <a:p>
            <a:r>
              <a:rPr lang="en-US" sz="1800" dirty="0">
                <a:latin typeface="Times New Roman" panose="02020603050405020304" pitchFamily="18" charset="0"/>
                <a:cs typeface="Times New Roman" panose="02020603050405020304" pitchFamily="18" charset="0"/>
              </a:rPr>
              <a:t>Hence it is called a </a:t>
            </a:r>
            <a:r>
              <a:rPr lang="en-US" sz="1800" b="1" i="1" dirty="0">
                <a:latin typeface="Times New Roman" panose="02020603050405020304" pitchFamily="18" charset="0"/>
                <a:cs typeface="Times New Roman" panose="02020603050405020304" pitchFamily="18" charset="0"/>
              </a:rPr>
              <a:t>supporting or indifferent electrolyte. </a:t>
            </a:r>
          </a:p>
          <a:p>
            <a:r>
              <a:rPr lang="en-US" sz="1800" dirty="0">
                <a:latin typeface="Times New Roman" panose="02020603050405020304" pitchFamily="18" charset="0"/>
                <a:cs typeface="Times New Roman" panose="02020603050405020304" pitchFamily="18" charset="0"/>
              </a:rPr>
              <a:t>The need for such a medium is to let the majority current due to an applied electric field called </a:t>
            </a:r>
            <a:r>
              <a:rPr lang="en-US" sz="1800" i="1" dirty="0">
                <a:latin typeface="Times New Roman" panose="02020603050405020304" pitchFamily="18" charset="0"/>
                <a:cs typeface="Times New Roman" panose="02020603050405020304" pitchFamily="18" charset="0"/>
              </a:rPr>
              <a:t>migration current </a:t>
            </a:r>
            <a:r>
              <a:rPr lang="en-US" sz="1800" dirty="0">
                <a:latin typeface="Times New Roman" panose="02020603050405020304" pitchFamily="18" charset="0"/>
                <a:cs typeface="Times New Roman" panose="02020603050405020304" pitchFamily="18" charset="0"/>
              </a:rPr>
              <a:t>be carried by the ions of the supporting electrolyte.</a:t>
            </a:r>
          </a:p>
          <a:p>
            <a:r>
              <a:rPr lang="en-US" sz="1800" dirty="0">
                <a:latin typeface="Times New Roman" panose="02020603050405020304" pitchFamily="18" charset="0"/>
                <a:cs typeface="Times New Roman" panose="02020603050405020304" pitchFamily="18" charset="0"/>
              </a:rPr>
              <a:t> This will allow the species of interest to follow diffusional transport towards the electrode surface</a:t>
            </a:r>
          </a:p>
          <a:p>
            <a:endParaRPr lang="en-US" sz="20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F0A1273-FEE5-3C4D-9986-BC4CA9747619}"/>
              </a:ext>
            </a:extLst>
          </p:cNvPr>
          <p:cNvSpPr>
            <a:spLocks noGrp="1"/>
          </p:cNvSpPr>
          <p:nvPr>
            <p:ph type="sldNum" sz="quarter" idx="12"/>
          </p:nvPr>
        </p:nvSpPr>
        <p:spPr/>
        <p:txBody>
          <a:bodyPr/>
          <a:lstStyle/>
          <a:p>
            <a:fld id="{F7B880A6-714D-A744-9B5A-C2C98D5C3366}" type="slidenum">
              <a:rPr lang="en-US" smtClean="0"/>
              <a:t>3</a:t>
            </a:fld>
            <a:endParaRPr lang="en-US"/>
          </a:p>
        </p:txBody>
      </p:sp>
      <p:pic>
        <p:nvPicPr>
          <p:cNvPr id="5" name="Picture 4">
            <a:extLst>
              <a:ext uri="{FF2B5EF4-FFF2-40B4-BE49-F238E27FC236}">
                <a16:creationId xmlns:a16="http://schemas.microsoft.com/office/drawing/2014/main" id="{2DB763FB-0635-AA31-FCE2-279E853FE628}"/>
              </a:ext>
            </a:extLst>
          </p:cNvPr>
          <p:cNvPicPr>
            <a:picLocks noChangeAspect="1"/>
          </p:cNvPicPr>
          <p:nvPr/>
        </p:nvPicPr>
        <p:blipFill>
          <a:blip r:embed="rId2"/>
          <a:stretch>
            <a:fillRect/>
          </a:stretch>
        </p:blipFill>
        <p:spPr>
          <a:xfrm>
            <a:off x="6970642" y="815531"/>
            <a:ext cx="5221357" cy="5240711"/>
          </a:xfrm>
          <a:prstGeom prst="rect">
            <a:avLst/>
          </a:prstGeom>
        </p:spPr>
      </p:pic>
      <p:pic>
        <p:nvPicPr>
          <p:cNvPr id="7" name="Picture 6">
            <a:extLst>
              <a:ext uri="{FF2B5EF4-FFF2-40B4-BE49-F238E27FC236}">
                <a16:creationId xmlns:a16="http://schemas.microsoft.com/office/drawing/2014/main" id="{9B534A01-B9DE-E1CB-49FD-EACDA5B02C64}"/>
              </a:ext>
            </a:extLst>
          </p:cNvPr>
          <p:cNvPicPr>
            <a:picLocks noChangeAspect="1"/>
          </p:cNvPicPr>
          <p:nvPr/>
        </p:nvPicPr>
        <p:blipFill>
          <a:blip r:embed="rId3"/>
          <a:stretch>
            <a:fillRect/>
          </a:stretch>
        </p:blipFill>
        <p:spPr>
          <a:xfrm>
            <a:off x="344801" y="2334568"/>
            <a:ext cx="6063762" cy="4652697"/>
          </a:xfrm>
          <a:prstGeom prst="rect">
            <a:avLst/>
          </a:prstGeom>
        </p:spPr>
      </p:pic>
    </p:spTree>
    <p:extLst>
      <p:ext uri="{BB962C8B-B14F-4D97-AF65-F5344CB8AC3E}">
        <p14:creationId xmlns:p14="http://schemas.microsoft.com/office/powerpoint/2010/main" val="3970029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5">
            <a:extLst>
              <a:ext uri="{FF2B5EF4-FFF2-40B4-BE49-F238E27FC236}">
                <a16:creationId xmlns:a16="http://schemas.microsoft.com/office/drawing/2014/main" id="{A1F41B1E-CEC0-4346-83DC-36BE903830D3}"/>
              </a:ext>
            </a:extLst>
          </p:cNvPr>
          <p:cNvSpPr>
            <a:spLocks noChangeArrowheads="1"/>
          </p:cNvSpPr>
          <p:nvPr/>
        </p:nvSpPr>
        <p:spPr bwMode="auto">
          <a:xfrm>
            <a:off x="10483270" y="-485448"/>
            <a:ext cx="184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rtl="1">
              <a:defRPr sz="2800">
                <a:solidFill>
                  <a:schemeClr val="tx1"/>
                </a:solidFill>
                <a:latin typeface="Arial" panose="020B0604020202020204" pitchFamily="34" charset="0"/>
                <a:cs typeface="Arial" panose="020B0604020202020204" pitchFamily="34" charset="0"/>
              </a:defRPr>
            </a:lvl1pPr>
            <a:lvl2pPr marL="742950" indent="-285750" algn="r" rtl="1">
              <a:defRPr sz="2800">
                <a:solidFill>
                  <a:schemeClr val="tx1"/>
                </a:solidFill>
                <a:latin typeface="Arial" panose="020B0604020202020204" pitchFamily="34" charset="0"/>
                <a:cs typeface="Arial" panose="020B0604020202020204" pitchFamily="34" charset="0"/>
              </a:defRPr>
            </a:lvl2pPr>
            <a:lvl3pPr marL="1143000" indent="-228600" algn="r" rtl="1">
              <a:defRPr sz="2800">
                <a:solidFill>
                  <a:schemeClr val="tx1"/>
                </a:solidFill>
                <a:latin typeface="Arial" panose="020B0604020202020204" pitchFamily="34" charset="0"/>
                <a:cs typeface="Arial" panose="020B0604020202020204" pitchFamily="34" charset="0"/>
              </a:defRPr>
            </a:lvl3pPr>
            <a:lvl4pPr marL="1600200" indent="-228600" algn="r" rtl="1">
              <a:defRPr sz="2800">
                <a:solidFill>
                  <a:schemeClr val="tx1"/>
                </a:solidFill>
                <a:latin typeface="Arial" panose="020B0604020202020204" pitchFamily="34" charset="0"/>
                <a:cs typeface="Arial" panose="020B0604020202020204" pitchFamily="34" charset="0"/>
              </a:defRPr>
            </a:lvl4pPr>
            <a:lvl5pPr marL="2057400" indent="-228600" algn="r" rtl="1">
              <a:defRPr sz="28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7170" name="Object 4">
            <a:extLst>
              <a:ext uri="{FF2B5EF4-FFF2-40B4-BE49-F238E27FC236}">
                <a16:creationId xmlns:a16="http://schemas.microsoft.com/office/drawing/2014/main" id="{E743221D-1DEA-C84C-8845-A995A1A856D2}"/>
              </a:ext>
            </a:extLst>
          </p:cNvPr>
          <p:cNvGraphicFramePr>
            <a:graphicFrameLocks noChangeAspect="1"/>
          </p:cNvGraphicFramePr>
          <p:nvPr>
            <p:extLst>
              <p:ext uri="{D42A27DB-BD31-4B8C-83A1-F6EECF244321}">
                <p14:modId xmlns:p14="http://schemas.microsoft.com/office/powerpoint/2010/main" val="1279440893"/>
              </p:ext>
            </p:extLst>
          </p:nvPr>
        </p:nvGraphicFramePr>
        <p:xfrm>
          <a:off x="1149978" y="832977"/>
          <a:ext cx="8101126" cy="5701359"/>
        </p:xfrm>
        <a:graphic>
          <a:graphicData uri="http://schemas.openxmlformats.org/presentationml/2006/ole">
            <mc:AlternateContent xmlns:mc="http://schemas.openxmlformats.org/markup-compatibility/2006">
              <mc:Choice xmlns:v="urn:schemas-microsoft-com:vml" Requires="v">
                <p:oleObj r:id="rId2" imgW="9531350" imgH="12579350" progId="MSPhotoEd.3">
                  <p:embed/>
                </p:oleObj>
              </mc:Choice>
              <mc:Fallback>
                <p:oleObj r:id="rId2" imgW="9531350" imgH="12579350" progId="MSPhotoEd.3">
                  <p:embed/>
                  <p:pic>
                    <p:nvPicPr>
                      <p:cNvPr id="7170" name="Object 4">
                        <a:extLst>
                          <a:ext uri="{FF2B5EF4-FFF2-40B4-BE49-F238E27FC236}">
                            <a16:creationId xmlns:a16="http://schemas.microsoft.com/office/drawing/2014/main" id="{E743221D-1DEA-C84C-8845-A995A1A85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978" y="832977"/>
                        <a:ext cx="8101126" cy="5701359"/>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path path="circle">
                          <a:fillToRect l="100000" b="100000"/>
                        </a:path>
                        <a:tileRect t="-100000" r="-100000"/>
                      </a:gradFill>
                      <a:ln w="76200">
                        <a:solidFill>
                          <a:schemeClr val="hlink"/>
                        </a:solidFill>
                        <a:miter lim="800000"/>
                        <a:headEnd/>
                        <a:tailEnd/>
                      </a:ln>
                    </p:spPr>
                  </p:pic>
                </p:oleObj>
              </mc:Fallback>
            </mc:AlternateContent>
          </a:graphicData>
        </a:graphic>
      </p:graphicFrame>
      <p:sp>
        <p:nvSpPr>
          <p:cNvPr id="7171" name="Text Box 6">
            <a:extLst>
              <a:ext uri="{FF2B5EF4-FFF2-40B4-BE49-F238E27FC236}">
                <a16:creationId xmlns:a16="http://schemas.microsoft.com/office/drawing/2014/main" id="{8E352DC0-06F6-6E4B-8C30-F826C8F02B28}"/>
              </a:ext>
            </a:extLst>
          </p:cNvPr>
          <p:cNvSpPr txBox="1">
            <a:spLocks noChangeArrowheads="1"/>
          </p:cNvSpPr>
          <p:nvPr/>
        </p:nvSpPr>
        <p:spPr bwMode="auto">
          <a:xfrm>
            <a:off x="294685" y="254881"/>
            <a:ext cx="9061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rtl="1">
              <a:defRPr sz="2800">
                <a:solidFill>
                  <a:schemeClr val="tx1"/>
                </a:solidFill>
                <a:latin typeface="Arial" panose="020B0604020202020204" pitchFamily="34" charset="0"/>
                <a:cs typeface="Arial" panose="020B0604020202020204" pitchFamily="34" charset="0"/>
              </a:defRPr>
            </a:lvl1pPr>
            <a:lvl2pPr marL="742950" indent="-285750" algn="r" rtl="1">
              <a:defRPr sz="2800">
                <a:solidFill>
                  <a:schemeClr val="tx1"/>
                </a:solidFill>
                <a:latin typeface="Arial" panose="020B0604020202020204" pitchFamily="34" charset="0"/>
                <a:cs typeface="Arial" panose="020B0604020202020204" pitchFamily="34" charset="0"/>
              </a:defRPr>
            </a:lvl2pPr>
            <a:lvl3pPr marL="1143000" indent="-228600" algn="r" rtl="1">
              <a:defRPr sz="2800">
                <a:solidFill>
                  <a:schemeClr val="tx1"/>
                </a:solidFill>
                <a:latin typeface="Arial" panose="020B0604020202020204" pitchFamily="34" charset="0"/>
                <a:cs typeface="Arial" panose="020B0604020202020204" pitchFamily="34" charset="0"/>
              </a:defRPr>
            </a:lvl3pPr>
            <a:lvl4pPr marL="1600200" indent="-228600" algn="r" rtl="1">
              <a:defRPr sz="2800">
                <a:solidFill>
                  <a:schemeClr val="tx1"/>
                </a:solidFill>
                <a:latin typeface="Arial" panose="020B0604020202020204" pitchFamily="34" charset="0"/>
                <a:cs typeface="Arial" panose="020B0604020202020204" pitchFamily="34" charset="0"/>
              </a:defRPr>
            </a:lvl4pPr>
            <a:lvl5pPr marL="2057400" indent="-228600" algn="r" rtl="1">
              <a:defRPr sz="28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rtl="0" eaLnBrk="1" hangingPunct="1"/>
            <a:r>
              <a:rPr lang="en-US" altLang="en-US" sz="2000" b="1" dirty="0">
                <a:solidFill>
                  <a:srgbClr val="CC0000"/>
                </a:solidFill>
              </a:rPr>
              <a:t>Typical electrochemical cell used in polarography</a:t>
            </a:r>
          </a:p>
        </p:txBody>
      </p:sp>
      <p:sp>
        <p:nvSpPr>
          <p:cNvPr id="2" name="Slide Number Placeholder 1">
            <a:extLst>
              <a:ext uri="{FF2B5EF4-FFF2-40B4-BE49-F238E27FC236}">
                <a16:creationId xmlns:a16="http://schemas.microsoft.com/office/drawing/2014/main" id="{6C7C7E7E-51BF-D94C-BF66-6DC75A297180}"/>
              </a:ext>
            </a:extLst>
          </p:cNvPr>
          <p:cNvSpPr>
            <a:spLocks noGrp="1"/>
          </p:cNvSpPr>
          <p:nvPr>
            <p:ph type="sldNum" sz="quarter" idx="12"/>
          </p:nvPr>
        </p:nvSpPr>
        <p:spPr/>
        <p:txBody>
          <a:bodyPr/>
          <a:lstStyle/>
          <a:p>
            <a:fld id="{F7B880A6-714D-A744-9B5A-C2C98D5C3366}" type="slidenum">
              <a:rPr lang="en-US" smtClean="0"/>
              <a:t>4</a:t>
            </a:fld>
            <a:endParaRPr lang="en-US"/>
          </a:p>
        </p:txBody>
      </p:sp>
      <p:pic>
        <p:nvPicPr>
          <p:cNvPr id="3" name="Picture 2">
            <a:extLst>
              <a:ext uri="{FF2B5EF4-FFF2-40B4-BE49-F238E27FC236}">
                <a16:creationId xmlns:a16="http://schemas.microsoft.com/office/drawing/2014/main" id="{A610DCED-E23A-7816-D115-7043E60BECF4}"/>
              </a:ext>
            </a:extLst>
          </p:cNvPr>
          <p:cNvPicPr>
            <a:picLocks noChangeAspect="1"/>
          </p:cNvPicPr>
          <p:nvPr/>
        </p:nvPicPr>
        <p:blipFill>
          <a:blip r:embed="rId4"/>
          <a:stretch>
            <a:fillRect/>
          </a:stretch>
        </p:blipFill>
        <p:spPr>
          <a:xfrm>
            <a:off x="3893650" y="2076682"/>
            <a:ext cx="5462386" cy="4243653"/>
          </a:xfrm>
          <a:prstGeom prst="rect">
            <a:avLst/>
          </a:prstGeom>
        </p:spPr>
      </p:pic>
    </p:spTree>
    <p:extLst>
      <p:ext uri="{BB962C8B-B14F-4D97-AF65-F5344CB8AC3E}">
        <p14:creationId xmlns:p14="http://schemas.microsoft.com/office/powerpoint/2010/main" val="3603016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01E823-0AFE-19F1-D0DF-DE0C53621401}"/>
              </a:ext>
            </a:extLst>
          </p:cNvPr>
          <p:cNvSpPr>
            <a:spLocks noGrp="1"/>
          </p:cNvSpPr>
          <p:nvPr>
            <p:ph type="sldNum" sz="quarter" idx="12"/>
          </p:nvPr>
        </p:nvSpPr>
        <p:spPr/>
        <p:txBody>
          <a:bodyPr/>
          <a:lstStyle/>
          <a:p>
            <a:fld id="{F7B880A6-714D-A744-9B5A-C2C98D5C3366}" type="slidenum">
              <a:rPr lang="en-US" smtClean="0"/>
              <a:t>5</a:t>
            </a:fld>
            <a:endParaRPr lang="en-US"/>
          </a:p>
        </p:txBody>
      </p:sp>
      <p:sp>
        <p:nvSpPr>
          <p:cNvPr id="4" name="TextBox 3">
            <a:extLst>
              <a:ext uri="{FF2B5EF4-FFF2-40B4-BE49-F238E27FC236}">
                <a16:creationId xmlns:a16="http://schemas.microsoft.com/office/drawing/2014/main" id="{859A5594-2163-96E2-2F0A-23F916E08010}"/>
              </a:ext>
            </a:extLst>
          </p:cNvPr>
          <p:cNvSpPr txBox="1"/>
          <p:nvPr/>
        </p:nvSpPr>
        <p:spPr>
          <a:xfrm>
            <a:off x="0" y="948690"/>
            <a:ext cx="6444100" cy="5509200"/>
          </a:xfrm>
          <a:prstGeom prst="rect">
            <a:avLst/>
          </a:prstGeom>
          <a:noFill/>
        </p:spPr>
        <p:txBody>
          <a:bodyPr wrap="square" rtlCol="0">
            <a:spAutoFit/>
          </a:bodyPr>
          <a:lstStyle/>
          <a:p>
            <a:r>
              <a:rPr lang="en-US" sz="2800" b="1" i="1" u="sng" dirty="0">
                <a:solidFill>
                  <a:srgbClr val="C00000"/>
                </a:solidFill>
                <a:latin typeface="Times New Roman" panose="02020603050405020304" pitchFamily="18" charset="0"/>
                <a:cs typeface="Times New Roman" panose="02020603050405020304" pitchFamily="18" charset="0"/>
              </a:rPr>
              <a:t>Construction</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A dropping</a:t>
            </a:r>
            <a:r>
              <a:rPr lang="en-IQ" dirty="0">
                <a:latin typeface="Times New Roman" panose="02020603050405020304" pitchFamily="18" charset="0"/>
                <a:cs typeface="Times New Roman" panose="02020603050405020304" pitchFamily="18" charset="0"/>
              </a:rPr>
              <a:t> Mercury </a:t>
            </a:r>
            <a:r>
              <a:rPr lang="en-US" dirty="0">
                <a:latin typeface="Times New Roman" panose="02020603050405020304" pitchFamily="18" charset="0"/>
                <a:cs typeface="Times New Roman" panose="02020603050405020304" pitchFamily="18" charset="0"/>
              </a:rPr>
              <a:t>Electrode (DME) consists of a mercury reservoir from which mercury drops come down as small drops through a capillary it generally acts as a cathode(-) it is known as an indicator electrode or microelectrode</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The height of the mercury reservoir is adjusted to set the drop time (1 to 5 seconds)</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Drop time is the time required to form every fresh drop of mercury from a capillary</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Inside the tubing, wire contact is made where mercury flows through</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The anode consists of a mercury pool at the bottom of the reservoir which acts as the reference electrode and its area is large so that is not polarized</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Both anode and cathode are connected across the appropriate end of the battery</a:t>
            </a:r>
          </a:p>
          <a:p>
            <a:pPr marL="285750" indent="-285750">
              <a:buFont typeface="Wingdings" pitchFamily="2" charset="2"/>
              <a:buChar char="v"/>
            </a:pPr>
            <a:r>
              <a:rPr lang="en-US" dirty="0">
                <a:latin typeface="Times New Roman" panose="02020603050405020304" pitchFamily="18" charset="0"/>
                <a:cs typeface="Times New Roman" panose="02020603050405020304" pitchFamily="18" charset="0"/>
              </a:rPr>
              <a:t>The applied voltage can changed by adjusting the sliding contact along the potentiometer wire EF</a:t>
            </a:r>
          </a:p>
          <a:p>
            <a:endParaRPr lang="en-US" dirty="0">
              <a:latin typeface="Times New Roman" panose="02020603050405020304" pitchFamily="18" charset="0"/>
              <a:cs typeface="Times New Roman" panose="02020603050405020304" pitchFamily="18" charset="0"/>
            </a:endParaRPr>
          </a:p>
        </p:txBody>
      </p:sp>
      <p:pic>
        <p:nvPicPr>
          <p:cNvPr id="5" name="Picture 4" descr="temp_10.jpg">
            <a:extLst>
              <a:ext uri="{FF2B5EF4-FFF2-40B4-BE49-F238E27FC236}">
                <a16:creationId xmlns:a16="http://schemas.microsoft.com/office/drawing/2014/main" id="{DF6DA7B1-5CA8-51E3-740D-B1F970C3E78E}"/>
              </a:ext>
            </a:extLst>
          </p:cNvPr>
          <p:cNvPicPr>
            <a:picLocks noChangeAspect="1"/>
          </p:cNvPicPr>
          <p:nvPr/>
        </p:nvPicPr>
        <p:blipFill>
          <a:blip r:embed="rId2"/>
          <a:stretch>
            <a:fillRect/>
          </a:stretch>
        </p:blipFill>
        <p:spPr>
          <a:xfrm>
            <a:off x="6698932" y="667868"/>
            <a:ext cx="5194513" cy="5522262"/>
          </a:xfrm>
          <a:prstGeom prst="rect">
            <a:avLst/>
          </a:prstGeom>
        </p:spPr>
      </p:pic>
      <p:sp>
        <p:nvSpPr>
          <p:cNvPr id="7" name="TextBox 6">
            <a:extLst>
              <a:ext uri="{FF2B5EF4-FFF2-40B4-BE49-F238E27FC236}">
                <a16:creationId xmlns:a16="http://schemas.microsoft.com/office/drawing/2014/main" id="{2A66AB46-DE55-AC1C-3B3B-D59B0C6B0271}"/>
              </a:ext>
            </a:extLst>
          </p:cNvPr>
          <p:cNvSpPr txBox="1"/>
          <p:nvPr/>
        </p:nvSpPr>
        <p:spPr>
          <a:xfrm>
            <a:off x="1817558" y="0"/>
            <a:ext cx="6123480" cy="523220"/>
          </a:xfrm>
          <a:prstGeom prst="rect">
            <a:avLst/>
          </a:prstGeom>
          <a:noFill/>
        </p:spPr>
        <p:txBody>
          <a:bodyPr wrap="square">
            <a:spAutoFit/>
          </a:bodyPr>
          <a:lstStyle/>
          <a:p>
            <a:pPr algn="ctr"/>
            <a:r>
              <a:rPr lang="en-IQ" sz="2800" b="1" i="1" u="sng" dirty="0">
                <a:solidFill>
                  <a:srgbClr val="C00000"/>
                </a:solidFill>
                <a:latin typeface="Times New Roman" panose="02020603050405020304" pitchFamily="18" charset="0"/>
                <a:cs typeface="Times New Roman" panose="02020603050405020304" pitchFamily="18" charset="0"/>
              </a:rPr>
              <a:t>Dropping Mercury </a:t>
            </a:r>
            <a:r>
              <a:rPr lang="en-US" sz="2800" b="1" i="1" u="sng" dirty="0">
                <a:solidFill>
                  <a:srgbClr val="C00000"/>
                </a:solidFill>
                <a:latin typeface="Times New Roman" panose="02020603050405020304" pitchFamily="18" charset="0"/>
                <a:cs typeface="Times New Roman" panose="02020603050405020304" pitchFamily="18" charset="0"/>
              </a:rPr>
              <a:t>Electrode</a:t>
            </a:r>
          </a:p>
        </p:txBody>
      </p:sp>
    </p:spTree>
    <p:extLst>
      <p:ext uri="{BB962C8B-B14F-4D97-AF65-F5344CB8AC3E}">
        <p14:creationId xmlns:p14="http://schemas.microsoft.com/office/powerpoint/2010/main" val="2836386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3CD7956-F62E-CEAA-A083-C2D2261A2DE2}"/>
              </a:ext>
            </a:extLst>
          </p:cNvPr>
          <p:cNvSpPr txBox="1"/>
          <p:nvPr/>
        </p:nvSpPr>
        <p:spPr>
          <a:xfrm>
            <a:off x="0" y="0"/>
            <a:ext cx="12192000" cy="6740307"/>
          </a:xfrm>
          <a:prstGeom prst="rect">
            <a:avLst/>
          </a:prstGeom>
          <a:noFill/>
        </p:spPr>
        <p:txBody>
          <a:bodyPr wrap="square" rtlCol="0">
            <a:spAutoFit/>
          </a:bodyPr>
          <a:lstStyle/>
          <a:p>
            <a:pPr algn="ctr"/>
            <a:r>
              <a:rPr lang="en-IQ" sz="3200" b="1" i="1" u="sng" dirty="0">
                <a:solidFill>
                  <a:srgbClr val="C00000"/>
                </a:solidFill>
                <a:latin typeface="Times New Roman" panose="02020603050405020304" pitchFamily="18" charset="0"/>
                <a:cs typeface="Times New Roman" panose="02020603050405020304" pitchFamily="18" charset="0"/>
              </a:rPr>
              <a:t>Working</a:t>
            </a:r>
          </a:p>
          <a:p>
            <a:pPr marL="285750" indent="-285750">
              <a:buFont typeface="Wingdings" pitchFamily="2" charset="2"/>
              <a:buChar char="§"/>
            </a:pPr>
            <a:r>
              <a:rPr lang="en-IQ" sz="2000" dirty="0">
                <a:latin typeface="Times New Roman" panose="02020603050405020304" pitchFamily="18" charset="0"/>
                <a:cs typeface="Times New Roman" panose="02020603050405020304" pitchFamily="18" charset="0"/>
              </a:rPr>
              <a:t>DME is </a:t>
            </a:r>
            <a:r>
              <a:rPr lang="en-US" sz="2000" dirty="0">
                <a:latin typeface="Times New Roman" panose="02020603050405020304" pitchFamily="18" charset="0"/>
                <a:cs typeface="Times New Roman" panose="02020603050405020304" pitchFamily="18" charset="0"/>
              </a:rPr>
              <a:t>a polarizable</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electrode {a</a:t>
            </a:r>
            <a:r>
              <a:rPr lang="en-IQ" sz="2000" dirty="0">
                <a:latin typeface="Times New Roman" panose="02020603050405020304" pitchFamily="18" charset="0"/>
                <a:cs typeface="Times New Roman" panose="02020603050405020304" pitchFamily="18" charset="0"/>
              </a:rPr>
              <a:t> very large change in potential(the change in potential energy equals the gain in kinetic energy, which can then be used to find the speed)upon passages of a small current}</a:t>
            </a:r>
          </a:p>
          <a:p>
            <a:pPr marL="285750" indent="-285750">
              <a:buFont typeface="Wingdings" pitchFamily="2" charset="2"/>
              <a:buChar char="§"/>
            </a:pPr>
            <a:r>
              <a:rPr lang="en-US" sz="2000" dirty="0">
                <a:latin typeface="Times New Roman" panose="02020603050405020304" pitchFamily="18" charset="0"/>
                <a:cs typeface="Times New Roman" panose="02020603050405020304" pitchFamily="18" charset="0"/>
              </a:rPr>
              <a:t>C</a:t>
            </a:r>
            <a:r>
              <a:rPr lang="en-IQ" sz="2000" dirty="0">
                <a:latin typeface="Times New Roman" panose="02020603050405020304" pitchFamily="18" charset="0"/>
                <a:cs typeface="Times New Roman" panose="02020603050405020304" pitchFamily="18" charset="0"/>
              </a:rPr>
              <a:t>an be act as both </a:t>
            </a:r>
            <a:r>
              <a:rPr lang="en-US" sz="2000" dirty="0">
                <a:latin typeface="Times New Roman" panose="02020603050405020304" pitchFamily="18" charset="0"/>
                <a:cs typeface="Times New Roman" panose="02020603050405020304" pitchFamily="18" charset="0"/>
              </a:rPr>
              <a:t>anode(+)</a:t>
            </a:r>
            <a:r>
              <a:rPr lang="en-IQ" sz="2000" dirty="0">
                <a:latin typeface="Times New Roman" panose="02020603050405020304" pitchFamily="18" charset="0"/>
                <a:cs typeface="Times New Roman" panose="02020603050405020304" pitchFamily="18" charset="0"/>
              </a:rPr>
              <a:t> and </a:t>
            </a:r>
            <a:r>
              <a:rPr lang="en-US" sz="2000" dirty="0">
                <a:latin typeface="Times New Roman" panose="02020603050405020304" pitchFamily="18" charset="0"/>
                <a:cs typeface="Times New Roman" panose="02020603050405020304" pitchFamily="18" charset="0"/>
              </a:rPr>
              <a:t>cathode(-)</a:t>
            </a:r>
            <a:r>
              <a:rPr lang="en-IQ" sz="2000" dirty="0">
                <a:latin typeface="Times New Roman" panose="02020603050405020304" pitchFamily="18" charset="0"/>
                <a:cs typeface="Times New Roman" panose="02020603050405020304" pitchFamily="18" charset="0"/>
              </a:rPr>
              <a:t> but generally used as </a:t>
            </a:r>
            <a:r>
              <a:rPr lang="en-US" sz="2000" dirty="0">
                <a:latin typeface="Times New Roman" panose="02020603050405020304" pitchFamily="18" charset="0"/>
                <a:cs typeface="Times New Roman" panose="02020603050405020304" pitchFamily="18" charset="0"/>
              </a:rPr>
              <a:t>cathode</a:t>
            </a:r>
            <a:endParaRPr lang="en-IQ" sz="200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sz="2000" dirty="0">
                <a:latin typeface="Times New Roman" panose="02020603050405020304" pitchFamily="18" charset="0"/>
                <a:cs typeface="Times New Roman" panose="02020603050405020304" pitchFamily="18" charset="0"/>
              </a:rPr>
              <a:t>T</a:t>
            </a:r>
            <a:r>
              <a:rPr lang="en-IQ" sz="2000" dirty="0">
                <a:latin typeface="Times New Roman" panose="02020603050405020304" pitchFamily="18" charset="0"/>
                <a:cs typeface="Times New Roman" panose="02020603050405020304" pitchFamily="18" charset="0"/>
              </a:rPr>
              <a:t>he pool of mercury act as counter </a:t>
            </a:r>
            <a:r>
              <a:rPr lang="en-US" sz="2000" dirty="0">
                <a:latin typeface="Times New Roman" panose="02020603050405020304" pitchFamily="18" charset="0"/>
                <a:cs typeface="Times New Roman" panose="02020603050405020304" pitchFamily="18" charset="0"/>
              </a:rPr>
              <a:t>electrode</a:t>
            </a:r>
            <a:r>
              <a:rPr lang="en-IQ" sz="2000" dirty="0">
                <a:latin typeface="Times New Roman" panose="02020603050405020304" pitchFamily="18" charset="0"/>
                <a:cs typeface="Times New Roman" panose="02020603050405020304" pitchFamily="18" charset="0"/>
              </a:rPr>
              <a:t> (anode(+) if DME is cathode(-)</a:t>
            </a:r>
          </a:p>
          <a:p>
            <a:pPr marL="285750" indent="-285750">
              <a:buFont typeface="Wingdings" pitchFamily="2" charset="2"/>
              <a:buChar char="§"/>
            </a:pPr>
            <a:r>
              <a:rPr lang="en-IQ" sz="2000" b="1" i="1" u="sng" dirty="0">
                <a:solidFill>
                  <a:srgbClr val="C00000"/>
                </a:solidFill>
                <a:latin typeface="Times New Roman" panose="02020603050405020304" pitchFamily="18" charset="0"/>
                <a:cs typeface="Times New Roman" panose="02020603050405020304" pitchFamily="18" charset="0"/>
              </a:rPr>
              <a:t>Note:  </a:t>
            </a:r>
            <a:r>
              <a:rPr lang="en-IQ" sz="2000" dirty="0">
                <a:latin typeface="Times New Roman" panose="02020603050405020304" pitchFamily="18" charset="0"/>
                <a:cs typeface="Times New Roman" panose="02020603050405020304" pitchFamily="18" charset="0"/>
              </a:rPr>
              <a:t>a pool of mercury due large </a:t>
            </a:r>
            <a:r>
              <a:rPr lang="en-US" sz="2000" dirty="0">
                <a:latin typeface="Times New Roman" panose="02020603050405020304" pitchFamily="18" charset="0"/>
                <a:cs typeface="Times New Roman" panose="02020603050405020304" pitchFamily="18" charset="0"/>
              </a:rPr>
              <a:t>surface</a:t>
            </a:r>
            <a:r>
              <a:rPr lang="en-IQ" sz="2000" dirty="0">
                <a:latin typeface="Times New Roman" panose="02020603050405020304" pitchFamily="18" charset="0"/>
                <a:cs typeface="Times New Roman" panose="02020603050405020304" pitchFamily="18" charset="0"/>
              </a:rPr>
              <a:t> area has </a:t>
            </a:r>
            <a:r>
              <a:rPr lang="en-US" sz="2000" dirty="0">
                <a:latin typeface="Times New Roman" panose="02020603050405020304" pitchFamily="18" charset="0"/>
                <a:cs typeface="Times New Roman" panose="02020603050405020304" pitchFamily="18" charset="0"/>
              </a:rPr>
              <a:t>a low</a:t>
            </a:r>
            <a:r>
              <a:rPr lang="en-IQ" sz="2000" dirty="0">
                <a:latin typeface="Times New Roman" panose="02020603050405020304" pitchFamily="18" charset="0"/>
                <a:cs typeface="Times New Roman" panose="02020603050405020304" pitchFamily="18" charset="0"/>
              </a:rPr>
              <a:t> current </a:t>
            </a:r>
            <a:r>
              <a:rPr lang="en-US" sz="2000" dirty="0">
                <a:latin typeface="Times New Roman" panose="02020603050405020304" pitchFamily="18" charset="0"/>
                <a:cs typeface="Times New Roman" panose="02020603050405020304" pitchFamily="18" charset="0"/>
              </a:rPr>
              <a:t>density</a:t>
            </a:r>
            <a:r>
              <a:rPr lang="en-IQ" sz="2000" dirty="0">
                <a:latin typeface="Times New Roman" panose="02020603050405020304" pitchFamily="18" charset="0"/>
                <a:cs typeface="Times New Roman" panose="02020603050405020304" pitchFamily="18" charset="0"/>
              </a:rPr>
              <a:t> and is </a:t>
            </a:r>
            <a:r>
              <a:rPr lang="en-US" sz="2000" dirty="0">
                <a:latin typeface="Times New Roman" panose="02020603050405020304" pitchFamily="18" charset="0"/>
                <a:cs typeface="Times New Roman" panose="02020603050405020304" pitchFamily="18" charset="0"/>
              </a:rPr>
              <a:t>non-polarizable</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therefore</a:t>
            </a:r>
            <a:r>
              <a:rPr lang="en-IQ" sz="2000" dirty="0">
                <a:latin typeface="Times New Roman" panose="02020603050405020304" pitchFamily="18" charset="0"/>
                <a:cs typeface="Times New Roman" panose="02020603050405020304" pitchFamily="18" charset="0"/>
              </a:rPr>
              <a:t> has constant </a:t>
            </a:r>
          </a:p>
          <a:p>
            <a:pPr marL="285750" indent="-285750">
              <a:buFont typeface="Wingdings" pitchFamily="2" charset="2"/>
              <a:buChar char="§"/>
            </a:pPr>
            <a:r>
              <a:rPr lang="en-IQ" sz="2000" dirty="0">
                <a:latin typeface="Times New Roman" panose="02020603050405020304" pitchFamily="18" charset="0"/>
                <a:cs typeface="Times New Roman" panose="02020603050405020304" pitchFamily="18" charset="0"/>
              </a:rPr>
              <a:t>Example:  </a:t>
            </a:r>
            <a:r>
              <a:rPr lang="en-US" sz="2000" dirty="0">
                <a:latin typeface="Times New Roman" panose="02020603050405020304" pitchFamily="18" charset="0"/>
                <a:cs typeface="Times New Roman" panose="02020603050405020304" pitchFamily="18" charset="0"/>
              </a:rPr>
              <a:t>Consider</a:t>
            </a:r>
            <a:r>
              <a:rPr lang="en-IQ" sz="2000" dirty="0">
                <a:latin typeface="Times New Roman" panose="02020603050405020304" pitchFamily="18" charset="0"/>
                <a:cs typeface="Times New Roman" panose="02020603050405020304" pitchFamily="18" charset="0"/>
              </a:rPr>
              <a:t> the </a:t>
            </a:r>
            <a:r>
              <a:rPr lang="en-US" sz="2000" dirty="0">
                <a:latin typeface="Times New Roman" panose="02020603050405020304" pitchFamily="18" charset="0"/>
                <a:cs typeface="Times New Roman" panose="02020603050405020304" pitchFamily="18" charset="0"/>
              </a:rPr>
              <a:t>polygraphy</a:t>
            </a:r>
            <a:r>
              <a:rPr lang="en-IQ" sz="2000" dirty="0">
                <a:latin typeface="Times New Roman" panose="02020603050405020304" pitchFamily="18" charset="0"/>
                <a:cs typeface="Times New Roman" panose="02020603050405020304" pitchFamily="18" charset="0"/>
              </a:rPr>
              <a:t> cell containing a solution of </a:t>
            </a:r>
            <a:r>
              <a:rPr lang="en-US" sz="2000" dirty="0">
                <a:latin typeface="Times New Roman" panose="02020603050405020304" pitchFamily="18" charset="0"/>
                <a:cs typeface="Times New Roman" panose="02020603050405020304" pitchFamily="18" charset="0"/>
              </a:rPr>
              <a:t>cadmium</a:t>
            </a:r>
            <a:r>
              <a:rPr lang="en-IQ" sz="2000" dirty="0">
                <a:latin typeface="Times New Roman" panose="02020603050405020304" pitchFamily="18" charset="0"/>
                <a:cs typeface="Times New Roman" panose="02020603050405020304" pitchFamily="18" charset="0"/>
              </a:rPr>
              <a:t> chloride to which external EMF is applied</a:t>
            </a:r>
          </a:p>
          <a:p>
            <a:pPr marL="285750" indent="-285750">
              <a:buFont typeface="Wingdings" pitchFamily="2" charset="2"/>
              <a:buChar char="§"/>
            </a:pPr>
            <a:r>
              <a:rPr lang="en-IQ" sz="2000" dirty="0">
                <a:latin typeface="Times New Roman" panose="02020603050405020304" pitchFamily="18" charset="0"/>
                <a:cs typeface="Times New Roman" panose="02020603050405020304" pitchFamily="18" charset="0"/>
              </a:rPr>
              <a:t>To the </a:t>
            </a:r>
            <a:r>
              <a:rPr lang="en-US" sz="2000" dirty="0">
                <a:latin typeface="Times New Roman" panose="02020603050405020304" pitchFamily="18" charset="0"/>
                <a:cs typeface="Times New Roman" panose="02020603050405020304" pitchFamily="18" charset="0"/>
              </a:rPr>
              <a:t>analyte,</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(i.e. cadmium)</a:t>
            </a:r>
            <a:r>
              <a:rPr lang="en-IQ" sz="2000" dirty="0">
                <a:latin typeface="Times New Roman" panose="02020603050405020304" pitchFamily="18" charset="0"/>
                <a:cs typeface="Times New Roman" panose="02020603050405020304" pitchFamily="18" charset="0"/>
              </a:rPr>
              <a:t> supporting electrolyte like KCL is </a:t>
            </a:r>
            <a:r>
              <a:rPr lang="en-US" sz="2000" dirty="0">
                <a:latin typeface="Times New Roman" panose="02020603050405020304" pitchFamily="18" charset="0"/>
                <a:cs typeface="Times New Roman" panose="02020603050405020304" pitchFamily="18" charset="0"/>
              </a:rPr>
              <a:t>added</a:t>
            </a:r>
            <a:r>
              <a:rPr lang="en-IQ" sz="2000" dirty="0">
                <a:latin typeface="Times New Roman" panose="02020603050405020304" pitchFamily="18" charset="0"/>
                <a:cs typeface="Times New Roman" panose="02020603050405020304" pitchFamily="18" charset="0"/>
              </a:rPr>
              <a:t> 50-100 times of  sample </a:t>
            </a:r>
            <a:r>
              <a:rPr lang="en-US" sz="2000" dirty="0">
                <a:latin typeface="Times New Roman" panose="02020603050405020304" pitchFamily="18" charset="0"/>
                <a:cs typeface="Times New Roman" panose="02020603050405020304" pitchFamily="18" charset="0"/>
              </a:rPr>
              <a:t>concentration</a:t>
            </a:r>
            <a:r>
              <a:rPr lang="en-IQ" sz="2000" dirty="0">
                <a:latin typeface="Times New Roman" panose="02020603050405020304" pitchFamily="18" charset="0"/>
                <a:cs typeface="Times New Roman" panose="02020603050405020304" pitchFamily="18" charset="0"/>
              </a:rPr>
              <a:t> to </a:t>
            </a:r>
            <a:r>
              <a:rPr lang="en-US" sz="2000" dirty="0">
                <a:latin typeface="Times New Roman" panose="02020603050405020304" pitchFamily="18" charset="0"/>
                <a:cs typeface="Times New Roman" panose="02020603050405020304" pitchFamily="18" charset="0"/>
              </a:rPr>
              <a:t>eliminate</a:t>
            </a:r>
            <a:r>
              <a:rPr lang="en-IQ" sz="2000" dirty="0">
                <a:latin typeface="Times New Roman" panose="02020603050405020304" pitchFamily="18" charset="0"/>
                <a:cs typeface="Times New Roman" panose="02020603050405020304" pitchFamily="18" charset="0"/>
              </a:rPr>
              <a:t> the </a:t>
            </a:r>
            <a:r>
              <a:rPr lang="en-US" sz="2000" dirty="0">
                <a:latin typeface="Times New Roman" panose="02020603050405020304" pitchFamily="18" charset="0"/>
                <a:cs typeface="Times New Roman" panose="02020603050405020304" pitchFamily="18" charset="0"/>
              </a:rPr>
              <a:t>migration</a:t>
            </a:r>
            <a:r>
              <a:rPr lang="en-IQ" sz="2000" dirty="0">
                <a:latin typeface="Times New Roman" panose="02020603050405020304" pitchFamily="18" charset="0"/>
                <a:cs typeface="Times New Roman" panose="02020603050405020304" pitchFamily="18" charset="0"/>
              </a:rPr>
              <a:t> current(additional </a:t>
            </a:r>
            <a:r>
              <a:rPr lang="en-US" sz="2000" dirty="0">
                <a:latin typeface="Times New Roman" panose="02020603050405020304" pitchFamily="18" charset="0"/>
                <a:cs typeface="Times New Roman" panose="02020603050405020304" pitchFamily="18" charset="0"/>
              </a:rPr>
              <a:t>current</a:t>
            </a:r>
            <a:r>
              <a:rPr lang="en-IQ" sz="2000" dirty="0">
                <a:latin typeface="Times New Roman" panose="02020603050405020304" pitchFamily="18" charset="0"/>
                <a:cs typeface="Times New Roman" panose="02020603050405020304" pitchFamily="18" charset="0"/>
              </a:rPr>
              <a:t> produced by </a:t>
            </a:r>
            <a:r>
              <a:rPr lang="en-US" sz="2000" dirty="0">
                <a:latin typeface="Times New Roman" panose="02020603050405020304" pitchFamily="18" charset="0"/>
                <a:cs typeface="Times New Roman" panose="02020603050405020304" pitchFamily="18" charset="0"/>
              </a:rPr>
              <a:t>electrostatic</a:t>
            </a:r>
            <a:r>
              <a:rPr lang="en-IQ" sz="2000" dirty="0">
                <a:latin typeface="Times New Roman" panose="02020603050405020304" pitchFamily="18" charset="0"/>
                <a:cs typeface="Times New Roman" panose="02020603050405020304" pitchFamily="18" charset="0"/>
              </a:rPr>
              <a:t> attraction of cations to the surface of a dropping </a:t>
            </a:r>
            <a:r>
              <a:rPr lang="en-US" sz="2000" dirty="0">
                <a:latin typeface="Times New Roman" panose="02020603050405020304" pitchFamily="18" charset="0"/>
                <a:cs typeface="Times New Roman" panose="02020603050405020304" pitchFamily="18" charset="0"/>
              </a:rPr>
              <a:t>electrode,</a:t>
            </a:r>
            <a:r>
              <a:rPr lang="en-IQ" sz="2000" dirty="0">
                <a:latin typeface="Times New Roman" panose="02020603050405020304" pitchFamily="18" charset="0"/>
                <a:cs typeface="Times New Roman" panose="02020603050405020304" pitchFamily="18" charset="0"/>
              </a:rPr>
              <a:t> an </a:t>
            </a:r>
            <a:r>
              <a:rPr lang="en-US" sz="2000" dirty="0">
                <a:latin typeface="Times New Roman" panose="02020603050405020304" pitchFamily="18" charset="0"/>
                <a:cs typeface="Times New Roman" panose="02020603050405020304" pitchFamily="18" charset="0"/>
              </a:rPr>
              <a:t>unpredictable</a:t>
            </a:r>
            <a:r>
              <a:rPr lang="en-IQ" sz="2000" dirty="0">
                <a:latin typeface="Times New Roman" panose="02020603050405020304" pitchFamily="18" charset="0"/>
                <a:cs typeface="Times New Roman" panose="02020603050405020304" pitchFamily="18" charset="0"/>
              </a:rPr>
              <a:t> voltammeter)</a:t>
            </a:r>
          </a:p>
          <a:p>
            <a:pPr marL="285750" indent="-285750">
              <a:buFont typeface="Wingdings" pitchFamily="2" charset="2"/>
              <a:buChar char="§"/>
            </a:pPr>
            <a:r>
              <a:rPr lang="en-US" sz="2000" dirty="0">
                <a:latin typeface="Times New Roman" panose="02020603050405020304" pitchFamily="18" charset="0"/>
                <a:cs typeface="Times New Roman" panose="02020603050405020304" pitchFamily="18" charset="0"/>
              </a:rPr>
              <a:t>P</a:t>
            </a:r>
            <a:r>
              <a:rPr lang="en-IQ" sz="2000" dirty="0">
                <a:latin typeface="Times New Roman" panose="02020603050405020304" pitchFamily="18" charset="0"/>
                <a:cs typeface="Times New Roman" panose="02020603050405020304" pitchFamily="18" charset="0"/>
              </a:rPr>
              <a:t>ure nitrogen or hydrogen gas is bubbled to expel the dissolved oxygen</a:t>
            </a:r>
          </a:p>
          <a:p>
            <a:pPr marL="285750" indent="-285750">
              <a:buFont typeface="Wingdings" pitchFamily="2" charset="2"/>
              <a:buChar char="§"/>
            </a:pPr>
            <a:r>
              <a:rPr lang="en-US" sz="2000" dirty="0">
                <a:latin typeface="Times New Roman" panose="02020603050405020304" pitchFamily="18" charset="0"/>
                <a:cs typeface="Times New Roman" panose="02020603050405020304" pitchFamily="18" charset="0"/>
              </a:rPr>
              <a:t>T</a:t>
            </a:r>
            <a:r>
              <a:rPr lang="en-IQ" sz="2000" dirty="0">
                <a:latin typeface="Times New Roman" panose="02020603050405020304" pitchFamily="18" charset="0"/>
                <a:cs typeface="Times New Roman" panose="02020603050405020304" pitchFamily="18" charset="0"/>
              </a:rPr>
              <a:t>he </a:t>
            </a:r>
            <a:r>
              <a:rPr lang="en-US" sz="2000" dirty="0">
                <a:latin typeface="Times New Roman" panose="02020603050405020304" pitchFamily="18" charset="0"/>
                <a:cs typeface="Times New Roman" panose="02020603050405020304" pitchFamily="18" charset="0"/>
              </a:rPr>
              <a:t>positively</a:t>
            </a:r>
            <a:r>
              <a:rPr lang="en-IQ" sz="2000" dirty="0">
                <a:latin typeface="Times New Roman" panose="02020603050405020304" pitchFamily="18" charset="0"/>
                <a:cs typeface="Times New Roman" panose="02020603050405020304" pitchFamily="18" charset="0"/>
              </a:rPr>
              <a:t> charged ions(Cd</a:t>
            </a:r>
            <a:r>
              <a:rPr lang="en-IQ" sz="2000" baseline="30000" dirty="0">
                <a:latin typeface="Times New Roman" panose="02020603050405020304" pitchFamily="18" charset="0"/>
                <a:cs typeface="Times New Roman" panose="02020603050405020304" pitchFamily="18" charset="0"/>
              </a:rPr>
              <a:t>+2</a:t>
            </a:r>
            <a:r>
              <a:rPr lang="en-IQ" sz="2000" dirty="0">
                <a:latin typeface="Times New Roman" panose="02020603050405020304" pitchFamily="18" charset="0"/>
                <a:cs typeface="Times New Roman" panose="02020603050405020304" pitchFamily="18" charset="0"/>
              </a:rPr>
              <a:t>) present in </a:t>
            </a:r>
            <a:r>
              <a:rPr lang="en-US" sz="2000" dirty="0">
                <a:latin typeface="Times New Roman" panose="02020603050405020304" pitchFamily="18" charset="0"/>
                <a:cs typeface="Times New Roman" panose="02020603050405020304" pitchFamily="18" charset="0"/>
              </a:rPr>
              <a:t>the solution</a:t>
            </a:r>
            <a:r>
              <a:rPr lang="en-IQ" sz="2000" dirty="0">
                <a:latin typeface="Times New Roman" panose="02020603050405020304" pitchFamily="18" charset="0"/>
                <a:cs typeface="Times New Roman" panose="02020603050405020304" pitchFamily="18" charset="0"/>
              </a:rPr>
              <a:t> will </a:t>
            </a:r>
            <a:r>
              <a:rPr lang="en-US" sz="2000" dirty="0">
                <a:latin typeface="Times New Roman" panose="02020603050405020304" pitchFamily="18" charset="0"/>
                <a:cs typeface="Times New Roman" panose="02020603050405020304" pitchFamily="18" charset="0"/>
              </a:rPr>
              <a:t>be attracted</a:t>
            </a:r>
            <a:r>
              <a:rPr lang="en-IQ" sz="2000" dirty="0">
                <a:latin typeface="Times New Roman" panose="02020603050405020304" pitchFamily="18" charset="0"/>
                <a:cs typeface="Times New Roman" panose="02020603050405020304" pitchFamily="18" charset="0"/>
              </a:rPr>
              <a:t> to the drooping mercury electrode(-)by an electrical force and by diffusion force resulting from </a:t>
            </a:r>
            <a:r>
              <a:rPr lang="en-US" sz="2000" dirty="0">
                <a:latin typeface="Times New Roman" panose="02020603050405020304" pitchFamily="18" charset="0"/>
                <a:cs typeface="Times New Roman" panose="02020603050405020304" pitchFamily="18" charset="0"/>
              </a:rPr>
              <a:t>the concentration</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gradient</a:t>
            </a:r>
            <a:r>
              <a:rPr lang="en-IQ" sz="2000" dirty="0">
                <a:latin typeface="Times New Roman" panose="02020603050405020304" pitchFamily="18" charset="0"/>
                <a:cs typeface="Times New Roman" panose="02020603050405020304" pitchFamily="18" charset="0"/>
              </a:rPr>
              <a:t> formed at the </a:t>
            </a:r>
            <a:r>
              <a:rPr lang="en-US" sz="2000" dirty="0">
                <a:latin typeface="Times New Roman" panose="02020603050405020304" pitchFamily="18" charset="0"/>
                <a:cs typeface="Times New Roman" panose="02020603050405020304" pitchFamily="18" charset="0"/>
              </a:rPr>
              <a:t>surf non-polarizable, ace</a:t>
            </a:r>
            <a:r>
              <a:rPr lang="en-IQ" sz="2000" dirty="0">
                <a:latin typeface="Times New Roman" panose="02020603050405020304" pitchFamily="18" charset="0"/>
                <a:cs typeface="Times New Roman" panose="02020603050405020304" pitchFamily="18" charset="0"/>
              </a:rPr>
              <a:t> of the electrode</a:t>
            </a:r>
          </a:p>
          <a:p>
            <a:pPr marL="285750" indent="-285750">
              <a:buFont typeface="Wingdings" pitchFamily="2" charset="2"/>
              <a:buChar char="§"/>
            </a:pPr>
            <a:r>
              <a:rPr lang="en-IQ" sz="2000" dirty="0">
                <a:latin typeface="Times New Roman" panose="02020603050405020304" pitchFamily="18" charset="0"/>
                <a:cs typeface="Times New Roman" panose="02020603050405020304" pitchFamily="18" charset="0"/>
              </a:rPr>
              <a:t>Thus total current flowing through the cell </a:t>
            </a:r>
            <a:r>
              <a:rPr lang="en-US" sz="2000" dirty="0">
                <a:latin typeface="Times New Roman" panose="02020603050405020304" pitchFamily="18" charset="0"/>
                <a:cs typeface="Times New Roman" panose="02020603050405020304" pitchFamily="18" charset="0"/>
              </a:rPr>
              <a:t>may be</a:t>
            </a:r>
            <a:r>
              <a:rPr lang="en-IQ" sz="2000" dirty="0">
                <a:latin typeface="Times New Roman" panose="02020603050405020304" pitchFamily="18" charset="0"/>
                <a:cs typeface="Times New Roman" panose="02020603050405020304" pitchFamily="18" charset="0"/>
              </a:rPr>
              <a:t> regarded as the sum of electrical and diffusive forces</a:t>
            </a:r>
          </a:p>
          <a:p>
            <a:pPr marL="285750" indent="-285750">
              <a:buFont typeface="Wingdings" pitchFamily="2" charset="2"/>
              <a:buChar char="§"/>
            </a:pPr>
            <a:r>
              <a:rPr lang="en-US" sz="2000" dirty="0">
                <a:latin typeface="Times New Roman" panose="02020603050405020304" pitchFamily="18" charset="0"/>
                <a:cs typeface="Times New Roman" panose="02020603050405020304" pitchFamily="18" charset="0"/>
              </a:rPr>
              <a:t>W</a:t>
            </a:r>
            <a:r>
              <a:rPr lang="en-IQ" sz="2000" dirty="0">
                <a:latin typeface="Times New Roman" panose="02020603050405020304" pitchFamily="18" charset="0"/>
                <a:cs typeface="Times New Roman" panose="02020603050405020304" pitchFamily="18" charset="0"/>
              </a:rPr>
              <a:t>hen </a:t>
            </a:r>
            <a:r>
              <a:rPr lang="en-US" sz="2000" dirty="0">
                <a:latin typeface="Times New Roman" panose="02020603050405020304" pitchFamily="18" charset="0"/>
                <a:cs typeface="Times New Roman" panose="02020603050405020304" pitchFamily="18" charset="0"/>
              </a:rPr>
              <a:t>the applied</a:t>
            </a:r>
            <a:r>
              <a:rPr lang="en-IQ" sz="2000" dirty="0">
                <a:latin typeface="Times New Roman" panose="02020603050405020304" pitchFamily="18" charset="0"/>
                <a:cs typeface="Times New Roman" panose="02020603050405020304" pitchFamily="18" charset="0"/>
              </a:rPr>
              <a:t> voltage is increased and </a:t>
            </a:r>
            <a:r>
              <a:rPr lang="en-US" sz="2000" dirty="0">
                <a:latin typeface="Times New Roman" panose="02020603050405020304" pitchFamily="18" charset="0"/>
                <a:cs typeface="Times New Roman" panose="02020603050405020304" pitchFamily="18" charset="0"/>
              </a:rPr>
              <a:t>the current</a:t>
            </a:r>
            <a:r>
              <a:rPr lang="en-IQ" sz="2000" dirty="0">
                <a:latin typeface="Times New Roman" panose="02020603050405020304" pitchFamily="18" charset="0"/>
                <a:cs typeface="Times New Roman" panose="02020603050405020304" pitchFamily="18" charset="0"/>
              </a:rPr>
              <a:t> is recorded a graph will be obtained</a:t>
            </a:r>
          </a:p>
          <a:p>
            <a:pPr marL="285750" indent="-285750">
              <a:buFont typeface="Wingdings" pitchFamily="2" charset="2"/>
              <a:buChar char="§"/>
            </a:pPr>
            <a:r>
              <a:rPr lang="en-US" sz="2000" dirty="0">
                <a:latin typeface="Times New Roman" panose="02020603050405020304" pitchFamily="18" charset="0"/>
                <a:cs typeface="Times New Roman" panose="02020603050405020304" pitchFamily="18" charset="0"/>
              </a:rPr>
              <a:t>The graph</a:t>
            </a:r>
            <a:r>
              <a:rPr lang="en-IQ" sz="2000" dirty="0">
                <a:latin typeface="Times New Roman" panose="02020603050405020304" pitchFamily="18" charset="0"/>
                <a:cs typeface="Times New Roman" panose="02020603050405020304" pitchFamily="18" charset="0"/>
              </a:rPr>
              <a:t> is </a:t>
            </a:r>
            <a:r>
              <a:rPr lang="en-US" sz="2000" dirty="0">
                <a:latin typeface="Times New Roman" panose="02020603050405020304" pitchFamily="18" charset="0"/>
                <a:cs typeface="Times New Roman" panose="02020603050405020304" pitchFamily="18" charset="0"/>
              </a:rPr>
              <a:t>plotted</a:t>
            </a:r>
            <a:r>
              <a:rPr lang="en-IQ" sz="2000" dirty="0">
                <a:latin typeface="Times New Roman" panose="02020603050405020304" pitchFamily="18" charset="0"/>
                <a:cs typeface="Times New Roman" panose="02020603050405020304" pitchFamily="18" charset="0"/>
              </a:rPr>
              <a:t> between </a:t>
            </a:r>
            <a:r>
              <a:rPr lang="en-US" sz="2000" dirty="0">
                <a:latin typeface="Times New Roman" panose="02020603050405020304" pitchFamily="18" charset="0"/>
                <a:cs typeface="Times New Roman" panose="02020603050405020304" pitchFamily="18" charset="0"/>
              </a:rPr>
              <a:t>the voltage</a:t>
            </a:r>
            <a:r>
              <a:rPr lang="en-IQ" sz="2000" dirty="0">
                <a:latin typeface="Times New Roman" panose="02020603050405020304" pitchFamily="18" charset="0"/>
                <a:cs typeface="Times New Roman" panose="02020603050405020304" pitchFamily="18" charset="0"/>
              </a:rPr>
              <a:t> applied and </a:t>
            </a:r>
            <a:r>
              <a:rPr lang="en-US" sz="2000" dirty="0">
                <a:latin typeface="Times New Roman" panose="02020603050405020304" pitchFamily="18" charset="0"/>
                <a:cs typeface="Times New Roman" panose="02020603050405020304" pitchFamily="18" charset="0"/>
              </a:rPr>
              <a:t>the current; this</a:t>
            </a:r>
            <a:r>
              <a:rPr lang="en-IQ" sz="2000" dirty="0">
                <a:latin typeface="Times New Roman" panose="02020603050405020304" pitchFamily="18" charset="0"/>
                <a:cs typeface="Times New Roman" panose="02020603050405020304" pitchFamily="18" charset="0"/>
              </a:rPr>
              <a:t> graph </a:t>
            </a:r>
            <a:r>
              <a:rPr lang="en-US" sz="2000" dirty="0">
                <a:latin typeface="Times New Roman" panose="02020603050405020304" pitchFamily="18" charset="0"/>
                <a:cs typeface="Times New Roman" panose="02020603050405020304" pitchFamily="18" charset="0"/>
              </a:rPr>
              <a:t>is called</a:t>
            </a:r>
            <a:r>
              <a:rPr lang="en-IQ"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 polarograph,</a:t>
            </a:r>
            <a:r>
              <a:rPr lang="en-IQ" sz="2000" dirty="0">
                <a:latin typeface="Times New Roman" panose="02020603050405020304" pitchFamily="18" charset="0"/>
                <a:cs typeface="Times New Roman" panose="02020603050405020304" pitchFamily="18" charset="0"/>
              </a:rPr>
              <a:t> and the apparatus is known as </a:t>
            </a:r>
            <a:r>
              <a:rPr lang="en-US" sz="2000" dirty="0">
                <a:latin typeface="Times New Roman" panose="02020603050405020304" pitchFamily="18" charset="0"/>
                <a:cs typeface="Times New Roman" panose="02020603050405020304" pitchFamily="18" charset="0"/>
              </a:rPr>
              <a:t>a polarogram</a:t>
            </a:r>
            <a:endParaRPr lang="en-IQ" sz="2000" dirty="0">
              <a:latin typeface="Times New Roman" panose="02020603050405020304" pitchFamily="18" charset="0"/>
              <a:cs typeface="Times New Roman" panose="02020603050405020304" pitchFamily="18" charset="0"/>
            </a:endParaRPr>
          </a:p>
          <a:p>
            <a:r>
              <a:rPr lang="en-US" sz="2000" dirty="0">
                <a:solidFill>
                  <a:schemeClr val="accent1">
                    <a:lumMod val="75000"/>
                  </a:schemeClr>
                </a:solidFill>
                <a:latin typeface="Times New Roman" panose="02020603050405020304" pitchFamily="18" charset="0"/>
                <a:cs typeface="Times New Roman" panose="02020603050405020304" pitchFamily="18" charset="0"/>
              </a:rPr>
              <a:t>The electromotive force (EMF) is the maximum potential difference between two electrodes</a:t>
            </a:r>
            <a:endParaRPr lang="en-IQ"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4D1E143E-E8C2-4B42-928F-1D6650555559}"/>
              </a:ext>
            </a:extLst>
          </p:cNvPr>
          <p:cNvSpPr>
            <a:spLocks noGrp="1" noChangeArrowheads="1"/>
          </p:cNvSpPr>
          <p:nvPr>
            <p:ph type="title"/>
          </p:nvPr>
        </p:nvSpPr>
        <p:spPr>
          <a:xfrm>
            <a:off x="1752600" y="-131508"/>
            <a:ext cx="8229600" cy="944563"/>
          </a:xfrm>
        </p:spPr>
        <p:txBody>
          <a:bodyPr/>
          <a:lstStyle/>
          <a:p>
            <a:pPr algn="ctr" eaLnBrk="1" hangingPunct="1"/>
            <a:r>
              <a:rPr lang="en-US" altLang="en-US" sz="3200" b="1" i="1" u="sng" dirty="0">
                <a:solidFill>
                  <a:srgbClr val="CC0000"/>
                </a:solidFill>
                <a:latin typeface="Times New Roman" panose="02020603050405020304" pitchFamily="18" charset="0"/>
                <a:cs typeface="Times New Roman" panose="02020603050405020304" pitchFamily="18" charset="0"/>
              </a:rPr>
              <a:t>Why Dropping Mercury Electrode?</a:t>
            </a:r>
            <a:endParaRPr lang="en-US" altLang="en-US" i="1" u="sng" dirty="0">
              <a:solidFill>
                <a:srgbClr val="000000"/>
              </a:solidFill>
              <a:latin typeface="Times New Roman" panose="02020603050405020304" pitchFamily="18" charset="0"/>
              <a:cs typeface="Times New Roman" panose="02020603050405020304" pitchFamily="18" charset="0"/>
            </a:endParaRPr>
          </a:p>
        </p:txBody>
      </p:sp>
      <p:sp>
        <p:nvSpPr>
          <p:cNvPr id="9218" name="Rectangle 3">
            <a:extLst>
              <a:ext uri="{FF2B5EF4-FFF2-40B4-BE49-F238E27FC236}">
                <a16:creationId xmlns:a16="http://schemas.microsoft.com/office/drawing/2014/main" id="{ADBD7A98-849A-6E43-A53D-1931B71BAFF9}"/>
              </a:ext>
            </a:extLst>
          </p:cNvPr>
          <p:cNvSpPr>
            <a:spLocks noGrp="1" noChangeArrowheads="1"/>
          </p:cNvSpPr>
          <p:nvPr>
            <p:ph idx="1"/>
          </p:nvPr>
        </p:nvSpPr>
        <p:spPr>
          <a:xfrm>
            <a:off x="99934" y="797799"/>
            <a:ext cx="11992131" cy="5741113"/>
          </a:xfrm>
        </p:spPr>
        <p:txBody>
          <a:bodyPr>
            <a:noAutofit/>
          </a:bodyPr>
          <a:lstStyle/>
          <a:p>
            <a:pPr marL="0" indent="0">
              <a:buNone/>
            </a:pPr>
            <a:r>
              <a:rPr lang="en-US" sz="2000" dirty="0">
                <a:effectLst/>
                <a:latin typeface="Times New Roman" panose="02020603050405020304" pitchFamily="18" charset="0"/>
                <a:cs typeface="Times New Roman" panose="02020603050405020304" pitchFamily="18" charset="0"/>
              </a:rPr>
              <a:t>The fact that Mercury is a liquid metal provides several advantages such as: </a:t>
            </a:r>
          </a:p>
          <a:p>
            <a:pPr>
              <a:buFont typeface="Wingdings" pitchFamily="2" charset="2"/>
              <a:buChar char="ü"/>
            </a:pPr>
            <a:r>
              <a:rPr lang="en-US" altLang="en-US" sz="2000" dirty="0">
                <a:solidFill>
                  <a:srgbClr val="000000"/>
                </a:solidFill>
                <a:latin typeface="Times New Roman" panose="02020603050405020304" pitchFamily="18" charset="0"/>
                <a:cs typeface="Times New Roman" panose="02020603050405020304" pitchFamily="18" charset="0"/>
              </a:rPr>
              <a:t>Hg yields reproducible current‑potential data. </a:t>
            </a:r>
          </a:p>
          <a:p>
            <a:pPr>
              <a:buFont typeface="Wingdings" pitchFamily="2" charset="2"/>
              <a:buChar char="ü"/>
            </a:pPr>
            <a:r>
              <a:rPr lang="en-US" sz="2000" dirty="0">
                <a:effectLst/>
                <a:latin typeface="Times New Roman" panose="02020603050405020304" pitchFamily="18" charset="0"/>
                <a:cs typeface="Times New Roman" panose="02020603050405020304" pitchFamily="18" charset="0"/>
              </a:rPr>
              <a:t>Excellent renewability and reproducibility of the surface, </a:t>
            </a:r>
            <a:r>
              <a:rPr lang="en-US" sz="2000" dirty="0">
                <a:solidFill>
                  <a:srgbClr val="000000"/>
                </a:solidFill>
                <a:effectLst/>
                <a:latin typeface="Times New Roman" panose="02020603050405020304" pitchFamily="18" charset="0"/>
                <a:cs typeface="Times New Roman" panose="02020603050405020304" pitchFamily="18" charset="0"/>
              </a:rPr>
              <a:t>t</a:t>
            </a:r>
            <a:r>
              <a:rPr lang="en-US" altLang="en-US" sz="2000" dirty="0">
                <a:solidFill>
                  <a:srgbClr val="000000"/>
                </a:solidFill>
                <a:latin typeface="Times New Roman" panose="02020603050405020304" pitchFamily="18" charset="0"/>
                <a:cs typeface="Times New Roman" panose="02020603050405020304" pitchFamily="18" charset="0"/>
              </a:rPr>
              <a:t>his reproducibility can be attributed to the continuous exposure of fresh surfaces to the growing mercury drop. </a:t>
            </a:r>
          </a:p>
          <a:p>
            <a:pPr>
              <a:buFont typeface="Wingdings" pitchFamily="2" charset="2"/>
              <a:buChar char="ü"/>
            </a:pPr>
            <a:r>
              <a:rPr lang="en-US" altLang="en-US" sz="2000" dirty="0">
                <a:solidFill>
                  <a:srgbClr val="000000"/>
                </a:solidFill>
                <a:latin typeface="Times New Roman" panose="02020603050405020304" pitchFamily="18" charset="0"/>
                <a:cs typeface="Times New Roman" panose="02020603050405020304" pitchFamily="18" charset="0"/>
              </a:rPr>
              <a:t>With any other electrode (such as Pt in various forms), the potential depends on its surface condition and therefore on its previous treatment.</a:t>
            </a:r>
          </a:p>
          <a:p>
            <a:pPr>
              <a:buFont typeface="Wingdings" pitchFamily="2" charset="2"/>
              <a:buChar char="ü"/>
            </a:pPr>
            <a:r>
              <a:rPr lang="en-US" altLang="en-US" sz="2000" dirty="0">
                <a:solidFill>
                  <a:srgbClr val="000000"/>
                </a:solidFill>
                <a:latin typeface="Times New Roman" panose="02020603050405020304" pitchFamily="18" charset="0"/>
                <a:cs typeface="Times New Roman" panose="02020603050405020304" pitchFamily="18" charset="0"/>
              </a:rPr>
              <a:t>Many reactions studied with the mercury electrode are reductions. </a:t>
            </a:r>
          </a:p>
          <a:p>
            <a:pPr>
              <a:buFont typeface="Wingdings" pitchFamily="2" charset="2"/>
              <a:buChar char="ü"/>
            </a:pPr>
            <a:r>
              <a:rPr lang="en-US" altLang="en-US" sz="2000" dirty="0">
                <a:solidFill>
                  <a:srgbClr val="000000"/>
                </a:solidFill>
                <a:latin typeface="Times New Roman" panose="02020603050405020304" pitchFamily="18" charset="0"/>
                <a:cs typeface="Times New Roman" panose="02020603050405020304" pitchFamily="18" charset="0"/>
              </a:rPr>
              <a:t>At a Pt surface, the reduction of solvent is expected to compete with the reduction of many analyte species, especially in acidic solutions.</a:t>
            </a:r>
          </a:p>
          <a:p>
            <a:pPr>
              <a:buFont typeface="Wingdings" pitchFamily="2" charset="2"/>
              <a:buChar char="ü"/>
            </a:pPr>
            <a:r>
              <a:rPr lang="en-US" altLang="en-US" sz="2000" dirty="0">
                <a:solidFill>
                  <a:srgbClr val="000000"/>
                </a:solidFill>
                <a:latin typeface="Times New Roman" panose="02020603050405020304" pitchFamily="18" charset="0"/>
                <a:cs typeface="Times New Roman" panose="02020603050405020304" pitchFamily="18" charset="0"/>
              </a:rPr>
              <a:t>The high overpotential for H</a:t>
            </a:r>
            <a:r>
              <a:rPr lang="en-US" altLang="en-US" sz="2000" baseline="30000" dirty="0">
                <a:solidFill>
                  <a:srgbClr val="000000"/>
                </a:solidFill>
                <a:latin typeface="Times New Roman" panose="02020603050405020304" pitchFamily="18" charset="0"/>
                <a:cs typeface="Times New Roman" panose="02020603050405020304" pitchFamily="18" charset="0"/>
              </a:rPr>
              <a:t>+</a:t>
            </a:r>
            <a:r>
              <a:rPr lang="en-US" altLang="en-US" sz="2000" dirty="0">
                <a:solidFill>
                  <a:srgbClr val="000000"/>
                </a:solidFill>
                <a:latin typeface="Times New Roman" panose="02020603050405020304" pitchFamily="18" charset="0"/>
                <a:cs typeface="Times New Roman" panose="02020603050405020304" pitchFamily="18" charset="0"/>
              </a:rPr>
              <a:t> reduction at the mercury surface. Therefore, H</a:t>
            </a:r>
            <a:r>
              <a:rPr lang="en-US" altLang="en-US" sz="2000" baseline="30000" dirty="0">
                <a:solidFill>
                  <a:srgbClr val="000000"/>
                </a:solidFill>
                <a:latin typeface="Times New Roman" panose="02020603050405020304" pitchFamily="18" charset="0"/>
                <a:cs typeface="Times New Roman" panose="02020603050405020304" pitchFamily="18" charset="0"/>
              </a:rPr>
              <a:t>+</a:t>
            </a:r>
            <a:r>
              <a:rPr lang="en-US" altLang="en-US" sz="2000" dirty="0">
                <a:solidFill>
                  <a:srgbClr val="000000"/>
                </a:solidFill>
                <a:latin typeface="Times New Roman" panose="02020603050405020304" pitchFamily="18" charset="0"/>
                <a:cs typeface="Times New Roman" panose="02020603050405020304" pitchFamily="18" charset="0"/>
              </a:rPr>
              <a:t> reduction does not interfere with many reductions. </a:t>
            </a:r>
          </a:p>
          <a:p>
            <a:pPr>
              <a:buFont typeface="Wingdings" pitchFamily="2" charset="2"/>
              <a:buChar char="ü"/>
            </a:pPr>
            <a:r>
              <a:rPr lang="en-US" sz="2000" dirty="0">
                <a:latin typeface="Times New Roman" panose="02020603050405020304" pitchFamily="18" charset="0"/>
                <a:cs typeface="Times New Roman" panose="02020603050405020304" pitchFamily="18" charset="0"/>
              </a:rPr>
              <a:t>Hg displays a wide potential range of operations in aqueous solution due to its large hydrogen overpotential. </a:t>
            </a:r>
          </a:p>
          <a:p>
            <a:pPr>
              <a:buFont typeface="Wingdings" pitchFamily="2" charset="2"/>
              <a:buChar char="ü"/>
            </a:pPr>
            <a:r>
              <a:rPr lang="en-US" sz="2000" dirty="0">
                <a:latin typeface="Times New Roman" panose="02020603050405020304" pitchFamily="18" charset="0"/>
                <a:cs typeface="Times New Roman" panose="02020603050405020304" pitchFamily="18" charset="0"/>
              </a:rPr>
              <a:t>Hg surface is readily regenerated by producing a new drop or film</a:t>
            </a:r>
          </a:p>
          <a:p>
            <a:pPr>
              <a:buFont typeface="Wingdings" pitchFamily="2" charset="2"/>
              <a:buChar char="ü"/>
            </a:pPr>
            <a:r>
              <a:rPr lang="en-US" sz="2000" dirty="0">
                <a:latin typeface="Times New Roman" panose="02020603050405020304" pitchFamily="18" charset="0"/>
                <a:cs typeface="Times New Roman" panose="02020603050405020304" pitchFamily="18" charset="0"/>
              </a:rPr>
              <a:t>Many metal ions can be reversibly reduced into it.</a:t>
            </a:r>
          </a:p>
          <a:p>
            <a:pPr>
              <a:buFont typeface="Wingdings" pitchFamily="2" charset="2"/>
              <a:buChar char="ü"/>
            </a:pPr>
            <a:r>
              <a:rPr lang="en-US" sz="2000" dirty="0">
                <a:effectLst/>
                <a:latin typeface="Times New Roman" panose="02020603050405020304" pitchFamily="18" charset="0"/>
                <a:cs typeface="Times New Roman" panose="02020603050405020304" pitchFamily="18" charset="0"/>
              </a:rPr>
              <a:t>Mercury can be easily purified as it is </a:t>
            </a:r>
            <a:r>
              <a:rPr lang="en-US" sz="2000" dirty="0">
                <a:latin typeface="Times New Roman" panose="02020603050405020304" pitchFamily="18" charset="0"/>
                <a:cs typeface="Times New Roman" panose="02020603050405020304" pitchFamily="18" charset="0"/>
              </a:rPr>
              <a:t>a </a:t>
            </a:r>
            <a:r>
              <a:rPr lang="en-US" sz="2000" dirty="0">
                <a:effectLst/>
                <a:latin typeface="Times New Roman" panose="02020603050405020304" pitchFamily="18" charset="0"/>
                <a:cs typeface="Times New Roman" panose="02020603050405020304" pitchFamily="18" charset="0"/>
              </a:rPr>
              <a:t>liquid with an atomically smooth surface.</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lgn="l" rtl="0" eaLnBrk="1" hangingPunct="1">
              <a:lnSpc>
                <a:spcPct val="80000"/>
              </a:lnSpc>
              <a:buFont typeface="Symbol" pitchFamily="2" charset="2"/>
              <a:buChar char=""/>
            </a:pPr>
            <a:endParaRPr lang="en-US" altLang="en-US" sz="2000" dirty="0">
              <a:solidFill>
                <a:srgbClr val="000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CE44E8B-CA5A-9643-8EB5-B35E5EF32BB6}"/>
              </a:ext>
            </a:extLst>
          </p:cNvPr>
          <p:cNvSpPr>
            <a:spLocks noGrp="1"/>
          </p:cNvSpPr>
          <p:nvPr>
            <p:ph type="sldNum" sz="quarter" idx="12"/>
          </p:nvPr>
        </p:nvSpPr>
        <p:spPr/>
        <p:txBody>
          <a:bodyPr/>
          <a:lstStyle/>
          <a:p>
            <a:fld id="{F7B880A6-714D-A744-9B5A-C2C98D5C3366}" type="slidenum">
              <a:rPr lang="en-US" smtClean="0"/>
              <a:t>7</a:t>
            </a:fld>
            <a:endParaRPr lang="en-US"/>
          </a:p>
        </p:txBody>
      </p:sp>
    </p:spTree>
    <p:extLst>
      <p:ext uri="{BB962C8B-B14F-4D97-AF65-F5344CB8AC3E}">
        <p14:creationId xmlns:p14="http://schemas.microsoft.com/office/powerpoint/2010/main" val="2385912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F422-059E-444D-B4D3-45645C25BE8D}"/>
              </a:ext>
            </a:extLst>
          </p:cNvPr>
          <p:cNvSpPr>
            <a:spLocks noGrp="1"/>
          </p:cNvSpPr>
          <p:nvPr>
            <p:ph type="title"/>
          </p:nvPr>
        </p:nvSpPr>
        <p:spPr>
          <a:xfrm>
            <a:off x="5118653" y="192845"/>
            <a:ext cx="3177209" cy="403503"/>
          </a:xfrm>
        </p:spPr>
        <p:txBody>
          <a:bodyPr>
            <a:normAutofit fontScale="90000"/>
          </a:bodyPr>
          <a:lstStyle/>
          <a:p>
            <a:r>
              <a:rPr lang="en-US" sz="3600" b="1" i="1" u="sng" dirty="0">
                <a:solidFill>
                  <a:srgbClr val="C00000"/>
                </a:solidFill>
                <a:latin typeface="Times New Roman" panose="02020603050405020304" pitchFamily="18" charset="0"/>
                <a:cs typeface="Times New Roman" panose="02020603050405020304" pitchFamily="18" charset="0"/>
              </a:rPr>
              <a:t>Principle</a:t>
            </a:r>
          </a:p>
        </p:txBody>
      </p:sp>
      <p:sp>
        <p:nvSpPr>
          <p:cNvPr id="5" name="Content Placeholder 4">
            <a:extLst>
              <a:ext uri="{FF2B5EF4-FFF2-40B4-BE49-F238E27FC236}">
                <a16:creationId xmlns:a16="http://schemas.microsoft.com/office/drawing/2014/main" id="{87375289-89E8-A44B-9588-102F3FD6983D}"/>
              </a:ext>
            </a:extLst>
          </p:cNvPr>
          <p:cNvSpPr>
            <a:spLocks noGrp="1"/>
          </p:cNvSpPr>
          <p:nvPr>
            <p:ph idx="1"/>
          </p:nvPr>
        </p:nvSpPr>
        <p:spPr>
          <a:xfrm>
            <a:off x="202096" y="659433"/>
            <a:ext cx="11989904" cy="4707697"/>
          </a:xfrm>
        </p:spPr>
        <p:txBody>
          <a:bodyPr>
            <a:normAutofit/>
          </a:bodyPr>
          <a:lstStyle/>
          <a:p>
            <a:r>
              <a:rPr lang="en-US" sz="2200" dirty="0">
                <a:latin typeface="Times New Roman" panose="02020603050405020304" pitchFamily="18" charset="0"/>
                <a:cs typeface="Times New Roman" panose="02020603050405020304" pitchFamily="18" charset="0"/>
              </a:rPr>
              <a:t>Study of solutions or electrode processes using electrolysis with two electrodes, one polarizable and the other unpolarizable, the former formed by mercury regularly dropping capillary tube.</a:t>
            </a:r>
          </a:p>
          <a:p>
            <a:r>
              <a:rPr lang="en-US" sz="2200" dirty="0">
                <a:latin typeface="Times New Roman" panose="02020603050405020304" pitchFamily="18" charset="0"/>
                <a:cs typeface="Times New Roman" panose="02020603050405020304" pitchFamily="18" charset="0"/>
              </a:rPr>
              <a:t>Polarized electrode dropping mercury electrode(DME)(If the electrode potential has great changes when infinite small current flow through the electrode, such electrode is referred to  as Polarized electrode like DME)</a:t>
            </a:r>
          </a:p>
          <a:p>
            <a:r>
              <a:rPr lang="en-US" sz="2200" dirty="0">
                <a:latin typeface="Times New Roman" panose="02020603050405020304" pitchFamily="18" charset="0"/>
                <a:cs typeface="Times New Roman" panose="02020603050405020304" pitchFamily="18" charset="0"/>
              </a:rPr>
              <a:t>Depolarized electrode saturated calomel electrode(If the electrode potential does not change with current such electrode is called ideal depolarized electrode like SCE)</a:t>
            </a:r>
          </a:p>
          <a:p>
            <a:r>
              <a:rPr lang="en-US" sz="2200" dirty="0">
                <a:latin typeface="Times New Roman" panose="02020603050405020304" pitchFamily="18" charset="0"/>
                <a:cs typeface="Times New Roman" panose="02020603050405020304" pitchFamily="18" charset="0"/>
              </a:rPr>
              <a:t>Hg continuously drops from the reservoir through a capillary tube into the solution.</a:t>
            </a:r>
          </a:p>
          <a:p>
            <a:r>
              <a:rPr lang="en-US" sz="2200" dirty="0">
                <a:latin typeface="Times New Roman" panose="02020603050405020304" pitchFamily="18" charset="0"/>
                <a:cs typeface="Times New Roman" panose="02020603050405020304" pitchFamily="18" charset="0"/>
              </a:rPr>
              <a:t>The optimum interval between drops for most  analytes is between 2 and 5 seconds </a:t>
            </a:r>
          </a:p>
          <a:p>
            <a:endParaRPr lang="en-US" sz="22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30401CD-970A-8A4A-B41E-A9E58627EBBD}"/>
              </a:ext>
            </a:extLst>
          </p:cNvPr>
          <p:cNvSpPr>
            <a:spLocks noGrp="1"/>
          </p:cNvSpPr>
          <p:nvPr>
            <p:ph type="sldNum" sz="quarter" idx="12"/>
          </p:nvPr>
        </p:nvSpPr>
        <p:spPr/>
        <p:txBody>
          <a:bodyPr/>
          <a:lstStyle/>
          <a:p>
            <a:fld id="{F7B880A6-714D-A744-9B5A-C2C98D5C3366}" type="slidenum">
              <a:rPr lang="en-US" smtClean="0"/>
              <a:t>8</a:t>
            </a:fld>
            <a:endParaRPr lang="en-US"/>
          </a:p>
        </p:txBody>
      </p:sp>
      <p:pic>
        <p:nvPicPr>
          <p:cNvPr id="7" name="Picture 6">
            <a:extLst>
              <a:ext uri="{FF2B5EF4-FFF2-40B4-BE49-F238E27FC236}">
                <a16:creationId xmlns:a16="http://schemas.microsoft.com/office/drawing/2014/main" id="{13A8F077-5BD7-0548-B20B-30214F31E8EE}"/>
              </a:ext>
            </a:extLst>
          </p:cNvPr>
          <p:cNvPicPr>
            <a:picLocks noChangeAspect="1"/>
          </p:cNvPicPr>
          <p:nvPr/>
        </p:nvPicPr>
        <p:blipFill rotWithShape="1">
          <a:blip r:embed="rId2"/>
          <a:srcRect l="2355" t="20786" r="55536" b="3015"/>
          <a:stretch/>
        </p:blipFill>
        <p:spPr>
          <a:xfrm>
            <a:off x="5754413" y="4477176"/>
            <a:ext cx="4303987" cy="2182864"/>
          </a:xfrm>
          <a:prstGeom prst="rect">
            <a:avLst/>
          </a:prstGeom>
        </p:spPr>
      </p:pic>
      <p:pic>
        <p:nvPicPr>
          <p:cNvPr id="8" name="Picture 7">
            <a:extLst>
              <a:ext uri="{FF2B5EF4-FFF2-40B4-BE49-F238E27FC236}">
                <a16:creationId xmlns:a16="http://schemas.microsoft.com/office/drawing/2014/main" id="{57DE2494-33B2-9F44-B682-B5B424C2776C}"/>
              </a:ext>
            </a:extLst>
          </p:cNvPr>
          <p:cNvPicPr>
            <a:picLocks noChangeAspect="1"/>
          </p:cNvPicPr>
          <p:nvPr/>
        </p:nvPicPr>
        <p:blipFill rotWithShape="1">
          <a:blip r:embed="rId3"/>
          <a:srcRect l="3247" t="12561" r="57284" b="12138"/>
          <a:stretch/>
        </p:blipFill>
        <p:spPr>
          <a:xfrm>
            <a:off x="838200" y="4477177"/>
            <a:ext cx="3389026" cy="2380824"/>
          </a:xfrm>
          <a:prstGeom prst="rect">
            <a:avLst/>
          </a:prstGeom>
        </p:spPr>
      </p:pic>
    </p:spTree>
    <p:extLst>
      <p:ext uri="{BB962C8B-B14F-4D97-AF65-F5344CB8AC3E}">
        <p14:creationId xmlns:p14="http://schemas.microsoft.com/office/powerpoint/2010/main" val="123528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69AF2AEB-7543-5846-ACCC-42E92E5EC1A9}"/>
              </a:ext>
            </a:extLst>
          </p:cNvPr>
          <p:cNvSpPr>
            <a:spLocks noGrp="1" noChangeArrowheads="1"/>
          </p:cNvSpPr>
          <p:nvPr>
            <p:ph type="title"/>
          </p:nvPr>
        </p:nvSpPr>
        <p:spPr>
          <a:xfrm>
            <a:off x="1295996" y="120486"/>
            <a:ext cx="7997905" cy="563562"/>
          </a:xfrm>
        </p:spPr>
        <p:txBody>
          <a:bodyPr>
            <a:normAutofit/>
          </a:bodyPr>
          <a:lstStyle/>
          <a:p>
            <a:pPr algn="ctr" rtl="0" eaLnBrk="1" hangingPunct="1"/>
            <a:r>
              <a:rPr lang="en-US" altLang="en-US" sz="2800" b="1" u="sng" dirty="0">
                <a:latin typeface="Times New Roman" panose="02020603050405020304" pitchFamily="18" charset="0"/>
                <a:cs typeface="Times New Roman" panose="02020603050405020304" pitchFamily="18" charset="0"/>
              </a:rPr>
              <a:t>Definition of Types of Currents</a:t>
            </a:r>
          </a:p>
        </p:txBody>
      </p:sp>
      <p:sp>
        <p:nvSpPr>
          <p:cNvPr id="20482" name="Rectangle 3">
            <a:extLst>
              <a:ext uri="{FF2B5EF4-FFF2-40B4-BE49-F238E27FC236}">
                <a16:creationId xmlns:a16="http://schemas.microsoft.com/office/drawing/2014/main" id="{44F3A0E0-DED8-E94C-B501-70CE503CD1DB}"/>
              </a:ext>
            </a:extLst>
          </p:cNvPr>
          <p:cNvSpPr>
            <a:spLocks noGrp="1" noChangeArrowheads="1"/>
          </p:cNvSpPr>
          <p:nvPr>
            <p:ph idx="1"/>
          </p:nvPr>
        </p:nvSpPr>
        <p:spPr>
          <a:xfrm>
            <a:off x="93528" y="684048"/>
            <a:ext cx="7997905" cy="5877339"/>
          </a:xfrm>
        </p:spPr>
        <p:txBody>
          <a:bodyPr>
            <a:noAutofit/>
          </a:bodyPr>
          <a:lstStyle/>
          <a:p>
            <a:pPr marL="0" indent="0" algn="l" rtl="0" eaLnBrk="1" hangingPunct="1">
              <a:lnSpc>
                <a:spcPct val="110000"/>
              </a:lnSpc>
              <a:buNone/>
            </a:pPr>
            <a:r>
              <a:rPr lang="en-US" altLang="en-US" sz="1800" b="1" i="1" u="sng" dirty="0">
                <a:solidFill>
                  <a:srgbClr val="CC0000"/>
                </a:solidFill>
                <a:latin typeface="Times New Roman" panose="02020603050405020304" pitchFamily="18" charset="0"/>
                <a:cs typeface="Times New Roman" panose="02020603050405020304" pitchFamily="18" charset="0"/>
              </a:rPr>
              <a:t>1-Residual Current (</a:t>
            </a:r>
            <a:r>
              <a:rPr lang="en-US" altLang="en-US" sz="1800" b="1" i="1" u="sng" dirty="0" err="1">
                <a:solidFill>
                  <a:srgbClr val="CC0000"/>
                </a:solidFill>
                <a:latin typeface="Times New Roman" panose="02020603050405020304" pitchFamily="18" charset="0"/>
                <a:cs typeface="Times New Roman" panose="02020603050405020304" pitchFamily="18" charset="0"/>
              </a:rPr>
              <a:t>ir</a:t>
            </a:r>
            <a:r>
              <a:rPr lang="en-US" altLang="en-US" sz="1800" b="1" i="1" u="sng" dirty="0">
                <a:solidFill>
                  <a:srgbClr val="CC0000"/>
                </a:solidFill>
                <a:latin typeface="Times New Roman" panose="02020603050405020304" pitchFamily="18" charset="0"/>
                <a:cs typeface="Times New Roman" panose="02020603050405020304" pitchFamily="18" charset="0"/>
              </a:rPr>
              <a:t>): </a:t>
            </a:r>
            <a:r>
              <a:rPr lang="en-US" sz="1800" b="0" i="0" dirty="0">
                <a:effectLst/>
                <a:latin typeface="Times New Roman" panose="02020603050405020304" pitchFamily="18" charset="0"/>
                <a:cs typeface="Times New Roman" panose="02020603050405020304" pitchFamily="18" charset="0"/>
              </a:rPr>
              <a:t>is the current that flows even when no depolarizer (analyte) is present. </a:t>
            </a:r>
            <a:r>
              <a:rPr lang="en-US" altLang="en-US" sz="1800" dirty="0">
                <a:latin typeface="Times New Roman" panose="02020603050405020304" pitchFamily="18" charset="0"/>
                <a:cs typeface="Times New Roman" panose="02020603050405020304" pitchFamily="18" charset="0"/>
              </a:rPr>
              <a:t>(i.e. </a:t>
            </a:r>
            <a:r>
              <a:rPr lang="en-US" sz="1800" b="0" i="0" dirty="0">
                <a:effectLst/>
                <a:latin typeface="Times New Roman" panose="02020603050405020304" pitchFamily="18" charset="0"/>
                <a:cs typeface="Times New Roman" panose="02020603050405020304" pitchFamily="18" charset="0"/>
              </a:rPr>
              <a:t>This current arises from factors such as impurities in the solution and the supporting electrolyte itself. </a:t>
            </a:r>
            <a:r>
              <a:rPr lang="en-US" altLang="en-US" sz="1800" dirty="0">
                <a:latin typeface="Times New Roman" panose="02020603050405020304" pitchFamily="18" charset="0"/>
                <a:cs typeface="Times New Roman" panose="02020603050405020304" pitchFamily="18" charset="0"/>
              </a:rPr>
              <a:t>The supporting electrolyte has to be taken into consideration while interpreting the polarograms</a:t>
            </a:r>
          </a:p>
          <a:p>
            <a:pPr algn="l" rtl="0" eaLnBrk="1" hangingPunct="1">
              <a:lnSpc>
                <a:spcPct val="110000"/>
              </a:lnSpc>
            </a:pPr>
            <a:r>
              <a:rPr lang="en-US" altLang="en-US" sz="1800" dirty="0">
                <a:latin typeface="Times New Roman" panose="02020603050405020304" pitchFamily="18" charset="0"/>
                <a:cs typeface="Times New Roman" panose="02020603050405020304" pitchFamily="18" charset="0"/>
              </a:rPr>
              <a:t> It is the sum of the relatively large condenser current(</a:t>
            </a:r>
            <a:r>
              <a:rPr lang="en-US" altLang="en-US" sz="1800" dirty="0" err="1">
                <a:latin typeface="Times New Roman" panose="02020603050405020304" pitchFamily="18" charset="0"/>
                <a:cs typeface="Times New Roman" panose="02020603050405020304" pitchFamily="18" charset="0"/>
              </a:rPr>
              <a:t>ic</a:t>
            </a:r>
            <a:r>
              <a:rPr lang="en-US" altLang="en-US" sz="1800" dirty="0">
                <a:latin typeface="Times New Roman" panose="02020603050405020304" pitchFamily="18" charset="0"/>
                <a:cs typeface="Times New Roman" panose="02020603050405020304" pitchFamily="18" charset="0"/>
              </a:rPr>
              <a:t>) and the very small faradic current(if)</a:t>
            </a:r>
          </a:p>
          <a:p>
            <a:pPr algn="l" rtl="0" eaLnBrk="1" hangingPunct="1">
              <a:lnSpc>
                <a:spcPct val="110000"/>
              </a:lnSpc>
              <a:buFont typeface="Wingdings" pitchFamily="2" charset="2"/>
              <a:buChar char="Ø"/>
            </a:pPr>
            <a:r>
              <a:rPr lang="en-US" altLang="en-US" sz="1800" b="1" dirty="0">
                <a:solidFill>
                  <a:srgbClr val="C00000"/>
                </a:solidFill>
                <a:latin typeface="Times New Roman" panose="02020603050405020304" pitchFamily="18" charset="0"/>
                <a:cs typeface="Times New Roman" panose="02020603050405020304" pitchFamily="18" charset="0"/>
              </a:rPr>
              <a:t>Condenser current(</a:t>
            </a:r>
            <a:r>
              <a:rPr lang="en-US" altLang="en-US" sz="1800" b="1" dirty="0" err="1">
                <a:solidFill>
                  <a:srgbClr val="C00000"/>
                </a:solidFill>
                <a:latin typeface="Times New Roman" panose="02020603050405020304" pitchFamily="18" charset="0"/>
                <a:cs typeface="Times New Roman" panose="02020603050405020304" pitchFamily="18" charset="0"/>
              </a:rPr>
              <a:t>ic</a:t>
            </a:r>
            <a:r>
              <a:rPr lang="en-US" altLang="en-US" sz="1800" b="1" dirty="0">
                <a:solidFill>
                  <a:srgbClr val="C00000"/>
                </a:solidFill>
                <a:latin typeface="Times New Roman" panose="02020603050405020304" pitchFamily="18" charset="0"/>
                <a:cs typeface="Times New Roman" panose="02020603050405020304" pitchFamily="18" charset="0"/>
              </a:rPr>
              <a:t>):</a:t>
            </a:r>
            <a:r>
              <a:rPr lang="en-US" altLang="en-US" sz="1800" dirty="0">
                <a:latin typeface="Times New Roman" panose="02020603050405020304" pitchFamily="18" charset="0"/>
                <a:cs typeface="Times New Roman" panose="02020603050405020304" pitchFamily="18" charset="0"/>
              </a:rPr>
              <a:t> is due to the formation of the Helmholtz double layer at the mercury surface</a:t>
            </a:r>
          </a:p>
          <a:p>
            <a:pPr algn="l" rtl="0" eaLnBrk="1" hangingPunct="1">
              <a:lnSpc>
                <a:spcPct val="110000"/>
              </a:lnSpc>
              <a:buFont typeface="Wingdings" pitchFamily="2" charset="2"/>
              <a:buChar char="Ø"/>
            </a:pPr>
            <a:r>
              <a:rPr lang="en-US" altLang="en-US" sz="1800" b="1" dirty="0">
                <a:solidFill>
                  <a:srgbClr val="C00000"/>
                </a:solidFill>
                <a:latin typeface="Times New Roman" panose="02020603050405020304" pitchFamily="18" charset="0"/>
                <a:cs typeface="Times New Roman" panose="02020603050405020304" pitchFamily="18" charset="0"/>
              </a:rPr>
              <a:t>F</a:t>
            </a:r>
            <a:r>
              <a:rPr lang="en-US" altLang="en-US" sz="1800" b="1" dirty="0">
                <a:solidFill>
                  <a:srgbClr val="CC0000"/>
                </a:solidFill>
                <a:latin typeface="Times New Roman" panose="02020603050405020304" pitchFamily="18" charset="0"/>
                <a:cs typeface="Times New Roman" panose="02020603050405020304" pitchFamily="18" charset="0"/>
              </a:rPr>
              <a:t>aradaic current(if)</a:t>
            </a:r>
            <a:r>
              <a:rPr lang="en-US" altLang="en-US" sz="1800" b="1" dirty="0">
                <a:latin typeface="Times New Roman" panose="02020603050405020304" pitchFamily="18" charset="0"/>
                <a:cs typeface="Times New Roman" panose="02020603050405020304" pitchFamily="18" charset="0"/>
              </a:rPr>
              <a:t> </a:t>
            </a:r>
          </a:p>
          <a:p>
            <a:pPr marL="858838" indent="-238125">
              <a:lnSpc>
                <a:spcPct val="110000"/>
              </a:lnSpc>
            </a:pPr>
            <a:r>
              <a:rPr lang="en-US" altLang="en-US" sz="1800" dirty="0">
                <a:latin typeface="Times New Roman" panose="02020603050405020304" pitchFamily="18" charset="0"/>
                <a:cs typeface="Times New Roman" panose="02020603050405020304" pitchFamily="18" charset="0"/>
              </a:rPr>
              <a:t>Due to the oxidation or reduction of trace impurities like O</a:t>
            </a:r>
            <a:r>
              <a:rPr lang="en-US" altLang="en-US" sz="1800" baseline="-25000" dirty="0">
                <a:latin typeface="Times New Roman" panose="02020603050405020304" pitchFamily="18" charset="0"/>
                <a:cs typeface="Times New Roman" panose="02020603050405020304" pitchFamily="18" charset="0"/>
              </a:rPr>
              <a:t>2, </a:t>
            </a:r>
            <a:r>
              <a:rPr lang="en-US" altLang="en-US" sz="1800" dirty="0">
                <a:latin typeface="Times New Roman" panose="02020603050405020304" pitchFamily="18" charset="0"/>
                <a:cs typeface="Times New Roman" panose="02020603050405020304" pitchFamily="18" charset="0"/>
              </a:rPr>
              <a:t>this indicates that dissolved oxygen interferes with the determination of most metal ions. </a:t>
            </a:r>
          </a:p>
          <a:p>
            <a:pPr marL="858838" indent="-238125">
              <a:lnSpc>
                <a:spcPct val="110000"/>
              </a:lnSpc>
            </a:pPr>
            <a:r>
              <a:rPr lang="en-US" altLang="en-US" sz="1800" dirty="0">
                <a:latin typeface="Times New Roman" panose="02020603050405020304" pitchFamily="18" charset="0"/>
                <a:cs typeface="Times New Roman" panose="02020603050405020304" pitchFamily="18" charset="0"/>
              </a:rPr>
              <a:t>Therefore, dissolved O</a:t>
            </a:r>
            <a:r>
              <a:rPr lang="en-US" altLang="en-US" sz="1800" baseline="-25000" dirty="0">
                <a:latin typeface="Times New Roman" panose="02020603050405020304" pitchFamily="18" charset="0"/>
                <a:cs typeface="Times New Roman" panose="02020603050405020304" pitchFamily="18" charset="0"/>
              </a:rPr>
              <a:t>2</a:t>
            </a:r>
            <a:r>
              <a:rPr lang="en-US" altLang="en-US" sz="1800" dirty="0">
                <a:latin typeface="Times New Roman" panose="02020603050405020304" pitchFamily="18" charset="0"/>
                <a:cs typeface="Times New Roman" panose="02020603050405020304" pitchFamily="18" charset="0"/>
              </a:rPr>
              <a:t> has to be removed by bubbling nitrogen  for 5-10 min into the solution </a:t>
            </a:r>
            <a:r>
              <a:rPr lang="en-US" sz="1800" dirty="0">
                <a:latin typeface="Times New Roman" panose="02020603050405020304" pitchFamily="18" charset="0"/>
                <a:cs typeface="Times New Roman" panose="02020603050405020304" pitchFamily="18" charset="0"/>
              </a:rPr>
              <a:t>to expel oxygen </a:t>
            </a:r>
            <a:r>
              <a:rPr lang="en-US" altLang="en-US" sz="1800" dirty="0">
                <a:latin typeface="Times New Roman" panose="02020603050405020304" pitchFamily="18" charset="0"/>
                <a:cs typeface="Times New Roman" panose="02020603050405020304" pitchFamily="18" charset="0"/>
              </a:rPr>
              <a:t>before recording the polarogram </a:t>
            </a:r>
          </a:p>
          <a:p>
            <a:pPr marL="858838" indent="-238125">
              <a:lnSpc>
                <a:spcPct val="110000"/>
              </a:lnSpc>
            </a:pPr>
            <a:r>
              <a:rPr lang="en-US" altLang="en-US" sz="1800" dirty="0">
                <a:latin typeface="Times New Roman" panose="02020603050405020304" pitchFamily="18" charset="0"/>
                <a:cs typeface="Times New Roman" panose="02020603050405020304" pitchFamily="18" charset="0"/>
              </a:rPr>
              <a:t>Heavy metal ions in deionized water</a:t>
            </a:r>
          </a:p>
          <a:p>
            <a:pPr marL="858838" indent="-238125">
              <a:lnSpc>
                <a:spcPct val="110000"/>
              </a:lnSpc>
            </a:pPr>
            <a:r>
              <a:rPr lang="en-US" altLang="en-US" sz="1800" dirty="0">
                <a:latin typeface="Times New Roman" panose="02020603050405020304" pitchFamily="18" charset="0"/>
                <a:cs typeface="Times New Roman" panose="02020603050405020304" pitchFamily="18" charset="0"/>
              </a:rPr>
              <a:t>Ions salt from the supporting electrolyte</a:t>
            </a:r>
            <a:endParaRPr lang="en-US" altLang="en-US" sz="20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4CB5E69-D36C-2149-B39A-4D065D8ACB6C}"/>
              </a:ext>
            </a:extLst>
          </p:cNvPr>
          <p:cNvSpPr>
            <a:spLocks noGrp="1"/>
          </p:cNvSpPr>
          <p:nvPr>
            <p:ph type="sldNum" sz="quarter" idx="12"/>
          </p:nvPr>
        </p:nvSpPr>
        <p:spPr/>
        <p:txBody>
          <a:bodyPr/>
          <a:lstStyle/>
          <a:p>
            <a:fld id="{F7B880A6-714D-A744-9B5A-C2C98D5C3366}" type="slidenum">
              <a:rPr lang="en-US" smtClean="0"/>
              <a:t>9</a:t>
            </a:fld>
            <a:endParaRPr lang="en-US"/>
          </a:p>
        </p:txBody>
      </p:sp>
      <p:pic>
        <p:nvPicPr>
          <p:cNvPr id="5" name="Picture 4">
            <a:extLst>
              <a:ext uri="{FF2B5EF4-FFF2-40B4-BE49-F238E27FC236}">
                <a16:creationId xmlns:a16="http://schemas.microsoft.com/office/drawing/2014/main" id="{AE5D61BA-3002-D523-BB15-069AAA1CE940}"/>
              </a:ext>
            </a:extLst>
          </p:cNvPr>
          <p:cNvPicPr>
            <a:picLocks noChangeAspect="1"/>
          </p:cNvPicPr>
          <p:nvPr/>
        </p:nvPicPr>
        <p:blipFill rotWithShape="1">
          <a:blip r:embed="rId2"/>
          <a:srcRect r="5564"/>
          <a:stretch/>
        </p:blipFill>
        <p:spPr>
          <a:xfrm>
            <a:off x="8369855" y="1329751"/>
            <a:ext cx="3728617" cy="4198497"/>
          </a:xfrm>
          <a:prstGeom prst="rect">
            <a:avLst/>
          </a:prstGeom>
        </p:spPr>
      </p:pic>
    </p:spTree>
    <p:extLst>
      <p:ext uri="{BB962C8B-B14F-4D97-AF65-F5344CB8AC3E}">
        <p14:creationId xmlns:p14="http://schemas.microsoft.com/office/powerpoint/2010/main" val="676666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{D337F731-A2FA-7D4F-9CA7-7FB512C7E932}tf10001073</Template>
  <TotalTime>12809</TotalTime>
  <Words>3826</Words>
  <Application>Microsoft Macintosh PowerPoint</Application>
  <PresentationFormat>Widescreen</PresentationFormat>
  <Paragraphs>243</Paragraphs>
  <Slides>28</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8" baseType="lpstr">
      <vt:lpstr>Arial</vt:lpstr>
      <vt:lpstr>Calibri</vt:lpstr>
      <vt:lpstr>Calibri Light</vt:lpstr>
      <vt:lpstr>Cambria Math</vt:lpstr>
      <vt:lpstr>Symbol</vt:lpstr>
      <vt:lpstr>Times New Roman</vt:lpstr>
      <vt:lpstr>Wingdings</vt:lpstr>
      <vt:lpstr>Office Theme</vt:lpstr>
      <vt:lpstr>MSPhotoEd.3</vt:lpstr>
      <vt:lpstr>Photo Editor Photo</vt:lpstr>
      <vt:lpstr>PowerPoint Presentation</vt:lpstr>
      <vt:lpstr>Polarography</vt:lpstr>
      <vt:lpstr>The Polarographic Cell </vt:lpstr>
      <vt:lpstr>PowerPoint Presentation</vt:lpstr>
      <vt:lpstr>PowerPoint Presentation</vt:lpstr>
      <vt:lpstr>PowerPoint Presentation</vt:lpstr>
      <vt:lpstr>Why Dropping Mercury Electrode?</vt:lpstr>
      <vt:lpstr>Principle</vt:lpstr>
      <vt:lpstr>Definition of Types of Currents</vt:lpstr>
      <vt:lpstr>PowerPoint Presentation</vt:lpstr>
      <vt:lpstr>PowerPoint Presentation</vt:lpstr>
      <vt:lpstr>PowerPoint Presentation</vt:lpstr>
      <vt:lpstr>PowerPoint Presentation</vt:lpstr>
      <vt:lpstr>PowerPoint Presentation</vt:lpstr>
      <vt:lpstr>Polarogram</vt:lpstr>
      <vt:lpstr>         Effect of Dissolved Oxygen  </vt:lpstr>
      <vt:lpstr> Qualitative analysis </vt:lpstr>
      <vt:lpstr>PowerPoint Presentation</vt:lpstr>
      <vt:lpstr>PowerPoint Presentation</vt:lpstr>
      <vt:lpstr>Quantitative Analysis</vt:lpstr>
      <vt:lpstr>Standard curves method</vt:lpstr>
      <vt:lpstr>Example 1/ Using a Standard Curve</vt:lpstr>
      <vt:lpstr> Standard addition method </vt:lpstr>
      <vt:lpstr>Example 2/ Standard Addition Calculation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Dr. Maha Al-Tameemi</cp:lastModifiedBy>
  <cp:revision>289</cp:revision>
  <dcterms:created xsi:type="dcterms:W3CDTF">2019-04-10T06:50:33Z</dcterms:created>
  <dcterms:modified xsi:type="dcterms:W3CDTF">2025-04-28T14:02:50Z</dcterms:modified>
</cp:coreProperties>
</file>