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6"/>
  </p:notesMasterIdLst>
  <p:sldIdLst>
    <p:sldId id="256" r:id="rId2"/>
    <p:sldId id="340" r:id="rId3"/>
    <p:sldId id="341" r:id="rId4"/>
    <p:sldId id="354" r:id="rId5"/>
    <p:sldId id="379" r:id="rId6"/>
    <p:sldId id="380" r:id="rId7"/>
    <p:sldId id="381" r:id="rId8"/>
    <p:sldId id="337" r:id="rId9"/>
    <p:sldId id="344" r:id="rId10"/>
    <p:sldId id="258" r:id="rId11"/>
    <p:sldId id="382" r:id="rId12"/>
    <p:sldId id="338" r:id="rId13"/>
    <p:sldId id="375" r:id="rId14"/>
    <p:sldId id="376" r:id="rId15"/>
    <p:sldId id="265" r:id="rId16"/>
    <p:sldId id="267" r:id="rId17"/>
    <p:sldId id="268" r:id="rId18"/>
    <p:sldId id="269" r:id="rId19"/>
    <p:sldId id="270" r:id="rId20"/>
    <p:sldId id="271" r:id="rId21"/>
    <p:sldId id="377" r:id="rId22"/>
    <p:sldId id="378" r:id="rId23"/>
    <p:sldId id="350" r:id="rId24"/>
    <p:sldId id="374" r:id="rId25"/>
    <p:sldId id="373" r:id="rId26"/>
    <p:sldId id="261" r:id="rId27"/>
    <p:sldId id="276" r:id="rId28"/>
    <p:sldId id="322" r:id="rId29"/>
    <p:sldId id="262" r:id="rId30"/>
    <p:sldId id="263" r:id="rId31"/>
    <p:sldId id="273" r:id="rId32"/>
    <p:sldId id="339" r:id="rId33"/>
    <p:sldId id="364" r:id="rId34"/>
    <p:sldId id="264" r:id="rId35"/>
    <p:sldId id="367" r:id="rId36"/>
    <p:sldId id="272" r:id="rId37"/>
    <p:sldId id="368" r:id="rId38"/>
    <p:sldId id="259" r:id="rId39"/>
    <p:sldId id="370" r:id="rId40"/>
    <p:sldId id="351" r:id="rId41"/>
    <p:sldId id="352" r:id="rId42"/>
    <p:sldId id="369" r:id="rId43"/>
    <p:sldId id="260" r:id="rId44"/>
    <p:sldId id="37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9" autoAdjust="0"/>
    <p:restoredTop sz="83127"/>
  </p:normalViewPr>
  <p:slideViewPr>
    <p:cSldViewPr>
      <p:cViewPr varScale="1">
        <p:scale>
          <a:sx n="75" d="100"/>
          <a:sy n="75" d="100"/>
        </p:scale>
        <p:origin x="176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marker>
            <c:symbol val="none"/>
          </c:marker>
          <c:xVal>
            <c:numRef>
              <c:f>Sheet2!$E$7:$E$16</c:f>
              <c:numCache>
                <c:formatCode>General</c:formatCode>
                <c:ptCount val="10"/>
                <c:pt idx="0">
                  <c:v>5</c:v>
                </c:pt>
                <c:pt idx="1">
                  <c:v>10</c:v>
                </c:pt>
                <c:pt idx="2">
                  <c:v>15</c:v>
                </c:pt>
                <c:pt idx="3">
                  <c:v>20</c:v>
                </c:pt>
                <c:pt idx="4">
                  <c:v>25</c:v>
                </c:pt>
                <c:pt idx="5">
                  <c:v>30</c:v>
                </c:pt>
                <c:pt idx="6">
                  <c:v>35</c:v>
                </c:pt>
                <c:pt idx="7">
                  <c:v>40</c:v>
                </c:pt>
                <c:pt idx="8">
                  <c:v>45</c:v>
                </c:pt>
                <c:pt idx="9">
                  <c:v>50</c:v>
                </c:pt>
              </c:numCache>
            </c:numRef>
          </c:xVal>
          <c:yVal>
            <c:numRef>
              <c:f>Sheet2!$F$7:$F$16</c:f>
              <c:numCache>
                <c:formatCode>General</c:formatCode>
                <c:ptCount val="10"/>
                <c:pt idx="0">
                  <c:v>350</c:v>
                </c:pt>
                <c:pt idx="1">
                  <c:v>250</c:v>
                </c:pt>
                <c:pt idx="2">
                  <c:v>175</c:v>
                </c:pt>
                <c:pt idx="3">
                  <c:v>105</c:v>
                </c:pt>
                <c:pt idx="4">
                  <c:v>50</c:v>
                </c:pt>
                <c:pt idx="5">
                  <c:v>40</c:v>
                </c:pt>
                <c:pt idx="6">
                  <c:v>35</c:v>
                </c:pt>
                <c:pt idx="7">
                  <c:v>30</c:v>
                </c:pt>
                <c:pt idx="8">
                  <c:v>25</c:v>
                </c:pt>
                <c:pt idx="9">
                  <c:v>20</c:v>
                </c:pt>
              </c:numCache>
            </c:numRef>
          </c:yVal>
          <c:smooth val="0"/>
          <c:extLst>
            <c:ext xmlns:c16="http://schemas.microsoft.com/office/drawing/2014/chart" uri="{C3380CC4-5D6E-409C-BE32-E72D297353CC}">
              <c16:uniqueId val="{00000000-B765-8046-AFA5-08CE60CF3FB2}"/>
            </c:ext>
          </c:extLst>
        </c:ser>
        <c:dLbls>
          <c:showLegendKey val="0"/>
          <c:showVal val="0"/>
          <c:showCatName val="0"/>
          <c:showSerName val="0"/>
          <c:showPercent val="0"/>
          <c:showBubbleSize val="0"/>
        </c:dLbls>
        <c:axId val="104302464"/>
        <c:axId val="104304000"/>
      </c:scatterChart>
      <c:valAx>
        <c:axId val="104302464"/>
        <c:scaling>
          <c:orientation val="minMax"/>
        </c:scaling>
        <c:delete val="0"/>
        <c:axPos val="b"/>
        <c:numFmt formatCode="General" sourceLinked="1"/>
        <c:majorTickMark val="out"/>
        <c:minorTickMark val="none"/>
        <c:tickLblPos val="nextTo"/>
        <c:crossAx val="104304000"/>
        <c:crosses val="autoZero"/>
        <c:crossBetween val="midCat"/>
      </c:valAx>
      <c:valAx>
        <c:axId val="104304000"/>
        <c:scaling>
          <c:orientation val="minMax"/>
        </c:scaling>
        <c:delete val="0"/>
        <c:axPos val="l"/>
        <c:numFmt formatCode="General" sourceLinked="1"/>
        <c:majorTickMark val="out"/>
        <c:minorTickMark val="none"/>
        <c:tickLblPos val="nextTo"/>
        <c:crossAx val="104302464"/>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5F029-6F0D-4822-AEDD-3A7471654801}" type="datetimeFigureOut">
              <a:rPr lang="en-US" smtClean="0"/>
              <a:pPr/>
              <a:t>4/24/25</a:t>
            </a:fld>
            <a:endParaRPr lang="en-US" dirty="0"/>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6CDF0-307D-4A31-BF32-13669A7695FD}" type="slidenum">
              <a:rPr lang="en-US" smtClean="0"/>
              <a:pPr/>
              <a:t>‹#›</a:t>
            </a:fld>
            <a:endParaRPr lang="en-US" dirty="0"/>
          </a:p>
        </p:txBody>
      </p:sp>
    </p:spTree>
    <p:extLst>
      <p:ext uri="{BB962C8B-B14F-4D97-AF65-F5344CB8AC3E}">
        <p14:creationId xmlns:p14="http://schemas.microsoft.com/office/powerpoint/2010/main" val="30388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a:p>
        </p:txBody>
      </p:sp>
      <p:sp>
        <p:nvSpPr>
          <p:cNvPr id="4" name="Slide Number Placeholder 3"/>
          <p:cNvSpPr>
            <a:spLocks noGrp="1"/>
          </p:cNvSpPr>
          <p:nvPr>
            <p:ph type="sldNum" sz="quarter" idx="5"/>
          </p:nvPr>
        </p:nvSpPr>
        <p:spPr/>
        <p:txBody>
          <a:bodyPr/>
          <a:lstStyle/>
          <a:p>
            <a:fld id="{13DD41F4-E508-EE44-BEA0-0502E1062982}" type="slidenum">
              <a:rPr lang="en-US" smtClean="0"/>
              <a:t>1</a:t>
            </a:fld>
            <a:endParaRPr lang="en-US"/>
          </a:p>
        </p:txBody>
      </p:sp>
    </p:spTree>
    <p:extLst>
      <p:ext uri="{BB962C8B-B14F-4D97-AF65-F5344CB8AC3E}">
        <p14:creationId xmlns:p14="http://schemas.microsoft.com/office/powerpoint/2010/main" val="29731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A10FE0E-36F3-4F9D-8C38-377768E6EFAA}" type="slidenum">
              <a:rPr lang="en-IN" smtClean="0"/>
              <a:t>4</a:t>
            </a:fld>
            <a:endParaRPr lang="en-IN"/>
          </a:p>
        </p:txBody>
      </p:sp>
    </p:spTree>
    <p:extLst>
      <p:ext uri="{BB962C8B-B14F-4D97-AF65-F5344CB8AC3E}">
        <p14:creationId xmlns:p14="http://schemas.microsoft.com/office/powerpoint/2010/main" val="184732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CF66CDF0-307D-4A31-BF32-13669A7695FD}" type="slidenum">
              <a:rPr lang="en-US" smtClean="0"/>
              <a:pPr/>
              <a:t>8</a:t>
            </a:fld>
            <a:endParaRPr lang="en-US" dirty="0"/>
          </a:p>
        </p:txBody>
      </p:sp>
    </p:spTree>
    <p:extLst>
      <p:ext uri="{BB962C8B-B14F-4D97-AF65-F5344CB8AC3E}">
        <p14:creationId xmlns:p14="http://schemas.microsoft.com/office/powerpoint/2010/main" val="154987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2382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CF66CDF0-307D-4A31-BF32-13669A7695FD}" type="slidenum">
              <a:rPr lang="en-US" smtClean="0"/>
              <a:pPr/>
              <a:t>30</a:t>
            </a:fld>
            <a:endParaRPr lang="en-US" dirty="0"/>
          </a:p>
        </p:txBody>
      </p:sp>
    </p:spTree>
    <p:extLst>
      <p:ext uri="{BB962C8B-B14F-4D97-AF65-F5344CB8AC3E}">
        <p14:creationId xmlns:p14="http://schemas.microsoft.com/office/powerpoint/2010/main" val="190457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584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CF66CDF0-307D-4A31-BF32-13669A7695FD}" type="slidenum">
              <a:rPr lang="en-US" smtClean="0"/>
              <a:pPr/>
              <a:t>33</a:t>
            </a:fld>
            <a:endParaRPr lang="en-US" dirty="0"/>
          </a:p>
        </p:txBody>
      </p:sp>
    </p:spTree>
    <p:extLst>
      <p:ext uri="{BB962C8B-B14F-4D97-AF65-F5344CB8AC3E}">
        <p14:creationId xmlns:p14="http://schemas.microsoft.com/office/powerpoint/2010/main" val="418331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CF66CDF0-307D-4A31-BF32-13669A7695FD}" type="slidenum">
              <a:rPr lang="en-US" smtClean="0"/>
              <a:pPr/>
              <a:t>34</a:t>
            </a:fld>
            <a:endParaRPr lang="en-US" dirty="0"/>
          </a:p>
        </p:txBody>
      </p:sp>
    </p:spTree>
    <p:extLst>
      <p:ext uri="{BB962C8B-B14F-4D97-AF65-F5344CB8AC3E}">
        <p14:creationId xmlns:p14="http://schemas.microsoft.com/office/powerpoint/2010/main" val="29512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D9F3FC6-E48D-2049-BA70-11AADA3DD670}" type="datetime1">
              <a:rPr lang="en-US" smtClean="0"/>
              <a:t>4/24/25</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907BE816-0B72-0E47-9F36-A8EF49E5383D}" type="datetime1">
              <a:rPr lang="en-US" smtClean="0"/>
              <a:t>4/24/25</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4FA4AEC-96AC-A644-8AA2-26B5705AE765}" type="datetime1">
              <a:rPr lang="en-US" smtClean="0"/>
              <a:t>4/24/25</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8C3A4DE2-0EE9-7742-937D-276F50A74733}" type="datetime1">
              <a:rPr lang="en-US" smtClean="0"/>
              <a:t>4/24/25</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D33299F-AA5B-C143-BADC-4A7D97CEB243}" type="datetime1">
              <a:rPr lang="en-US" smtClean="0"/>
              <a:t>4/24/25</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CD95B997-9CC1-CD4B-A32B-6D212621118B}" type="datetime1">
              <a:rPr lang="en-US" smtClean="0"/>
              <a:t>4/24/25</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D29F1C3A-5DE0-6D48-B43E-DBF3C5C87D4E}" type="datetime1">
              <a:rPr lang="en-US" smtClean="0"/>
              <a:t>4/24/25</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CFD0CA0-5D00-374F-A31A-99FDE7A8C760}" type="datetime1">
              <a:rPr lang="en-US" smtClean="0"/>
              <a:t>4/24/25</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A68BDEA-6279-6F43-BBC3-F40DF2F6522E}" type="datetime1">
              <a:rPr lang="en-US" smtClean="0"/>
              <a:t>4/24/25</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4939EB3-FF34-9546-8753-F445444DDD0A}" type="datetime1">
              <a:rPr lang="en-US" smtClean="0"/>
              <a:t>4/24/25</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0522C5E-EC3C-9E42-8D46-0A8984BD49E6}" type="datetime1">
              <a:rPr lang="en-US" smtClean="0"/>
              <a:t>4/24/25</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9A764FDE-A785-410A-88BF-4EC8C78CD1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5F8-D941-C74D-803D-516558911B6D}" type="datetime1">
              <a:rPr lang="en-US" smtClean="0"/>
              <a:t>4/24/25</a:t>
            </a:fld>
            <a:endParaRPr lang="en-US" dirty="0"/>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64FDE-A785-410A-88BF-4EC8C78CD1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ED2BB9-CCFE-7F49-9EA8-0D542F26EB7D}"/>
              </a:ext>
            </a:extLst>
          </p:cNvPr>
          <p:cNvSpPr>
            <a:spLocks noGrp="1"/>
          </p:cNvSpPr>
          <p:nvPr>
            <p:ph type="subTitle" idx="1"/>
          </p:nvPr>
        </p:nvSpPr>
        <p:spPr>
          <a:xfrm>
            <a:off x="228600" y="3013157"/>
            <a:ext cx="11544299" cy="3667862"/>
          </a:xfrm>
        </p:spPr>
        <p:txBody>
          <a:bodyPr>
            <a:normAutofit fontScale="25000" lnSpcReduction="20000"/>
          </a:bodyPr>
          <a:lstStyle/>
          <a:p>
            <a:r>
              <a:rPr lang="en-GB" altLang="en-US" sz="9600" b="1" i="1" dirty="0">
                <a:solidFill>
                  <a:srgbClr val="C00000"/>
                </a:solidFill>
                <a:latin typeface="Times New Roman" panose="02020603050405020304" pitchFamily="18" charset="0"/>
                <a:cs typeface="Times New Roman" panose="02020603050405020304" pitchFamily="18" charset="0"/>
              </a:rPr>
              <a:t>Lecturer</a:t>
            </a:r>
          </a:p>
          <a:p>
            <a:r>
              <a:rPr lang="en-US" sz="9600" b="1" dirty="0">
                <a:solidFill>
                  <a:schemeClr val="tx1"/>
                </a:solidFill>
                <a:latin typeface="Times New Roman" panose="02020603050405020304" pitchFamily="18" charset="0"/>
                <a:cs typeface="Times New Roman" panose="02020603050405020304" pitchFamily="18" charset="0"/>
              </a:rPr>
              <a:t>Asst. Prof.  Dr. Maha Al-Tameemi</a:t>
            </a:r>
          </a:p>
          <a:p>
            <a:pPr marL="0" indent="0">
              <a:buNone/>
            </a:pPr>
            <a:r>
              <a:rPr lang="en-US" sz="9600" b="1" dirty="0">
                <a:solidFill>
                  <a:schemeClr val="tx1"/>
                </a:solidFill>
                <a:latin typeface="Times New Roman" panose="02020603050405020304" pitchFamily="18" charset="0"/>
                <a:cs typeface="Times New Roman" panose="02020603050405020304" pitchFamily="18" charset="0"/>
              </a:rPr>
              <a:t>Lecture Time : Group A&amp;B on Tuesday  at (8:30 AM -11:30 PM )</a:t>
            </a:r>
          </a:p>
          <a:p>
            <a:endParaRPr lang="en-US" sz="9600" b="1" dirty="0">
              <a:solidFill>
                <a:schemeClr val="tx1"/>
              </a:solidFill>
              <a:latin typeface="Times New Roman" panose="02020603050405020304" pitchFamily="18" charset="0"/>
              <a:cs typeface="Times New Roman" panose="02020603050405020304" pitchFamily="18" charset="0"/>
            </a:endParaRPr>
          </a:p>
          <a:p>
            <a:pPr algn="l"/>
            <a:r>
              <a:rPr lang="en-GB" altLang="en-US" sz="9800" b="1" i="1" u="sng" dirty="0">
                <a:solidFill>
                  <a:srgbClr val="FF0000"/>
                </a:solidFill>
                <a:latin typeface="Times New Roman" panose="02020603050405020304" pitchFamily="18" charset="0"/>
                <a:cs typeface="Times New Roman" panose="02020603050405020304" pitchFamily="18" charset="0"/>
              </a:rPr>
              <a:t>Texts:</a:t>
            </a:r>
          </a:p>
          <a:p>
            <a:pPr marL="857250" indent="-857250" algn="l">
              <a:buFont typeface="Wingdings" pitchFamily="2" charset="2"/>
              <a:buChar char="v"/>
            </a:pPr>
            <a:r>
              <a:rPr lang="en-GB" altLang="en-US" sz="7200" b="1" dirty="0">
                <a:solidFill>
                  <a:srgbClr val="000099"/>
                </a:solidFill>
                <a:latin typeface="Times New Roman" panose="02020603050405020304" pitchFamily="18" charset="0"/>
                <a:cs typeface="Times New Roman" panose="02020603050405020304" pitchFamily="18" charset="0"/>
              </a:rPr>
              <a:t>Principle of Instrumental Analysis, by Douglas A. Skoog, </a:t>
            </a:r>
            <a:r>
              <a:rPr lang="en-GB" altLang="en-US" sz="7200" b="1" dirty="0" err="1">
                <a:solidFill>
                  <a:srgbClr val="000099"/>
                </a:solidFill>
                <a:latin typeface="Times New Roman" panose="02020603050405020304" pitchFamily="18" charset="0"/>
                <a:cs typeface="Times New Roman" panose="02020603050405020304" pitchFamily="18" charset="0"/>
              </a:rPr>
              <a:t>F.James</a:t>
            </a:r>
            <a:r>
              <a:rPr lang="en-GB" altLang="en-US" sz="7200" b="1" dirty="0">
                <a:solidFill>
                  <a:srgbClr val="000099"/>
                </a:solidFill>
                <a:latin typeface="Times New Roman" panose="02020603050405020304" pitchFamily="18" charset="0"/>
                <a:cs typeface="Times New Roman" panose="02020603050405020304" pitchFamily="18" charset="0"/>
              </a:rPr>
              <a:t> Holler, Stanley R. Crouch, Chapter 9, 10, 11, and 12(6</a:t>
            </a:r>
            <a:r>
              <a:rPr lang="en-GB" altLang="en-US" sz="7200" b="1" baseline="30000" dirty="0">
                <a:solidFill>
                  <a:srgbClr val="000099"/>
                </a:solidFill>
                <a:latin typeface="Times New Roman" panose="02020603050405020304" pitchFamily="18" charset="0"/>
                <a:cs typeface="Times New Roman" panose="02020603050405020304" pitchFamily="18" charset="0"/>
              </a:rPr>
              <a:t>th</a:t>
            </a:r>
            <a:r>
              <a:rPr lang="en-GB" altLang="en-US" sz="7200" b="1" dirty="0">
                <a:solidFill>
                  <a:srgbClr val="000099"/>
                </a:solidFill>
                <a:latin typeface="Times New Roman" panose="02020603050405020304" pitchFamily="18" charset="0"/>
                <a:cs typeface="Times New Roman" panose="02020603050405020304" pitchFamily="18" charset="0"/>
              </a:rPr>
              <a:t> Edition)</a:t>
            </a:r>
          </a:p>
          <a:p>
            <a:pPr marL="857250" indent="-857250" algn="l">
              <a:buFont typeface="Wingdings" pitchFamily="2" charset="2"/>
              <a:buChar char="v"/>
            </a:pPr>
            <a:r>
              <a:rPr lang="en-GB" altLang="en-US" sz="7200" b="1" dirty="0">
                <a:solidFill>
                  <a:srgbClr val="000099"/>
                </a:solidFill>
                <a:latin typeface="Times New Roman" panose="02020603050405020304" pitchFamily="18" charset="0"/>
                <a:cs typeface="Times New Roman" panose="02020603050405020304" pitchFamily="18" charset="0"/>
              </a:rPr>
              <a:t>Spectrochemical Analysis, by James D. </a:t>
            </a:r>
            <a:r>
              <a:rPr lang="en-GB" altLang="en-US" sz="7200" b="1" dirty="0" err="1">
                <a:solidFill>
                  <a:srgbClr val="000099"/>
                </a:solidFill>
                <a:latin typeface="Times New Roman" panose="02020603050405020304" pitchFamily="18" charset="0"/>
                <a:cs typeface="Times New Roman" panose="02020603050405020304" pitchFamily="18" charset="0"/>
              </a:rPr>
              <a:t>Ingle,Jr</a:t>
            </a:r>
            <a:r>
              <a:rPr lang="en-GB" altLang="en-US" sz="7200" b="1" dirty="0">
                <a:solidFill>
                  <a:srgbClr val="000099"/>
                </a:solidFill>
                <a:latin typeface="Times New Roman" panose="02020603050405020304" pitchFamily="18" charset="0"/>
                <a:cs typeface="Times New Roman" panose="02020603050405020304" pitchFamily="18" charset="0"/>
              </a:rPr>
              <a:t> and Stanley R. Crouch, Chapter 7, 8, 9, 10, and 11.</a:t>
            </a:r>
          </a:p>
          <a:p>
            <a:pPr marL="857250" indent="-857250" algn="l">
              <a:buFont typeface="Wingdings" pitchFamily="2" charset="2"/>
              <a:buChar char="v"/>
            </a:pPr>
            <a:r>
              <a:rPr lang="en-GB" altLang="en-US" sz="7200" b="1" dirty="0">
                <a:solidFill>
                  <a:srgbClr val="000099"/>
                </a:solidFill>
                <a:latin typeface="Times New Roman" panose="02020603050405020304" pitchFamily="18" charset="0"/>
                <a:cs typeface="Times New Roman" panose="02020603050405020304" pitchFamily="18" charset="0"/>
              </a:rPr>
              <a:t>Most Analytical Chemistry Textbooks</a:t>
            </a:r>
            <a:r>
              <a:rPr lang="en-GB" altLang="en-US" sz="7200" dirty="0">
                <a:latin typeface="Times New Roman" panose="02020603050405020304" pitchFamily="18" charset="0"/>
                <a:cs typeface="Times New Roman" panose="02020603050405020304" pitchFamily="18" charset="0"/>
              </a:rPr>
              <a:t>.</a:t>
            </a:r>
          </a:p>
          <a:p>
            <a:pPr marL="857250" indent="-857250" algn="l">
              <a:buFont typeface="Wingdings" pitchFamily="2" charset="2"/>
              <a:buChar char="v"/>
            </a:pPr>
            <a:r>
              <a:rPr lang="en-GB" altLang="en-US" sz="7200" b="1" dirty="0">
                <a:solidFill>
                  <a:srgbClr val="000099"/>
                </a:solidFill>
                <a:latin typeface="Times New Roman" panose="02020603050405020304" pitchFamily="18" charset="0"/>
                <a:cs typeface="Times New Roman" panose="02020603050405020304" pitchFamily="18" charset="0"/>
              </a:rPr>
              <a:t>Handout</a:t>
            </a:r>
            <a:endParaRPr lang="en-GB" altLang="en-US" sz="3200" b="1" dirty="0"/>
          </a:p>
          <a:p>
            <a:pPr algn="l"/>
            <a:endParaRPr lang="en-GB" altLang="en-US" sz="3200" dirty="0"/>
          </a:p>
          <a:p>
            <a:endParaRPr lang="en-US" sz="3200" dirty="0"/>
          </a:p>
          <a:p>
            <a:endParaRPr lang="en-US" sz="3200" dirty="0"/>
          </a:p>
        </p:txBody>
      </p:sp>
      <p:sp>
        <p:nvSpPr>
          <p:cNvPr id="4" name="Rectangle 2">
            <a:extLst>
              <a:ext uri="{FF2B5EF4-FFF2-40B4-BE49-F238E27FC236}">
                <a16:creationId xmlns:a16="http://schemas.microsoft.com/office/drawing/2014/main" id="{8F81D141-EDD5-2D43-988A-F5DC633BE9A7}"/>
              </a:ext>
            </a:extLst>
          </p:cNvPr>
          <p:cNvSpPr>
            <a:spLocks noGrp="1" noChangeArrowheads="1"/>
          </p:cNvSpPr>
          <p:nvPr>
            <p:ph type="ctrTitle"/>
          </p:nvPr>
        </p:nvSpPr>
        <p:spPr>
          <a:xfrm>
            <a:off x="1038972" y="190676"/>
            <a:ext cx="10114056" cy="2607033"/>
          </a:xfrm>
          <a:ln w="12700">
            <a:solidFill>
              <a:schemeClr val="tx1"/>
            </a:solidFill>
            <a:miter lim="800000"/>
            <a:headEnd/>
            <a:tailEnd/>
          </a:ln>
        </p:spPr>
        <p:txBody>
          <a:bodyPr anchor="ctr">
            <a:normAutofit fontScale="90000"/>
          </a:bodyPr>
          <a:lstStyle/>
          <a:p>
            <a:r>
              <a:rPr lang="en-GB" altLang="en-US" sz="2400" b="1" dirty="0">
                <a:solidFill>
                  <a:srgbClr val="000099"/>
                </a:solidFill>
                <a:latin typeface="Times New Roman" panose="02020603050405020304" pitchFamily="18" charset="0"/>
                <a:cs typeface="Times New Roman" panose="02020603050405020304" pitchFamily="18" charset="0"/>
              </a:rPr>
              <a:t>University of Baghdad</a:t>
            </a:r>
            <a:br>
              <a:rPr lang="en-GB" altLang="en-US" sz="2400" b="1" dirty="0">
                <a:solidFill>
                  <a:srgbClr val="000099"/>
                </a:solidFill>
                <a:latin typeface="Times New Roman" panose="02020603050405020304" pitchFamily="18" charset="0"/>
                <a:cs typeface="Times New Roman" panose="02020603050405020304" pitchFamily="18" charset="0"/>
              </a:rPr>
            </a:br>
            <a:r>
              <a:rPr lang="en-GB" altLang="en-US" sz="2400" b="1" dirty="0">
                <a:solidFill>
                  <a:srgbClr val="000099"/>
                </a:solidFill>
                <a:latin typeface="Times New Roman" panose="02020603050405020304" pitchFamily="18" charset="0"/>
                <a:cs typeface="Times New Roman" panose="02020603050405020304" pitchFamily="18" charset="0"/>
              </a:rPr>
              <a:t>College of Science for Women </a:t>
            </a:r>
            <a:br>
              <a:rPr lang="en-GB" altLang="en-US" sz="2400" b="1" dirty="0">
                <a:solidFill>
                  <a:srgbClr val="000099"/>
                </a:solidFill>
                <a:latin typeface="Times New Roman" panose="02020603050405020304" pitchFamily="18" charset="0"/>
                <a:cs typeface="Times New Roman" panose="02020603050405020304" pitchFamily="18" charset="0"/>
              </a:rPr>
            </a:br>
            <a:r>
              <a:rPr lang="en-GB" altLang="en-US" sz="2400" b="1" dirty="0">
                <a:solidFill>
                  <a:srgbClr val="000099"/>
                </a:solidFill>
                <a:latin typeface="Times New Roman" panose="02020603050405020304" pitchFamily="18" charset="0"/>
                <a:cs typeface="Times New Roman" panose="02020603050405020304" pitchFamily="18" charset="0"/>
              </a:rPr>
              <a:t>Department of Chemistry</a:t>
            </a:r>
            <a:br>
              <a:rPr lang="en-GB" altLang="en-US" sz="2400" b="1" dirty="0">
                <a:solidFill>
                  <a:srgbClr val="000099"/>
                </a:solidFill>
                <a:latin typeface="Times New Roman" panose="02020603050405020304" pitchFamily="18" charset="0"/>
                <a:cs typeface="Times New Roman" panose="02020603050405020304" pitchFamily="18" charset="0"/>
              </a:rPr>
            </a:br>
            <a:r>
              <a:rPr lang="en-GB" altLang="en-US" sz="2400" b="1" dirty="0">
                <a:solidFill>
                  <a:srgbClr val="000099"/>
                </a:solidFill>
                <a:latin typeface="Times New Roman" panose="02020603050405020304" pitchFamily="18" charset="0"/>
                <a:cs typeface="Times New Roman" panose="02020603050405020304" pitchFamily="18" charset="0"/>
              </a:rPr>
              <a:t>Instrumental Analysis Chemistry </a:t>
            </a:r>
            <a:br>
              <a:rPr lang="en-GB" altLang="en-US" sz="2400" b="1" dirty="0">
                <a:solidFill>
                  <a:srgbClr val="000099"/>
                </a:solidFill>
                <a:latin typeface="Times New Roman" panose="02020603050405020304" pitchFamily="18" charset="0"/>
                <a:cs typeface="Times New Roman" panose="02020603050405020304" pitchFamily="18" charset="0"/>
              </a:rPr>
            </a:br>
            <a:r>
              <a:rPr lang="en-GB" altLang="en-US" sz="2400" b="1" dirty="0">
                <a:solidFill>
                  <a:srgbClr val="000099"/>
                </a:solidFill>
                <a:latin typeface="Times New Roman" panose="02020603050405020304" pitchFamily="18" charset="0"/>
                <a:cs typeface="Times New Roman" panose="02020603050405020304" pitchFamily="18" charset="0"/>
              </a:rPr>
              <a:t>Second Semester </a:t>
            </a:r>
            <a:br>
              <a:rPr lang="en-GB" altLang="en-US" sz="2400" b="1" dirty="0">
                <a:solidFill>
                  <a:srgbClr val="000099"/>
                </a:solidFill>
                <a:latin typeface="Times New Roman" panose="02020603050405020304" pitchFamily="18" charset="0"/>
                <a:cs typeface="Times New Roman" panose="02020603050405020304" pitchFamily="18" charset="0"/>
              </a:rPr>
            </a:br>
            <a:r>
              <a:rPr lang="en-US" altLang="en-US" sz="2400" b="1" i="1" dirty="0">
                <a:solidFill>
                  <a:srgbClr val="000099"/>
                </a:solidFill>
                <a:latin typeface="Times New Roman" panose="02020603050405020304" pitchFamily="18" charset="0"/>
                <a:cs typeface="Times New Roman" panose="02020603050405020304" pitchFamily="18" charset="0"/>
              </a:rPr>
              <a:t>Electroanalytical Chemistry</a:t>
            </a:r>
            <a:br>
              <a:rPr lang="en-GB" altLang="en-US" sz="2400" b="1" dirty="0">
                <a:solidFill>
                  <a:srgbClr val="000099"/>
                </a:solidFill>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Principles of Conductivity</a:t>
            </a:r>
            <a:endParaRPr lang="en-GB"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09853"/>
      </p:ext>
    </p:extLst>
  </p:cSld>
  <p:clrMapOvr>
    <a:masterClrMapping/>
  </p:clrMapOvr>
  <mc:AlternateContent xmlns:mc="http://schemas.openxmlformats.org/markup-compatibility/2006" xmlns:p14="http://schemas.microsoft.com/office/powerpoint/2010/main">
    <mc:Choice Requires="p14">
      <p:transition spd="slow" p14:dur="2000" advTm="124309"/>
    </mc:Choice>
    <mc:Fallback xmlns="">
      <p:transition spd="slow" advTm="1243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014928" y="0"/>
            <a:ext cx="8229600" cy="519970"/>
          </a:xfrm>
          <a:prstGeom prst="rect">
            <a:avLst/>
          </a:prstGeom>
          <a:noFill/>
          <a:ln w="9525">
            <a:noFill/>
            <a:round/>
            <a:headEnd/>
            <a:tailEnd/>
          </a:ln>
          <a:effectLst/>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US" sz="29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The conductance of the solution depends on:</a:t>
            </a:r>
            <a:br>
              <a:rPr lang="en-US" sz="2400" b="1" dirty="0">
                <a:solidFill>
                  <a:srgbClr val="C00000"/>
                </a:solidFill>
                <a:latin typeface="Arial" panose="020B0604020202020204" pitchFamily="34" charset="0"/>
                <a:cs typeface="Arial" panose="020B0604020202020204" pitchFamily="34" charset="0"/>
              </a:rPr>
            </a:br>
            <a:endParaRPr lang="en-US" sz="2900" b="1" dirty="0">
              <a:solidFill>
                <a:srgbClr val="C00000"/>
              </a:solidFill>
              <a:latin typeface="Arial" panose="020B0604020202020204" pitchFamily="34" charset="0"/>
              <a:cs typeface="Arial" panose="020B0604020202020204" pitchFamily="34" charset="0"/>
            </a:endParaRPr>
          </a:p>
        </p:txBody>
      </p:sp>
      <p:sp>
        <p:nvSpPr>
          <p:cNvPr id="5122" name="Text Box 2"/>
          <p:cNvSpPr txBox="1">
            <a:spLocks noChangeArrowheads="1"/>
          </p:cNvSpPr>
          <p:nvPr/>
        </p:nvSpPr>
        <p:spPr bwMode="auto">
          <a:xfrm>
            <a:off x="152400" y="555625"/>
            <a:ext cx="12039600" cy="4525963"/>
          </a:xfrm>
          <a:prstGeom prst="rect">
            <a:avLst/>
          </a:prstGeom>
          <a:noFill/>
          <a:ln w="9525">
            <a:noFill/>
            <a:round/>
            <a:headEnd/>
            <a:tailEnd/>
          </a:ln>
          <a:effectLst/>
        </p:spPr>
        <p:txBody>
          <a:bodyPr/>
          <a:lstStyle/>
          <a:p>
            <a:pPr marL="342900"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u="sng" dirty="0">
                <a:solidFill>
                  <a:srgbClr val="000000"/>
                </a:solidFill>
                <a:latin typeface="Times New Roman" panose="02020603050405020304" pitchFamily="18" charset="0"/>
                <a:cs typeface="Times New Roman" panose="02020603050405020304" pitchFamily="18" charset="0"/>
              </a:rPr>
              <a:t>1. Temperature:</a:t>
            </a:r>
          </a:p>
          <a:p>
            <a:pPr algn="l"/>
            <a:r>
              <a:rPr lang="en-US" sz="2000" dirty="0">
                <a:solidFill>
                  <a:srgbClr val="0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increase in temperature increases conductivity</a:t>
            </a:r>
          </a:p>
          <a:p>
            <a:pPr algn="l"/>
            <a:r>
              <a:rPr lang="en-US" sz="2000" b="0" i="0" dirty="0">
                <a:effectLst/>
                <a:latin typeface="Times New Roman" panose="02020603050405020304" pitchFamily="18" charset="0"/>
                <a:cs typeface="Times New Roman" panose="02020603050405020304" pitchFamily="18" charset="0"/>
              </a:rPr>
              <a:t>-Temperature decreases ionic activity and the viscosity of a solution. </a:t>
            </a:r>
          </a:p>
          <a:p>
            <a:pPr algn="l"/>
            <a:r>
              <a:rPr lang="en-US" sz="2000" dirty="0">
                <a:latin typeface="Times New Roman" panose="02020603050405020304" pitchFamily="18" charset="0"/>
                <a:cs typeface="Times New Roman" panose="02020603050405020304" pitchFamily="18" charset="0"/>
              </a:rPr>
              <a:t>A temperature rise may also increase the number of ions and their mobility</a:t>
            </a:r>
            <a:r>
              <a:rPr lang="en-US" sz="2000" b="0" i="0" dirty="0">
                <a:effectLst/>
                <a:latin typeface="Times New Roman" panose="02020603050405020304" pitchFamily="18" charset="0"/>
                <a:cs typeface="Times New Roman" panose="02020603050405020304" pitchFamily="18" charset="0"/>
              </a:rPr>
              <a:t> in the solution.</a:t>
            </a:r>
          </a:p>
          <a:p>
            <a:pPr algn="l"/>
            <a:r>
              <a:rPr lang="en-US" sz="2000"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This is why the conductivity of a solution is impacted by an increase in the solution’s temperature, i.e. conductivity increases</a:t>
            </a:r>
            <a:endParaRPr lang="en-US" sz="2000" dirty="0">
              <a:solidFill>
                <a:srgbClr val="000000"/>
              </a:solidFill>
              <a:latin typeface="Times New Roman" panose="02020603050405020304" pitchFamily="18" charset="0"/>
              <a:cs typeface="Times New Roman" panose="02020603050405020304" pitchFamily="18" charset="0"/>
            </a:endParaRP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i="0" u="sng" dirty="0">
                <a:effectLst/>
                <a:latin typeface="Times New Roman" panose="02020603050405020304" pitchFamily="18" charset="0"/>
                <a:cs typeface="Times New Roman" panose="02020603050405020304" pitchFamily="18" charset="0"/>
              </a:rPr>
              <a:t>2. Viscosity</a:t>
            </a: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0" i="0" dirty="0">
                <a:effectLst/>
                <a:latin typeface="Times New Roman" panose="02020603050405020304" pitchFamily="18" charset="0"/>
                <a:cs typeface="Times New Roman" panose="02020603050405020304" pitchFamily="18" charset="0"/>
              </a:rPr>
              <a:t>High viscosity  , low conductance</a:t>
            </a:r>
            <a:endParaRPr lang="en-US" sz="2000" b="1" u="sng" dirty="0">
              <a:latin typeface="Times New Roman" panose="02020603050405020304" pitchFamily="18" charset="0"/>
              <a:cs typeface="Times New Roman" panose="02020603050405020304" pitchFamily="18" charset="0"/>
            </a:endParaRP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u="sng" dirty="0">
                <a:solidFill>
                  <a:srgbClr val="000000"/>
                </a:solidFill>
                <a:latin typeface="Times New Roman" panose="02020603050405020304" pitchFamily="18" charset="0"/>
                <a:cs typeface="Times New Roman" panose="02020603050405020304" pitchFamily="18" charset="0"/>
              </a:rPr>
              <a:t>3. Nature of ion</a:t>
            </a: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Size of ions, molecular weight, Number of ions, and Charge of ions</a:t>
            </a:r>
          </a:p>
          <a:p>
            <a:pPr marL="742950" lvl="1" indent="-285750" eaLnBrk="1" hangingPunct="1">
              <a:buFont typeface="Wingdings" pitchFamily="2" charset="2"/>
              <a:buChar char="ü"/>
              <a:defRPr/>
            </a:pPr>
            <a:r>
              <a:rPr lang="en-US" sz="2000" dirty="0">
                <a:latin typeface="Times New Roman" panose="02020603050405020304" pitchFamily="18" charset="0"/>
                <a:cs typeface="Times New Roman" panose="02020603050405020304" pitchFamily="18" charset="0"/>
              </a:rPr>
              <a:t>Ions charge (more charge, more current)</a:t>
            </a:r>
          </a:p>
          <a:p>
            <a:pPr marL="742950" lvl="1" indent="-285750" eaLnBrk="1" hangingPunct="1">
              <a:buFont typeface="Wingdings" pitchFamily="2" charset="2"/>
              <a:buChar char="ü"/>
              <a:defRPr/>
            </a:pPr>
            <a:r>
              <a:rPr lang="en-US" sz="2000" dirty="0">
                <a:latin typeface="Times New Roman" panose="02020603050405020304" pitchFamily="18" charset="0"/>
                <a:cs typeface="Times New Roman" panose="02020603050405020304" pitchFamily="18" charset="0"/>
              </a:rPr>
              <a:t>Ions' mass or size (larger ions conduct less)</a:t>
            </a:r>
            <a:endParaRPr lang="en-US" sz="2000" dirty="0">
              <a:solidFill>
                <a:srgbClr val="000000"/>
              </a:solidFill>
              <a:latin typeface="Times New Roman" panose="02020603050405020304" pitchFamily="18" charset="0"/>
              <a:cs typeface="Times New Roman" panose="02020603050405020304" pitchFamily="18" charset="0"/>
            </a:endParaRPr>
          </a:p>
          <a:p>
            <a:pPr marL="342900"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u="sng" dirty="0">
                <a:solidFill>
                  <a:srgbClr val="000000"/>
                </a:solidFill>
                <a:latin typeface="Times New Roman" panose="02020603050405020304" pitchFamily="18" charset="0"/>
                <a:cs typeface="Times New Roman" panose="02020603050405020304" pitchFamily="18" charset="0"/>
              </a:rPr>
              <a:t>4. The concentration of ions</a:t>
            </a: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As the number of ions increases, the conductance of the solution rises (The</a:t>
            </a:r>
            <a:r>
              <a:rPr lang="en-US" sz="2000" dirty="0">
                <a:latin typeface="Times New Roman" panose="02020603050405020304" pitchFamily="18" charset="0"/>
                <a:cs typeface="Times New Roman" panose="02020603050405020304" pitchFamily="18" charset="0"/>
              </a:rPr>
              <a:t> conductivity of a solution is proportional to its ion concentration).</a:t>
            </a:r>
            <a:endParaRPr lang="en-US" sz="2000" dirty="0">
              <a:solidFill>
                <a:srgbClr val="000000"/>
              </a:solidFill>
              <a:latin typeface="Times New Roman" panose="02020603050405020304" pitchFamily="18" charset="0"/>
              <a:cs typeface="Times New Roman" panose="02020603050405020304" pitchFamily="18" charset="0"/>
            </a:endParaRPr>
          </a:p>
          <a:p>
            <a:pPr marL="342900"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u="sng" dirty="0">
                <a:solidFill>
                  <a:srgbClr val="000000"/>
                </a:solidFill>
                <a:latin typeface="Times New Roman" panose="02020603050405020304" pitchFamily="18" charset="0"/>
                <a:cs typeface="Times New Roman" panose="02020603050405020304" pitchFamily="18" charset="0"/>
              </a:rPr>
              <a:t>5. The size of the electrodes</a:t>
            </a:r>
          </a:p>
          <a:p>
            <a:pPr marL="342900"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br>
              <a:rPr lang="en-US" sz="2000" dirty="0">
                <a:solidFill>
                  <a:srgbClr val="000000"/>
                </a:solidFill>
                <a:latin typeface="Times New Roman" panose="02020603050405020304" pitchFamily="18" charset="0"/>
                <a:cs typeface="Times New Roman" panose="02020603050405020304" pitchFamily="18" charset="0"/>
              </a:rPr>
            </a:br>
            <a:endParaRPr lang="en-US"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val="1422897126"/>
              </p:ext>
            </p:extLst>
          </p:nvPr>
        </p:nvGraphicFramePr>
        <p:xfrm>
          <a:off x="957263" y="6004980"/>
          <a:ext cx="1390650" cy="749300"/>
        </p:xfrm>
        <a:graphic>
          <a:graphicData uri="http://schemas.openxmlformats.org/presentationml/2006/ole">
            <mc:AlternateContent xmlns:mc="http://schemas.openxmlformats.org/markup-compatibility/2006">
              <mc:Choice xmlns:v="urn:schemas-microsoft-com:vml" Requires="v">
                <p:oleObj r:id="rId3" imgW="623880" imgH="361440" progId="">
                  <p:embed/>
                </p:oleObj>
              </mc:Choice>
              <mc:Fallback>
                <p:oleObj r:id="rId3" imgW="623880" imgH="361440" progId="">
                  <p:embed/>
                  <p:pic>
                    <p:nvPicPr>
                      <p:cNvPr id="51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6004980"/>
                        <a:ext cx="1390650" cy="749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686545929"/>
              </p:ext>
            </p:extLst>
          </p:nvPr>
        </p:nvGraphicFramePr>
        <p:xfrm>
          <a:off x="3048000" y="6056311"/>
          <a:ext cx="1385887" cy="619125"/>
        </p:xfrm>
        <a:graphic>
          <a:graphicData uri="http://schemas.openxmlformats.org/presentationml/2006/ole">
            <mc:AlternateContent xmlns:mc="http://schemas.openxmlformats.org/markup-compatibility/2006">
              <mc:Choice xmlns:v="urn:schemas-microsoft-com:vml" Requires="v">
                <p:oleObj r:id="rId5" imgW="623880" imgH="361440" progId="">
                  <p:embed/>
                </p:oleObj>
              </mc:Choice>
              <mc:Fallback>
                <p:oleObj r:id="rId5" imgW="623880" imgH="361440" progId="">
                  <p:embed/>
                  <p:pic>
                    <p:nvPicPr>
                      <p:cNvPr id="512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6056311"/>
                        <a:ext cx="1385887" cy="619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5125" name="Text Box 5"/>
          <p:cNvSpPr txBox="1">
            <a:spLocks noChangeArrowheads="1"/>
          </p:cNvSpPr>
          <p:nvPr/>
        </p:nvSpPr>
        <p:spPr bwMode="auto">
          <a:xfrm>
            <a:off x="6607357" y="5331945"/>
            <a:ext cx="4627380" cy="1448731"/>
          </a:xfrm>
          <a:prstGeom prst="rect">
            <a:avLst/>
          </a:prstGeom>
          <a:noFill/>
          <a:ln w="9525">
            <a:solidFill>
              <a:schemeClr val="accent1"/>
            </a:solid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Times New Roman" panose="02020603050405020304" pitchFamily="18" charset="0"/>
                <a:cs typeface="Times New Roman" panose="02020603050405020304" pitchFamily="18" charset="0"/>
              </a:rPr>
              <a:t>L/A  is  cell constant , (A)= surface area of electrode, (L)=distance  between two electrodes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i="1" dirty="0">
                <a:solidFill>
                  <a:srgbClr val="000000"/>
                </a:solidFill>
                <a:latin typeface="Times New Roman" panose="02020603050405020304" pitchFamily="18" charset="0"/>
                <a:cs typeface="Times New Roman" panose="02020603050405020304" pitchFamily="18" charset="0"/>
              </a:rPr>
              <a:t>K</a:t>
            </a:r>
            <a:r>
              <a:rPr lang="en-US" sz="1600" dirty="0">
                <a:solidFill>
                  <a:srgbClr val="000000"/>
                </a:solidFill>
                <a:latin typeface="Times New Roman" panose="02020603050405020304" pitchFamily="18" charset="0"/>
                <a:cs typeface="Times New Roman" panose="02020603050405020304" pitchFamily="18" charset="0"/>
              </a:rPr>
              <a:t> is the specific conductance or conductivity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Times New Roman" panose="02020603050405020304" pitchFamily="18" charset="0"/>
                <a:cs typeface="Times New Roman" panose="02020603050405020304" pitchFamily="18" charset="0"/>
              </a:rPr>
              <a:t>ohm</a:t>
            </a:r>
            <a:r>
              <a:rPr lang="en-US" sz="1600" baseline="30000" dirty="0">
                <a:solidFill>
                  <a:srgbClr val="000000"/>
                </a:solidFill>
                <a:latin typeface="Times New Roman" panose="02020603050405020304" pitchFamily="18" charset="0"/>
                <a:cs typeface="Times New Roman" panose="02020603050405020304" pitchFamily="18" charset="0"/>
              </a:rPr>
              <a:t>-1</a:t>
            </a:r>
            <a:r>
              <a:rPr lang="en-US" sz="1600" dirty="0">
                <a:solidFill>
                  <a:srgbClr val="000000"/>
                </a:solidFill>
                <a:latin typeface="Times New Roman" panose="02020603050405020304" pitchFamily="18" charset="0"/>
                <a:cs typeface="Times New Roman" panose="02020603050405020304" pitchFamily="18" charset="0"/>
              </a:rPr>
              <a:t>cm</a:t>
            </a:r>
            <a:r>
              <a:rPr lang="en-US" sz="1600" baseline="30000" dirty="0">
                <a:solidFill>
                  <a:srgbClr val="000000"/>
                </a:solidFill>
                <a:latin typeface="Times New Roman" panose="02020603050405020304" pitchFamily="18" charset="0"/>
                <a:cs typeface="Times New Roman" panose="02020603050405020304" pitchFamily="18" charset="0"/>
              </a:rPr>
              <a:t>-1</a:t>
            </a:r>
            <a:r>
              <a:rPr lang="en-US" sz="1600" dirty="0">
                <a:solidFill>
                  <a:srgbClr val="000000"/>
                </a:solidFill>
                <a:latin typeface="Times New Roman" panose="02020603050405020304" pitchFamily="18" charset="0"/>
                <a:cs typeface="Times New Roman" panose="02020603050405020304" pitchFamily="18" charset="0"/>
              </a:rPr>
              <a:t> or </a:t>
            </a:r>
            <a:r>
              <a:rPr lang="en-US" sz="1600" dirty="0" err="1">
                <a:solidFill>
                  <a:srgbClr val="000000"/>
                </a:solidFill>
                <a:latin typeface="Times New Roman" panose="02020603050405020304" pitchFamily="18" charset="0"/>
                <a:cs typeface="Times New Roman" panose="02020603050405020304" pitchFamily="18" charset="0"/>
              </a:rPr>
              <a:t>seimen</a:t>
            </a:r>
            <a:r>
              <a:rPr lang="en-US" sz="1600" dirty="0">
                <a:solidFill>
                  <a:srgbClr val="000000"/>
                </a:solidFill>
                <a:latin typeface="Times New Roman" panose="02020603050405020304" pitchFamily="18" charset="0"/>
                <a:cs typeface="Times New Roman" panose="02020603050405020304" pitchFamily="18" charset="0"/>
              </a:rPr>
              <a:t>/cm.</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C58E017-3740-1B48-867F-5D485794514C}"/>
              </a:ext>
            </a:extLst>
          </p:cNvPr>
          <p:cNvSpPr>
            <a:spLocks noGrp="1"/>
          </p:cNvSpPr>
          <p:nvPr>
            <p:ph type="sldNum" sz="quarter" idx="12"/>
          </p:nvPr>
        </p:nvSpPr>
        <p:spPr>
          <a:xfrm>
            <a:off x="8991600" y="6248400"/>
            <a:ext cx="2844800" cy="365125"/>
          </a:xfrm>
        </p:spPr>
        <p:txBody>
          <a:bodyPr/>
          <a:lstStyle/>
          <a:p>
            <a:fld id="{9A764FDE-A785-410A-88BF-4EC8C78CD11B}" type="slidenum">
              <a:rPr lang="en-US" sz="2000" smtClean="0">
                <a:solidFill>
                  <a:schemeClr val="tx1"/>
                </a:solidFill>
                <a:latin typeface="Times New Roman" panose="02020603050405020304" pitchFamily="18" charset="0"/>
                <a:cs typeface="Times New Roman" panose="02020603050405020304" pitchFamily="18" charset="0"/>
              </a:rPr>
              <a:pPr/>
              <a:t>10</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726A229-AB5A-EEC3-042C-2BEDC0FAF188}"/>
              </a:ext>
            </a:extLst>
          </p:cNvPr>
          <p:cNvSpPr txBox="1"/>
          <p:nvPr/>
        </p:nvSpPr>
        <p:spPr>
          <a:xfrm>
            <a:off x="7772400" y="2209800"/>
            <a:ext cx="4267200" cy="1815882"/>
          </a:xfrm>
          <a:prstGeom prst="rect">
            <a:avLst/>
          </a:prstGeom>
          <a:noFill/>
          <a:ln>
            <a:solidFill>
              <a:schemeClr val="accent1"/>
            </a:solidFill>
          </a:ln>
        </p:spPr>
        <p:txBody>
          <a:bodyPr wrap="square">
            <a:spAutoFit/>
          </a:bodyPr>
          <a:lstStyle/>
          <a:p>
            <a:pPr marL="457200" indent="-457200">
              <a:buFont typeface="Wingdings" pitchFamily="2" charset="2"/>
              <a:buChar char="v"/>
            </a:pPr>
            <a:endParaRPr lang="en-US" sz="1600" dirty="0">
              <a:latin typeface="Times New Roman" pitchFamily="18" charset="0"/>
              <a:cs typeface="Times New Roman" pitchFamily="18" charset="0"/>
            </a:endParaRPr>
          </a:p>
          <a:p>
            <a:pPr marL="457200" indent="-457200" algn="just">
              <a:buFont typeface="Wingdings" pitchFamily="2" charset="2"/>
              <a:buChar char="ü"/>
            </a:pPr>
            <a:r>
              <a:rPr lang="en-US" sz="1600" dirty="0">
                <a:latin typeface="Times New Roman" pitchFamily="18" charset="0"/>
                <a:cs typeface="Times New Roman" pitchFamily="18" charset="0"/>
              </a:rPr>
              <a:t>Specific conductivity is conductivity offered by a substance of 1cm length and 1sq.cm surface area. units are mhos/cm.</a:t>
            </a:r>
          </a:p>
          <a:p>
            <a:pPr marL="457200" indent="-457200" algn="just">
              <a:buFont typeface="Wingdings" pitchFamily="2" charset="2"/>
              <a:buChar char="ü"/>
            </a:pPr>
            <a:r>
              <a:rPr lang="en-US" sz="1600" dirty="0">
                <a:latin typeface="Times New Roman" pitchFamily="18" charset="0"/>
                <a:cs typeface="Times New Roman" pitchFamily="18" charset="0"/>
              </a:rPr>
              <a:t>Equivalent conductivity is conductivity offered by a solution containing an equivalent weight of solute in it.</a:t>
            </a:r>
          </a:p>
        </p:txBody>
      </p:sp>
    </p:spTree>
    <p:extLst>
      <p:ext uri="{BB962C8B-B14F-4D97-AF65-F5344CB8AC3E}">
        <p14:creationId xmlns:p14="http://schemas.microsoft.com/office/powerpoint/2010/main" val="3693174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299F1-477E-3BDC-BD02-20E5A22BD44D}"/>
              </a:ext>
            </a:extLst>
          </p:cNvPr>
          <p:cNvSpPr>
            <a:spLocks noGrp="1"/>
          </p:cNvSpPr>
          <p:nvPr>
            <p:ph type="sldNum" sz="quarter" idx="12"/>
          </p:nvPr>
        </p:nvSpPr>
        <p:spPr/>
        <p:txBody>
          <a:bodyPr/>
          <a:lstStyle/>
          <a:p>
            <a:fld id="{9A764FDE-A785-410A-88BF-4EC8C78CD11B}" type="slidenum">
              <a:rPr lang="en-US" smtClean="0"/>
              <a:pPr/>
              <a:t>11</a:t>
            </a:fld>
            <a:endParaRPr lang="en-US" dirty="0"/>
          </a:p>
        </p:txBody>
      </p:sp>
      <p:sp>
        <p:nvSpPr>
          <p:cNvPr id="3" name="TextBox 2">
            <a:extLst>
              <a:ext uri="{FF2B5EF4-FFF2-40B4-BE49-F238E27FC236}">
                <a16:creationId xmlns:a16="http://schemas.microsoft.com/office/drawing/2014/main" id="{B42E516E-A13B-D59D-981D-6EA600C2C43C}"/>
              </a:ext>
            </a:extLst>
          </p:cNvPr>
          <p:cNvSpPr txBox="1"/>
          <p:nvPr/>
        </p:nvSpPr>
        <p:spPr>
          <a:xfrm>
            <a:off x="228600" y="381000"/>
            <a:ext cx="11482631" cy="3416320"/>
          </a:xfrm>
          <a:prstGeom prst="rect">
            <a:avLst/>
          </a:prstGeom>
          <a:noFill/>
        </p:spPr>
        <p:txBody>
          <a:bodyPr wrap="none" rtlCol="0">
            <a:spAutoFit/>
          </a:bodyPr>
          <a:lstStyle/>
          <a:p>
            <a:r>
              <a:rPr lang="en-IQ" dirty="0">
                <a:latin typeface="Times New Roman" panose="02020603050405020304" pitchFamily="18" charset="0"/>
                <a:cs typeface="Times New Roman" panose="02020603050405020304" pitchFamily="18" charset="0"/>
              </a:rPr>
              <a:t>Effect of Dilution</a:t>
            </a:r>
          </a:p>
          <a:p>
            <a:pPr marL="285750" indent="-285750">
              <a:buFont typeface="Wingdings" pitchFamily="2" charset="2"/>
              <a:buChar char="Ø"/>
            </a:pPr>
            <a:r>
              <a:rPr lang="en-IQ" dirty="0">
                <a:latin typeface="Times New Roman" panose="02020603050405020304" pitchFamily="18" charset="0"/>
                <a:cs typeface="Times New Roman" panose="02020603050405020304" pitchFamily="18" charset="0"/>
              </a:rPr>
              <a:t> Conductance </a:t>
            </a:r>
            <a:r>
              <a:rPr lang="en-US" dirty="0">
                <a:latin typeface="Times New Roman" panose="02020603050405020304" pitchFamily="18" charset="0"/>
                <a:cs typeface="Times New Roman" panose="02020603050405020304" pitchFamily="18" charset="0"/>
              </a:rPr>
              <a:t>increases</a:t>
            </a:r>
            <a:r>
              <a:rPr lang="en-IQ" dirty="0">
                <a:latin typeface="Times New Roman" panose="02020603050405020304" pitchFamily="18" charset="0"/>
                <a:cs typeface="Times New Roman" panose="02020603050405020304" pitchFamily="18" charset="0"/>
              </a:rPr>
              <a:t> with dilution</a:t>
            </a: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Conductance</a:t>
            </a:r>
            <a:r>
              <a:rPr lang="en-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depends</a:t>
            </a:r>
            <a:r>
              <a:rPr lang="en-IQ" dirty="0">
                <a:latin typeface="Times New Roman" panose="02020603050405020304" pitchFamily="18" charset="0"/>
                <a:cs typeface="Times New Roman" panose="02020603050405020304" pitchFamily="18" charset="0"/>
              </a:rPr>
              <a:t> on </a:t>
            </a:r>
            <a:r>
              <a:rPr lang="en-US" dirty="0">
                <a:latin typeface="Times New Roman" panose="02020603050405020304" pitchFamily="18" charset="0"/>
                <a:cs typeface="Times New Roman" panose="02020603050405020304" pitchFamily="18" charset="0"/>
              </a:rPr>
              <a:t>the number</a:t>
            </a:r>
            <a:r>
              <a:rPr lang="en-IQ" dirty="0">
                <a:latin typeface="Times New Roman" panose="02020603050405020304" pitchFamily="18" charset="0"/>
                <a:cs typeface="Times New Roman" panose="02020603050405020304" pitchFamily="18" charset="0"/>
              </a:rPr>
              <a:t> of ions present in the solution</a:t>
            </a: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The degree</a:t>
            </a:r>
            <a:r>
              <a:rPr lang="en-IQ" dirty="0">
                <a:latin typeface="Times New Roman" panose="02020603050405020304" pitchFamily="18" charset="0"/>
                <a:cs typeface="Times New Roman" panose="02020603050405020304" pitchFamily="18" charset="0"/>
              </a:rPr>
              <a:t> of </a:t>
            </a:r>
            <a:r>
              <a:rPr lang="en-US" dirty="0">
                <a:latin typeface="Times New Roman" panose="02020603050405020304" pitchFamily="18" charset="0"/>
                <a:cs typeface="Times New Roman" panose="02020603050405020304" pitchFamily="18" charset="0"/>
              </a:rPr>
              <a:t>ionization</a:t>
            </a:r>
            <a:r>
              <a:rPr lang="en-IQ" dirty="0">
                <a:latin typeface="Times New Roman" panose="02020603050405020304" pitchFamily="18" charset="0"/>
                <a:cs typeface="Times New Roman" panose="02020603050405020304" pitchFamily="18" charset="0"/>
              </a:rPr>
              <a:t> of </a:t>
            </a:r>
            <a:r>
              <a:rPr lang="en-US" dirty="0">
                <a:latin typeface="Times New Roman" panose="02020603050405020304" pitchFamily="18" charset="0"/>
                <a:cs typeface="Times New Roman" panose="02020603050405020304" pitchFamily="18" charset="0"/>
              </a:rPr>
              <a:t>electrolytes</a:t>
            </a:r>
            <a:r>
              <a:rPr lang="en-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increases</a:t>
            </a:r>
            <a:r>
              <a:rPr lang="en-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leading</a:t>
            </a:r>
            <a:r>
              <a:rPr lang="en-IQ" dirty="0">
                <a:latin typeface="Times New Roman" panose="02020603050405020304" pitchFamily="18" charset="0"/>
                <a:cs typeface="Times New Roman" panose="02020603050405020304" pitchFamily="18" charset="0"/>
              </a:rPr>
              <a:t> to more ion production</a:t>
            </a: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S</a:t>
            </a:r>
            <a:r>
              <a:rPr lang="en-IQ" dirty="0">
                <a:latin typeface="Times New Roman" panose="02020603050405020304" pitchFamily="18" charset="0"/>
                <a:cs typeface="Times New Roman" panose="02020603050405020304" pitchFamily="18" charset="0"/>
              </a:rPr>
              <a:t>pecific conductance </a:t>
            </a:r>
            <a:r>
              <a:rPr lang="en-US" dirty="0">
                <a:latin typeface="Times New Roman" panose="02020603050405020304" pitchFamily="18" charset="0"/>
                <a:cs typeface="Times New Roman" panose="02020603050405020304" pitchFamily="18" charset="0"/>
              </a:rPr>
              <a:t>decreases</a:t>
            </a:r>
            <a:r>
              <a:rPr lang="en-IQ" dirty="0">
                <a:latin typeface="Times New Roman" panose="02020603050405020304" pitchFamily="18" charset="0"/>
                <a:cs typeface="Times New Roman" panose="02020603050405020304" pitchFamily="18" charset="0"/>
              </a:rPr>
              <a:t> on dilution </a:t>
            </a:r>
            <a:r>
              <a:rPr lang="en-US" dirty="0">
                <a:latin typeface="Times New Roman" panose="02020603050405020304" pitchFamily="18" charset="0"/>
                <a:cs typeface="Times New Roman" panose="02020603050405020304" pitchFamily="18" charset="0"/>
              </a:rPr>
              <a:t>because</a:t>
            </a:r>
            <a:r>
              <a:rPr lang="en-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number</a:t>
            </a:r>
            <a:r>
              <a:rPr lang="en-IQ" dirty="0">
                <a:latin typeface="Times New Roman" panose="02020603050405020304" pitchFamily="18" charset="0"/>
                <a:cs typeface="Times New Roman" panose="02020603050405020304" pitchFamily="18" charset="0"/>
              </a:rPr>
              <a:t> of </a:t>
            </a:r>
            <a:r>
              <a:rPr lang="en-US" dirty="0">
                <a:latin typeface="Times New Roman" panose="02020603050405020304" pitchFamily="18" charset="0"/>
                <a:cs typeface="Times New Roman" panose="02020603050405020304" pitchFamily="18" charset="0"/>
              </a:rPr>
              <a:t>current carrying</a:t>
            </a:r>
            <a:r>
              <a:rPr lang="en-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ions</a:t>
            </a:r>
            <a:r>
              <a:rPr lang="en-IQ" dirty="0">
                <a:latin typeface="Times New Roman" panose="02020603050405020304" pitchFamily="18" charset="0"/>
                <a:cs typeface="Times New Roman" panose="02020603050405020304" pitchFamily="18" charset="0"/>
              </a:rPr>
              <a:t> or  particles decreases </a:t>
            </a:r>
            <a:r>
              <a:rPr lang="en-US" dirty="0">
                <a:latin typeface="Times New Roman" panose="02020603050405020304" pitchFamily="18" charset="0"/>
                <a:cs typeface="Times New Roman" panose="02020603050405020304" pitchFamily="18" charset="0"/>
              </a:rPr>
              <a:t>per</a:t>
            </a:r>
            <a:r>
              <a:rPr lang="en-IQ" dirty="0">
                <a:latin typeface="Times New Roman" panose="02020603050405020304" pitchFamily="18" charset="0"/>
                <a:cs typeface="Times New Roman" panose="02020603050405020304" pitchFamily="18" charset="0"/>
              </a:rPr>
              <a:t> c.c</a:t>
            </a: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Equivalent</a:t>
            </a:r>
            <a:r>
              <a:rPr lang="en-IQ" dirty="0">
                <a:latin typeface="Times New Roman" panose="02020603050405020304" pitchFamily="18" charset="0"/>
                <a:cs typeface="Times New Roman" panose="02020603050405020304" pitchFamily="18" charset="0"/>
              </a:rPr>
              <a:t> and molecular condctance increases on dilution </a:t>
            </a: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O</a:t>
            </a:r>
            <a:r>
              <a:rPr lang="en-IQ" dirty="0">
                <a:latin typeface="Times New Roman" panose="02020603050405020304" pitchFamily="18" charset="0"/>
                <a:cs typeface="Times New Roman" panose="02020603050405020304" pitchFamily="18" charset="0"/>
              </a:rPr>
              <a:t>n dilution produce more and more </a:t>
            </a:r>
            <a:r>
              <a:rPr lang="en-US" dirty="0">
                <a:latin typeface="Times New Roman" panose="02020603050405020304" pitchFamily="18" charset="0"/>
                <a:cs typeface="Times New Roman" panose="02020603050405020304" pitchFamily="18" charset="0"/>
              </a:rPr>
              <a:t>electrolytes </a:t>
            </a:r>
            <a:r>
              <a:rPr lang="en-IQ" dirty="0">
                <a:latin typeface="Times New Roman" panose="02020603050405020304" pitchFamily="18" charset="0"/>
                <a:cs typeface="Times New Roman" panose="02020603050405020304" pitchFamily="18" charset="0"/>
              </a:rPr>
              <a:t>(degree of </a:t>
            </a:r>
            <a:r>
              <a:rPr lang="en-US" dirty="0">
                <a:latin typeface="Times New Roman" panose="02020603050405020304" pitchFamily="18" charset="0"/>
                <a:cs typeface="Times New Roman" panose="02020603050405020304" pitchFamily="18" charset="0"/>
              </a:rPr>
              <a:t>ionization</a:t>
            </a:r>
            <a:r>
              <a:rPr lang="en-IQ" dirty="0">
                <a:latin typeface="Times New Roman" panose="02020603050405020304" pitchFamily="18" charset="0"/>
                <a:cs typeface="Times New Roman" panose="02020603050405020304" pitchFamily="18" charset="0"/>
              </a:rPr>
              <a:t>)</a:t>
            </a: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W</a:t>
            </a:r>
            <a:r>
              <a:rPr lang="en-IQ" dirty="0">
                <a:latin typeface="Times New Roman" panose="02020603050405020304" pitchFamily="18" charset="0"/>
                <a:cs typeface="Times New Roman" panose="02020603050405020304" pitchFamily="18" charset="0"/>
              </a:rPr>
              <a:t>hole </a:t>
            </a:r>
            <a:r>
              <a:rPr lang="en-US" dirty="0">
                <a:latin typeface="Times New Roman" panose="02020603050405020304" pitchFamily="18" charset="0"/>
                <a:cs typeface="Times New Roman" panose="02020603050405020304" pitchFamily="18" charset="0"/>
              </a:rPr>
              <a:t>substance</a:t>
            </a:r>
            <a:r>
              <a:rPr lang="en-IQ" dirty="0">
                <a:latin typeface="Times New Roman" panose="02020603050405020304" pitchFamily="18" charset="0"/>
                <a:cs typeface="Times New Roman" panose="02020603050405020304" pitchFamily="18" charset="0"/>
              </a:rPr>
              <a:t> has </a:t>
            </a:r>
            <a:r>
              <a:rPr lang="en-US" dirty="0">
                <a:latin typeface="Times New Roman" panose="02020603050405020304" pitchFamily="18" charset="0"/>
                <a:cs typeface="Times New Roman" panose="02020603050405020304" pitchFamily="18" charset="0"/>
              </a:rPr>
              <a:t>ionized</a:t>
            </a:r>
            <a:r>
              <a:rPr lang="en-IQ" dirty="0">
                <a:latin typeface="Times New Roman" panose="02020603050405020304" pitchFamily="18" charset="0"/>
                <a:cs typeface="Times New Roman" panose="02020603050405020304" pitchFamily="18" charset="0"/>
              </a:rPr>
              <a:t> further dilution produce less or no charge in </a:t>
            </a:r>
            <a:r>
              <a:rPr lang="en-US" dirty="0">
                <a:latin typeface="Times New Roman" panose="02020603050405020304" pitchFamily="18" charset="0"/>
                <a:cs typeface="Times New Roman" panose="02020603050405020304" pitchFamily="18" charset="0"/>
              </a:rPr>
              <a:t>equivalent</a:t>
            </a:r>
            <a:r>
              <a:rPr lang="en-IQ" dirty="0">
                <a:latin typeface="Times New Roman" panose="02020603050405020304" pitchFamily="18" charset="0"/>
                <a:cs typeface="Times New Roman" panose="02020603050405020304" pitchFamily="18" charset="0"/>
              </a:rPr>
              <a:t> and molecular </a:t>
            </a:r>
            <a:r>
              <a:rPr lang="en-US" dirty="0">
                <a:latin typeface="Times New Roman" panose="02020603050405020304" pitchFamily="18" charset="0"/>
                <a:cs typeface="Times New Roman" panose="02020603050405020304" pitchFamily="18" charset="0"/>
              </a:rPr>
              <a:t>conductivities</a:t>
            </a:r>
            <a:endParaRPr lang="en-IQ"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C</a:t>
            </a:r>
            <a:r>
              <a:rPr lang="en-IQ" dirty="0">
                <a:latin typeface="Times New Roman" panose="02020603050405020304" pitchFamily="18" charset="0"/>
                <a:cs typeface="Times New Roman" panose="02020603050405020304" pitchFamily="18" charset="0"/>
              </a:rPr>
              <a:t>alled </a:t>
            </a:r>
            <a:r>
              <a:rPr lang="en-US" dirty="0">
                <a:latin typeface="Times New Roman" panose="02020603050405020304" pitchFamily="18" charset="0"/>
                <a:cs typeface="Times New Roman" panose="02020603050405020304" pitchFamily="18" charset="0"/>
              </a:rPr>
              <a:t>equivalent</a:t>
            </a:r>
            <a:r>
              <a:rPr lang="en-IQ" dirty="0">
                <a:latin typeface="Times New Roman" panose="02020603050405020304" pitchFamily="18" charset="0"/>
                <a:cs typeface="Times New Roman" panose="02020603050405020304" pitchFamily="18" charset="0"/>
              </a:rPr>
              <a:t> conductance at </a:t>
            </a:r>
            <a:r>
              <a:rPr lang="en-US" dirty="0">
                <a:latin typeface="Times New Roman" panose="02020603050405020304" pitchFamily="18" charset="0"/>
                <a:cs typeface="Times New Roman" panose="02020603050405020304" pitchFamily="18" charset="0"/>
              </a:rPr>
              <a:t>infinite</a:t>
            </a:r>
            <a:r>
              <a:rPr lang="en-IQ" dirty="0">
                <a:latin typeface="Times New Roman" panose="02020603050405020304" pitchFamily="18" charset="0"/>
                <a:cs typeface="Times New Roman" panose="02020603050405020304" pitchFamily="18" charset="0"/>
              </a:rPr>
              <a:t> dilution</a:t>
            </a:r>
          </a:p>
          <a:p>
            <a:pPr marL="285750" indent="-285750">
              <a:buFont typeface="Wingdings" pitchFamily="2" charset="2"/>
              <a:buChar char="Ø"/>
            </a:pPr>
            <a:r>
              <a:rPr lang="en-US" dirty="0">
                <a:latin typeface="Times New Roman" panose="02020603050405020304" pitchFamily="18" charset="0"/>
                <a:cs typeface="Times New Roman" panose="02020603050405020304" pitchFamily="18" charset="0"/>
              </a:rPr>
              <a:t>Equivalent</a:t>
            </a:r>
            <a:r>
              <a:rPr lang="en-IQ" dirty="0">
                <a:latin typeface="Times New Roman" panose="02020603050405020304" pitchFamily="18" charset="0"/>
                <a:cs typeface="Times New Roman" panose="02020603050405020304" pitchFamily="18" charset="0"/>
              </a:rPr>
              <a:t> conductance tends to become maximum as conc. </a:t>
            </a:r>
            <a:r>
              <a:rPr lang="en-US" dirty="0">
                <a:latin typeface="Times New Roman" panose="02020603050405020304" pitchFamily="18" charset="0"/>
                <a:cs typeface="Times New Roman" panose="02020603050405020304" pitchFamily="18" charset="0"/>
              </a:rPr>
              <a:t>D</a:t>
            </a:r>
            <a:r>
              <a:rPr lang="en-IQ" dirty="0">
                <a:latin typeface="Times New Roman" panose="02020603050405020304" pitchFamily="18" charset="0"/>
                <a:cs typeface="Times New Roman" panose="02020603050405020304" pitchFamily="18" charset="0"/>
              </a:rPr>
              <a:t>ecreases and dilution </a:t>
            </a:r>
            <a:r>
              <a:rPr lang="en-US" dirty="0">
                <a:latin typeface="Times New Roman" panose="02020603050405020304" pitchFamily="18" charset="0"/>
                <a:cs typeface="Times New Roman" panose="02020603050405020304" pitchFamily="18" charset="0"/>
              </a:rPr>
              <a:t>increases</a:t>
            </a:r>
            <a:endParaRPr lang="en-IQ"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en-IQ" dirty="0">
                <a:latin typeface="Times New Roman" panose="02020603050405020304" pitchFamily="18" charset="0"/>
                <a:cs typeface="Times New Roman" panose="02020603050405020304" pitchFamily="18" charset="0"/>
              </a:rPr>
              <a:t>KCl maximum conductivity </a:t>
            </a:r>
            <a:r>
              <a:rPr lang="en-US" dirty="0">
                <a:latin typeface="Times New Roman" panose="02020603050405020304" pitchFamily="18" charset="0"/>
                <a:cs typeface="Times New Roman" panose="02020603050405020304" pitchFamily="18" charset="0"/>
              </a:rPr>
              <a:t>reached</a:t>
            </a:r>
            <a:r>
              <a:rPr lang="en-IQ" dirty="0">
                <a:latin typeface="Times New Roman" panose="02020603050405020304" pitchFamily="18" charset="0"/>
                <a:cs typeface="Times New Roman" panose="02020603050405020304" pitchFamily="18" charset="0"/>
              </a:rPr>
              <a:t> at comparatively higher conc. </a:t>
            </a:r>
            <a:r>
              <a:rPr lang="en-US" dirty="0">
                <a:latin typeface="Times New Roman" panose="02020603050405020304" pitchFamily="18" charset="0"/>
                <a:cs typeface="Times New Roman" panose="02020603050405020304" pitchFamily="18" charset="0"/>
              </a:rPr>
              <a:t>O</a:t>
            </a:r>
            <a:r>
              <a:rPr lang="en-IQ" dirty="0">
                <a:latin typeface="Times New Roman" panose="02020603050405020304" pitchFamily="18" charset="0"/>
                <a:cs typeface="Times New Roman" panose="02020603050405020304" pitchFamily="18" charset="0"/>
              </a:rPr>
              <a:t>r lower dilution as </a:t>
            </a:r>
            <a:r>
              <a:rPr lang="en-US" dirty="0">
                <a:latin typeface="Times New Roman" panose="02020603050405020304" pitchFamily="18" charset="0"/>
                <a:cs typeface="Times New Roman" panose="02020603050405020304" pitchFamily="18" charset="0"/>
              </a:rPr>
              <a:t>compared</a:t>
            </a:r>
            <a:r>
              <a:rPr lang="en-IQ" dirty="0">
                <a:latin typeface="Times New Roman" panose="02020603050405020304" pitchFamily="18" charset="0"/>
                <a:cs typeface="Times New Roman" panose="02020603050405020304" pitchFamily="18" charset="0"/>
              </a:rPr>
              <a:t> to CH3COOH</a:t>
            </a:r>
          </a:p>
          <a:p>
            <a:endParaRPr lang="en-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47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91600" y="6248400"/>
            <a:ext cx="2844800" cy="365125"/>
          </a:xfrm>
        </p:spPr>
        <p:txBody>
          <a:bodyPr/>
          <a:lstStyle/>
          <a:p>
            <a:fld id="{328A8F8D-F7C6-4C8C-A6C4-E705C1B77E7C}" type="slidenum">
              <a:rPr lang="en-US" sz="2000">
                <a:solidFill>
                  <a:schemeClr val="tx1"/>
                </a:solidFill>
                <a:latin typeface="Times New Roman" panose="02020603050405020304" pitchFamily="18" charset="0"/>
                <a:cs typeface="Times New Roman" panose="02020603050405020304" pitchFamily="18" charset="0"/>
              </a:rPr>
              <a:t>12</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0" y="381001"/>
            <a:ext cx="9220200" cy="523220"/>
          </a:xfrm>
          <a:prstGeom prst="rect">
            <a:avLst/>
          </a:prstGeom>
        </p:spPr>
        <p:txBody>
          <a:bodyPr wrap="square">
            <a:spAutoFit/>
          </a:bodyPr>
          <a:lstStyle/>
          <a:p>
            <a:r>
              <a:rPr lang="en-US" altLang="zh-CN" sz="2800" dirty="0">
                <a:latin typeface="Times New Roman" pitchFamily="18" charset="0"/>
                <a:cs typeface="Times New Roman" pitchFamily="18" charset="0"/>
              </a:rPr>
              <a:t>Molar conductance of various ions at infinite dilution at 25℃ </a:t>
            </a:r>
          </a:p>
        </p:txBody>
      </p:sp>
      <p:pic>
        <p:nvPicPr>
          <p:cNvPr id="5" name="Picture 3">
            <a:extLst>
              <a:ext uri="{FF2B5EF4-FFF2-40B4-BE49-F238E27FC236}">
                <a16:creationId xmlns:a16="http://schemas.microsoft.com/office/drawing/2014/main" id="{BE35FDF7-4EF7-A540-A6D0-420C66F24E99}"/>
              </a:ext>
            </a:extLst>
          </p:cNvPr>
          <p:cNvPicPr>
            <a:picLocks noChangeAspect="1" noChangeArrowheads="1"/>
          </p:cNvPicPr>
          <p:nvPr/>
        </p:nvPicPr>
        <p:blipFill rotWithShape="1">
          <a:blip r:embed="rId2" cstate="print"/>
          <a:srcRect l="2392" t="2823" r="13928" b="6541"/>
          <a:stretch/>
        </p:blipFill>
        <p:spPr bwMode="auto">
          <a:xfrm>
            <a:off x="235101" y="1447800"/>
            <a:ext cx="6241899" cy="3962400"/>
          </a:xfrm>
          <a:prstGeom prst="rect">
            <a:avLst/>
          </a:prstGeom>
          <a:noFill/>
          <a:ln w="9525">
            <a:noFill/>
            <a:round/>
            <a:headEnd/>
            <a:tailEnd/>
          </a:ln>
          <a:effectLst/>
        </p:spPr>
      </p:pic>
      <p:pic>
        <p:nvPicPr>
          <p:cNvPr id="6" name="Picture 5">
            <a:extLst>
              <a:ext uri="{FF2B5EF4-FFF2-40B4-BE49-F238E27FC236}">
                <a16:creationId xmlns:a16="http://schemas.microsoft.com/office/drawing/2014/main" id="{3240EE21-B0F1-86A7-0473-03CDAC858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827" y="1634331"/>
            <a:ext cx="5323068" cy="3883958"/>
          </a:xfrm>
          <a:prstGeom prst="rect">
            <a:avLst/>
          </a:prstGeom>
        </p:spPr>
      </p:pic>
    </p:spTree>
    <p:extLst>
      <p:ext uri="{BB962C8B-B14F-4D97-AF65-F5344CB8AC3E}">
        <p14:creationId xmlns:p14="http://schemas.microsoft.com/office/powerpoint/2010/main" val="33325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blinds(horizontal)">
                                      <p:cBhvr additive="repl">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additive="repl">
                                        <p:cTn id="11" dur="500"/>
                                        <p:tgtEl>
                                          <p:spTgt spid="5"/>
                                        </p:tgtEl>
                                      </p:cBhvr>
                                    </p:animEffect>
                                    <p:set>
                                      <p:cBhvr additive="repl">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008C2E-5E9D-594F-D436-F478270FC414}"/>
              </a:ext>
            </a:extLst>
          </p:cNvPr>
          <p:cNvSpPr>
            <a:spLocks noGrp="1"/>
          </p:cNvSpPr>
          <p:nvPr>
            <p:ph type="sldNum" sz="quarter" idx="12"/>
          </p:nvPr>
        </p:nvSpPr>
        <p:spPr/>
        <p:txBody>
          <a:bodyPr/>
          <a:lstStyle/>
          <a:p>
            <a:fld id="{9A764FDE-A785-410A-88BF-4EC8C78CD11B}" type="slidenum">
              <a:rPr lang="en-US" smtClean="0"/>
              <a:pPr/>
              <a:t>13</a:t>
            </a:fld>
            <a:endParaRPr lang="en-US" dirty="0"/>
          </a:p>
        </p:txBody>
      </p:sp>
      <p:pic>
        <p:nvPicPr>
          <p:cNvPr id="3" name="Picture 2" descr="temp_7.jpg">
            <a:extLst>
              <a:ext uri="{FF2B5EF4-FFF2-40B4-BE49-F238E27FC236}">
                <a16:creationId xmlns:a16="http://schemas.microsoft.com/office/drawing/2014/main" id="{ED2289BB-C8DC-D53F-3610-6514F23EC46E}"/>
              </a:ext>
            </a:extLst>
          </p:cNvPr>
          <p:cNvPicPr>
            <a:picLocks noChangeAspect="1"/>
          </p:cNvPicPr>
          <p:nvPr/>
        </p:nvPicPr>
        <p:blipFill rotWithShape="1">
          <a:blip r:embed="rId2"/>
          <a:srcRect l="9028" t="14676" r="5556" b="19768"/>
          <a:stretch/>
        </p:blipFill>
        <p:spPr>
          <a:xfrm>
            <a:off x="187753" y="504147"/>
            <a:ext cx="11470847" cy="5502276"/>
          </a:xfrm>
          <a:prstGeom prst="rect">
            <a:avLst/>
          </a:prstGeom>
        </p:spPr>
      </p:pic>
    </p:spTree>
    <p:extLst>
      <p:ext uri="{BB962C8B-B14F-4D97-AF65-F5344CB8AC3E}">
        <p14:creationId xmlns:p14="http://schemas.microsoft.com/office/powerpoint/2010/main" val="390283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8.jpg"/>
          <p:cNvPicPr>
            <a:picLocks noChangeAspect="1"/>
          </p:cNvPicPr>
          <p:nvPr/>
        </p:nvPicPr>
        <p:blipFill rotWithShape="1">
          <a:blip r:embed="rId2"/>
          <a:srcRect l="5833" t="13333"/>
          <a:stretch/>
        </p:blipFill>
        <p:spPr>
          <a:xfrm>
            <a:off x="2057400" y="381000"/>
            <a:ext cx="8610600" cy="5943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9.jpg"/>
          <p:cNvPicPr>
            <a:picLocks noChangeAspect="1"/>
          </p:cNvPicPr>
          <p:nvPr/>
        </p:nvPicPr>
        <p:blipFill rotWithShape="1">
          <a:blip r:embed="rId2"/>
          <a:srcRect l="8333" t="12223" b="35555"/>
          <a:stretch/>
        </p:blipFill>
        <p:spPr>
          <a:xfrm>
            <a:off x="1600200" y="152400"/>
            <a:ext cx="8382000" cy="3581400"/>
          </a:xfrm>
          <a:prstGeom prst="rect">
            <a:avLst/>
          </a:prstGeom>
        </p:spPr>
      </p:pic>
      <p:pic>
        <p:nvPicPr>
          <p:cNvPr id="4" name="Picture 3" descr="temp_10.jpg">
            <a:extLst>
              <a:ext uri="{FF2B5EF4-FFF2-40B4-BE49-F238E27FC236}">
                <a16:creationId xmlns:a16="http://schemas.microsoft.com/office/drawing/2014/main" id="{C0AB5F9C-0A49-F811-3B3A-D890FAD0175B}"/>
              </a:ext>
            </a:extLst>
          </p:cNvPr>
          <p:cNvPicPr>
            <a:picLocks noChangeAspect="1"/>
          </p:cNvPicPr>
          <p:nvPr/>
        </p:nvPicPr>
        <p:blipFill rotWithShape="1">
          <a:blip r:embed="rId3"/>
          <a:srcRect l="8333" t="12222" b="52222"/>
          <a:stretch/>
        </p:blipFill>
        <p:spPr>
          <a:xfrm>
            <a:off x="1524000" y="4038600"/>
            <a:ext cx="8382000" cy="2438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11.jpg"/>
          <p:cNvPicPr>
            <a:picLocks noChangeAspect="1"/>
          </p:cNvPicPr>
          <p:nvPr/>
        </p:nvPicPr>
        <p:blipFill rotWithShape="1">
          <a:blip r:embed="rId2"/>
          <a:srcRect l="8333" t="14445"/>
          <a:stretch/>
        </p:blipFill>
        <p:spPr>
          <a:xfrm>
            <a:off x="1828800" y="457200"/>
            <a:ext cx="8382000" cy="5867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12.jpg"/>
          <p:cNvPicPr>
            <a:picLocks noChangeAspect="1"/>
          </p:cNvPicPr>
          <p:nvPr/>
        </p:nvPicPr>
        <p:blipFill rotWithShape="1">
          <a:blip r:embed="rId2"/>
          <a:srcRect l="8333" t="12222" b="12222"/>
          <a:stretch/>
        </p:blipFill>
        <p:spPr>
          <a:xfrm>
            <a:off x="2286000" y="838200"/>
            <a:ext cx="8382000" cy="5181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13.jpg"/>
          <p:cNvPicPr>
            <a:picLocks noChangeAspect="1"/>
          </p:cNvPicPr>
          <p:nvPr/>
        </p:nvPicPr>
        <p:blipFill rotWithShape="1">
          <a:blip r:embed="rId2"/>
          <a:srcRect l="8333" t="14445" b="13333"/>
          <a:stretch/>
        </p:blipFill>
        <p:spPr>
          <a:xfrm>
            <a:off x="2286000" y="990600"/>
            <a:ext cx="8382000" cy="4953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14.jpg"/>
          <p:cNvPicPr>
            <a:picLocks noChangeAspect="1"/>
          </p:cNvPicPr>
          <p:nvPr/>
        </p:nvPicPr>
        <p:blipFill rotWithShape="1">
          <a:blip r:embed="rId2"/>
          <a:srcRect l="7500" t="13333" b="20000"/>
          <a:stretch/>
        </p:blipFill>
        <p:spPr>
          <a:xfrm>
            <a:off x="2209800" y="914400"/>
            <a:ext cx="8458200"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a:extLst>
              <a:ext uri="{FF2B5EF4-FFF2-40B4-BE49-F238E27FC236}">
                <a16:creationId xmlns:a16="http://schemas.microsoft.com/office/drawing/2014/main" id="{38E2DE21-63B4-1BCC-27FF-E8B6172153D9}"/>
              </a:ext>
            </a:extLst>
          </p:cNvPr>
          <p:cNvSpPr>
            <a:spLocks noChangeArrowheads="1"/>
          </p:cNvSpPr>
          <p:nvPr/>
        </p:nvSpPr>
        <p:spPr bwMode="auto">
          <a:xfrm>
            <a:off x="3200400" y="1524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chemeClr val="tx2"/>
                </a:solidFill>
                <a:latin typeface="Times New Roman" panose="02020603050405020304" pitchFamily="18" charset="0"/>
                <a:cs typeface="Times New Roman" panose="02020603050405020304" pitchFamily="18" charset="0"/>
              </a:rPr>
              <a:t>Introduction to Electrochemistry</a:t>
            </a:r>
            <a:r>
              <a:rPr lang="en-US" altLang="en-US" sz="4000" b="1" dirty="0">
                <a:solidFill>
                  <a:schemeClr val="tx2"/>
                </a:solidFill>
                <a:latin typeface="Times New Roman" panose="02020603050405020304" pitchFamily="18" charset="0"/>
                <a:cs typeface="Times New Roman" panose="02020603050405020304" pitchFamily="18" charset="0"/>
              </a:rPr>
              <a:t> </a:t>
            </a:r>
          </a:p>
        </p:txBody>
      </p:sp>
      <p:sp>
        <p:nvSpPr>
          <p:cNvPr id="13314" name="Text Box 8">
            <a:extLst>
              <a:ext uri="{FF2B5EF4-FFF2-40B4-BE49-F238E27FC236}">
                <a16:creationId xmlns:a16="http://schemas.microsoft.com/office/drawing/2014/main" id="{7D63694A-2B8B-2AC5-C4B9-2D0CA809A353}"/>
              </a:ext>
            </a:extLst>
          </p:cNvPr>
          <p:cNvSpPr txBox="1">
            <a:spLocks noChangeArrowheads="1"/>
          </p:cNvSpPr>
          <p:nvPr/>
        </p:nvSpPr>
        <p:spPr bwMode="auto">
          <a:xfrm>
            <a:off x="114300" y="689312"/>
            <a:ext cx="119253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i="1" dirty="0">
                <a:solidFill>
                  <a:srgbClr val="000099"/>
                </a:solidFill>
                <a:latin typeface="Times New Roman" panose="02020603050405020304" pitchFamily="18" charset="0"/>
                <a:cs typeface="Times New Roman" panose="02020603050405020304" pitchFamily="18" charset="0"/>
              </a:rPr>
              <a:t>1.) Electroanalytical Chemistry:</a:t>
            </a:r>
            <a:r>
              <a:rPr lang="en-US" altLang="en-US" sz="2000" b="1" dirty="0">
                <a:latin typeface="Times New Roman" panose="02020603050405020304" pitchFamily="18" charset="0"/>
                <a:cs typeface="Times New Roman" panose="02020603050405020304" pitchFamily="18" charset="0"/>
              </a:rPr>
              <a:t> </a:t>
            </a:r>
          </a:p>
          <a:p>
            <a:pPr>
              <a:spcBef>
                <a:spcPct val="0"/>
              </a:spcBef>
            </a:pPr>
            <a:r>
              <a:rPr lang="en-US" altLang="en-US" sz="2000" dirty="0">
                <a:latin typeface="Times New Roman" panose="02020603050405020304" pitchFamily="18" charset="0"/>
                <a:cs typeface="Times New Roman" panose="02020603050405020304" pitchFamily="18" charset="0"/>
              </a:rPr>
              <a:t>A group of</a:t>
            </a:r>
            <a:r>
              <a:rPr lang="en-US" altLang="en-US" sz="2000" b="1" dirty="0"/>
              <a:t> </a:t>
            </a:r>
            <a:r>
              <a:rPr lang="en-US" altLang="en-US" sz="2000" b="1" dirty="0">
                <a:latin typeface="Times New Roman" panose="02020603050405020304" pitchFamily="18" charset="0"/>
                <a:cs typeface="Times New Roman" panose="02020603050405020304" pitchFamily="18" charset="0"/>
              </a:rPr>
              <a:t>quantitative</a:t>
            </a:r>
            <a:r>
              <a:rPr lang="en-US" altLang="en-US" sz="2000" dirty="0">
                <a:latin typeface="Times New Roman" panose="02020603050405020304" pitchFamily="18" charset="0"/>
                <a:cs typeface="Times New Roman" panose="02020603050405020304" pitchFamily="18" charset="0"/>
              </a:rPr>
              <a:t> analytical methods based on the electrical properties of analytes when part of an electrochemical cell</a:t>
            </a:r>
          </a:p>
          <a:p>
            <a:pPr>
              <a:spcBef>
                <a:spcPct val="0"/>
              </a:spcBef>
            </a:pPr>
            <a:r>
              <a:rPr lang="en-US" altLang="en-US" sz="2000" dirty="0">
                <a:latin typeface="Times New Roman" panose="02020603050405020304" pitchFamily="18" charset="0"/>
                <a:cs typeface="Times New Roman" panose="02020603050405020304" pitchFamily="18" charset="0"/>
              </a:rPr>
              <a:t>Analytical calculations are based on the measurement of electrical quantities (current, potential, charge, or resistance) and their relationship to chemical parameters</a:t>
            </a:r>
          </a:p>
          <a:p>
            <a:pPr algn="just"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i="1" dirty="0">
                <a:solidFill>
                  <a:srgbClr val="000099"/>
                </a:solidFill>
                <a:latin typeface="Times New Roman" panose="02020603050405020304" pitchFamily="18" charset="0"/>
                <a:cs typeface="Times New Roman" panose="02020603050405020304" pitchFamily="18" charset="0"/>
              </a:rPr>
              <a:t>2.) </a:t>
            </a:r>
            <a:r>
              <a:rPr lang="en-US" altLang="en-US" sz="2000" b="1" dirty="0">
                <a:solidFill>
                  <a:schemeClr val="hlink"/>
                </a:solidFill>
                <a:latin typeface="Times New Roman" panose="02020603050405020304" pitchFamily="18" charset="0"/>
                <a:cs typeface="Times New Roman" panose="02020603050405020304" pitchFamily="18" charset="0"/>
              </a:rPr>
              <a:t>Why Electroanalytical Chemistry?(</a:t>
            </a:r>
            <a:r>
              <a:rPr lang="en-US" altLang="en-US" sz="2000" b="1" i="1" dirty="0">
                <a:solidFill>
                  <a:srgbClr val="000099"/>
                </a:solidFill>
                <a:latin typeface="Times New Roman" panose="02020603050405020304" pitchFamily="18" charset="0"/>
                <a:cs typeface="Times New Roman" panose="02020603050405020304" pitchFamily="18" charset="0"/>
              </a:rPr>
              <a:t>General Advantages of Electrochemistry)</a:t>
            </a:r>
            <a:endParaRPr lang="en-US" altLang="en-US" sz="2000" b="1" dirty="0">
              <a:solidFill>
                <a:srgbClr val="000099"/>
              </a:solidFill>
              <a:latin typeface="Times New Roman" panose="02020603050405020304" pitchFamily="18" charset="0"/>
              <a:cs typeface="Times New Roman" panose="02020603050405020304" pitchFamily="18" charset="0"/>
            </a:endParaRPr>
          </a:p>
          <a:p>
            <a:pPr marL="635000" indent="-487363"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a) Selective for particular redox state of a species e.g. </a:t>
            </a:r>
            <a:r>
              <a:rPr lang="en-US" altLang="en-US" sz="2000" dirty="0" err="1">
                <a:latin typeface="Times New Roman" panose="02020603050405020304" pitchFamily="18" charset="0"/>
                <a:cs typeface="Times New Roman" panose="02020603050405020304" pitchFamily="18" charset="0"/>
              </a:rPr>
              <a:t>Ce</a:t>
            </a:r>
            <a:r>
              <a:rPr lang="en-US" altLang="en-US" sz="2000" baseline="30000" dirty="0" err="1">
                <a:latin typeface="Times New Roman" panose="02020603050405020304" pitchFamily="18" charset="0"/>
                <a:cs typeface="Times New Roman" panose="02020603050405020304" pitchFamily="18" charset="0"/>
              </a:rPr>
              <a:t>III</a:t>
            </a:r>
            <a:r>
              <a:rPr lang="en-US" altLang="en-US" sz="2000" dirty="0">
                <a:latin typeface="Times New Roman" panose="02020603050405020304" pitchFamily="18" charset="0"/>
                <a:cs typeface="Times New Roman" panose="02020603050405020304" pitchFamily="18" charset="0"/>
              </a:rPr>
              <a:t> vs. </a:t>
            </a:r>
            <a:r>
              <a:rPr lang="en-US" altLang="en-US" sz="2000" dirty="0" err="1">
                <a:latin typeface="Times New Roman" panose="02020603050405020304" pitchFamily="18" charset="0"/>
                <a:cs typeface="Times New Roman" panose="02020603050405020304" pitchFamily="18" charset="0"/>
              </a:rPr>
              <a:t>Ce</a:t>
            </a:r>
            <a:r>
              <a:rPr lang="en-US" altLang="en-US" sz="2000" baseline="30000" dirty="0" err="1">
                <a:latin typeface="Times New Roman" panose="02020603050405020304" pitchFamily="18" charset="0"/>
                <a:cs typeface="Times New Roman" panose="02020603050405020304" pitchFamily="18" charset="0"/>
              </a:rPr>
              <a:t>IV</a:t>
            </a:r>
            <a:endParaRPr lang="en-US" altLang="en-US" sz="2000" baseline="30000" dirty="0">
              <a:latin typeface="Times New Roman" panose="02020603050405020304" pitchFamily="18" charset="0"/>
              <a:cs typeface="Times New Roman" panose="02020603050405020304" pitchFamily="18" charset="0"/>
            </a:endParaRPr>
          </a:p>
          <a:p>
            <a:pPr marL="635000" indent="-487363"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b) less expensive equipment than spectroscopy instruments</a:t>
            </a:r>
          </a:p>
          <a:p>
            <a:pPr marL="635000" indent="-487363"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c) Measurements are easy to automate as they are electrical signals</a:t>
            </a:r>
          </a:p>
          <a:p>
            <a:pPr marL="635000" indent="-487363"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d) Low concentrations of analytes are determined without difficulty</a:t>
            </a:r>
            <a:r>
              <a:rPr lang="en-US" altLang="en-US" sz="2000" b="1" dirty="0"/>
              <a:t> </a:t>
            </a:r>
            <a:r>
              <a:rPr lang="en-US" altLang="en-US" sz="2000" dirty="0">
                <a:latin typeface="Times New Roman" panose="02020603050405020304" pitchFamily="18" charset="0"/>
                <a:cs typeface="Times New Roman" panose="02020603050405020304" pitchFamily="18" charset="0"/>
              </a:rPr>
              <a:t>e) fast</a:t>
            </a:r>
          </a:p>
          <a:p>
            <a:pPr marL="635000" indent="-487363"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e) in situ</a:t>
            </a:r>
          </a:p>
          <a:p>
            <a:pPr marL="635000" indent="-487363"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f) information about:</a:t>
            </a:r>
          </a:p>
          <a:p>
            <a:pPr marL="635000" indent="-487363" eaLnBrk="1" hangingPunct="1">
              <a:spcBef>
                <a:spcPct val="0"/>
              </a:spcBef>
              <a:buFontTx/>
              <a:buNone/>
            </a:pPr>
            <a:r>
              <a:rPr lang="en-US" altLang="en-US" sz="2000" dirty="0">
                <a:solidFill>
                  <a:srgbClr val="000099"/>
                </a:solidFill>
                <a:latin typeface="Times New Roman" panose="02020603050405020304" pitchFamily="18" charset="0"/>
                <a:cs typeface="Times New Roman" panose="02020603050405020304" pitchFamily="18" charset="0"/>
              </a:rPr>
              <a:t>			 </a:t>
            </a:r>
            <a:r>
              <a:rPr lang="en-US" altLang="en-US" sz="2000" dirty="0">
                <a:solidFill>
                  <a:srgbClr val="CC3300"/>
                </a:solidFill>
                <a:latin typeface="Times New Roman" panose="02020603050405020304" pitchFamily="18" charset="0"/>
                <a:cs typeface="Times New Roman" panose="02020603050405020304" pitchFamily="18" charset="0"/>
              </a:rPr>
              <a:t>‚ oxidation states</a:t>
            </a:r>
          </a:p>
          <a:p>
            <a:pPr marL="635000" indent="-487363" eaLnBrk="1" hangingPunct="1">
              <a:spcBef>
                <a:spcPct val="0"/>
              </a:spcBef>
              <a:buFontTx/>
              <a:buNone/>
            </a:pPr>
            <a:r>
              <a:rPr lang="en-US" altLang="en-US" sz="2000" dirty="0">
                <a:solidFill>
                  <a:srgbClr val="CC3300"/>
                </a:solidFill>
                <a:latin typeface="Times New Roman" panose="02020603050405020304" pitchFamily="18" charset="0"/>
                <a:cs typeface="Times New Roman" panose="02020603050405020304" pitchFamily="18" charset="0"/>
              </a:rPr>
              <a:t>			 ‚ stoichiometry</a:t>
            </a:r>
          </a:p>
          <a:p>
            <a:pPr marL="635000" indent="-487363" eaLnBrk="1" hangingPunct="1">
              <a:spcBef>
                <a:spcPct val="0"/>
              </a:spcBef>
              <a:buFontTx/>
              <a:buNone/>
            </a:pPr>
            <a:r>
              <a:rPr lang="en-US" altLang="en-US" sz="2000" dirty="0">
                <a:solidFill>
                  <a:srgbClr val="CC3300"/>
                </a:solidFill>
                <a:latin typeface="Times New Roman" panose="02020603050405020304" pitchFamily="18" charset="0"/>
                <a:cs typeface="Times New Roman" panose="02020603050405020304" pitchFamily="18" charset="0"/>
              </a:rPr>
              <a:t>			 ‚ rates</a:t>
            </a:r>
          </a:p>
          <a:p>
            <a:pPr marL="635000" indent="-487363" eaLnBrk="1" hangingPunct="1">
              <a:spcBef>
                <a:spcPct val="0"/>
              </a:spcBef>
              <a:buFontTx/>
              <a:buNone/>
            </a:pPr>
            <a:r>
              <a:rPr lang="en-US" altLang="en-US" sz="2000" dirty="0">
                <a:solidFill>
                  <a:srgbClr val="CC3300"/>
                </a:solidFill>
                <a:latin typeface="Times New Roman" panose="02020603050405020304" pitchFamily="18" charset="0"/>
                <a:cs typeface="Times New Roman" panose="02020603050405020304" pitchFamily="18" charset="0"/>
              </a:rPr>
              <a:t>			 ‚ charge transfer</a:t>
            </a:r>
          </a:p>
          <a:p>
            <a:pPr marL="635000" indent="-487363" eaLnBrk="1" hangingPunct="1">
              <a:spcBef>
                <a:spcPct val="0"/>
              </a:spcBef>
              <a:buFontTx/>
              <a:buNone/>
            </a:pPr>
            <a:r>
              <a:rPr lang="en-US" altLang="en-US" sz="2000" dirty="0">
                <a:solidFill>
                  <a:srgbClr val="CC3300"/>
                </a:solidFill>
                <a:latin typeface="Times New Roman" panose="02020603050405020304" pitchFamily="18" charset="0"/>
                <a:cs typeface="Times New Roman" panose="02020603050405020304" pitchFamily="18" charset="0"/>
              </a:rPr>
              <a:t>			 ‚ equilibrium constants</a:t>
            </a:r>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15.jpg"/>
          <p:cNvPicPr>
            <a:picLocks noChangeAspect="1"/>
          </p:cNvPicPr>
          <p:nvPr/>
        </p:nvPicPr>
        <p:blipFill rotWithShape="1">
          <a:blip r:embed="rId2"/>
          <a:srcRect l="7500" t="12222" b="27778"/>
          <a:stretch/>
        </p:blipFill>
        <p:spPr>
          <a:xfrm>
            <a:off x="2209800" y="838200"/>
            <a:ext cx="8458200" cy="4114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16.jpg"/>
          <p:cNvPicPr>
            <a:picLocks noChangeAspect="1"/>
          </p:cNvPicPr>
          <p:nvPr/>
        </p:nvPicPr>
        <p:blipFill rotWithShape="1">
          <a:blip r:embed="rId2"/>
          <a:srcRect t="18889"/>
          <a:stretch/>
        </p:blipFill>
        <p:spPr>
          <a:xfrm>
            <a:off x="1524000" y="1295400"/>
            <a:ext cx="9144000" cy="5562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17.jpg"/>
          <p:cNvPicPr>
            <a:picLocks noChangeAspect="1"/>
          </p:cNvPicPr>
          <p:nvPr/>
        </p:nvPicPr>
        <p:blipFill rotWithShape="1">
          <a:blip r:embed="rId2"/>
          <a:srcRect l="7500" t="12222" b="31111"/>
          <a:stretch/>
        </p:blipFill>
        <p:spPr>
          <a:xfrm>
            <a:off x="2133600" y="228600"/>
            <a:ext cx="8458200" cy="3886200"/>
          </a:xfrm>
          <a:prstGeom prst="rect">
            <a:avLst/>
          </a:prstGeom>
        </p:spPr>
      </p:pic>
      <p:pic>
        <p:nvPicPr>
          <p:cNvPr id="4" name="Picture 3" descr="temp_18.jpg">
            <a:extLst>
              <a:ext uri="{FF2B5EF4-FFF2-40B4-BE49-F238E27FC236}">
                <a16:creationId xmlns:a16="http://schemas.microsoft.com/office/drawing/2014/main" id="{06551F41-F7B3-3B67-50D4-702B68EA7949}"/>
              </a:ext>
            </a:extLst>
          </p:cNvPr>
          <p:cNvPicPr>
            <a:picLocks noChangeAspect="1"/>
          </p:cNvPicPr>
          <p:nvPr/>
        </p:nvPicPr>
        <p:blipFill rotWithShape="1">
          <a:blip r:embed="rId3"/>
          <a:srcRect l="11667" t="14411" b="47812"/>
          <a:stretch/>
        </p:blipFill>
        <p:spPr>
          <a:xfrm>
            <a:off x="2057400" y="4191000"/>
            <a:ext cx="8534400" cy="2590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901AF81E-F449-1741-A9AE-4F09F21C9AEE}"/>
              </a:ext>
            </a:extLst>
          </p:cNvPr>
          <p:cNvSpPr>
            <a:spLocks noGrp="1" noRot="1" noChangeArrowheads="1"/>
          </p:cNvSpPr>
          <p:nvPr>
            <p:ph type="title"/>
          </p:nvPr>
        </p:nvSpPr>
        <p:spPr>
          <a:xfrm>
            <a:off x="4114800" y="144904"/>
            <a:ext cx="4648200" cy="312296"/>
          </a:xfrm>
        </p:spPr>
        <p:txBody>
          <a:bodyPr>
            <a:noAutofit/>
          </a:bodyPr>
          <a:lstStyle/>
          <a:p>
            <a:pPr algn="l" eaLnBrk="1" hangingPunct="1">
              <a:defRPr/>
            </a:pPr>
            <a:r>
              <a:rPr lang="en-US" sz="1800" b="1" dirty="0">
                <a:solidFill>
                  <a:srgbClr val="C00000"/>
                </a:solidFill>
                <a:latin typeface="Times New Roman" panose="02020603050405020304" pitchFamily="18" charset="0"/>
                <a:cs typeface="Times New Roman" panose="02020603050405020304" pitchFamily="18" charset="0"/>
              </a:rPr>
              <a:t>Principle of Conductivity Measurement</a:t>
            </a:r>
          </a:p>
        </p:txBody>
      </p:sp>
      <p:sp>
        <p:nvSpPr>
          <p:cNvPr id="15365" name="Rectangle 5">
            <a:extLst>
              <a:ext uri="{FF2B5EF4-FFF2-40B4-BE49-F238E27FC236}">
                <a16:creationId xmlns:a16="http://schemas.microsoft.com/office/drawing/2014/main" id="{D2BDB6F8-AF07-2941-8A3A-571B9FDE08F3}"/>
              </a:ext>
            </a:extLst>
          </p:cNvPr>
          <p:cNvSpPr>
            <a:spLocks noGrp="1" noChangeArrowheads="1"/>
          </p:cNvSpPr>
          <p:nvPr>
            <p:ph type="body" sz="half" idx="1"/>
          </p:nvPr>
        </p:nvSpPr>
        <p:spPr>
          <a:xfrm>
            <a:off x="101600" y="457200"/>
            <a:ext cx="7823200" cy="6400800"/>
          </a:xfrm>
          <a:ln>
            <a:solidFill>
              <a:schemeClr val="accent1"/>
            </a:solidFill>
            <a:extLst>
              <a:ext uri="{C807C97D-BFC1-408E-A445-0C87EB9F89A2}">
                <ask:lineSketchStyleProps xmlns:ask="http://schemas.microsoft.com/office/drawing/2018/sketchyshapes" sd="85846399">
                  <a:custGeom>
                    <a:avLst/>
                    <a:gdLst>
                      <a:gd name="connsiteX0" fmla="*/ 0 w 7823200"/>
                      <a:gd name="connsiteY0" fmla="*/ 0 h 6400800"/>
                      <a:gd name="connsiteX1" fmla="*/ 324104 w 7823200"/>
                      <a:gd name="connsiteY1" fmla="*/ 0 h 6400800"/>
                      <a:gd name="connsiteX2" fmla="*/ 961136 w 7823200"/>
                      <a:gd name="connsiteY2" fmla="*/ 0 h 6400800"/>
                      <a:gd name="connsiteX3" fmla="*/ 1598168 w 7823200"/>
                      <a:gd name="connsiteY3" fmla="*/ 0 h 6400800"/>
                      <a:gd name="connsiteX4" fmla="*/ 2313432 w 7823200"/>
                      <a:gd name="connsiteY4" fmla="*/ 0 h 6400800"/>
                      <a:gd name="connsiteX5" fmla="*/ 2950464 w 7823200"/>
                      <a:gd name="connsiteY5" fmla="*/ 0 h 6400800"/>
                      <a:gd name="connsiteX6" fmla="*/ 3587496 w 7823200"/>
                      <a:gd name="connsiteY6" fmla="*/ 0 h 6400800"/>
                      <a:gd name="connsiteX7" fmla="*/ 4068064 w 7823200"/>
                      <a:gd name="connsiteY7" fmla="*/ 0 h 6400800"/>
                      <a:gd name="connsiteX8" fmla="*/ 4392168 w 7823200"/>
                      <a:gd name="connsiteY8" fmla="*/ 0 h 6400800"/>
                      <a:gd name="connsiteX9" fmla="*/ 4950968 w 7823200"/>
                      <a:gd name="connsiteY9" fmla="*/ 0 h 6400800"/>
                      <a:gd name="connsiteX10" fmla="*/ 5509768 w 7823200"/>
                      <a:gd name="connsiteY10" fmla="*/ 0 h 6400800"/>
                      <a:gd name="connsiteX11" fmla="*/ 6068568 w 7823200"/>
                      <a:gd name="connsiteY11" fmla="*/ 0 h 6400800"/>
                      <a:gd name="connsiteX12" fmla="*/ 6705600 w 7823200"/>
                      <a:gd name="connsiteY12" fmla="*/ 0 h 6400800"/>
                      <a:gd name="connsiteX13" fmla="*/ 7342632 w 7823200"/>
                      <a:gd name="connsiteY13" fmla="*/ 0 h 6400800"/>
                      <a:gd name="connsiteX14" fmla="*/ 7823200 w 7823200"/>
                      <a:gd name="connsiteY14" fmla="*/ 0 h 6400800"/>
                      <a:gd name="connsiteX15" fmla="*/ 7823200 w 7823200"/>
                      <a:gd name="connsiteY15" fmla="*/ 453875 h 6400800"/>
                      <a:gd name="connsiteX16" fmla="*/ 7823200 w 7823200"/>
                      <a:gd name="connsiteY16" fmla="*/ 1163782 h 6400800"/>
                      <a:gd name="connsiteX17" fmla="*/ 7823200 w 7823200"/>
                      <a:gd name="connsiteY17" fmla="*/ 1553649 h 6400800"/>
                      <a:gd name="connsiteX18" fmla="*/ 7823200 w 7823200"/>
                      <a:gd name="connsiteY18" fmla="*/ 2007524 h 6400800"/>
                      <a:gd name="connsiteX19" fmla="*/ 7823200 w 7823200"/>
                      <a:gd name="connsiteY19" fmla="*/ 2397391 h 6400800"/>
                      <a:gd name="connsiteX20" fmla="*/ 7823200 w 7823200"/>
                      <a:gd name="connsiteY20" fmla="*/ 2787257 h 6400800"/>
                      <a:gd name="connsiteX21" fmla="*/ 7823200 w 7823200"/>
                      <a:gd name="connsiteY21" fmla="*/ 3241132 h 6400800"/>
                      <a:gd name="connsiteX22" fmla="*/ 7823200 w 7823200"/>
                      <a:gd name="connsiteY22" fmla="*/ 3823023 h 6400800"/>
                      <a:gd name="connsiteX23" fmla="*/ 7823200 w 7823200"/>
                      <a:gd name="connsiteY23" fmla="*/ 4404914 h 6400800"/>
                      <a:gd name="connsiteX24" fmla="*/ 7823200 w 7823200"/>
                      <a:gd name="connsiteY24" fmla="*/ 4858789 h 6400800"/>
                      <a:gd name="connsiteX25" fmla="*/ 7823200 w 7823200"/>
                      <a:gd name="connsiteY25" fmla="*/ 5440680 h 6400800"/>
                      <a:gd name="connsiteX26" fmla="*/ 7823200 w 7823200"/>
                      <a:gd name="connsiteY26" fmla="*/ 6400800 h 6400800"/>
                      <a:gd name="connsiteX27" fmla="*/ 7264400 w 7823200"/>
                      <a:gd name="connsiteY27" fmla="*/ 6400800 h 6400800"/>
                      <a:gd name="connsiteX28" fmla="*/ 6705600 w 7823200"/>
                      <a:gd name="connsiteY28" fmla="*/ 6400800 h 6400800"/>
                      <a:gd name="connsiteX29" fmla="*/ 6303264 w 7823200"/>
                      <a:gd name="connsiteY29" fmla="*/ 6400800 h 6400800"/>
                      <a:gd name="connsiteX30" fmla="*/ 5744464 w 7823200"/>
                      <a:gd name="connsiteY30" fmla="*/ 6400800 h 6400800"/>
                      <a:gd name="connsiteX31" fmla="*/ 5342128 w 7823200"/>
                      <a:gd name="connsiteY31" fmla="*/ 6400800 h 6400800"/>
                      <a:gd name="connsiteX32" fmla="*/ 4861560 w 7823200"/>
                      <a:gd name="connsiteY32" fmla="*/ 6400800 h 6400800"/>
                      <a:gd name="connsiteX33" fmla="*/ 4380992 w 7823200"/>
                      <a:gd name="connsiteY33" fmla="*/ 6400800 h 6400800"/>
                      <a:gd name="connsiteX34" fmla="*/ 3665728 w 7823200"/>
                      <a:gd name="connsiteY34" fmla="*/ 6400800 h 6400800"/>
                      <a:gd name="connsiteX35" fmla="*/ 3263392 w 7823200"/>
                      <a:gd name="connsiteY35" fmla="*/ 6400800 h 6400800"/>
                      <a:gd name="connsiteX36" fmla="*/ 2626360 w 7823200"/>
                      <a:gd name="connsiteY36" fmla="*/ 6400800 h 6400800"/>
                      <a:gd name="connsiteX37" fmla="*/ 2224024 w 7823200"/>
                      <a:gd name="connsiteY37" fmla="*/ 6400800 h 6400800"/>
                      <a:gd name="connsiteX38" fmla="*/ 1665224 w 7823200"/>
                      <a:gd name="connsiteY38" fmla="*/ 6400800 h 6400800"/>
                      <a:gd name="connsiteX39" fmla="*/ 1028192 w 7823200"/>
                      <a:gd name="connsiteY39" fmla="*/ 6400800 h 6400800"/>
                      <a:gd name="connsiteX40" fmla="*/ 547624 w 7823200"/>
                      <a:gd name="connsiteY40" fmla="*/ 6400800 h 6400800"/>
                      <a:gd name="connsiteX41" fmla="*/ 0 w 7823200"/>
                      <a:gd name="connsiteY41" fmla="*/ 6400800 h 6400800"/>
                      <a:gd name="connsiteX42" fmla="*/ 0 w 7823200"/>
                      <a:gd name="connsiteY42" fmla="*/ 5690893 h 6400800"/>
                      <a:gd name="connsiteX43" fmla="*/ 0 w 7823200"/>
                      <a:gd name="connsiteY43" fmla="*/ 5301026 h 6400800"/>
                      <a:gd name="connsiteX44" fmla="*/ 0 w 7823200"/>
                      <a:gd name="connsiteY44" fmla="*/ 4847151 h 6400800"/>
                      <a:gd name="connsiteX45" fmla="*/ 0 w 7823200"/>
                      <a:gd name="connsiteY45" fmla="*/ 4201252 h 6400800"/>
                      <a:gd name="connsiteX46" fmla="*/ 0 w 7823200"/>
                      <a:gd name="connsiteY46" fmla="*/ 3555353 h 6400800"/>
                      <a:gd name="connsiteX47" fmla="*/ 0 w 7823200"/>
                      <a:gd name="connsiteY47" fmla="*/ 2909455 h 6400800"/>
                      <a:gd name="connsiteX48" fmla="*/ 0 w 7823200"/>
                      <a:gd name="connsiteY48" fmla="*/ 2455580 h 6400800"/>
                      <a:gd name="connsiteX49" fmla="*/ 0 w 7823200"/>
                      <a:gd name="connsiteY49" fmla="*/ 1809681 h 6400800"/>
                      <a:gd name="connsiteX50" fmla="*/ 0 w 7823200"/>
                      <a:gd name="connsiteY50" fmla="*/ 1419814 h 6400800"/>
                      <a:gd name="connsiteX51" fmla="*/ 0 w 7823200"/>
                      <a:gd name="connsiteY51" fmla="*/ 773915 h 6400800"/>
                      <a:gd name="connsiteX52" fmla="*/ 0 w 7823200"/>
                      <a:gd name="connsiteY52"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23200" h="6400800" fill="none" extrusionOk="0">
                        <a:moveTo>
                          <a:pt x="0" y="0"/>
                        </a:moveTo>
                        <a:cubicBezTo>
                          <a:pt x="133446" y="-8632"/>
                          <a:pt x="218781" y="35976"/>
                          <a:pt x="324104" y="0"/>
                        </a:cubicBezTo>
                        <a:cubicBezTo>
                          <a:pt x="429427" y="-35976"/>
                          <a:pt x="667143" y="27035"/>
                          <a:pt x="961136" y="0"/>
                        </a:cubicBezTo>
                        <a:cubicBezTo>
                          <a:pt x="1255129" y="-27035"/>
                          <a:pt x="1430439" y="55837"/>
                          <a:pt x="1598168" y="0"/>
                        </a:cubicBezTo>
                        <a:cubicBezTo>
                          <a:pt x="1765897" y="-55837"/>
                          <a:pt x="1970525" y="213"/>
                          <a:pt x="2313432" y="0"/>
                        </a:cubicBezTo>
                        <a:cubicBezTo>
                          <a:pt x="2656339" y="-213"/>
                          <a:pt x="2753631" y="50294"/>
                          <a:pt x="2950464" y="0"/>
                        </a:cubicBezTo>
                        <a:cubicBezTo>
                          <a:pt x="3147297" y="-50294"/>
                          <a:pt x="3392043" y="55300"/>
                          <a:pt x="3587496" y="0"/>
                        </a:cubicBezTo>
                        <a:cubicBezTo>
                          <a:pt x="3782949" y="-55300"/>
                          <a:pt x="3853370" y="57538"/>
                          <a:pt x="4068064" y="0"/>
                        </a:cubicBezTo>
                        <a:cubicBezTo>
                          <a:pt x="4282758" y="-57538"/>
                          <a:pt x="4231906" y="20334"/>
                          <a:pt x="4392168" y="0"/>
                        </a:cubicBezTo>
                        <a:cubicBezTo>
                          <a:pt x="4552430" y="-20334"/>
                          <a:pt x="4806723" y="19643"/>
                          <a:pt x="4950968" y="0"/>
                        </a:cubicBezTo>
                        <a:cubicBezTo>
                          <a:pt x="5095213" y="-19643"/>
                          <a:pt x="5331219" y="6745"/>
                          <a:pt x="5509768" y="0"/>
                        </a:cubicBezTo>
                        <a:cubicBezTo>
                          <a:pt x="5688317" y="-6745"/>
                          <a:pt x="5920525" y="61044"/>
                          <a:pt x="6068568" y="0"/>
                        </a:cubicBezTo>
                        <a:cubicBezTo>
                          <a:pt x="6216611" y="-61044"/>
                          <a:pt x="6394335" y="60174"/>
                          <a:pt x="6705600" y="0"/>
                        </a:cubicBezTo>
                        <a:cubicBezTo>
                          <a:pt x="7016865" y="-60174"/>
                          <a:pt x="7081474" y="3980"/>
                          <a:pt x="7342632" y="0"/>
                        </a:cubicBezTo>
                        <a:cubicBezTo>
                          <a:pt x="7603790" y="-3980"/>
                          <a:pt x="7695878" y="33765"/>
                          <a:pt x="7823200" y="0"/>
                        </a:cubicBezTo>
                        <a:cubicBezTo>
                          <a:pt x="7865659" y="206130"/>
                          <a:pt x="7797269" y="298264"/>
                          <a:pt x="7823200" y="453875"/>
                        </a:cubicBezTo>
                        <a:cubicBezTo>
                          <a:pt x="7849131" y="609486"/>
                          <a:pt x="7754978" y="918277"/>
                          <a:pt x="7823200" y="1163782"/>
                        </a:cubicBezTo>
                        <a:cubicBezTo>
                          <a:pt x="7891422" y="1409287"/>
                          <a:pt x="7788364" y="1432754"/>
                          <a:pt x="7823200" y="1553649"/>
                        </a:cubicBezTo>
                        <a:cubicBezTo>
                          <a:pt x="7858036" y="1674544"/>
                          <a:pt x="7797745" y="1835119"/>
                          <a:pt x="7823200" y="2007524"/>
                        </a:cubicBezTo>
                        <a:cubicBezTo>
                          <a:pt x="7848655" y="2179930"/>
                          <a:pt x="7783620" y="2299373"/>
                          <a:pt x="7823200" y="2397391"/>
                        </a:cubicBezTo>
                        <a:cubicBezTo>
                          <a:pt x="7862780" y="2495409"/>
                          <a:pt x="7782310" y="2662794"/>
                          <a:pt x="7823200" y="2787257"/>
                        </a:cubicBezTo>
                        <a:cubicBezTo>
                          <a:pt x="7864090" y="2911720"/>
                          <a:pt x="7810341" y="3147543"/>
                          <a:pt x="7823200" y="3241132"/>
                        </a:cubicBezTo>
                        <a:cubicBezTo>
                          <a:pt x="7836059" y="3334722"/>
                          <a:pt x="7792168" y="3686163"/>
                          <a:pt x="7823200" y="3823023"/>
                        </a:cubicBezTo>
                        <a:cubicBezTo>
                          <a:pt x="7854232" y="3959883"/>
                          <a:pt x="7762993" y="4131536"/>
                          <a:pt x="7823200" y="4404914"/>
                        </a:cubicBezTo>
                        <a:cubicBezTo>
                          <a:pt x="7883407" y="4678292"/>
                          <a:pt x="7778679" y="4698580"/>
                          <a:pt x="7823200" y="4858789"/>
                        </a:cubicBezTo>
                        <a:cubicBezTo>
                          <a:pt x="7867721" y="5018999"/>
                          <a:pt x="7803004" y="5278095"/>
                          <a:pt x="7823200" y="5440680"/>
                        </a:cubicBezTo>
                        <a:cubicBezTo>
                          <a:pt x="7843396" y="5603265"/>
                          <a:pt x="7752326" y="6166729"/>
                          <a:pt x="7823200" y="6400800"/>
                        </a:cubicBezTo>
                        <a:cubicBezTo>
                          <a:pt x="7551913" y="6424192"/>
                          <a:pt x="7433201" y="6341056"/>
                          <a:pt x="7264400" y="6400800"/>
                        </a:cubicBezTo>
                        <a:cubicBezTo>
                          <a:pt x="7095599" y="6460544"/>
                          <a:pt x="6856221" y="6378648"/>
                          <a:pt x="6705600" y="6400800"/>
                        </a:cubicBezTo>
                        <a:cubicBezTo>
                          <a:pt x="6554979" y="6422952"/>
                          <a:pt x="6498661" y="6356937"/>
                          <a:pt x="6303264" y="6400800"/>
                        </a:cubicBezTo>
                        <a:cubicBezTo>
                          <a:pt x="6107867" y="6444663"/>
                          <a:pt x="5967511" y="6346139"/>
                          <a:pt x="5744464" y="6400800"/>
                        </a:cubicBezTo>
                        <a:cubicBezTo>
                          <a:pt x="5521417" y="6455461"/>
                          <a:pt x="5497424" y="6358797"/>
                          <a:pt x="5342128" y="6400800"/>
                        </a:cubicBezTo>
                        <a:cubicBezTo>
                          <a:pt x="5186832" y="6442803"/>
                          <a:pt x="5078044" y="6355387"/>
                          <a:pt x="4861560" y="6400800"/>
                        </a:cubicBezTo>
                        <a:cubicBezTo>
                          <a:pt x="4645076" y="6446213"/>
                          <a:pt x="4605759" y="6355356"/>
                          <a:pt x="4380992" y="6400800"/>
                        </a:cubicBezTo>
                        <a:cubicBezTo>
                          <a:pt x="4156225" y="6446244"/>
                          <a:pt x="3829423" y="6324181"/>
                          <a:pt x="3665728" y="6400800"/>
                        </a:cubicBezTo>
                        <a:cubicBezTo>
                          <a:pt x="3502033" y="6477419"/>
                          <a:pt x="3447701" y="6374739"/>
                          <a:pt x="3263392" y="6400800"/>
                        </a:cubicBezTo>
                        <a:cubicBezTo>
                          <a:pt x="3079083" y="6426861"/>
                          <a:pt x="2795865" y="6371099"/>
                          <a:pt x="2626360" y="6400800"/>
                        </a:cubicBezTo>
                        <a:cubicBezTo>
                          <a:pt x="2456855" y="6430501"/>
                          <a:pt x="2325350" y="6353878"/>
                          <a:pt x="2224024" y="6400800"/>
                        </a:cubicBezTo>
                        <a:cubicBezTo>
                          <a:pt x="2122698" y="6447722"/>
                          <a:pt x="1872213" y="6400224"/>
                          <a:pt x="1665224" y="6400800"/>
                        </a:cubicBezTo>
                        <a:cubicBezTo>
                          <a:pt x="1458235" y="6401376"/>
                          <a:pt x="1251788" y="6386337"/>
                          <a:pt x="1028192" y="6400800"/>
                        </a:cubicBezTo>
                        <a:cubicBezTo>
                          <a:pt x="804596" y="6415263"/>
                          <a:pt x="665913" y="6383627"/>
                          <a:pt x="547624" y="6400800"/>
                        </a:cubicBezTo>
                        <a:cubicBezTo>
                          <a:pt x="429335" y="6417973"/>
                          <a:pt x="184627" y="6345798"/>
                          <a:pt x="0" y="6400800"/>
                        </a:cubicBezTo>
                        <a:cubicBezTo>
                          <a:pt x="-19957" y="6090135"/>
                          <a:pt x="66026" y="5925328"/>
                          <a:pt x="0" y="5690893"/>
                        </a:cubicBezTo>
                        <a:cubicBezTo>
                          <a:pt x="-66026" y="5456458"/>
                          <a:pt x="17712" y="5489624"/>
                          <a:pt x="0" y="5301026"/>
                        </a:cubicBezTo>
                        <a:cubicBezTo>
                          <a:pt x="-17712" y="5112428"/>
                          <a:pt x="18421" y="4971605"/>
                          <a:pt x="0" y="4847151"/>
                        </a:cubicBezTo>
                        <a:cubicBezTo>
                          <a:pt x="-18421" y="4722698"/>
                          <a:pt x="39819" y="4508099"/>
                          <a:pt x="0" y="4201252"/>
                        </a:cubicBezTo>
                        <a:cubicBezTo>
                          <a:pt x="-39819" y="3894405"/>
                          <a:pt x="32425" y="3791958"/>
                          <a:pt x="0" y="3555353"/>
                        </a:cubicBezTo>
                        <a:cubicBezTo>
                          <a:pt x="-32425" y="3318748"/>
                          <a:pt x="45729" y="3070274"/>
                          <a:pt x="0" y="2909455"/>
                        </a:cubicBezTo>
                        <a:cubicBezTo>
                          <a:pt x="-45729" y="2748636"/>
                          <a:pt x="45187" y="2651660"/>
                          <a:pt x="0" y="2455580"/>
                        </a:cubicBezTo>
                        <a:cubicBezTo>
                          <a:pt x="-45187" y="2259501"/>
                          <a:pt x="63444" y="2109315"/>
                          <a:pt x="0" y="1809681"/>
                        </a:cubicBezTo>
                        <a:cubicBezTo>
                          <a:pt x="-63444" y="1510047"/>
                          <a:pt x="29310" y="1589345"/>
                          <a:pt x="0" y="1419814"/>
                        </a:cubicBezTo>
                        <a:cubicBezTo>
                          <a:pt x="-29310" y="1250283"/>
                          <a:pt x="54912" y="1015168"/>
                          <a:pt x="0" y="773915"/>
                        </a:cubicBezTo>
                        <a:cubicBezTo>
                          <a:pt x="-54912" y="532662"/>
                          <a:pt x="81013" y="349709"/>
                          <a:pt x="0" y="0"/>
                        </a:cubicBezTo>
                        <a:close/>
                      </a:path>
                      <a:path w="7823200" h="6400800" stroke="0" extrusionOk="0">
                        <a:moveTo>
                          <a:pt x="0" y="0"/>
                        </a:moveTo>
                        <a:cubicBezTo>
                          <a:pt x="135463" y="-3469"/>
                          <a:pt x="351118" y="36249"/>
                          <a:pt x="480568" y="0"/>
                        </a:cubicBezTo>
                        <a:cubicBezTo>
                          <a:pt x="610018" y="-36249"/>
                          <a:pt x="925891" y="21601"/>
                          <a:pt x="1195832" y="0"/>
                        </a:cubicBezTo>
                        <a:cubicBezTo>
                          <a:pt x="1465773" y="-21601"/>
                          <a:pt x="1543167" y="30512"/>
                          <a:pt x="1832864" y="0"/>
                        </a:cubicBezTo>
                        <a:cubicBezTo>
                          <a:pt x="2122561" y="-30512"/>
                          <a:pt x="2197278" y="58870"/>
                          <a:pt x="2391664" y="0"/>
                        </a:cubicBezTo>
                        <a:cubicBezTo>
                          <a:pt x="2586050" y="-58870"/>
                          <a:pt x="2626550" y="33290"/>
                          <a:pt x="2715768" y="0"/>
                        </a:cubicBezTo>
                        <a:cubicBezTo>
                          <a:pt x="2804986" y="-33290"/>
                          <a:pt x="3156188" y="37571"/>
                          <a:pt x="3274568" y="0"/>
                        </a:cubicBezTo>
                        <a:cubicBezTo>
                          <a:pt x="3392948" y="-37571"/>
                          <a:pt x="3633017" y="53820"/>
                          <a:pt x="3989832" y="0"/>
                        </a:cubicBezTo>
                        <a:cubicBezTo>
                          <a:pt x="4346647" y="-53820"/>
                          <a:pt x="4315210" y="75017"/>
                          <a:pt x="4626864" y="0"/>
                        </a:cubicBezTo>
                        <a:cubicBezTo>
                          <a:pt x="4938518" y="-75017"/>
                          <a:pt x="5150522" y="70119"/>
                          <a:pt x="5342128" y="0"/>
                        </a:cubicBezTo>
                        <a:cubicBezTo>
                          <a:pt x="5533734" y="-70119"/>
                          <a:pt x="5586649" y="43679"/>
                          <a:pt x="5822696" y="0"/>
                        </a:cubicBezTo>
                        <a:cubicBezTo>
                          <a:pt x="6058743" y="-43679"/>
                          <a:pt x="6064342" y="50595"/>
                          <a:pt x="6303264" y="0"/>
                        </a:cubicBezTo>
                        <a:cubicBezTo>
                          <a:pt x="6542186" y="-50595"/>
                          <a:pt x="6758224" y="48569"/>
                          <a:pt x="7018528" y="0"/>
                        </a:cubicBezTo>
                        <a:cubicBezTo>
                          <a:pt x="7278832" y="-48569"/>
                          <a:pt x="7605169" y="9049"/>
                          <a:pt x="7823200" y="0"/>
                        </a:cubicBezTo>
                        <a:cubicBezTo>
                          <a:pt x="7877391" y="233329"/>
                          <a:pt x="7802596" y="332535"/>
                          <a:pt x="7823200" y="517883"/>
                        </a:cubicBezTo>
                        <a:cubicBezTo>
                          <a:pt x="7843804" y="703231"/>
                          <a:pt x="7811663" y="825757"/>
                          <a:pt x="7823200" y="907750"/>
                        </a:cubicBezTo>
                        <a:cubicBezTo>
                          <a:pt x="7834737" y="989743"/>
                          <a:pt x="7804475" y="1216468"/>
                          <a:pt x="7823200" y="1297617"/>
                        </a:cubicBezTo>
                        <a:cubicBezTo>
                          <a:pt x="7841925" y="1378766"/>
                          <a:pt x="7769106" y="1759906"/>
                          <a:pt x="7823200" y="1943516"/>
                        </a:cubicBezTo>
                        <a:cubicBezTo>
                          <a:pt x="7877294" y="2127126"/>
                          <a:pt x="7800576" y="2302954"/>
                          <a:pt x="7823200" y="2397391"/>
                        </a:cubicBezTo>
                        <a:cubicBezTo>
                          <a:pt x="7845824" y="2491829"/>
                          <a:pt x="7805705" y="2808457"/>
                          <a:pt x="7823200" y="2979281"/>
                        </a:cubicBezTo>
                        <a:cubicBezTo>
                          <a:pt x="7840695" y="3150105"/>
                          <a:pt x="7790729" y="3362501"/>
                          <a:pt x="7823200" y="3497164"/>
                        </a:cubicBezTo>
                        <a:cubicBezTo>
                          <a:pt x="7855671" y="3631827"/>
                          <a:pt x="7799001" y="3710346"/>
                          <a:pt x="7823200" y="3887031"/>
                        </a:cubicBezTo>
                        <a:cubicBezTo>
                          <a:pt x="7847399" y="4063716"/>
                          <a:pt x="7804544" y="4176090"/>
                          <a:pt x="7823200" y="4276898"/>
                        </a:cubicBezTo>
                        <a:cubicBezTo>
                          <a:pt x="7841856" y="4377706"/>
                          <a:pt x="7798864" y="4618720"/>
                          <a:pt x="7823200" y="4794781"/>
                        </a:cubicBezTo>
                        <a:cubicBezTo>
                          <a:pt x="7847536" y="4970842"/>
                          <a:pt x="7763855" y="5170007"/>
                          <a:pt x="7823200" y="5504688"/>
                        </a:cubicBezTo>
                        <a:cubicBezTo>
                          <a:pt x="7882545" y="5839369"/>
                          <a:pt x="7748311" y="6016771"/>
                          <a:pt x="7823200" y="6400800"/>
                        </a:cubicBezTo>
                        <a:cubicBezTo>
                          <a:pt x="7604072" y="6461516"/>
                          <a:pt x="7405954" y="6339550"/>
                          <a:pt x="7186168" y="6400800"/>
                        </a:cubicBezTo>
                        <a:cubicBezTo>
                          <a:pt x="6966382" y="6462050"/>
                          <a:pt x="6713501" y="6389696"/>
                          <a:pt x="6549136" y="6400800"/>
                        </a:cubicBezTo>
                        <a:cubicBezTo>
                          <a:pt x="6384771" y="6411904"/>
                          <a:pt x="6089457" y="6317758"/>
                          <a:pt x="5833872" y="6400800"/>
                        </a:cubicBezTo>
                        <a:cubicBezTo>
                          <a:pt x="5578287" y="6483842"/>
                          <a:pt x="5419318" y="6381968"/>
                          <a:pt x="5196840" y="6400800"/>
                        </a:cubicBezTo>
                        <a:cubicBezTo>
                          <a:pt x="4974362" y="6419632"/>
                          <a:pt x="4970018" y="6388381"/>
                          <a:pt x="4872736" y="6400800"/>
                        </a:cubicBezTo>
                        <a:cubicBezTo>
                          <a:pt x="4775454" y="6413219"/>
                          <a:pt x="4647711" y="6377933"/>
                          <a:pt x="4548632" y="6400800"/>
                        </a:cubicBezTo>
                        <a:cubicBezTo>
                          <a:pt x="4449553" y="6423667"/>
                          <a:pt x="4148103" y="6348856"/>
                          <a:pt x="3833368" y="6400800"/>
                        </a:cubicBezTo>
                        <a:cubicBezTo>
                          <a:pt x="3518633" y="6452744"/>
                          <a:pt x="3299300" y="6394029"/>
                          <a:pt x="3118104" y="6400800"/>
                        </a:cubicBezTo>
                        <a:cubicBezTo>
                          <a:pt x="2936908" y="6407571"/>
                          <a:pt x="2686339" y="6393335"/>
                          <a:pt x="2402840" y="6400800"/>
                        </a:cubicBezTo>
                        <a:cubicBezTo>
                          <a:pt x="2119341" y="6408265"/>
                          <a:pt x="1969507" y="6398426"/>
                          <a:pt x="1765808" y="6400800"/>
                        </a:cubicBezTo>
                        <a:cubicBezTo>
                          <a:pt x="1562109" y="6403174"/>
                          <a:pt x="1453565" y="6381351"/>
                          <a:pt x="1363472" y="6400800"/>
                        </a:cubicBezTo>
                        <a:cubicBezTo>
                          <a:pt x="1273379" y="6420249"/>
                          <a:pt x="1023170" y="6378922"/>
                          <a:pt x="726440" y="6400800"/>
                        </a:cubicBezTo>
                        <a:cubicBezTo>
                          <a:pt x="429710" y="6422678"/>
                          <a:pt x="202657" y="6342214"/>
                          <a:pt x="0" y="6400800"/>
                        </a:cubicBezTo>
                        <a:cubicBezTo>
                          <a:pt x="-36493" y="6250811"/>
                          <a:pt x="13864" y="6125055"/>
                          <a:pt x="0" y="6010933"/>
                        </a:cubicBezTo>
                        <a:cubicBezTo>
                          <a:pt x="-13864" y="5896811"/>
                          <a:pt x="24985" y="5609975"/>
                          <a:pt x="0" y="5429042"/>
                        </a:cubicBezTo>
                        <a:cubicBezTo>
                          <a:pt x="-24985" y="5248109"/>
                          <a:pt x="45087" y="5071247"/>
                          <a:pt x="0" y="4911159"/>
                        </a:cubicBezTo>
                        <a:cubicBezTo>
                          <a:pt x="-45087" y="4751071"/>
                          <a:pt x="9342" y="4452707"/>
                          <a:pt x="0" y="4265260"/>
                        </a:cubicBezTo>
                        <a:cubicBezTo>
                          <a:pt x="-9342" y="4077813"/>
                          <a:pt x="21861" y="3879715"/>
                          <a:pt x="0" y="3747377"/>
                        </a:cubicBezTo>
                        <a:cubicBezTo>
                          <a:pt x="-21861" y="3615039"/>
                          <a:pt x="5424" y="3549531"/>
                          <a:pt x="0" y="3357511"/>
                        </a:cubicBezTo>
                        <a:cubicBezTo>
                          <a:pt x="-5424" y="3165491"/>
                          <a:pt x="56788" y="3004129"/>
                          <a:pt x="0" y="2839628"/>
                        </a:cubicBezTo>
                        <a:cubicBezTo>
                          <a:pt x="-56788" y="2675127"/>
                          <a:pt x="32964" y="2356386"/>
                          <a:pt x="0" y="2129721"/>
                        </a:cubicBezTo>
                        <a:cubicBezTo>
                          <a:pt x="-32964" y="1903056"/>
                          <a:pt x="54642" y="1826629"/>
                          <a:pt x="0" y="1611838"/>
                        </a:cubicBezTo>
                        <a:cubicBezTo>
                          <a:pt x="-54642" y="1397047"/>
                          <a:pt x="40935" y="1231068"/>
                          <a:pt x="0" y="901931"/>
                        </a:cubicBezTo>
                        <a:cubicBezTo>
                          <a:pt x="-40935" y="572794"/>
                          <a:pt x="40255" y="338417"/>
                          <a:pt x="0" y="0"/>
                        </a:cubicBezTo>
                        <a:close/>
                      </a:path>
                    </a:pathLst>
                  </a:custGeom>
                  <ask:type>
                    <ask:lineSketchScribble/>
                  </ask:type>
                </ask:lineSketchStyleProps>
              </a:ext>
            </a:extLst>
          </a:ln>
        </p:spPr>
        <p:txBody>
          <a:bodyPr>
            <a:noAutofit/>
          </a:bodyPr>
          <a:lstStyle/>
          <a:p>
            <a:pPr eaLnBrk="1" hangingPunct="1">
              <a:lnSpc>
                <a:spcPct val="90000"/>
              </a:lnSpc>
              <a:defRPr/>
            </a:pPr>
            <a:r>
              <a:rPr lang="en-US" sz="1800" dirty="0">
                <a:latin typeface="Times New Roman" panose="02020603050405020304" pitchFamily="18" charset="0"/>
                <a:cs typeface="Times New Roman" panose="02020603050405020304" pitchFamily="18" charset="0"/>
              </a:rPr>
              <a:t>2 metals in contact with electrolyte solution</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Voltage is applied to electrodes and the resulting current that flows between electrodes is used to determine the conductance</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The voltage drop caused by the resistance of the solution is used to calculate the conductivity per centimeter.</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Conductivity(G) the inverse of resistivity(R) is determined from the voltage and current values according to Ohm’s law.</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The meter converts the probe measurement to micro mhos per cm and displays the result.</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The amount of current flowing depends on:</a:t>
            </a:r>
          </a:p>
          <a:p>
            <a:pPr lvl="1" eaLnBrk="1" hangingPunct="1">
              <a:lnSpc>
                <a:spcPct val="90000"/>
              </a:lnSpc>
              <a:defRPr/>
            </a:pPr>
            <a:r>
              <a:rPr lang="en-US" sz="1800" dirty="0">
                <a:latin typeface="Times New Roman" panose="02020603050405020304" pitchFamily="18" charset="0"/>
                <a:cs typeface="Times New Roman" panose="02020603050405020304" pitchFamily="18" charset="0"/>
              </a:rPr>
              <a:t>Solution conductivity</a:t>
            </a:r>
          </a:p>
          <a:p>
            <a:pPr lvl="1" eaLnBrk="1" hangingPunct="1">
              <a:lnSpc>
                <a:spcPct val="90000"/>
              </a:lnSpc>
              <a:defRPr/>
            </a:pPr>
            <a:r>
              <a:rPr lang="en-US" sz="1800" dirty="0">
                <a:latin typeface="Times New Roman" panose="02020603050405020304" pitchFamily="18" charset="0"/>
                <a:cs typeface="Times New Roman" panose="02020603050405020304" pitchFamily="18" charset="0"/>
              </a:rPr>
              <a:t>Length, surface area, geometry of electrodes</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Apply an AC Voltage to Two Electrodes of Exact Dimensions</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Acids, Bases and Salts (NaCl) Dissolve in Solution and Act as Current Carriers</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Current Flow  is Directly Proportional to the Total Dissolved Solids in the Solution  </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Physical Dimensions of a Conductivity Electrode are Referred to as the Cell Constant</a:t>
            </a:r>
          </a:p>
          <a:p>
            <a:pPr eaLnBrk="1" hangingPunct="1">
              <a:lnSpc>
                <a:spcPct val="90000"/>
              </a:lnSpc>
              <a:defRPr/>
            </a:pPr>
            <a:r>
              <a:rPr lang="en-US" sz="1800" dirty="0">
                <a:latin typeface="Times New Roman" panose="02020603050405020304" pitchFamily="18" charset="0"/>
                <a:cs typeface="Times New Roman" panose="02020603050405020304" pitchFamily="18" charset="0"/>
              </a:rPr>
              <a:t>Cell Constant is Length/Area Relationship</a:t>
            </a:r>
          </a:p>
          <a:p>
            <a:pPr lvl="1" eaLnBrk="1" hangingPunct="1">
              <a:lnSpc>
                <a:spcPct val="90000"/>
              </a:lnSpc>
              <a:defRPr/>
            </a:pPr>
            <a:r>
              <a:rPr lang="en-US" sz="1800" dirty="0">
                <a:latin typeface="Times New Roman" panose="02020603050405020304" pitchFamily="18" charset="0"/>
                <a:cs typeface="Times New Roman" panose="02020603050405020304" pitchFamily="18" charset="0"/>
              </a:rPr>
              <a:t>Distance Between Plates = 1.0 cm</a:t>
            </a:r>
          </a:p>
          <a:p>
            <a:pPr lvl="1" eaLnBrk="1" hangingPunct="1">
              <a:lnSpc>
                <a:spcPct val="90000"/>
              </a:lnSpc>
              <a:defRPr/>
            </a:pPr>
            <a:r>
              <a:rPr lang="en-US" sz="1800" dirty="0">
                <a:latin typeface="Times New Roman" panose="02020603050405020304" pitchFamily="18" charset="0"/>
                <a:cs typeface="Times New Roman" panose="02020603050405020304" pitchFamily="18" charset="0"/>
              </a:rPr>
              <a:t>Area of Each Plate = 1.0 cm x 1.0 cm</a:t>
            </a:r>
          </a:p>
          <a:p>
            <a:pPr lvl="1" eaLnBrk="1" hangingPunct="1">
              <a:lnSpc>
                <a:spcPct val="90000"/>
              </a:lnSpc>
              <a:defRPr/>
            </a:pPr>
            <a:r>
              <a:rPr lang="en-US" sz="1800" dirty="0">
                <a:latin typeface="Times New Roman" panose="02020603050405020304" pitchFamily="18" charset="0"/>
                <a:cs typeface="Times New Roman" panose="02020603050405020304" pitchFamily="18" charset="0"/>
              </a:rPr>
              <a:t>Cell Constant = 1.0 cm</a:t>
            </a:r>
            <a:r>
              <a:rPr lang="en-US" sz="1800" baseline="30000" dirty="0">
                <a:latin typeface="Times New Roman" panose="02020603050405020304" pitchFamily="18" charset="0"/>
                <a:cs typeface="Times New Roman" panose="02020603050405020304" pitchFamily="18" charset="0"/>
              </a:rPr>
              <a:t>-1</a:t>
            </a:r>
            <a:endParaRPr lang="en-US" sz="1800" dirty="0">
              <a:latin typeface="Times New Roman" panose="02020603050405020304" pitchFamily="18" charset="0"/>
              <a:cs typeface="Times New Roman" panose="02020603050405020304" pitchFamily="18" charset="0"/>
            </a:endParaRPr>
          </a:p>
          <a:p>
            <a:pPr lvl="2" eaLnBrk="1" hangingPunct="1">
              <a:lnSpc>
                <a:spcPct val="90000"/>
              </a:lnSpc>
              <a:defRPr/>
            </a:pPr>
            <a:endParaRPr lang="en-US" sz="1800" dirty="0">
              <a:latin typeface="Times New Roman" panose="02020603050405020304" pitchFamily="18" charset="0"/>
              <a:cs typeface="Times New Roman" panose="02020603050405020304" pitchFamily="18" charset="0"/>
            </a:endParaRPr>
          </a:p>
          <a:p>
            <a:pPr eaLnBrk="1" hangingPunct="1">
              <a:lnSpc>
                <a:spcPct val="90000"/>
              </a:lnSpc>
              <a:defRPr/>
            </a:pPr>
            <a:endParaRPr lang="en-US" sz="1800" dirty="0">
              <a:latin typeface="Times New Roman" panose="02020603050405020304" pitchFamily="18" charset="0"/>
              <a:cs typeface="Times New Roman" panose="02020603050405020304" pitchFamily="18" charset="0"/>
            </a:endParaRPr>
          </a:p>
        </p:txBody>
      </p:sp>
      <p:pic>
        <p:nvPicPr>
          <p:cNvPr id="31747" name="Picture 7">
            <a:extLst>
              <a:ext uri="{FF2B5EF4-FFF2-40B4-BE49-F238E27FC236}">
                <a16:creationId xmlns:a16="http://schemas.microsoft.com/office/drawing/2014/main" id="{465F30EB-0D61-822C-4479-86B645E76CD9}"/>
              </a:ext>
            </a:extLst>
          </p:cNvPr>
          <p:cNvPicPr>
            <a:picLocks noGrp="1" noChangeAspect="1" noChangeArrowheads="1"/>
          </p:cNvPicPr>
          <p:nvPr>
            <p:ph type="body" sz="half" idx="2"/>
          </p:nvPr>
        </p:nvPicPr>
        <p:blipFill>
          <a:blip r:embed="rId2">
            <a:lum contrast="6000"/>
            <a:extLst>
              <a:ext uri="{28A0092B-C50C-407E-A947-70E740481C1C}">
                <a14:useLocalDpi xmlns:a14="http://schemas.microsoft.com/office/drawing/2010/main" val="0"/>
              </a:ext>
            </a:extLst>
          </a:blip>
          <a:srcRect l="11264" t="1683" r="7443" b="8643"/>
          <a:stretch>
            <a:fillRect/>
          </a:stretch>
        </p:blipFill>
        <p:spPr>
          <a:xfrm>
            <a:off x="9982200" y="1447800"/>
            <a:ext cx="2209800" cy="4343400"/>
          </a:xfrm>
          <a:noFill/>
          <a:extLst>
            <a:ext uri="{909E8E84-426E-40DD-AFC4-6F175D3DCCD1}">
              <a14:hiddenFill xmlns:a14="http://schemas.microsoft.com/office/drawing/2010/main">
                <a:solidFill>
                  <a:srgbClr val="FFFFFF"/>
                </a:solidFill>
              </a14:hiddenFill>
            </a:ext>
          </a:extLst>
        </p:spPr>
      </p:pic>
      <p:pic>
        <p:nvPicPr>
          <p:cNvPr id="31748" name="Picture 11" descr="ConductivityProbe">
            <a:extLst>
              <a:ext uri="{FF2B5EF4-FFF2-40B4-BE49-F238E27FC236}">
                <a16:creationId xmlns:a16="http://schemas.microsoft.com/office/drawing/2014/main" id="{4043024D-1925-4353-0661-E6CA8E37A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1590675"/>
            <a:ext cx="13906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45BA0-FEFB-E39F-9C97-73A9307F3722}"/>
              </a:ext>
            </a:extLst>
          </p:cNvPr>
          <p:cNvSpPr>
            <a:spLocks noGrp="1"/>
          </p:cNvSpPr>
          <p:nvPr>
            <p:ph type="sldNum" sz="quarter" idx="12"/>
          </p:nvPr>
        </p:nvSpPr>
        <p:spPr/>
        <p:txBody>
          <a:bodyPr/>
          <a:lstStyle/>
          <a:p>
            <a:fld id="{9A764FDE-A785-410A-88BF-4EC8C78CD11B}" type="slidenum">
              <a:rPr lang="en-US" smtClean="0"/>
              <a:pPr/>
              <a:t>24</a:t>
            </a:fld>
            <a:endParaRPr lang="en-US" dirty="0"/>
          </a:p>
        </p:txBody>
      </p:sp>
      <p:pic>
        <p:nvPicPr>
          <p:cNvPr id="4" name="Picture 3" descr="temp_6.jpg">
            <a:extLst>
              <a:ext uri="{FF2B5EF4-FFF2-40B4-BE49-F238E27FC236}">
                <a16:creationId xmlns:a16="http://schemas.microsoft.com/office/drawing/2014/main" id="{106AB17C-D027-2ACE-E116-50FAA314435D}"/>
              </a:ext>
            </a:extLst>
          </p:cNvPr>
          <p:cNvPicPr>
            <a:picLocks noChangeAspect="1"/>
          </p:cNvPicPr>
          <p:nvPr/>
        </p:nvPicPr>
        <p:blipFill rotWithShape="1">
          <a:blip r:embed="rId2"/>
          <a:srcRect t="25555" b="8426"/>
          <a:stretch/>
        </p:blipFill>
        <p:spPr>
          <a:xfrm>
            <a:off x="76200" y="685800"/>
            <a:ext cx="11963400" cy="6051551"/>
          </a:xfrm>
          <a:prstGeom prst="rect">
            <a:avLst/>
          </a:prstGeom>
        </p:spPr>
      </p:pic>
      <p:sp>
        <p:nvSpPr>
          <p:cNvPr id="5" name="TextBox 4">
            <a:extLst>
              <a:ext uri="{FF2B5EF4-FFF2-40B4-BE49-F238E27FC236}">
                <a16:creationId xmlns:a16="http://schemas.microsoft.com/office/drawing/2014/main" id="{FCBDB812-B73E-D797-DB0A-5F545446E473}"/>
              </a:ext>
            </a:extLst>
          </p:cNvPr>
          <p:cNvSpPr txBox="1"/>
          <p:nvPr/>
        </p:nvSpPr>
        <p:spPr>
          <a:xfrm>
            <a:off x="2598445" y="152400"/>
            <a:ext cx="5250155" cy="461665"/>
          </a:xfrm>
          <a:prstGeom prst="rect">
            <a:avLst/>
          </a:prstGeom>
          <a:noFill/>
        </p:spPr>
        <p:txBody>
          <a:bodyPr wrap="none" rtlCol="0">
            <a:spAutoFit/>
          </a:bodyPr>
          <a:lstStyle/>
          <a:p>
            <a:r>
              <a:rPr lang="en-IQ" sz="2400" b="1" i="1" dirty="0">
                <a:solidFill>
                  <a:srgbClr val="C00000"/>
                </a:solidFill>
                <a:latin typeface="Times New Roman" panose="02020603050405020304" pitchFamily="18" charset="0"/>
                <a:cs typeface="Times New Roman" panose="02020603050405020304" pitchFamily="18" charset="0"/>
              </a:rPr>
              <a:t>Calibration Method of the </a:t>
            </a:r>
            <a:r>
              <a:rPr lang="en-US" sz="2400" b="1" i="1" dirty="0">
                <a:solidFill>
                  <a:srgbClr val="C00000"/>
                </a:solidFill>
                <a:latin typeface="Times New Roman" panose="02020603050405020304" pitchFamily="18" charset="0"/>
                <a:cs typeface="Times New Roman" panose="02020603050405020304" pitchFamily="18" charset="0"/>
              </a:rPr>
              <a:t>Conductivity</a:t>
            </a:r>
            <a:r>
              <a:rPr lang="en-IQ" sz="2400" b="1" i="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32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7.jpg"/>
          <p:cNvPicPr>
            <a:picLocks noChangeAspect="1"/>
          </p:cNvPicPr>
          <p:nvPr/>
        </p:nvPicPr>
        <p:blipFill rotWithShape="1">
          <a:blip r:embed="rId2"/>
          <a:srcRect b="6666"/>
          <a:stretch/>
        </p:blipFill>
        <p:spPr>
          <a:xfrm>
            <a:off x="533400" y="228600"/>
            <a:ext cx="11353800" cy="6400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12344400" cy="452431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CONDUCTOMETRIC TITRATIONS</a:t>
            </a:r>
          </a:p>
          <a:p>
            <a:pPr marL="457200" indent="-457200" algn="just">
              <a:buFont typeface="Wingdings" pitchFamily="2" charset="2"/>
              <a:buChar char="Ø"/>
            </a:pPr>
            <a:r>
              <a:rPr lang="en-US" sz="2400" dirty="0">
                <a:latin typeface="Times New Roman" panose="02020603050405020304" pitchFamily="18" charset="0"/>
                <a:cs typeface="Times New Roman" panose="02020603050405020304" pitchFamily="18" charset="0"/>
              </a:rPr>
              <a:t>Determining the endpoint of a titration using conductivity measurements is known as conductometric titrations.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buFont typeface="Wingdings" pitchFamily="2" charset="2"/>
              <a:buChar char="Ø"/>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conductometric data are plotted as a function of titrant volume.</a:t>
            </a:r>
          </a:p>
          <a:p>
            <a:pPr marL="285750" indent="-285750">
              <a:buFont typeface="Wingdings" pitchFamily="2" charset="2"/>
              <a:buChar char="Ø"/>
            </a:pPr>
            <a:r>
              <a:rPr lang="en-US" sz="2400" dirty="0">
                <a:effectLst/>
                <a:latin typeface="Times New Roman" panose="02020603050405020304" pitchFamily="18" charset="0"/>
                <a:cs typeface="Times New Roman" panose="02020603050405020304" pitchFamily="18" charset="0"/>
              </a:rPr>
              <a:t>The principle of conductometric titration is based on the fact that during the titration</a:t>
            </a:r>
            <a:r>
              <a:rPr lang="en-US" sz="2400" dirty="0">
                <a:latin typeface="Times New Roman" panose="02020603050405020304" pitchFamily="18" charset="0"/>
                <a:cs typeface="Times New Roman" panose="02020603050405020304" pitchFamily="18" charset="0"/>
              </a:rPr>
              <a:t>, o</a:t>
            </a:r>
            <a:r>
              <a:rPr lang="en-US" sz="2400" dirty="0">
                <a:effectLst/>
                <a:latin typeface="Times New Roman" panose="02020603050405020304" pitchFamily="18" charset="0"/>
                <a:cs typeface="Times New Roman" panose="02020603050405020304" pitchFamily="18" charset="0"/>
              </a:rPr>
              <a:t>ne of the ions is replaced by the other, and invariably, these two ions differ in the ionic</a:t>
            </a:r>
          </a:p>
          <a:p>
            <a:pPr marL="365125"/>
            <a:r>
              <a:rPr lang="en-US" sz="2400" dirty="0">
                <a:effectLst/>
                <a:latin typeface="Times New Roman" panose="02020603050405020304" pitchFamily="18" charset="0"/>
                <a:cs typeface="Times New Roman" panose="02020603050405020304" pitchFamily="18" charset="0"/>
              </a:rPr>
              <a:t>conductivity, with the result that the conductivity of the solution varies during the course</a:t>
            </a:r>
          </a:p>
          <a:p>
            <a:pPr marL="365125"/>
            <a:r>
              <a:rPr lang="en-US" sz="2400" dirty="0">
                <a:effectLst/>
                <a:latin typeface="Times New Roman" panose="02020603050405020304" pitchFamily="18" charset="0"/>
                <a:cs typeface="Times New Roman" panose="02020603050405020304" pitchFamily="18" charset="0"/>
              </a:rPr>
              <a:t>of titration.</a:t>
            </a:r>
            <a:endParaRPr lang="en-US" sz="2400" dirty="0">
              <a:latin typeface="Times New Roman" panose="02020603050405020304" pitchFamily="18" charset="0"/>
              <a:cs typeface="Times New Roman" panose="02020603050405020304" pitchFamily="18" charset="0"/>
            </a:endParaRPr>
          </a:p>
          <a:p>
            <a:pPr marL="708025" indent="-342900">
              <a:buFont typeface="Wingdings" pitchFamily="2" charset="2"/>
              <a:buChar char="Ø"/>
            </a:pPr>
            <a:r>
              <a:rPr lang="en-US" sz="2400" dirty="0">
                <a:effectLst/>
                <a:latin typeface="Times New Roman" panose="02020603050405020304" pitchFamily="18" charset="0"/>
                <a:cs typeface="Times New Roman" panose="02020603050405020304" pitchFamily="18" charset="0"/>
              </a:rPr>
              <a:t>The equivalence point may be located graphically by plotting the change in conductance as a function of the volume of titrant added.</a:t>
            </a:r>
          </a:p>
          <a:p>
            <a:pPr marL="365125"/>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1"/>
          <p:cNvSpPr>
            <a:spLocks noGrp="1"/>
          </p:cNvSpPr>
          <p:nvPr>
            <p:ph type="sldNum" sz="quarter" idx="12"/>
          </p:nvPr>
        </p:nvSpPr>
        <p:spPr>
          <a:xfrm>
            <a:off x="11506200" y="6248400"/>
            <a:ext cx="457200" cy="365125"/>
          </a:xfrm>
        </p:spPr>
        <p:txBody>
          <a:bodyPr/>
          <a:lstStyle/>
          <a:p>
            <a:fld id="{328A8F8D-F7C6-4C8C-A6C4-E705C1B77E7C}" type="slidenum">
              <a:rPr lang="en-US" sz="2000">
                <a:solidFill>
                  <a:schemeClr val="tx1"/>
                </a:solidFill>
                <a:latin typeface="Times New Roman" pitchFamily="18" charset="0"/>
                <a:cs typeface="Times New Roman" pitchFamily="18" charset="0"/>
              </a:rPr>
              <a:t>26</a:t>
            </a:fld>
            <a:endParaRPr lang="en-US" sz="2000" dirty="0">
              <a:solidFill>
                <a:schemeClr val="tx1"/>
              </a:solidFill>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76550" y="4419600"/>
            <a:ext cx="5505450" cy="2362200"/>
          </a:xfrm>
          <a:prstGeom prst="rect">
            <a:avLst/>
          </a:prstGeom>
          <a:noFill/>
          <a:ln>
            <a:solidFill>
              <a:srgbClr val="C00000"/>
            </a:solidFill>
          </a:ln>
        </p:spPr>
      </p:pic>
    </p:spTree>
    <p:extLst>
      <p:ext uri="{BB962C8B-B14F-4D97-AF65-F5344CB8AC3E}">
        <p14:creationId xmlns:p14="http://schemas.microsoft.com/office/powerpoint/2010/main" val="207341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44000" y="6096000"/>
            <a:ext cx="2844800" cy="365125"/>
          </a:xfrm>
        </p:spPr>
        <p:txBody>
          <a:bodyPr/>
          <a:lstStyle/>
          <a:p>
            <a:pPr lvl="0"/>
            <a:fld id="{328A8F8D-F7C6-4C8C-A6C4-E705C1B77E7C}" type="slidenum">
              <a:rPr lang="en-US" sz="2000">
                <a:solidFill>
                  <a:schemeClr val="tx1"/>
                </a:solidFill>
                <a:latin typeface="Times New Roman" pitchFamily="18" charset="0"/>
                <a:cs typeface="Times New Roman" pitchFamily="18" charset="0"/>
              </a:rPr>
              <a:pPr lvl="0"/>
              <a:t>27</a:t>
            </a:fld>
            <a:endParaRPr lang="en-US" sz="2000" dirty="0">
              <a:solidFill>
                <a:schemeClr val="tx1"/>
              </a:solidFill>
              <a:latin typeface="Times New Roman" pitchFamily="18" charset="0"/>
              <a:cs typeface="Times New Roman" pitchFamily="18" charset="0"/>
            </a:endParaRPr>
          </a:p>
          <a:p>
            <a:endParaRPr lang="en-US" dirty="0"/>
          </a:p>
        </p:txBody>
      </p:sp>
      <p:sp>
        <p:nvSpPr>
          <p:cNvPr id="4" name="TextBox 3"/>
          <p:cNvSpPr txBox="1"/>
          <p:nvPr/>
        </p:nvSpPr>
        <p:spPr>
          <a:xfrm>
            <a:off x="2209800" y="838200"/>
            <a:ext cx="7315200" cy="923330"/>
          </a:xfrm>
          <a:prstGeom prst="rect">
            <a:avLst/>
          </a:prstGeom>
          <a:noFill/>
        </p:spPr>
        <p:txBody>
          <a:bodyPr wrap="square" rtlCol="0">
            <a:spAutoFit/>
          </a:bodyPr>
          <a:lstStyle/>
          <a:p>
            <a:r>
              <a:rPr lang="en-US" sz="3600" dirty="0">
                <a:latin typeface="Times New Roman" pitchFamily="18" charset="0"/>
                <a:cs typeface="Times New Roman" pitchFamily="18" charset="0"/>
              </a:rPr>
              <a:t>Types of conductometric titrations:</a:t>
            </a:r>
          </a:p>
          <a:p>
            <a:endParaRPr lang="en-IN" dirty="0"/>
          </a:p>
        </p:txBody>
      </p:sp>
      <p:sp>
        <p:nvSpPr>
          <p:cNvPr id="5" name="TextBox 4"/>
          <p:cNvSpPr txBox="1"/>
          <p:nvPr/>
        </p:nvSpPr>
        <p:spPr>
          <a:xfrm>
            <a:off x="2743200" y="2057400"/>
            <a:ext cx="7315200" cy="2831544"/>
          </a:xfrm>
          <a:prstGeom prst="rect">
            <a:avLst/>
          </a:prstGeom>
          <a:noFill/>
        </p:spPr>
        <p:txBody>
          <a:bodyPr wrap="square" rtlCol="0">
            <a:spAutoFit/>
          </a:bodyPr>
          <a:lstStyle/>
          <a:p>
            <a:pPr marL="457200" indent="-457200">
              <a:buFont typeface="Wingdings" pitchFamily="2" charset="2"/>
              <a:buChar char="Ø"/>
            </a:pPr>
            <a:r>
              <a:rPr lang="en-US" sz="3200" dirty="0">
                <a:solidFill>
                  <a:srgbClr val="C00000"/>
                </a:solidFill>
                <a:latin typeface="Times New Roman" pitchFamily="18" charset="0"/>
                <a:cs typeface="Times New Roman" pitchFamily="18" charset="0"/>
              </a:rPr>
              <a:t>Acid-base titration</a:t>
            </a:r>
          </a:p>
          <a:p>
            <a:pPr marL="457200" indent="-457200">
              <a:buFont typeface="Wingdings" pitchFamily="2" charset="2"/>
              <a:buChar char="Ø"/>
            </a:pPr>
            <a:r>
              <a:rPr lang="en-US" sz="3200" dirty="0">
                <a:solidFill>
                  <a:srgbClr val="C00000"/>
                </a:solidFill>
                <a:latin typeface="Times New Roman" pitchFamily="18" charset="0"/>
                <a:cs typeface="Times New Roman" pitchFamily="18" charset="0"/>
              </a:rPr>
              <a:t>Precipitation titration</a:t>
            </a:r>
          </a:p>
          <a:p>
            <a:pPr marL="457200" indent="-457200">
              <a:buFont typeface="Wingdings" pitchFamily="2" charset="2"/>
              <a:buChar char="Ø"/>
            </a:pPr>
            <a:r>
              <a:rPr lang="en-US" sz="3200" dirty="0">
                <a:solidFill>
                  <a:srgbClr val="C00000"/>
                </a:solidFill>
                <a:latin typeface="Times New Roman" pitchFamily="18" charset="0"/>
                <a:cs typeface="Times New Roman" pitchFamily="18" charset="0"/>
              </a:rPr>
              <a:t>Replacement titration</a:t>
            </a:r>
          </a:p>
          <a:p>
            <a:pPr marL="457200" indent="-457200">
              <a:buFont typeface="Wingdings" pitchFamily="2" charset="2"/>
              <a:buChar char="Ø"/>
            </a:pPr>
            <a:r>
              <a:rPr lang="en-US" sz="3200" dirty="0">
                <a:solidFill>
                  <a:srgbClr val="C00000"/>
                </a:solidFill>
                <a:latin typeface="Times New Roman" pitchFamily="18" charset="0"/>
                <a:cs typeface="Times New Roman" pitchFamily="18" charset="0"/>
              </a:rPr>
              <a:t>Redox (oxidation-reduction) titration</a:t>
            </a:r>
          </a:p>
          <a:p>
            <a:pPr marL="457200" indent="-457200">
              <a:buFont typeface="Wingdings" pitchFamily="2" charset="2"/>
              <a:buChar char="Ø"/>
            </a:pPr>
            <a:r>
              <a:rPr lang="en-US" sz="3200" dirty="0">
                <a:solidFill>
                  <a:srgbClr val="C00000"/>
                </a:solidFill>
                <a:latin typeface="Times New Roman" pitchFamily="18" charset="0"/>
                <a:cs typeface="Times New Roman" pitchFamily="18" charset="0"/>
              </a:rPr>
              <a:t>Complexometric titration</a:t>
            </a:r>
          </a:p>
          <a:p>
            <a:endParaRPr lang="en-IN" dirty="0">
              <a:solidFill>
                <a:srgbClr val="C00000"/>
              </a:solidFill>
            </a:endParaRPr>
          </a:p>
        </p:txBody>
      </p:sp>
    </p:spTree>
    <p:extLst>
      <p:ext uri="{BB962C8B-B14F-4D97-AF65-F5344CB8AC3E}">
        <p14:creationId xmlns:p14="http://schemas.microsoft.com/office/powerpoint/2010/main" val="2728813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6933"/>
            <a:ext cx="12031133"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Acid-Base Titration</a:t>
            </a:r>
            <a:endParaRPr lang="en-US" sz="1000" b="1" dirty="0">
              <a:solidFill>
                <a:srgbClr val="C00000"/>
              </a:solidFill>
              <a:latin typeface="Arial" pitchFamily="34"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Neutralization titrations are particularly well adapted to the conductometric end point because of the large ionic conductance of hydrogen and hydroxide ions compared with the conductance of the species that replace them in solution.</a:t>
            </a:r>
            <a:endParaRPr lang="en-US" sz="1000" dirty="0">
              <a:latin typeface="Arial" pitchFamily="34"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b="1" dirty="0">
                <a:solidFill>
                  <a:srgbClr val="C00000"/>
                </a:solidFill>
                <a:latin typeface="Arial" pitchFamily="34" charset="0"/>
                <a:ea typeface="Times New Roman" pitchFamily="18" charset="0"/>
                <a:cs typeface="Arial" pitchFamily="34" charset="0"/>
              </a:rPr>
              <a:t>Titration of Strong Acids or Bases. </a:t>
            </a:r>
            <a:r>
              <a:rPr lang="en-US" dirty="0">
                <a:latin typeface="Arial" pitchFamily="34" charset="0"/>
                <a:ea typeface="Times New Roman" pitchFamily="18" charset="0"/>
                <a:cs typeface="Arial" pitchFamily="34" charset="0"/>
              </a:rPr>
              <a:t>The solid line in Figure below represents a curve(corrected for volume change) obtained when hydrochloric- acid is titrated with sodium hydroxide. </a:t>
            </a: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Also plotted are the calculated contributions of the individual ions to the conductance of the solution. During neutralization, hydrogen ions are replaced by an equivalent number of less mobile sodium ions; the conductance changes to lower values as a result of this substitution. </a:t>
            </a:r>
            <a:endParaRPr lang="en-US" sz="1000" dirty="0">
              <a:latin typeface="Arial" pitchFamily="34"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At the equivalence point, the concentrations of hydrogen and hydroxide ions are at a minimum and the solution exhibits its lowest conductance. </a:t>
            </a:r>
            <a:endParaRPr lang="en-US" sz="1000" dirty="0">
              <a:latin typeface="Arial" pitchFamily="34"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A reversal of slope occurs past the end point as the sodium ion and hydroxide ion concentrations increase.</a:t>
            </a:r>
            <a:endParaRPr lang="en-US" sz="1000" dirty="0">
              <a:latin typeface="Arial" pitchFamily="34"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With the exception of the immediate equivalence-point region, an excellent linearity exists between conductance and the volume of base added.</a:t>
            </a:r>
            <a:endParaRPr lang="en-US" sz="2400" dirty="0">
              <a:latin typeface="Arial" pitchFamily="34" charset="0"/>
              <a:cs typeface="Arial" pitchFamily="34" charset="0"/>
            </a:endParaRPr>
          </a:p>
        </p:txBody>
      </p:sp>
      <p:pic>
        <p:nvPicPr>
          <p:cNvPr id="2" name="Picture 1">
            <a:extLst>
              <a:ext uri="{FF2B5EF4-FFF2-40B4-BE49-F238E27FC236}">
                <a16:creationId xmlns:a16="http://schemas.microsoft.com/office/drawing/2014/main" id="{4A1F2984-93AD-6E48-9836-D3D1A2DCDC82}"/>
              </a:ext>
            </a:extLst>
          </p:cNvPr>
          <p:cNvPicPr>
            <a:picLocks noChangeAspect="1"/>
          </p:cNvPicPr>
          <p:nvPr/>
        </p:nvPicPr>
        <p:blipFill rotWithShape="1">
          <a:blip r:embed="rId2"/>
          <a:srcRect r="44353"/>
          <a:stretch/>
        </p:blipFill>
        <p:spPr>
          <a:xfrm>
            <a:off x="3886200" y="1905000"/>
            <a:ext cx="4419600" cy="2286000"/>
          </a:xfrm>
          <a:prstGeom prst="rect">
            <a:avLst/>
          </a:prstGeom>
        </p:spPr>
      </p:pic>
      <p:sp>
        <p:nvSpPr>
          <p:cNvPr id="5" name="Slide Number Placeholder 1">
            <a:extLst>
              <a:ext uri="{FF2B5EF4-FFF2-40B4-BE49-F238E27FC236}">
                <a16:creationId xmlns:a16="http://schemas.microsoft.com/office/drawing/2014/main" id="{4C4FBD11-A187-9043-AE9E-99B7C2910CF3}"/>
              </a:ext>
            </a:extLst>
          </p:cNvPr>
          <p:cNvSpPr>
            <a:spLocks noGrp="1"/>
          </p:cNvSpPr>
          <p:nvPr>
            <p:ph type="sldNum" sz="quarter" idx="12"/>
          </p:nvPr>
        </p:nvSpPr>
        <p:spPr>
          <a:xfrm>
            <a:off x="11430000" y="6324600"/>
            <a:ext cx="558800" cy="381000"/>
          </a:xfrm>
        </p:spPr>
        <p:txBody>
          <a:bodyPr/>
          <a:lstStyle/>
          <a:p>
            <a:fld id="{9A764FDE-A785-410A-88BF-4EC8C78CD11B}" type="slidenum">
              <a:rPr lang="en-US" sz="2400" smtClean="0">
                <a:solidFill>
                  <a:schemeClr val="tx1"/>
                </a:solidFill>
                <a:latin typeface="Times New Roman" panose="02020603050405020304" pitchFamily="18" charset="0"/>
                <a:cs typeface="Times New Roman" panose="02020603050405020304" pitchFamily="18" charset="0"/>
              </a:rPr>
              <a:pPr/>
              <a:t>28</a:t>
            </a:fld>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28600"/>
            <a:ext cx="9448800" cy="2185214"/>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C0C0C0"/>
                  </a:outerShdw>
                </a:effectLst>
                <a:latin typeface="Times New Roman" pitchFamily="18" charset="0"/>
                <a:cs typeface="Times New Roman" pitchFamily="18" charset="0"/>
              </a:rPr>
              <a:t>Acid-base titrations</a:t>
            </a:r>
          </a:p>
          <a:p>
            <a:r>
              <a:rPr lang="hu-HU" sz="3200" b="1" dirty="0">
                <a:effectLst>
                  <a:outerShdw blurRad="38100" dist="38100" dir="2700000" algn="tl">
                    <a:srgbClr val="C0C0C0"/>
                  </a:outerShdw>
                </a:effectLst>
                <a:latin typeface="Times New Roman" pitchFamily="18" charset="0"/>
              </a:rPr>
              <a:t>Titration of </a:t>
            </a:r>
            <a:r>
              <a:rPr lang="hu-HU" sz="3200" b="1" dirty="0">
                <a:solidFill>
                  <a:schemeClr val="accent5">
                    <a:lumMod val="50000"/>
                  </a:schemeClr>
                </a:solidFill>
                <a:effectLst>
                  <a:outerShdw blurRad="38100" dist="38100" dir="2700000" algn="tl">
                    <a:srgbClr val="C0C0C0"/>
                  </a:outerShdw>
                </a:effectLst>
                <a:latin typeface="Times New Roman" pitchFamily="18" charset="0"/>
              </a:rPr>
              <a:t>strong acid</a:t>
            </a:r>
            <a:endParaRPr lang="en-US" sz="3200" b="1" dirty="0">
              <a:solidFill>
                <a:schemeClr val="accent5">
                  <a:lumMod val="50000"/>
                </a:schemeClr>
              </a:solidFill>
              <a:effectLst>
                <a:outerShdw blurRad="38100" dist="38100" dir="2700000" algn="tl">
                  <a:srgbClr val="C0C0C0"/>
                </a:outerShdw>
              </a:effectLst>
              <a:latin typeface="Times New Roman" pitchFamily="18" charset="0"/>
            </a:endParaRPr>
          </a:p>
          <a:p>
            <a:pPr eaLnBrk="0" hangingPunct="0"/>
            <a:r>
              <a:rPr lang="hu-HU" sz="2400" b="1" dirty="0">
                <a:effectLst>
                  <a:outerShdw blurRad="38100" dist="38100" dir="2700000" algn="tl">
                    <a:srgbClr val="C0C0C0"/>
                  </a:outerShdw>
                </a:effectLst>
                <a:latin typeface="Times New Roman" pitchFamily="18" charset="0"/>
              </a:rPr>
              <a:t>(a) </a:t>
            </a:r>
            <a:r>
              <a:rPr lang="hu-HU" sz="2400" dirty="0" err="1">
                <a:latin typeface="Times New Roman" pitchFamily="18" charset="0"/>
              </a:rPr>
              <a:t>with</a:t>
            </a:r>
            <a:r>
              <a:rPr lang="hu-HU" sz="2400" dirty="0">
                <a:latin typeface="Times New Roman" pitchFamily="18" charset="0"/>
              </a:rPr>
              <a:t> </a:t>
            </a:r>
            <a:r>
              <a:rPr lang="hu-HU" sz="2400" b="1" dirty="0">
                <a:effectLst>
                  <a:outerShdw blurRad="38100" dist="38100" dir="2700000" algn="tl">
                    <a:srgbClr val="C0C0C0"/>
                  </a:outerShdw>
                </a:effectLst>
                <a:latin typeface="Times New Roman" pitchFamily="18" charset="0"/>
              </a:rPr>
              <a:t>a </a:t>
            </a:r>
            <a:r>
              <a:rPr lang="hu-HU" sz="2400" b="1" dirty="0" err="1">
                <a:effectLst>
                  <a:outerShdw blurRad="38100" dist="38100" dir="2700000" algn="tl">
                    <a:srgbClr val="C0C0C0"/>
                  </a:outerShdw>
                </a:effectLst>
                <a:latin typeface="Times New Roman" pitchFamily="18" charset="0"/>
              </a:rPr>
              <a:t>strong</a:t>
            </a:r>
            <a:r>
              <a:rPr lang="hu-HU" sz="2400" b="1" dirty="0">
                <a:effectLst>
                  <a:outerShdw blurRad="38100" dist="38100" dir="2700000" algn="tl">
                    <a:srgbClr val="C0C0C0"/>
                  </a:outerShdw>
                </a:effectLst>
                <a:latin typeface="Times New Roman" pitchFamily="18" charset="0"/>
              </a:rPr>
              <a:t> base.g. </a:t>
            </a:r>
            <a:r>
              <a:rPr lang="hu-HU" sz="2400" b="1" dirty="0">
                <a:solidFill>
                  <a:schemeClr val="accent5">
                    <a:lumMod val="50000"/>
                  </a:schemeClr>
                </a:solidFill>
                <a:effectLst>
                  <a:outerShdw blurRad="38100" dist="38100" dir="2700000" algn="tl">
                    <a:srgbClr val="C0C0C0"/>
                  </a:outerShdw>
                </a:effectLst>
                <a:latin typeface="Times New Roman" pitchFamily="18" charset="0"/>
              </a:rPr>
              <a:t>HCl</a:t>
            </a:r>
            <a:r>
              <a:rPr lang="hu-HU" sz="2400" b="1" dirty="0">
                <a:solidFill>
                  <a:srgbClr val="C00000"/>
                </a:solidFill>
                <a:effectLst>
                  <a:outerShdw blurRad="38100" dist="38100" dir="2700000" algn="tl">
                    <a:srgbClr val="C0C0C0"/>
                  </a:outerShdw>
                </a:effectLst>
                <a:latin typeface="Times New Roman" pitchFamily="18" charset="0"/>
              </a:rPr>
              <a:t> </a:t>
            </a:r>
            <a:r>
              <a:rPr lang="hu-HU" sz="2400" dirty="0">
                <a:latin typeface="Times New Roman" pitchFamily="18" charset="0"/>
              </a:rPr>
              <a:t>with</a:t>
            </a:r>
            <a:r>
              <a:rPr lang="hu-HU" sz="2400" b="1" dirty="0">
                <a:effectLst>
                  <a:outerShdw blurRad="38100" dist="38100" dir="2700000" algn="tl">
                    <a:srgbClr val="C0C0C0"/>
                  </a:outerShdw>
                </a:effectLst>
                <a:latin typeface="Times New Roman" pitchFamily="18" charset="0"/>
              </a:rPr>
              <a:t> NaOH </a:t>
            </a:r>
          </a:p>
          <a:p>
            <a:pPr eaLnBrk="0" hangingPunct="0"/>
            <a:r>
              <a:rPr lang="hu-HU" sz="2400" b="1" dirty="0">
                <a:solidFill>
                  <a:srgbClr val="C00000"/>
                </a:solidFill>
                <a:effectLst>
                  <a:outerShdw blurRad="38100" dist="38100" dir="2700000" algn="tl">
                    <a:srgbClr val="C0C0C0"/>
                  </a:outerShdw>
                </a:effectLst>
                <a:latin typeface="Times New Roman" pitchFamily="18" charset="0"/>
              </a:rPr>
              <a:t>(b) </a:t>
            </a:r>
            <a:r>
              <a:rPr lang="hu-HU" sz="2400" dirty="0" err="1">
                <a:latin typeface="Times New Roman" pitchFamily="18" charset="0"/>
              </a:rPr>
              <a:t>with</a:t>
            </a:r>
            <a:r>
              <a:rPr lang="hu-HU" sz="2400" dirty="0">
                <a:latin typeface="Times New Roman" pitchFamily="18" charset="0"/>
              </a:rPr>
              <a:t> </a:t>
            </a:r>
            <a:r>
              <a:rPr lang="hu-HU" sz="2400" b="1" dirty="0">
                <a:solidFill>
                  <a:srgbClr val="C00000"/>
                </a:solidFill>
                <a:effectLst>
                  <a:outerShdw blurRad="38100" dist="38100" dir="2700000" algn="tl">
                    <a:srgbClr val="C0C0C0"/>
                  </a:outerShdw>
                </a:effectLst>
                <a:latin typeface="Times New Roman" pitchFamily="18" charset="0"/>
              </a:rPr>
              <a:t>a </a:t>
            </a:r>
            <a:r>
              <a:rPr lang="hu-HU" sz="2400" b="1" dirty="0" err="1">
                <a:solidFill>
                  <a:srgbClr val="C00000"/>
                </a:solidFill>
                <a:effectLst>
                  <a:outerShdw blurRad="38100" dist="38100" dir="2700000" algn="tl">
                    <a:srgbClr val="C0C0C0"/>
                  </a:outerShdw>
                </a:effectLst>
                <a:latin typeface="Times New Roman" pitchFamily="18" charset="0"/>
              </a:rPr>
              <a:t>weak</a:t>
            </a:r>
            <a:r>
              <a:rPr lang="hu-HU" sz="2400" b="1" dirty="0">
                <a:solidFill>
                  <a:srgbClr val="C00000"/>
                </a:solidFill>
                <a:effectLst>
                  <a:outerShdw blurRad="38100" dist="38100" dir="2700000" algn="tl">
                    <a:srgbClr val="C0C0C0"/>
                  </a:outerShdw>
                </a:effectLst>
                <a:latin typeface="Times New Roman" pitchFamily="18" charset="0"/>
              </a:rPr>
              <a:t> base</a:t>
            </a:r>
            <a:r>
              <a:rPr lang="hu-HU" sz="2400" b="1" dirty="0">
                <a:effectLst>
                  <a:outerShdw blurRad="38100" dist="38100" dir="2700000" algn="tl">
                    <a:srgbClr val="C0C0C0"/>
                  </a:outerShdw>
                </a:effectLst>
                <a:latin typeface="Times New Roman" pitchFamily="18" charset="0"/>
              </a:rPr>
              <a:t>	e.g. </a:t>
            </a:r>
            <a:r>
              <a:rPr lang="hu-HU" sz="2400" b="1" dirty="0">
                <a:solidFill>
                  <a:schemeClr val="accent5">
                    <a:lumMod val="50000"/>
                  </a:schemeClr>
                </a:solidFill>
                <a:effectLst>
                  <a:outerShdw blurRad="38100" dist="38100" dir="2700000" algn="tl">
                    <a:srgbClr val="C0C0C0"/>
                  </a:outerShdw>
                </a:effectLst>
                <a:latin typeface="Times New Roman" pitchFamily="18" charset="0"/>
              </a:rPr>
              <a:t>HCl </a:t>
            </a:r>
            <a:r>
              <a:rPr lang="hu-HU" sz="2400" dirty="0">
                <a:latin typeface="Times New Roman" pitchFamily="18" charset="0"/>
              </a:rPr>
              <a:t>with </a:t>
            </a:r>
            <a:r>
              <a:rPr lang="hu-HU" sz="2400" b="1" dirty="0">
                <a:solidFill>
                  <a:srgbClr val="C00000"/>
                </a:solidFill>
                <a:effectLst>
                  <a:outerShdw blurRad="38100" dist="38100" dir="2700000" algn="tl">
                    <a:srgbClr val="C0C0C0"/>
                  </a:outerShdw>
                </a:effectLst>
                <a:latin typeface="Times New Roman" pitchFamily="18" charset="0"/>
              </a:rPr>
              <a:t>NH</a:t>
            </a:r>
            <a:r>
              <a:rPr lang="hu-HU" sz="2400" b="1" baseline="-25000" dirty="0">
                <a:solidFill>
                  <a:srgbClr val="C00000"/>
                </a:solidFill>
                <a:effectLst>
                  <a:outerShdw blurRad="38100" dist="38100" dir="2700000" algn="tl">
                    <a:srgbClr val="C0C0C0"/>
                  </a:outerShdw>
                </a:effectLst>
                <a:latin typeface="Times New Roman" pitchFamily="18" charset="0"/>
              </a:rPr>
              <a:t>4</a:t>
            </a:r>
            <a:r>
              <a:rPr lang="hu-HU" sz="2400" b="1" dirty="0">
                <a:solidFill>
                  <a:srgbClr val="C00000"/>
                </a:solidFill>
                <a:effectLst>
                  <a:outerShdw blurRad="38100" dist="38100" dir="2700000" algn="tl">
                    <a:srgbClr val="C0C0C0"/>
                  </a:outerShdw>
                </a:effectLst>
                <a:latin typeface="Times New Roman" pitchFamily="18" charset="0"/>
              </a:rPr>
              <a:t>OH</a:t>
            </a:r>
          </a:p>
          <a:p>
            <a:endParaRPr lang="en-US" sz="2800" dirty="0">
              <a:latin typeface="Times New Roman" pitchFamily="18" charset="0"/>
              <a:cs typeface="Times New Roman" pitchFamily="18" charset="0"/>
            </a:endParaRPr>
          </a:p>
        </p:txBody>
      </p:sp>
      <p:pic>
        <p:nvPicPr>
          <p:cNvPr id="4" name="Picture 4" descr="~AUT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2413814"/>
            <a:ext cx="3733800" cy="21852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a:spLocks noGrp="1"/>
          </p:cNvSpPr>
          <p:nvPr>
            <p:ph type="sldNum" sz="quarter" idx="12"/>
          </p:nvPr>
        </p:nvSpPr>
        <p:spPr>
          <a:xfrm>
            <a:off x="11277600" y="6314019"/>
            <a:ext cx="457200" cy="365125"/>
          </a:xfrm>
        </p:spPr>
        <p:txBody>
          <a:bodyPr/>
          <a:lstStyle/>
          <a:p>
            <a:fld id="{328A8F8D-F7C6-4C8C-A6C4-E705C1B77E7C}" type="slidenum">
              <a:rPr lang="en-US" sz="2000">
                <a:solidFill>
                  <a:schemeClr val="tx1"/>
                </a:solidFill>
                <a:latin typeface="Times New Roman" pitchFamily="18" charset="0"/>
                <a:cs typeface="Times New Roman" pitchFamily="18" charset="0"/>
              </a:rPr>
              <a:t>29</a:t>
            </a:fld>
            <a:endParaRPr lang="en-US" sz="2000" dirty="0">
              <a:solidFill>
                <a:schemeClr val="tx1"/>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B7B5E0C2-B093-1C4F-A0F0-A2A259081DEC}"/>
              </a:ext>
            </a:extLst>
          </p:cNvPr>
          <p:cNvPicPr>
            <a:picLocks noChangeAspect="1"/>
          </p:cNvPicPr>
          <p:nvPr/>
        </p:nvPicPr>
        <p:blipFill>
          <a:blip r:embed="rId3"/>
          <a:stretch>
            <a:fillRect/>
          </a:stretch>
        </p:blipFill>
        <p:spPr>
          <a:xfrm>
            <a:off x="8280400" y="34354"/>
            <a:ext cx="3733800" cy="2345593"/>
          </a:xfrm>
          <a:prstGeom prst="rect">
            <a:avLst/>
          </a:prstGeom>
        </p:spPr>
      </p:pic>
      <p:sp>
        <p:nvSpPr>
          <p:cNvPr id="6" name="Rectangle 5">
            <a:extLst>
              <a:ext uri="{FF2B5EF4-FFF2-40B4-BE49-F238E27FC236}">
                <a16:creationId xmlns:a16="http://schemas.microsoft.com/office/drawing/2014/main" id="{B206D11D-FB38-6E41-978E-A92176325AB9}"/>
              </a:ext>
            </a:extLst>
          </p:cNvPr>
          <p:cNvSpPr/>
          <p:nvPr/>
        </p:nvSpPr>
        <p:spPr>
          <a:xfrm>
            <a:off x="177800" y="2228195"/>
            <a:ext cx="7823199" cy="3785652"/>
          </a:xfrm>
          <a:prstGeom prst="rect">
            <a:avLst/>
          </a:prstGeom>
        </p:spPr>
        <p:txBody>
          <a:bodyPr wrap="square">
            <a:spAutoFit/>
          </a:bodyPr>
          <a:lstStyle/>
          <a:p>
            <a:pPr rtl="1"/>
            <a:r>
              <a:rPr lang="en-US" sz="2000" dirty="0">
                <a:latin typeface="Times New Roman" panose="02020603050405020304" pitchFamily="18" charset="0"/>
                <a:cs typeface="Times New Roman" panose="02020603050405020304" pitchFamily="18" charset="0"/>
              </a:rPr>
              <a:t>Before NaOH is added, the conductance is high due to highly mobile hydrogen ions. When the base is added, the conductance falls due to the replacement of hydrogen ions by the added cation as H</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ions react with OH </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ions to form undissociated water.</a:t>
            </a:r>
          </a:p>
          <a:p>
            <a:pPr rtl="1"/>
            <a:r>
              <a:rPr lang="en-US" sz="2000" dirty="0">
                <a:latin typeface="Times New Roman" panose="02020603050405020304" pitchFamily="18" charset="0"/>
                <a:cs typeface="Times New Roman" panose="02020603050405020304" pitchFamily="18" charset="0"/>
              </a:rPr>
              <a:t>This decrease in the conductance continues till the equivalence point. </a:t>
            </a:r>
          </a:p>
          <a:p>
            <a:pPr rtl="1"/>
            <a:r>
              <a:rPr lang="en-US" sz="2000" dirty="0">
                <a:latin typeface="Times New Roman" panose="02020603050405020304" pitchFamily="18" charset="0"/>
                <a:cs typeface="Times New Roman" panose="02020603050405020304" pitchFamily="18" charset="0"/>
              </a:rPr>
              <a:t>At the equivalence point, the solution contains only NaCl. </a:t>
            </a:r>
          </a:p>
          <a:p>
            <a:pPr rtl="1"/>
            <a:r>
              <a:rPr lang="en-US" sz="2000" dirty="0">
                <a:latin typeface="Times New Roman" panose="02020603050405020304" pitchFamily="18" charset="0"/>
                <a:cs typeface="Times New Roman" panose="02020603050405020304" pitchFamily="18" charset="0"/>
              </a:rPr>
              <a:t>After the equivalence point, the conductance increases due to the large conductivity of OH</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ions</a:t>
            </a:r>
          </a:p>
          <a:p>
            <a:pPr rtl="1"/>
            <a:r>
              <a:rPr lang="en-US" sz="2000" dirty="0">
                <a:latin typeface="Times New Roman" panose="02020603050405020304" pitchFamily="18" charset="0"/>
                <a:cs typeface="Times New Roman" panose="02020603050405020304" pitchFamily="18" charset="0"/>
              </a:rPr>
              <a:t>In the case of (b)</a:t>
            </a:r>
            <a:r>
              <a:rPr lang="hu-HU" sz="2000" b="1" dirty="0">
                <a:solidFill>
                  <a:schemeClr val="accent5">
                    <a:lumMod val="50000"/>
                  </a:schemeClr>
                </a:solidFill>
                <a:effectLst>
                  <a:outerShdw blurRad="38100" dist="38100" dir="2700000" algn="tl">
                    <a:srgbClr val="C0C0C0"/>
                  </a:outerShdw>
                </a:effectLst>
                <a:latin typeface="Times New Roman" pitchFamily="18" charset="0"/>
              </a:rPr>
              <a:t> </a:t>
            </a:r>
            <a:r>
              <a:rPr lang="hu-HU" sz="2000" b="1" dirty="0" err="1">
                <a:solidFill>
                  <a:schemeClr val="accent5">
                    <a:lumMod val="50000"/>
                  </a:schemeClr>
                </a:solidFill>
                <a:effectLst>
                  <a:outerShdw blurRad="38100" dist="38100" dir="2700000" algn="tl">
                    <a:srgbClr val="C0C0C0"/>
                  </a:outerShdw>
                </a:effectLst>
                <a:latin typeface="Times New Roman" pitchFamily="18" charset="0"/>
              </a:rPr>
              <a:t>HCl</a:t>
            </a:r>
            <a:r>
              <a:rPr lang="hu-HU" sz="2000" b="1" dirty="0">
                <a:solidFill>
                  <a:schemeClr val="accent5">
                    <a:lumMod val="50000"/>
                  </a:schemeClr>
                </a:solidFill>
                <a:effectLst>
                  <a:outerShdw blurRad="38100" dist="38100" dir="2700000" algn="tl">
                    <a:srgbClr val="C0C0C0"/>
                  </a:outerShdw>
                </a:effectLst>
                <a:latin typeface="Times New Roman" pitchFamily="18" charset="0"/>
              </a:rPr>
              <a:t> </a:t>
            </a:r>
            <a:r>
              <a:rPr lang="hu-HU" sz="2000" dirty="0">
                <a:latin typeface="Times New Roman" pitchFamily="18" charset="0"/>
              </a:rPr>
              <a:t>with </a:t>
            </a:r>
            <a:r>
              <a:rPr lang="hu-HU" sz="2000" b="1" dirty="0">
                <a:solidFill>
                  <a:srgbClr val="C00000"/>
                </a:solidFill>
                <a:effectLst>
                  <a:outerShdw blurRad="38100" dist="38100" dir="2700000" algn="tl">
                    <a:srgbClr val="C0C0C0"/>
                  </a:outerShdw>
                </a:effectLst>
                <a:latin typeface="Times New Roman" pitchFamily="18" charset="0"/>
              </a:rPr>
              <a:t>NH</a:t>
            </a:r>
            <a:r>
              <a:rPr lang="hu-HU" sz="2000" b="1" baseline="-25000" dirty="0">
                <a:solidFill>
                  <a:srgbClr val="C00000"/>
                </a:solidFill>
                <a:effectLst>
                  <a:outerShdw blurRad="38100" dist="38100" dir="2700000" algn="tl">
                    <a:srgbClr val="C0C0C0"/>
                  </a:outerShdw>
                </a:effectLst>
                <a:latin typeface="Times New Roman" pitchFamily="18" charset="0"/>
              </a:rPr>
              <a:t>4</a:t>
            </a:r>
            <a:r>
              <a:rPr lang="hu-HU" sz="2000" b="1" dirty="0">
                <a:solidFill>
                  <a:srgbClr val="C00000"/>
                </a:solidFill>
                <a:effectLst>
                  <a:outerShdw blurRad="38100" dist="38100" dir="2700000" algn="tl">
                    <a:srgbClr val="C0C0C0"/>
                  </a:outerShdw>
                </a:effectLst>
                <a:latin typeface="Times New Roman" pitchFamily="18" charset="0"/>
              </a:rPr>
              <a:t>OH </a:t>
            </a:r>
            <a:r>
              <a:rPr lang="en-US"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fter the equivalence point, an excess of </a:t>
            </a:r>
            <a:r>
              <a:rPr lang="hu-HU" sz="2000" b="1" dirty="0">
                <a:solidFill>
                  <a:srgbClr val="C00000"/>
                </a:solidFill>
                <a:effectLst>
                  <a:outerShdw blurRad="38100" dist="38100" dir="2700000" algn="tl">
                    <a:srgbClr val="C0C0C0"/>
                  </a:outerShdw>
                </a:effectLst>
                <a:latin typeface="Times New Roman" pitchFamily="18" charset="0"/>
              </a:rPr>
              <a:t>NH</a:t>
            </a:r>
            <a:r>
              <a:rPr lang="hu-HU" sz="2000" b="1" baseline="-25000" dirty="0">
                <a:solidFill>
                  <a:srgbClr val="C00000"/>
                </a:solidFill>
                <a:effectLst>
                  <a:outerShdw blurRad="38100" dist="38100" dir="2700000" algn="tl">
                    <a:srgbClr val="C0C0C0"/>
                  </a:outerShdw>
                </a:effectLst>
                <a:latin typeface="Times New Roman" pitchFamily="18" charset="0"/>
              </a:rPr>
              <a:t>4</a:t>
            </a:r>
            <a:r>
              <a:rPr lang="hu-HU" sz="2000" b="1" dirty="0">
                <a:solidFill>
                  <a:srgbClr val="C00000"/>
                </a:solidFill>
                <a:effectLst>
                  <a:outerShdw blurRad="38100" dist="38100" dir="2700000" algn="tl">
                    <a:srgbClr val="C0C0C0"/>
                  </a:outerShdw>
                </a:effectLst>
                <a:latin typeface="Times New Roman" pitchFamily="18" charset="0"/>
              </a:rPr>
              <a:t>OH  is added, and </a:t>
            </a:r>
            <a:r>
              <a:rPr lang="en-US" sz="2000" dirty="0">
                <a:latin typeface="Times New Roman" panose="02020603050405020304" pitchFamily="18" charset="0"/>
                <a:cs typeface="Times New Roman" panose="02020603050405020304" pitchFamily="18" charset="0"/>
              </a:rPr>
              <a:t>the conductance remains constant  due to the common ions effect </a:t>
            </a:r>
          </a:p>
          <a:p>
            <a:pPr rtl="1"/>
            <a:endParaRPr lang="en-IQ" sz="2000"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94EED38F-1D9C-334E-A822-287FD96A31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25" b="5701"/>
          <a:stretch/>
        </p:blipFill>
        <p:spPr bwMode="auto">
          <a:xfrm>
            <a:off x="8280400" y="4667983"/>
            <a:ext cx="3733800" cy="215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2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a:extLst>
              <a:ext uri="{FF2B5EF4-FFF2-40B4-BE49-F238E27FC236}">
                <a16:creationId xmlns:a16="http://schemas.microsoft.com/office/drawing/2014/main" id="{E26D380D-BEC1-C529-5EA7-E6572F2BB418}"/>
              </a:ext>
            </a:extLst>
          </p:cNvPr>
          <p:cNvSpPr txBox="1">
            <a:spLocks noChangeArrowheads="1"/>
          </p:cNvSpPr>
          <p:nvPr/>
        </p:nvSpPr>
        <p:spPr bwMode="auto">
          <a:xfrm>
            <a:off x="4038600" y="152400"/>
            <a:ext cx="434340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dirty="0">
                <a:latin typeface="Times New Roman" panose="02020603050405020304" pitchFamily="18" charset="0"/>
                <a:cs typeface="Times New Roman" panose="02020603050405020304" pitchFamily="18" charset="0"/>
              </a:rPr>
              <a:t>Types of Electroanalytical Methods</a:t>
            </a:r>
          </a:p>
        </p:txBody>
      </p:sp>
      <p:pic>
        <p:nvPicPr>
          <p:cNvPr id="14338" name="Picture 5" descr="2209.jpg">
            <a:extLst>
              <a:ext uri="{FF2B5EF4-FFF2-40B4-BE49-F238E27FC236}">
                <a16:creationId xmlns:a16="http://schemas.microsoft.com/office/drawing/2014/main" id="{B49F8404-30A2-2AE3-506B-1600506ADD38}"/>
              </a:ext>
            </a:extLst>
          </p:cNvPr>
          <p:cNvPicPr>
            <a:picLocks noChangeAspect="1"/>
          </p:cNvPicPr>
          <p:nvPr/>
        </p:nvPicPr>
        <p:blipFill>
          <a:blip r:embed="rId2">
            <a:extLst>
              <a:ext uri="{28A0092B-C50C-407E-A947-70E740481C1C}">
                <a14:useLocalDpi xmlns:a14="http://schemas.microsoft.com/office/drawing/2010/main" val="0"/>
              </a:ext>
            </a:extLst>
          </a:blip>
          <a:srcRect b="1805"/>
          <a:stretch>
            <a:fillRect/>
          </a:stretch>
        </p:blipFill>
        <p:spPr bwMode="auto">
          <a:xfrm>
            <a:off x="457200" y="685800"/>
            <a:ext cx="11430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3862" y="-61976"/>
            <a:ext cx="6216338" cy="1015663"/>
          </a:xfrm>
          <a:prstGeom prst="rect">
            <a:avLst/>
          </a:prstGeom>
          <a:noFill/>
        </p:spPr>
        <p:txBody>
          <a:bodyPr wrap="square" rtlCol="0">
            <a:spAutoFit/>
          </a:bodyPr>
          <a:lstStyle/>
          <a:p>
            <a:pPr eaLnBrk="0" hangingPunct="0"/>
            <a:r>
              <a:rPr lang="hu-HU" sz="2000" b="1" dirty="0">
                <a:effectLst>
                  <a:outerShdw blurRad="38100" dist="38100" dir="2700000" algn="tl">
                    <a:srgbClr val="C0C0C0"/>
                  </a:outerShdw>
                </a:effectLst>
                <a:latin typeface="Times New Roman" pitchFamily="18" charset="0"/>
              </a:rPr>
              <a:t>               Titration of </a:t>
            </a:r>
            <a:r>
              <a:rPr lang="hu-HU" sz="2000" b="1" dirty="0">
                <a:solidFill>
                  <a:schemeClr val="accent5">
                    <a:lumMod val="75000"/>
                  </a:schemeClr>
                </a:solidFill>
                <a:effectLst>
                  <a:outerShdw blurRad="38100" dist="38100" dir="2700000" algn="tl">
                    <a:srgbClr val="C0C0C0"/>
                  </a:outerShdw>
                </a:effectLst>
                <a:latin typeface="Times New Roman" pitchFamily="18" charset="0"/>
              </a:rPr>
              <a:t>a </a:t>
            </a:r>
            <a:r>
              <a:rPr lang="hu-HU" sz="2000" b="1" dirty="0" err="1">
                <a:solidFill>
                  <a:schemeClr val="accent5">
                    <a:lumMod val="75000"/>
                  </a:schemeClr>
                </a:solidFill>
                <a:effectLst>
                  <a:outerShdw blurRad="38100" dist="38100" dir="2700000" algn="tl">
                    <a:srgbClr val="C0C0C0"/>
                  </a:outerShdw>
                </a:effectLst>
                <a:latin typeface="Times New Roman" pitchFamily="18" charset="0"/>
              </a:rPr>
              <a:t>weak</a:t>
            </a:r>
            <a:r>
              <a:rPr lang="hu-HU" sz="2000" b="1" dirty="0">
                <a:solidFill>
                  <a:schemeClr val="accent5">
                    <a:lumMod val="75000"/>
                  </a:schemeClr>
                </a:solidFill>
                <a:effectLst>
                  <a:outerShdw blurRad="38100" dist="38100" dir="2700000" algn="tl">
                    <a:srgbClr val="C0C0C0"/>
                  </a:outerShdw>
                </a:effectLst>
                <a:latin typeface="Times New Roman" pitchFamily="18" charset="0"/>
              </a:rPr>
              <a:t> acid	</a:t>
            </a:r>
            <a:endParaRPr lang="en-US" sz="2000" b="1" dirty="0">
              <a:solidFill>
                <a:schemeClr val="accent5">
                  <a:lumMod val="75000"/>
                </a:schemeClr>
              </a:solidFill>
              <a:effectLst>
                <a:outerShdw blurRad="38100" dist="38100" dir="2700000" algn="tl">
                  <a:srgbClr val="C0C0C0"/>
                </a:outerShdw>
              </a:effectLst>
              <a:latin typeface="Times New Roman" pitchFamily="18" charset="0"/>
            </a:endParaRPr>
          </a:p>
          <a:p>
            <a:pPr eaLnBrk="0" hangingPunct="0"/>
            <a:r>
              <a:rPr lang="hu-HU" sz="2000" b="1" dirty="0">
                <a:effectLst>
                  <a:outerShdw blurRad="38100" dist="38100" dir="2700000" algn="tl">
                    <a:srgbClr val="C0C0C0"/>
                  </a:outerShdw>
                </a:effectLst>
                <a:latin typeface="Times New Roman" pitchFamily="18" charset="0"/>
              </a:rPr>
              <a:t>(c) </a:t>
            </a:r>
            <a:r>
              <a:rPr lang="hu-HU" sz="2000" dirty="0" err="1">
                <a:latin typeface="Times New Roman" pitchFamily="18" charset="0"/>
              </a:rPr>
              <a:t>with</a:t>
            </a:r>
            <a:r>
              <a:rPr lang="hu-HU" sz="2000" dirty="0">
                <a:latin typeface="Times New Roman" pitchFamily="18" charset="0"/>
              </a:rPr>
              <a:t> </a:t>
            </a:r>
            <a:r>
              <a:rPr lang="hu-HU" sz="2000" b="1" dirty="0">
                <a:effectLst>
                  <a:outerShdw blurRad="38100" dist="38100" dir="2700000" algn="tl">
                    <a:srgbClr val="C0C0C0"/>
                  </a:outerShdw>
                </a:effectLst>
                <a:latin typeface="Times New Roman" pitchFamily="18" charset="0"/>
              </a:rPr>
              <a:t>a </a:t>
            </a:r>
            <a:r>
              <a:rPr lang="hu-HU" sz="2000" b="1" dirty="0" err="1">
                <a:effectLst>
                  <a:outerShdw blurRad="38100" dist="38100" dir="2700000" algn="tl">
                    <a:srgbClr val="C0C0C0"/>
                  </a:outerShdw>
                </a:effectLst>
                <a:latin typeface="Times New Roman" pitchFamily="18" charset="0"/>
              </a:rPr>
              <a:t>strong</a:t>
            </a:r>
            <a:r>
              <a:rPr lang="hu-HU" sz="2000" b="1" dirty="0">
                <a:effectLst>
                  <a:outerShdw blurRad="38100" dist="38100" dir="2700000" algn="tl">
                    <a:srgbClr val="C0C0C0"/>
                  </a:outerShdw>
                </a:effectLst>
                <a:latin typeface="Times New Roman" pitchFamily="18" charset="0"/>
              </a:rPr>
              <a:t> base</a:t>
            </a:r>
            <a:r>
              <a:rPr lang="hu-HU" sz="2000" dirty="0">
                <a:latin typeface="Times New Roman" pitchFamily="18" charset="0"/>
              </a:rPr>
              <a:t> </a:t>
            </a:r>
            <a:r>
              <a:rPr lang="en-US" sz="2000" dirty="0">
                <a:latin typeface="Times New Roman" pitchFamily="18" charset="0"/>
              </a:rPr>
              <a:t> </a:t>
            </a:r>
            <a:r>
              <a:rPr lang="hu-HU" sz="2000" b="1" dirty="0">
                <a:effectLst>
                  <a:outerShdw blurRad="38100" dist="38100" dir="2700000" algn="tl">
                    <a:srgbClr val="C0C0C0"/>
                  </a:outerShdw>
                </a:effectLst>
                <a:latin typeface="Times New Roman" pitchFamily="18" charset="0"/>
              </a:rPr>
              <a:t>e.g. </a:t>
            </a:r>
            <a:r>
              <a:rPr lang="hu-HU" sz="2000" b="1" dirty="0">
                <a:solidFill>
                  <a:schemeClr val="accent5">
                    <a:lumMod val="75000"/>
                  </a:schemeClr>
                </a:solidFill>
                <a:effectLst>
                  <a:outerShdw blurRad="38100" dist="38100" dir="2700000" algn="tl">
                    <a:srgbClr val="C0C0C0"/>
                  </a:outerShdw>
                </a:effectLst>
                <a:latin typeface="Times New Roman" pitchFamily="18" charset="0"/>
              </a:rPr>
              <a:t>CH</a:t>
            </a:r>
            <a:r>
              <a:rPr lang="hu-HU" sz="2000" b="1" baseline="-25000" dirty="0">
                <a:solidFill>
                  <a:schemeClr val="accent5">
                    <a:lumMod val="75000"/>
                  </a:schemeClr>
                </a:solidFill>
                <a:effectLst>
                  <a:outerShdw blurRad="38100" dist="38100" dir="2700000" algn="tl">
                    <a:srgbClr val="C0C0C0"/>
                  </a:outerShdw>
                </a:effectLst>
                <a:latin typeface="Times New Roman" pitchFamily="18" charset="0"/>
              </a:rPr>
              <a:t>3</a:t>
            </a:r>
            <a:r>
              <a:rPr lang="hu-HU" sz="2000" b="1" dirty="0">
                <a:solidFill>
                  <a:schemeClr val="accent5">
                    <a:lumMod val="75000"/>
                  </a:schemeClr>
                </a:solidFill>
                <a:effectLst>
                  <a:outerShdw blurRad="38100" dist="38100" dir="2700000" algn="tl">
                    <a:srgbClr val="C0C0C0"/>
                  </a:outerShdw>
                </a:effectLst>
                <a:latin typeface="Times New Roman" pitchFamily="18" charset="0"/>
              </a:rPr>
              <a:t>COOH </a:t>
            </a:r>
            <a:r>
              <a:rPr lang="hu-HU" sz="2000" dirty="0">
                <a:latin typeface="Times New Roman" pitchFamily="18" charset="0"/>
              </a:rPr>
              <a:t>with</a:t>
            </a:r>
            <a:r>
              <a:rPr lang="hu-HU" sz="2000" b="1" dirty="0">
                <a:effectLst>
                  <a:outerShdw blurRad="38100" dist="38100" dir="2700000" algn="tl">
                    <a:srgbClr val="C0C0C0"/>
                  </a:outerShdw>
                </a:effectLst>
                <a:latin typeface="Times New Roman" pitchFamily="18" charset="0"/>
              </a:rPr>
              <a:t> NaOH </a:t>
            </a:r>
          </a:p>
          <a:p>
            <a:pPr eaLnBrk="0" hangingPunct="0"/>
            <a:r>
              <a:rPr lang="hu-HU" sz="2000" b="1" dirty="0">
                <a:solidFill>
                  <a:srgbClr val="C00000"/>
                </a:solidFill>
                <a:effectLst>
                  <a:outerShdw blurRad="38100" dist="38100" dir="2700000" algn="tl">
                    <a:srgbClr val="C0C0C0"/>
                  </a:outerShdw>
                </a:effectLst>
                <a:latin typeface="Times New Roman" pitchFamily="18" charset="0"/>
              </a:rPr>
              <a:t>(d) </a:t>
            </a:r>
            <a:r>
              <a:rPr lang="hu-HU" sz="2000" dirty="0">
                <a:latin typeface="Times New Roman" pitchFamily="18" charset="0"/>
              </a:rPr>
              <a:t>with</a:t>
            </a:r>
            <a:r>
              <a:rPr lang="hu-HU" sz="2000" b="1" dirty="0">
                <a:effectLst>
                  <a:outerShdw blurRad="38100" dist="38100" dir="2700000" algn="tl">
                    <a:srgbClr val="C0C0C0"/>
                  </a:outerShdw>
                </a:effectLst>
                <a:latin typeface="Times New Roman" pitchFamily="18" charset="0"/>
              </a:rPr>
              <a:t> </a:t>
            </a:r>
            <a:r>
              <a:rPr lang="hu-HU" sz="2000" b="1" dirty="0">
                <a:solidFill>
                  <a:srgbClr val="C00000"/>
                </a:solidFill>
                <a:effectLst>
                  <a:outerShdw blurRad="38100" dist="38100" dir="2700000" algn="tl">
                    <a:srgbClr val="C0C0C0"/>
                  </a:outerShdw>
                </a:effectLst>
                <a:latin typeface="Times New Roman" pitchFamily="18" charset="0"/>
              </a:rPr>
              <a:t>weak base</a:t>
            </a:r>
            <a:r>
              <a:rPr lang="en-US" sz="2000" b="1" dirty="0">
                <a:solidFill>
                  <a:srgbClr val="C00000"/>
                </a:solidFill>
                <a:effectLst>
                  <a:outerShdw blurRad="38100" dist="38100" dir="2700000" algn="tl">
                    <a:srgbClr val="C0C0C0"/>
                  </a:outerShdw>
                </a:effectLst>
                <a:latin typeface="Times New Roman" pitchFamily="18" charset="0"/>
              </a:rPr>
              <a:t>    </a:t>
            </a:r>
            <a:r>
              <a:rPr lang="hu-HU" sz="2000" b="1" dirty="0">
                <a:effectLst>
                  <a:outerShdw blurRad="38100" dist="38100" dir="2700000" algn="tl">
                    <a:srgbClr val="C0C0C0"/>
                  </a:outerShdw>
                </a:effectLst>
                <a:latin typeface="Times New Roman" pitchFamily="18" charset="0"/>
              </a:rPr>
              <a:t>e.g. </a:t>
            </a:r>
            <a:r>
              <a:rPr lang="hu-HU" sz="2000" b="1" dirty="0">
                <a:solidFill>
                  <a:schemeClr val="accent5">
                    <a:lumMod val="75000"/>
                  </a:schemeClr>
                </a:solidFill>
                <a:effectLst>
                  <a:outerShdw blurRad="38100" dist="38100" dir="2700000" algn="tl">
                    <a:srgbClr val="C0C0C0"/>
                  </a:outerShdw>
                </a:effectLst>
                <a:latin typeface="Times New Roman" pitchFamily="18" charset="0"/>
              </a:rPr>
              <a:t>CH</a:t>
            </a:r>
            <a:r>
              <a:rPr lang="hu-HU" sz="2000" b="1" baseline="-25000" dirty="0">
                <a:solidFill>
                  <a:schemeClr val="accent5">
                    <a:lumMod val="75000"/>
                  </a:schemeClr>
                </a:solidFill>
                <a:effectLst>
                  <a:outerShdw blurRad="38100" dist="38100" dir="2700000" algn="tl">
                    <a:srgbClr val="C0C0C0"/>
                  </a:outerShdw>
                </a:effectLst>
                <a:latin typeface="Times New Roman" pitchFamily="18" charset="0"/>
              </a:rPr>
              <a:t>3</a:t>
            </a:r>
            <a:r>
              <a:rPr lang="hu-HU" sz="2000" b="1" dirty="0">
                <a:solidFill>
                  <a:schemeClr val="accent5">
                    <a:lumMod val="75000"/>
                  </a:schemeClr>
                </a:solidFill>
                <a:effectLst>
                  <a:outerShdw blurRad="38100" dist="38100" dir="2700000" algn="tl">
                    <a:srgbClr val="C0C0C0"/>
                  </a:outerShdw>
                </a:effectLst>
                <a:latin typeface="Times New Roman" pitchFamily="18" charset="0"/>
              </a:rPr>
              <a:t>COOH</a:t>
            </a:r>
            <a:r>
              <a:rPr lang="hu-HU" sz="2000" b="1" dirty="0">
                <a:effectLst>
                  <a:outerShdw blurRad="38100" dist="38100" dir="2700000" algn="tl">
                    <a:srgbClr val="C0C0C0"/>
                  </a:outerShdw>
                </a:effectLst>
                <a:latin typeface="Times New Roman" pitchFamily="18" charset="0"/>
              </a:rPr>
              <a:t> </a:t>
            </a:r>
            <a:r>
              <a:rPr lang="hu-HU" sz="2000" dirty="0">
                <a:latin typeface="Times New Roman" pitchFamily="18" charset="0"/>
              </a:rPr>
              <a:t>with</a:t>
            </a:r>
            <a:r>
              <a:rPr lang="hu-HU" sz="2000" b="1" dirty="0">
                <a:effectLst>
                  <a:outerShdw blurRad="38100" dist="38100" dir="2700000" algn="tl">
                    <a:srgbClr val="C0C0C0"/>
                  </a:outerShdw>
                </a:effectLst>
                <a:latin typeface="Times New Roman" pitchFamily="18" charset="0"/>
              </a:rPr>
              <a:t> </a:t>
            </a:r>
            <a:r>
              <a:rPr lang="hu-HU" sz="2000" b="1" dirty="0">
                <a:solidFill>
                  <a:srgbClr val="C00000"/>
                </a:solidFill>
                <a:effectLst>
                  <a:outerShdw blurRad="38100" dist="38100" dir="2700000" algn="tl">
                    <a:srgbClr val="C0C0C0"/>
                  </a:outerShdw>
                </a:effectLst>
                <a:latin typeface="Times New Roman" pitchFamily="18" charset="0"/>
              </a:rPr>
              <a:t>NH</a:t>
            </a:r>
            <a:r>
              <a:rPr lang="hu-HU" sz="2000" b="1" baseline="-25000" dirty="0">
                <a:solidFill>
                  <a:srgbClr val="C00000"/>
                </a:solidFill>
                <a:effectLst>
                  <a:outerShdw blurRad="38100" dist="38100" dir="2700000" algn="tl">
                    <a:srgbClr val="C0C0C0"/>
                  </a:outerShdw>
                </a:effectLst>
                <a:latin typeface="Times New Roman" pitchFamily="18" charset="0"/>
              </a:rPr>
              <a:t>4</a:t>
            </a:r>
            <a:r>
              <a:rPr lang="hu-HU" sz="2000" b="1" dirty="0">
                <a:solidFill>
                  <a:srgbClr val="C00000"/>
                </a:solidFill>
                <a:effectLst>
                  <a:outerShdw blurRad="38100" dist="38100" dir="2700000" algn="tl">
                    <a:srgbClr val="C0C0C0"/>
                  </a:outerShdw>
                </a:effectLst>
                <a:latin typeface="Times New Roman" pitchFamily="18" charset="0"/>
              </a:rPr>
              <a:t>OH</a:t>
            </a:r>
          </a:p>
        </p:txBody>
      </p:sp>
      <p:pic>
        <p:nvPicPr>
          <p:cNvPr id="3" name="Picture 14" descr="~AUT0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772" y="1046913"/>
            <a:ext cx="3909729" cy="271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a:spLocks noGrp="1"/>
          </p:cNvSpPr>
          <p:nvPr>
            <p:ph type="sldNum" sz="quarter" idx="12"/>
          </p:nvPr>
        </p:nvSpPr>
        <p:spPr>
          <a:xfrm>
            <a:off x="9067800" y="6248400"/>
            <a:ext cx="2844800" cy="365125"/>
          </a:xfrm>
        </p:spPr>
        <p:txBody>
          <a:bodyPr/>
          <a:lstStyle/>
          <a:p>
            <a:fld id="{328A8F8D-F7C6-4C8C-A6C4-E705C1B77E7C}" type="slidenum">
              <a:rPr lang="en-US" sz="2000">
                <a:solidFill>
                  <a:schemeClr val="tx1"/>
                </a:solidFill>
                <a:latin typeface="Times New Roman" pitchFamily="18" charset="0"/>
                <a:cs typeface="Times New Roman" pitchFamily="18" charset="0"/>
              </a:rPr>
              <a:t>30</a:t>
            </a:fld>
            <a:endParaRPr lang="en-US" sz="2000" dirty="0">
              <a:solidFill>
                <a:schemeClr val="tx1"/>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54E1A496-000E-3F48-96BA-18A3B2D9D2B8}"/>
              </a:ext>
            </a:extLst>
          </p:cNvPr>
          <p:cNvSpPr/>
          <p:nvPr/>
        </p:nvSpPr>
        <p:spPr>
          <a:xfrm>
            <a:off x="152400" y="1056832"/>
            <a:ext cx="7628467" cy="5355312"/>
          </a:xfrm>
          <a:prstGeom prst="rect">
            <a:avLst/>
          </a:prstGeom>
        </p:spPr>
        <p:txBody>
          <a:bodyPr wrap="square">
            <a:spAutoFit/>
          </a:bodyPr>
          <a:lstStyle/>
          <a:p>
            <a:pPr rtl="1"/>
            <a:r>
              <a:rPr lang="hu-HU"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(c) A </a:t>
            </a:r>
            <a:r>
              <a:rPr lang="hu-HU" b="1"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strong</a:t>
            </a:r>
            <a:r>
              <a:rPr lang="hu-HU"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b="1"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base</a:t>
            </a:r>
            <a:r>
              <a:rPr lang="hu-HU" b="1" u="sng"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 </a:t>
            </a:r>
            <a:r>
              <a:rPr lang="hu-HU" b="1"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e.g</a:t>
            </a:r>
            <a:r>
              <a:rPr lang="hu-HU"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b="1" u="sng" dirty="0">
                <a:solidFill>
                  <a:schemeClr val="accent5">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a:t>
            </a:r>
            <a:r>
              <a:rPr lang="hu-HU" b="1" u="sng" baseline="-25000" dirty="0">
                <a:solidFill>
                  <a:schemeClr val="accent5">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r>
              <a:rPr lang="hu-HU" b="1" u="sng" dirty="0">
                <a:solidFill>
                  <a:schemeClr val="accent5">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COOH </a:t>
            </a:r>
            <a:r>
              <a:rPr lang="hu-HU" b="1" u="sng" dirty="0" err="1">
                <a:latin typeface="Times New Roman" panose="02020603050405020304" pitchFamily="18" charset="0"/>
                <a:cs typeface="Times New Roman" panose="02020603050405020304" pitchFamily="18" charset="0"/>
              </a:rPr>
              <a:t>with</a:t>
            </a:r>
            <a:r>
              <a:rPr lang="hu-HU"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b="1"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NaOH</a:t>
            </a:r>
            <a:r>
              <a:rPr lang="hu-HU"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rtl="1"/>
            <a:r>
              <a:rPr lang="en-US" dirty="0">
                <a:latin typeface="Times New Roman" panose="02020603050405020304" pitchFamily="18" charset="0"/>
                <a:cs typeface="Times New Roman" panose="02020603050405020304" pitchFamily="18" charset="0"/>
              </a:rPr>
              <a:t>1-Initially the conductance is low due to the feeble ionization of acetic acid. </a:t>
            </a:r>
          </a:p>
          <a:p>
            <a:pPr rtl="1"/>
            <a:r>
              <a:rPr lang="en-US" dirty="0">
                <a:latin typeface="Times New Roman" panose="02020603050405020304" pitchFamily="18" charset="0"/>
                <a:cs typeface="Times New Roman" panose="02020603050405020304" pitchFamily="18" charset="0"/>
              </a:rPr>
              <a:t>2-On the addition of base, there is a decrease in conductance not only due to the replacement of H+ by Na+ but also suppresses the dissociation of acetic acid due to standard ion acetate. </a:t>
            </a:r>
          </a:p>
          <a:p>
            <a:pPr rtl="1"/>
            <a:r>
              <a:rPr lang="en-US" dirty="0">
                <a:latin typeface="Times New Roman" panose="02020603050405020304" pitchFamily="18" charset="0"/>
                <a:cs typeface="Times New Roman" panose="02020603050405020304" pitchFamily="18" charset="0"/>
              </a:rPr>
              <a:t>3-But very soon, the conductance increases on adding NaOH as NaOH neutralizes the un-dissociated CH3COOH to CH3COONa which is the strong electrolyte. </a:t>
            </a:r>
          </a:p>
          <a:p>
            <a:pPr rtl="1"/>
            <a:r>
              <a:rPr lang="en-US" dirty="0">
                <a:latin typeface="Times New Roman" panose="02020603050405020304" pitchFamily="18" charset="0"/>
                <a:cs typeface="Times New Roman" panose="02020603050405020304" pitchFamily="18" charset="0"/>
              </a:rPr>
              <a:t>4-This increase in conductance continues to rise up to the equivalence point. </a:t>
            </a:r>
          </a:p>
          <a:p>
            <a:pPr rtl="1"/>
            <a:r>
              <a:rPr lang="en-US" dirty="0">
                <a:latin typeface="Times New Roman" panose="02020603050405020304" pitchFamily="18" charset="0"/>
                <a:cs typeface="Times New Roman" panose="02020603050405020304" pitchFamily="18" charset="0"/>
              </a:rPr>
              <a:t>5-The graph near the equivalence point is curved due to the hydrolysis of salt CH3COONa.</a:t>
            </a:r>
          </a:p>
          <a:p>
            <a:pPr rtl="1"/>
            <a:r>
              <a:rPr lang="en-US" dirty="0">
                <a:latin typeface="Times New Roman" panose="02020603050405020304" pitchFamily="18" charset="0"/>
                <a:cs typeface="Times New Roman" panose="02020603050405020304" pitchFamily="18" charset="0"/>
              </a:rPr>
              <a:t>6- Beyond the equivalence point, conductance increases more rapidly with the addition of NaOH due to the highly conducting OH − ions</a:t>
            </a:r>
          </a:p>
          <a:p>
            <a:pPr rtl="1"/>
            <a:r>
              <a:rPr lang="hu-HU" b="1" i="1" u="sng"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 A</a:t>
            </a:r>
            <a:r>
              <a:rPr lang="hu-HU" b="1" i="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b="1" i="1" u="sng"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weak </a:t>
            </a:r>
            <a:r>
              <a:rPr lang="hu-HU" b="1" i="1" u="sng"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base</a:t>
            </a:r>
            <a:r>
              <a:rPr lang="en-US" b="1" i="1" u="sng"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b="1" i="1"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e.g</a:t>
            </a:r>
            <a:r>
              <a:rPr lang="hu-HU" b="1" i="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b="1" i="1" u="sng" dirty="0">
                <a:solidFill>
                  <a:schemeClr val="accent5">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a:t>
            </a:r>
            <a:r>
              <a:rPr lang="hu-HU" b="1" i="1" u="sng" baseline="-25000" dirty="0">
                <a:solidFill>
                  <a:schemeClr val="accent5">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r>
              <a:rPr lang="hu-HU" b="1" i="1" u="sng" dirty="0">
                <a:solidFill>
                  <a:schemeClr val="accent5">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COOH</a:t>
            </a:r>
            <a:r>
              <a:rPr lang="hu-HU" b="1" i="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i="1" u="sng" dirty="0" err="1">
                <a:latin typeface="Times New Roman" panose="02020603050405020304" pitchFamily="18" charset="0"/>
                <a:cs typeface="Times New Roman" panose="02020603050405020304" pitchFamily="18" charset="0"/>
              </a:rPr>
              <a:t>with</a:t>
            </a:r>
            <a:r>
              <a:rPr lang="hu-HU" b="1" i="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hu-HU" b="1" i="1" u="sng"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t>
            </a:r>
            <a:r>
              <a:rPr lang="hu-HU" b="1" i="1" u="sng" baseline="-2500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r>
              <a:rPr lang="hu-HU" b="1" i="1" u="sng"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OH</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The nature of the curve before the equivalence point is similar to the curve obtained by titrating weak acid against a strong base.</a:t>
            </a:r>
          </a:p>
          <a:p>
            <a:pPr marL="285750" indent="-285750">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After the equivalence point, conductance virtually remains the same as the weak base which is being added is feebly ionized and, therefore, is not much conducting</a:t>
            </a:r>
            <a:r>
              <a:rPr lang="en-IQ" dirty="0">
                <a:effectLst/>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661690F-DD79-4BC5-7C22-A518C918D3AE}"/>
              </a:ext>
            </a:extLst>
          </p:cNvPr>
          <p:cNvPicPr>
            <a:picLocks noChangeAspect="1"/>
          </p:cNvPicPr>
          <p:nvPr/>
        </p:nvPicPr>
        <p:blipFill rotWithShape="1">
          <a:blip r:embed="rId4">
            <a:extLst>
              <a:ext uri="{28A0092B-C50C-407E-A947-70E740481C1C}">
                <a14:useLocalDpi xmlns:a14="http://schemas.microsoft.com/office/drawing/2010/main" val="0"/>
              </a:ext>
            </a:extLst>
          </a:blip>
          <a:srcRect l="4676" t="4625" r="990"/>
          <a:stretch/>
        </p:blipFill>
        <p:spPr>
          <a:xfrm>
            <a:off x="8129871" y="3871684"/>
            <a:ext cx="3909729" cy="2741841"/>
          </a:xfrm>
          <a:prstGeom prst="rect">
            <a:avLst/>
          </a:prstGeom>
        </p:spPr>
      </p:pic>
    </p:spTree>
    <p:extLst>
      <p:ext uri="{BB962C8B-B14F-4D97-AF65-F5344CB8AC3E}">
        <p14:creationId xmlns:p14="http://schemas.microsoft.com/office/powerpoint/2010/main" val="2011044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981200" y="274638"/>
            <a:ext cx="8229600" cy="1143000"/>
          </a:xfrm>
          <a:prstGeom prst="rect">
            <a:avLst/>
          </a:prstGeom>
          <a:noFill/>
          <a:ln w="9525">
            <a:noFill/>
            <a:round/>
            <a:headEnd/>
            <a:tailEnd/>
          </a:ln>
          <a:effectLst/>
        </p:spPr>
        <p:txBody>
          <a:bodyPr wrap="none" anchor="ctr"/>
          <a:lstStyle/>
          <a:p>
            <a:endParaRPr lang="en-US"/>
          </a:p>
        </p:txBody>
      </p:sp>
      <p:sp>
        <p:nvSpPr>
          <p:cNvPr id="20482" name="Text Box 2"/>
          <p:cNvSpPr txBox="1">
            <a:spLocks noChangeArrowheads="1"/>
          </p:cNvSpPr>
          <p:nvPr/>
        </p:nvSpPr>
        <p:spPr bwMode="auto">
          <a:xfrm>
            <a:off x="749968" y="61119"/>
            <a:ext cx="10134600" cy="1600200"/>
          </a:xfrm>
          <a:prstGeom prst="rect">
            <a:avLst/>
          </a:prstGeom>
          <a:noFill/>
          <a:ln w="9525">
            <a:noFill/>
            <a:round/>
            <a:headEnd/>
            <a:tailEnd/>
          </a:ln>
          <a:effectLst/>
        </p:spPr>
        <p:txBody>
          <a:bodyPr/>
          <a:lstStyle/>
          <a:p>
            <a:pPr marL="341313" indent="-341313" algn="ctr">
              <a:spcBef>
                <a:spcPts val="800"/>
              </a:spcBef>
              <a:buClr>
                <a:srgbClr val="C000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C00000"/>
                </a:solidFill>
                <a:latin typeface="Times New Roman" panose="02020603050405020304" pitchFamily="18" charset="0"/>
                <a:cs typeface="Times New Roman" panose="02020603050405020304" pitchFamily="18" charset="0"/>
              </a:rPr>
              <a:t>Determination of the mixture of hydrochloric acid (strong acid) and acetic acid (weak acid) with sodium hydroxide (strong base)</a:t>
            </a:r>
          </a:p>
          <a:p>
            <a:pPr marL="341313" indent="-341313">
              <a:spcBef>
                <a:spcPts val="800"/>
              </a:spcBef>
              <a:buClr>
                <a:srgbClr val="C00000"/>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i="1" dirty="0">
              <a:solidFill>
                <a:srgbClr val="C00000"/>
              </a:solidFill>
              <a:latin typeface="Calibri" pitchFamily="32" charset="0"/>
            </a:endParaRPr>
          </a:p>
        </p:txBody>
      </p:sp>
      <p:sp>
        <p:nvSpPr>
          <p:cNvPr id="2" name="Slide Number Placeholder 1">
            <a:extLst>
              <a:ext uri="{FF2B5EF4-FFF2-40B4-BE49-F238E27FC236}">
                <a16:creationId xmlns:a16="http://schemas.microsoft.com/office/drawing/2014/main" id="{13C73CB8-81F9-1F44-93A3-F2BCBF4124D0}"/>
              </a:ext>
            </a:extLst>
          </p:cNvPr>
          <p:cNvSpPr>
            <a:spLocks noGrp="1"/>
          </p:cNvSpPr>
          <p:nvPr>
            <p:ph type="sldNum" sz="quarter" idx="12"/>
          </p:nvPr>
        </p:nvSpPr>
        <p:spPr>
          <a:xfrm>
            <a:off x="8991600" y="6324600"/>
            <a:ext cx="2844800" cy="365125"/>
          </a:xfrm>
        </p:spPr>
        <p:txBody>
          <a:bodyPr/>
          <a:lstStyle/>
          <a:p>
            <a:fld id="{9A764FDE-A785-410A-88BF-4EC8C78CD11B}" type="slidenum">
              <a:rPr lang="en-US" sz="2400" smtClean="0">
                <a:solidFill>
                  <a:schemeClr val="tx1"/>
                </a:solidFill>
                <a:latin typeface="Times New Roman" panose="02020603050405020304" pitchFamily="18" charset="0"/>
                <a:cs typeface="Times New Roman" panose="02020603050405020304" pitchFamily="18" charset="0"/>
              </a:rPr>
              <a:pPr/>
              <a:t>31</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8879A05-8BE6-4C49-9DCB-76710394A468}"/>
              </a:ext>
            </a:extLst>
          </p:cNvPr>
          <p:cNvSpPr/>
          <p:nvPr/>
        </p:nvSpPr>
        <p:spPr>
          <a:xfrm>
            <a:off x="355600" y="1451505"/>
            <a:ext cx="6654800" cy="4401205"/>
          </a:xfrm>
          <a:prstGeom prst="rect">
            <a:avLst/>
          </a:prstGeom>
        </p:spPr>
        <p:txBody>
          <a:bodyPr wrap="square">
            <a:spAutoFit/>
          </a:bodyPr>
          <a:lstStyle/>
          <a:p>
            <a:pPr rtl="1"/>
            <a:r>
              <a:rPr lang="en-US" sz="2000" dirty="0">
                <a:latin typeface="Times New Roman" panose="02020603050405020304" pitchFamily="18" charset="0"/>
                <a:cs typeface="Times New Roman" panose="02020603050405020304" pitchFamily="18" charset="0"/>
              </a:rPr>
              <a:t>Base: In this curve, there are two break points. </a:t>
            </a:r>
            <a:endParaRPr lang="ar-SA" sz="2000" dirty="0">
              <a:latin typeface="Times New Roman" panose="02020603050405020304" pitchFamily="18" charset="0"/>
              <a:cs typeface="Times New Roman" panose="02020603050405020304" pitchFamily="18" charset="0"/>
            </a:endParaRPr>
          </a:p>
          <a:p>
            <a:pPr rtl="1"/>
            <a:endParaRPr lang="en-US" sz="2000" dirty="0">
              <a:latin typeface="Times New Roman" panose="02020603050405020304" pitchFamily="18" charset="0"/>
              <a:cs typeface="Times New Roman" panose="02020603050405020304" pitchFamily="18" charset="0"/>
            </a:endParaRPr>
          </a:p>
          <a:p>
            <a:pPr rtl="1"/>
            <a:endParaRPr lang="en-US" sz="2000" dirty="0">
              <a:latin typeface="Times New Roman" panose="02020603050405020304" pitchFamily="18" charset="0"/>
              <a:cs typeface="Times New Roman" panose="02020603050405020304" pitchFamily="18" charset="0"/>
            </a:endParaRPr>
          </a:p>
          <a:p>
            <a:pPr rtl="1"/>
            <a:endParaRPr lang="en-US" sz="2000" dirty="0">
              <a:latin typeface="Times New Roman" panose="02020603050405020304" pitchFamily="18" charset="0"/>
              <a:cs typeface="Times New Roman" panose="02020603050405020304" pitchFamily="18" charset="0"/>
            </a:endParaRPr>
          </a:p>
          <a:p>
            <a:pPr rtl="1"/>
            <a:endParaRPr lang="en-US" sz="2000" dirty="0">
              <a:latin typeface="Times New Roman" panose="02020603050405020304" pitchFamily="18" charset="0"/>
              <a:cs typeface="Times New Roman" panose="02020603050405020304" pitchFamily="18" charset="0"/>
            </a:endParaRPr>
          </a:p>
          <a:p>
            <a:pPr rtl="1"/>
            <a:r>
              <a:rPr lang="en-US" sz="2000" dirty="0">
                <a:latin typeface="Times New Roman" panose="02020603050405020304" pitchFamily="18" charset="0"/>
                <a:cs typeface="Times New Roman" panose="02020603050405020304" pitchFamily="18" charset="0"/>
              </a:rPr>
              <a:t>1-The first break point corresponds to the neutralization of strong acid. </a:t>
            </a:r>
          </a:p>
          <a:p>
            <a:pPr rtl="1"/>
            <a:r>
              <a:rPr lang="en-US" sz="2000" dirty="0">
                <a:latin typeface="Times New Roman" panose="02020603050405020304" pitchFamily="18" charset="0"/>
                <a:cs typeface="Times New Roman" panose="02020603050405020304" pitchFamily="18" charset="0"/>
              </a:rPr>
              <a:t>2- H</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OH</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(High ionic conductivity), Na</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Cl</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(Low ionic conductivity), </a:t>
            </a:r>
            <a:endParaRPr lang="ar-SA" sz="2000" dirty="0">
              <a:latin typeface="Times New Roman" panose="02020603050405020304" pitchFamily="18" charset="0"/>
              <a:cs typeface="Times New Roman" panose="02020603050405020304" pitchFamily="18" charset="0"/>
            </a:endParaRPr>
          </a:p>
          <a:p>
            <a:pPr rtl="1"/>
            <a:r>
              <a:rPr lang="en-US" sz="2000" dirty="0">
                <a:latin typeface="Times New Roman" panose="02020603050405020304" pitchFamily="18" charset="0"/>
                <a:cs typeface="Times New Roman" panose="02020603050405020304" pitchFamily="18" charset="0"/>
              </a:rPr>
              <a:t>3- Before titration HCl and CH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COOH are present, and Conductivity is  high because of H</a:t>
            </a:r>
            <a:r>
              <a:rPr lang="en-US" sz="2000" baseline="30000" dirty="0">
                <a:latin typeface="Times New Roman" panose="02020603050405020304" pitchFamily="18" charset="0"/>
                <a:cs typeface="Times New Roman" panose="02020603050405020304" pitchFamily="18" charset="0"/>
              </a:rPr>
              <a:t>+</a:t>
            </a:r>
          </a:p>
          <a:p>
            <a:pPr rtl="1"/>
            <a:r>
              <a:rPr lang="en-US" sz="2000" dirty="0">
                <a:latin typeface="Times New Roman" panose="02020603050405020304" pitchFamily="18" charset="0"/>
                <a:cs typeface="Times New Roman" panose="02020603050405020304" pitchFamily="18" charset="0"/>
              </a:rPr>
              <a:t>4- CH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COOH dose not dissociate, then H</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is replaced with Na</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Conductivity decreases. </a:t>
            </a:r>
          </a:p>
          <a:p>
            <a:pPr rtl="1"/>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0F1779F-F456-A14A-8DEB-F0592C59C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1951038"/>
            <a:ext cx="5918200" cy="1066800"/>
          </a:xfrm>
          <a:prstGeom prst="rect">
            <a:avLst/>
          </a:prstGeom>
        </p:spPr>
      </p:pic>
      <p:pic>
        <p:nvPicPr>
          <p:cNvPr id="7170" name="Picture 2">
            <a:extLst>
              <a:ext uri="{FF2B5EF4-FFF2-40B4-BE49-F238E27FC236}">
                <a16:creationId xmlns:a16="http://schemas.microsoft.com/office/drawing/2014/main" id="{EFDE088B-FE96-F24E-9570-772AC940D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203"/>
          <a:stretch/>
        </p:blipFill>
        <p:spPr bwMode="auto">
          <a:xfrm>
            <a:off x="7650301" y="1724091"/>
            <a:ext cx="4533232" cy="340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94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F9C60B-2CE4-8646-9139-CBC013FE69AF}"/>
              </a:ext>
            </a:extLst>
          </p:cNvPr>
          <p:cNvSpPr>
            <a:spLocks noGrp="1"/>
          </p:cNvSpPr>
          <p:nvPr>
            <p:ph type="sldNum" sz="quarter" idx="12"/>
          </p:nvPr>
        </p:nvSpPr>
        <p:spPr/>
        <p:txBody>
          <a:bodyPr/>
          <a:lstStyle/>
          <a:p>
            <a:fld id="{9A764FDE-A785-410A-88BF-4EC8C78CD11B}" type="slidenum">
              <a:rPr lang="en-US" smtClean="0"/>
              <a:pPr/>
              <a:t>32</a:t>
            </a:fld>
            <a:endParaRPr lang="en-US" dirty="0"/>
          </a:p>
        </p:txBody>
      </p:sp>
      <p:sp>
        <p:nvSpPr>
          <p:cNvPr id="6" name="TextBox 5">
            <a:extLst>
              <a:ext uri="{FF2B5EF4-FFF2-40B4-BE49-F238E27FC236}">
                <a16:creationId xmlns:a16="http://schemas.microsoft.com/office/drawing/2014/main" id="{2077193C-B8B1-044E-A50B-2298CF9C4325}"/>
              </a:ext>
            </a:extLst>
          </p:cNvPr>
          <p:cNvSpPr txBox="1"/>
          <p:nvPr/>
        </p:nvSpPr>
        <p:spPr>
          <a:xfrm>
            <a:off x="152400" y="304800"/>
            <a:ext cx="6096000" cy="7017306"/>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When the strong acid has been completely</a:t>
            </a:r>
          </a:p>
          <a:p>
            <a:r>
              <a:rPr lang="en-US" dirty="0">
                <a:effectLst/>
                <a:latin typeface="Times New Roman" panose="02020603050405020304" pitchFamily="18" charset="0"/>
                <a:cs typeface="Times New Roman" panose="02020603050405020304" pitchFamily="18" charset="0"/>
              </a:rPr>
              <a:t>neutralized only then does the weak acid start neutralizing.</a:t>
            </a:r>
          </a:p>
          <a:p>
            <a:pPr rtl="1"/>
            <a:r>
              <a:rPr lang="en-US" sz="1800" dirty="0">
                <a:latin typeface="Times New Roman" panose="02020603050405020304" pitchFamily="18" charset="0"/>
                <a:cs typeface="Times New Roman" panose="02020603050405020304" pitchFamily="18" charset="0"/>
              </a:rPr>
              <a:t>The second break point corresponds to the neutralization of weak acid.</a:t>
            </a:r>
          </a:p>
          <a:p>
            <a:pPr rtl="1"/>
            <a:endParaRPr lang="en-US" dirty="0">
              <a:latin typeface="Times New Roman" panose="02020603050405020304" pitchFamily="18" charset="0"/>
              <a:cs typeface="Times New Roman" panose="02020603050405020304" pitchFamily="18" charset="0"/>
            </a:endParaRPr>
          </a:p>
          <a:p>
            <a:pPr rtl="1"/>
            <a:endParaRPr lang="en-US" sz="1800" dirty="0">
              <a:latin typeface="Times New Roman" panose="02020603050405020304" pitchFamily="18" charset="0"/>
              <a:cs typeface="Times New Roman" panose="02020603050405020304" pitchFamily="18" charset="0"/>
            </a:endParaRPr>
          </a:p>
          <a:p>
            <a:pPr rtl="1"/>
            <a:endParaRPr lang="en-US" dirty="0">
              <a:latin typeface="Times New Roman" panose="02020603050405020304" pitchFamily="18" charset="0"/>
              <a:cs typeface="Times New Roman" panose="02020603050405020304" pitchFamily="18" charset="0"/>
            </a:endParaRPr>
          </a:p>
          <a:p>
            <a:pPr rtl="1"/>
            <a:endParaRPr lang="en-US" sz="1800" dirty="0">
              <a:latin typeface="Times New Roman" panose="02020603050405020304" pitchFamily="18" charset="0"/>
              <a:cs typeface="Times New Roman" panose="02020603050405020304" pitchFamily="18" charset="0"/>
            </a:endParaRPr>
          </a:p>
          <a:p>
            <a:pPr rtl="1"/>
            <a:r>
              <a:rPr lang="en-US" dirty="0">
                <a:latin typeface="Times New Roman" panose="02020603050405020304" pitchFamily="18" charset="0"/>
                <a:cs typeface="Times New Roman" panose="02020603050405020304" pitchFamily="18" charset="0"/>
              </a:rPr>
              <a:t>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COOH does not dissociate easily</a:t>
            </a:r>
          </a:p>
          <a:p>
            <a:pPr rtl="1"/>
            <a:r>
              <a:rPr lang="en-US" dirty="0">
                <a:latin typeface="Times New Roman" panose="02020603050405020304" pitchFamily="18" charset="0"/>
                <a:cs typeface="Times New Roman" panose="02020603050405020304" pitchFamily="18" charset="0"/>
              </a:rPr>
              <a:t>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COONa dissociates better than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COOH </a:t>
            </a:r>
          </a:p>
          <a:p>
            <a:pPr rtl="1"/>
            <a:r>
              <a:rPr lang="en-US" dirty="0">
                <a:latin typeface="Times New Roman" panose="02020603050405020304" pitchFamily="18" charset="0"/>
                <a:cs typeface="Times New Roman" panose="02020603050405020304" pitchFamily="18" charset="0"/>
              </a:rPr>
              <a:t>NaOH dissociates immediately</a:t>
            </a:r>
          </a:p>
          <a:p>
            <a:pPr rtl="1"/>
            <a:r>
              <a:rPr lang="en-US" dirty="0">
                <a:latin typeface="Times New Roman" panose="02020603050405020304" pitchFamily="18" charset="0"/>
                <a:cs typeface="Times New Roman" panose="02020603050405020304" pitchFamily="18" charset="0"/>
              </a:rPr>
              <a:t>Na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has a low ionic conductivity</a:t>
            </a:r>
          </a:p>
          <a:p>
            <a:pPr rtl="1"/>
            <a:r>
              <a:rPr lang="en-US" sz="1800" dirty="0">
                <a:latin typeface="Times New Roman" panose="02020603050405020304" pitchFamily="18" charset="0"/>
                <a:cs typeface="Times New Roman" panose="02020603050405020304" pitchFamily="18" charset="0"/>
              </a:rPr>
              <a:t>H</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and OH</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(High ionic conductivity)</a:t>
            </a:r>
            <a:endParaRPr lang="en-US" dirty="0">
              <a:latin typeface="Times New Roman" panose="02020603050405020304" pitchFamily="18" charset="0"/>
              <a:cs typeface="Times New Roman" panose="02020603050405020304" pitchFamily="18" charset="0"/>
            </a:endParaRPr>
          </a:p>
          <a:p>
            <a:pPr rtl="1"/>
            <a:r>
              <a:rPr lang="en-US" dirty="0">
                <a:latin typeface="Times New Roman" panose="02020603050405020304" pitchFamily="18" charset="0"/>
                <a:cs typeface="Times New Roman" panose="02020603050405020304" pitchFamily="18" charset="0"/>
              </a:rPr>
              <a:t>   </a:t>
            </a:r>
          </a:p>
          <a:p>
            <a:pPr rtl="1"/>
            <a:r>
              <a:rPr lang="en-US" sz="1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z="1800" dirty="0">
                <a:latin typeface="Times New Roman" panose="02020603050405020304" pitchFamily="18" charset="0"/>
                <a:cs typeface="Times New Roman" panose="02020603050405020304" pitchFamily="18" charset="0"/>
              </a:rPr>
              <a:t>fter Complete neutralization of HCl Initial addition of NaOH- NaCl, CH</a:t>
            </a:r>
            <a:r>
              <a:rPr lang="en-US" sz="1800" baseline="-25000" dirty="0">
                <a:latin typeface="Times New Roman" panose="02020603050405020304" pitchFamily="18" charset="0"/>
                <a:cs typeface="Times New Roman" panose="02020603050405020304" pitchFamily="18" charset="0"/>
              </a:rPr>
              <a:t>3</a:t>
            </a:r>
            <a:r>
              <a:rPr lang="en-US" sz="1800" dirty="0">
                <a:latin typeface="Times New Roman" panose="02020603050405020304" pitchFamily="18" charset="0"/>
                <a:cs typeface="Times New Roman" panose="02020603050405020304" pitchFamily="18" charset="0"/>
              </a:rPr>
              <a:t>COOH, and small amount of CH</a:t>
            </a:r>
            <a:r>
              <a:rPr lang="en-US" sz="1800" baseline="-25000" dirty="0">
                <a:latin typeface="Times New Roman" panose="02020603050405020304" pitchFamily="18" charset="0"/>
                <a:cs typeface="Times New Roman" panose="02020603050405020304" pitchFamily="18" charset="0"/>
              </a:rPr>
              <a:t>3</a:t>
            </a:r>
            <a:r>
              <a:rPr lang="en-US" sz="1800" dirty="0">
                <a:latin typeface="Times New Roman" panose="02020603050405020304" pitchFamily="18" charset="0"/>
                <a:cs typeface="Times New Roman" panose="02020603050405020304" pitchFamily="18" charset="0"/>
              </a:rPr>
              <a:t>COONa </a:t>
            </a:r>
            <a:r>
              <a:rPr lang="en-US" dirty="0">
                <a:latin typeface="Times New Roman" panose="02020603050405020304" pitchFamily="18" charset="0"/>
                <a:cs typeface="Times New Roman" panose="02020603050405020304" pitchFamily="18" charset="0"/>
              </a:rPr>
              <a:t>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COOH does not dissociate easily, because of the common ion effect of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a:t>
            </a:r>
            <a:r>
              <a:rPr lang="en-US"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Slow decrease in conductivity</a:t>
            </a:r>
          </a:p>
          <a:p>
            <a:pPr rtl="1"/>
            <a:r>
              <a:rPr lang="en-US" dirty="0">
                <a:latin typeface="Times New Roman" panose="02020603050405020304" pitchFamily="18" charset="0"/>
                <a:cs typeface="Times New Roman" panose="02020603050405020304" pitchFamily="18" charset="0"/>
              </a:rPr>
              <a:t>During titration till the equivalence point of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COOH,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COONa ionizes better than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COOH conductance increases slowly.</a:t>
            </a:r>
          </a:p>
          <a:p>
            <a:pPr rtl="1"/>
            <a:r>
              <a:rPr lang="en-US" dirty="0">
                <a:latin typeface="Times New Roman" panose="02020603050405020304" pitchFamily="18" charset="0"/>
                <a:cs typeface="Times New Roman" panose="02020603050405020304" pitchFamily="18" charset="0"/>
              </a:rPr>
              <a:t>After equivalence  point excess NaOH is added, accumulation of OH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with high conductivity, conductance increases </a:t>
            </a:r>
          </a:p>
          <a:p>
            <a:pPr rtl="1"/>
            <a:r>
              <a:rPr lang="en-US" sz="1800" dirty="0">
                <a:latin typeface="Times New Roman" panose="02020603050405020304" pitchFamily="18" charset="0"/>
                <a:cs typeface="Times New Roman" panose="02020603050405020304" pitchFamily="18" charset="0"/>
              </a:rPr>
              <a:t>  </a:t>
            </a:r>
          </a:p>
          <a:p>
            <a:pPr rtl="1"/>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9825635-85A1-3B49-BEEE-8BDC2381E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02" y="1524000"/>
            <a:ext cx="5570204" cy="982342"/>
          </a:xfrm>
          <a:prstGeom prst="rect">
            <a:avLst/>
          </a:prstGeom>
        </p:spPr>
      </p:pic>
      <p:pic>
        <p:nvPicPr>
          <p:cNvPr id="10" name="Picture 2">
            <a:extLst>
              <a:ext uri="{FF2B5EF4-FFF2-40B4-BE49-F238E27FC236}">
                <a16:creationId xmlns:a16="http://schemas.microsoft.com/office/drawing/2014/main" id="{8880CDDF-7639-A542-A776-898CA970A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3"/>
          <a:stretch/>
        </p:blipFill>
        <p:spPr bwMode="auto">
          <a:xfrm>
            <a:off x="7189063" y="54317"/>
            <a:ext cx="5002937" cy="33746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B182174-EDBB-4202-5B22-D096B13F0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681" y="3765307"/>
            <a:ext cx="4457700" cy="2921000"/>
          </a:xfrm>
          <a:prstGeom prst="rect">
            <a:avLst/>
          </a:prstGeom>
        </p:spPr>
      </p:pic>
    </p:spTree>
    <p:extLst>
      <p:ext uri="{BB962C8B-B14F-4D97-AF65-F5344CB8AC3E}">
        <p14:creationId xmlns:p14="http://schemas.microsoft.com/office/powerpoint/2010/main" val="13651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7315200" cy="369332"/>
          </a:xfrm>
          <a:prstGeom prst="rect">
            <a:avLst/>
          </a:prstGeom>
          <a:noFill/>
        </p:spPr>
        <p:txBody>
          <a:bodyPr wrap="square" rtlCol="0">
            <a:spAutoFit/>
          </a:bodyPr>
          <a:lstStyle/>
          <a:p>
            <a:endParaRPr lang="en-US" dirty="0"/>
          </a:p>
        </p:txBody>
      </p:sp>
      <p:sp>
        <p:nvSpPr>
          <p:cNvPr id="3" name="TextBox 2"/>
          <p:cNvSpPr txBox="1"/>
          <p:nvPr/>
        </p:nvSpPr>
        <p:spPr>
          <a:xfrm>
            <a:off x="180848" y="0"/>
            <a:ext cx="11401552" cy="4319131"/>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Precipitation Titration</a:t>
            </a:r>
          </a:p>
          <a:p>
            <a:pPr marL="344487" indent="-342900">
              <a:spcBef>
                <a:spcPts val="700"/>
              </a:spcBef>
              <a:buFont typeface="Wingdings"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000000"/>
              </a:solidFill>
              <a:latin typeface="Times New Roman" panose="02020603050405020304" pitchFamily="18" charset="0"/>
              <a:cs typeface="Times New Roman" panose="02020603050405020304" pitchFamily="18" charset="0"/>
            </a:endParaRPr>
          </a:p>
          <a:p>
            <a:pPr marL="344487" indent="-342900">
              <a:spcBef>
                <a:spcPts val="700"/>
              </a:spcBef>
              <a:buFont typeface="Wingdings"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AgCl is a sparingly soluble salt that does not dissociate, </a:t>
            </a:r>
          </a:p>
          <a:p>
            <a:pPr marL="344487" indent="-342900">
              <a:spcBef>
                <a:spcPts val="700"/>
              </a:spcBef>
              <a:buFont typeface="Wingdings"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Similar ionic conductivity[Cl</a:t>
            </a:r>
            <a:r>
              <a:rPr lang="en-US" sz="2000" baseline="30000" dirty="0">
                <a:solidFill>
                  <a:srgbClr val="000000"/>
                </a:solidFill>
                <a:latin typeface="Times New Roman" panose="02020603050405020304" pitchFamily="18" charset="0"/>
                <a:cs typeface="Times New Roman" panose="02020603050405020304" pitchFamily="18" charset="0"/>
              </a:rPr>
              <a:t> -, </a:t>
            </a:r>
            <a:r>
              <a:rPr lang="en-US" sz="2000" dirty="0">
                <a:solidFill>
                  <a:srgbClr val="000000"/>
                </a:solidFill>
                <a:latin typeface="Times New Roman" panose="02020603050405020304" pitchFamily="18" charset="0"/>
                <a:cs typeface="Times New Roman" panose="02020603050405020304" pitchFamily="18" charset="0"/>
              </a:rPr>
              <a:t>NO</a:t>
            </a:r>
            <a:r>
              <a:rPr lang="en-US" sz="2000" baseline="-25000" dirty="0">
                <a:solidFill>
                  <a:srgbClr val="000000"/>
                </a:solidFill>
                <a:latin typeface="Times New Roman" panose="02020603050405020304" pitchFamily="18" charset="0"/>
                <a:cs typeface="Times New Roman" panose="02020603050405020304" pitchFamily="18" charset="0"/>
              </a:rPr>
              <a:t>3</a:t>
            </a:r>
            <a:r>
              <a:rPr lang="en-US" sz="2000" baseline="30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a:t>
            </a:r>
          </a:p>
          <a:p>
            <a:pPr marL="344487" indent="-342900">
              <a:spcBef>
                <a:spcPts val="700"/>
              </a:spcBef>
              <a:buFont typeface="Wingdings"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Before titration, only </a:t>
            </a:r>
            <a:r>
              <a:rPr lang="en-US" sz="2000" dirty="0" err="1">
                <a:solidFill>
                  <a:srgbClr val="000000"/>
                </a:solidFill>
                <a:latin typeface="Times New Roman" panose="02020603050405020304" pitchFamily="18" charset="0"/>
                <a:cs typeface="Times New Roman" panose="02020603050405020304" pitchFamily="18" charset="0"/>
              </a:rPr>
              <a:t>KCl</a:t>
            </a:r>
            <a:r>
              <a:rPr lang="en-US" sz="2000" dirty="0">
                <a:solidFill>
                  <a:srgbClr val="000000"/>
                </a:solidFill>
                <a:latin typeface="Times New Roman" panose="02020603050405020304" pitchFamily="18" charset="0"/>
                <a:cs typeface="Times New Roman" panose="02020603050405020304" pitchFamily="18" charset="0"/>
              </a:rPr>
              <a:t> is present, Presence of K+ and Cl-  with low ionic conductivity-low conductance c During titration till the equivalent point, AgCl is a sparingly soluble salt that does not dissociate, and Cl is replaced by NO</a:t>
            </a:r>
            <a:r>
              <a:rPr lang="en-US" sz="2000" baseline="-25000" dirty="0">
                <a:solidFill>
                  <a:srgbClr val="000000"/>
                </a:solidFill>
                <a:latin typeface="Times New Roman" panose="02020603050405020304" pitchFamily="18" charset="0"/>
                <a:cs typeface="Times New Roman" panose="02020603050405020304" pitchFamily="18" charset="0"/>
              </a:rPr>
              <a:t>3</a:t>
            </a:r>
            <a:r>
              <a:rPr lang="en-US" sz="2000" baseline="30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with similar ionic conductivity –conductance remains constant.</a:t>
            </a:r>
          </a:p>
          <a:p>
            <a:pPr marL="344487" indent="-342900">
              <a:spcBef>
                <a:spcPts val="700"/>
              </a:spcBef>
              <a:buFont typeface="Wingdings"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 At the equivalence point, AgCl and KNO</a:t>
            </a:r>
            <a:r>
              <a:rPr lang="en-US" sz="2000" baseline="-25000" dirty="0">
                <a:solidFill>
                  <a:srgbClr val="000000"/>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cs typeface="Times New Roman" panose="02020603050405020304" pitchFamily="18" charset="0"/>
              </a:rPr>
              <a:t> are present (All </a:t>
            </a:r>
            <a:r>
              <a:rPr lang="en-US" sz="2000" dirty="0" err="1">
                <a:solidFill>
                  <a:srgbClr val="000000"/>
                </a:solidFill>
                <a:latin typeface="Times New Roman" panose="02020603050405020304" pitchFamily="18" charset="0"/>
                <a:cs typeface="Times New Roman" panose="02020603050405020304" pitchFamily="18" charset="0"/>
              </a:rPr>
              <a:t>KCl</a:t>
            </a:r>
            <a:r>
              <a:rPr lang="en-US" sz="2000" dirty="0">
                <a:solidFill>
                  <a:srgbClr val="000000"/>
                </a:solidFill>
                <a:latin typeface="Times New Roman" panose="02020603050405020304" pitchFamily="18" charset="0"/>
                <a:cs typeface="Times New Roman" panose="02020603050405020304" pitchFamily="18" charset="0"/>
              </a:rPr>
              <a:t> has reacted with AgNO</a:t>
            </a:r>
            <a:r>
              <a:rPr lang="en-US" sz="2000" baseline="-25000" dirty="0">
                <a:solidFill>
                  <a:srgbClr val="000000"/>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cs typeface="Times New Roman" panose="02020603050405020304" pitchFamily="18" charset="0"/>
              </a:rPr>
              <a:t>) </a:t>
            </a:r>
          </a:p>
          <a:p>
            <a:pPr marL="344487" indent="-342900">
              <a:spcBef>
                <a:spcPts val="700"/>
              </a:spcBef>
              <a:buFont typeface="Wingdings"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After the equivalence point, excess AgNO</a:t>
            </a:r>
            <a:r>
              <a:rPr lang="en-US" sz="2000" baseline="-25000" dirty="0">
                <a:solidFill>
                  <a:srgbClr val="000000"/>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cs typeface="Times New Roman" panose="02020603050405020304" pitchFamily="18" charset="0"/>
              </a:rPr>
              <a:t> is added</a:t>
            </a:r>
          </a:p>
          <a:p>
            <a:pPr marL="344487" indent="-342900">
              <a:spcBef>
                <a:spcPts val="700"/>
              </a:spcBef>
              <a:buFont typeface="Wingdings"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Times New Roman" panose="02020603050405020304" pitchFamily="18" charset="0"/>
                <a:cs typeface="Times New Roman" panose="02020603050405020304" pitchFamily="18" charset="0"/>
              </a:rPr>
              <a:t>Accumulation of AgNO</a:t>
            </a:r>
            <a:r>
              <a:rPr lang="en-US" sz="2000" baseline="-25000" dirty="0">
                <a:solidFill>
                  <a:srgbClr val="000000"/>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cs typeface="Times New Roman" panose="02020603050405020304" pitchFamily="18" charset="0"/>
              </a:rPr>
              <a:t> which can dissociate conductance increases</a:t>
            </a:r>
          </a:p>
          <a:p>
            <a:pPr marL="342900" indent="-341313">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6" name="Slide Number Placeholder 1"/>
          <p:cNvSpPr>
            <a:spLocks noGrp="1"/>
          </p:cNvSpPr>
          <p:nvPr>
            <p:ph type="sldNum" sz="quarter" idx="12"/>
          </p:nvPr>
        </p:nvSpPr>
        <p:spPr/>
        <p:txBody>
          <a:bodyPr/>
          <a:lstStyle/>
          <a:p>
            <a:fld id="{328A8F8D-F7C6-4C8C-A6C4-E705C1B77E7C}" type="slidenum">
              <a:rPr lang="en-US" sz="2000">
                <a:solidFill>
                  <a:srgbClr val="00B050"/>
                </a:solidFill>
                <a:latin typeface="Times New Roman" pitchFamily="18" charset="0"/>
                <a:cs typeface="Times New Roman" pitchFamily="18" charset="0"/>
              </a:rPr>
              <a:t>33</a:t>
            </a:fld>
            <a:endParaRPr lang="en-US" sz="2000" dirty="0">
              <a:solidFill>
                <a:srgbClr val="00B050"/>
              </a:solidFill>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id="{FF573703-2E44-037C-8831-587CE45B8140}"/>
              </a:ext>
            </a:extLst>
          </p:cNvPr>
          <p:cNvPicPr>
            <a:picLocks noChangeAspect="1"/>
          </p:cNvPicPr>
          <p:nvPr/>
        </p:nvPicPr>
        <p:blipFill rotWithShape="1">
          <a:blip r:embed="rId3">
            <a:extLst>
              <a:ext uri="{28A0092B-C50C-407E-A947-70E740481C1C}">
                <a14:useLocalDpi xmlns:a14="http://schemas.microsoft.com/office/drawing/2010/main" val="0"/>
              </a:ext>
            </a:extLst>
          </a:blip>
          <a:srcRect t="14243" r="6666"/>
          <a:stretch/>
        </p:blipFill>
        <p:spPr>
          <a:xfrm>
            <a:off x="3581400" y="3939237"/>
            <a:ext cx="4267200" cy="2766363"/>
          </a:xfrm>
          <a:prstGeom prst="rect">
            <a:avLst/>
          </a:prstGeom>
        </p:spPr>
      </p:pic>
      <p:pic>
        <p:nvPicPr>
          <p:cNvPr id="21" name="Picture 20">
            <a:extLst>
              <a:ext uri="{FF2B5EF4-FFF2-40B4-BE49-F238E27FC236}">
                <a16:creationId xmlns:a16="http://schemas.microsoft.com/office/drawing/2014/main" id="{6228D680-2D46-6902-3639-38608C9379EE}"/>
              </a:ext>
            </a:extLst>
          </p:cNvPr>
          <p:cNvPicPr>
            <a:picLocks noChangeAspect="1"/>
          </p:cNvPicPr>
          <p:nvPr/>
        </p:nvPicPr>
        <p:blipFill rotWithShape="1">
          <a:blip r:embed="rId4">
            <a:extLst>
              <a:ext uri="{28A0092B-C50C-407E-A947-70E740481C1C}">
                <a14:useLocalDpi xmlns:a14="http://schemas.microsoft.com/office/drawing/2010/main" val="0"/>
              </a:ext>
            </a:extLst>
          </a:blip>
          <a:srcRect t="26192" r="5705" b="31333"/>
          <a:stretch/>
        </p:blipFill>
        <p:spPr>
          <a:xfrm>
            <a:off x="2819400" y="549275"/>
            <a:ext cx="5353048" cy="365125"/>
          </a:xfrm>
          <a:prstGeom prst="rect">
            <a:avLst/>
          </a:prstGeom>
        </p:spPr>
      </p:pic>
    </p:spTree>
    <p:extLst>
      <p:ext uri="{BB962C8B-B14F-4D97-AF65-F5344CB8AC3E}">
        <p14:creationId xmlns:p14="http://schemas.microsoft.com/office/powerpoint/2010/main" val="2915666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9144000" y="6248400"/>
            <a:ext cx="2844800" cy="365125"/>
          </a:xfrm>
        </p:spPr>
        <p:txBody>
          <a:bodyPr/>
          <a:lstStyle/>
          <a:p>
            <a:fld id="{328A8F8D-F7C6-4C8C-A6C4-E705C1B77E7C}" type="slidenum">
              <a:rPr lang="en-US" sz="2000">
                <a:solidFill>
                  <a:schemeClr val="tx1"/>
                </a:solidFill>
                <a:latin typeface="Times New Roman" pitchFamily="18" charset="0"/>
                <a:cs typeface="Times New Roman" pitchFamily="18" charset="0"/>
              </a:rPr>
              <a:t>34</a:t>
            </a:fld>
            <a:endParaRPr lang="en-US" sz="2000" dirty="0">
              <a:solidFill>
                <a:schemeClr val="tx1"/>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6B613E3D-36CD-A648-BAAF-E4BB4C263E4B}"/>
              </a:ext>
            </a:extLst>
          </p:cNvPr>
          <p:cNvSpPr txBox="1"/>
          <p:nvPr/>
        </p:nvSpPr>
        <p:spPr>
          <a:xfrm>
            <a:off x="29308" y="-79653"/>
            <a:ext cx="9347530" cy="7017306"/>
          </a:xfrm>
          <a:prstGeom prst="rect">
            <a:avLst/>
          </a:prstGeom>
          <a:noFill/>
        </p:spPr>
        <p:txBody>
          <a:bodyPr wrap="square" rtlCol="0">
            <a:spAutoFit/>
          </a:bodyPr>
          <a:lstStyle/>
          <a:p>
            <a:pPr algn="ctr"/>
            <a:r>
              <a:rPr lang="en-US" sz="1800" b="1" dirty="0">
                <a:solidFill>
                  <a:srgbClr val="C00000"/>
                </a:solidFill>
                <a:latin typeface="Times New Roman" pitchFamily="18" charset="0"/>
                <a:cs typeface="Times New Roman" pitchFamily="18" charset="0"/>
              </a:rPr>
              <a:t>Replacement Titration</a:t>
            </a:r>
          </a:p>
          <a:p>
            <a:r>
              <a:rPr lang="en-US" dirty="0">
                <a:solidFill>
                  <a:srgbClr val="FF0000"/>
                </a:solidFill>
                <a:latin typeface="Times New Roman" panose="02020603050405020304" pitchFamily="18" charset="0"/>
                <a:cs typeface="Times New Roman" pitchFamily="18" charset="0"/>
              </a:rPr>
              <a:t>Salt of strong acid and weak base vs. strong base</a:t>
            </a:r>
          </a:p>
          <a:p>
            <a:r>
              <a:rPr lang="en-US" dirty="0">
                <a:latin typeface="Times New Roman" panose="02020603050405020304" pitchFamily="18" charset="0"/>
                <a:cs typeface="Times New Roman" pitchFamily="18" charset="0"/>
              </a:rPr>
              <a:t>[T</a:t>
            </a:r>
            <a:r>
              <a:rPr lang="en-US" dirty="0">
                <a:effectLst/>
                <a:latin typeface="Times New Roman" panose="02020603050405020304" pitchFamily="18" charset="0"/>
                <a:cs typeface="Times New Roman" panose="02020603050405020304" pitchFamily="18" charset="0"/>
              </a:rPr>
              <a:t>he addition of a strong base to the salt of a weak base, the cation of the weak</a:t>
            </a:r>
          </a:p>
          <a:p>
            <a:r>
              <a:rPr lang="en-US" dirty="0">
                <a:effectLst/>
                <a:latin typeface="Times New Roman" panose="02020603050405020304" pitchFamily="18" charset="0"/>
                <a:cs typeface="Times New Roman" panose="02020603050405020304" pitchFamily="18" charset="0"/>
              </a:rPr>
              <a:t>base is replaced by that of the stronger one, and the weak base itself is generated in the undissociated form.</a:t>
            </a:r>
          </a:p>
          <a:p>
            <a:r>
              <a:rPr lang="en-US" dirty="0">
                <a:latin typeface="Times New Roman" panose="02020603050405020304" pitchFamily="18" charset="0"/>
                <a:cs typeface="Times New Roman" pitchFamily="18" charset="0"/>
              </a:rPr>
              <a:t>Ex: Ammonium chloride vs. sodium hydroxide</a:t>
            </a:r>
          </a:p>
          <a:p>
            <a:r>
              <a:rPr lang="en-US" b="1" dirty="0">
                <a:solidFill>
                  <a:srgbClr val="C00000"/>
                </a:solidFill>
                <a:latin typeface="Times New Roman" panose="02020603050405020304" pitchFamily="18" charset="0"/>
                <a:cs typeface="Times New Roman" panose="02020603050405020304" pitchFamily="18" charset="0"/>
              </a:rPr>
              <a:t>NH</a:t>
            </a:r>
            <a:r>
              <a:rPr lang="en-US" b="1" baseline="-25000" dirty="0">
                <a:solidFill>
                  <a:srgbClr val="C00000"/>
                </a:solidFill>
                <a:latin typeface="Times New Roman" panose="02020603050405020304" pitchFamily="18" charset="0"/>
                <a:cs typeface="Times New Roman" panose="02020603050405020304" pitchFamily="18" charset="0"/>
              </a:rPr>
              <a:t>4</a:t>
            </a:r>
            <a:r>
              <a:rPr lang="en-US" b="1" dirty="0">
                <a:solidFill>
                  <a:srgbClr val="C00000"/>
                </a:solidFill>
                <a:latin typeface="Times New Roman" panose="02020603050405020304" pitchFamily="18" charset="0"/>
                <a:cs typeface="Times New Roman" panose="02020603050405020304" pitchFamily="18" charset="0"/>
              </a:rPr>
              <a:t>Cl+NaOH→NH</a:t>
            </a:r>
            <a:r>
              <a:rPr lang="en-US" b="1" baseline="-25000" dirty="0">
                <a:solidFill>
                  <a:srgbClr val="C00000"/>
                </a:solidFill>
                <a:latin typeface="Times New Roman" panose="02020603050405020304" pitchFamily="18" charset="0"/>
                <a:cs typeface="Times New Roman" panose="02020603050405020304" pitchFamily="18" charset="0"/>
              </a:rPr>
              <a:t>4</a:t>
            </a:r>
            <a:r>
              <a:rPr lang="en-US" b="1" dirty="0">
                <a:solidFill>
                  <a:srgbClr val="C00000"/>
                </a:solidFill>
                <a:latin typeface="Times New Roman" panose="02020603050405020304" pitchFamily="18" charset="0"/>
                <a:cs typeface="Times New Roman" panose="02020603050405020304" pitchFamily="18" charset="0"/>
              </a:rPr>
              <a:t>OH+NaCl</a:t>
            </a:r>
            <a:endParaRPr lang="en-US" dirty="0">
              <a:latin typeface="Times New Roman" panose="02020603050405020304" pitchFamily="18" charset="0"/>
              <a:cs typeface="Times New Roman" pitchFamily="18" charset="0"/>
            </a:endParaRPr>
          </a:p>
          <a:p>
            <a:r>
              <a:rPr lang="en-US" dirty="0">
                <a:effectLst/>
                <a:latin typeface="Times New Roman" panose="02020603050405020304" pitchFamily="18" charset="0"/>
                <a:cs typeface="Times New Roman" panose="02020603050405020304" pitchFamily="18" charset="0"/>
              </a:rPr>
              <a:t>The decrease in conductivity during the displacement is caused by the displacement of ammonium ions of greater conductivity by sodium ions of smaller conductivity.</a:t>
            </a:r>
          </a:p>
          <a:p>
            <a:endParaRPr lang="en-US" dirty="0">
              <a:latin typeface="Times New Roman" panose="02020603050405020304" pitchFamily="18" charset="0"/>
              <a:cs typeface="Times New Roman" pitchFamily="18" charset="0"/>
            </a:endParaRPr>
          </a:p>
          <a:p>
            <a:pPr marL="457200" indent="-457200">
              <a:buFont typeface="Wingdings" pitchFamily="2" charset="2"/>
              <a:buChar char="Ø"/>
            </a:pPr>
            <a:r>
              <a:rPr lang="en-US" dirty="0">
                <a:solidFill>
                  <a:srgbClr val="FF0000"/>
                </a:solidFill>
                <a:latin typeface="Times New Roman" panose="02020603050405020304" pitchFamily="18" charset="0"/>
                <a:cs typeface="Times New Roman" pitchFamily="18" charset="0"/>
              </a:rPr>
              <a:t>Salt of strong base and weak acid vs. strong acid</a:t>
            </a:r>
          </a:p>
          <a:p>
            <a:r>
              <a:rPr lang="en-US" dirty="0">
                <a:latin typeface="Times New Roman" panose="02020603050405020304" pitchFamily="18" charset="0"/>
                <a:cs typeface="Times New Roman" pitchFamily="18" charset="0"/>
              </a:rPr>
              <a:t>Eg: Sodium acetate vs. hydrochloric acid</a:t>
            </a:r>
          </a:p>
          <a:p>
            <a:r>
              <a:rPr lang="en-US" b="1" dirty="0">
                <a:solidFill>
                  <a:srgbClr val="C00000"/>
                </a:solidFill>
                <a:latin typeface="Times New Roman" panose="02020603050405020304" pitchFamily="18" charset="0"/>
                <a:cs typeface="Times New Roman" panose="02020603050405020304" pitchFamily="18" charset="0"/>
              </a:rPr>
              <a:t>CH</a:t>
            </a:r>
            <a:r>
              <a:rPr lang="en-US" b="1" baseline="-25000" dirty="0">
                <a:solidFill>
                  <a:srgbClr val="C00000"/>
                </a:solidFill>
                <a:latin typeface="Times New Roman" panose="02020603050405020304" pitchFamily="18" charset="0"/>
                <a:cs typeface="Times New Roman" panose="02020603050405020304" pitchFamily="18" charset="0"/>
              </a:rPr>
              <a:t>3</a:t>
            </a:r>
            <a:r>
              <a:rPr lang="en-US" b="1" dirty="0">
                <a:solidFill>
                  <a:srgbClr val="C00000"/>
                </a:solidFill>
                <a:latin typeface="Times New Roman" panose="02020603050405020304" pitchFamily="18" charset="0"/>
                <a:cs typeface="Times New Roman" panose="02020603050405020304" pitchFamily="18" charset="0"/>
              </a:rPr>
              <a:t>COONa+HCl→CH</a:t>
            </a:r>
            <a:r>
              <a:rPr lang="en-US" b="1" baseline="-25000" dirty="0">
                <a:solidFill>
                  <a:srgbClr val="C00000"/>
                </a:solidFill>
                <a:latin typeface="Times New Roman" panose="02020603050405020304" pitchFamily="18" charset="0"/>
                <a:cs typeface="Times New Roman" panose="02020603050405020304" pitchFamily="18" charset="0"/>
              </a:rPr>
              <a:t>3</a:t>
            </a:r>
            <a:r>
              <a:rPr lang="en-US" b="1" dirty="0">
                <a:solidFill>
                  <a:srgbClr val="C00000"/>
                </a:solidFill>
                <a:latin typeface="Times New Roman" panose="02020603050405020304" pitchFamily="18" charset="0"/>
                <a:cs typeface="Times New Roman" panose="02020603050405020304" pitchFamily="18" charset="0"/>
              </a:rPr>
              <a:t>COOH+NaCl</a:t>
            </a:r>
          </a:p>
          <a:p>
            <a:r>
              <a:rPr lang="en-US" b="1"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When a salt of a weak acid is titrated with a strong acid, the anion of the weak acid is replaced by that of the strong acid, and the weak acid itself is liberated in the undissociated form] </a:t>
            </a:r>
            <a:endParaRPr lang="en-US" b="1"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t>
            </a:r>
            <a:r>
              <a:rPr lang="en-US" dirty="0">
                <a:effectLst/>
                <a:latin typeface="Times New Roman" panose="02020603050405020304" pitchFamily="18" charset="0"/>
                <a:cs typeface="Times New Roman" panose="02020603050405020304" pitchFamily="18" charset="0"/>
              </a:rPr>
              <a:t>he acetate ion is replaced by the chloride ion after the endpoint</a:t>
            </a:r>
          </a:p>
          <a:p>
            <a:pPr marL="342900" indent="-342900">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The initial increase in conductivity is because the conductivity of the chloride ion is slightly greater than that of the acetate ion.  </a:t>
            </a:r>
          </a:p>
          <a:p>
            <a:pPr marL="342900" indent="-342900">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Until the replacement is nearly complete, the solution contains enough sodium acetate to suppress the ionization of the liberated acetic acid, so resulting in a negligible increase in the conductivity of the solution. </a:t>
            </a:r>
          </a:p>
          <a:p>
            <a:pPr marL="342900" indent="-342900">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However, near the equivalent point, the acetic acid is sufficiently</a:t>
            </a:r>
          </a:p>
          <a:p>
            <a:r>
              <a:rPr lang="en-US" dirty="0">
                <a:effectLst/>
                <a:latin typeface="Times New Roman" panose="02020603050405020304" pitchFamily="18" charset="0"/>
                <a:cs typeface="Times New Roman" panose="02020603050405020304" pitchFamily="18" charset="0"/>
              </a:rPr>
              <a:t>ionized to affect the conductivity, and a rounded portion of the curve is obtained.</a:t>
            </a:r>
          </a:p>
          <a:p>
            <a:pPr marL="342900" indent="-342900">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Beyond the equivalence point, when an excess of HCl is present (ionization of acetic acid is very much suppressed) therefore, the conductivity arises rapidly</a:t>
            </a:r>
          </a:p>
        </p:txBody>
      </p:sp>
      <p:pic>
        <p:nvPicPr>
          <p:cNvPr id="4" name="Picture 3">
            <a:extLst>
              <a:ext uri="{FF2B5EF4-FFF2-40B4-BE49-F238E27FC236}">
                <a16:creationId xmlns:a16="http://schemas.microsoft.com/office/drawing/2014/main" id="{BCD71596-F4C7-1155-95E4-8425A5BEDB0A}"/>
              </a:ext>
            </a:extLst>
          </p:cNvPr>
          <p:cNvPicPr>
            <a:picLocks noChangeAspect="1"/>
          </p:cNvPicPr>
          <p:nvPr/>
        </p:nvPicPr>
        <p:blipFill rotWithShape="1">
          <a:blip r:embed="rId3">
            <a:extLst>
              <a:ext uri="{28A0092B-C50C-407E-A947-70E740481C1C}">
                <a14:useLocalDpi xmlns:a14="http://schemas.microsoft.com/office/drawing/2010/main" val="0"/>
              </a:ext>
            </a:extLst>
          </a:blip>
          <a:srcRect l="10534" t="7247" r="21747" b="5125"/>
          <a:stretch/>
        </p:blipFill>
        <p:spPr>
          <a:xfrm>
            <a:off x="9155723" y="838200"/>
            <a:ext cx="3124200" cy="3115760"/>
          </a:xfrm>
          <a:prstGeom prst="rect">
            <a:avLst/>
          </a:prstGeom>
        </p:spPr>
      </p:pic>
    </p:spTree>
    <p:extLst>
      <p:ext uri="{BB962C8B-B14F-4D97-AF65-F5344CB8AC3E}">
        <p14:creationId xmlns:p14="http://schemas.microsoft.com/office/powerpoint/2010/main" val="187163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524"/>
            <a:ext cx="10287000" cy="954107"/>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Redox (Oxidation-Reduction) Titration</a:t>
            </a:r>
          </a:p>
          <a:p>
            <a:r>
              <a:rPr lang="en-US" sz="2800" dirty="0">
                <a:latin typeface="Times New Roman" pitchFamily="18" charset="0"/>
                <a:cs typeface="Times New Roman" pitchFamily="18" charset="0"/>
              </a:rPr>
              <a:t>Titration of ferrous ions with dichromate ions:</a:t>
            </a:r>
          </a:p>
        </p:txBody>
      </p:sp>
      <p:sp>
        <p:nvSpPr>
          <p:cNvPr id="3" name="TextBox 2"/>
          <p:cNvSpPr txBox="1"/>
          <p:nvPr/>
        </p:nvSpPr>
        <p:spPr>
          <a:xfrm>
            <a:off x="7315200" y="1142999"/>
            <a:ext cx="4953000" cy="414589"/>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6 Fe</a:t>
            </a:r>
            <a:r>
              <a:rPr lang="en-US" sz="2000" b="1" baseline="30000" dirty="0">
                <a:solidFill>
                  <a:srgbClr val="FF0000"/>
                </a:solidFill>
                <a:latin typeface="Times New Roman" pitchFamily="18" charset="0"/>
                <a:cs typeface="Times New Roman" pitchFamily="18" charset="0"/>
              </a:rPr>
              <a:t>2+</a:t>
            </a:r>
            <a:r>
              <a:rPr lang="en-US" sz="2000" b="1" dirty="0">
                <a:solidFill>
                  <a:srgbClr val="FF0000"/>
                </a:solidFill>
                <a:latin typeface="Times New Roman" pitchFamily="18" charset="0"/>
                <a:cs typeface="Times New Roman" pitchFamily="18" charset="0"/>
              </a:rPr>
              <a:t>+Cr</a:t>
            </a:r>
            <a:r>
              <a:rPr lang="en-US" sz="2000" b="1" baseline="-25000" dirty="0">
                <a:solidFill>
                  <a:srgbClr val="FF0000"/>
                </a:solidFill>
                <a:latin typeface="Times New Roman" pitchFamily="18" charset="0"/>
                <a:cs typeface="Times New Roman" pitchFamily="18" charset="0"/>
              </a:rPr>
              <a:t>2</a:t>
            </a:r>
            <a:r>
              <a:rPr lang="en-US" sz="2000" b="1" dirty="0">
                <a:solidFill>
                  <a:srgbClr val="FF0000"/>
                </a:solidFill>
                <a:latin typeface="Times New Roman" pitchFamily="18" charset="0"/>
                <a:cs typeface="Times New Roman" pitchFamily="18" charset="0"/>
              </a:rPr>
              <a:t>O</a:t>
            </a:r>
            <a:r>
              <a:rPr lang="en-US" sz="2000" b="1" baseline="-25000" dirty="0">
                <a:solidFill>
                  <a:srgbClr val="FF0000"/>
                </a:solidFill>
                <a:latin typeface="Times New Roman" pitchFamily="18" charset="0"/>
                <a:cs typeface="Times New Roman" pitchFamily="18" charset="0"/>
              </a:rPr>
              <a:t>7</a:t>
            </a:r>
            <a:r>
              <a:rPr lang="en-US" sz="2000" b="1" baseline="30000" dirty="0">
                <a:solidFill>
                  <a:srgbClr val="FF0000"/>
                </a:solidFill>
                <a:latin typeface="Times New Roman" pitchFamily="18" charset="0"/>
                <a:cs typeface="Times New Roman" pitchFamily="18" charset="0"/>
              </a:rPr>
              <a:t>2-</a:t>
            </a:r>
            <a:r>
              <a:rPr lang="en-US" sz="2000" b="1" dirty="0">
                <a:solidFill>
                  <a:srgbClr val="FF0000"/>
                </a:solidFill>
                <a:latin typeface="Times New Roman" pitchFamily="18" charset="0"/>
                <a:cs typeface="Times New Roman" pitchFamily="18" charset="0"/>
              </a:rPr>
              <a:t>+14H</a:t>
            </a:r>
            <a:r>
              <a:rPr lang="en-US" sz="2000" b="1" baseline="30000" dirty="0">
                <a:solidFill>
                  <a:srgbClr val="FF0000"/>
                </a:solidFill>
                <a:latin typeface="Times New Roman" pitchFamily="18" charset="0"/>
                <a:cs typeface="Times New Roman" pitchFamily="18" charset="0"/>
              </a:rPr>
              <a:t>+</a:t>
            </a:r>
            <a:r>
              <a:rPr lang="en-US" sz="2000" b="1" dirty="0">
                <a:solidFill>
                  <a:srgbClr val="FF0000"/>
                </a:solidFill>
                <a:latin typeface="Times New Roman" pitchFamily="18" charset="0"/>
                <a:cs typeface="Times New Roman" pitchFamily="18" charset="0"/>
              </a:rPr>
              <a:t>→6Fe</a:t>
            </a:r>
            <a:r>
              <a:rPr lang="en-US" sz="2000" b="1" baseline="30000" dirty="0">
                <a:solidFill>
                  <a:srgbClr val="FF0000"/>
                </a:solidFill>
                <a:latin typeface="Times New Roman" pitchFamily="18" charset="0"/>
                <a:cs typeface="Times New Roman" pitchFamily="18" charset="0"/>
              </a:rPr>
              <a:t>3+</a:t>
            </a:r>
            <a:r>
              <a:rPr lang="en-US" sz="2000" b="1" dirty="0">
                <a:solidFill>
                  <a:srgbClr val="FF0000"/>
                </a:solidFill>
                <a:latin typeface="Times New Roman" pitchFamily="18" charset="0"/>
                <a:cs typeface="Times New Roman" pitchFamily="18" charset="0"/>
              </a:rPr>
              <a:t>+2Cr</a:t>
            </a:r>
            <a:r>
              <a:rPr lang="en-US" sz="2000" b="1" baseline="30000" dirty="0">
                <a:solidFill>
                  <a:srgbClr val="FF0000"/>
                </a:solidFill>
                <a:latin typeface="Times New Roman" pitchFamily="18" charset="0"/>
                <a:cs typeface="Times New Roman" pitchFamily="18" charset="0"/>
              </a:rPr>
              <a:t>3+</a:t>
            </a:r>
            <a:r>
              <a:rPr lang="en-US" sz="2000" b="1" dirty="0">
                <a:solidFill>
                  <a:srgbClr val="FF0000"/>
                </a:solidFill>
                <a:latin typeface="Times New Roman" pitchFamily="18" charset="0"/>
                <a:cs typeface="Times New Roman" pitchFamily="18" charset="0"/>
              </a:rPr>
              <a:t>+7H</a:t>
            </a:r>
            <a:r>
              <a:rPr lang="en-US" sz="2000" b="1" baseline="-25000" dirty="0">
                <a:solidFill>
                  <a:srgbClr val="FF0000"/>
                </a:solidFill>
                <a:latin typeface="Times New Roman" pitchFamily="18" charset="0"/>
                <a:cs typeface="Times New Roman" pitchFamily="18" charset="0"/>
              </a:rPr>
              <a:t>2</a:t>
            </a:r>
            <a:r>
              <a:rPr lang="en-US" sz="2000" b="1" dirty="0">
                <a:solidFill>
                  <a:srgbClr val="FF0000"/>
                </a:solidFill>
                <a:latin typeface="Times New Roman" pitchFamily="18" charset="0"/>
                <a:cs typeface="Times New Roman" pitchFamily="18" charset="0"/>
              </a:rPr>
              <a:t>O</a:t>
            </a:r>
          </a:p>
        </p:txBody>
      </p:sp>
      <p:graphicFrame>
        <p:nvGraphicFramePr>
          <p:cNvPr id="4" name="Chart 3"/>
          <p:cNvGraphicFramePr>
            <a:graphicFrameLocks/>
          </p:cNvGraphicFramePr>
          <p:nvPr>
            <p:extLst>
              <p:ext uri="{D42A27DB-BD31-4B8C-83A1-F6EECF244321}">
                <p14:modId xmlns:p14="http://schemas.microsoft.com/office/powerpoint/2010/main" val="4118761777"/>
              </p:ext>
            </p:extLst>
          </p:nvPr>
        </p:nvGraphicFramePr>
        <p:xfrm>
          <a:off x="8229600" y="1600200"/>
          <a:ext cx="3784276" cy="23622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a:spLocks noGrp="1"/>
          </p:cNvSpPr>
          <p:nvPr>
            <p:ph type="sldNum" sz="quarter" idx="12"/>
          </p:nvPr>
        </p:nvSpPr>
        <p:spPr/>
        <p:txBody>
          <a:bodyPr/>
          <a:lstStyle/>
          <a:p>
            <a:fld id="{328A8F8D-F7C6-4C8C-A6C4-E705C1B77E7C}" type="slidenum">
              <a:rPr lang="en-US" sz="2000">
                <a:solidFill>
                  <a:srgbClr val="00B050"/>
                </a:solidFill>
                <a:latin typeface="Times New Roman" pitchFamily="18" charset="0"/>
                <a:cs typeface="Times New Roman" pitchFamily="18" charset="0"/>
              </a:rPr>
              <a:t>35</a:t>
            </a:fld>
            <a:endParaRPr lang="en-US" sz="2000" dirty="0">
              <a:solidFill>
                <a:srgbClr val="00B050"/>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BA68336F-DDA1-D23C-7B4D-EC135E7DBE49}"/>
              </a:ext>
            </a:extLst>
          </p:cNvPr>
          <p:cNvSpPr/>
          <p:nvPr/>
        </p:nvSpPr>
        <p:spPr>
          <a:xfrm>
            <a:off x="153040" y="1618422"/>
            <a:ext cx="7712485" cy="4524315"/>
          </a:xfrm>
          <a:prstGeom prst="rect">
            <a:avLst/>
          </a:prstGeom>
        </p:spPr>
        <p:txBody>
          <a:bodyPr wrap="square">
            <a:spAutoFit/>
          </a:bodyPr>
          <a:lstStyle/>
          <a:p>
            <a:pPr>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Redox Reaction</a:t>
            </a:r>
            <a:r>
              <a:rPr lang="en-US" altLang="en-US" dirty="0">
                <a:latin typeface="Times New Roman" panose="02020603050405020304" pitchFamily="18" charset="0"/>
                <a:cs typeface="Times New Roman" panose="02020603050405020304" pitchFamily="18" charset="0"/>
              </a:rPr>
              <a:t>-(Oxidation-reduction reaction),  </a:t>
            </a:r>
          </a:p>
          <a:p>
            <a:pPr>
              <a:spcBef>
                <a:spcPct val="0"/>
              </a:spcBef>
              <a:buFontTx/>
              <a:buNone/>
            </a:pPr>
            <a:r>
              <a:rPr lang="en-US" altLang="en-US" dirty="0">
                <a:latin typeface="Times New Roman" panose="02020603050405020304" pitchFamily="18" charset="0"/>
                <a:cs typeface="Times New Roman" panose="02020603050405020304" pitchFamily="18" charset="0"/>
              </a:rPr>
              <a:t>Reactions in which electrons are transferred from one substance to another, </a:t>
            </a:r>
            <a:r>
              <a:rPr lang="en-US" altLang="en-US" dirty="0">
                <a:solidFill>
                  <a:srgbClr val="0000FF"/>
                </a:solidFill>
                <a:latin typeface="Times New Roman" panose="02020603050405020304" pitchFamily="18" charset="0"/>
                <a:cs typeface="Times New Roman" panose="02020603050405020304" pitchFamily="18" charset="0"/>
              </a:rPr>
              <a:t>Oxidation(</a:t>
            </a:r>
            <a:r>
              <a:rPr lang="en-US" altLang="en-US" dirty="0">
                <a:latin typeface="Times New Roman" panose="02020603050405020304" pitchFamily="18" charset="0"/>
                <a:cs typeface="Times New Roman" panose="02020603050405020304" pitchFamily="18" charset="0"/>
              </a:rPr>
              <a:t> Loss of electrons)</a:t>
            </a:r>
          </a:p>
          <a:p>
            <a:pPr>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Reduction(</a:t>
            </a:r>
            <a:r>
              <a:rPr lang="en-US" altLang="en-US" dirty="0">
                <a:latin typeface="Times New Roman" panose="02020603050405020304" pitchFamily="18" charset="0"/>
                <a:cs typeface="Times New Roman" panose="02020603050405020304" pitchFamily="18" charset="0"/>
              </a:rPr>
              <a:t>Gain of electrons)</a:t>
            </a:r>
          </a:p>
          <a:p>
            <a:pPr>
              <a:spcBef>
                <a:spcPct val="0"/>
              </a:spcBef>
            </a:pPr>
            <a:endParaRPr lang="en-US" dirty="0">
              <a:latin typeface="Times New Roman" panose="02020603050405020304" pitchFamily="18" charset="0"/>
              <a:cs typeface="Times New Roman" panose="02020603050405020304" pitchFamily="18" charset="0"/>
            </a:endParaRPr>
          </a:p>
          <a:p>
            <a:pPr marL="285750" indent="-285750">
              <a:spcBef>
                <a:spcPct val="0"/>
              </a:spcBef>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spcBef>
                <a:spcPct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Consider the titration of a reducing agent (e.g., </a:t>
            </a:r>
            <a:r>
              <a:rPr lang="en-US" sz="2000" b="1" dirty="0">
                <a:solidFill>
                  <a:srgbClr val="FF0000"/>
                </a:solidFill>
                <a:latin typeface="Times New Roman" panose="02020603050405020304" pitchFamily="18" charset="0"/>
                <a:cs typeface="Times New Roman" panose="02020603050405020304" pitchFamily="18" charset="0"/>
              </a:rPr>
              <a:t>iron(II) ion</a:t>
            </a:r>
            <a:r>
              <a:rPr lang="en-US" sz="2000" dirty="0">
                <a:latin typeface="Times New Roman" panose="02020603050405020304" pitchFamily="18" charset="0"/>
                <a:cs typeface="Times New Roman" panose="02020603050405020304" pitchFamily="18" charset="0"/>
              </a:rPr>
              <a:t>) with an oxidizing agent (e.g., potassium dichromate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K</a:t>
            </a:r>
            <a:r>
              <a:rPr lang="en-US" sz="2000" b="1" baseline="-25000" dirty="0">
                <a:solidFill>
                  <a:srgbClr val="FF0000"/>
                </a:solidFill>
                <a:latin typeface="Times New Roman" panose="02020603050405020304" pitchFamily="18" charset="0"/>
                <a:cs typeface="Times New Roman" panose="02020603050405020304" pitchFamily="18" charset="0"/>
              </a:rPr>
              <a:t>2</a:t>
            </a:r>
            <a:r>
              <a:rPr lang="en-US" sz="2000" b="1" dirty="0">
                <a:solidFill>
                  <a:srgbClr val="FF0000"/>
                </a:solidFill>
                <a:latin typeface="Times New Roman" panose="02020603050405020304" pitchFamily="18" charset="0"/>
                <a:cs typeface="Times New Roman" pitchFamily="18" charset="0"/>
              </a:rPr>
              <a:t>Cr</a:t>
            </a:r>
            <a:r>
              <a:rPr lang="en-US" sz="2000" b="1" baseline="-25000" dirty="0">
                <a:solidFill>
                  <a:srgbClr val="FF0000"/>
                </a:solidFill>
                <a:latin typeface="Times New Roman" panose="02020603050405020304" pitchFamily="18" charset="0"/>
                <a:cs typeface="Times New Roman" pitchFamily="18" charset="0"/>
              </a:rPr>
              <a:t>2</a:t>
            </a:r>
            <a:r>
              <a:rPr lang="en-US" sz="2000" b="1" dirty="0">
                <a:solidFill>
                  <a:srgbClr val="FF0000"/>
                </a:solidFill>
                <a:latin typeface="Times New Roman" panose="02020603050405020304" pitchFamily="18" charset="0"/>
                <a:cs typeface="Times New Roman" pitchFamily="18" charset="0"/>
              </a:rPr>
              <a:t>O</a:t>
            </a:r>
            <a:r>
              <a:rPr lang="en-US" sz="2000" b="1" baseline="-25000" dirty="0">
                <a:solidFill>
                  <a:srgbClr val="FF0000"/>
                </a:solidFill>
                <a:latin typeface="Times New Roman" panose="02020603050405020304" pitchFamily="18" charset="0"/>
                <a:cs typeface="Times New Roman" pitchFamily="18" charset="0"/>
              </a:rPr>
              <a:t>7</a:t>
            </a:r>
            <a:r>
              <a:rPr lang="en-US" sz="2000" dirty="0">
                <a:latin typeface="Times New Roman" panose="02020603050405020304" pitchFamily="18" charset="0"/>
                <a:cs typeface="Times New Roman" panose="02020603050405020304" pitchFamily="18" charset="0"/>
              </a:rPr>
              <a:t>). C</a:t>
            </a:r>
            <a:r>
              <a:rPr lang="en-IQ" sz="2000" dirty="0">
                <a:latin typeface="Times New Roman" panose="02020603050405020304" pitchFamily="18" charset="0"/>
                <a:cs typeface="Times New Roman" panose="02020603050405020304" pitchFamily="18" charset="0"/>
              </a:rPr>
              <a:t>onducted in </a:t>
            </a:r>
            <a:r>
              <a:rPr lang="en-US" sz="2000" dirty="0">
                <a:latin typeface="Times New Roman" panose="02020603050405020304" pitchFamily="18" charset="0"/>
                <a:cs typeface="Times New Roman" panose="02020603050405020304" pitchFamily="18" charset="0"/>
              </a:rPr>
              <a:t>an acidic</a:t>
            </a:r>
            <a:r>
              <a:rPr lang="en-IQ" sz="2000" dirty="0">
                <a:latin typeface="Times New Roman" panose="02020603050405020304" pitchFamily="18" charset="0"/>
                <a:cs typeface="Times New Roman" panose="02020603050405020304" pitchFamily="18" charset="0"/>
              </a:rPr>
              <a:t> medium</a:t>
            </a:r>
            <a:endParaRPr lang="en-US" altLang="en-US" sz="2000" dirty="0">
              <a:latin typeface="Times New Roman" panose="02020603050405020304" pitchFamily="18" charset="0"/>
              <a:cs typeface="Times New Roman" panose="02020603050405020304" pitchFamily="18" charset="0"/>
            </a:endParaRPr>
          </a:p>
          <a:p>
            <a:pPr marL="285750" indent="-285750">
              <a:spcBef>
                <a:spcPct val="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In this method, the decrease in the hydrogen ions concentration shows the decrease in the conductivity at the end point</a:t>
            </a:r>
          </a:p>
          <a:p>
            <a:pPr marL="285750" indent="-285750">
              <a:spcBef>
                <a:spcPct val="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Since the mobility of H+ ions is high, so a sharp decrease in the conductivity is expected during the initial part of the  titration </a:t>
            </a:r>
          </a:p>
          <a:p>
            <a:pPr marL="285750" indent="-285750">
              <a:spcBef>
                <a:spcPct val="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After the equivalent point the addition of the titrant shows the stability in the conductivity.</a:t>
            </a:r>
          </a:p>
        </p:txBody>
      </p:sp>
      <p:sp>
        <p:nvSpPr>
          <p:cNvPr id="11" name="TextBox 10">
            <a:extLst>
              <a:ext uri="{FF2B5EF4-FFF2-40B4-BE49-F238E27FC236}">
                <a16:creationId xmlns:a16="http://schemas.microsoft.com/office/drawing/2014/main" id="{E865ADE9-8501-B62F-1765-1580171EF144}"/>
              </a:ext>
            </a:extLst>
          </p:cNvPr>
          <p:cNvSpPr txBox="1"/>
          <p:nvPr/>
        </p:nvSpPr>
        <p:spPr>
          <a:xfrm rot="16032532">
            <a:off x="7352737" y="2506383"/>
            <a:ext cx="1465851" cy="369332"/>
          </a:xfrm>
          <a:prstGeom prst="rect">
            <a:avLst/>
          </a:prstGeom>
          <a:noFill/>
        </p:spPr>
        <p:txBody>
          <a:bodyPr wrap="none" rtlCol="0">
            <a:spAutoFit/>
          </a:bodyPr>
          <a:lstStyle/>
          <a:p>
            <a:r>
              <a:rPr lang="en-US" dirty="0"/>
              <a:t>Conductance </a:t>
            </a:r>
            <a:endParaRPr lang="en-IQ" dirty="0"/>
          </a:p>
        </p:txBody>
      </p:sp>
      <p:sp>
        <p:nvSpPr>
          <p:cNvPr id="12" name="TextBox 11">
            <a:extLst>
              <a:ext uri="{FF2B5EF4-FFF2-40B4-BE49-F238E27FC236}">
                <a16:creationId xmlns:a16="http://schemas.microsoft.com/office/drawing/2014/main" id="{8A09D1C1-4304-478C-A4BF-C92C07495490}"/>
              </a:ext>
            </a:extLst>
          </p:cNvPr>
          <p:cNvSpPr txBox="1"/>
          <p:nvPr/>
        </p:nvSpPr>
        <p:spPr>
          <a:xfrm>
            <a:off x="9677400" y="4191000"/>
            <a:ext cx="1282723" cy="369332"/>
          </a:xfrm>
          <a:prstGeom prst="rect">
            <a:avLst/>
          </a:prstGeom>
          <a:noFill/>
        </p:spPr>
        <p:txBody>
          <a:bodyPr wrap="none" rtlCol="0">
            <a:spAutoFit/>
          </a:bodyPr>
          <a:lstStyle/>
          <a:p>
            <a:r>
              <a:rPr lang="en-IQ" dirty="0"/>
              <a:t>K</a:t>
            </a:r>
            <a:r>
              <a:rPr lang="en-IQ" baseline="-25000" dirty="0"/>
              <a:t>2</a:t>
            </a:r>
            <a:r>
              <a:rPr lang="en-IQ" dirty="0"/>
              <a:t>Cr</a:t>
            </a:r>
            <a:r>
              <a:rPr lang="en-IQ" baseline="-25000" dirty="0"/>
              <a:t>2</a:t>
            </a:r>
            <a:r>
              <a:rPr lang="en-IQ" dirty="0"/>
              <a:t>O</a:t>
            </a:r>
            <a:r>
              <a:rPr lang="en-IQ" baseline="-25000" dirty="0"/>
              <a:t>7</a:t>
            </a:r>
            <a:r>
              <a:rPr lang="en-IQ" dirty="0"/>
              <a:t>, ml</a:t>
            </a:r>
          </a:p>
        </p:txBody>
      </p:sp>
    </p:spTree>
    <p:extLst>
      <p:ext uri="{BB962C8B-B14F-4D97-AF65-F5344CB8AC3E}">
        <p14:creationId xmlns:p14="http://schemas.microsoft.com/office/powerpoint/2010/main" val="4229596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1"/>
            <a:ext cx="11734800" cy="3539430"/>
          </a:xfrm>
          <a:prstGeom prst="rect">
            <a:avLst/>
          </a:prstGeom>
        </p:spPr>
        <p:txBody>
          <a:bodyPr wrap="square">
            <a:spAutoFit/>
          </a:bodyPr>
          <a:lstStyle/>
          <a:p>
            <a:pPr algn="ctr"/>
            <a:r>
              <a:rPr lang="en-US" sz="2800" b="1" dirty="0">
                <a:solidFill>
                  <a:srgbClr val="C00000"/>
                </a:solidFill>
                <a:latin typeface="Times New Roman" pitchFamily="18" charset="0"/>
                <a:cs typeface="Times New Roman" pitchFamily="18" charset="0"/>
              </a:rPr>
              <a:t>Complexometric Titration</a:t>
            </a:r>
          </a:p>
          <a:p>
            <a:r>
              <a:rPr lang="en-US" sz="2800" dirty="0">
                <a:latin typeface="Times New Roman" pitchFamily="18" charset="0"/>
                <a:cs typeface="Times New Roman" pitchFamily="18" charset="0"/>
              </a:rPr>
              <a:t>Ex.:-KCl vs. Hg(ClO</a:t>
            </a:r>
            <a:r>
              <a:rPr lang="en-US" sz="2800" baseline="-25000" dirty="0">
                <a:latin typeface="Times New Roman" pitchFamily="18" charset="0"/>
                <a:cs typeface="Times New Roman" pitchFamily="18" charset="0"/>
              </a:rPr>
              <a:t>4</a:t>
            </a:r>
            <a:r>
              <a:rPr lang="en-US" sz="2800" dirty="0">
                <a:latin typeface="Times New Roman" pitchFamily="18" charset="0"/>
                <a:cs typeface="Times New Roman" pitchFamily="18" charset="0"/>
              </a:rPr>
              <a:t>)</a:t>
            </a:r>
            <a:r>
              <a:rPr lang="en-US" sz="2800" baseline="-25000" dirty="0">
                <a:latin typeface="Times New Roman" pitchFamily="18" charset="0"/>
                <a:cs typeface="Times New Roman" pitchFamily="18" charset="0"/>
              </a:rPr>
              <a:t>2</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marL="457200" indent="-457200">
              <a:buFont typeface="Wingdings" pitchFamily="2" charset="2"/>
              <a:buChar char="Ø"/>
            </a:pPr>
            <a:r>
              <a:rPr lang="en-US" sz="2800" dirty="0">
                <a:latin typeface="Times New Roman" pitchFamily="18" charset="0"/>
                <a:cs typeface="Times New Roman" pitchFamily="18" charset="0"/>
              </a:rPr>
              <a:t>Non-aqueous titrations can also be measured using conductometry.</a:t>
            </a:r>
          </a:p>
          <a:p>
            <a:r>
              <a:rPr lang="en-US" sz="2800" dirty="0">
                <a:latin typeface="Times New Roman" pitchFamily="18" charset="0"/>
                <a:cs typeface="Times New Roman" pitchFamily="18" charset="0"/>
              </a:rPr>
              <a:t>Ex:- </a:t>
            </a:r>
          </a:p>
          <a:p>
            <a:r>
              <a:rPr lang="en-US" sz="2800" dirty="0">
                <a:latin typeface="Times New Roman" pitchFamily="18" charset="0"/>
                <a:cs typeface="Times New Roman" pitchFamily="18" charset="0"/>
              </a:rPr>
              <a:t>a)Titration of weak bases vs. perchloric acid in </a:t>
            </a:r>
            <a:r>
              <a:rPr lang="en-US" sz="2800" dirty="0" err="1">
                <a:latin typeface="Times New Roman" pitchFamily="18" charset="0"/>
                <a:cs typeface="Times New Roman" pitchFamily="18" charset="0"/>
              </a:rPr>
              <a:t>dioxan</a:t>
            </a:r>
            <a:r>
              <a:rPr lang="en-US" sz="2800" dirty="0">
                <a:latin typeface="Times New Roman" pitchFamily="18" charset="0"/>
                <a:cs typeface="Times New Roman" pitchFamily="18" charset="0"/>
              </a:rPr>
              <a:t>-formic acid.</a:t>
            </a:r>
          </a:p>
          <a:p>
            <a:r>
              <a:rPr lang="en-US" sz="2800" dirty="0">
                <a:latin typeface="Times New Roman" pitchFamily="18" charset="0"/>
                <a:cs typeface="Times New Roman" pitchFamily="18" charset="0"/>
              </a:rPr>
              <a:t>b)Titration of weak organic acids in methanol vs. tetramethyl ammonium hydroxide in methanol-benzene.</a:t>
            </a:r>
          </a:p>
        </p:txBody>
      </p:sp>
      <p:sp>
        <p:nvSpPr>
          <p:cNvPr id="4" name="Slide Number Placeholder 1"/>
          <p:cNvSpPr>
            <a:spLocks noGrp="1"/>
          </p:cNvSpPr>
          <p:nvPr>
            <p:ph type="sldNum" sz="quarter" idx="12"/>
          </p:nvPr>
        </p:nvSpPr>
        <p:spPr/>
        <p:txBody>
          <a:bodyPr/>
          <a:lstStyle/>
          <a:p>
            <a:fld id="{328A8F8D-F7C6-4C8C-A6C4-E705C1B77E7C}" type="slidenum">
              <a:rPr lang="en-US" sz="2000">
                <a:solidFill>
                  <a:srgbClr val="00B050"/>
                </a:solidFill>
                <a:latin typeface="Times New Roman" pitchFamily="18" charset="0"/>
                <a:cs typeface="Times New Roman" pitchFamily="18" charset="0"/>
              </a:rPr>
              <a:t>36</a:t>
            </a:fld>
            <a:endParaRPr lang="en-US" sz="20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029624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03499"/>
            <a:ext cx="11887200" cy="4216539"/>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             ADVANTAGES OF CONDUCTOMETRIC TITRATIONS</a:t>
            </a:r>
          </a:p>
          <a:p>
            <a:endParaRPr lang="en-US" sz="2800" b="1" dirty="0">
              <a:latin typeface="Times New Roman" pitchFamily="18" charset="0"/>
              <a:cs typeface="Times New Roman" pitchFamily="18" charset="0"/>
            </a:endParaRPr>
          </a:p>
          <a:p>
            <a:pPr marL="457200" indent="-457200">
              <a:buFont typeface="Wingdings" pitchFamily="2" charset="2"/>
              <a:buChar char="Ø"/>
            </a:pPr>
            <a:r>
              <a:rPr lang="en-US" sz="2800" dirty="0">
                <a:latin typeface="Times New Roman" pitchFamily="18" charset="0"/>
                <a:cs typeface="Times New Roman" pitchFamily="18" charset="0"/>
              </a:rPr>
              <a:t>No need of an indicator</a:t>
            </a:r>
          </a:p>
          <a:p>
            <a:pPr marL="457200" indent="-457200">
              <a:buFont typeface="Wingdings" pitchFamily="2" charset="2"/>
              <a:buChar char="Ø"/>
            </a:pPr>
            <a:r>
              <a:rPr lang="en-US" sz="2800" dirty="0">
                <a:latin typeface="Times New Roman" pitchFamily="18" charset="0"/>
                <a:cs typeface="Times New Roman" pitchFamily="18" charset="0"/>
              </a:rPr>
              <a:t>Colored or dilute solutions or turbid suspensions can be used for titrations.</a:t>
            </a:r>
          </a:p>
          <a:p>
            <a:pPr marL="457200" indent="-457200">
              <a:buFont typeface="Wingdings" pitchFamily="2" charset="2"/>
              <a:buChar char="Ø"/>
            </a:pPr>
            <a:r>
              <a:rPr lang="en-US" sz="2800" dirty="0">
                <a:latin typeface="Times New Roman" pitchFamily="18" charset="0"/>
                <a:cs typeface="Times New Roman" pitchFamily="18" charset="0"/>
              </a:rPr>
              <a:t>Temperature is maintained constant throughout the titration.</a:t>
            </a:r>
          </a:p>
          <a:p>
            <a:pPr marL="457200" indent="-457200">
              <a:buFont typeface="Wingdings" pitchFamily="2" charset="2"/>
              <a:buChar char="Ø"/>
            </a:pPr>
            <a:r>
              <a:rPr lang="en-US" sz="2800" dirty="0">
                <a:latin typeface="Times New Roman" pitchFamily="18" charset="0"/>
                <a:cs typeface="Times New Roman" pitchFamily="18" charset="0"/>
              </a:rPr>
              <a:t>The end point can be determined accurately and errors are minimized as the end point is being determined graphically.</a:t>
            </a:r>
          </a:p>
          <a:p>
            <a:endParaRPr lang="en-US" sz="2800" dirty="0">
              <a:latin typeface="Times New Roman" pitchFamily="18" charset="0"/>
              <a:cs typeface="Times New Roman" pitchFamily="18" charset="0"/>
            </a:endParaRPr>
          </a:p>
        </p:txBody>
      </p:sp>
      <p:sp>
        <p:nvSpPr>
          <p:cNvPr id="4" name="Slide Number Placeholder 1"/>
          <p:cNvSpPr>
            <a:spLocks noGrp="1"/>
          </p:cNvSpPr>
          <p:nvPr>
            <p:ph type="sldNum" sz="quarter" idx="12"/>
          </p:nvPr>
        </p:nvSpPr>
        <p:spPr/>
        <p:txBody>
          <a:bodyPr/>
          <a:lstStyle/>
          <a:p>
            <a:fld id="{328A8F8D-F7C6-4C8C-A6C4-E705C1B77E7C}" type="slidenum">
              <a:rPr lang="en-US" sz="2000">
                <a:solidFill>
                  <a:srgbClr val="00B050"/>
                </a:solidFill>
                <a:latin typeface="Times New Roman" pitchFamily="18" charset="0"/>
                <a:cs typeface="Times New Roman" pitchFamily="18" charset="0"/>
              </a:rPr>
              <a:t>37</a:t>
            </a:fld>
            <a:endParaRPr lang="en-US" sz="20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169740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a:xfrm>
            <a:off x="6096000" y="1828800"/>
            <a:ext cx="6096000" cy="990600"/>
          </a:xfrm>
          <a:prstGeom prst="rect">
            <a:avLst/>
          </a:prstGeom>
          <a:ln w="12700">
            <a:solidFill>
              <a:schemeClr val="tx1"/>
            </a:solidFill>
            <a:miter lim="800000"/>
            <a:headEnd/>
            <a:tailEnd/>
          </a:ln>
        </p:spPr>
        <p:txBody>
          <a:bodyPr vert="horz" lIns="91440" tIns="45720" rIns="91440" bIns="45720" rtlCol="0" anchor="ctr">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endParaRPr lang="en-US" altLang="en-US" sz="2400" b="1" dirty="0">
              <a:solidFill>
                <a:schemeClr val="tx1"/>
              </a:solidFill>
              <a:latin typeface="Ink Free" panose="03080402000500000000" pitchFamily="66" charset="0"/>
            </a:endParaRPr>
          </a:p>
          <a:p>
            <a:pPr>
              <a:buFontTx/>
              <a:buNone/>
            </a:pPr>
            <a:r>
              <a:rPr lang="en-US" altLang="en-US" sz="2400" b="1" dirty="0">
                <a:solidFill>
                  <a:schemeClr val="tx1"/>
                </a:solidFill>
                <a:latin typeface="Ink Free" panose="03080402000500000000" pitchFamily="66" charset="0"/>
              </a:rPr>
              <a:t>Salinity</a:t>
            </a:r>
            <a:r>
              <a:rPr lang="en-US" altLang="en-US" sz="2400" dirty="0">
                <a:latin typeface="Ink Free" panose="03080402000500000000" pitchFamily="66" charset="0"/>
              </a:rPr>
              <a:t> </a:t>
            </a:r>
            <a:r>
              <a:rPr lang="en-US" altLang="en-US" sz="2400" dirty="0">
                <a:solidFill>
                  <a:srgbClr val="00B050"/>
                </a:solidFill>
                <a:latin typeface="Ink Free" panose="03080402000500000000" pitchFamily="66" charset="0"/>
              </a:rPr>
              <a:t>is the total concentration of all </a:t>
            </a:r>
            <a:r>
              <a:rPr lang="en-US" altLang="en-US" sz="2400" b="1" dirty="0">
                <a:solidFill>
                  <a:schemeClr val="tx1"/>
                </a:solidFill>
                <a:latin typeface="Ink Free" panose="03080402000500000000" pitchFamily="66" charset="0"/>
              </a:rPr>
              <a:t>dissolved salts </a:t>
            </a:r>
            <a:r>
              <a:rPr lang="en-US" altLang="en-US" sz="2400" dirty="0">
                <a:solidFill>
                  <a:srgbClr val="00B050"/>
                </a:solidFill>
                <a:latin typeface="Ink Free" panose="03080402000500000000" pitchFamily="66" charset="0"/>
              </a:rPr>
              <a:t>in </a:t>
            </a:r>
            <a:r>
              <a:rPr lang="en-US" altLang="en-US" sz="2400" b="1" dirty="0">
                <a:solidFill>
                  <a:srgbClr val="0070C0"/>
                </a:solidFill>
                <a:latin typeface="Ink Free" panose="03080402000500000000" pitchFamily="66" charset="0"/>
              </a:rPr>
              <a:t>water</a:t>
            </a:r>
          </a:p>
          <a:p>
            <a:pPr>
              <a:buFontTx/>
              <a:buNone/>
            </a:pPr>
            <a:endParaRPr lang="en-US" altLang="en-US" sz="1800" dirty="0">
              <a:latin typeface="Ink Free" panose="03080402000500000000" pitchFamily="66" charset="0"/>
            </a:endParaRPr>
          </a:p>
        </p:txBody>
      </p:sp>
      <p:pic>
        <p:nvPicPr>
          <p:cNvPr id="15" name="Picture 8" descr="salinity_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95600"/>
            <a:ext cx="6553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1"/>
          <p:cNvCxnSpPr>
            <a:cxnSpLocks noChangeShapeType="1"/>
          </p:cNvCxnSpPr>
          <p:nvPr/>
        </p:nvCxnSpPr>
        <p:spPr bwMode="auto">
          <a:xfrm flipH="1" flipV="1">
            <a:off x="6072187" y="4191000"/>
            <a:ext cx="2462213" cy="1114425"/>
          </a:xfrm>
          <a:prstGeom prst="straightConnector1">
            <a:avLst/>
          </a:prstGeom>
          <a:noFill/>
          <a:ln w="9525" algn="ctr">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7"/>
          <p:cNvCxnSpPr>
            <a:cxnSpLocks noChangeShapeType="1"/>
          </p:cNvCxnSpPr>
          <p:nvPr/>
        </p:nvCxnSpPr>
        <p:spPr bwMode="auto">
          <a:xfrm flipH="1" flipV="1">
            <a:off x="6915150" y="4038600"/>
            <a:ext cx="1695450" cy="1252538"/>
          </a:xfrm>
          <a:prstGeom prst="straightConnector1">
            <a:avLst/>
          </a:prstGeom>
          <a:noFill/>
          <a:ln w="9525" algn="ctr">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1"/>
          <p:cNvCxnSpPr>
            <a:cxnSpLocks noChangeShapeType="1"/>
          </p:cNvCxnSpPr>
          <p:nvPr/>
        </p:nvCxnSpPr>
        <p:spPr bwMode="auto">
          <a:xfrm flipH="1" flipV="1">
            <a:off x="7839075" y="4117181"/>
            <a:ext cx="847725" cy="1252538"/>
          </a:xfrm>
          <a:prstGeom prst="straightConnector1">
            <a:avLst/>
          </a:prstGeom>
          <a:noFill/>
          <a:ln w="9525" algn="ctr">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4"/>
          <p:cNvCxnSpPr>
            <a:cxnSpLocks noChangeShapeType="1"/>
          </p:cNvCxnSpPr>
          <p:nvPr/>
        </p:nvCxnSpPr>
        <p:spPr bwMode="auto">
          <a:xfrm flipH="1" flipV="1">
            <a:off x="8693150" y="4117181"/>
            <a:ext cx="69850" cy="1252538"/>
          </a:xfrm>
          <a:prstGeom prst="straightConnector1">
            <a:avLst/>
          </a:prstGeom>
          <a:noFill/>
          <a:ln w="9525" algn="ctr">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8"/>
          <p:cNvCxnSpPr>
            <a:cxnSpLocks noChangeShapeType="1"/>
          </p:cNvCxnSpPr>
          <p:nvPr/>
        </p:nvCxnSpPr>
        <p:spPr bwMode="auto">
          <a:xfrm flipV="1">
            <a:off x="8743950" y="4114800"/>
            <a:ext cx="781050" cy="1252538"/>
          </a:xfrm>
          <a:prstGeom prst="straightConnector1">
            <a:avLst/>
          </a:prstGeom>
          <a:noFill/>
          <a:ln w="9525" algn="ctr">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31"/>
          <p:cNvCxnSpPr>
            <a:cxnSpLocks noChangeShapeType="1"/>
          </p:cNvCxnSpPr>
          <p:nvPr/>
        </p:nvCxnSpPr>
        <p:spPr bwMode="auto">
          <a:xfrm flipV="1">
            <a:off x="8839200" y="4152900"/>
            <a:ext cx="1568451" cy="1181100"/>
          </a:xfrm>
          <a:prstGeom prst="straightConnector1">
            <a:avLst/>
          </a:prstGeom>
          <a:noFill/>
          <a:ln w="9525" algn="ctr">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34"/>
          <p:cNvCxnSpPr>
            <a:cxnSpLocks noChangeShapeType="1"/>
          </p:cNvCxnSpPr>
          <p:nvPr/>
        </p:nvCxnSpPr>
        <p:spPr bwMode="auto">
          <a:xfrm flipV="1">
            <a:off x="8794750" y="4157662"/>
            <a:ext cx="2711450" cy="1252538"/>
          </a:xfrm>
          <a:prstGeom prst="straightConnector1">
            <a:avLst/>
          </a:prstGeom>
          <a:noFill/>
          <a:ln w="9525" algn="ctr">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7162800" y="5410200"/>
            <a:ext cx="3653564" cy="369332"/>
          </a:xfrm>
          <a:prstGeom prst="rect">
            <a:avLst/>
          </a:prstGeom>
        </p:spPr>
        <p:txBody>
          <a:bodyPr wrap="none">
            <a:spAutoFit/>
          </a:bodyPr>
          <a:lstStyle/>
          <a:p>
            <a:pPr>
              <a:spcBef>
                <a:spcPct val="0"/>
              </a:spcBef>
            </a:pPr>
            <a:r>
              <a:rPr lang="en-US" altLang="en-US" dirty="0">
                <a:solidFill>
                  <a:srgbClr val="00B050"/>
                </a:solidFill>
                <a:latin typeface="Ink Free" panose="03080402000500000000" pitchFamily="66" charset="0"/>
              </a:rPr>
              <a:t>The most common </a:t>
            </a:r>
            <a:r>
              <a:rPr lang="en-US" altLang="en-US" b="1" dirty="0">
                <a:latin typeface="Ink Free" panose="03080402000500000000" pitchFamily="66" charset="0"/>
              </a:rPr>
              <a:t>ions</a:t>
            </a:r>
            <a:r>
              <a:rPr lang="en-US" altLang="en-US" dirty="0">
                <a:solidFill>
                  <a:srgbClr val="00B050"/>
                </a:solidFill>
                <a:latin typeface="Ink Free" panose="03080402000500000000" pitchFamily="66" charset="0"/>
              </a:rPr>
              <a:t> in </a:t>
            </a:r>
            <a:r>
              <a:rPr lang="en-US" altLang="en-US" b="1" dirty="0">
                <a:solidFill>
                  <a:srgbClr val="0070C0"/>
                </a:solidFill>
                <a:latin typeface="Ink Free" panose="03080402000500000000" pitchFamily="66" charset="0"/>
              </a:rPr>
              <a:t>sea water</a:t>
            </a:r>
          </a:p>
        </p:txBody>
      </p:sp>
      <p:sp>
        <p:nvSpPr>
          <p:cNvPr id="4" name="TextBox 3">
            <a:extLst>
              <a:ext uri="{FF2B5EF4-FFF2-40B4-BE49-F238E27FC236}">
                <a16:creationId xmlns:a16="http://schemas.microsoft.com/office/drawing/2014/main" id="{CF98101C-5AA1-96D7-7CFC-5B31F5736FEC}"/>
              </a:ext>
            </a:extLst>
          </p:cNvPr>
          <p:cNvSpPr txBox="1"/>
          <p:nvPr/>
        </p:nvSpPr>
        <p:spPr>
          <a:xfrm>
            <a:off x="152400" y="872490"/>
            <a:ext cx="5690516" cy="5632311"/>
          </a:xfrm>
          <a:prstGeom prst="rect">
            <a:avLst/>
          </a:prstGeom>
          <a:noFill/>
          <a:ln>
            <a:solidFill>
              <a:schemeClr val="accent1"/>
            </a:solidFill>
          </a:ln>
        </p:spPr>
        <p:txBody>
          <a:bodyPr wrap="square">
            <a:spAutoFit/>
          </a:bodyPr>
          <a:lstStyle/>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Water contains dissolved minerals, which are commonly referred to as total dissolved solids (TDS) or sometimes as total dissolved salts. </a:t>
            </a:r>
            <a:endParaRPr lang="en-US"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The amount of TDS depends on the water’s location and source. Some of the TDS can be toxic if present at concentrations beyond recommended levels.</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The standard method for measuring TDS is evaporating all the water from a 0.1-liter sample and weighing the residual minerals left in the vessel. However, collecting a sample and conducting a standard laboratory analysis or sending the sample to a water quality testing facility can be time-consuming.</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An electrical conductivity (EC) or TDS meter is a quick method to estimate TDS. </a:t>
            </a:r>
          </a:p>
          <a:p>
            <a:pPr marL="285750" indent="-285750" algn="l">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Water conducts electricity due to the presence of minerals (ions), so the more dissolved minerals, the more conductive the water becomes. </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Pure (distilled) water is a poor conductor of electricity because it contains very few dissolved minerals.</a:t>
            </a:r>
          </a:p>
        </p:txBody>
      </p:sp>
      <p:sp>
        <p:nvSpPr>
          <p:cNvPr id="7" name="TextBox 6">
            <a:extLst>
              <a:ext uri="{FF2B5EF4-FFF2-40B4-BE49-F238E27FC236}">
                <a16:creationId xmlns:a16="http://schemas.microsoft.com/office/drawing/2014/main" id="{2FB483E0-5963-5FEC-0554-93E7820B78FA}"/>
              </a:ext>
            </a:extLst>
          </p:cNvPr>
          <p:cNvSpPr txBox="1"/>
          <p:nvPr/>
        </p:nvSpPr>
        <p:spPr>
          <a:xfrm>
            <a:off x="5976266" y="552271"/>
            <a:ext cx="6137030" cy="1200329"/>
          </a:xfrm>
          <a:prstGeom prst="rect">
            <a:avLst/>
          </a:prstGeom>
          <a:noFill/>
          <a:ln>
            <a:solidFill>
              <a:schemeClr val="accent1"/>
            </a:solidFill>
          </a:ln>
        </p:spPr>
        <p:txBody>
          <a:bodyPr wrap="square">
            <a:spAutoFit/>
          </a:bodyPr>
          <a:lstStyle/>
          <a:p>
            <a:pPr marL="285750" indent="-285750" algn="l">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The units for TDS are usually expressed as milligrams per liter (mg/L), which is the same as parts per million (ppm). Some TDS meters also show parts per thousand (ppt), which is equal to 1,000 ppm.</a:t>
            </a:r>
          </a:p>
        </p:txBody>
      </p:sp>
      <p:sp>
        <p:nvSpPr>
          <p:cNvPr id="8" name="Rectangle 2">
            <a:extLst>
              <a:ext uri="{FF2B5EF4-FFF2-40B4-BE49-F238E27FC236}">
                <a16:creationId xmlns:a16="http://schemas.microsoft.com/office/drawing/2014/main" id="{7515611C-0B0C-205A-0E72-8CB7DBB80B19}"/>
              </a:ext>
            </a:extLst>
          </p:cNvPr>
          <p:cNvSpPr txBox="1">
            <a:spLocks noRot="1" noChangeArrowheads="1"/>
          </p:cNvSpPr>
          <p:nvPr/>
        </p:nvSpPr>
        <p:spPr>
          <a:xfrm>
            <a:off x="152400" y="152400"/>
            <a:ext cx="6400800" cy="40022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u="sng" dirty="0">
                <a:solidFill>
                  <a:srgbClr val="C00000"/>
                </a:solidFill>
                <a:latin typeface="Times New Roman" panose="02020603050405020304" pitchFamily="18" charset="0"/>
                <a:cs typeface="Times New Roman" panose="02020603050405020304" pitchFamily="18" charset="0"/>
              </a:rPr>
              <a:t>Measuring TDS With Conductivity Method</a:t>
            </a:r>
          </a:p>
        </p:txBody>
      </p:sp>
    </p:spTree>
    <p:extLst>
      <p:ext uri="{BB962C8B-B14F-4D97-AF65-F5344CB8AC3E}">
        <p14:creationId xmlns:p14="http://schemas.microsoft.com/office/powerpoint/2010/main" val="22797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txBox="1">
            <a:spLocks noChangeArrowheads="1"/>
          </p:cNvSpPr>
          <p:nvPr/>
        </p:nvSpPr>
        <p:spPr bwMode="auto">
          <a:xfrm>
            <a:off x="2057400" y="152400"/>
            <a:ext cx="65143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rgbClr val="4D4D4D"/>
                </a:solidFill>
                <a:latin typeface="Univers"/>
                <a:cs typeface="Arial" pitchFamily="34" charset="0"/>
              </a:defRPr>
            </a:lvl1pPr>
            <a:lvl2pPr marL="742950" indent="-285750">
              <a:spcBef>
                <a:spcPct val="20000"/>
              </a:spcBef>
              <a:buChar char="–"/>
              <a:defRPr sz="2400">
                <a:solidFill>
                  <a:srgbClr val="4D4D4D"/>
                </a:solidFill>
                <a:latin typeface="Univers"/>
                <a:cs typeface="Arial" pitchFamily="34" charset="0"/>
              </a:defRPr>
            </a:lvl2pPr>
            <a:lvl3pPr marL="1143000" indent="-228600">
              <a:spcBef>
                <a:spcPct val="20000"/>
              </a:spcBef>
              <a:buChar char="•"/>
              <a:defRPr sz="1600">
                <a:solidFill>
                  <a:srgbClr val="4D4D4D"/>
                </a:solidFill>
                <a:latin typeface="Univers"/>
                <a:cs typeface="Arial" pitchFamily="34" charset="0"/>
              </a:defRPr>
            </a:lvl3pPr>
            <a:lvl4pPr marL="1600200" indent="-228600">
              <a:spcBef>
                <a:spcPct val="20000"/>
              </a:spcBef>
              <a:buChar char="–"/>
              <a:defRPr sz="1600">
                <a:solidFill>
                  <a:srgbClr val="4D4D4D"/>
                </a:solidFill>
                <a:latin typeface="Univers"/>
                <a:cs typeface="Arial" pitchFamily="34" charset="0"/>
              </a:defRPr>
            </a:lvl4pPr>
            <a:lvl5pPr marL="2057400" indent="-228600">
              <a:spcBef>
                <a:spcPct val="20000"/>
              </a:spcBef>
              <a:buChar char="»"/>
              <a:defRPr sz="1600">
                <a:solidFill>
                  <a:srgbClr val="4D4D4D"/>
                </a:solidFill>
                <a:latin typeface="Univers"/>
                <a:cs typeface="Arial" pitchFamily="34" charset="0"/>
              </a:defRPr>
            </a:lvl5pPr>
            <a:lvl6pPr marL="2514600" indent="-228600" eaLnBrk="0" fontAlgn="base" hangingPunct="0">
              <a:spcBef>
                <a:spcPct val="20000"/>
              </a:spcBef>
              <a:spcAft>
                <a:spcPct val="0"/>
              </a:spcAft>
              <a:buChar char="»"/>
              <a:defRPr sz="1600">
                <a:solidFill>
                  <a:srgbClr val="4D4D4D"/>
                </a:solidFill>
                <a:latin typeface="Univers"/>
                <a:cs typeface="Arial" pitchFamily="34" charset="0"/>
              </a:defRPr>
            </a:lvl6pPr>
            <a:lvl7pPr marL="2971800" indent="-228600" eaLnBrk="0" fontAlgn="base" hangingPunct="0">
              <a:spcBef>
                <a:spcPct val="20000"/>
              </a:spcBef>
              <a:spcAft>
                <a:spcPct val="0"/>
              </a:spcAft>
              <a:buChar char="»"/>
              <a:defRPr sz="1600">
                <a:solidFill>
                  <a:srgbClr val="4D4D4D"/>
                </a:solidFill>
                <a:latin typeface="Univers"/>
                <a:cs typeface="Arial" pitchFamily="34" charset="0"/>
              </a:defRPr>
            </a:lvl7pPr>
            <a:lvl8pPr marL="3429000" indent="-228600" eaLnBrk="0" fontAlgn="base" hangingPunct="0">
              <a:spcBef>
                <a:spcPct val="20000"/>
              </a:spcBef>
              <a:spcAft>
                <a:spcPct val="0"/>
              </a:spcAft>
              <a:buChar char="»"/>
              <a:defRPr sz="1600">
                <a:solidFill>
                  <a:srgbClr val="4D4D4D"/>
                </a:solidFill>
                <a:latin typeface="Univers"/>
                <a:cs typeface="Arial" pitchFamily="34" charset="0"/>
              </a:defRPr>
            </a:lvl8pPr>
            <a:lvl9pPr marL="3886200" indent="-228600" eaLnBrk="0" fontAlgn="base" hangingPunct="0">
              <a:spcBef>
                <a:spcPct val="20000"/>
              </a:spcBef>
              <a:spcAft>
                <a:spcPct val="0"/>
              </a:spcAft>
              <a:buChar char="»"/>
              <a:defRPr sz="1600">
                <a:solidFill>
                  <a:srgbClr val="4D4D4D"/>
                </a:solidFill>
                <a:latin typeface="Univers"/>
                <a:cs typeface="Arial" pitchFamily="34" charset="0"/>
              </a:defRPr>
            </a:lvl9pPr>
          </a:lstStyle>
          <a:p>
            <a:pPr algn="r">
              <a:spcBef>
                <a:spcPct val="0"/>
              </a:spcBef>
              <a:buNone/>
            </a:pPr>
            <a:r>
              <a:rPr lang="en-US" altLang="en-US" sz="4400" dirty="0">
                <a:solidFill>
                  <a:srgbClr val="FF0000"/>
                </a:solidFill>
                <a:latin typeface="Ink Free" panose="03080402000500000000" pitchFamily="66" charset="0"/>
              </a:rPr>
              <a:t>Conductivity, Salinity, TDS</a:t>
            </a:r>
          </a:p>
        </p:txBody>
      </p:sp>
      <p:sp>
        <p:nvSpPr>
          <p:cNvPr id="11" name="Rectangle 3"/>
          <p:cNvSpPr txBox="1">
            <a:spLocks noChangeArrowheads="1"/>
          </p:cNvSpPr>
          <p:nvPr/>
        </p:nvSpPr>
        <p:spPr>
          <a:xfrm>
            <a:off x="5634037" y="1380227"/>
            <a:ext cx="5948363" cy="968375"/>
          </a:xfrm>
          <a:prstGeom prst="rect">
            <a:avLst/>
          </a:prstGeom>
          <a:ln w="12700">
            <a:solidFill>
              <a:schemeClr val="tx1"/>
            </a:solidFill>
            <a:miter lim="800000"/>
            <a:headEnd/>
            <a:tailEnd/>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b="1" dirty="0">
                <a:latin typeface="Ink Free" panose="03080402000500000000" pitchFamily="66" charset="0"/>
              </a:rPr>
              <a:t>Total dissolved solids (TDS) </a:t>
            </a:r>
            <a:r>
              <a:rPr lang="en-US" altLang="en-US" sz="2400" dirty="0">
                <a:solidFill>
                  <a:srgbClr val="00B050"/>
                </a:solidFill>
                <a:latin typeface="Ink Free" panose="03080402000500000000" pitchFamily="66" charset="0"/>
              </a:rPr>
              <a:t>combine the sum of all </a:t>
            </a:r>
            <a:r>
              <a:rPr lang="en-US" altLang="en-US" sz="2400" b="1" dirty="0">
                <a:latin typeface="Ink Free" panose="03080402000500000000" pitchFamily="66" charset="0"/>
              </a:rPr>
              <a:t>ion particles </a:t>
            </a:r>
            <a:r>
              <a:rPr lang="en-US" altLang="en-US" sz="2400" dirty="0">
                <a:solidFill>
                  <a:srgbClr val="00B050"/>
                </a:solidFill>
                <a:latin typeface="Ink Free" panose="03080402000500000000" pitchFamily="66" charset="0"/>
              </a:rPr>
              <a:t>that are smaller than 2 microns</a:t>
            </a:r>
          </a:p>
          <a:p>
            <a:pPr marL="0" indent="0">
              <a:buNone/>
            </a:pPr>
            <a:endParaRPr lang="en-US" altLang="en-US" sz="1800" dirty="0">
              <a:latin typeface="Ink Free" panose="03080402000500000000" pitchFamily="66" charset="0"/>
            </a:endParaRPr>
          </a:p>
          <a:p>
            <a:pPr marL="0" indent="0">
              <a:buNone/>
            </a:pPr>
            <a:endParaRPr lang="en-US" altLang="en-US" sz="1800" dirty="0">
              <a:latin typeface="Ink Free" panose="03080402000500000000" pitchFamily="66" charset="0"/>
            </a:endParaRPr>
          </a:p>
        </p:txBody>
      </p:sp>
      <p:pic>
        <p:nvPicPr>
          <p:cNvPr id="12" name="Picture 2" descr="tds_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43200"/>
            <a:ext cx="667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ent Arrow 12">
            <a:extLst>
              <a:ext uri="{FF2B5EF4-FFF2-40B4-BE49-F238E27FC236}">
                <a16:creationId xmlns:a16="http://schemas.microsoft.com/office/drawing/2014/main" id="{D841EADB-D469-492B-936A-9F2FAF4D3977}"/>
              </a:ext>
            </a:extLst>
          </p:cNvPr>
          <p:cNvSpPr/>
          <p:nvPr/>
        </p:nvSpPr>
        <p:spPr bwMode="auto">
          <a:xfrm flipH="1">
            <a:off x="8828089" y="3308350"/>
            <a:ext cx="884237" cy="1239838"/>
          </a:xfrm>
          <a:prstGeom prst="bentArrow">
            <a:avLst/>
          </a:prstGeom>
          <a:noFill/>
          <a:ln w="25400" cap="flat" cmpd="sng" algn="ctr">
            <a:solidFill>
              <a:srgbClr val="FF0000"/>
            </a:solidFill>
            <a:prstDash val="solid"/>
            <a:round/>
            <a:headEnd type="none" w="med" len="med"/>
            <a:tailEnd type="none" w="med" len="med"/>
          </a:ln>
          <a:effectLst/>
        </p:spPr>
        <p:txBody>
          <a:bodyPr/>
          <a:lstStyle/>
          <a:p>
            <a:pPr>
              <a:defRPr/>
            </a:pPr>
            <a:endParaRPr lang="en-US">
              <a:latin typeface="Ink Free" panose="03080402000500000000" pitchFamily="66" charset="0"/>
            </a:endParaRPr>
          </a:p>
        </p:txBody>
      </p:sp>
      <p:sp>
        <p:nvSpPr>
          <p:cNvPr id="3" name="Rectangle 2"/>
          <p:cNvSpPr/>
          <p:nvPr/>
        </p:nvSpPr>
        <p:spPr>
          <a:xfrm>
            <a:off x="8612982" y="5029200"/>
            <a:ext cx="2055019" cy="1143000"/>
          </a:xfrm>
          <a:prstGeom prst="rect">
            <a:avLst/>
          </a:prstGeom>
        </p:spPr>
        <p:txBody>
          <a:bodyPr wrap="square">
            <a:spAutoFit/>
          </a:bodyPr>
          <a:lstStyle/>
          <a:p>
            <a:pPr>
              <a:spcBef>
                <a:spcPct val="0"/>
              </a:spcBef>
            </a:pPr>
            <a:r>
              <a:rPr lang="en-US" altLang="en-US" b="1" dirty="0">
                <a:latin typeface="Ink Free" panose="03080402000500000000" pitchFamily="66" charset="0"/>
              </a:rPr>
              <a:t>EPA</a:t>
            </a:r>
            <a:r>
              <a:rPr lang="en-US" altLang="en-US" dirty="0">
                <a:latin typeface="Ink Free" panose="03080402000500000000" pitchFamily="66" charset="0"/>
              </a:rPr>
              <a:t> </a:t>
            </a:r>
            <a:r>
              <a:rPr lang="en-US" altLang="en-US" dirty="0">
                <a:solidFill>
                  <a:srgbClr val="00B050"/>
                </a:solidFill>
                <a:latin typeface="Ink Free" panose="03080402000500000000" pitchFamily="66" charset="0"/>
              </a:rPr>
              <a:t>recommends an upper limit of </a:t>
            </a:r>
            <a:r>
              <a:rPr lang="en-US" altLang="en-US" b="1" dirty="0">
                <a:latin typeface="Ink Free" panose="03080402000500000000" pitchFamily="66" charset="0"/>
              </a:rPr>
              <a:t>500 mg/L TDS</a:t>
            </a:r>
          </a:p>
          <a:p>
            <a:pPr>
              <a:spcBef>
                <a:spcPct val="0"/>
              </a:spcBef>
            </a:pPr>
            <a:endParaRPr lang="en-US" altLang="en-US" sz="1200" dirty="0">
              <a:latin typeface="Ink Free" panose="03080402000500000000" pitchFamily="66" charset="0"/>
            </a:endParaRPr>
          </a:p>
        </p:txBody>
      </p:sp>
      <p:sp>
        <p:nvSpPr>
          <p:cNvPr id="4" name="TextBox 3">
            <a:extLst>
              <a:ext uri="{FF2B5EF4-FFF2-40B4-BE49-F238E27FC236}">
                <a16:creationId xmlns:a16="http://schemas.microsoft.com/office/drawing/2014/main" id="{7CD6BE52-C5BC-5418-B191-3BBE947922BE}"/>
              </a:ext>
            </a:extLst>
          </p:cNvPr>
          <p:cNvSpPr txBox="1"/>
          <p:nvPr/>
        </p:nvSpPr>
        <p:spPr>
          <a:xfrm>
            <a:off x="381000" y="1371600"/>
            <a:ext cx="4343400" cy="892552"/>
          </a:xfrm>
          <a:prstGeom prst="rect">
            <a:avLst/>
          </a:prstGeom>
          <a:noFill/>
        </p:spPr>
        <p:txBody>
          <a:bodyPr wrap="square">
            <a:spAutoFit/>
          </a:bodyPr>
          <a:lstStyle/>
          <a:p>
            <a:pPr eaLnBrk="1" hangingPunct="1">
              <a:defRPr/>
            </a:pPr>
            <a:r>
              <a:rPr lang="en-US" sz="2800" i="1" dirty="0">
                <a:latin typeface="Times New Roman" panose="02020603050405020304" pitchFamily="18" charset="0"/>
                <a:cs typeface="Times New Roman" panose="02020603050405020304" pitchFamily="18" charset="0"/>
              </a:rPr>
              <a:t>TDS = 0.7 </a:t>
            </a:r>
            <a:r>
              <a:rPr lang="en-US" sz="2800" i="1" dirty="0" err="1">
                <a:latin typeface="Times New Roman" panose="02020603050405020304" pitchFamily="18" charset="0"/>
                <a:cs typeface="Times New Roman" panose="02020603050405020304" pitchFamily="18" charset="0"/>
              </a:rPr>
              <a:t>σ</a:t>
            </a:r>
            <a:r>
              <a:rPr lang="en-US" sz="2800" i="1" dirty="0">
                <a:latin typeface="Times New Roman" panose="02020603050405020304" pitchFamily="18" charset="0"/>
                <a:cs typeface="Times New Roman" panose="02020603050405020304" pitchFamily="18" charset="0"/>
              </a:rPr>
              <a:t>  </a:t>
            </a:r>
          </a:p>
          <a:p>
            <a:pPr lvl="1" eaLnBrk="1" hangingPunct="1">
              <a:defRPr/>
            </a:pPr>
            <a:r>
              <a:rPr lang="en-US" sz="2400" i="1" dirty="0" err="1">
                <a:latin typeface="Times New Roman" panose="02020603050405020304" pitchFamily="18" charset="0"/>
                <a:cs typeface="Times New Roman" panose="02020603050405020304" pitchFamily="18" charset="0"/>
              </a:rPr>
              <a:t>σ</a:t>
            </a:r>
            <a:r>
              <a:rPr lang="en-US" sz="2400" i="1" dirty="0">
                <a:latin typeface="Times New Roman" panose="02020603050405020304" pitchFamily="18" charset="0"/>
                <a:cs typeface="Times New Roman" panose="02020603050405020304" pitchFamily="18" charset="0"/>
              </a:rPr>
              <a:t> = conductivity (</a:t>
            </a:r>
            <a:r>
              <a:rPr lang="en-US" sz="2400" i="1" dirty="0" err="1">
                <a:latin typeface="Times New Roman" panose="02020603050405020304" pitchFamily="18" charset="0"/>
                <a:cs typeface="Times New Roman" panose="02020603050405020304" pitchFamily="18" charset="0"/>
              </a:rPr>
              <a:t>μs</a:t>
            </a:r>
            <a:r>
              <a:rPr lang="en-US" sz="2400" i="1" dirty="0">
                <a:latin typeface="Times New Roman" panose="02020603050405020304" pitchFamily="18" charset="0"/>
                <a:cs typeface="Times New Roman" panose="02020603050405020304" pitchFamily="18" charset="0"/>
              </a:rPr>
              <a:t>/cm)</a:t>
            </a:r>
          </a:p>
        </p:txBody>
      </p:sp>
    </p:spTree>
    <p:extLst>
      <p:ext uri="{BB962C8B-B14F-4D97-AF65-F5344CB8AC3E}">
        <p14:creationId xmlns:p14="http://schemas.microsoft.com/office/powerpoint/2010/main" val="2755792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100521"/>
            <a:ext cx="11811000" cy="6370975"/>
          </a:xfrm>
          <a:prstGeom prst="rect">
            <a:avLst/>
          </a:prstGeom>
          <a:noFill/>
        </p:spPr>
        <p:txBody>
          <a:bodyPr wrap="square" rtlCol="0">
            <a:spAutoFit/>
          </a:bodyPr>
          <a:lstStyle/>
          <a:p>
            <a:pPr marL="457200" indent="-457200" algn="just">
              <a:buFont typeface="Wingdings" pitchFamily="2" charset="2"/>
              <a:buChar char="v"/>
            </a:pPr>
            <a:r>
              <a:rPr lang="en-US" sz="2000" b="1" dirty="0">
                <a:solidFill>
                  <a:srgbClr val="C00000"/>
                </a:solidFill>
                <a:latin typeface="Times New Roman" pitchFamily="18" charset="0"/>
                <a:cs typeface="Times New Roman" pitchFamily="18" charset="0"/>
              </a:rPr>
              <a:t>Conductometry</a:t>
            </a:r>
            <a:r>
              <a:rPr lang="en-US" sz="2000" dirty="0">
                <a:latin typeface="Times New Roman" pitchFamily="18" charset="0"/>
                <a:cs typeface="Times New Roman" pitchFamily="18" charset="0"/>
              </a:rPr>
              <a:t> means measuring the conductivity of ionic solutions caused by the mobility of ions toward respective electrodes in the presence of an electric field.</a:t>
            </a:r>
          </a:p>
          <a:p>
            <a:pPr marL="457200" indent="-457200" algn="just">
              <a:buFont typeface="Wingdings" pitchFamily="2" charset="2"/>
              <a:buChar char="v"/>
            </a:pPr>
            <a:r>
              <a:rPr lang="en-US" sz="2000" dirty="0">
                <a:latin typeface="Times New Roman" pitchFamily="18" charset="0"/>
                <a:cs typeface="Times New Roman" pitchFamily="18" charset="0"/>
              </a:rPr>
              <a:t>Conductivity is measured using a conductometer. The Unit of conductivity is mhos(</a:t>
            </a:r>
            <a:r>
              <a:rPr lang="en-US" sz="2000" dirty="0"/>
              <a:t>Ω</a:t>
            </a:r>
            <a:r>
              <a:rPr lang="en-US" sz="2000" baseline="30000" dirty="0"/>
              <a:t>-1</a:t>
            </a:r>
            <a:r>
              <a:rPr lang="en-US" sz="2000" dirty="0">
                <a:latin typeface="Times New Roman" pitchFamily="18" charset="0"/>
                <a:cs typeface="Times New Roman" pitchFamily="18" charset="0"/>
              </a:rPr>
              <a:t>).</a:t>
            </a:r>
          </a:p>
          <a:p>
            <a:pPr marL="457200" indent="-457200" algn="just">
              <a:buFont typeface="Wingdings" pitchFamily="2" charset="2"/>
              <a:buChar char="v"/>
            </a:pPr>
            <a:r>
              <a:rPr lang="en-US" sz="2000" dirty="0">
                <a:latin typeface="Times New Roman" pitchFamily="18" charset="0"/>
                <a:cs typeface="Times New Roman" pitchFamily="18" charset="0"/>
              </a:rPr>
              <a:t>Conductivity is generally measured using a Wheatstone bridge circuit and a conductivity cell made of platinum.</a:t>
            </a:r>
          </a:p>
          <a:p>
            <a:pPr marL="342900" indent="-34290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latin typeface="Times New Roman" panose="02020603050405020304" pitchFamily="18" charset="0"/>
                <a:cs typeface="Times New Roman" panose="02020603050405020304" pitchFamily="18" charset="0"/>
              </a:rPr>
              <a:t>The electrical conductivity measurement detects the number of cations or anions (salts) in solution</a:t>
            </a:r>
          </a:p>
          <a:p>
            <a:pPr marL="342900" indent="-34290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latin typeface="Times New Roman" panose="02020603050405020304" pitchFamily="18" charset="0"/>
                <a:cs typeface="Times New Roman" panose="02020603050405020304" pitchFamily="18" charset="0"/>
              </a:rPr>
              <a:t>The greater the number of anions or cations, the greater the electrical conductivity reading. </a:t>
            </a:r>
          </a:p>
          <a:p>
            <a:pPr marL="342900" indent="-34290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latin typeface="Times New Roman" panose="02020603050405020304" pitchFamily="18" charset="0"/>
                <a:cs typeface="Times New Roman" panose="02020603050405020304" pitchFamily="18" charset="0"/>
              </a:rPr>
              <a:t>The ions generally associated with salinity are Ca</a:t>
            </a:r>
            <a:r>
              <a:rPr lang="en-US" altLang="en-US" sz="2000" baseline="30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 Mg</a:t>
            </a:r>
            <a:r>
              <a:rPr lang="en-US" altLang="en-US" sz="2000" baseline="30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 K</a:t>
            </a:r>
            <a:r>
              <a:rPr lang="en-US" altLang="en-US" sz="2000" baseline="30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Na</a:t>
            </a:r>
            <a:r>
              <a:rPr lang="en-US" altLang="en-US" sz="2000" baseline="30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H</a:t>
            </a:r>
            <a:r>
              <a:rPr lang="en-US" altLang="en-US" sz="2000" baseline="30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(cations), or NO</a:t>
            </a:r>
            <a:r>
              <a:rPr lang="en-US" altLang="en-US" sz="2000" baseline="-25000" dirty="0">
                <a:latin typeface="Times New Roman" panose="02020603050405020304" pitchFamily="18" charset="0"/>
                <a:cs typeface="Times New Roman" panose="02020603050405020304" pitchFamily="18" charset="0"/>
              </a:rPr>
              <a:t>3</a:t>
            </a:r>
            <a:r>
              <a:rPr lang="en-US" altLang="en-US" sz="2000" baseline="30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SO</a:t>
            </a:r>
            <a:r>
              <a:rPr lang="en-US" altLang="en-US" sz="2000" baseline="-25000" dirty="0">
                <a:latin typeface="Times New Roman" panose="02020603050405020304" pitchFamily="18" charset="0"/>
                <a:cs typeface="Times New Roman" panose="02020603050405020304" pitchFamily="18" charset="0"/>
              </a:rPr>
              <a:t>4</a:t>
            </a:r>
            <a:r>
              <a:rPr lang="en-US" altLang="en-US" sz="2000" baseline="30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 Cl</a:t>
            </a:r>
            <a:r>
              <a:rPr lang="en-US" altLang="en-US" sz="2000" baseline="30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HCO</a:t>
            </a:r>
            <a:r>
              <a:rPr lang="en-US" altLang="en-US" sz="2000" baseline="-25000" dirty="0">
                <a:latin typeface="Times New Roman" panose="02020603050405020304" pitchFamily="18" charset="0"/>
                <a:cs typeface="Times New Roman" panose="02020603050405020304" pitchFamily="18" charset="0"/>
              </a:rPr>
              <a:t>3</a:t>
            </a:r>
            <a:r>
              <a:rPr lang="en-US" altLang="en-US" sz="2000" baseline="30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OH</a:t>
            </a:r>
            <a:r>
              <a:rPr lang="en-US" altLang="en-US" sz="2000" baseline="30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(anions).</a:t>
            </a:r>
          </a:p>
          <a:p>
            <a:pPr marL="457200" indent="-457200" algn="just">
              <a:buFont typeface="Wingdings" pitchFamily="2" charset="2"/>
              <a:buChar char="v"/>
            </a:pPr>
            <a:r>
              <a:rPr lang="en-US" sz="2000" dirty="0">
                <a:latin typeface="Times New Roman" pitchFamily="18" charset="0"/>
                <a:cs typeface="Times New Roman" pitchFamily="18" charset="0"/>
              </a:rPr>
              <a:t>The magnitude of conductometric titration is based on Ohm’s law.</a:t>
            </a:r>
          </a:p>
          <a:p>
            <a:pPr marL="457200" indent="-457200" algn="just">
              <a:buFont typeface="Wingdings" pitchFamily="2" charset="2"/>
              <a:buChar char="v"/>
            </a:pPr>
            <a:endParaRPr lang="en-US" sz="2000" dirty="0">
              <a:latin typeface="Times New Roman" pitchFamily="18" charset="0"/>
              <a:cs typeface="Times New Roman" pitchFamily="18" charset="0"/>
            </a:endParaRPr>
          </a:p>
          <a:p>
            <a:pPr marL="457200" indent="-457200" algn="just">
              <a:buFont typeface="Wingdings" pitchFamily="2" charset="2"/>
              <a:buChar char="v"/>
            </a:pPr>
            <a:endParaRPr lang="en-US" sz="2000" dirty="0">
              <a:latin typeface="Times New Roman" pitchFamily="18" charset="0"/>
              <a:cs typeface="Times New Roman" pitchFamily="18" charset="0"/>
            </a:endParaRPr>
          </a:p>
          <a:p>
            <a:pPr marL="457200" indent="-457200" algn="just">
              <a:buFont typeface="Wingdings" pitchFamily="2" charset="2"/>
              <a:buChar char="v"/>
            </a:pPr>
            <a:endParaRPr lang="en-US" sz="2000" dirty="0">
              <a:latin typeface="Times New Roman" pitchFamily="18" charset="0"/>
              <a:cs typeface="Times New Roman" pitchFamily="18" charset="0"/>
            </a:endParaRPr>
          </a:p>
          <a:p>
            <a:pPr marL="457200" indent="-457200" algn="just">
              <a:buFont typeface="Wingdings" pitchFamily="2" charset="2"/>
              <a:buChar char="v"/>
            </a:pPr>
            <a:endParaRPr lang="en-US" sz="2000" dirty="0">
              <a:latin typeface="Times New Roman" pitchFamily="18" charset="0"/>
              <a:cs typeface="Times New Roman" pitchFamily="18" charset="0"/>
            </a:endParaRPr>
          </a:p>
          <a:p>
            <a:pPr marL="285750" indent="-285750" eaLnBrk="1" hangingPunct="1">
              <a:buFont typeface="Wingdings" pitchFamily="2" charset="2"/>
              <a:buChar char="v"/>
              <a:defRPr/>
            </a:pPr>
            <a:r>
              <a:rPr lang="en-US" dirty="0">
                <a:latin typeface="Times New Roman" panose="02020603050405020304" pitchFamily="18" charset="0"/>
                <a:cs typeface="Times New Roman" panose="02020603050405020304" pitchFamily="18" charset="0"/>
              </a:rPr>
              <a:t>The ability of an ion to carry current is a function of:</a:t>
            </a:r>
          </a:p>
          <a:p>
            <a:pPr marL="742950" lvl="1" indent="-285750" eaLnBrk="1" hangingPunct="1">
              <a:buFont typeface="Wingdings" pitchFamily="2" charset="2"/>
              <a:buChar char="ü"/>
              <a:defRPr/>
            </a:pPr>
            <a:r>
              <a:rPr lang="en-US" dirty="0">
                <a:latin typeface="Times New Roman" panose="02020603050405020304" pitchFamily="18" charset="0"/>
                <a:cs typeface="Times New Roman" panose="02020603050405020304" pitchFamily="18" charset="0"/>
              </a:rPr>
              <a:t>Ions charge (more charge, more current)</a:t>
            </a:r>
          </a:p>
          <a:p>
            <a:pPr marL="742950" lvl="1" indent="-285750" eaLnBrk="1" hangingPunct="1">
              <a:buFont typeface="Wingdings" pitchFamily="2" charset="2"/>
              <a:buChar char="ü"/>
              <a:defRPr/>
            </a:pPr>
            <a:r>
              <a:rPr lang="en-US" dirty="0">
                <a:latin typeface="Times New Roman" panose="02020603050405020304" pitchFamily="18" charset="0"/>
                <a:cs typeface="Times New Roman" panose="02020603050405020304" pitchFamily="18" charset="0"/>
              </a:rPr>
              <a:t>Ions mass or size (larger ions conduct less)</a:t>
            </a:r>
          </a:p>
          <a:p>
            <a:pPr marL="15875" lvl="1" indent="441325" eaLnBrk="1" hangingPunct="1">
              <a:buFont typeface="Wingdings" pitchFamily="2" charset="2"/>
              <a:buChar char="v"/>
              <a:defRPr/>
            </a:pPr>
            <a:r>
              <a:rPr lang="en-US" dirty="0">
                <a:latin typeface="Times New Roman" panose="02020603050405020304" pitchFamily="18" charset="0"/>
                <a:cs typeface="Times New Roman" panose="02020603050405020304" pitchFamily="18" charset="0"/>
              </a:rPr>
              <a:t>Water with absolutely no impurities (does not exist)[Conducts electricity very poorly]</a:t>
            </a:r>
          </a:p>
          <a:p>
            <a:pPr marL="295275" lvl="1" indent="-295275" eaLnBrk="1" hangingPunct="1">
              <a:buFont typeface="Wingdings" pitchFamily="2" charset="2"/>
              <a:buChar char="v"/>
              <a:defRPr/>
            </a:pPr>
            <a:r>
              <a:rPr lang="en-US" dirty="0">
                <a:latin typeface="Times New Roman" panose="02020603050405020304" pitchFamily="18" charset="0"/>
                <a:cs typeface="Times New Roman" panose="02020603050405020304" pitchFamily="18" charset="0"/>
              </a:rPr>
              <a:t>Impurities in water increase conductivity, so, when measuring the conductivity of water, one can estimate the degree of impurities</a:t>
            </a:r>
            <a:endParaRPr lang="en-IQ"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28A8F8D-F7C6-4C8C-A6C4-E705C1B77E7C}" type="slidenum">
              <a:rPr lang="en-US" sz="2400">
                <a:solidFill>
                  <a:srgbClr val="00B050"/>
                </a:solidFill>
                <a:latin typeface="Times New Roman" pitchFamily="18" charset="0"/>
                <a:cs typeface="Times New Roman" pitchFamily="18" charset="0"/>
              </a:rPr>
              <a:t>4</a:t>
            </a:fld>
            <a:endParaRPr lang="en-US" sz="2400" dirty="0">
              <a:solidFill>
                <a:srgbClr val="00B050"/>
              </a:solidFill>
              <a:latin typeface="Times New Roman" pitchFamily="18" charset="0"/>
              <a:cs typeface="Times New Roman" pitchFamily="18" charset="0"/>
            </a:endParaRPr>
          </a:p>
        </p:txBody>
      </p:sp>
      <p:graphicFrame>
        <p:nvGraphicFramePr>
          <p:cNvPr id="7" name="Object 3">
            <a:extLst>
              <a:ext uri="{FF2B5EF4-FFF2-40B4-BE49-F238E27FC236}">
                <a16:creationId xmlns:a16="http://schemas.microsoft.com/office/drawing/2014/main" id="{C85BBF15-B974-84C4-5090-0DE0721D500C}"/>
              </a:ext>
            </a:extLst>
          </p:cNvPr>
          <p:cNvGraphicFramePr>
            <a:graphicFrameLocks noChangeAspect="1"/>
          </p:cNvGraphicFramePr>
          <p:nvPr>
            <p:extLst>
              <p:ext uri="{D42A27DB-BD31-4B8C-83A1-F6EECF244321}">
                <p14:modId xmlns:p14="http://schemas.microsoft.com/office/powerpoint/2010/main" val="257080283"/>
              </p:ext>
            </p:extLst>
          </p:nvPr>
        </p:nvGraphicFramePr>
        <p:xfrm>
          <a:off x="1828801" y="3657600"/>
          <a:ext cx="1044980" cy="914034"/>
        </p:xfrm>
        <a:graphic>
          <a:graphicData uri="http://schemas.openxmlformats.org/presentationml/2006/ole">
            <mc:AlternateContent xmlns:mc="http://schemas.openxmlformats.org/markup-compatibility/2006">
              <mc:Choice xmlns:v="urn:schemas-microsoft-com:vml" Requires="v">
                <p:oleObj r:id="rId3" imgW="471600" imgH="361440" progId="">
                  <p:embed/>
                </p:oleObj>
              </mc:Choice>
              <mc:Fallback>
                <p:oleObj r:id="rId3" imgW="471600" imgH="361440" progId="">
                  <p:embed/>
                  <p:pic>
                    <p:nvPicPr>
                      <p:cNvPr id="40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657600"/>
                        <a:ext cx="1044980" cy="914034"/>
                      </a:xfrm>
                      <a:prstGeom prst="rect">
                        <a:avLst/>
                      </a:prstGeom>
                      <a:noFill/>
                    </p:spPr>
                  </p:pic>
                </p:oleObj>
              </mc:Fallback>
            </mc:AlternateContent>
          </a:graphicData>
        </a:graphic>
      </p:graphicFrame>
      <p:graphicFrame>
        <p:nvGraphicFramePr>
          <p:cNvPr id="8" name="Object 4">
            <a:extLst>
              <a:ext uri="{FF2B5EF4-FFF2-40B4-BE49-F238E27FC236}">
                <a16:creationId xmlns:a16="http://schemas.microsoft.com/office/drawing/2014/main" id="{9E64AC63-9FE4-136A-A2FC-DC6F7C2B89D6}"/>
              </a:ext>
            </a:extLst>
          </p:cNvPr>
          <p:cNvGraphicFramePr>
            <a:graphicFrameLocks noChangeAspect="1"/>
          </p:cNvGraphicFramePr>
          <p:nvPr>
            <p:extLst>
              <p:ext uri="{D42A27DB-BD31-4B8C-83A1-F6EECF244321}">
                <p14:modId xmlns:p14="http://schemas.microsoft.com/office/powerpoint/2010/main" val="2674782199"/>
              </p:ext>
            </p:extLst>
          </p:nvPr>
        </p:nvGraphicFramePr>
        <p:xfrm>
          <a:off x="4088422" y="3692521"/>
          <a:ext cx="1044980" cy="961980"/>
        </p:xfrm>
        <a:graphic>
          <a:graphicData uri="http://schemas.openxmlformats.org/presentationml/2006/ole">
            <mc:AlternateContent xmlns:mc="http://schemas.openxmlformats.org/markup-compatibility/2006">
              <mc:Choice xmlns:v="urn:schemas-microsoft-com:vml" Requires="v">
                <p:oleObj r:id="rId5" imgW="465120" imgH="361440" progId="">
                  <p:embed/>
                </p:oleObj>
              </mc:Choice>
              <mc:Fallback>
                <p:oleObj r:id="rId5" imgW="465120" imgH="361440" progId="">
                  <p:embed/>
                  <p:pic>
                    <p:nvPicPr>
                      <p:cNvPr id="410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8422" y="3692521"/>
                        <a:ext cx="1044980" cy="961980"/>
                      </a:xfrm>
                      <a:prstGeom prst="rect">
                        <a:avLst/>
                      </a:prstGeom>
                      <a:noFill/>
                    </p:spPr>
                  </p:pic>
                </p:oleObj>
              </mc:Fallback>
            </mc:AlternateContent>
          </a:graphicData>
        </a:graphic>
      </p:graphicFrame>
      <p:sp>
        <p:nvSpPr>
          <p:cNvPr id="9" name="Text Box 7">
            <a:extLst>
              <a:ext uri="{FF2B5EF4-FFF2-40B4-BE49-F238E27FC236}">
                <a16:creationId xmlns:a16="http://schemas.microsoft.com/office/drawing/2014/main" id="{F3B7F211-1ADE-3E9F-EDD2-9F8427D4C9D3}"/>
              </a:ext>
            </a:extLst>
          </p:cNvPr>
          <p:cNvSpPr txBox="1">
            <a:spLocks noChangeArrowheads="1"/>
          </p:cNvSpPr>
          <p:nvPr/>
        </p:nvSpPr>
        <p:spPr bwMode="auto">
          <a:xfrm>
            <a:off x="5562600" y="3727443"/>
            <a:ext cx="3352800" cy="925511"/>
          </a:xfrm>
          <a:prstGeom prst="rect">
            <a:avLst/>
          </a:prstGeom>
          <a:noFill/>
          <a:ln w="9525">
            <a:solidFill>
              <a:schemeClr val="accent1"/>
            </a:solid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US" dirty="0">
                <a:solidFill>
                  <a:srgbClr val="558ED5"/>
                </a:solidFill>
                <a:latin typeface="Calibri" pitchFamily="32" charset="0"/>
              </a:rPr>
            </a:br>
            <a:r>
              <a:rPr lang="en-US" b="1" i="1" dirty="0">
                <a:solidFill>
                  <a:srgbClr val="002060"/>
                </a:solidFill>
                <a:latin typeface="Times New Roman" panose="02020603050405020304" pitchFamily="18" charset="0"/>
                <a:cs typeface="Times New Roman" panose="02020603050405020304" pitchFamily="18" charset="0"/>
              </a:rPr>
              <a:t>E</a:t>
            </a:r>
            <a:r>
              <a:rPr lang="en-US" b="1" dirty="0">
                <a:solidFill>
                  <a:srgbClr val="002060"/>
                </a:solidFill>
                <a:latin typeface="Times New Roman" panose="02020603050405020304" pitchFamily="18" charset="0"/>
                <a:cs typeface="Times New Roman" panose="02020603050405020304" pitchFamily="18" charset="0"/>
              </a:rPr>
              <a:t>  is the potential difference,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2060"/>
                </a:solidFill>
                <a:latin typeface="Times New Roman" panose="02020603050405020304" pitchFamily="18" charset="0"/>
                <a:cs typeface="Times New Roman" panose="02020603050405020304" pitchFamily="18" charset="0"/>
              </a:rPr>
              <a:t> </a:t>
            </a:r>
            <a:r>
              <a:rPr lang="en-US" b="1" i="1" dirty="0" err="1">
                <a:solidFill>
                  <a:srgbClr val="002060"/>
                </a:solidFill>
                <a:latin typeface="Times New Roman" panose="02020603050405020304" pitchFamily="18" charset="0"/>
                <a:cs typeface="Times New Roman" panose="02020603050405020304" pitchFamily="18" charset="0"/>
              </a:rPr>
              <a:t>i</a:t>
            </a:r>
            <a:r>
              <a:rPr lang="en-US" b="1" dirty="0">
                <a:solidFill>
                  <a:srgbClr val="002060"/>
                </a:solidFill>
                <a:latin typeface="Times New Roman" panose="02020603050405020304" pitchFamily="18" charset="0"/>
                <a:cs typeface="Times New Roman" panose="02020603050405020304" pitchFamily="18" charset="0"/>
              </a:rPr>
              <a:t>  is the current intensity.</a:t>
            </a:r>
          </a:p>
        </p:txBody>
      </p:sp>
    </p:spTree>
    <p:extLst>
      <p:ext uri="{BB962C8B-B14F-4D97-AF65-F5344CB8AC3E}">
        <p14:creationId xmlns:p14="http://schemas.microsoft.com/office/powerpoint/2010/main" val="467129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1F7707F-2157-894F-A39D-1AE68E7C944E}"/>
              </a:ext>
            </a:extLst>
          </p:cNvPr>
          <p:cNvSpPr>
            <a:spLocks noGrp="1" noRot="1" noChangeArrowheads="1"/>
          </p:cNvSpPr>
          <p:nvPr>
            <p:ph type="title"/>
          </p:nvPr>
        </p:nvSpPr>
        <p:spPr/>
        <p:txBody>
          <a:bodyPr/>
          <a:lstStyle/>
          <a:p>
            <a:pPr eaLnBrk="1" hangingPunct="1">
              <a:defRPr/>
            </a:pPr>
            <a:r>
              <a:rPr lang="en-US" dirty="0">
                <a:latin typeface="Times New Roman" panose="02020603050405020304" pitchFamily="18" charset="0"/>
                <a:cs typeface="Times New Roman" panose="02020603050405020304" pitchFamily="18" charset="0"/>
              </a:rPr>
              <a:t>Sample Measurements</a:t>
            </a:r>
          </a:p>
        </p:txBody>
      </p:sp>
      <p:sp>
        <p:nvSpPr>
          <p:cNvPr id="17411" name="Rectangle 3">
            <a:extLst>
              <a:ext uri="{FF2B5EF4-FFF2-40B4-BE49-F238E27FC236}">
                <a16:creationId xmlns:a16="http://schemas.microsoft.com/office/drawing/2014/main" id="{C371471A-E085-F449-9AAF-1C08C9156F3F}"/>
              </a:ext>
            </a:extLst>
          </p:cNvPr>
          <p:cNvSpPr>
            <a:spLocks noGrp="1" noChangeArrowheads="1"/>
          </p:cNvSpPr>
          <p:nvPr>
            <p:ph type="body" idx="1"/>
          </p:nvPr>
        </p:nvSpPr>
        <p:spPr/>
        <p:txBody>
          <a:bodyPr/>
          <a:lstStyle/>
          <a:p>
            <a:pPr eaLnBrk="1" hangingPunct="1">
              <a:lnSpc>
                <a:spcPct val="90000"/>
              </a:lnSpc>
              <a:defRPr/>
            </a:pPr>
            <a:r>
              <a:rPr lang="en-US" dirty="0">
                <a:latin typeface="Times New Roman" panose="02020603050405020304" pitchFamily="18" charset="0"/>
                <a:cs typeface="Times New Roman" panose="02020603050405020304" pitchFamily="18" charset="0"/>
              </a:rPr>
              <a:t>Rinse the conductivity cell sensing element with DI water between sample</a:t>
            </a:r>
          </a:p>
          <a:p>
            <a:pPr eaLnBrk="1" hangingPunct="1">
              <a:lnSpc>
                <a:spcPct val="90000"/>
              </a:lnSpc>
              <a:defRPr/>
            </a:pPr>
            <a:r>
              <a:rPr lang="en-US" dirty="0">
                <a:latin typeface="Times New Roman" panose="02020603050405020304" pitchFamily="18" charset="0"/>
                <a:cs typeface="Times New Roman" panose="02020603050405020304" pitchFamily="18" charset="0"/>
              </a:rPr>
              <a:t>Dip the cell up and down in the sample 2-3 times to completely wet the surface</a:t>
            </a:r>
          </a:p>
          <a:p>
            <a:pPr eaLnBrk="1" hangingPunct="1">
              <a:lnSpc>
                <a:spcPct val="90000"/>
              </a:lnSpc>
              <a:defRPr/>
            </a:pPr>
            <a:r>
              <a:rPr lang="en-US" dirty="0">
                <a:latin typeface="Times New Roman" panose="02020603050405020304" pitchFamily="18" charset="0"/>
                <a:cs typeface="Times New Roman" panose="02020603050405020304" pitchFamily="18" charset="0"/>
              </a:rPr>
              <a:t>Allow air bubbles to escape from conductivity cell side holes by tilting cell slightly</a:t>
            </a:r>
          </a:p>
          <a:p>
            <a:pPr eaLnBrk="1" hangingPunct="1">
              <a:lnSpc>
                <a:spcPct val="90000"/>
              </a:lnSpc>
              <a:defRPr/>
            </a:pPr>
            <a:r>
              <a:rPr lang="en-US" dirty="0">
                <a:latin typeface="Times New Roman" panose="02020603050405020304" pitchFamily="18" charset="0"/>
                <a:cs typeface="Times New Roman" panose="02020603050405020304" pitchFamily="18" charset="0"/>
              </a:rPr>
              <a:t>It is important to control sample temp</a:t>
            </a:r>
          </a:p>
          <a:p>
            <a:pPr lvl="1" eaLnBrk="1" hangingPunct="1">
              <a:lnSpc>
                <a:spcPct val="90000"/>
              </a:lnSpc>
              <a:defRPr/>
            </a:pPr>
            <a:r>
              <a:rPr lang="en-US" dirty="0">
                <a:latin typeface="Times New Roman" panose="02020603050405020304" pitchFamily="18" charset="0"/>
                <a:cs typeface="Times New Roman" panose="02020603050405020304" pitchFamily="18" charset="0"/>
              </a:rPr>
              <a:t>Since reading will continue to drift until the temp has stabilized</a:t>
            </a:r>
          </a:p>
        </p:txBody>
      </p:sp>
    </p:spTree>
    <p:extLst>
      <p:ext uri="{BB962C8B-B14F-4D97-AF65-F5344CB8AC3E}">
        <p14:creationId xmlns:p14="http://schemas.microsoft.com/office/powerpoint/2010/main" val="1331706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9BD94CD-9D07-2844-AA51-BFD65BE78838}"/>
              </a:ext>
            </a:extLst>
          </p:cNvPr>
          <p:cNvSpPr>
            <a:spLocks noGrp="1" noRot="1" noChangeArrowheads="1"/>
          </p:cNvSpPr>
          <p:nvPr>
            <p:ph type="title"/>
          </p:nvPr>
        </p:nvSpPr>
        <p:spPr>
          <a:xfrm>
            <a:off x="2895600" y="4038600"/>
            <a:ext cx="6248400" cy="1143000"/>
          </a:xfrm>
        </p:spPr>
        <p:txBody>
          <a:bodyPr>
            <a:normAutofit/>
          </a:bodyPr>
          <a:lstStyle/>
          <a:p>
            <a:pPr eaLnBrk="1" hangingPunct="1">
              <a:defRPr/>
            </a:pPr>
            <a:r>
              <a:rPr lang="en-US" sz="3200" i="1" u="sng" dirty="0">
                <a:solidFill>
                  <a:srgbClr val="C00000"/>
                </a:solidFill>
                <a:latin typeface="Times New Roman" panose="02020603050405020304" pitchFamily="18" charset="0"/>
                <a:cs typeface="Times New Roman" panose="02020603050405020304" pitchFamily="18" charset="0"/>
              </a:rPr>
              <a:t>Cleaning</a:t>
            </a:r>
          </a:p>
        </p:txBody>
      </p:sp>
      <p:sp>
        <p:nvSpPr>
          <p:cNvPr id="19459" name="Rectangle 3">
            <a:extLst>
              <a:ext uri="{FF2B5EF4-FFF2-40B4-BE49-F238E27FC236}">
                <a16:creationId xmlns:a16="http://schemas.microsoft.com/office/drawing/2014/main" id="{744523B4-2B7C-6B41-9A1E-B96266FF369B}"/>
              </a:ext>
            </a:extLst>
          </p:cNvPr>
          <p:cNvSpPr>
            <a:spLocks noGrp="1" noChangeArrowheads="1"/>
          </p:cNvSpPr>
          <p:nvPr>
            <p:ph type="body" idx="1"/>
          </p:nvPr>
        </p:nvSpPr>
        <p:spPr>
          <a:xfrm>
            <a:off x="76200" y="4800601"/>
            <a:ext cx="12115800" cy="1752599"/>
          </a:xfrm>
        </p:spPr>
        <p:txBody>
          <a:bodyPr/>
          <a:lstStyle/>
          <a:p>
            <a:pPr eaLnBrk="1" hangingPunct="1">
              <a:defRPr/>
            </a:pPr>
            <a:r>
              <a:rPr lang="en-US" dirty="0">
                <a:latin typeface="Times New Roman" panose="02020603050405020304" pitchFamily="18" charset="0"/>
                <a:cs typeface="Times New Roman" panose="02020603050405020304" pitchFamily="18" charset="0"/>
              </a:rPr>
              <a:t>1. For most applications, a hot solution of water with mild lab detergent can be used for cleaning</a:t>
            </a:r>
          </a:p>
          <a:p>
            <a:pPr eaLnBrk="1" hangingPunct="1">
              <a:defRPr/>
            </a:pPr>
            <a:r>
              <a:rPr lang="en-US" dirty="0">
                <a:latin typeface="Times New Roman" panose="02020603050405020304" pitchFamily="18" charset="0"/>
                <a:cs typeface="Times New Roman" panose="02020603050405020304" pitchFamily="18" charset="0"/>
              </a:rPr>
              <a:t>2. Dilute 1% nitric acid may be used followed by DI water rinsing</a:t>
            </a:r>
          </a:p>
          <a:p>
            <a:pPr marL="0" indent="0" eaLnBrk="1" hangingPunct="1">
              <a:buNone/>
              <a:defRPr/>
            </a:pPr>
            <a:endParaRPr lang="en-US" dirty="0">
              <a:latin typeface="Times New Roman" panose="02020603050405020304" pitchFamily="18" charset="0"/>
              <a:cs typeface="Times New Roman" panose="02020603050405020304" pitchFamily="18" charset="0"/>
            </a:endParaRPr>
          </a:p>
        </p:txBody>
      </p:sp>
      <p:sp>
        <p:nvSpPr>
          <p:cNvPr id="2" name="Rectangle 3">
            <a:extLst>
              <a:ext uri="{FF2B5EF4-FFF2-40B4-BE49-F238E27FC236}">
                <a16:creationId xmlns:a16="http://schemas.microsoft.com/office/drawing/2014/main" id="{F6B84A0A-9B41-857E-2C7B-A6106505F460}"/>
              </a:ext>
            </a:extLst>
          </p:cNvPr>
          <p:cNvSpPr txBox="1">
            <a:spLocks noChangeArrowheads="1"/>
          </p:cNvSpPr>
          <p:nvPr/>
        </p:nvSpPr>
        <p:spPr>
          <a:xfrm>
            <a:off x="76200" y="762000"/>
            <a:ext cx="109728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latin typeface="Times New Roman" panose="02020603050405020304" pitchFamily="18" charset="0"/>
                <a:cs typeface="Times New Roman" panose="02020603050405020304" pitchFamily="18" charset="0"/>
              </a:rPr>
              <a:t>1. Best to store the conductivity probe so that electrodes are immersed in DI water</a:t>
            </a:r>
          </a:p>
          <a:p>
            <a:pPr>
              <a:defRPr/>
            </a:pPr>
            <a:r>
              <a:rPr lang="en-US" dirty="0">
                <a:latin typeface="Times New Roman" panose="02020603050405020304" pitchFamily="18" charset="0"/>
                <a:cs typeface="Times New Roman" panose="02020603050405020304" pitchFamily="18" charset="0"/>
              </a:rPr>
              <a:t>2. Can also store dry</a:t>
            </a:r>
          </a:p>
          <a:p>
            <a:pPr lvl="1">
              <a:defRPr/>
            </a:pPr>
            <a:r>
              <a:rPr lang="en-US" dirty="0">
                <a:latin typeface="Times New Roman" panose="02020603050405020304" pitchFamily="18" charset="0"/>
                <a:cs typeface="Times New Roman" panose="02020603050405020304" pitchFamily="18" charset="0"/>
              </a:rPr>
              <a:t>Before use:</a:t>
            </a:r>
          </a:p>
          <a:p>
            <a:pPr lvl="1">
              <a:defRPr/>
            </a:pPr>
            <a:r>
              <a:rPr lang="en-US" dirty="0">
                <a:latin typeface="Times New Roman" panose="02020603050405020304" pitchFamily="18" charset="0"/>
                <a:cs typeface="Times New Roman" panose="02020603050405020304" pitchFamily="18" charset="0"/>
              </a:rPr>
              <a:t>The probe should be soaked in DI water for 5-10 minutes</a:t>
            </a:r>
          </a:p>
          <a:p>
            <a:pPr lvl="1">
              <a:defRPr/>
            </a:pPr>
            <a:r>
              <a:rPr lang="en-US" dirty="0">
                <a:latin typeface="Times New Roman" panose="02020603050405020304" pitchFamily="18" charset="0"/>
                <a:cs typeface="Times New Roman" panose="02020603050405020304" pitchFamily="18" charset="0"/>
              </a:rPr>
              <a:t>To ensure complete wetting of  the electrodes</a:t>
            </a:r>
          </a:p>
          <a:p>
            <a:pPr marL="0" indent="0">
              <a:buNone/>
              <a:defRPr/>
            </a:pPr>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E904847-1D96-87A6-8572-5D3BBD73DFE1}"/>
              </a:ext>
            </a:extLst>
          </p:cNvPr>
          <p:cNvSpPr txBox="1">
            <a:spLocks noRot="1" noChangeArrowheads="1"/>
          </p:cNvSpPr>
          <p:nvPr/>
        </p:nvSpPr>
        <p:spPr>
          <a:xfrm>
            <a:off x="3657600" y="274638"/>
            <a:ext cx="3581400" cy="4873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u="sng" dirty="0">
                <a:solidFill>
                  <a:srgbClr val="C00000"/>
                </a:solidFill>
                <a:latin typeface="Times New Roman" panose="02020603050405020304" pitchFamily="18" charset="0"/>
                <a:cs typeface="Times New Roman" panose="02020603050405020304" pitchFamily="18" charset="0"/>
              </a:rPr>
              <a:t>Storage</a:t>
            </a:r>
          </a:p>
        </p:txBody>
      </p:sp>
    </p:spTree>
    <p:extLst>
      <p:ext uri="{BB962C8B-B14F-4D97-AF65-F5344CB8AC3E}">
        <p14:creationId xmlns:p14="http://schemas.microsoft.com/office/powerpoint/2010/main" val="3100843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8A8F8D-F7C6-4C8C-A6C4-E705C1B77E7C}" type="slidenum">
              <a:rPr lang="en-US" sz="2000"/>
              <a:t>42</a:t>
            </a:fld>
            <a:endParaRPr lang="en-US" sz="2000" dirty="0"/>
          </a:p>
        </p:txBody>
      </p:sp>
      <p:sp>
        <p:nvSpPr>
          <p:cNvPr id="3" name="TextBox 2"/>
          <p:cNvSpPr txBox="1"/>
          <p:nvPr/>
        </p:nvSpPr>
        <p:spPr>
          <a:xfrm>
            <a:off x="3276600" y="457201"/>
            <a:ext cx="6096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RECENT DEVLOPEMNTS</a:t>
            </a:r>
            <a:endParaRPr lang="en-IN" sz="3200" b="1" dirty="0">
              <a:latin typeface="Times New Roman" pitchFamily="18" charset="0"/>
              <a:cs typeface="Times New Roman" pitchFamily="18" charset="0"/>
            </a:endParaRPr>
          </a:p>
        </p:txBody>
      </p:sp>
      <p:sp>
        <p:nvSpPr>
          <p:cNvPr id="4" name="TextBox 3"/>
          <p:cNvSpPr txBox="1"/>
          <p:nvPr/>
        </p:nvSpPr>
        <p:spPr>
          <a:xfrm>
            <a:off x="1905000" y="2402652"/>
            <a:ext cx="8534400" cy="2062103"/>
          </a:xfrm>
          <a:prstGeom prst="rect">
            <a:avLst/>
          </a:prstGeom>
          <a:noFill/>
        </p:spPr>
        <p:txBody>
          <a:bodyPr wrap="square" rtlCol="0">
            <a:spAutoFit/>
          </a:bodyPr>
          <a:lstStyle/>
          <a:p>
            <a:pPr marL="285750" indent="-285750">
              <a:buFont typeface="Wingdings" pitchFamily="2" charset="2"/>
              <a:buChar char="Ø"/>
            </a:pPr>
            <a:r>
              <a:rPr lang="en-US" sz="3200" dirty="0">
                <a:latin typeface="Times New Roman" pitchFamily="18" charset="0"/>
                <a:cs typeface="Times New Roman" pitchFamily="18" charset="0"/>
              </a:rPr>
              <a:t>In </a:t>
            </a:r>
            <a:r>
              <a:rPr lang="en-US" sz="3200" dirty="0" err="1">
                <a:latin typeface="Times New Roman" pitchFamily="18" charset="0"/>
                <a:cs typeface="Times New Roman" pitchFamily="18" charset="0"/>
              </a:rPr>
              <a:t>refinary</a:t>
            </a:r>
            <a:r>
              <a:rPr lang="en-US" sz="3200" dirty="0">
                <a:latin typeface="Times New Roman" pitchFamily="18" charset="0"/>
                <a:cs typeface="Times New Roman" pitchFamily="18" charset="0"/>
              </a:rPr>
              <a:t> industries.</a:t>
            </a:r>
          </a:p>
          <a:p>
            <a:pPr marL="285750" indent="-285750">
              <a:buFont typeface="Wingdings" pitchFamily="2" charset="2"/>
              <a:buChar char="Ø"/>
            </a:pPr>
            <a:r>
              <a:rPr lang="en-US" sz="3200" dirty="0">
                <a:latin typeface="Times New Roman" pitchFamily="18" charset="0"/>
                <a:cs typeface="Times New Roman" pitchFamily="18" charset="0"/>
              </a:rPr>
              <a:t>Estimation of </a:t>
            </a:r>
            <a:r>
              <a:rPr lang="en-US" sz="3200" dirty="0" err="1">
                <a:latin typeface="Times New Roman" pitchFamily="18" charset="0"/>
                <a:cs typeface="Times New Roman" pitchFamily="18" charset="0"/>
              </a:rPr>
              <a:t>polyelectrolytic</a:t>
            </a:r>
            <a:r>
              <a:rPr lang="en-US" sz="3200" dirty="0">
                <a:latin typeface="Times New Roman" pitchFamily="18" charset="0"/>
                <a:cs typeface="Times New Roman" pitchFamily="18" charset="0"/>
              </a:rPr>
              <a:t> solution.</a:t>
            </a:r>
          </a:p>
          <a:p>
            <a:pPr marL="285750" indent="-285750">
              <a:buFont typeface="Wingdings" pitchFamily="2" charset="2"/>
              <a:buChar char="Ø"/>
            </a:pPr>
            <a:r>
              <a:rPr lang="en-US" sz="3200" dirty="0">
                <a:latin typeface="Times New Roman" pitchFamily="18" charset="0"/>
                <a:cs typeface="Times New Roman" pitchFamily="18" charset="0"/>
              </a:rPr>
              <a:t>Biotechnology.</a:t>
            </a:r>
          </a:p>
          <a:p>
            <a:pPr marL="285750" indent="-285750">
              <a:buFont typeface="Wingdings" pitchFamily="2" charset="2"/>
              <a:buChar char="Ø"/>
            </a:pPr>
            <a:r>
              <a:rPr lang="en-US" sz="3200" dirty="0" err="1">
                <a:latin typeface="Times New Roman" pitchFamily="18" charset="0"/>
                <a:cs typeface="Times New Roman" pitchFamily="18" charset="0"/>
              </a:rPr>
              <a:t>Microbiosensors</a:t>
            </a:r>
            <a:r>
              <a:rPr lang="en-US" sz="3200" dirty="0">
                <a:latin typeface="Times New Roman" pitchFamily="18" charset="0"/>
                <a:cs typeface="Times New Roman" pitchFamily="18" charset="0"/>
              </a:rPr>
              <a:t> for </a:t>
            </a:r>
            <a:r>
              <a:rPr lang="en-US" sz="3200" dirty="0" err="1">
                <a:latin typeface="Times New Roman" pitchFamily="18" charset="0"/>
                <a:cs typeface="Times New Roman" pitchFamily="18" charset="0"/>
              </a:rPr>
              <a:t>enviromental</a:t>
            </a:r>
            <a:r>
              <a:rPr lang="en-US" sz="3200" dirty="0">
                <a:latin typeface="Times New Roman" pitchFamily="18" charset="0"/>
                <a:cs typeface="Times New Roman" pitchFamily="18" charset="0"/>
              </a:rPr>
              <a:t> monitoring</a:t>
            </a:r>
            <a:r>
              <a:rPr lang="en-US" sz="2800" dirty="0">
                <a:latin typeface="Times New Roman" pitchFamily="18" charset="0"/>
                <a:cs typeface="Times New Roman" pitchFamily="18" charset="0"/>
              </a:rPr>
              <a:t>.</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1810249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H="1" flipV="1">
            <a:off x="228600" y="531703"/>
            <a:ext cx="11582399" cy="5632311"/>
          </a:xfrm>
          <a:prstGeom prst="rect">
            <a:avLst/>
          </a:prstGeom>
          <a:noFill/>
        </p:spPr>
        <p:txBody>
          <a:bodyPr wrap="square" rtlCol="0">
            <a:spAutoFit/>
          </a:bodyPr>
          <a:lstStyle/>
          <a:p>
            <a:pPr algn="ctr"/>
            <a:r>
              <a:rPr lang="en-US" sz="2400" b="1" u="sng" dirty="0">
                <a:solidFill>
                  <a:srgbClr val="C00000"/>
                </a:solidFill>
                <a:latin typeface="Times New Roman" pitchFamily="18" charset="0"/>
                <a:cs typeface="Times New Roman" pitchFamily="18" charset="0"/>
              </a:rPr>
              <a:t>Applications of Conductometry</a:t>
            </a:r>
          </a:p>
          <a:p>
            <a:endParaRPr lang="en-US" sz="2400" u="sng" dirty="0">
              <a:latin typeface="Times New Roman" pitchFamily="18" charset="0"/>
              <a:cs typeface="Times New Roman" pitchFamily="18" charset="0"/>
            </a:endParaRPr>
          </a:p>
          <a:p>
            <a:r>
              <a:rPr lang="en-US" sz="2400" dirty="0">
                <a:latin typeface="Times New Roman" pitchFamily="18" charset="0"/>
                <a:cs typeface="Times New Roman" pitchFamily="18" charset="0"/>
              </a:rPr>
              <a:t>It can be used for the determination of:-</a:t>
            </a:r>
          </a:p>
          <a:p>
            <a:pPr marL="457200" indent="-457200">
              <a:buFont typeface="Wingdings" pitchFamily="2" charset="2"/>
              <a:buChar char="Ø"/>
            </a:pPr>
            <a:r>
              <a:rPr lang="en-US" sz="2400" dirty="0">
                <a:latin typeface="Times New Roman" pitchFamily="18" charset="0"/>
                <a:cs typeface="Times New Roman" pitchFamily="18" charset="0"/>
              </a:rPr>
              <a:t>Solubility of soluble salts</a:t>
            </a:r>
          </a:p>
          <a:p>
            <a:pPr marL="457200" indent="-457200">
              <a:buFont typeface="Wingdings" pitchFamily="2" charset="2"/>
              <a:buChar char="Ø"/>
            </a:pPr>
            <a:r>
              <a:rPr lang="en-US" sz="2400" dirty="0">
                <a:latin typeface="Times New Roman" pitchFamily="18" charset="0"/>
                <a:cs typeface="Times New Roman" pitchFamily="18" charset="0"/>
              </a:rPr>
              <a:t>Ionic product of water</a:t>
            </a:r>
          </a:p>
          <a:p>
            <a:pPr marL="457200" indent="-457200">
              <a:buFont typeface="Wingdings" pitchFamily="2" charset="2"/>
              <a:buChar char="Ø"/>
            </a:pPr>
            <a:r>
              <a:rPr lang="en-US" sz="2400" dirty="0">
                <a:latin typeface="Times New Roman" pitchFamily="18" charset="0"/>
                <a:cs typeface="Times New Roman" pitchFamily="18" charset="0"/>
              </a:rPr>
              <a:t>Basicity of organic acids</a:t>
            </a:r>
          </a:p>
          <a:p>
            <a:pPr marL="457200" indent="-457200">
              <a:buFont typeface="Wingdings" pitchFamily="2" charset="2"/>
              <a:buChar char="Ø"/>
            </a:pPr>
            <a:r>
              <a:rPr lang="en-US" sz="2400" dirty="0">
                <a:latin typeface="Times New Roman" pitchFamily="18" charset="0"/>
                <a:cs typeface="Times New Roman" pitchFamily="18" charset="0"/>
              </a:rPr>
              <a:t>Salinity of seawater </a:t>
            </a:r>
          </a:p>
          <a:p>
            <a:pPr marL="457200" indent="-457200">
              <a:buFont typeface="Wingdings" pitchFamily="2" charset="2"/>
              <a:buChar char="Ø"/>
            </a:pPr>
            <a:r>
              <a:rPr lang="en-US" sz="2400" dirty="0">
                <a:latin typeface="Times New Roman" pitchFamily="18" charset="0"/>
                <a:cs typeface="Times New Roman" pitchFamily="18" charset="0"/>
              </a:rPr>
              <a:t>Chemical equilibrium in ionic reactions</a:t>
            </a:r>
          </a:p>
          <a:p>
            <a:pPr marL="457200" indent="-457200">
              <a:buFont typeface="Wingdings" pitchFamily="2" charset="2"/>
              <a:buChar char="Ø"/>
            </a:pPr>
            <a:r>
              <a:rPr lang="en-US" sz="2400" dirty="0">
                <a:latin typeface="Times New Roman" pitchFamily="18" charset="0"/>
                <a:cs typeface="Times New Roman" pitchFamily="18" charset="0"/>
              </a:rPr>
              <a:t>Conductometric titration</a:t>
            </a:r>
          </a:p>
          <a:p>
            <a:pPr marL="457200" indent="-457200">
              <a:buFont typeface="Wingdings" pitchFamily="2" charset="2"/>
              <a:buChar char="Ø"/>
            </a:pPr>
            <a:r>
              <a:rPr lang="en-US" sz="2400" dirty="0">
                <a:latin typeface="Times New Roman" pitchFamily="18" charset="0"/>
                <a:cs typeface="Times New Roman" pitchFamily="18" charset="0"/>
              </a:rPr>
              <a:t>Conductometric titrations are used significantly in the food industry, specifically by food microbiologists, to trace various microorganisms.</a:t>
            </a:r>
          </a:p>
          <a:p>
            <a:pPr marL="457200" indent="-457200">
              <a:buFont typeface="Wingdings" pitchFamily="2" charset="2"/>
              <a:buChar char="Ø"/>
            </a:pPr>
            <a:r>
              <a:rPr lang="en-US" sz="2400" dirty="0">
                <a:latin typeface="Times New Roman" pitchFamily="18" charset="0"/>
                <a:cs typeface="Times New Roman" pitchFamily="18" charset="0"/>
              </a:rPr>
              <a:t>Conductometric titration can be used in determining deionized and distilled water purity or freshness by examining the equilibrium of chemicals in ionic reactions.</a:t>
            </a:r>
          </a:p>
          <a:p>
            <a:pPr marL="457200" indent="-457200">
              <a:buFont typeface="Wingdings" pitchFamily="2" charset="2"/>
              <a:buChar char="Ø"/>
            </a:pPr>
            <a:r>
              <a:rPr lang="en-US" sz="2400" dirty="0">
                <a:latin typeface="Times New Roman" pitchFamily="18" charset="0"/>
                <a:cs typeface="Times New Roman" pitchFamily="18" charset="0"/>
              </a:rPr>
              <a:t>It is also used largely in the pharmaceutical industries to detect many antibiotics and to check the levels of basicity in various organic acids. </a:t>
            </a:r>
          </a:p>
        </p:txBody>
      </p:sp>
      <p:sp>
        <p:nvSpPr>
          <p:cNvPr id="4" name="Slide Number Placeholder 1"/>
          <p:cNvSpPr>
            <a:spLocks noGrp="1"/>
          </p:cNvSpPr>
          <p:nvPr>
            <p:ph type="sldNum" sz="quarter" idx="12"/>
          </p:nvPr>
        </p:nvSpPr>
        <p:spPr>
          <a:xfrm>
            <a:off x="11353799" y="6201489"/>
            <a:ext cx="457200" cy="365125"/>
          </a:xfrm>
        </p:spPr>
        <p:txBody>
          <a:bodyPr/>
          <a:lstStyle/>
          <a:p>
            <a:fld id="{328A8F8D-F7C6-4C8C-A6C4-E705C1B77E7C}" type="slidenum">
              <a:rPr lang="en-US" sz="2000">
                <a:solidFill>
                  <a:schemeClr val="tx1"/>
                </a:solidFill>
                <a:latin typeface="Times New Roman" pitchFamily="18" charset="0"/>
                <a:cs typeface="Times New Roman" pitchFamily="18" charset="0"/>
              </a:rPr>
              <a:t>43</a:t>
            </a:fld>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2429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1C369-82BC-EABF-ADA1-B9CB891771D8}"/>
              </a:ext>
            </a:extLst>
          </p:cNvPr>
          <p:cNvSpPr>
            <a:spLocks noGrp="1"/>
          </p:cNvSpPr>
          <p:nvPr>
            <p:ph type="sldNum" sz="quarter" idx="12"/>
          </p:nvPr>
        </p:nvSpPr>
        <p:spPr/>
        <p:txBody>
          <a:bodyPr/>
          <a:lstStyle/>
          <a:p>
            <a:fld id="{9A764FDE-A785-410A-88BF-4EC8C78CD11B}" type="slidenum">
              <a:rPr lang="en-US" smtClean="0"/>
              <a:pPr/>
              <a:t>44</a:t>
            </a:fld>
            <a:endParaRPr lang="en-US" dirty="0"/>
          </a:p>
        </p:txBody>
      </p:sp>
      <p:pic>
        <p:nvPicPr>
          <p:cNvPr id="5" name="Picture 4" descr="temp_3.jpg">
            <a:extLst>
              <a:ext uri="{FF2B5EF4-FFF2-40B4-BE49-F238E27FC236}">
                <a16:creationId xmlns:a16="http://schemas.microsoft.com/office/drawing/2014/main" id="{AB26A5CF-98E8-E8B3-A4E0-8665272FC855}"/>
              </a:ext>
            </a:extLst>
          </p:cNvPr>
          <p:cNvPicPr>
            <a:picLocks noChangeAspect="1"/>
          </p:cNvPicPr>
          <p:nvPr/>
        </p:nvPicPr>
        <p:blipFill rotWithShape="1">
          <a:blip r:embed="rId2"/>
          <a:srcRect b="20000"/>
          <a:stretch/>
        </p:blipFill>
        <p:spPr>
          <a:xfrm>
            <a:off x="152400" y="228600"/>
            <a:ext cx="11887200" cy="6463567"/>
          </a:xfrm>
          <a:prstGeom prst="rect">
            <a:avLst/>
          </a:prstGeom>
        </p:spPr>
      </p:pic>
    </p:spTree>
    <p:extLst>
      <p:ext uri="{BB962C8B-B14F-4D97-AF65-F5344CB8AC3E}">
        <p14:creationId xmlns:p14="http://schemas.microsoft.com/office/powerpoint/2010/main" val="355479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4.jpg"/>
          <p:cNvPicPr>
            <a:picLocks noChangeAspect="1"/>
          </p:cNvPicPr>
          <p:nvPr/>
        </p:nvPicPr>
        <p:blipFill rotWithShape="1">
          <a:blip r:embed="rId2"/>
          <a:srcRect l="8333" t="14444" r="26667" b="40001"/>
          <a:stretch/>
        </p:blipFill>
        <p:spPr>
          <a:xfrm>
            <a:off x="1905000" y="1346200"/>
            <a:ext cx="7924800" cy="4165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5.jpg"/>
          <p:cNvPicPr>
            <a:picLocks noChangeAspect="1"/>
          </p:cNvPicPr>
          <p:nvPr/>
        </p:nvPicPr>
        <p:blipFill rotWithShape="1">
          <a:blip r:embed="rId2"/>
          <a:srcRect l="8333" t="13333"/>
          <a:stretch/>
        </p:blipFill>
        <p:spPr>
          <a:xfrm>
            <a:off x="1905000" y="457200"/>
            <a:ext cx="8382000" cy="5943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_6.jpg"/>
          <p:cNvPicPr>
            <a:picLocks noChangeAspect="1"/>
          </p:cNvPicPr>
          <p:nvPr/>
        </p:nvPicPr>
        <p:blipFill rotWithShape="1">
          <a:blip r:embed="rId2"/>
          <a:srcRect l="10000" t="11111"/>
          <a:stretch/>
        </p:blipFill>
        <p:spPr>
          <a:xfrm>
            <a:off x="1752600" y="457200"/>
            <a:ext cx="8229600" cy="609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228600"/>
            <a:ext cx="11734800" cy="6709529"/>
          </a:xfrm>
          <a:prstGeom prst="rect">
            <a:avLst/>
          </a:prstGeom>
        </p:spPr>
        <p:txBody>
          <a:bodyPr wrap="square">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What is a conductive solution?</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Conductivity is typically measured in aqueous solutions of electrolytes.</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Electrolytes are substances containing ions, i.e. solutions of ionic salts or of compounds that ionize in solution.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ions formed in solution are responsible for carrying the electric current. </a:t>
            </a:r>
          </a:p>
          <a:p>
            <a:pPr marL="457200" indent="-457200" eaLnBrk="1" hangingPunct="1">
              <a:buFont typeface="Arial" panose="020B0604020202020204" pitchFamily="34" charset="0"/>
              <a:buChar char="•"/>
              <a:defRPr/>
            </a:pPr>
            <a:r>
              <a:rPr lang="en-US" b="1" i="1" u="sng" dirty="0">
                <a:solidFill>
                  <a:srgbClr val="C00000"/>
                </a:solidFill>
                <a:latin typeface="Times New Roman" panose="02020603050405020304" pitchFamily="18" charset="0"/>
                <a:cs typeface="Times New Roman" panose="02020603050405020304" pitchFamily="18" charset="0"/>
              </a:rPr>
              <a:t>Electrolyte: </a:t>
            </a:r>
            <a:r>
              <a:rPr lang="en-US" dirty="0">
                <a:latin typeface="Times New Roman" panose="02020603050405020304" pitchFamily="18" charset="0"/>
                <a:cs typeface="Times New Roman" panose="02020603050405020304" pitchFamily="18" charset="0"/>
              </a:rPr>
              <a:t>Substances whose aqueous solution is a conductor of electricity</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Electrolytes include acids, bases and salts and can be either strong or weak.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Most conductive solutions measured are aqueous solutions, as water has the capability of stabilizing the ions formed by a process called solvation.</a:t>
            </a:r>
          </a:p>
          <a:p>
            <a:pPr algn="just"/>
            <a:r>
              <a:rPr lang="en-US" b="1" i="1" u="sng" dirty="0">
                <a:solidFill>
                  <a:srgbClr val="C00000"/>
                </a:solidFill>
                <a:latin typeface="Times New Roman" panose="02020603050405020304" pitchFamily="18" charset="0"/>
                <a:cs typeface="Times New Roman" panose="02020603050405020304" pitchFamily="18" charset="0"/>
              </a:rPr>
              <a:t>Strong electrolytes</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Strong electrolytes are substances that are fully ionized in solution. As a result, the concentration of ions in solution is proportional to the concentration of the electrolyte added.</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include ionic solids and strong acids, for example </a:t>
            </a:r>
            <a:r>
              <a:rPr lang="en-US" dirty="0" err="1">
                <a:latin typeface="Times New Roman" panose="02020603050405020304" pitchFamily="18" charset="0"/>
                <a:cs typeface="Times New Roman" panose="02020603050405020304" pitchFamily="18" charset="0"/>
              </a:rPr>
              <a:t>HCl</a:t>
            </a:r>
            <a:r>
              <a:rPr lang="en-US"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Solutions of strong electrolytes conduct electricity because the positive and negative ions can migrate largely independently under the influence of an electric field.</a:t>
            </a:r>
          </a:p>
          <a:p>
            <a:pPr algn="just"/>
            <a:r>
              <a:rPr lang="en-US" b="1" i="1" u="sng" dirty="0">
                <a:solidFill>
                  <a:srgbClr val="C00000"/>
                </a:solidFill>
                <a:latin typeface="Times New Roman" panose="02020603050405020304" pitchFamily="18" charset="0"/>
                <a:cs typeface="Times New Roman" panose="02020603050405020304" pitchFamily="18" charset="0"/>
              </a:rPr>
              <a:t>Weak electrolytes</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Weak electrolytes are substances that are not fully ionized in solution.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example, acetic acid partially dissociates into acetate ions and hydrogen ions, so that an acetic acid solution contains both molecules and ions.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solution of a weak electrolyte can conduct electricity, but usually not as well as a strong electrolyte because there are fewer ions to carry the charge from one electrode to the other.</a:t>
            </a:r>
          </a:p>
          <a:p>
            <a:pPr marL="457200" indent="-457200" eaLnBrk="1" hangingPunct="1">
              <a:buFont typeface="Arial" panose="020B0604020202020204" pitchFamily="34" charset="0"/>
              <a:buChar char="•"/>
              <a:defRPr/>
            </a:pPr>
            <a:r>
              <a:rPr lang="en-US" b="1" i="1" u="sng" dirty="0">
                <a:solidFill>
                  <a:srgbClr val="C00000"/>
                </a:solidFill>
                <a:latin typeface="Times New Roman" panose="02020603050405020304" pitchFamily="18" charset="0"/>
                <a:cs typeface="Times New Roman" panose="02020603050405020304" pitchFamily="18" charset="0"/>
              </a:rPr>
              <a:t>Nonelectrolytes</a:t>
            </a:r>
          </a:p>
          <a:p>
            <a:pPr lvl="1" eaLnBrk="1" hangingPunct="1">
              <a:defRPr/>
            </a:pPr>
            <a:r>
              <a:rPr lang="en-US" dirty="0">
                <a:latin typeface="Times New Roman" panose="02020603050405020304" pitchFamily="18" charset="0"/>
                <a:cs typeface="Times New Roman" panose="02020603050405020304" pitchFamily="18" charset="0"/>
              </a:rPr>
              <a:t>None of the molecules are dissociated into ions</a:t>
            </a:r>
          </a:p>
          <a:p>
            <a:pPr marL="342900" indent="-342900" algn="just">
              <a:buFont typeface="Arial" panose="020B0604020202020204" pitchFamily="34" charset="0"/>
              <a:buChar char="•"/>
            </a:pPr>
            <a:endParaRPr lang="ar-IQ" dirty="0">
              <a:latin typeface="Times New Roman" panose="02020603050405020304" pitchFamily="18"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46B06CD6-B39D-5B45-B8F0-346118B075A2}"/>
              </a:ext>
            </a:extLst>
          </p:cNvPr>
          <p:cNvSpPr>
            <a:spLocks noGrp="1"/>
          </p:cNvSpPr>
          <p:nvPr>
            <p:ph type="sldNum" sz="quarter" idx="12"/>
          </p:nvPr>
        </p:nvSpPr>
        <p:spPr>
          <a:xfrm>
            <a:off x="11430000" y="6324600"/>
            <a:ext cx="558800" cy="381000"/>
          </a:xfrm>
        </p:spPr>
        <p:txBody>
          <a:bodyPr/>
          <a:lstStyle/>
          <a:p>
            <a:fld id="{9A764FDE-A785-410A-88BF-4EC8C78CD11B}" type="slidenum">
              <a:rPr lang="en-US" sz="2400" smtClean="0">
                <a:solidFill>
                  <a:schemeClr val="tx1"/>
                </a:solidFill>
                <a:latin typeface="Times New Roman" panose="02020603050405020304" pitchFamily="18" charset="0"/>
                <a:cs typeface="Times New Roman" panose="02020603050405020304" pitchFamily="18" charset="0"/>
              </a:rPr>
              <a:pPr/>
              <a:t>8</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47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66A8702-13A0-7740-9BE8-3A8B17A1F8CE}"/>
              </a:ext>
            </a:extLst>
          </p:cNvPr>
          <p:cNvSpPr>
            <a:spLocks noGrp="1" noRot="1" noChangeArrowheads="1"/>
          </p:cNvSpPr>
          <p:nvPr>
            <p:ph type="title"/>
          </p:nvPr>
        </p:nvSpPr>
        <p:spPr>
          <a:xfrm>
            <a:off x="609600" y="274638"/>
            <a:ext cx="3962401" cy="639762"/>
          </a:xfrm>
          <a:ln>
            <a:solidFill>
              <a:schemeClr val="accent1"/>
            </a:solidFill>
          </a:ln>
        </p:spPr>
        <p:txBody>
          <a:bodyPr>
            <a:normAutofit/>
          </a:bodyPr>
          <a:lstStyle/>
          <a:p>
            <a:pPr eaLnBrk="1" hangingPunct="1">
              <a:defRPr/>
            </a:pPr>
            <a:r>
              <a:rPr lang="en-US" sz="2400" b="1" dirty="0">
                <a:latin typeface="Times New Roman" panose="02020603050405020304" pitchFamily="18" charset="0"/>
                <a:cs typeface="Times New Roman" panose="02020603050405020304" pitchFamily="18" charset="0"/>
              </a:rPr>
              <a:t>Electrolytes</a:t>
            </a:r>
          </a:p>
        </p:txBody>
      </p:sp>
      <p:pic>
        <p:nvPicPr>
          <p:cNvPr id="20483" name="Picture 4" descr="dissolve NaCl">
            <a:extLst>
              <a:ext uri="{FF2B5EF4-FFF2-40B4-BE49-F238E27FC236}">
                <a16:creationId xmlns:a16="http://schemas.microsoft.com/office/drawing/2014/main" id="{A9D6DB2D-57AA-450C-9C47-2CFFFACEEFB4}"/>
              </a:ext>
            </a:extLst>
          </p:cNvPr>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228600" y="1295400"/>
            <a:ext cx="2971800" cy="3486150"/>
          </a:xfrm>
          <a:noFill/>
          <a:extLst>
            <a:ext uri="{909E8E84-426E-40DD-AFC4-6F175D3DCCD1}">
              <a14:hiddenFill xmlns:a14="http://schemas.microsoft.com/office/drawing/2010/main">
                <a:solidFill>
                  <a:srgbClr val="FFFFFF"/>
                </a:solidFill>
              </a14:hiddenFill>
            </a:ext>
          </a:extLst>
        </p:spPr>
      </p:pic>
      <p:pic>
        <p:nvPicPr>
          <p:cNvPr id="20484" name="Picture 5" descr="dissolved sugar">
            <a:extLst>
              <a:ext uri="{FF2B5EF4-FFF2-40B4-BE49-F238E27FC236}">
                <a16:creationId xmlns:a16="http://schemas.microsoft.com/office/drawing/2014/main" id="{227E4465-9621-9796-0271-7EEBE424A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95399"/>
            <a:ext cx="2362200" cy="336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217AF697-1256-B854-0BD7-E31B64C0F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324600" y="1371600"/>
            <a:ext cx="5638800" cy="30826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960FC7-F767-5A67-F644-C3919454783A}"/>
              </a:ext>
            </a:extLst>
          </p:cNvPr>
          <p:cNvSpPr txBox="1">
            <a:spLocks noRot="1" noChangeArrowheads="1"/>
          </p:cNvSpPr>
          <p:nvPr/>
        </p:nvSpPr>
        <p:spPr>
          <a:xfrm>
            <a:off x="6629400" y="380999"/>
            <a:ext cx="5272166" cy="533401"/>
          </a:xfrm>
          <a:prstGeom prst="rect">
            <a:avLst/>
          </a:prstGeom>
          <a:ln>
            <a:solidFill>
              <a:schemeClr val="accent1"/>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a:latin typeface="Times New Roman" panose="02020603050405020304" pitchFamily="18" charset="0"/>
                <a:cs typeface="Times New Roman" panose="02020603050405020304" pitchFamily="18" charset="0"/>
              </a:rPr>
              <a:t>Dissociation of Water</a:t>
            </a:r>
          </a:p>
        </p:txBody>
      </p:sp>
    </p:spTree>
    <p:extLst>
      <p:ext uri="{BB962C8B-B14F-4D97-AF65-F5344CB8AC3E}">
        <p14:creationId xmlns:p14="http://schemas.microsoft.com/office/powerpoint/2010/main" val="279611277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{F4687D38-3CE7-414C-9B86-849C5528F26D}tf10001119</Template>
  <TotalTime>14103</TotalTime>
  <Words>3498</Words>
  <Application>Microsoft Macintosh PowerPoint</Application>
  <PresentationFormat>Widescreen</PresentationFormat>
  <Paragraphs>328</Paragraphs>
  <Slides>44</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44</vt:i4>
      </vt:variant>
    </vt:vector>
  </HeadingPairs>
  <TitlesOfParts>
    <vt:vector size="50" baseType="lpstr">
      <vt:lpstr>Arial</vt:lpstr>
      <vt:lpstr>Calibri</vt:lpstr>
      <vt:lpstr>Ink Free</vt:lpstr>
      <vt:lpstr>Times New Roman</vt:lpstr>
      <vt:lpstr>Wingdings</vt:lpstr>
      <vt:lpstr>سمة Office</vt:lpstr>
      <vt:lpstr>University of Baghdad College of Science for Women  Department of Chemistry Instrumental Analysis Chemistry  Second Semester  Electroanalytical Chemistry Basic Principles of Conductivity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Electrolytes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of Conductivity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Measurements</vt:lpstr>
      <vt:lpstr>Cleaning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sadia</dc:creator>
  <cp:lastModifiedBy>Dr. Maha Al-Tameemi</cp:lastModifiedBy>
  <cp:revision>361</cp:revision>
  <dcterms:created xsi:type="dcterms:W3CDTF">2011-10-30T16:43:55Z</dcterms:created>
  <dcterms:modified xsi:type="dcterms:W3CDTF">2025-04-28T12:51:49Z</dcterms:modified>
</cp:coreProperties>
</file>