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3"/>
  </p:notesMasterIdLst>
  <p:sldIdLst>
    <p:sldId id="443" r:id="rId2"/>
    <p:sldId id="444" r:id="rId3"/>
    <p:sldId id="445" r:id="rId4"/>
    <p:sldId id="503" r:id="rId5"/>
    <p:sldId id="504" r:id="rId6"/>
    <p:sldId id="446" r:id="rId7"/>
    <p:sldId id="502" r:id="rId8"/>
    <p:sldId id="449" r:id="rId9"/>
    <p:sldId id="450" r:id="rId10"/>
    <p:sldId id="451" r:id="rId11"/>
    <p:sldId id="452" r:id="rId12"/>
    <p:sldId id="453" r:id="rId13"/>
    <p:sldId id="454" r:id="rId14"/>
    <p:sldId id="455" r:id="rId15"/>
    <p:sldId id="257" r:id="rId16"/>
    <p:sldId id="456" r:id="rId17"/>
    <p:sldId id="510" r:id="rId18"/>
    <p:sldId id="546" r:id="rId19"/>
    <p:sldId id="457" r:id="rId20"/>
    <p:sldId id="458" r:id="rId21"/>
    <p:sldId id="459" r:id="rId22"/>
    <p:sldId id="460" r:id="rId23"/>
    <p:sldId id="461" r:id="rId24"/>
    <p:sldId id="462" r:id="rId25"/>
    <p:sldId id="463" r:id="rId26"/>
    <p:sldId id="464" r:id="rId27"/>
    <p:sldId id="505" r:id="rId28"/>
    <p:sldId id="465" r:id="rId29"/>
    <p:sldId id="506" r:id="rId30"/>
    <p:sldId id="508" r:id="rId31"/>
    <p:sldId id="507" r:id="rId32"/>
    <p:sldId id="466" r:id="rId33"/>
    <p:sldId id="512" r:id="rId34"/>
    <p:sldId id="516" r:id="rId35"/>
    <p:sldId id="517" r:id="rId36"/>
    <p:sldId id="513" r:id="rId37"/>
    <p:sldId id="509" r:id="rId38"/>
    <p:sldId id="467" r:id="rId39"/>
    <p:sldId id="468" r:id="rId40"/>
    <p:sldId id="469" r:id="rId41"/>
    <p:sldId id="470" r:id="rId42"/>
    <p:sldId id="471" r:id="rId43"/>
    <p:sldId id="472" r:id="rId44"/>
    <p:sldId id="473" r:id="rId45"/>
    <p:sldId id="474" r:id="rId46"/>
    <p:sldId id="475" r:id="rId47"/>
    <p:sldId id="477" r:id="rId48"/>
    <p:sldId id="528" r:id="rId49"/>
    <p:sldId id="478" r:id="rId50"/>
    <p:sldId id="519" r:id="rId51"/>
    <p:sldId id="518" r:id="rId52"/>
    <p:sldId id="522" r:id="rId53"/>
    <p:sldId id="530" r:id="rId54"/>
    <p:sldId id="529" r:id="rId55"/>
    <p:sldId id="537" r:id="rId56"/>
    <p:sldId id="531" r:id="rId57"/>
    <p:sldId id="481" r:id="rId58"/>
    <p:sldId id="533" r:id="rId59"/>
    <p:sldId id="532" r:id="rId60"/>
    <p:sldId id="534" r:id="rId61"/>
    <p:sldId id="288" r:id="rId62"/>
    <p:sldId id="535" r:id="rId63"/>
    <p:sldId id="484" r:id="rId64"/>
    <p:sldId id="536" r:id="rId65"/>
    <p:sldId id="482" r:id="rId66"/>
    <p:sldId id="541" r:id="rId67"/>
    <p:sldId id="485" r:id="rId68"/>
    <p:sldId id="487" r:id="rId69"/>
    <p:sldId id="488" r:id="rId70"/>
    <p:sldId id="489" r:id="rId71"/>
    <p:sldId id="490" r:id="rId72"/>
    <p:sldId id="491" r:id="rId73"/>
    <p:sldId id="544" r:id="rId74"/>
    <p:sldId id="493" r:id="rId75"/>
    <p:sldId id="543" r:id="rId76"/>
    <p:sldId id="495" r:id="rId77"/>
    <p:sldId id="542" r:id="rId78"/>
    <p:sldId id="545" r:id="rId79"/>
    <p:sldId id="496" r:id="rId80"/>
    <p:sldId id="497" r:id="rId81"/>
    <p:sldId id="498" r:id="rId82"/>
  </p:sldIdLst>
  <p:sldSz cx="12192000" cy="6858000"/>
  <p:notesSz cx="6858000" cy="9144000"/>
  <p:defaultTextStyle>
    <a:defPPr>
      <a:defRPr lang="en-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5230"/>
  </p:normalViewPr>
  <p:slideViewPr>
    <p:cSldViewPr snapToGrid="0" snapToObjects="1">
      <p:cViewPr varScale="1">
        <p:scale>
          <a:sx n="55" d="100"/>
          <a:sy n="55" d="100"/>
        </p:scale>
        <p:origin x="20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image" Target="../media/image9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Q"/>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8769A-31D8-7748-A0AC-46901F5E56A1}" type="datetimeFigureOut">
              <a:rPr lang="en-IQ" smtClean="0"/>
              <a:t>09/04/2024</a:t>
            </a:fld>
            <a:endParaRPr lang="en-IQ"/>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Q"/>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Q"/>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0285D-246B-584B-9A8D-115EA7EB6434}" type="slidenum">
              <a:rPr lang="en-IQ" smtClean="0"/>
              <a:t>‹#›</a:t>
            </a:fld>
            <a:endParaRPr lang="en-IQ"/>
          </a:p>
        </p:txBody>
      </p:sp>
    </p:spTree>
    <p:extLst>
      <p:ext uri="{BB962C8B-B14F-4D97-AF65-F5344CB8AC3E}">
        <p14:creationId xmlns:p14="http://schemas.microsoft.com/office/powerpoint/2010/main" val="305906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FD3C-36B0-1149-9DC1-A17E8AFEF5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Q"/>
          </a:p>
        </p:txBody>
      </p:sp>
      <p:sp>
        <p:nvSpPr>
          <p:cNvPr id="3" name="Subtitle 2">
            <a:extLst>
              <a:ext uri="{FF2B5EF4-FFF2-40B4-BE49-F238E27FC236}">
                <a16:creationId xmlns:a16="http://schemas.microsoft.com/office/drawing/2014/main" id="{19EC39E6-23A7-2048-BAA4-F2DC4C1E7F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Q"/>
          </a:p>
        </p:txBody>
      </p:sp>
      <p:sp>
        <p:nvSpPr>
          <p:cNvPr id="4" name="Date Placeholder 3">
            <a:extLst>
              <a:ext uri="{FF2B5EF4-FFF2-40B4-BE49-F238E27FC236}">
                <a16:creationId xmlns:a16="http://schemas.microsoft.com/office/drawing/2014/main" id="{98F21EBC-D789-2C43-A4EA-2BDDCE61E1E2}"/>
              </a:ext>
            </a:extLst>
          </p:cNvPr>
          <p:cNvSpPr>
            <a:spLocks noGrp="1"/>
          </p:cNvSpPr>
          <p:nvPr>
            <p:ph type="dt" sz="half" idx="10"/>
          </p:nvPr>
        </p:nvSpPr>
        <p:spPr/>
        <p:txBody>
          <a:bodyPr/>
          <a:lstStyle/>
          <a:p>
            <a:fld id="{3AE39774-101B-2F4A-99D3-7FB43CECF875}" type="datetime1">
              <a:rPr lang="en-US" smtClean="0"/>
              <a:t>4/9/24</a:t>
            </a:fld>
            <a:endParaRPr lang="en-IQ"/>
          </a:p>
        </p:txBody>
      </p:sp>
      <p:sp>
        <p:nvSpPr>
          <p:cNvPr id="5" name="Footer Placeholder 4">
            <a:extLst>
              <a:ext uri="{FF2B5EF4-FFF2-40B4-BE49-F238E27FC236}">
                <a16:creationId xmlns:a16="http://schemas.microsoft.com/office/drawing/2014/main" id="{B0345269-60BB-2040-BCBB-300B7E710836}"/>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BD4958F3-EA36-C943-8FE6-64331DB359AD}"/>
              </a:ext>
            </a:extLst>
          </p:cNvPr>
          <p:cNvSpPr>
            <a:spLocks noGrp="1"/>
          </p:cNvSpPr>
          <p:nvPr>
            <p:ph type="sldNum" sz="quarter" idx="12"/>
          </p:nvPr>
        </p:nvSpPr>
        <p:spPr/>
        <p:txBody>
          <a:bodyPr/>
          <a:lstStyle/>
          <a:p>
            <a:fld id="{6922B37E-6FAD-AE4E-AFEB-EA2EE6BF0F32}" type="slidenum">
              <a:rPr lang="en-IQ" smtClean="0"/>
              <a:t>‹#›</a:t>
            </a:fld>
            <a:endParaRPr lang="en-IQ"/>
          </a:p>
        </p:txBody>
      </p:sp>
    </p:spTree>
    <p:extLst>
      <p:ext uri="{BB962C8B-B14F-4D97-AF65-F5344CB8AC3E}">
        <p14:creationId xmlns:p14="http://schemas.microsoft.com/office/powerpoint/2010/main" val="398067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334D0-273B-A546-BA70-DDB5D550D6D1}"/>
              </a:ext>
            </a:extLst>
          </p:cNvPr>
          <p:cNvSpPr>
            <a:spLocks noGrp="1"/>
          </p:cNvSpPr>
          <p:nvPr>
            <p:ph type="title"/>
          </p:nvPr>
        </p:nvSpPr>
        <p:spPr/>
        <p:txBody>
          <a:bodyPr/>
          <a:lstStyle/>
          <a:p>
            <a:r>
              <a:rPr lang="en-US"/>
              <a:t>Click to edit Master title style</a:t>
            </a:r>
            <a:endParaRPr lang="en-IQ"/>
          </a:p>
        </p:txBody>
      </p:sp>
      <p:sp>
        <p:nvSpPr>
          <p:cNvPr id="3" name="Vertical Text Placeholder 2">
            <a:extLst>
              <a:ext uri="{FF2B5EF4-FFF2-40B4-BE49-F238E27FC236}">
                <a16:creationId xmlns:a16="http://schemas.microsoft.com/office/drawing/2014/main" id="{F365E1BA-BD8D-664C-902D-1D843C7131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Date Placeholder 3">
            <a:extLst>
              <a:ext uri="{FF2B5EF4-FFF2-40B4-BE49-F238E27FC236}">
                <a16:creationId xmlns:a16="http://schemas.microsoft.com/office/drawing/2014/main" id="{7CD37673-CF4C-1F4C-8343-C8C5756DB232}"/>
              </a:ext>
            </a:extLst>
          </p:cNvPr>
          <p:cNvSpPr>
            <a:spLocks noGrp="1"/>
          </p:cNvSpPr>
          <p:nvPr>
            <p:ph type="dt" sz="half" idx="10"/>
          </p:nvPr>
        </p:nvSpPr>
        <p:spPr/>
        <p:txBody>
          <a:bodyPr/>
          <a:lstStyle/>
          <a:p>
            <a:fld id="{F34F2A34-5B23-E840-8D18-0BF69E3AD2FB}" type="datetime1">
              <a:rPr lang="en-US" smtClean="0"/>
              <a:t>4/9/24</a:t>
            </a:fld>
            <a:endParaRPr lang="en-IQ"/>
          </a:p>
        </p:txBody>
      </p:sp>
      <p:sp>
        <p:nvSpPr>
          <p:cNvPr id="5" name="Footer Placeholder 4">
            <a:extLst>
              <a:ext uri="{FF2B5EF4-FFF2-40B4-BE49-F238E27FC236}">
                <a16:creationId xmlns:a16="http://schemas.microsoft.com/office/drawing/2014/main" id="{AB1356CE-B64A-E94E-9F39-DFE29CF97DCD}"/>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1AFB97C0-5314-1542-B618-D22ED53FBA43}"/>
              </a:ext>
            </a:extLst>
          </p:cNvPr>
          <p:cNvSpPr>
            <a:spLocks noGrp="1"/>
          </p:cNvSpPr>
          <p:nvPr>
            <p:ph type="sldNum" sz="quarter" idx="12"/>
          </p:nvPr>
        </p:nvSpPr>
        <p:spPr/>
        <p:txBody>
          <a:bodyPr/>
          <a:lstStyle/>
          <a:p>
            <a:fld id="{6922B37E-6FAD-AE4E-AFEB-EA2EE6BF0F32}" type="slidenum">
              <a:rPr lang="en-IQ" smtClean="0"/>
              <a:t>‹#›</a:t>
            </a:fld>
            <a:endParaRPr lang="en-IQ"/>
          </a:p>
        </p:txBody>
      </p:sp>
    </p:spTree>
    <p:extLst>
      <p:ext uri="{BB962C8B-B14F-4D97-AF65-F5344CB8AC3E}">
        <p14:creationId xmlns:p14="http://schemas.microsoft.com/office/powerpoint/2010/main" val="1421960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3E590F-9D43-4F42-AAAF-1170709BFC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Q"/>
          </a:p>
        </p:txBody>
      </p:sp>
      <p:sp>
        <p:nvSpPr>
          <p:cNvPr id="3" name="Vertical Text Placeholder 2">
            <a:extLst>
              <a:ext uri="{FF2B5EF4-FFF2-40B4-BE49-F238E27FC236}">
                <a16:creationId xmlns:a16="http://schemas.microsoft.com/office/drawing/2014/main" id="{B16B6330-6383-CA49-A656-040BF80822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Date Placeholder 3">
            <a:extLst>
              <a:ext uri="{FF2B5EF4-FFF2-40B4-BE49-F238E27FC236}">
                <a16:creationId xmlns:a16="http://schemas.microsoft.com/office/drawing/2014/main" id="{99022C6B-2636-A34A-9861-533269E45CFB}"/>
              </a:ext>
            </a:extLst>
          </p:cNvPr>
          <p:cNvSpPr>
            <a:spLocks noGrp="1"/>
          </p:cNvSpPr>
          <p:nvPr>
            <p:ph type="dt" sz="half" idx="10"/>
          </p:nvPr>
        </p:nvSpPr>
        <p:spPr/>
        <p:txBody>
          <a:bodyPr/>
          <a:lstStyle/>
          <a:p>
            <a:fld id="{97575430-9DC4-D441-AC2D-29491F9A5EA0}" type="datetime1">
              <a:rPr lang="en-US" smtClean="0"/>
              <a:t>4/9/24</a:t>
            </a:fld>
            <a:endParaRPr lang="en-IQ"/>
          </a:p>
        </p:txBody>
      </p:sp>
      <p:sp>
        <p:nvSpPr>
          <p:cNvPr id="5" name="Footer Placeholder 4">
            <a:extLst>
              <a:ext uri="{FF2B5EF4-FFF2-40B4-BE49-F238E27FC236}">
                <a16:creationId xmlns:a16="http://schemas.microsoft.com/office/drawing/2014/main" id="{1165F5A0-83C3-AE41-85AB-A891C616F4FA}"/>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63082B41-F91C-A647-9E39-72D466241476}"/>
              </a:ext>
            </a:extLst>
          </p:cNvPr>
          <p:cNvSpPr>
            <a:spLocks noGrp="1"/>
          </p:cNvSpPr>
          <p:nvPr>
            <p:ph type="sldNum" sz="quarter" idx="12"/>
          </p:nvPr>
        </p:nvSpPr>
        <p:spPr/>
        <p:txBody>
          <a:bodyPr/>
          <a:lstStyle/>
          <a:p>
            <a:fld id="{6922B37E-6FAD-AE4E-AFEB-EA2EE6BF0F32}" type="slidenum">
              <a:rPr lang="en-IQ" smtClean="0"/>
              <a:t>‹#›</a:t>
            </a:fld>
            <a:endParaRPr lang="en-IQ"/>
          </a:p>
        </p:txBody>
      </p:sp>
    </p:spTree>
    <p:extLst>
      <p:ext uri="{BB962C8B-B14F-4D97-AF65-F5344CB8AC3E}">
        <p14:creationId xmlns:p14="http://schemas.microsoft.com/office/powerpoint/2010/main" val="391886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ABCD7-145C-6744-8689-8728EBA72129}"/>
              </a:ext>
            </a:extLst>
          </p:cNvPr>
          <p:cNvSpPr>
            <a:spLocks noGrp="1"/>
          </p:cNvSpPr>
          <p:nvPr>
            <p:ph type="title"/>
          </p:nvPr>
        </p:nvSpPr>
        <p:spPr/>
        <p:txBody>
          <a:bodyPr/>
          <a:lstStyle/>
          <a:p>
            <a:r>
              <a:rPr lang="en-US"/>
              <a:t>Click to edit Master title style</a:t>
            </a:r>
            <a:endParaRPr lang="en-IQ"/>
          </a:p>
        </p:txBody>
      </p:sp>
      <p:sp>
        <p:nvSpPr>
          <p:cNvPr id="3" name="Content Placeholder 2">
            <a:extLst>
              <a:ext uri="{FF2B5EF4-FFF2-40B4-BE49-F238E27FC236}">
                <a16:creationId xmlns:a16="http://schemas.microsoft.com/office/drawing/2014/main" id="{7B9A3115-D775-FF4E-B08B-75E14738BF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Date Placeholder 3">
            <a:extLst>
              <a:ext uri="{FF2B5EF4-FFF2-40B4-BE49-F238E27FC236}">
                <a16:creationId xmlns:a16="http://schemas.microsoft.com/office/drawing/2014/main" id="{FE92F2A8-188D-1748-9CC5-77A829C9AEFF}"/>
              </a:ext>
            </a:extLst>
          </p:cNvPr>
          <p:cNvSpPr>
            <a:spLocks noGrp="1"/>
          </p:cNvSpPr>
          <p:nvPr>
            <p:ph type="dt" sz="half" idx="10"/>
          </p:nvPr>
        </p:nvSpPr>
        <p:spPr/>
        <p:txBody>
          <a:bodyPr/>
          <a:lstStyle/>
          <a:p>
            <a:fld id="{5067F5C6-E1CD-BB45-B5D9-3890C01ED153}" type="datetime1">
              <a:rPr lang="en-US" smtClean="0"/>
              <a:t>4/9/24</a:t>
            </a:fld>
            <a:endParaRPr lang="en-IQ"/>
          </a:p>
        </p:txBody>
      </p:sp>
      <p:sp>
        <p:nvSpPr>
          <p:cNvPr id="5" name="Footer Placeholder 4">
            <a:extLst>
              <a:ext uri="{FF2B5EF4-FFF2-40B4-BE49-F238E27FC236}">
                <a16:creationId xmlns:a16="http://schemas.microsoft.com/office/drawing/2014/main" id="{510B1B15-E35B-AD40-AFFB-CED30FEB6A2A}"/>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BD53FF12-2EAE-8D49-BE82-4C8BCF98D52D}"/>
              </a:ext>
            </a:extLst>
          </p:cNvPr>
          <p:cNvSpPr>
            <a:spLocks noGrp="1"/>
          </p:cNvSpPr>
          <p:nvPr>
            <p:ph type="sldNum" sz="quarter" idx="12"/>
          </p:nvPr>
        </p:nvSpPr>
        <p:spPr/>
        <p:txBody>
          <a:bodyPr/>
          <a:lstStyle/>
          <a:p>
            <a:fld id="{6922B37E-6FAD-AE4E-AFEB-EA2EE6BF0F32}" type="slidenum">
              <a:rPr lang="en-IQ" smtClean="0"/>
              <a:t>‹#›</a:t>
            </a:fld>
            <a:endParaRPr lang="en-IQ"/>
          </a:p>
        </p:txBody>
      </p:sp>
    </p:spTree>
    <p:extLst>
      <p:ext uri="{BB962C8B-B14F-4D97-AF65-F5344CB8AC3E}">
        <p14:creationId xmlns:p14="http://schemas.microsoft.com/office/powerpoint/2010/main" val="375322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DEB9-BB8B-104E-983B-F8D5239E47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Q"/>
          </a:p>
        </p:txBody>
      </p:sp>
      <p:sp>
        <p:nvSpPr>
          <p:cNvPr id="3" name="Text Placeholder 2">
            <a:extLst>
              <a:ext uri="{FF2B5EF4-FFF2-40B4-BE49-F238E27FC236}">
                <a16:creationId xmlns:a16="http://schemas.microsoft.com/office/drawing/2014/main" id="{70356F26-92C7-7545-9AA5-3B1DFBBB15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910114-D462-8341-8C7C-603CC18B2007}"/>
              </a:ext>
            </a:extLst>
          </p:cNvPr>
          <p:cNvSpPr>
            <a:spLocks noGrp="1"/>
          </p:cNvSpPr>
          <p:nvPr>
            <p:ph type="dt" sz="half" idx="10"/>
          </p:nvPr>
        </p:nvSpPr>
        <p:spPr/>
        <p:txBody>
          <a:bodyPr/>
          <a:lstStyle/>
          <a:p>
            <a:fld id="{C679600F-F3ED-8347-A23C-4B9F689D806D}" type="datetime1">
              <a:rPr lang="en-US" smtClean="0"/>
              <a:t>4/9/24</a:t>
            </a:fld>
            <a:endParaRPr lang="en-IQ"/>
          </a:p>
        </p:txBody>
      </p:sp>
      <p:sp>
        <p:nvSpPr>
          <p:cNvPr id="5" name="Footer Placeholder 4">
            <a:extLst>
              <a:ext uri="{FF2B5EF4-FFF2-40B4-BE49-F238E27FC236}">
                <a16:creationId xmlns:a16="http://schemas.microsoft.com/office/drawing/2014/main" id="{16E22B33-BA4E-2248-ABFD-9B01AFB16C42}"/>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3E349772-0F40-8D48-9C9D-0D4DB4500B67}"/>
              </a:ext>
            </a:extLst>
          </p:cNvPr>
          <p:cNvSpPr>
            <a:spLocks noGrp="1"/>
          </p:cNvSpPr>
          <p:nvPr>
            <p:ph type="sldNum" sz="quarter" idx="12"/>
          </p:nvPr>
        </p:nvSpPr>
        <p:spPr/>
        <p:txBody>
          <a:bodyPr/>
          <a:lstStyle/>
          <a:p>
            <a:fld id="{6922B37E-6FAD-AE4E-AFEB-EA2EE6BF0F32}" type="slidenum">
              <a:rPr lang="en-IQ" smtClean="0"/>
              <a:t>‹#›</a:t>
            </a:fld>
            <a:endParaRPr lang="en-IQ"/>
          </a:p>
        </p:txBody>
      </p:sp>
    </p:spTree>
    <p:extLst>
      <p:ext uri="{BB962C8B-B14F-4D97-AF65-F5344CB8AC3E}">
        <p14:creationId xmlns:p14="http://schemas.microsoft.com/office/powerpoint/2010/main" val="3506025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AF0D4-BF62-1341-9F1B-A426E87EF1F2}"/>
              </a:ext>
            </a:extLst>
          </p:cNvPr>
          <p:cNvSpPr>
            <a:spLocks noGrp="1"/>
          </p:cNvSpPr>
          <p:nvPr>
            <p:ph type="title"/>
          </p:nvPr>
        </p:nvSpPr>
        <p:spPr/>
        <p:txBody>
          <a:bodyPr/>
          <a:lstStyle/>
          <a:p>
            <a:r>
              <a:rPr lang="en-US"/>
              <a:t>Click to edit Master title style</a:t>
            </a:r>
            <a:endParaRPr lang="en-IQ"/>
          </a:p>
        </p:txBody>
      </p:sp>
      <p:sp>
        <p:nvSpPr>
          <p:cNvPr id="3" name="Content Placeholder 2">
            <a:extLst>
              <a:ext uri="{FF2B5EF4-FFF2-40B4-BE49-F238E27FC236}">
                <a16:creationId xmlns:a16="http://schemas.microsoft.com/office/drawing/2014/main" id="{D8EBD2EA-562A-D943-8D5A-4173885C38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Content Placeholder 3">
            <a:extLst>
              <a:ext uri="{FF2B5EF4-FFF2-40B4-BE49-F238E27FC236}">
                <a16:creationId xmlns:a16="http://schemas.microsoft.com/office/drawing/2014/main" id="{BB49C063-B9F1-5349-B19E-9974CB6749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5" name="Date Placeholder 4">
            <a:extLst>
              <a:ext uri="{FF2B5EF4-FFF2-40B4-BE49-F238E27FC236}">
                <a16:creationId xmlns:a16="http://schemas.microsoft.com/office/drawing/2014/main" id="{31E7081D-A259-2E48-99E0-6E43D8BCBD21}"/>
              </a:ext>
            </a:extLst>
          </p:cNvPr>
          <p:cNvSpPr>
            <a:spLocks noGrp="1"/>
          </p:cNvSpPr>
          <p:nvPr>
            <p:ph type="dt" sz="half" idx="10"/>
          </p:nvPr>
        </p:nvSpPr>
        <p:spPr/>
        <p:txBody>
          <a:bodyPr/>
          <a:lstStyle/>
          <a:p>
            <a:fld id="{0C742D2E-AE9D-BB4A-820F-B73F250FDAA1}" type="datetime1">
              <a:rPr lang="en-US" smtClean="0"/>
              <a:t>4/9/24</a:t>
            </a:fld>
            <a:endParaRPr lang="en-IQ"/>
          </a:p>
        </p:txBody>
      </p:sp>
      <p:sp>
        <p:nvSpPr>
          <p:cNvPr id="6" name="Footer Placeholder 5">
            <a:extLst>
              <a:ext uri="{FF2B5EF4-FFF2-40B4-BE49-F238E27FC236}">
                <a16:creationId xmlns:a16="http://schemas.microsoft.com/office/drawing/2014/main" id="{9B871CF2-2833-2D46-8148-34D044E07EC7}"/>
              </a:ext>
            </a:extLst>
          </p:cNvPr>
          <p:cNvSpPr>
            <a:spLocks noGrp="1"/>
          </p:cNvSpPr>
          <p:nvPr>
            <p:ph type="ftr" sz="quarter" idx="11"/>
          </p:nvPr>
        </p:nvSpPr>
        <p:spPr/>
        <p:txBody>
          <a:bodyPr/>
          <a:lstStyle/>
          <a:p>
            <a:endParaRPr lang="en-IQ"/>
          </a:p>
        </p:txBody>
      </p:sp>
      <p:sp>
        <p:nvSpPr>
          <p:cNvPr id="7" name="Slide Number Placeholder 6">
            <a:extLst>
              <a:ext uri="{FF2B5EF4-FFF2-40B4-BE49-F238E27FC236}">
                <a16:creationId xmlns:a16="http://schemas.microsoft.com/office/drawing/2014/main" id="{3C3252D7-7F27-2540-99A8-5E4F50076088}"/>
              </a:ext>
            </a:extLst>
          </p:cNvPr>
          <p:cNvSpPr>
            <a:spLocks noGrp="1"/>
          </p:cNvSpPr>
          <p:nvPr>
            <p:ph type="sldNum" sz="quarter" idx="12"/>
          </p:nvPr>
        </p:nvSpPr>
        <p:spPr/>
        <p:txBody>
          <a:bodyPr/>
          <a:lstStyle/>
          <a:p>
            <a:fld id="{6922B37E-6FAD-AE4E-AFEB-EA2EE6BF0F32}" type="slidenum">
              <a:rPr lang="en-IQ" smtClean="0"/>
              <a:t>‹#›</a:t>
            </a:fld>
            <a:endParaRPr lang="en-IQ"/>
          </a:p>
        </p:txBody>
      </p:sp>
    </p:spTree>
    <p:extLst>
      <p:ext uri="{BB962C8B-B14F-4D97-AF65-F5344CB8AC3E}">
        <p14:creationId xmlns:p14="http://schemas.microsoft.com/office/powerpoint/2010/main" val="1513999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E1A3-6115-E542-9E32-B34BDA0BECB4}"/>
              </a:ext>
            </a:extLst>
          </p:cNvPr>
          <p:cNvSpPr>
            <a:spLocks noGrp="1"/>
          </p:cNvSpPr>
          <p:nvPr>
            <p:ph type="title"/>
          </p:nvPr>
        </p:nvSpPr>
        <p:spPr>
          <a:xfrm>
            <a:off x="839788" y="365125"/>
            <a:ext cx="10515600" cy="1325563"/>
          </a:xfrm>
        </p:spPr>
        <p:txBody>
          <a:bodyPr/>
          <a:lstStyle/>
          <a:p>
            <a:r>
              <a:rPr lang="en-US"/>
              <a:t>Click to edit Master title style</a:t>
            </a:r>
            <a:endParaRPr lang="en-IQ"/>
          </a:p>
        </p:txBody>
      </p:sp>
      <p:sp>
        <p:nvSpPr>
          <p:cNvPr id="3" name="Text Placeholder 2">
            <a:extLst>
              <a:ext uri="{FF2B5EF4-FFF2-40B4-BE49-F238E27FC236}">
                <a16:creationId xmlns:a16="http://schemas.microsoft.com/office/drawing/2014/main" id="{95E39C16-93AC-A74D-9129-6A89091807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D7C2E9-E98A-AD42-9338-24A4ED3127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5" name="Text Placeholder 4">
            <a:extLst>
              <a:ext uri="{FF2B5EF4-FFF2-40B4-BE49-F238E27FC236}">
                <a16:creationId xmlns:a16="http://schemas.microsoft.com/office/drawing/2014/main" id="{456B294F-D742-4B44-B5DC-AED8ECFF6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03D102-E4D0-A340-A661-33E510C916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7" name="Date Placeholder 6">
            <a:extLst>
              <a:ext uri="{FF2B5EF4-FFF2-40B4-BE49-F238E27FC236}">
                <a16:creationId xmlns:a16="http://schemas.microsoft.com/office/drawing/2014/main" id="{7359C357-3FC7-B041-A432-AFFAAE80CC40}"/>
              </a:ext>
            </a:extLst>
          </p:cNvPr>
          <p:cNvSpPr>
            <a:spLocks noGrp="1"/>
          </p:cNvSpPr>
          <p:nvPr>
            <p:ph type="dt" sz="half" idx="10"/>
          </p:nvPr>
        </p:nvSpPr>
        <p:spPr/>
        <p:txBody>
          <a:bodyPr/>
          <a:lstStyle/>
          <a:p>
            <a:fld id="{929FBED3-BC2D-6447-8406-DA32560AC0CF}" type="datetime1">
              <a:rPr lang="en-US" smtClean="0"/>
              <a:t>4/9/24</a:t>
            </a:fld>
            <a:endParaRPr lang="en-IQ"/>
          </a:p>
        </p:txBody>
      </p:sp>
      <p:sp>
        <p:nvSpPr>
          <p:cNvPr id="8" name="Footer Placeholder 7">
            <a:extLst>
              <a:ext uri="{FF2B5EF4-FFF2-40B4-BE49-F238E27FC236}">
                <a16:creationId xmlns:a16="http://schemas.microsoft.com/office/drawing/2014/main" id="{D8766110-FE27-B646-AFC1-1B43A1F83CC7}"/>
              </a:ext>
            </a:extLst>
          </p:cNvPr>
          <p:cNvSpPr>
            <a:spLocks noGrp="1"/>
          </p:cNvSpPr>
          <p:nvPr>
            <p:ph type="ftr" sz="quarter" idx="11"/>
          </p:nvPr>
        </p:nvSpPr>
        <p:spPr/>
        <p:txBody>
          <a:bodyPr/>
          <a:lstStyle/>
          <a:p>
            <a:endParaRPr lang="en-IQ"/>
          </a:p>
        </p:txBody>
      </p:sp>
      <p:sp>
        <p:nvSpPr>
          <p:cNvPr id="9" name="Slide Number Placeholder 8">
            <a:extLst>
              <a:ext uri="{FF2B5EF4-FFF2-40B4-BE49-F238E27FC236}">
                <a16:creationId xmlns:a16="http://schemas.microsoft.com/office/drawing/2014/main" id="{43544E34-EF6F-854D-B714-91C0E06BA98F}"/>
              </a:ext>
            </a:extLst>
          </p:cNvPr>
          <p:cNvSpPr>
            <a:spLocks noGrp="1"/>
          </p:cNvSpPr>
          <p:nvPr>
            <p:ph type="sldNum" sz="quarter" idx="12"/>
          </p:nvPr>
        </p:nvSpPr>
        <p:spPr/>
        <p:txBody>
          <a:bodyPr/>
          <a:lstStyle/>
          <a:p>
            <a:fld id="{6922B37E-6FAD-AE4E-AFEB-EA2EE6BF0F32}" type="slidenum">
              <a:rPr lang="en-IQ" smtClean="0"/>
              <a:t>‹#›</a:t>
            </a:fld>
            <a:endParaRPr lang="en-IQ"/>
          </a:p>
        </p:txBody>
      </p:sp>
    </p:spTree>
    <p:extLst>
      <p:ext uri="{BB962C8B-B14F-4D97-AF65-F5344CB8AC3E}">
        <p14:creationId xmlns:p14="http://schemas.microsoft.com/office/powerpoint/2010/main" val="881946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CAB46-4D81-B44F-9618-7B6FFB0BD02B}"/>
              </a:ext>
            </a:extLst>
          </p:cNvPr>
          <p:cNvSpPr>
            <a:spLocks noGrp="1"/>
          </p:cNvSpPr>
          <p:nvPr>
            <p:ph type="title"/>
          </p:nvPr>
        </p:nvSpPr>
        <p:spPr/>
        <p:txBody>
          <a:bodyPr/>
          <a:lstStyle/>
          <a:p>
            <a:r>
              <a:rPr lang="en-US"/>
              <a:t>Click to edit Master title style</a:t>
            </a:r>
            <a:endParaRPr lang="en-IQ"/>
          </a:p>
        </p:txBody>
      </p:sp>
      <p:sp>
        <p:nvSpPr>
          <p:cNvPr id="3" name="Date Placeholder 2">
            <a:extLst>
              <a:ext uri="{FF2B5EF4-FFF2-40B4-BE49-F238E27FC236}">
                <a16:creationId xmlns:a16="http://schemas.microsoft.com/office/drawing/2014/main" id="{2AFEA8B2-E86E-E340-BD8A-52013AEE6CB0}"/>
              </a:ext>
            </a:extLst>
          </p:cNvPr>
          <p:cNvSpPr>
            <a:spLocks noGrp="1"/>
          </p:cNvSpPr>
          <p:nvPr>
            <p:ph type="dt" sz="half" idx="10"/>
          </p:nvPr>
        </p:nvSpPr>
        <p:spPr/>
        <p:txBody>
          <a:bodyPr/>
          <a:lstStyle/>
          <a:p>
            <a:fld id="{B47A47C9-7FAE-5740-9963-3D49EEBAC6C2}" type="datetime1">
              <a:rPr lang="en-US" smtClean="0"/>
              <a:t>4/9/24</a:t>
            </a:fld>
            <a:endParaRPr lang="en-IQ"/>
          </a:p>
        </p:txBody>
      </p:sp>
      <p:sp>
        <p:nvSpPr>
          <p:cNvPr id="4" name="Footer Placeholder 3">
            <a:extLst>
              <a:ext uri="{FF2B5EF4-FFF2-40B4-BE49-F238E27FC236}">
                <a16:creationId xmlns:a16="http://schemas.microsoft.com/office/drawing/2014/main" id="{1BE237C1-32CB-484D-8092-D2D5F9AFAD8D}"/>
              </a:ext>
            </a:extLst>
          </p:cNvPr>
          <p:cNvSpPr>
            <a:spLocks noGrp="1"/>
          </p:cNvSpPr>
          <p:nvPr>
            <p:ph type="ftr" sz="quarter" idx="11"/>
          </p:nvPr>
        </p:nvSpPr>
        <p:spPr/>
        <p:txBody>
          <a:bodyPr/>
          <a:lstStyle/>
          <a:p>
            <a:endParaRPr lang="en-IQ"/>
          </a:p>
        </p:txBody>
      </p:sp>
      <p:sp>
        <p:nvSpPr>
          <p:cNvPr id="5" name="Slide Number Placeholder 4">
            <a:extLst>
              <a:ext uri="{FF2B5EF4-FFF2-40B4-BE49-F238E27FC236}">
                <a16:creationId xmlns:a16="http://schemas.microsoft.com/office/drawing/2014/main" id="{9DB57381-5E6E-1441-9CA9-E0E6CBD4E395}"/>
              </a:ext>
            </a:extLst>
          </p:cNvPr>
          <p:cNvSpPr>
            <a:spLocks noGrp="1"/>
          </p:cNvSpPr>
          <p:nvPr>
            <p:ph type="sldNum" sz="quarter" idx="12"/>
          </p:nvPr>
        </p:nvSpPr>
        <p:spPr/>
        <p:txBody>
          <a:bodyPr/>
          <a:lstStyle/>
          <a:p>
            <a:fld id="{6922B37E-6FAD-AE4E-AFEB-EA2EE6BF0F32}" type="slidenum">
              <a:rPr lang="en-IQ" smtClean="0"/>
              <a:t>‹#›</a:t>
            </a:fld>
            <a:endParaRPr lang="en-IQ"/>
          </a:p>
        </p:txBody>
      </p:sp>
    </p:spTree>
    <p:extLst>
      <p:ext uri="{BB962C8B-B14F-4D97-AF65-F5344CB8AC3E}">
        <p14:creationId xmlns:p14="http://schemas.microsoft.com/office/powerpoint/2010/main" val="37910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65D06-ADE8-F842-BFC4-6AB317158DC0}"/>
              </a:ext>
            </a:extLst>
          </p:cNvPr>
          <p:cNvSpPr>
            <a:spLocks noGrp="1"/>
          </p:cNvSpPr>
          <p:nvPr>
            <p:ph type="dt" sz="half" idx="10"/>
          </p:nvPr>
        </p:nvSpPr>
        <p:spPr/>
        <p:txBody>
          <a:bodyPr/>
          <a:lstStyle/>
          <a:p>
            <a:fld id="{6C996346-397D-7240-8255-1E3734A54CC0}" type="datetime1">
              <a:rPr lang="en-US" smtClean="0"/>
              <a:t>4/9/24</a:t>
            </a:fld>
            <a:endParaRPr lang="en-IQ"/>
          </a:p>
        </p:txBody>
      </p:sp>
      <p:sp>
        <p:nvSpPr>
          <p:cNvPr id="3" name="Footer Placeholder 2">
            <a:extLst>
              <a:ext uri="{FF2B5EF4-FFF2-40B4-BE49-F238E27FC236}">
                <a16:creationId xmlns:a16="http://schemas.microsoft.com/office/drawing/2014/main" id="{FB32A499-93ED-2B49-AB35-730F6E540445}"/>
              </a:ext>
            </a:extLst>
          </p:cNvPr>
          <p:cNvSpPr>
            <a:spLocks noGrp="1"/>
          </p:cNvSpPr>
          <p:nvPr>
            <p:ph type="ftr" sz="quarter" idx="11"/>
          </p:nvPr>
        </p:nvSpPr>
        <p:spPr/>
        <p:txBody>
          <a:bodyPr/>
          <a:lstStyle/>
          <a:p>
            <a:endParaRPr lang="en-IQ"/>
          </a:p>
        </p:txBody>
      </p:sp>
      <p:sp>
        <p:nvSpPr>
          <p:cNvPr id="4" name="Slide Number Placeholder 3">
            <a:extLst>
              <a:ext uri="{FF2B5EF4-FFF2-40B4-BE49-F238E27FC236}">
                <a16:creationId xmlns:a16="http://schemas.microsoft.com/office/drawing/2014/main" id="{80ABEC01-8203-F942-BA62-67112E3ECFC0}"/>
              </a:ext>
            </a:extLst>
          </p:cNvPr>
          <p:cNvSpPr>
            <a:spLocks noGrp="1"/>
          </p:cNvSpPr>
          <p:nvPr>
            <p:ph type="sldNum" sz="quarter" idx="12"/>
          </p:nvPr>
        </p:nvSpPr>
        <p:spPr/>
        <p:txBody>
          <a:bodyPr/>
          <a:lstStyle/>
          <a:p>
            <a:fld id="{6922B37E-6FAD-AE4E-AFEB-EA2EE6BF0F32}" type="slidenum">
              <a:rPr lang="en-IQ" smtClean="0"/>
              <a:t>‹#›</a:t>
            </a:fld>
            <a:endParaRPr lang="en-IQ"/>
          </a:p>
        </p:txBody>
      </p:sp>
    </p:spTree>
    <p:extLst>
      <p:ext uri="{BB962C8B-B14F-4D97-AF65-F5344CB8AC3E}">
        <p14:creationId xmlns:p14="http://schemas.microsoft.com/office/powerpoint/2010/main" val="139788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B230-D517-3D49-BB7F-C3D46748E1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Q"/>
          </a:p>
        </p:txBody>
      </p:sp>
      <p:sp>
        <p:nvSpPr>
          <p:cNvPr id="3" name="Content Placeholder 2">
            <a:extLst>
              <a:ext uri="{FF2B5EF4-FFF2-40B4-BE49-F238E27FC236}">
                <a16:creationId xmlns:a16="http://schemas.microsoft.com/office/drawing/2014/main" id="{079247EF-E62F-9944-BADA-63A7C0EC0C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Text Placeholder 3">
            <a:extLst>
              <a:ext uri="{FF2B5EF4-FFF2-40B4-BE49-F238E27FC236}">
                <a16:creationId xmlns:a16="http://schemas.microsoft.com/office/drawing/2014/main" id="{4CF807F8-4687-9449-86A0-3ABAF02822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184B4-4C72-9C43-B340-D84E55E3ED50}"/>
              </a:ext>
            </a:extLst>
          </p:cNvPr>
          <p:cNvSpPr>
            <a:spLocks noGrp="1"/>
          </p:cNvSpPr>
          <p:nvPr>
            <p:ph type="dt" sz="half" idx="10"/>
          </p:nvPr>
        </p:nvSpPr>
        <p:spPr/>
        <p:txBody>
          <a:bodyPr/>
          <a:lstStyle/>
          <a:p>
            <a:fld id="{D34791CD-2868-C94C-BCF6-DAB83DDE49DA}" type="datetime1">
              <a:rPr lang="en-US" smtClean="0"/>
              <a:t>4/9/24</a:t>
            </a:fld>
            <a:endParaRPr lang="en-IQ"/>
          </a:p>
        </p:txBody>
      </p:sp>
      <p:sp>
        <p:nvSpPr>
          <p:cNvPr id="6" name="Footer Placeholder 5">
            <a:extLst>
              <a:ext uri="{FF2B5EF4-FFF2-40B4-BE49-F238E27FC236}">
                <a16:creationId xmlns:a16="http://schemas.microsoft.com/office/drawing/2014/main" id="{3D895619-3406-B24A-8548-1CE5190E5F0D}"/>
              </a:ext>
            </a:extLst>
          </p:cNvPr>
          <p:cNvSpPr>
            <a:spLocks noGrp="1"/>
          </p:cNvSpPr>
          <p:nvPr>
            <p:ph type="ftr" sz="quarter" idx="11"/>
          </p:nvPr>
        </p:nvSpPr>
        <p:spPr/>
        <p:txBody>
          <a:bodyPr/>
          <a:lstStyle/>
          <a:p>
            <a:endParaRPr lang="en-IQ"/>
          </a:p>
        </p:txBody>
      </p:sp>
      <p:sp>
        <p:nvSpPr>
          <p:cNvPr id="7" name="Slide Number Placeholder 6">
            <a:extLst>
              <a:ext uri="{FF2B5EF4-FFF2-40B4-BE49-F238E27FC236}">
                <a16:creationId xmlns:a16="http://schemas.microsoft.com/office/drawing/2014/main" id="{9133AAE0-8E08-C342-AEDA-B6912BF1A5D0}"/>
              </a:ext>
            </a:extLst>
          </p:cNvPr>
          <p:cNvSpPr>
            <a:spLocks noGrp="1"/>
          </p:cNvSpPr>
          <p:nvPr>
            <p:ph type="sldNum" sz="quarter" idx="12"/>
          </p:nvPr>
        </p:nvSpPr>
        <p:spPr/>
        <p:txBody>
          <a:bodyPr/>
          <a:lstStyle/>
          <a:p>
            <a:fld id="{6922B37E-6FAD-AE4E-AFEB-EA2EE6BF0F32}" type="slidenum">
              <a:rPr lang="en-IQ" smtClean="0"/>
              <a:t>‹#›</a:t>
            </a:fld>
            <a:endParaRPr lang="en-IQ"/>
          </a:p>
        </p:txBody>
      </p:sp>
    </p:spTree>
    <p:extLst>
      <p:ext uri="{BB962C8B-B14F-4D97-AF65-F5344CB8AC3E}">
        <p14:creationId xmlns:p14="http://schemas.microsoft.com/office/powerpoint/2010/main" val="110696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EEC7-7CA2-594B-A4A2-44981E8703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Q"/>
          </a:p>
        </p:txBody>
      </p:sp>
      <p:sp>
        <p:nvSpPr>
          <p:cNvPr id="3" name="Picture Placeholder 2">
            <a:extLst>
              <a:ext uri="{FF2B5EF4-FFF2-40B4-BE49-F238E27FC236}">
                <a16:creationId xmlns:a16="http://schemas.microsoft.com/office/drawing/2014/main" id="{840280EE-8744-DF48-BEB2-EE601997C7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Q"/>
          </a:p>
        </p:txBody>
      </p:sp>
      <p:sp>
        <p:nvSpPr>
          <p:cNvPr id="4" name="Text Placeholder 3">
            <a:extLst>
              <a:ext uri="{FF2B5EF4-FFF2-40B4-BE49-F238E27FC236}">
                <a16:creationId xmlns:a16="http://schemas.microsoft.com/office/drawing/2014/main" id="{032F2A44-F966-A447-A5D6-88649707D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1DEEDC-587C-F54F-87C4-3DBA41972D9A}"/>
              </a:ext>
            </a:extLst>
          </p:cNvPr>
          <p:cNvSpPr>
            <a:spLocks noGrp="1"/>
          </p:cNvSpPr>
          <p:nvPr>
            <p:ph type="dt" sz="half" idx="10"/>
          </p:nvPr>
        </p:nvSpPr>
        <p:spPr/>
        <p:txBody>
          <a:bodyPr/>
          <a:lstStyle/>
          <a:p>
            <a:fld id="{B817C19B-EAC2-7A49-87F9-068EE3BBDE7E}" type="datetime1">
              <a:rPr lang="en-US" smtClean="0"/>
              <a:t>4/9/24</a:t>
            </a:fld>
            <a:endParaRPr lang="en-IQ"/>
          </a:p>
        </p:txBody>
      </p:sp>
      <p:sp>
        <p:nvSpPr>
          <p:cNvPr id="6" name="Footer Placeholder 5">
            <a:extLst>
              <a:ext uri="{FF2B5EF4-FFF2-40B4-BE49-F238E27FC236}">
                <a16:creationId xmlns:a16="http://schemas.microsoft.com/office/drawing/2014/main" id="{EB0A4DBE-D301-FB49-ACC2-D43E14B76DFF}"/>
              </a:ext>
            </a:extLst>
          </p:cNvPr>
          <p:cNvSpPr>
            <a:spLocks noGrp="1"/>
          </p:cNvSpPr>
          <p:nvPr>
            <p:ph type="ftr" sz="quarter" idx="11"/>
          </p:nvPr>
        </p:nvSpPr>
        <p:spPr/>
        <p:txBody>
          <a:bodyPr/>
          <a:lstStyle/>
          <a:p>
            <a:endParaRPr lang="en-IQ"/>
          </a:p>
        </p:txBody>
      </p:sp>
      <p:sp>
        <p:nvSpPr>
          <p:cNvPr id="7" name="Slide Number Placeholder 6">
            <a:extLst>
              <a:ext uri="{FF2B5EF4-FFF2-40B4-BE49-F238E27FC236}">
                <a16:creationId xmlns:a16="http://schemas.microsoft.com/office/drawing/2014/main" id="{67748039-3407-3848-A003-DED3695B4E16}"/>
              </a:ext>
            </a:extLst>
          </p:cNvPr>
          <p:cNvSpPr>
            <a:spLocks noGrp="1"/>
          </p:cNvSpPr>
          <p:nvPr>
            <p:ph type="sldNum" sz="quarter" idx="12"/>
          </p:nvPr>
        </p:nvSpPr>
        <p:spPr/>
        <p:txBody>
          <a:bodyPr/>
          <a:lstStyle/>
          <a:p>
            <a:fld id="{6922B37E-6FAD-AE4E-AFEB-EA2EE6BF0F32}" type="slidenum">
              <a:rPr lang="en-IQ" smtClean="0"/>
              <a:t>‹#›</a:t>
            </a:fld>
            <a:endParaRPr lang="en-IQ"/>
          </a:p>
        </p:txBody>
      </p:sp>
    </p:spTree>
    <p:extLst>
      <p:ext uri="{BB962C8B-B14F-4D97-AF65-F5344CB8AC3E}">
        <p14:creationId xmlns:p14="http://schemas.microsoft.com/office/powerpoint/2010/main" val="1998298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49BE80-458B-D343-89F8-95011AD1ED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Q"/>
          </a:p>
        </p:txBody>
      </p:sp>
      <p:sp>
        <p:nvSpPr>
          <p:cNvPr id="3" name="Text Placeholder 2">
            <a:extLst>
              <a:ext uri="{FF2B5EF4-FFF2-40B4-BE49-F238E27FC236}">
                <a16:creationId xmlns:a16="http://schemas.microsoft.com/office/drawing/2014/main" id="{17EEB5BE-BB9D-AE44-B30D-7720E385FE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Date Placeholder 3">
            <a:extLst>
              <a:ext uri="{FF2B5EF4-FFF2-40B4-BE49-F238E27FC236}">
                <a16:creationId xmlns:a16="http://schemas.microsoft.com/office/drawing/2014/main" id="{BB7B5680-F69E-0B4A-B702-94B377FB4C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4CD10-ECE4-7749-9F05-2E0A6D82E134}" type="datetime1">
              <a:rPr lang="en-US" smtClean="0"/>
              <a:t>4/9/24</a:t>
            </a:fld>
            <a:endParaRPr lang="en-IQ"/>
          </a:p>
        </p:txBody>
      </p:sp>
      <p:sp>
        <p:nvSpPr>
          <p:cNvPr id="5" name="Footer Placeholder 4">
            <a:extLst>
              <a:ext uri="{FF2B5EF4-FFF2-40B4-BE49-F238E27FC236}">
                <a16:creationId xmlns:a16="http://schemas.microsoft.com/office/drawing/2014/main" id="{632A6603-BBA7-DA4B-836B-D332C2721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Q"/>
          </a:p>
        </p:txBody>
      </p:sp>
      <p:sp>
        <p:nvSpPr>
          <p:cNvPr id="6" name="Slide Number Placeholder 5">
            <a:extLst>
              <a:ext uri="{FF2B5EF4-FFF2-40B4-BE49-F238E27FC236}">
                <a16:creationId xmlns:a16="http://schemas.microsoft.com/office/drawing/2014/main" id="{D26ADBFD-5A93-6147-95DE-F80565931B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2B37E-6FAD-AE4E-AFEB-EA2EE6BF0F32}" type="slidenum">
              <a:rPr lang="en-IQ" smtClean="0"/>
              <a:t>‹#›</a:t>
            </a:fld>
            <a:endParaRPr lang="en-IQ"/>
          </a:p>
        </p:txBody>
      </p:sp>
    </p:spTree>
    <p:extLst>
      <p:ext uri="{BB962C8B-B14F-4D97-AF65-F5344CB8AC3E}">
        <p14:creationId xmlns:p14="http://schemas.microsoft.com/office/powerpoint/2010/main" val="454724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haks_chem@csw.uobaghdad.edu.iq"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6.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0.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0.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1.e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8.jpeg"/><Relationship Id="rId5" Type="http://schemas.openxmlformats.org/officeDocument/2006/relationships/image" Target="../media/image87.emf"/><Relationship Id="rId4" Type="http://schemas.openxmlformats.org/officeDocument/2006/relationships/oleObject" Target="../embeddings/oleObject2.bin"/></Relationships>
</file>

<file path=ppt/slides/_rels/slide5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oleObject" Target="../embeddings/oleObject3.bin"/><Relationship Id="rId7"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94.emf"/><Relationship Id="rId5" Type="http://schemas.openxmlformats.org/officeDocument/2006/relationships/oleObject" Target="../embeddings/oleObject4.bin"/><Relationship Id="rId4" Type="http://schemas.openxmlformats.org/officeDocument/2006/relationships/image" Target="../media/image93.emf"/></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3.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97.png"/><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99.png"/><Relationship Id="rId4" Type="http://schemas.microsoft.com/office/2007/relationships/hdphoto" Target="../media/hdphoto14.wdp"/></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1.emf"/><Relationship Id="rId5" Type="http://schemas.openxmlformats.org/officeDocument/2006/relationships/oleObject" Target="../embeddings/oleObject6.bin"/><Relationship Id="rId4" Type="http://schemas.openxmlformats.org/officeDocument/2006/relationships/image" Target="../media/image10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ED2BB9-CCFE-7F49-9EA8-0D542F26EB7D}"/>
              </a:ext>
            </a:extLst>
          </p:cNvPr>
          <p:cNvSpPr>
            <a:spLocks noGrp="1"/>
          </p:cNvSpPr>
          <p:nvPr>
            <p:ph type="subTitle" idx="1"/>
          </p:nvPr>
        </p:nvSpPr>
        <p:spPr>
          <a:xfrm>
            <a:off x="1420761" y="3764271"/>
            <a:ext cx="9773712" cy="2916748"/>
          </a:xfrm>
        </p:spPr>
        <p:txBody>
          <a:bodyPr>
            <a:normAutofit fontScale="25000" lnSpcReduction="20000"/>
          </a:bodyPr>
          <a:lstStyle/>
          <a:p>
            <a:r>
              <a:rPr lang="en-GB" altLang="en-US" sz="7200" b="1" i="1" dirty="0">
                <a:solidFill>
                  <a:srgbClr val="C00000"/>
                </a:solidFill>
                <a:latin typeface="Times New Roman" panose="02020603050405020304" pitchFamily="18" charset="0"/>
                <a:cs typeface="Times New Roman" panose="02020603050405020304" pitchFamily="18" charset="0"/>
              </a:rPr>
              <a:t>Lecturer</a:t>
            </a:r>
          </a:p>
          <a:p>
            <a:r>
              <a:rPr lang="en-GB" altLang="en-US" sz="7200" b="1" dirty="0" err="1">
                <a:latin typeface="Times New Roman" panose="02020603050405020304" pitchFamily="18" charset="0"/>
                <a:cs typeface="Times New Roman" panose="02020603050405020304" pitchFamily="18" charset="0"/>
              </a:rPr>
              <a:t>Dr.</a:t>
            </a:r>
            <a:r>
              <a:rPr lang="en-GB" altLang="en-US" sz="7200" b="1" dirty="0">
                <a:latin typeface="Times New Roman" panose="02020603050405020304" pitchFamily="18" charset="0"/>
                <a:cs typeface="Times New Roman" panose="02020603050405020304" pitchFamily="18" charset="0"/>
              </a:rPr>
              <a:t> </a:t>
            </a:r>
            <a:r>
              <a:rPr lang="en-GB" altLang="en-US" sz="7200" b="1" dirty="0" err="1">
                <a:latin typeface="Times New Roman" panose="02020603050405020304" pitchFamily="18" charset="0"/>
                <a:cs typeface="Times New Roman" panose="02020603050405020304" pitchFamily="18" charset="0"/>
              </a:rPr>
              <a:t>Amera</a:t>
            </a:r>
            <a:r>
              <a:rPr lang="en-GB" altLang="en-US" sz="7200" b="1" dirty="0">
                <a:latin typeface="Times New Roman" panose="02020603050405020304" pitchFamily="18" charset="0"/>
                <a:cs typeface="Times New Roman" panose="02020603050405020304" pitchFamily="18" charset="0"/>
              </a:rPr>
              <a:t> Hasan </a:t>
            </a:r>
          </a:p>
          <a:p>
            <a:r>
              <a:rPr lang="en-US" sz="7200" b="1" dirty="0">
                <a:latin typeface="Times New Roman" panose="02020603050405020304" pitchFamily="18" charset="0"/>
                <a:cs typeface="Times New Roman" panose="02020603050405020304" pitchFamily="18" charset="0"/>
              </a:rPr>
              <a:t>Asst. Prof.  Dr. Maha Al-Tameemi</a:t>
            </a:r>
          </a:p>
          <a:p>
            <a:r>
              <a:rPr lang="en-US" sz="7200" dirty="0">
                <a:latin typeface="Times New Roman" panose="02020603050405020304" pitchFamily="18" charset="0"/>
                <a:cs typeface="Times New Roman" panose="02020603050405020304" pitchFamily="18" charset="0"/>
                <a:hlinkClick r:id="rId2"/>
              </a:rPr>
              <a:t>mahaks_chem@csw.uobaghdad.edu.iq</a:t>
            </a:r>
            <a:endParaRPr lang="en-US" sz="7200" dirty="0">
              <a:latin typeface="Times New Roman" panose="02020603050405020304" pitchFamily="18" charset="0"/>
              <a:cs typeface="Times New Roman" panose="02020603050405020304" pitchFamily="18" charset="0"/>
            </a:endParaRPr>
          </a:p>
          <a:p>
            <a:r>
              <a:rPr lang="en-US" sz="7200" dirty="0">
                <a:latin typeface="Times New Roman" panose="02020603050405020304" pitchFamily="18" charset="0"/>
                <a:cs typeface="Times New Roman" panose="02020603050405020304" pitchFamily="18" charset="0"/>
              </a:rPr>
              <a:t>Lecture: Sunday   at (8:30 AM-10:30 AM), (10:30 AM-12:30 PM), </a:t>
            </a:r>
            <a:endParaRPr lang="en-US" sz="7200" b="1" dirty="0">
              <a:latin typeface="Times New Roman" panose="02020603050405020304" pitchFamily="18" charset="0"/>
              <a:cs typeface="Times New Roman" panose="02020603050405020304" pitchFamily="18" charset="0"/>
            </a:endParaRPr>
          </a:p>
          <a:p>
            <a:endParaRPr lang="en-US" sz="7200" b="1" dirty="0">
              <a:latin typeface="Times New Roman" panose="02020603050405020304" pitchFamily="18" charset="0"/>
              <a:cs typeface="Times New Roman" panose="02020603050405020304" pitchFamily="18" charset="0"/>
            </a:endParaRPr>
          </a:p>
          <a:p>
            <a:pPr algn="l"/>
            <a:r>
              <a:rPr lang="en-GB" altLang="en-US" sz="7200" b="1" i="1" u="sng" dirty="0">
                <a:solidFill>
                  <a:srgbClr val="FF0000"/>
                </a:solidFill>
                <a:latin typeface="Times New Roman" panose="02020603050405020304" pitchFamily="18" charset="0"/>
                <a:cs typeface="Times New Roman" panose="02020603050405020304" pitchFamily="18" charset="0"/>
              </a:rPr>
              <a:t>Texts:</a:t>
            </a:r>
          </a:p>
          <a:p>
            <a:pPr marL="857250" indent="-857250" algn="l">
              <a:buFont typeface="Wingdings" pitchFamily="2" charset="2"/>
              <a:buChar char="v"/>
            </a:pPr>
            <a:r>
              <a:rPr lang="en-GB" altLang="en-US" sz="7200" b="1" dirty="0">
                <a:solidFill>
                  <a:srgbClr val="000099"/>
                </a:solidFill>
                <a:latin typeface="Times New Roman" panose="02020603050405020304" pitchFamily="18" charset="0"/>
                <a:cs typeface="Times New Roman" panose="02020603050405020304" pitchFamily="18" charset="0"/>
              </a:rPr>
              <a:t>Most Analytical Chemistry Textbooks</a:t>
            </a:r>
            <a:r>
              <a:rPr lang="en-GB" altLang="en-US" sz="7200" dirty="0">
                <a:latin typeface="Times New Roman" panose="02020603050405020304" pitchFamily="18" charset="0"/>
                <a:cs typeface="Times New Roman" panose="02020603050405020304" pitchFamily="18" charset="0"/>
              </a:rPr>
              <a:t>.</a:t>
            </a:r>
          </a:p>
          <a:p>
            <a:pPr marL="857250" indent="-857250" algn="l">
              <a:buFont typeface="Wingdings" pitchFamily="2" charset="2"/>
              <a:buChar char="v"/>
            </a:pPr>
            <a:r>
              <a:rPr lang="en-GB" altLang="en-US" sz="7200" b="1" dirty="0">
                <a:solidFill>
                  <a:srgbClr val="000099"/>
                </a:solidFill>
                <a:latin typeface="Times New Roman" panose="02020603050405020304" pitchFamily="18" charset="0"/>
                <a:cs typeface="Times New Roman" panose="02020603050405020304" pitchFamily="18" charset="0"/>
              </a:rPr>
              <a:t>Handout</a:t>
            </a:r>
            <a:endParaRPr lang="en-GB" altLang="en-US" sz="7200" b="1" dirty="0"/>
          </a:p>
          <a:p>
            <a:pPr algn="l"/>
            <a:endParaRPr lang="en-GB" altLang="en-US" sz="2800" dirty="0"/>
          </a:p>
          <a:p>
            <a:endParaRPr lang="en-US" sz="2800" dirty="0"/>
          </a:p>
          <a:p>
            <a:endParaRPr lang="en-US" sz="2800" dirty="0"/>
          </a:p>
        </p:txBody>
      </p:sp>
      <p:sp>
        <p:nvSpPr>
          <p:cNvPr id="4" name="Rectangle 2">
            <a:extLst>
              <a:ext uri="{FF2B5EF4-FFF2-40B4-BE49-F238E27FC236}">
                <a16:creationId xmlns:a16="http://schemas.microsoft.com/office/drawing/2014/main" id="{8F81D141-EDD5-2D43-988A-F5DC633BE9A7}"/>
              </a:ext>
            </a:extLst>
          </p:cNvPr>
          <p:cNvSpPr>
            <a:spLocks noGrp="1" noChangeArrowheads="1"/>
          </p:cNvSpPr>
          <p:nvPr>
            <p:ph type="ctrTitle"/>
          </p:nvPr>
        </p:nvSpPr>
        <p:spPr>
          <a:xfrm>
            <a:off x="1332272" y="176981"/>
            <a:ext cx="9144000" cy="3554361"/>
          </a:xfrm>
          <a:ln w="12700">
            <a:solidFill>
              <a:schemeClr val="tx1"/>
            </a:solidFill>
            <a:miter lim="800000"/>
            <a:headEnd/>
            <a:tailEnd/>
          </a:ln>
        </p:spPr>
        <p:txBody>
          <a:bodyPr anchor="ctr">
            <a:noAutofit/>
          </a:bodyPr>
          <a:lstStyle/>
          <a:p>
            <a:r>
              <a:rPr lang="en-GB" altLang="en-US" sz="3200" b="1" dirty="0">
                <a:solidFill>
                  <a:srgbClr val="000099"/>
                </a:solidFill>
                <a:latin typeface="Times New Roman" panose="02020603050405020304" pitchFamily="18" charset="0"/>
                <a:cs typeface="Times New Roman" panose="02020603050405020304" pitchFamily="18" charset="0"/>
              </a:rPr>
              <a:t>University of Baghdad</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College of Science for Women </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Department of Chemistry</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Instrumental Analysis Chemistry</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Undergraduate Program </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Second Semester </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First grade </a:t>
            </a:r>
            <a:br>
              <a:rPr lang="en-GB" altLang="en-US" sz="32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Volumetric Analytical  Chemistry</a:t>
            </a:r>
            <a:endParaRPr lang="en-GB" altLang="en-US" sz="3200" dirty="0"/>
          </a:p>
        </p:txBody>
      </p:sp>
    </p:spTree>
    <p:extLst>
      <p:ext uri="{BB962C8B-B14F-4D97-AF65-F5344CB8AC3E}">
        <p14:creationId xmlns:p14="http://schemas.microsoft.com/office/powerpoint/2010/main" val="418510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F99183B-3FB4-5844-A468-16321442EAE4}"/>
                  </a:ext>
                </a:extLst>
              </p:cNvPr>
              <p:cNvSpPr>
                <a:spLocks noGrp="1"/>
              </p:cNvSpPr>
              <p:nvPr>
                <p:ph idx="1"/>
              </p:nvPr>
            </p:nvSpPr>
            <p:spPr>
              <a:xfrm>
                <a:off x="72736" y="289358"/>
                <a:ext cx="12046528" cy="6279284"/>
              </a:xfrm>
            </p:spPr>
            <p:txBody>
              <a:bodyPr>
                <a:normAutofit/>
              </a:bodyPr>
              <a:lstStyle/>
              <a:p>
                <a:r>
                  <a:rPr lang="en-US" sz="2400" dirty="0">
                    <a:solidFill>
                      <a:srgbClr val="000000"/>
                    </a:solidFill>
                    <a:effectLst/>
                    <a:latin typeface="Times New Roman" panose="02020603050405020304" pitchFamily="18" charset="0"/>
                    <a:ea typeface="Calibri" panose="020F0502020204030204" pitchFamily="34" charset="0"/>
                  </a:rPr>
                  <a:t>The equilibrium constant </a:t>
                </a:r>
                <a:r>
                  <a:rPr lang="en-US" sz="2400" dirty="0" err="1">
                    <a:solidFill>
                      <a:srgbClr val="000000"/>
                    </a:solidFill>
                    <a:effectLst/>
                    <a:latin typeface="Times New Roman" panose="02020603050405020304" pitchFamily="18" charset="0"/>
                    <a:ea typeface="Calibri" panose="020F0502020204030204" pitchFamily="34" charset="0"/>
                  </a:rPr>
                  <a:t>Ke</a:t>
                </a:r>
                <a:r>
                  <a:rPr lang="en-US" sz="2400" dirty="0">
                    <a:solidFill>
                      <a:srgbClr val="000000"/>
                    </a:solidFill>
                    <a:effectLst/>
                    <a:latin typeface="Times New Roman" panose="02020603050405020304" pitchFamily="18" charset="0"/>
                    <a:ea typeface="Calibri" panose="020F0502020204030204" pitchFamily="34" charset="0"/>
                  </a:rPr>
                  <a:t> of this dissociation is generally written as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[A][B]/ [AB]</a:t>
                </a:r>
              </a:p>
              <a:p>
                <a:r>
                  <a:rPr lang="en-US" sz="2400" dirty="0">
                    <a:solidFill>
                      <a:srgbClr val="000000"/>
                    </a:solidFill>
                    <a:effectLst/>
                    <a:latin typeface="Times New Roman" panose="02020603050405020304" pitchFamily="18" charset="0"/>
                    <a:ea typeface="Calibri" panose="020F0502020204030204" pitchFamily="34" charset="0"/>
                  </a:rPr>
                  <a:t>When </a:t>
                </a:r>
                <a:r>
                  <a:rPr lang="en-US" sz="2400" dirty="0" err="1">
                    <a:solidFill>
                      <a:srgbClr val="000000"/>
                    </a:solidFill>
                    <a:effectLst/>
                    <a:latin typeface="Times New Roman" panose="02020603050405020304" pitchFamily="18" charset="0"/>
                    <a:ea typeface="Calibri" panose="020F0502020204030204" pitchFamily="34" charset="0"/>
                  </a:rPr>
                  <a:t>Ke</a:t>
                </a:r>
                <a:r>
                  <a:rPr lang="en-US" sz="2400" dirty="0">
                    <a:solidFill>
                      <a:srgbClr val="000000"/>
                    </a:solidFill>
                    <a:effectLst/>
                    <a:latin typeface="Times New Roman" panose="02020603050405020304" pitchFamily="18" charset="0"/>
                    <a:ea typeface="Calibri" panose="020F0502020204030204" pitchFamily="34" charset="0"/>
                  </a:rPr>
                  <a:t> large, this means that the compound is highly dissociated. For example, if </a:t>
                </a:r>
                <a:r>
                  <a:rPr lang="en-US" sz="2400" dirty="0" err="1">
                    <a:solidFill>
                      <a:srgbClr val="000000"/>
                    </a:solidFill>
                    <a:effectLst/>
                    <a:latin typeface="Times New Roman" panose="02020603050405020304" pitchFamily="18" charset="0"/>
                    <a:ea typeface="Calibri" panose="020F0502020204030204" pitchFamily="34" charset="0"/>
                  </a:rPr>
                  <a:t>Ke</a:t>
                </a:r>
                <a:r>
                  <a:rPr lang="en-US" sz="2400" dirty="0">
                    <a:solidFill>
                      <a:srgbClr val="000000"/>
                    </a:solidFill>
                    <a:effectLst/>
                    <a:latin typeface="Times New Roman" panose="02020603050405020304" pitchFamily="18" charset="0"/>
                    <a:ea typeface="Calibri" panose="020F0502020204030204" pitchFamily="34" charset="0"/>
                  </a:rPr>
                  <a:t> for acid is large, it would be strong. Some substances are dissociated in sequence</a:t>
                </a:r>
                <a:r>
                  <a:rPr lang="en-US" sz="2400" dirty="0">
                    <a:solidFill>
                      <a:srgbClr val="000000"/>
                    </a:solidFill>
                    <a:latin typeface="Times New Roman" panose="02020603050405020304" pitchFamily="18" charset="0"/>
                    <a:ea typeface="Calibri" panose="020F0502020204030204" pitchFamily="34" charset="0"/>
                  </a:rPr>
                  <a:t> </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steps, so the equilibrium constant may be written for each step. Suppose the dissociation of A</a:t>
                </a:r>
                <a:r>
                  <a:rPr lang="en-US" sz="24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IQ" sz="2400" dirty="0">
                  <a:effectLst/>
                  <a:latin typeface="Times New Roman" panose="02020603050405020304" pitchFamily="18" charset="0"/>
                  <a:ea typeface="Times New Roman" panose="02020603050405020304" pitchFamily="18" charset="0"/>
                </a:endParaRPr>
              </a:p>
              <a:p>
                <a:pPr marL="0" marR="914400" indent="0" algn="just">
                  <a:spcBef>
                    <a:spcPts val="1010"/>
                  </a:spcBef>
                  <a:spcAft>
                    <a:spcPts val="0"/>
                  </a:spcAft>
                  <a:buNone/>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b="1"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B↔A+AB                 K</a:t>
                </a:r>
                <a:r>
                  <a:rPr lang="en-US" sz="2400" b="1"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[A][AB]/[A</a:t>
                </a:r>
                <a:r>
                  <a:rPr lang="en-US" sz="2400" b="1"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 ----------1</a:t>
                </a:r>
                <a:endParaRPr lang="en-IQ" sz="2400" b="1" dirty="0">
                  <a:solidFill>
                    <a:srgbClr val="C00000"/>
                  </a:solidFill>
                  <a:effectLst/>
                  <a:latin typeface="Times New Roman" panose="02020603050405020304" pitchFamily="18" charset="0"/>
                  <a:ea typeface="Times New Roman" panose="02020603050405020304" pitchFamily="18" charset="0"/>
                </a:endParaRPr>
              </a:p>
              <a:p>
                <a:pPr marL="0" marR="914400" indent="0" algn="just">
                  <a:spcBef>
                    <a:spcPts val="1010"/>
                  </a:spcBef>
                  <a:spcAft>
                    <a:spcPts val="0"/>
                  </a:spcAft>
                  <a:buNone/>
                </a:pP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AB↔A+B                      K</a:t>
                </a:r>
                <a:r>
                  <a:rPr lang="en-US" sz="2400" b="1"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[A][B] /[AB]------------2</a:t>
                </a:r>
                <a:endParaRPr lang="en-IQ" sz="2400" b="1" dirty="0">
                  <a:solidFill>
                    <a:srgbClr val="C00000"/>
                  </a:solidFill>
                  <a:effectLst/>
                  <a:latin typeface="Times New Roman" panose="02020603050405020304" pitchFamily="18" charset="0"/>
                  <a:ea typeface="Times New Roman" panose="02020603050405020304" pitchFamily="18" charset="0"/>
                </a:endParaRPr>
              </a:p>
              <a:p>
                <a:pPr marL="0" marR="914400" indent="0" algn="just">
                  <a:spcBef>
                    <a:spcPts val="1010"/>
                  </a:spcBef>
                  <a:spcAft>
                    <a:spcPts val="0"/>
                  </a:spcAft>
                  <a:buNone/>
                </a:pPr>
                <a:endParaRPr lang="en-IQ" sz="2400" dirty="0">
                  <a:effectLst/>
                  <a:latin typeface="Times New Roman" panose="02020603050405020304" pitchFamily="18" charset="0"/>
                  <a:ea typeface="Times New Roman" panose="02020603050405020304" pitchFamily="18" charset="0"/>
                </a:endParaRPr>
              </a:p>
              <a:p>
                <a:pPr marR="914400">
                  <a:spcBef>
                    <a:spcPts val="5"/>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By multiplication of eq. (1) and (2) . we get the overall equilibrium constant for the reaction:</a:t>
                </a:r>
              </a:p>
              <a:p>
                <a:pPr marL="0" marR="914400" indent="0">
                  <a:spcBef>
                    <a:spcPts val="5"/>
                  </a:spcBef>
                  <a:spcAft>
                    <a:spcPts val="0"/>
                  </a:spcAft>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b="1"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 2A +B ----------- (3)</a:t>
                </a:r>
                <a:endParaRPr lang="en-IQ" sz="2400" b="1" dirty="0">
                  <a:solidFill>
                    <a:srgbClr val="C00000"/>
                  </a:solidFill>
                  <a:effectLst/>
                  <a:latin typeface="Times New Roman" panose="02020603050405020304" pitchFamily="18" charset="0"/>
                  <a:ea typeface="Times New Roman" panose="02020603050405020304" pitchFamily="18" charset="0"/>
                </a:endParaRPr>
              </a:p>
              <a:p>
                <a:pPr marR="914400" algn="just">
                  <a:spcBef>
                    <a:spcPts val="5"/>
                  </a:spcBef>
                  <a:spcAft>
                    <a:spcPts val="0"/>
                  </a:spcAft>
                </a:pP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914400" indent="0" algn="ctr">
                  <a:spcBef>
                    <a:spcPts val="5"/>
                  </a:spcBef>
                  <a:spcAft>
                    <a:spcPts val="0"/>
                  </a:spcAft>
                  <a:buNone/>
                </a:pP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Ke</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2400" b="1"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14:m>
                  <m:oMath xmlns:m="http://schemas.openxmlformats.org/officeDocument/2006/math">
                    <m:r>
                      <a:rPr lang="en-US" sz="2400" b="1" i="1" dirty="0"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2400" b="1"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 [AB]/[A</a:t>
                </a:r>
                <a:r>
                  <a:rPr lang="en-US" sz="2400" b="1"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a:rPr lang="en-US" sz="2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[A][B]/[AB]=[A]</a:t>
                </a:r>
                <a:r>
                  <a:rPr lang="en-US" sz="2400" b="1"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400" b="1"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IQ" sz="2400" b="1" dirty="0">
                  <a:solidFill>
                    <a:srgbClr val="C00000"/>
                  </a:solidFill>
                  <a:effectLst/>
                  <a:latin typeface="Times New Roman" panose="02020603050405020304" pitchFamily="18" charset="0"/>
                  <a:ea typeface="Times New Roman" panose="02020603050405020304" pitchFamily="18" charset="0"/>
                </a:endParaRPr>
              </a:p>
              <a:p>
                <a:endParaRPr lang="en-IQ" sz="3600" dirty="0"/>
              </a:p>
            </p:txBody>
          </p:sp>
        </mc:Choice>
        <mc:Fallback xmlns="">
          <p:sp>
            <p:nvSpPr>
              <p:cNvPr id="3" name="Content Placeholder 2">
                <a:extLst>
                  <a:ext uri="{FF2B5EF4-FFF2-40B4-BE49-F238E27FC236}">
                    <a16:creationId xmlns:a16="http://schemas.microsoft.com/office/drawing/2014/main" id="{6F99183B-3FB4-5844-A468-16321442EAE4}"/>
                  </a:ext>
                </a:extLst>
              </p:cNvPr>
              <p:cNvSpPr>
                <a:spLocks noGrp="1" noRot="1" noChangeAspect="1" noMove="1" noResize="1" noEditPoints="1" noAdjustHandles="1" noChangeArrowheads="1" noChangeShapeType="1" noTextEdit="1"/>
              </p:cNvSpPr>
              <p:nvPr>
                <p:ph idx="1"/>
              </p:nvPr>
            </p:nvSpPr>
            <p:spPr>
              <a:xfrm>
                <a:off x="72736" y="289358"/>
                <a:ext cx="12046528" cy="6279284"/>
              </a:xfrm>
              <a:blipFill>
                <a:blip r:embed="rId2"/>
                <a:stretch>
                  <a:fillRect l="-632" t="-1411"/>
                </a:stretch>
              </a:blipFill>
            </p:spPr>
            <p:txBody>
              <a:bodyPr/>
              <a:lstStyle/>
              <a:p>
                <a:r>
                  <a:rPr lang="en-IQ">
                    <a:noFill/>
                  </a:rPr>
                  <a:t> </a:t>
                </a:r>
              </a:p>
            </p:txBody>
          </p:sp>
        </mc:Fallback>
      </mc:AlternateContent>
      <p:sp>
        <p:nvSpPr>
          <p:cNvPr id="2" name="Slide Number Placeholder 1">
            <a:extLst>
              <a:ext uri="{FF2B5EF4-FFF2-40B4-BE49-F238E27FC236}">
                <a16:creationId xmlns:a16="http://schemas.microsoft.com/office/drawing/2014/main" id="{EBA6C2DC-52CB-2E48-A084-C9D1C52AEF8F}"/>
              </a:ext>
            </a:extLst>
          </p:cNvPr>
          <p:cNvSpPr>
            <a:spLocks noGrp="1"/>
          </p:cNvSpPr>
          <p:nvPr>
            <p:ph type="sldNum" sz="quarter" idx="12"/>
          </p:nvPr>
        </p:nvSpPr>
        <p:spPr/>
        <p:txBody>
          <a:bodyPr/>
          <a:lstStyle/>
          <a:p>
            <a:fld id="{6922B37E-6FAD-AE4E-AFEB-EA2EE6BF0F32}" type="slidenum">
              <a:rPr lang="en-IQ" smtClean="0"/>
              <a:t>10</a:t>
            </a:fld>
            <a:endParaRPr lang="en-IQ"/>
          </a:p>
        </p:txBody>
      </p:sp>
    </p:spTree>
    <p:extLst>
      <p:ext uri="{BB962C8B-B14F-4D97-AF65-F5344CB8AC3E}">
        <p14:creationId xmlns:p14="http://schemas.microsoft.com/office/powerpoint/2010/main" val="107155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FA7C4-40F8-D64A-B447-880F6FF2E106}"/>
              </a:ext>
            </a:extLst>
          </p:cNvPr>
          <p:cNvSpPr>
            <a:spLocks noGrp="1"/>
          </p:cNvSpPr>
          <p:nvPr>
            <p:ph type="title"/>
          </p:nvPr>
        </p:nvSpPr>
        <p:spPr>
          <a:xfrm>
            <a:off x="367145" y="89656"/>
            <a:ext cx="10515600" cy="424584"/>
          </a:xfrm>
        </p:spPr>
        <p:txBody>
          <a:bodyPr>
            <a:normAutofit fontScale="90000"/>
          </a:bodyPr>
          <a:lstStyle/>
          <a:p>
            <a:pPr algn="ctr"/>
            <a:b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on-Product</a:t>
            </a:r>
            <a:r>
              <a:rPr lang="en-US" sz="2200" b="1" spc="-6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Constant</a:t>
            </a:r>
            <a:r>
              <a:rPr lang="en-US" sz="2200" b="1" spc="-7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2200" b="1" spc="-1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Water</a:t>
            </a:r>
            <a:br>
              <a:rPr lang="en-IQ" sz="1800" dirty="0">
                <a:effectLst/>
                <a:latin typeface="Times New Roman" panose="02020603050405020304" pitchFamily="18" charset="0"/>
                <a:ea typeface="Times New Roman" panose="02020603050405020304" pitchFamily="18" charset="0"/>
              </a:rPr>
            </a:br>
            <a:endParaRPr lang="en-IQ" dirty="0"/>
          </a:p>
        </p:txBody>
      </p:sp>
      <p:sp>
        <p:nvSpPr>
          <p:cNvPr id="3" name="Content Placeholder 2">
            <a:extLst>
              <a:ext uri="{FF2B5EF4-FFF2-40B4-BE49-F238E27FC236}">
                <a16:creationId xmlns:a16="http://schemas.microsoft.com/office/drawing/2014/main" id="{0AE32B1D-B4E6-C148-B177-4857940E3298}"/>
              </a:ext>
            </a:extLst>
          </p:cNvPr>
          <p:cNvSpPr>
            <a:spLocks noGrp="1"/>
          </p:cNvSpPr>
          <p:nvPr>
            <p:ph idx="1"/>
          </p:nvPr>
        </p:nvSpPr>
        <p:spPr>
          <a:xfrm>
            <a:off x="367145" y="520902"/>
            <a:ext cx="11658600" cy="4351338"/>
          </a:xfrm>
        </p:spPr>
        <p:txBody>
          <a:bodyPr>
            <a:normAutofit fontScale="70000" lnSpcReduction="20000"/>
          </a:bodyPr>
          <a:lstStyle/>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Aqueous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solutions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contain</a:t>
            </a:r>
            <a:r>
              <a:rPr lang="en-US" sz="18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small</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concentrations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hydronium</a:t>
            </a:r>
            <a:r>
              <a:rPr lang="en-US" sz="1800" spc="-7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hydroxide ions because of the dissociation reaction. </a:t>
            </a: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 equilibrium constant for this reaction can be formulated as shown in the equation below:</a:t>
            </a:r>
            <a:endParaRPr lang="en-IQ"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IQ" dirty="0">
              <a:latin typeface="Times New Roman" panose="02020603050405020304" pitchFamily="18" charset="0"/>
              <a:cs typeface="Times New Roman" panose="02020603050405020304" pitchFamily="18" charset="0"/>
            </a:endParaRPr>
          </a:p>
          <a:p>
            <a:endParaRPr lang="en-IQ" dirty="0">
              <a:latin typeface="Times New Roman" panose="02020603050405020304" pitchFamily="18" charset="0"/>
              <a:cs typeface="Times New Roman" panose="02020603050405020304" pitchFamily="18" charset="0"/>
            </a:endParaRPr>
          </a:p>
          <a:p>
            <a:pPr marL="173038" indent="-173038">
              <a:defRPr/>
            </a:pPr>
            <a:r>
              <a:rPr lang="en-US" sz="1800" dirty="0">
                <a:latin typeface="Times New Roman" panose="02020603050405020304" pitchFamily="18" charset="0"/>
                <a:cs typeface="Times New Roman" panose="02020603050405020304" pitchFamily="18" charset="0"/>
              </a:rPr>
              <a:t>Because water is amphiprotic, one water molecule can react with another to form an OH</a:t>
            </a:r>
            <a:r>
              <a:rPr lang="en-US" sz="1800" baseline="300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ion and an H</a:t>
            </a:r>
            <a:r>
              <a:rPr lang="en-US" sz="1800" baseline="-25000" dirty="0">
                <a:latin typeface="Times New Roman" panose="02020603050405020304" pitchFamily="18" charset="0"/>
                <a:cs typeface="Times New Roman" panose="02020603050405020304" pitchFamily="18" charset="0"/>
              </a:rPr>
              <a:t>3</a:t>
            </a:r>
            <a:r>
              <a:rPr lang="en-US" sz="1800" dirty="0">
                <a:latin typeface="Times New Roman" panose="02020603050405020304" pitchFamily="18" charset="0"/>
                <a:cs typeface="Times New Roman" panose="02020603050405020304" pitchFamily="18" charset="0"/>
              </a:rPr>
              <a:t>O</a:t>
            </a:r>
            <a:r>
              <a:rPr lang="en-US" sz="1800" baseline="300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ion in an autoionization process:</a:t>
            </a:r>
          </a:p>
          <a:p>
            <a:pPr marL="173038" indent="-173038">
              <a:buFontTx/>
              <a:buNone/>
              <a:defRPr/>
            </a:pPr>
            <a:r>
              <a:rPr lang="en-US" sz="2400" dirty="0">
                <a:latin typeface="Times New Roman" panose="02020603050405020304" pitchFamily="18" charset="0"/>
                <a:cs typeface="Times New Roman" panose="02020603050405020304" pitchFamily="18" charset="0"/>
              </a:rPr>
              <a:t>                     2H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O</a:t>
            </a:r>
            <a:r>
              <a:rPr lang="en-US" sz="2400" baseline="-25000" dirty="0">
                <a:latin typeface="Times New Roman" panose="02020603050405020304" pitchFamily="18" charset="0"/>
                <a:cs typeface="Times New Roman" panose="02020603050405020304" pitchFamily="18" charset="0"/>
              </a:rPr>
              <a:t>(l)</a:t>
            </a:r>
            <a:r>
              <a:rPr lang="en-US" sz="2400" dirty="0">
                <a:latin typeface="Times New Roman" panose="02020603050405020304" pitchFamily="18" charset="0"/>
                <a:ea typeface="ヒラギノ角ゴ Pro W3"/>
                <a:cs typeface="Times New Roman" panose="02020603050405020304" pitchFamily="18" charset="0"/>
                <a:sym typeface="MT Extra" pitchFamily="18" charset="2"/>
              </a:rPr>
              <a:t>⇋</a:t>
            </a:r>
            <a:r>
              <a:rPr lang="en-US" sz="2400" dirty="0">
                <a:latin typeface="Times New Roman" panose="02020603050405020304" pitchFamily="18" charset="0"/>
                <a:cs typeface="Times New Roman" panose="02020603050405020304" pitchFamily="18" charset="0"/>
                <a:sym typeface="MT Extra" pitchFamily="18" charset="2"/>
              </a:rPr>
              <a:t>H</a:t>
            </a:r>
            <a:r>
              <a:rPr lang="en-US" sz="2400" baseline="-25000" dirty="0">
                <a:latin typeface="Times New Roman" panose="02020603050405020304" pitchFamily="18" charset="0"/>
                <a:cs typeface="Times New Roman" panose="02020603050405020304" pitchFamily="18" charset="0"/>
                <a:sym typeface="MT Extra" pitchFamily="18" charset="2"/>
              </a:rPr>
              <a:t>3</a:t>
            </a:r>
            <a:r>
              <a:rPr lang="en-US" sz="2400" dirty="0">
                <a:latin typeface="Times New Roman" panose="02020603050405020304" pitchFamily="18" charset="0"/>
                <a:cs typeface="Times New Roman" panose="02020603050405020304" pitchFamily="18" charset="0"/>
                <a:sym typeface="MT Extra" pitchFamily="18" charset="2"/>
              </a:rPr>
              <a:t>O</a:t>
            </a:r>
            <a:r>
              <a:rPr lang="en-US" sz="2400" baseline="30000" dirty="0">
                <a:latin typeface="Times New Roman" panose="02020603050405020304" pitchFamily="18" charset="0"/>
                <a:cs typeface="Times New Roman" panose="02020603050405020304" pitchFamily="18" charset="0"/>
                <a:sym typeface="MT Extra" pitchFamily="18" charset="2"/>
              </a:rPr>
              <a:t>+ </a:t>
            </a:r>
            <a:r>
              <a:rPr lang="en-US" sz="2400" baseline="-25000" dirty="0">
                <a:latin typeface="Times New Roman" panose="02020603050405020304" pitchFamily="18" charset="0"/>
                <a:cs typeface="Times New Roman" panose="02020603050405020304" pitchFamily="18" charset="0"/>
                <a:sym typeface="MT Extra" pitchFamily="18" charset="2"/>
              </a:rPr>
              <a:t>(</a:t>
            </a:r>
            <a:r>
              <a:rPr lang="en-US" sz="2400" baseline="-25000" dirty="0" err="1">
                <a:latin typeface="Times New Roman" panose="02020603050405020304" pitchFamily="18" charset="0"/>
                <a:cs typeface="Times New Roman" panose="02020603050405020304" pitchFamily="18" charset="0"/>
                <a:sym typeface="MT Extra" pitchFamily="18" charset="2"/>
              </a:rPr>
              <a:t>aq</a:t>
            </a:r>
            <a:r>
              <a:rPr lang="en-US" sz="2400" baseline="-25000" dirty="0">
                <a:latin typeface="Times New Roman" panose="02020603050405020304" pitchFamily="18" charset="0"/>
                <a:cs typeface="Times New Roman" panose="02020603050405020304" pitchFamily="18" charset="0"/>
                <a:sym typeface="MT Extra" pitchFamily="18" charset="2"/>
              </a:rPr>
              <a:t>) </a:t>
            </a:r>
            <a:r>
              <a:rPr lang="en-US" sz="2400" dirty="0">
                <a:latin typeface="Times New Roman" panose="02020603050405020304" pitchFamily="18" charset="0"/>
                <a:cs typeface="Times New Roman" panose="02020603050405020304" pitchFamily="18" charset="0"/>
                <a:sym typeface="MT Extra" pitchFamily="18" charset="2"/>
              </a:rPr>
              <a:t>+ OH</a:t>
            </a:r>
            <a:r>
              <a:rPr lang="en-US" sz="2400" baseline="30000" dirty="0">
                <a:latin typeface="Times New Roman" panose="02020603050405020304" pitchFamily="18" charset="0"/>
                <a:cs typeface="Times New Roman" panose="02020603050405020304" pitchFamily="18" charset="0"/>
                <a:sym typeface="MT Extra" pitchFamily="18" charset="2"/>
              </a:rPr>
              <a:t>– </a:t>
            </a:r>
            <a:r>
              <a:rPr lang="en-US" sz="2400" baseline="-25000" dirty="0">
                <a:latin typeface="Times New Roman" panose="02020603050405020304" pitchFamily="18" charset="0"/>
                <a:cs typeface="Times New Roman" panose="02020603050405020304" pitchFamily="18" charset="0"/>
                <a:sym typeface="MT Extra" pitchFamily="18" charset="2"/>
              </a:rPr>
              <a:t>(</a:t>
            </a:r>
            <a:r>
              <a:rPr lang="en-US" sz="2400" baseline="-25000" dirty="0" err="1">
                <a:latin typeface="Times New Roman" panose="02020603050405020304" pitchFamily="18" charset="0"/>
                <a:cs typeface="Times New Roman" panose="02020603050405020304" pitchFamily="18" charset="0"/>
                <a:sym typeface="MT Extra" pitchFamily="18" charset="2"/>
              </a:rPr>
              <a:t>aq</a:t>
            </a:r>
            <a:r>
              <a:rPr lang="en-US" sz="2400" baseline="-25000" dirty="0">
                <a:latin typeface="Times New Roman" panose="02020603050405020304" pitchFamily="18" charset="0"/>
                <a:cs typeface="Times New Roman" panose="02020603050405020304" pitchFamily="18" charset="0"/>
                <a:sym typeface="MT Extra" pitchFamily="18" charset="2"/>
              </a:rPr>
              <a:t>)</a:t>
            </a:r>
          </a:p>
          <a:p>
            <a:pPr marL="173038" indent="-173038">
              <a:buFontTx/>
              <a:buNone/>
              <a:defRPr/>
            </a:pPr>
            <a:endParaRPr lang="en-US" sz="900" baseline="-25000" dirty="0">
              <a:latin typeface="Times New Roman" panose="02020603050405020304" pitchFamily="18" charset="0"/>
              <a:cs typeface="Times New Roman" panose="02020603050405020304" pitchFamily="18" charset="0"/>
              <a:sym typeface="MT Extra" pitchFamily="18" charset="2"/>
            </a:endParaRPr>
          </a:p>
          <a:p>
            <a:pPr marL="173038" indent="-173038">
              <a:buFontTx/>
              <a:buNone/>
              <a:defRPr/>
            </a:pPr>
            <a:r>
              <a:rPr lang="en-US" sz="1800" dirty="0">
                <a:latin typeface="Times New Roman" panose="02020603050405020304" pitchFamily="18" charset="0"/>
                <a:cs typeface="Times New Roman" panose="02020603050405020304" pitchFamily="18" charset="0"/>
                <a:sym typeface="MT Extra" pitchFamily="18" charset="2"/>
              </a:rPr>
              <a:t>•   Equilibrium constant </a:t>
            </a:r>
            <a:r>
              <a:rPr lang="en-US" sz="1800" i="1" dirty="0">
                <a:latin typeface="Times New Roman" panose="02020603050405020304" pitchFamily="18" charset="0"/>
                <a:cs typeface="Times New Roman" panose="02020603050405020304" pitchFamily="18" charset="0"/>
                <a:sym typeface="MT Extra" pitchFamily="18" charset="2"/>
              </a:rPr>
              <a:t>K</a:t>
            </a:r>
            <a:r>
              <a:rPr lang="en-US" sz="1800" dirty="0">
                <a:latin typeface="Times New Roman" panose="02020603050405020304" pitchFamily="18" charset="0"/>
                <a:cs typeface="Times New Roman" panose="02020603050405020304" pitchFamily="18" charset="0"/>
                <a:sym typeface="MT Extra" pitchFamily="18" charset="2"/>
              </a:rPr>
              <a:t> for this reaction can be written as</a:t>
            </a:r>
          </a:p>
          <a:p>
            <a:pPr marL="173038" indent="-173038">
              <a:buFontTx/>
              <a:buNone/>
              <a:defRPr/>
            </a:pPr>
            <a:r>
              <a:rPr lang="en-US" sz="1800" dirty="0">
                <a:latin typeface="Times New Roman" panose="02020603050405020304" pitchFamily="18" charset="0"/>
                <a:cs typeface="Times New Roman" panose="02020603050405020304" pitchFamily="18" charset="0"/>
                <a:sym typeface="MT Extra" pitchFamily="18" charset="2"/>
              </a:rPr>
              <a:t>                                                         [H</a:t>
            </a:r>
            <a:r>
              <a:rPr lang="en-US" sz="1800" baseline="-25000" dirty="0">
                <a:latin typeface="Times New Roman" panose="02020603050405020304" pitchFamily="18" charset="0"/>
                <a:cs typeface="Times New Roman" panose="02020603050405020304" pitchFamily="18" charset="0"/>
                <a:sym typeface="MT Extra" pitchFamily="18" charset="2"/>
              </a:rPr>
              <a:t>3</a:t>
            </a:r>
            <a:r>
              <a:rPr lang="en-US" sz="1800" dirty="0">
                <a:latin typeface="Times New Roman" panose="02020603050405020304" pitchFamily="18" charset="0"/>
                <a:cs typeface="Times New Roman" panose="02020603050405020304" pitchFamily="18" charset="0"/>
                <a:sym typeface="MT Extra" pitchFamily="18" charset="2"/>
              </a:rPr>
              <a:t>O</a:t>
            </a:r>
            <a:r>
              <a:rPr lang="en-US" sz="1800" baseline="30000" dirty="0">
                <a:latin typeface="Times New Roman" panose="02020603050405020304" pitchFamily="18" charset="0"/>
                <a:cs typeface="Times New Roman" panose="02020603050405020304" pitchFamily="18" charset="0"/>
                <a:sym typeface="MT Extra" pitchFamily="18" charset="2"/>
              </a:rPr>
              <a:t>+</a:t>
            </a:r>
            <a:r>
              <a:rPr lang="en-US" sz="1800" dirty="0">
                <a:latin typeface="Times New Roman" panose="02020603050405020304" pitchFamily="18" charset="0"/>
                <a:cs typeface="Times New Roman" panose="02020603050405020304" pitchFamily="18" charset="0"/>
                <a:sym typeface="MT Extra" pitchFamily="18" charset="2"/>
              </a:rPr>
              <a:t>] [OH</a:t>
            </a:r>
            <a:r>
              <a:rPr lang="en-US" sz="1800" baseline="44000" dirty="0">
                <a:latin typeface="Times New Roman" panose="02020603050405020304" pitchFamily="18" charset="0"/>
                <a:cs typeface="Times New Roman" panose="02020603050405020304" pitchFamily="18" charset="0"/>
                <a:sym typeface="MT Extra" pitchFamily="18" charset="2"/>
              </a:rPr>
              <a:t>–</a:t>
            </a:r>
            <a:r>
              <a:rPr lang="en-US" sz="1800" dirty="0">
                <a:latin typeface="Times New Roman" panose="02020603050405020304" pitchFamily="18" charset="0"/>
                <a:cs typeface="Times New Roman" panose="02020603050405020304" pitchFamily="18" charset="0"/>
                <a:sym typeface="MT Extra" pitchFamily="18" charset="2"/>
              </a:rPr>
              <a:t>]           </a:t>
            </a:r>
          </a:p>
          <a:p>
            <a:pPr marL="173038" indent="-173038">
              <a:buFontTx/>
              <a:buNone/>
              <a:defRPr/>
            </a:pPr>
            <a:r>
              <a:rPr lang="en-US" sz="1800" dirty="0">
                <a:latin typeface="Times New Roman" panose="02020603050405020304" pitchFamily="18" charset="0"/>
                <a:cs typeface="Times New Roman" panose="02020603050405020304" pitchFamily="18" charset="0"/>
                <a:sym typeface="MT Extra" pitchFamily="18" charset="2"/>
              </a:rPr>
              <a:t>                                                                [H</a:t>
            </a:r>
            <a:r>
              <a:rPr lang="en-US" sz="1800" baseline="-25000" dirty="0">
                <a:latin typeface="Times New Roman" panose="02020603050405020304" pitchFamily="18" charset="0"/>
                <a:cs typeface="Times New Roman" panose="02020603050405020304" pitchFamily="18" charset="0"/>
                <a:sym typeface="MT Extra" pitchFamily="18" charset="2"/>
              </a:rPr>
              <a:t>2</a:t>
            </a:r>
            <a:r>
              <a:rPr lang="en-US" sz="1800" dirty="0">
                <a:latin typeface="Times New Roman" panose="02020603050405020304" pitchFamily="18" charset="0"/>
                <a:cs typeface="Times New Roman" panose="02020603050405020304" pitchFamily="18" charset="0"/>
                <a:sym typeface="MT Extra" pitchFamily="18" charset="2"/>
              </a:rPr>
              <a:t>O]</a:t>
            </a:r>
            <a:r>
              <a:rPr lang="en-US" sz="1800" baseline="30000" dirty="0">
                <a:latin typeface="Times New Roman" panose="02020603050405020304" pitchFamily="18" charset="0"/>
                <a:cs typeface="Times New Roman" panose="02020603050405020304" pitchFamily="18" charset="0"/>
                <a:sym typeface="MT Extra" pitchFamily="18" charset="2"/>
              </a:rPr>
              <a:t>2</a:t>
            </a:r>
          </a:p>
          <a:p>
            <a:pPr marL="173038" indent="-173038">
              <a:buFontTx/>
              <a:buNone/>
              <a:defRPr/>
            </a:pPr>
            <a:endParaRPr lang="en-US" sz="900" baseline="30000" dirty="0">
              <a:latin typeface="Times New Roman" panose="02020603050405020304" pitchFamily="18" charset="0"/>
              <a:cs typeface="Times New Roman" panose="02020603050405020304" pitchFamily="18" charset="0"/>
              <a:sym typeface="MT Extra" pitchFamily="18" charset="2"/>
            </a:endParaRPr>
          </a:p>
          <a:p>
            <a:pPr marL="173038" indent="-173038" eaLnBrk="1" hangingPunct="1">
              <a:defRPr/>
            </a:pPr>
            <a:r>
              <a:rPr lang="en-US" altLang="en-US" sz="1800" dirty="0">
                <a:latin typeface="Times New Roman" panose="02020603050405020304" pitchFamily="18" charset="0"/>
                <a:cs typeface="Times New Roman" panose="02020603050405020304" pitchFamily="18" charset="0"/>
              </a:rPr>
              <a:t>1 L of water contains 55.5 moles of water. In dilute aqueous solutions:</a:t>
            </a:r>
          </a:p>
          <a:p>
            <a:pPr marL="173038" indent="-173038">
              <a:defRPr/>
            </a:pPr>
            <a:r>
              <a:rPr lang="en-US" altLang="en-US" sz="1800" dirty="0">
                <a:latin typeface="Times New Roman" panose="02020603050405020304" pitchFamily="18" charset="0"/>
                <a:cs typeface="Times New Roman" panose="02020603050405020304" pitchFamily="18" charset="0"/>
              </a:rPr>
              <a:t>The water concentration is many orders of magnitude greater than the ion concentrations.  The concentration is essentially that of pure water. Recall that the activity of pure water is 1.</a:t>
            </a:r>
          </a:p>
          <a:p>
            <a:pPr marL="173038" indent="-173038">
              <a:defRPr/>
            </a:pPr>
            <a:r>
              <a:rPr lang="en-US" sz="1800" dirty="0">
                <a:latin typeface="Times New Roman" panose="02020603050405020304" pitchFamily="18" charset="0"/>
                <a:cs typeface="Times New Roman" panose="02020603050405020304" pitchFamily="18" charset="0"/>
                <a:sym typeface="MT Extra" pitchFamily="18" charset="2"/>
              </a:rPr>
              <a:t>When pure liquid water is in equilibrium with hydronium and hydroxide ions at 25ºC, the concentrations of hydronium ion and hydroxide ion are equal: </a:t>
            </a: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concentration of water in dilute aqueous solutions is enormous, however, when compared with the concentration of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hydrogen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hydroxide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ions. The ion-product constant (K</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w</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for water permits the ready calculation of the hydronium and hydroxide ion concentrations of expression for an aqueous solution.</a:t>
            </a:r>
            <a:endParaRPr lang="en-IQ"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IQ" dirty="0">
              <a:latin typeface="Times New Roman" panose="02020603050405020304" pitchFamily="18" charset="0"/>
              <a:cs typeface="Times New Roman" panose="02020603050405020304" pitchFamily="18" charset="0"/>
            </a:endParaRPr>
          </a:p>
          <a:p>
            <a:endParaRPr lang="en-IQ" dirty="0">
              <a:latin typeface="Times New Roman" panose="02020603050405020304" pitchFamily="18" charset="0"/>
              <a:cs typeface="Times New Roman" panose="02020603050405020304" pitchFamily="18" charset="0"/>
            </a:endParaRPr>
          </a:p>
          <a:p>
            <a:endParaRPr lang="en-IQ"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1765C70-0E0F-5E4A-BF91-8E494DEF5BB6}"/>
              </a:ext>
            </a:extLst>
          </p:cNvPr>
          <p:cNvGrpSpPr>
            <a:grpSpLocks/>
          </p:cNvGrpSpPr>
          <p:nvPr/>
        </p:nvGrpSpPr>
        <p:grpSpPr bwMode="auto">
          <a:xfrm>
            <a:off x="3635115" y="979503"/>
            <a:ext cx="4229100" cy="765833"/>
            <a:chOff x="0" y="36"/>
            <a:chExt cx="6660" cy="1449"/>
          </a:xfrm>
          <a:solidFill>
            <a:schemeClr val="accent2">
              <a:lumMod val="40000"/>
              <a:lumOff val="60000"/>
            </a:schemeClr>
          </a:solidFill>
        </p:grpSpPr>
        <p:pic>
          <p:nvPicPr>
            <p:cNvPr id="5" name="Picture 4">
              <a:extLst>
                <a:ext uri="{FF2B5EF4-FFF2-40B4-BE49-F238E27FC236}">
                  <a16:creationId xmlns:a16="http://schemas.microsoft.com/office/drawing/2014/main" id="{2CF65E9D-F76D-7D41-A6FD-DE23BFB65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
              <a:ext cx="6660" cy="564"/>
            </a:xfrm>
            <a:prstGeom prst="rect">
              <a:avLst/>
            </a:prstGeom>
            <a:grpFill/>
            <a:ln>
              <a:solidFill>
                <a:schemeClr val="accent2"/>
              </a:solidFill>
            </a:ln>
          </p:spPr>
        </p:pic>
        <p:pic>
          <p:nvPicPr>
            <p:cNvPr id="6" name="Picture 5">
              <a:extLst>
                <a:ext uri="{FF2B5EF4-FFF2-40B4-BE49-F238E27FC236}">
                  <a16:creationId xmlns:a16="http://schemas.microsoft.com/office/drawing/2014/main" id="{291128F5-8373-634F-9A0C-31D5E8350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
              <a:ext cx="6660" cy="885"/>
            </a:xfrm>
            <a:prstGeom prst="rect">
              <a:avLst/>
            </a:prstGeom>
            <a:grpFill/>
            <a:ln>
              <a:solidFill>
                <a:schemeClr val="accent2"/>
              </a:solidFill>
            </a:ln>
          </p:spPr>
        </p:pic>
      </p:grpSp>
      <p:pic>
        <p:nvPicPr>
          <p:cNvPr id="9" name="Picture 8">
            <a:extLst>
              <a:ext uri="{FF2B5EF4-FFF2-40B4-BE49-F238E27FC236}">
                <a16:creationId xmlns:a16="http://schemas.microsoft.com/office/drawing/2014/main" id="{E4D4786A-E6CC-F349-92D4-206B9BD919D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25418" y="2388321"/>
            <a:ext cx="4404360" cy="373380"/>
          </a:xfrm>
          <a:prstGeom prst="rect">
            <a:avLst/>
          </a:prstGeom>
          <a:solidFill>
            <a:schemeClr val="accent6">
              <a:lumMod val="20000"/>
              <a:lumOff val="80000"/>
            </a:schemeClr>
          </a:solidFill>
          <a:ln>
            <a:solidFill>
              <a:schemeClr val="accent2"/>
            </a:solidFill>
          </a:ln>
        </p:spPr>
      </p:pic>
      <p:pic>
        <p:nvPicPr>
          <p:cNvPr id="10" name="Picture 9">
            <a:extLst>
              <a:ext uri="{FF2B5EF4-FFF2-40B4-BE49-F238E27FC236}">
                <a16:creationId xmlns:a16="http://schemas.microsoft.com/office/drawing/2014/main" id="{84BE7B5C-74E0-5648-BEBD-4D23F6A4297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798618" y="4878902"/>
            <a:ext cx="5237017" cy="1939671"/>
          </a:xfrm>
          <a:prstGeom prst="rect">
            <a:avLst/>
          </a:prstGeom>
          <a:noFill/>
        </p:spPr>
      </p:pic>
      <p:sp>
        <p:nvSpPr>
          <p:cNvPr id="7" name="Slide Number Placeholder 6">
            <a:extLst>
              <a:ext uri="{FF2B5EF4-FFF2-40B4-BE49-F238E27FC236}">
                <a16:creationId xmlns:a16="http://schemas.microsoft.com/office/drawing/2014/main" id="{666B505A-2330-A94F-81D6-898B4EE6B917}"/>
              </a:ext>
            </a:extLst>
          </p:cNvPr>
          <p:cNvSpPr>
            <a:spLocks noGrp="1"/>
          </p:cNvSpPr>
          <p:nvPr>
            <p:ph type="sldNum" sz="quarter" idx="12"/>
          </p:nvPr>
        </p:nvSpPr>
        <p:spPr/>
        <p:txBody>
          <a:bodyPr/>
          <a:lstStyle/>
          <a:p>
            <a:fld id="{6922B37E-6FAD-AE4E-AFEB-EA2EE6BF0F32}" type="slidenum">
              <a:rPr lang="en-IQ" smtClean="0"/>
              <a:t>11</a:t>
            </a:fld>
            <a:endParaRPr lang="en-IQ"/>
          </a:p>
        </p:txBody>
      </p:sp>
    </p:spTree>
    <p:extLst>
      <p:ext uri="{BB962C8B-B14F-4D97-AF65-F5344CB8AC3E}">
        <p14:creationId xmlns:p14="http://schemas.microsoft.com/office/powerpoint/2010/main" val="2788867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8FE295-B496-B748-A144-459984EB5BBE}"/>
              </a:ext>
            </a:extLst>
          </p:cNvPr>
          <p:cNvSpPr>
            <a:spLocks noGrp="1"/>
          </p:cNvSpPr>
          <p:nvPr>
            <p:ph idx="1"/>
          </p:nvPr>
        </p:nvSpPr>
        <p:spPr>
          <a:xfrm>
            <a:off x="256309" y="163080"/>
            <a:ext cx="10515600" cy="4351338"/>
          </a:xfrm>
        </p:spPr>
        <p:txBody>
          <a:bodyPr/>
          <a:lstStyle/>
          <a:p>
            <a:pPr marL="0" indent="0">
              <a:buNone/>
            </a:pPr>
            <a:r>
              <a:rPr lang="en-US" sz="1800" dirty="0">
                <a:effectLst/>
                <a:latin typeface="Times New Roman" panose="02020603050405020304" pitchFamily="18" charset="0"/>
                <a:ea typeface="Times New Roman" panose="02020603050405020304" pitchFamily="18" charset="0"/>
              </a:rPr>
              <a:t>Table (1) shows the dependence of this constant on temperature </a:t>
            </a:r>
            <a:endParaRPr lang="en-IQ" sz="1800" dirty="0">
              <a:effectLst/>
              <a:latin typeface="Times New Roman" panose="02020603050405020304" pitchFamily="18" charset="0"/>
              <a:ea typeface="Times New Roman" panose="02020603050405020304" pitchFamily="18" charset="0"/>
            </a:endParaRPr>
          </a:p>
          <a:p>
            <a:endParaRPr lang="en-IQ" dirty="0"/>
          </a:p>
        </p:txBody>
      </p:sp>
      <p:graphicFrame>
        <p:nvGraphicFramePr>
          <p:cNvPr id="4" name="Table 3">
            <a:extLst>
              <a:ext uri="{FF2B5EF4-FFF2-40B4-BE49-F238E27FC236}">
                <a16:creationId xmlns:a16="http://schemas.microsoft.com/office/drawing/2014/main" id="{4946A4D5-A18C-0F4C-9FBF-AA825A0CF18D}"/>
              </a:ext>
            </a:extLst>
          </p:cNvPr>
          <p:cNvGraphicFramePr>
            <a:graphicFrameLocks noGrp="1"/>
          </p:cNvGraphicFramePr>
          <p:nvPr>
            <p:extLst>
              <p:ext uri="{D42A27DB-BD31-4B8C-83A1-F6EECF244321}">
                <p14:modId xmlns:p14="http://schemas.microsoft.com/office/powerpoint/2010/main" val="2098673961"/>
              </p:ext>
            </p:extLst>
          </p:nvPr>
        </p:nvGraphicFramePr>
        <p:xfrm>
          <a:off x="2715491" y="620814"/>
          <a:ext cx="4655127" cy="1607661"/>
        </p:xfrm>
        <a:graphic>
          <a:graphicData uri="http://schemas.openxmlformats.org/drawingml/2006/table">
            <a:tbl>
              <a:tblPr firstRow="1" firstCol="1" bandRow="1">
                <a:tableStyleId>{793D81CF-94F2-401A-BA57-92F5A7B2D0C5}</a:tableStyleId>
              </a:tblPr>
              <a:tblGrid>
                <a:gridCol w="2036618">
                  <a:extLst>
                    <a:ext uri="{9D8B030D-6E8A-4147-A177-3AD203B41FA5}">
                      <a16:colId xmlns:a16="http://schemas.microsoft.com/office/drawing/2014/main" val="3780423741"/>
                    </a:ext>
                  </a:extLst>
                </a:gridCol>
                <a:gridCol w="2618509">
                  <a:extLst>
                    <a:ext uri="{9D8B030D-6E8A-4147-A177-3AD203B41FA5}">
                      <a16:colId xmlns:a16="http://schemas.microsoft.com/office/drawing/2014/main" val="792318902"/>
                    </a:ext>
                  </a:extLst>
                </a:gridCol>
              </a:tblGrid>
              <a:tr h="191379">
                <a:tc>
                  <a:txBody>
                    <a:bodyPr/>
                    <a:lstStyle/>
                    <a:p>
                      <a:pPr marR="914400" algn="just">
                        <a:lnSpc>
                          <a:spcPct val="107000"/>
                        </a:lnSpc>
                        <a:spcBef>
                          <a:spcPts val="960"/>
                        </a:spcBef>
                        <a:spcAft>
                          <a:spcPts val="0"/>
                        </a:spcAft>
                      </a:pPr>
                      <a:r>
                        <a:rPr lang="en-US" sz="1400" dirty="0">
                          <a:solidFill>
                            <a:schemeClr val="tx1"/>
                          </a:solidFill>
                          <a:effectLst/>
                        </a:rPr>
                        <a:t>Temperature</a:t>
                      </a:r>
                      <a:endParaRPr lang="en-IQ"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6480" marR="66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914400" algn="just">
                        <a:lnSpc>
                          <a:spcPct val="107000"/>
                        </a:lnSpc>
                        <a:spcBef>
                          <a:spcPts val="960"/>
                        </a:spcBef>
                        <a:spcAft>
                          <a:spcPts val="0"/>
                        </a:spcAft>
                      </a:pPr>
                      <a:r>
                        <a:rPr lang="en-US" sz="1400" dirty="0">
                          <a:solidFill>
                            <a:schemeClr val="tx1"/>
                          </a:solidFill>
                          <a:effectLst/>
                        </a:rPr>
                        <a:t>Kw</a:t>
                      </a:r>
                      <a:endParaRPr lang="en-IQ" sz="18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6480" marR="66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2994430"/>
                  </a:ext>
                </a:extLst>
              </a:tr>
              <a:tr h="307849">
                <a:tc>
                  <a:txBody>
                    <a:bodyPr/>
                    <a:lstStyle/>
                    <a:p>
                      <a:pPr marR="914400" algn="just">
                        <a:lnSpc>
                          <a:spcPct val="107000"/>
                        </a:lnSpc>
                        <a:spcBef>
                          <a:spcPts val="960"/>
                        </a:spcBef>
                        <a:spcAft>
                          <a:spcPts val="0"/>
                        </a:spcAft>
                      </a:pPr>
                      <a:r>
                        <a:rPr lang="en-US" sz="1400" dirty="0">
                          <a:effectLst/>
                        </a:rPr>
                        <a:t>0</a:t>
                      </a:r>
                      <a:endParaRPr lang="en-IQ"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6480" marR="66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914400" algn="just">
                        <a:lnSpc>
                          <a:spcPct val="107000"/>
                        </a:lnSpc>
                        <a:spcBef>
                          <a:spcPts val="960"/>
                        </a:spcBef>
                        <a:spcAft>
                          <a:spcPts val="0"/>
                        </a:spcAft>
                      </a:pPr>
                      <a:r>
                        <a:rPr lang="en-US" sz="1400" dirty="0">
                          <a:effectLst/>
                        </a:rPr>
                        <a:t>0.144x10</a:t>
                      </a:r>
                      <a:r>
                        <a:rPr lang="en-US" sz="1400" baseline="30000" dirty="0">
                          <a:effectLst/>
                        </a:rPr>
                        <a:t>-14</a:t>
                      </a:r>
                      <a:endParaRPr lang="en-IQ"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6480" marR="66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1944138"/>
                  </a:ext>
                </a:extLst>
              </a:tr>
              <a:tr h="307849">
                <a:tc>
                  <a:txBody>
                    <a:bodyPr/>
                    <a:lstStyle/>
                    <a:p>
                      <a:pPr marR="914400" algn="just">
                        <a:lnSpc>
                          <a:spcPct val="107000"/>
                        </a:lnSpc>
                        <a:spcBef>
                          <a:spcPts val="960"/>
                        </a:spcBef>
                        <a:spcAft>
                          <a:spcPts val="0"/>
                        </a:spcAft>
                      </a:pPr>
                      <a:r>
                        <a:rPr lang="en-US" sz="1400">
                          <a:effectLst/>
                        </a:rPr>
                        <a:t>25</a:t>
                      </a:r>
                      <a:endParaRPr lang="en-IQ"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6480" marR="66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914400" algn="just">
                        <a:lnSpc>
                          <a:spcPct val="107000"/>
                        </a:lnSpc>
                        <a:spcBef>
                          <a:spcPts val="960"/>
                        </a:spcBef>
                        <a:spcAft>
                          <a:spcPts val="0"/>
                        </a:spcAft>
                      </a:pPr>
                      <a:r>
                        <a:rPr lang="en-US" sz="1400" dirty="0">
                          <a:effectLst/>
                        </a:rPr>
                        <a:t>1.01x10</a:t>
                      </a:r>
                      <a:r>
                        <a:rPr lang="en-US" sz="1400" baseline="30000" dirty="0">
                          <a:effectLst/>
                        </a:rPr>
                        <a:t>-14</a:t>
                      </a:r>
                      <a:endParaRPr lang="en-IQ"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6480" marR="66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4022204"/>
                  </a:ext>
                </a:extLst>
              </a:tr>
              <a:tr h="307849">
                <a:tc>
                  <a:txBody>
                    <a:bodyPr/>
                    <a:lstStyle/>
                    <a:p>
                      <a:pPr marR="914400" algn="just">
                        <a:lnSpc>
                          <a:spcPct val="107000"/>
                        </a:lnSpc>
                        <a:spcBef>
                          <a:spcPts val="960"/>
                        </a:spcBef>
                        <a:spcAft>
                          <a:spcPts val="0"/>
                        </a:spcAft>
                      </a:pPr>
                      <a:r>
                        <a:rPr lang="en-US" sz="1400">
                          <a:effectLst/>
                        </a:rPr>
                        <a:t>50</a:t>
                      </a:r>
                      <a:endParaRPr lang="en-IQ"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6480" marR="66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914400" algn="just">
                        <a:lnSpc>
                          <a:spcPct val="107000"/>
                        </a:lnSpc>
                        <a:spcBef>
                          <a:spcPts val="960"/>
                        </a:spcBef>
                        <a:spcAft>
                          <a:spcPts val="0"/>
                        </a:spcAft>
                      </a:pPr>
                      <a:r>
                        <a:rPr lang="en-US" sz="1400" dirty="0">
                          <a:effectLst/>
                        </a:rPr>
                        <a:t>5.47x10</a:t>
                      </a:r>
                      <a:r>
                        <a:rPr lang="en-US" sz="1400" baseline="30000" dirty="0">
                          <a:effectLst/>
                        </a:rPr>
                        <a:t>-14</a:t>
                      </a:r>
                      <a:endParaRPr lang="en-IQ"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6480" marR="66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2446861"/>
                  </a:ext>
                </a:extLst>
              </a:tr>
              <a:tr h="467134">
                <a:tc>
                  <a:txBody>
                    <a:bodyPr/>
                    <a:lstStyle/>
                    <a:p>
                      <a:pPr marR="914400" algn="just">
                        <a:lnSpc>
                          <a:spcPct val="107000"/>
                        </a:lnSpc>
                        <a:spcBef>
                          <a:spcPts val="960"/>
                        </a:spcBef>
                        <a:spcAft>
                          <a:spcPts val="0"/>
                        </a:spcAft>
                      </a:pPr>
                      <a:r>
                        <a:rPr lang="en-US" sz="1400" dirty="0">
                          <a:effectLst/>
                        </a:rPr>
                        <a:t>100</a:t>
                      </a:r>
                      <a:endParaRPr lang="en-IQ"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6480" marR="66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914400" algn="just">
                        <a:lnSpc>
                          <a:spcPct val="107000"/>
                        </a:lnSpc>
                        <a:spcBef>
                          <a:spcPts val="960"/>
                        </a:spcBef>
                        <a:spcAft>
                          <a:spcPts val="0"/>
                        </a:spcAft>
                      </a:pPr>
                      <a:r>
                        <a:rPr lang="en-US" sz="1400" dirty="0">
                          <a:effectLst/>
                        </a:rPr>
                        <a:t>49x10</a:t>
                      </a:r>
                      <a:r>
                        <a:rPr lang="en-US" sz="1400" baseline="30000" dirty="0">
                          <a:effectLst/>
                        </a:rPr>
                        <a:t>-14</a:t>
                      </a:r>
                      <a:endParaRPr lang="en-IQ" sz="1800" dirty="0">
                        <a:effectLst/>
                      </a:endParaRPr>
                    </a:p>
                    <a:p>
                      <a:pPr algn="just">
                        <a:lnSpc>
                          <a:spcPct val="106000"/>
                        </a:lnSpc>
                        <a:spcAft>
                          <a:spcPts val="800"/>
                        </a:spcAft>
                      </a:pPr>
                      <a:endParaRPr lang="en-IQ" sz="1100" dirty="0">
                        <a:effectLst/>
                        <a:latin typeface="Calibri" panose="020F0502020204030204" pitchFamily="34" charset="0"/>
                        <a:ea typeface="Calibri" panose="020F0502020204030204" pitchFamily="34" charset="0"/>
                        <a:cs typeface="Arial" panose="020B0604020202020204" pitchFamily="34" charset="0"/>
                      </a:endParaRPr>
                    </a:p>
                  </a:txBody>
                  <a:tcPr marL="66480" marR="66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7263810"/>
                  </a:ext>
                </a:extLst>
              </a:tr>
            </a:tbl>
          </a:graphicData>
        </a:graphic>
      </p:graphicFrame>
      <p:pic>
        <p:nvPicPr>
          <p:cNvPr id="5" name="Picture 4">
            <a:extLst>
              <a:ext uri="{FF2B5EF4-FFF2-40B4-BE49-F238E27FC236}">
                <a16:creationId xmlns:a16="http://schemas.microsoft.com/office/drawing/2014/main" id="{3518EC12-5A5A-6844-8D1C-E4E6C79F9C7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2580092"/>
            <a:ext cx="10120746" cy="4098868"/>
          </a:xfrm>
          <a:prstGeom prst="rect">
            <a:avLst/>
          </a:prstGeom>
          <a:noFill/>
          <a:ln>
            <a:noFill/>
          </a:ln>
        </p:spPr>
      </p:pic>
      <p:sp>
        <p:nvSpPr>
          <p:cNvPr id="2" name="Slide Number Placeholder 1">
            <a:extLst>
              <a:ext uri="{FF2B5EF4-FFF2-40B4-BE49-F238E27FC236}">
                <a16:creationId xmlns:a16="http://schemas.microsoft.com/office/drawing/2014/main" id="{64403A12-0CC4-B643-900F-2C572D0B2A13}"/>
              </a:ext>
            </a:extLst>
          </p:cNvPr>
          <p:cNvSpPr>
            <a:spLocks noGrp="1"/>
          </p:cNvSpPr>
          <p:nvPr>
            <p:ph type="sldNum" sz="quarter" idx="12"/>
          </p:nvPr>
        </p:nvSpPr>
        <p:spPr/>
        <p:txBody>
          <a:bodyPr/>
          <a:lstStyle/>
          <a:p>
            <a:fld id="{6922B37E-6FAD-AE4E-AFEB-EA2EE6BF0F32}" type="slidenum">
              <a:rPr lang="en-IQ" smtClean="0"/>
              <a:t>12</a:t>
            </a:fld>
            <a:endParaRPr lang="en-IQ"/>
          </a:p>
        </p:txBody>
      </p:sp>
      <p:pic>
        <p:nvPicPr>
          <p:cNvPr id="7" name="Picture 6">
            <a:extLst>
              <a:ext uri="{FF2B5EF4-FFF2-40B4-BE49-F238E27FC236}">
                <a16:creationId xmlns:a16="http://schemas.microsoft.com/office/drawing/2014/main" id="{A4C50439-DE4C-6248-9FA1-8A44D575B987}"/>
              </a:ext>
            </a:extLst>
          </p:cNvPr>
          <p:cNvPicPr>
            <a:picLocks noChangeAspect="1"/>
          </p:cNvPicPr>
          <p:nvPr/>
        </p:nvPicPr>
        <p:blipFill rotWithShape="1">
          <a:blip r:embed="rId3"/>
          <a:srcRect l="2670" r="1174" b="4631"/>
          <a:stretch/>
        </p:blipFill>
        <p:spPr>
          <a:xfrm>
            <a:off x="8610600" y="163080"/>
            <a:ext cx="3360872" cy="2374497"/>
          </a:xfrm>
          <a:prstGeom prst="rect">
            <a:avLst/>
          </a:prstGeom>
        </p:spPr>
      </p:pic>
    </p:spTree>
    <p:extLst>
      <p:ext uri="{BB962C8B-B14F-4D97-AF65-F5344CB8AC3E}">
        <p14:creationId xmlns:p14="http://schemas.microsoft.com/office/powerpoint/2010/main" val="974689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EE4132-4C4E-0C44-9758-1970B1F7C8C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0464" y="291059"/>
            <a:ext cx="11321935" cy="6082031"/>
          </a:xfrm>
          <a:prstGeom prst="rect">
            <a:avLst/>
          </a:prstGeom>
          <a:noFill/>
        </p:spPr>
      </p:pic>
      <p:sp>
        <p:nvSpPr>
          <p:cNvPr id="2" name="Slide Number Placeholder 1">
            <a:extLst>
              <a:ext uri="{FF2B5EF4-FFF2-40B4-BE49-F238E27FC236}">
                <a16:creationId xmlns:a16="http://schemas.microsoft.com/office/drawing/2014/main" id="{DC7D73F8-9FF1-A741-B62F-B44DC0F97116}"/>
              </a:ext>
            </a:extLst>
          </p:cNvPr>
          <p:cNvSpPr>
            <a:spLocks noGrp="1"/>
          </p:cNvSpPr>
          <p:nvPr>
            <p:ph type="sldNum" sz="quarter" idx="12"/>
          </p:nvPr>
        </p:nvSpPr>
        <p:spPr/>
        <p:txBody>
          <a:bodyPr/>
          <a:lstStyle/>
          <a:p>
            <a:fld id="{6922B37E-6FAD-AE4E-AFEB-EA2EE6BF0F32}" type="slidenum">
              <a:rPr lang="en-IQ" smtClean="0"/>
              <a:t>13</a:t>
            </a:fld>
            <a:endParaRPr lang="en-IQ"/>
          </a:p>
        </p:txBody>
      </p:sp>
    </p:spTree>
    <p:extLst>
      <p:ext uri="{BB962C8B-B14F-4D97-AF65-F5344CB8AC3E}">
        <p14:creationId xmlns:p14="http://schemas.microsoft.com/office/powerpoint/2010/main" val="1769360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B820-AB33-224E-AF15-97463746F0FA}"/>
              </a:ext>
            </a:extLst>
          </p:cNvPr>
          <p:cNvSpPr>
            <a:spLocks noGrp="1"/>
          </p:cNvSpPr>
          <p:nvPr>
            <p:ph type="title"/>
          </p:nvPr>
        </p:nvSpPr>
        <p:spPr>
          <a:xfrm>
            <a:off x="678872" y="141950"/>
            <a:ext cx="10515600" cy="476192"/>
          </a:xfrm>
        </p:spPr>
        <p:txBody>
          <a:bodyPr>
            <a:noAutofit/>
          </a:bodyPr>
          <a:lstStyle/>
          <a:p>
            <a:pPr algn="ctr"/>
            <a:r>
              <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Acid-Base Dissociation Constants</a:t>
            </a:r>
            <a:endParaRPr lang="en-IQ" sz="54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66D679F-FA16-1C4B-80D9-555EFDFCBDB0}"/>
              </a:ext>
            </a:extLst>
          </p:cNvPr>
          <p:cNvSpPr>
            <a:spLocks noGrp="1"/>
          </p:cNvSpPr>
          <p:nvPr>
            <p:ph idx="1"/>
          </p:nvPr>
        </p:nvSpPr>
        <p:spPr>
          <a:xfrm>
            <a:off x="318655" y="618142"/>
            <a:ext cx="11873345" cy="6002194"/>
          </a:xfrm>
        </p:spPr>
        <p:txBody>
          <a:bodyPr>
            <a:normAutofit/>
          </a:bodyPr>
          <a:lstStyle/>
          <a:p>
            <a:pPr marR="914400" algn="just">
              <a:spcBef>
                <a:spcPts val="505"/>
              </a:spcBef>
              <a:spcAft>
                <a:spcPts val="3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When a weak acid or a weak base is dissolved in water, partial dissociation occurs. Thus, </a:t>
            </a:r>
            <a:endParaRPr lang="en-IQ"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914400" algn="just">
              <a:spcBef>
                <a:spcPts val="505"/>
              </a:spcBef>
              <a:spcAft>
                <a:spcPts val="3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All weak acids, denoted HA, react with water by donating a proton to 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 </a:t>
            </a:r>
            <a:endParaRPr lang="en-IQ"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Dissociation of weak acid:   </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HA+H</a:t>
            </a:r>
            <a:r>
              <a:rPr lang="en-US" sz="1800" b="1"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O↔H</a:t>
            </a:r>
            <a:r>
              <a:rPr lang="en-US" sz="1800" b="1"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b="1"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 A</a:t>
            </a:r>
            <a:r>
              <a:rPr lang="en-US" sz="1800" b="1"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IQ" sz="1800" b="1" baseline="300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IQ" sz="1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OR, </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HA↔ H</a:t>
            </a:r>
            <a:r>
              <a:rPr lang="en-US" sz="1800" b="1"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b="1"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 K</a:t>
            </a:r>
            <a:r>
              <a:rPr lang="en-US" sz="1800" b="1"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[H</a:t>
            </a:r>
            <a:r>
              <a:rPr lang="en-US" sz="1800" b="1"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b="1"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]/[HA]</a:t>
            </a:r>
          </a:p>
          <a:p>
            <a:pPr marR="914400" algn="just">
              <a:spcBef>
                <a:spcPts val="505"/>
              </a:spcBef>
              <a:spcAft>
                <a:spcPts val="3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equilibrium constant K</a:t>
            </a:r>
            <a:r>
              <a:rPr lang="en-US" sz="18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called the acid dissociation constant. A weak acid is only partially dissociated in water. This definition means that K</a:t>
            </a:r>
            <a:r>
              <a:rPr lang="en-US" sz="18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small for weak acid  </a:t>
            </a:r>
            <a:endParaRPr lang="en-IQ"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nitrous acid, we can write where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K</a:t>
            </a:r>
            <a:r>
              <a:rPr lang="en-US" sz="1800" b="1" baseline="-25000"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is the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acid dissociation constant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nitrous acid:</a:t>
            </a:r>
          </a:p>
          <a:p>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 weak acid has K</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&lt; 1 leads to a small [H] and pH of 2-7.</a:t>
            </a:r>
            <a:endParaRPr lang="en-IQ"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914400" algn="just">
              <a:spcBef>
                <a:spcPts val="505"/>
              </a:spcBef>
              <a:spcAft>
                <a:spcPts val="3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Similarly, weak bases, B react with water by abstracting a proton from 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 </a:t>
            </a:r>
            <a:endParaRPr lang="en-IQ"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914400" algn="just">
              <a:spcBef>
                <a:spcPts val="505"/>
              </a:spcBef>
              <a:spcAft>
                <a:spcPts val="3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Base hydrolysis        </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B+H</a:t>
            </a:r>
            <a:r>
              <a:rPr lang="en-US" sz="1800"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O ↔ BH</a:t>
            </a:r>
            <a:r>
              <a:rPr lang="en-US" sz="1800"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+OH</a:t>
            </a:r>
            <a:r>
              <a:rPr lang="en-US" sz="1800"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R="914400" algn="just">
              <a:spcBef>
                <a:spcPts val="505"/>
              </a:spcBef>
              <a:spcAft>
                <a:spcPts val="30"/>
              </a:spcAft>
            </a:pP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 [BH</a:t>
            </a:r>
            <a:r>
              <a:rPr lang="en-US" sz="1800"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][OH</a:t>
            </a:r>
            <a:r>
              <a:rPr lang="en-US" sz="1800"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R="914400" algn="just">
              <a:spcBef>
                <a:spcPts val="505"/>
              </a:spcBef>
              <a:spcAft>
                <a:spcPts val="3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equilibrium constant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Kb</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called base dissociation constant definition, a weak base is one for which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small </a:t>
            </a:r>
            <a:endParaRPr lang="en-IQ"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914400" algn="just">
              <a:spcBef>
                <a:spcPts val="505"/>
              </a:spcBef>
              <a:spcAft>
                <a:spcPts val="3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Analogously, the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base dissociation constant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K</a:t>
            </a:r>
            <a:r>
              <a:rPr lang="en-US" sz="1800" b="1" baseline="-25000" dirty="0" err="1">
                <a:effectLst/>
                <a:latin typeface="Times New Roman" panose="02020603050405020304" pitchFamily="18" charset="0"/>
                <a:ea typeface="Calibri" panose="020F0502020204030204" pitchFamily="34" charset="0"/>
                <a:cs typeface="Times New Roman" panose="02020603050405020304" pitchFamily="18" charset="0"/>
              </a:rPr>
              <a:t>b</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ammonia is:</a:t>
            </a:r>
            <a:endParaRPr lang="en-IQ"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R="914400" algn="just">
              <a:spcBef>
                <a:spcPts val="505"/>
              </a:spcBef>
              <a:spcAft>
                <a:spcPts val="30"/>
              </a:spcAft>
            </a:pPr>
            <a:endParaRPr lang="en-IQ"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914400" algn="just">
              <a:spcBef>
                <a:spcPts val="505"/>
              </a:spcBef>
              <a:spcAft>
                <a:spcPts val="30"/>
              </a:spcAft>
            </a:pPr>
            <a:endParaRPr lang="en-IQ"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weak base has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&lt;1 leads to small [OH] and pH of </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7</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IQ"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IQ"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C74272B-F909-6041-8C78-7AE7D7953763}"/>
              </a:ext>
            </a:extLst>
          </p:cNvPr>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671849" y="2532997"/>
            <a:ext cx="4312920" cy="724161"/>
          </a:xfrm>
          <a:prstGeom prst="rect">
            <a:avLst/>
          </a:prstGeom>
          <a:solidFill>
            <a:schemeClr val="accent2"/>
          </a:solidFill>
          <a:ln>
            <a:solidFill>
              <a:schemeClr val="accent2"/>
            </a:solidFill>
          </a:ln>
        </p:spPr>
      </p:pic>
      <p:pic>
        <p:nvPicPr>
          <p:cNvPr id="8" name="Picture 7">
            <a:extLst>
              <a:ext uri="{FF2B5EF4-FFF2-40B4-BE49-F238E27FC236}">
                <a16:creationId xmlns:a16="http://schemas.microsoft.com/office/drawing/2014/main" id="{EF482753-324E-1144-9827-8850F4D1BBB7}"/>
              </a:ext>
            </a:extLst>
          </p:cNvPr>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960717" y="5546802"/>
            <a:ext cx="4024052" cy="609600"/>
          </a:xfrm>
          <a:prstGeom prst="rect">
            <a:avLst/>
          </a:prstGeom>
          <a:solidFill>
            <a:schemeClr val="accent2"/>
          </a:solidFill>
          <a:ln>
            <a:solidFill>
              <a:schemeClr val="accent2"/>
            </a:solidFill>
          </a:ln>
        </p:spPr>
      </p:pic>
      <p:sp>
        <p:nvSpPr>
          <p:cNvPr id="5" name="Slide Number Placeholder 4">
            <a:extLst>
              <a:ext uri="{FF2B5EF4-FFF2-40B4-BE49-F238E27FC236}">
                <a16:creationId xmlns:a16="http://schemas.microsoft.com/office/drawing/2014/main" id="{E7425CF6-783E-CB41-8F8A-A3A7C8A43D43}"/>
              </a:ext>
            </a:extLst>
          </p:cNvPr>
          <p:cNvSpPr>
            <a:spLocks noGrp="1"/>
          </p:cNvSpPr>
          <p:nvPr>
            <p:ph type="sldNum" sz="quarter" idx="12"/>
          </p:nvPr>
        </p:nvSpPr>
        <p:spPr/>
        <p:txBody>
          <a:bodyPr/>
          <a:lstStyle/>
          <a:p>
            <a:fld id="{6922B37E-6FAD-AE4E-AFEB-EA2EE6BF0F32}" type="slidenum">
              <a:rPr lang="en-IQ" smtClean="0"/>
              <a:t>14</a:t>
            </a:fld>
            <a:endParaRPr lang="en-IQ"/>
          </a:p>
        </p:txBody>
      </p:sp>
      <p:sp>
        <p:nvSpPr>
          <p:cNvPr id="7" name="TextBox 6">
            <a:extLst>
              <a:ext uri="{FF2B5EF4-FFF2-40B4-BE49-F238E27FC236}">
                <a16:creationId xmlns:a16="http://schemas.microsoft.com/office/drawing/2014/main" id="{81F431B7-663D-1549-9D29-094F4BEF66BA}"/>
              </a:ext>
            </a:extLst>
          </p:cNvPr>
          <p:cNvSpPr txBox="1"/>
          <p:nvPr/>
        </p:nvSpPr>
        <p:spPr>
          <a:xfrm>
            <a:off x="7930531" y="2690336"/>
            <a:ext cx="4103337" cy="1477328"/>
          </a:xfrm>
          <a:prstGeom prst="rect">
            <a:avLst/>
          </a:prstGeom>
          <a:noFill/>
          <a:ln>
            <a:solidFill>
              <a:schemeClr val="accent1"/>
            </a:solidFill>
          </a:ln>
        </p:spPr>
        <p:txBody>
          <a:bodyPr wrap="square" rtlCol="0">
            <a:spAutoFit/>
          </a:bodyPr>
          <a:lstStyle/>
          <a:p>
            <a:r>
              <a:rPr lang="en-IQ" b="1" dirty="0">
                <a:solidFill>
                  <a:srgbClr val="C00000"/>
                </a:solidFill>
              </a:rPr>
              <a:t>K</a:t>
            </a:r>
            <a:r>
              <a:rPr lang="en-IQ" b="1" baseline="-25000" dirty="0">
                <a:solidFill>
                  <a:srgbClr val="C00000"/>
                </a:solidFill>
              </a:rPr>
              <a:t>a</a:t>
            </a:r>
            <a:r>
              <a:rPr lang="en-IQ" b="1" dirty="0">
                <a:solidFill>
                  <a:srgbClr val="C00000"/>
                </a:solidFill>
              </a:rPr>
              <a:t> is large means more </a:t>
            </a:r>
            <a:r>
              <a:rPr lang="en-US" b="1" dirty="0">
                <a:solidFill>
                  <a:srgbClr val="C00000"/>
                </a:solidFill>
              </a:rPr>
              <a:t>products </a:t>
            </a:r>
            <a:endParaRPr lang="en-IQ" b="1" dirty="0">
              <a:solidFill>
                <a:srgbClr val="C00000"/>
              </a:solidFill>
            </a:endParaRPr>
          </a:p>
          <a:p>
            <a:r>
              <a:rPr lang="en-IQ" b="1" dirty="0">
                <a:solidFill>
                  <a:srgbClr val="C00000"/>
                </a:solidFill>
              </a:rPr>
              <a:t>K</a:t>
            </a:r>
            <a:r>
              <a:rPr lang="en-IQ" b="1" baseline="-25000" dirty="0">
                <a:solidFill>
                  <a:srgbClr val="C00000"/>
                </a:solidFill>
              </a:rPr>
              <a:t>a</a:t>
            </a:r>
            <a:r>
              <a:rPr lang="en-IQ" b="1" dirty="0">
                <a:solidFill>
                  <a:srgbClr val="C00000"/>
                </a:solidFill>
              </a:rPr>
              <a:t> is smal</a:t>
            </a:r>
            <a:r>
              <a:rPr lang="en-US" b="1" dirty="0">
                <a:solidFill>
                  <a:srgbClr val="C00000"/>
                </a:solidFill>
              </a:rPr>
              <a:t>l</a:t>
            </a:r>
            <a:r>
              <a:rPr lang="en-IQ" b="1" dirty="0">
                <a:solidFill>
                  <a:srgbClr val="C00000"/>
                </a:solidFill>
              </a:rPr>
              <a:t> means more reactants</a:t>
            </a:r>
          </a:p>
          <a:p>
            <a:r>
              <a:rPr lang="en-IQ" b="1" dirty="0">
                <a:solidFill>
                  <a:srgbClr val="C00000"/>
                </a:solidFill>
              </a:rPr>
              <a:t>K</a:t>
            </a:r>
            <a:r>
              <a:rPr lang="en-IQ" b="1" baseline="-25000" dirty="0">
                <a:solidFill>
                  <a:srgbClr val="C00000"/>
                </a:solidFill>
              </a:rPr>
              <a:t>a</a:t>
            </a:r>
            <a:r>
              <a:rPr lang="en-IQ" b="1" dirty="0">
                <a:solidFill>
                  <a:srgbClr val="C00000"/>
                </a:solidFill>
              </a:rPr>
              <a:t> large </a:t>
            </a:r>
            <a:r>
              <a:rPr lang="en-US" b="1" dirty="0">
                <a:solidFill>
                  <a:srgbClr val="C00000"/>
                </a:solidFill>
              </a:rPr>
              <a:t>means </a:t>
            </a:r>
            <a:r>
              <a:rPr lang="en-IQ" b="1" dirty="0">
                <a:solidFill>
                  <a:srgbClr val="C00000"/>
                </a:solidFill>
              </a:rPr>
              <a:t>more acidic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high[H]</a:t>
            </a:r>
            <a:r>
              <a:rPr lang="en-IQ" b="1" dirty="0">
                <a:solidFill>
                  <a:srgbClr val="C00000"/>
                </a:solidFill>
              </a:rPr>
              <a:t> and low</a:t>
            </a:r>
            <a:r>
              <a:rPr lang="en-US" b="1" dirty="0">
                <a:solidFill>
                  <a:srgbClr val="C00000"/>
                </a:solidFill>
              </a:rPr>
              <a:t>er</a:t>
            </a:r>
            <a:r>
              <a:rPr lang="en-IQ" b="1" dirty="0">
                <a:solidFill>
                  <a:srgbClr val="C00000"/>
                </a:solidFill>
              </a:rPr>
              <a:t> PH </a:t>
            </a:r>
          </a:p>
          <a:p>
            <a:endParaRPr lang="en-IQ" dirty="0"/>
          </a:p>
        </p:txBody>
      </p:sp>
      <p:sp>
        <p:nvSpPr>
          <p:cNvPr id="9" name="TextBox 8">
            <a:extLst>
              <a:ext uri="{FF2B5EF4-FFF2-40B4-BE49-F238E27FC236}">
                <a16:creationId xmlns:a16="http://schemas.microsoft.com/office/drawing/2014/main" id="{63B5DE23-893D-0346-99C3-1492CEE93DFC}"/>
              </a:ext>
            </a:extLst>
          </p:cNvPr>
          <p:cNvSpPr txBox="1"/>
          <p:nvPr/>
        </p:nvSpPr>
        <p:spPr>
          <a:xfrm>
            <a:off x="7930530" y="5061584"/>
            <a:ext cx="4103337" cy="1477328"/>
          </a:xfrm>
          <a:prstGeom prst="rect">
            <a:avLst/>
          </a:prstGeom>
          <a:noFill/>
          <a:ln>
            <a:solidFill>
              <a:schemeClr val="accent1"/>
            </a:solidFill>
          </a:ln>
        </p:spPr>
        <p:txBody>
          <a:bodyPr wrap="square" rtlCol="0">
            <a:spAutoFit/>
          </a:bodyPr>
          <a:lstStyle/>
          <a:p>
            <a:r>
              <a:rPr lang="en-IQ" b="1" dirty="0">
                <a:solidFill>
                  <a:srgbClr val="C00000"/>
                </a:solidFill>
              </a:rPr>
              <a:t>K</a:t>
            </a:r>
            <a:r>
              <a:rPr lang="en-IQ" b="1" baseline="-25000" dirty="0">
                <a:solidFill>
                  <a:srgbClr val="C00000"/>
                </a:solidFill>
              </a:rPr>
              <a:t>b</a:t>
            </a:r>
            <a:r>
              <a:rPr lang="en-IQ" b="1" dirty="0">
                <a:solidFill>
                  <a:srgbClr val="C00000"/>
                </a:solidFill>
              </a:rPr>
              <a:t> is large means more </a:t>
            </a:r>
            <a:r>
              <a:rPr lang="en-US" b="1" dirty="0">
                <a:solidFill>
                  <a:srgbClr val="C00000"/>
                </a:solidFill>
              </a:rPr>
              <a:t>products </a:t>
            </a:r>
            <a:endParaRPr lang="en-IQ" b="1" dirty="0">
              <a:solidFill>
                <a:srgbClr val="C00000"/>
              </a:solidFill>
            </a:endParaRPr>
          </a:p>
          <a:p>
            <a:r>
              <a:rPr lang="en-IQ" b="1" dirty="0">
                <a:solidFill>
                  <a:srgbClr val="C00000"/>
                </a:solidFill>
              </a:rPr>
              <a:t>K</a:t>
            </a:r>
            <a:r>
              <a:rPr lang="en-IQ" b="1" baseline="-25000" dirty="0">
                <a:solidFill>
                  <a:srgbClr val="C00000"/>
                </a:solidFill>
              </a:rPr>
              <a:t>b</a:t>
            </a:r>
            <a:r>
              <a:rPr lang="en-IQ" b="1" dirty="0">
                <a:solidFill>
                  <a:srgbClr val="C00000"/>
                </a:solidFill>
              </a:rPr>
              <a:t> is smal</a:t>
            </a:r>
            <a:r>
              <a:rPr lang="en-US" b="1" dirty="0">
                <a:solidFill>
                  <a:srgbClr val="C00000"/>
                </a:solidFill>
              </a:rPr>
              <a:t>l</a:t>
            </a:r>
            <a:r>
              <a:rPr lang="en-IQ" b="1" dirty="0">
                <a:solidFill>
                  <a:srgbClr val="C00000"/>
                </a:solidFill>
              </a:rPr>
              <a:t> means more reactants</a:t>
            </a:r>
          </a:p>
          <a:p>
            <a:r>
              <a:rPr lang="en-IQ" b="1" dirty="0">
                <a:solidFill>
                  <a:srgbClr val="C00000"/>
                </a:solidFill>
              </a:rPr>
              <a:t>K</a:t>
            </a:r>
            <a:r>
              <a:rPr lang="en-IQ" b="1" baseline="-25000" dirty="0">
                <a:solidFill>
                  <a:srgbClr val="C00000"/>
                </a:solidFill>
              </a:rPr>
              <a:t>b</a:t>
            </a:r>
            <a:r>
              <a:rPr lang="en-IQ" b="1" dirty="0">
                <a:solidFill>
                  <a:srgbClr val="C00000"/>
                </a:solidFill>
              </a:rPr>
              <a:t> large </a:t>
            </a:r>
            <a:r>
              <a:rPr lang="en-US" b="1" dirty="0">
                <a:solidFill>
                  <a:srgbClr val="C00000"/>
                </a:solidFill>
              </a:rPr>
              <a:t>means </a:t>
            </a:r>
            <a:r>
              <a:rPr lang="en-IQ" b="1" dirty="0">
                <a:solidFill>
                  <a:srgbClr val="C00000"/>
                </a:solidFill>
              </a:rPr>
              <a:t>more basic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high[OH]</a:t>
            </a:r>
            <a:r>
              <a:rPr lang="en-IQ" b="1" dirty="0">
                <a:solidFill>
                  <a:srgbClr val="C00000"/>
                </a:solidFill>
              </a:rPr>
              <a:t> and low</a:t>
            </a:r>
            <a:r>
              <a:rPr lang="en-US" b="1" dirty="0">
                <a:solidFill>
                  <a:srgbClr val="C00000"/>
                </a:solidFill>
              </a:rPr>
              <a:t>er</a:t>
            </a:r>
            <a:r>
              <a:rPr lang="en-IQ" b="1" dirty="0">
                <a:solidFill>
                  <a:srgbClr val="C00000"/>
                </a:solidFill>
              </a:rPr>
              <a:t> POH </a:t>
            </a:r>
          </a:p>
          <a:p>
            <a:endParaRPr lang="en-IQ" dirty="0"/>
          </a:p>
        </p:txBody>
      </p:sp>
    </p:spTree>
    <p:extLst>
      <p:ext uri="{BB962C8B-B14F-4D97-AF65-F5344CB8AC3E}">
        <p14:creationId xmlns:p14="http://schemas.microsoft.com/office/powerpoint/2010/main" val="2581426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water dissociation and pH concept map"/>
          <p:cNvPicPr>
            <a:picLocks noChangeAspect="1" noChangeArrowheads="1"/>
          </p:cNvPicPr>
          <p:nvPr/>
        </p:nvPicPr>
        <p:blipFill>
          <a:blip r:embed="rId2" cstate="print"/>
          <a:srcRect/>
          <a:stretch>
            <a:fillRect/>
          </a:stretch>
        </p:blipFill>
        <p:spPr bwMode="auto">
          <a:xfrm>
            <a:off x="242454" y="204354"/>
            <a:ext cx="11707091" cy="6040582"/>
          </a:xfrm>
          <a:prstGeom prst="rect">
            <a:avLst/>
          </a:prstGeom>
          <a:noFill/>
          <a:ln w="9525">
            <a:noFill/>
            <a:miter lim="800000"/>
            <a:headEnd/>
            <a:tailEnd/>
          </a:ln>
        </p:spPr>
      </p:pic>
      <p:sp>
        <p:nvSpPr>
          <p:cNvPr id="59395" name="Rectangle 2"/>
          <p:cNvSpPr>
            <a:spLocks noChangeArrowheads="1"/>
          </p:cNvSpPr>
          <p:nvPr/>
        </p:nvSpPr>
        <p:spPr bwMode="auto">
          <a:xfrm>
            <a:off x="4267200" y="6443663"/>
            <a:ext cx="6400800" cy="368300"/>
          </a:xfrm>
          <a:prstGeom prst="rect">
            <a:avLst/>
          </a:prstGeom>
          <a:noFill/>
          <a:ln w="9525">
            <a:noFill/>
            <a:miter lim="800000"/>
            <a:headEnd/>
            <a:tailEnd/>
          </a:ln>
        </p:spPr>
        <p:txBody>
          <a:bodyPr>
            <a:spAutoFit/>
          </a:bodyPr>
          <a:lstStyle/>
          <a:p>
            <a:r>
              <a:rPr lang="en-US" dirty="0"/>
              <a:t>http://www.chem1.com/</a:t>
            </a:r>
            <a:r>
              <a:rPr lang="en-US" dirty="0" err="1"/>
              <a:t>acad</a:t>
            </a:r>
            <a:r>
              <a:rPr lang="en-US" dirty="0"/>
              <a:t>/</a:t>
            </a:r>
            <a:r>
              <a:rPr lang="en-US" dirty="0" err="1"/>
              <a:t>webtext</a:t>
            </a:r>
            <a:r>
              <a:rPr lang="en-US" dirty="0"/>
              <a:t>/</a:t>
            </a:r>
            <a:r>
              <a:rPr lang="en-US" dirty="0" err="1"/>
              <a:t>abcon</a:t>
            </a:r>
            <a:r>
              <a:rPr lang="en-US" dirty="0"/>
              <a:t>/abcon-2.html</a:t>
            </a:r>
          </a:p>
        </p:txBody>
      </p:sp>
      <p:sp>
        <p:nvSpPr>
          <p:cNvPr id="4" name="Title 1">
            <a:extLst>
              <a:ext uri="{FF2B5EF4-FFF2-40B4-BE49-F238E27FC236}">
                <a16:creationId xmlns:a16="http://schemas.microsoft.com/office/drawing/2014/main" id="{18104DE2-7064-8F4B-A93E-D584099711A1}"/>
              </a:ext>
            </a:extLst>
          </p:cNvPr>
          <p:cNvSpPr txBox="1">
            <a:spLocks/>
          </p:cNvSpPr>
          <p:nvPr/>
        </p:nvSpPr>
        <p:spPr>
          <a:xfrm>
            <a:off x="4184073" y="0"/>
            <a:ext cx="3332018" cy="4087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The K</a:t>
            </a:r>
            <a:r>
              <a:rPr lang="en-US" sz="2800" b="1" baseline="-25000" dirty="0">
                <a:latin typeface="Times New Roman" panose="02020603050405020304" pitchFamily="18" charset="0"/>
                <a:cs typeface="Times New Roman" panose="02020603050405020304" pitchFamily="18" charset="0"/>
              </a:rPr>
              <a:t>a</a:t>
            </a:r>
            <a:r>
              <a:rPr lang="en-US" sz="2800" b="1" dirty="0">
                <a:latin typeface="Times New Roman" panose="02020603050405020304" pitchFamily="18" charset="0"/>
                <a:cs typeface="Times New Roman" panose="02020603050405020304" pitchFamily="18" charset="0"/>
              </a:rPr>
              <a:t> and </a:t>
            </a:r>
            <a:r>
              <a:rPr lang="en-US" sz="2800" b="1" dirty="0" err="1">
                <a:latin typeface="Times New Roman" panose="02020603050405020304" pitchFamily="18" charset="0"/>
                <a:cs typeface="Times New Roman" panose="02020603050405020304" pitchFamily="18" charset="0"/>
              </a:rPr>
              <a:t>K</a:t>
            </a:r>
            <a:r>
              <a:rPr lang="en-US" sz="2800" b="1" baseline="-25000" dirty="0" err="1">
                <a:latin typeface="Times New Roman" panose="02020603050405020304" pitchFamily="18" charset="0"/>
                <a:cs typeface="Times New Roman" panose="02020603050405020304" pitchFamily="18" charset="0"/>
              </a:rPr>
              <a:t>b</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20472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F94B8-C419-6F4D-B142-376146261730}"/>
              </a:ext>
            </a:extLst>
          </p:cNvPr>
          <p:cNvSpPr>
            <a:spLocks noGrp="1"/>
          </p:cNvSpPr>
          <p:nvPr>
            <p:ph type="title"/>
          </p:nvPr>
        </p:nvSpPr>
        <p:spPr>
          <a:xfrm>
            <a:off x="602672" y="85575"/>
            <a:ext cx="10515600" cy="466148"/>
          </a:xfrm>
        </p:spPr>
        <p:txBody>
          <a:bodyPr/>
          <a:lstStyle/>
          <a:p>
            <a:pPr algn="ct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Dissociation Constants for Conjugate Acid/Base Pairs</a:t>
            </a:r>
            <a:endParaRPr lang="en-IQ" dirty="0">
              <a:solidFill>
                <a:srgbClr val="C00000"/>
              </a:solidFill>
            </a:endParaRPr>
          </a:p>
        </p:txBody>
      </p:sp>
      <p:sp>
        <p:nvSpPr>
          <p:cNvPr id="3" name="Content Placeholder 2">
            <a:extLst>
              <a:ext uri="{FF2B5EF4-FFF2-40B4-BE49-F238E27FC236}">
                <a16:creationId xmlns:a16="http://schemas.microsoft.com/office/drawing/2014/main" id="{AFBC64CF-FD4D-D24C-AF31-8293B134E728}"/>
              </a:ext>
            </a:extLst>
          </p:cNvPr>
          <p:cNvSpPr>
            <a:spLocks noGrp="1"/>
          </p:cNvSpPr>
          <p:nvPr>
            <p:ph idx="1"/>
          </p:nvPr>
        </p:nvSpPr>
        <p:spPr>
          <a:xfrm>
            <a:off x="429492" y="551723"/>
            <a:ext cx="10515600" cy="5378738"/>
          </a:xfrm>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Consider the base dissociation-constant expression for ammonia and the acid dissociation-constant expression for its conjugate acid, ammonium ion:</a:t>
            </a:r>
            <a:endParaRPr lang="en-IQ" sz="1800" dirty="0">
              <a:effectLst/>
              <a:latin typeface="Times New Roman" panose="02020603050405020304" pitchFamily="18" charset="0"/>
              <a:ea typeface="Times New Roman" panose="02020603050405020304" pitchFamily="18" charset="0"/>
            </a:endParaRPr>
          </a:p>
          <a:p>
            <a:endParaRPr lang="en-IQ" dirty="0"/>
          </a:p>
        </p:txBody>
      </p:sp>
      <p:pic>
        <p:nvPicPr>
          <p:cNvPr id="4" name="Picture 3">
            <a:extLst>
              <a:ext uri="{FF2B5EF4-FFF2-40B4-BE49-F238E27FC236}">
                <a16:creationId xmlns:a16="http://schemas.microsoft.com/office/drawing/2014/main" id="{30EDC604-4684-7048-A94B-F5CA07B12CDE}"/>
              </a:ext>
            </a:extLst>
          </p:cNvPr>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192982" y="1017871"/>
            <a:ext cx="5789828" cy="3734068"/>
          </a:xfrm>
          <a:prstGeom prst="rect">
            <a:avLst/>
          </a:prstGeom>
          <a:noFill/>
          <a:ln>
            <a:solidFill>
              <a:schemeClr val="accent2"/>
            </a:solidFill>
          </a:ln>
        </p:spPr>
      </p:pic>
      <p:grpSp>
        <p:nvGrpSpPr>
          <p:cNvPr id="5" name="Group 4">
            <a:extLst>
              <a:ext uri="{FF2B5EF4-FFF2-40B4-BE49-F238E27FC236}">
                <a16:creationId xmlns:a16="http://schemas.microsoft.com/office/drawing/2014/main" id="{36FEC6A2-440F-9244-B35B-D26937ECB060}"/>
              </a:ext>
            </a:extLst>
          </p:cNvPr>
          <p:cNvGrpSpPr/>
          <p:nvPr/>
        </p:nvGrpSpPr>
        <p:grpSpPr bwMode="auto">
          <a:xfrm>
            <a:off x="256312" y="2557825"/>
            <a:ext cx="5554301" cy="4205385"/>
            <a:chOff x="0" y="5249"/>
            <a:chExt cx="8280" cy="4485"/>
          </a:xfrm>
        </p:grpSpPr>
        <p:pic>
          <p:nvPicPr>
            <p:cNvPr id="6" name="Picture 5">
              <a:extLst>
                <a:ext uri="{FF2B5EF4-FFF2-40B4-BE49-F238E27FC236}">
                  <a16:creationId xmlns:a16="http://schemas.microsoft.com/office/drawing/2014/main" id="{3EB5670E-7FE1-BA45-99EA-D6EB687B7B3D}"/>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5249"/>
              <a:ext cx="8137" cy="234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B56E953-755E-AF4B-89CD-CEBD4F3E6042}"/>
                </a:ext>
              </a:extLst>
            </p:cNvPr>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7589"/>
              <a:ext cx="8280" cy="2145"/>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grpSp>
      <p:sp>
        <p:nvSpPr>
          <p:cNvPr id="8" name="Slide Number Placeholder 7">
            <a:extLst>
              <a:ext uri="{FF2B5EF4-FFF2-40B4-BE49-F238E27FC236}">
                <a16:creationId xmlns:a16="http://schemas.microsoft.com/office/drawing/2014/main" id="{97E2D442-FEDA-394F-8DBC-DC1821BCA70D}"/>
              </a:ext>
            </a:extLst>
          </p:cNvPr>
          <p:cNvSpPr>
            <a:spLocks noGrp="1"/>
          </p:cNvSpPr>
          <p:nvPr>
            <p:ph type="sldNum" sz="quarter" idx="12"/>
          </p:nvPr>
        </p:nvSpPr>
        <p:spPr/>
        <p:txBody>
          <a:bodyPr/>
          <a:lstStyle/>
          <a:p>
            <a:fld id="{6922B37E-6FAD-AE4E-AFEB-EA2EE6BF0F32}" type="slidenum">
              <a:rPr lang="en-IQ" smtClean="0"/>
              <a:t>16</a:t>
            </a:fld>
            <a:endParaRPr lang="en-IQ"/>
          </a:p>
        </p:txBody>
      </p:sp>
    </p:spTree>
    <p:extLst>
      <p:ext uri="{BB962C8B-B14F-4D97-AF65-F5344CB8AC3E}">
        <p14:creationId xmlns:p14="http://schemas.microsoft.com/office/powerpoint/2010/main" val="2143105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520B0D-F566-4149-B683-D435805393EE}"/>
              </a:ext>
            </a:extLst>
          </p:cNvPr>
          <p:cNvSpPr>
            <a:spLocks noGrp="1"/>
          </p:cNvSpPr>
          <p:nvPr>
            <p:ph type="sldNum" sz="quarter" idx="12"/>
          </p:nvPr>
        </p:nvSpPr>
        <p:spPr/>
        <p:txBody>
          <a:bodyPr/>
          <a:lstStyle/>
          <a:p>
            <a:fld id="{6922B37E-6FAD-AE4E-AFEB-EA2EE6BF0F32}" type="slidenum">
              <a:rPr lang="en-IQ" smtClean="0"/>
              <a:t>17</a:t>
            </a:fld>
            <a:endParaRPr lang="en-IQ"/>
          </a:p>
        </p:txBody>
      </p:sp>
      <p:pic>
        <p:nvPicPr>
          <p:cNvPr id="6" name="Picture 5">
            <a:extLst>
              <a:ext uri="{FF2B5EF4-FFF2-40B4-BE49-F238E27FC236}">
                <a16:creationId xmlns:a16="http://schemas.microsoft.com/office/drawing/2014/main" id="{A3FEF637-4754-C744-B6CC-83F748BB89C8}"/>
              </a:ext>
            </a:extLst>
          </p:cNvPr>
          <p:cNvPicPr>
            <a:picLocks noChangeAspect="1"/>
          </p:cNvPicPr>
          <p:nvPr/>
        </p:nvPicPr>
        <p:blipFill rotWithShape="1">
          <a:blip r:embed="rId2"/>
          <a:srcRect l="4584" b="9564"/>
          <a:stretch/>
        </p:blipFill>
        <p:spPr>
          <a:xfrm>
            <a:off x="241301" y="3649530"/>
            <a:ext cx="5348148" cy="2345604"/>
          </a:xfrm>
          <a:prstGeom prst="rect">
            <a:avLst/>
          </a:prstGeom>
        </p:spPr>
      </p:pic>
      <p:pic>
        <p:nvPicPr>
          <p:cNvPr id="8" name="Picture 7">
            <a:extLst>
              <a:ext uri="{FF2B5EF4-FFF2-40B4-BE49-F238E27FC236}">
                <a16:creationId xmlns:a16="http://schemas.microsoft.com/office/drawing/2014/main" id="{46E2DCF4-1052-394E-A529-595E3B2B8EF5}"/>
              </a:ext>
            </a:extLst>
          </p:cNvPr>
          <p:cNvPicPr>
            <a:picLocks noChangeAspect="1"/>
          </p:cNvPicPr>
          <p:nvPr/>
        </p:nvPicPr>
        <p:blipFill rotWithShape="1">
          <a:blip r:embed="rId3"/>
          <a:srcRect l="9339"/>
          <a:stretch/>
        </p:blipFill>
        <p:spPr>
          <a:xfrm>
            <a:off x="6892061" y="3649530"/>
            <a:ext cx="4856593" cy="2546469"/>
          </a:xfrm>
          <a:prstGeom prst="rect">
            <a:avLst/>
          </a:prstGeom>
        </p:spPr>
      </p:pic>
      <p:pic>
        <p:nvPicPr>
          <p:cNvPr id="14" name="Picture 13">
            <a:extLst>
              <a:ext uri="{FF2B5EF4-FFF2-40B4-BE49-F238E27FC236}">
                <a16:creationId xmlns:a16="http://schemas.microsoft.com/office/drawing/2014/main" id="{5C7D8788-270E-7647-BB02-409CF3ADFE5C}"/>
              </a:ext>
            </a:extLst>
          </p:cNvPr>
          <p:cNvPicPr>
            <a:picLocks noChangeAspect="1"/>
          </p:cNvPicPr>
          <p:nvPr/>
        </p:nvPicPr>
        <p:blipFill rotWithShape="1">
          <a:blip r:embed="rId4"/>
          <a:srcRect t="4122" r="4178" b="5195"/>
          <a:stretch/>
        </p:blipFill>
        <p:spPr>
          <a:xfrm>
            <a:off x="202149" y="88464"/>
            <a:ext cx="5113960" cy="2816138"/>
          </a:xfrm>
          <a:prstGeom prst="rect">
            <a:avLst/>
          </a:prstGeom>
        </p:spPr>
      </p:pic>
      <p:pic>
        <p:nvPicPr>
          <p:cNvPr id="21" name="Picture 20">
            <a:extLst>
              <a:ext uri="{FF2B5EF4-FFF2-40B4-BE49-F238E27FC236}">
                <a16:creationId xmlns:a16="http://schemas.microsoft.com/office/drawing/2014/main" id="{0269A887-35E1-194D-BF23-EEAF5EE3EC65}"/>
              </a:ext>
            </a:extLst>
          </p:cNvPr>
          <p:cNvPicPr>
            <a:picLocks noChangeAspect="1"/>
          </p:cNvPicPr>
          <p:nvPr/>
        </p:nvPicPr>
        <p:blipFill>
          <a:blip r:embed="rId5"/>
          <a:stretch>
            <a:fillRect/>
          </a:stretch>
        </p:blipFill>
        <p:spPr>
          <a:xfrm>
            <a:off x="5589449" y="180658"/>
            <a:ext cx="6588981" cy="2816138"/>
          </a:xfrm>
          <a:prstGeom prst="rect">
            <a:avLst/>
          </a:prstGeom>
        </p:spPr>
      </p:pic>
    </p:spTree>
    <p:extLst>
      <p:ext uri="{BB962C8B-B14F-4D97-AF65-F5344CB8AC3E}">
        <p14:creationId xmlns:p14="http://schemas.microsoft.com/office/powerpoint/2010/main" val="2781942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C83697-EE1F-324F-967A-87AAA6E49841}"/>
              </a:ext>
            </a:extLst>
          </p:cNvPr>
          <p:cNvSpPr>
            <a:spLocks noGrp="1"/>
          </p:cNvSpPr>
          <p:nvPr>
            <p:ph type="sldNum" sz="quarter" idx="12"/>
          </p:nvPr>
        </p:nvSpPr>
        <p:spPr/>
        <p:txBody>
          <a:bodyPr/>
          <a:lstStyle/>
          <a:p>
            <a:fld id="{6922B37E-6FAD-AE4E-AFEB-EA2EE6BF0F32}" type="slidenum">
              <a:rPr lang="en-IQ" smtClean="0"/>
              <a:t>18</a:t>
            </a:fld>
            <a:endParaRPr lang="en-IQ"/>
          </a:p>
        </p:txBody>
      </p:sp>
      <p:pic>
        <p:nvPicPr>
          <p:cNvPr id="6" name="Picture 5">
            <a:extLst>
              <a:ext uri="{FF2B5EF4-FFF2-40B4-BE49-F238E27FC236}">
                <a16:creationId xmlns:a16="http://schemas.microsoft.com/office/drawing/2014/main" id="{9E39B1CB-853F-6445-A01E-BA08F89B8F85}"/>
              </a:ext>
            </a:extLst>
          </p:cNvPr>
          <p:cNvPicPr>
            <a:picLocks noChangeAspect="1"/>
          </p:cNvPicPr>
          <p:nvPr/>
        </p:nvPicPr>
        <p:blipFill>
          <a:blip r:embed="rId2"/>
          <a:stretch>
            <a:fillRect/>
          </a:stretch>
        </p:blipFill>
        <p:spPr>
          <a:xfrm>
            <a:off x="801329" y="492370"/>
            <a:ext cx="10595040" cy="5533292"/>
          </a:xfrm>
          <a:prstGeom prst="rect">
            <a:avLst/>
          </a:prstGeom>
        </p:spPr>
      </p:pic>
    </p:spTree>
    <p:extLst>
      <p:ext uri="{BB962C8B-B14F-4D97-AF65-F5344CB8AC3E}">
        <p14:creationId xmlns:p14="http://schemas.microsoft.com/office/powerpoint/2010/main" val="2332220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69FD-C28A-644D-B617-92C2D954ED58}"/>
              </a:ext>
            </a:extLst>
          </p:cNvPr>
          <p:cNvSpPr>
            <a:spLocks noGrp="1"/>
          </p:cNvSpPr>
          <p:nvPr>
            <p:ph type="title"/>
          </p:nvPr>
        </p:nvSpPr>
        <p:spPr>
          <a:xfrm>
            <a:off x="602673" y="185016"/>
            <a:ext cx="10515600" cy="315912"/>
          </a:xfrm>
        </p:spPr>
        <p:txBody>
          <a:bodyPr>
            <a:normAutofit fontScale="90000"/>
          </a:bodyPr>
          <a:lstStyle/>
          <a:p>
            <a:pPr algn="ctr"/>
            <a:b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7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Hydronium Ion Concentration of Solutions of Weak Acids</a:t>
            </a:r>
            <a:br>
              <a:rPr lang="en-IQ" sz="1800" b="1"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IQ"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54347D-5830-9644-AE88-F443D946944A}"/>
                  </a:ext>
                </a:extLst>
              </p:cNvPr>
              <p:cNvSpPr>
                <a:spLocks noGrp="1"/>
              </p:cNvSpPr>
              <p:nvPr>
                <p:ph idx="1"/>
              </p:nvPr>
            </p:nvSpPr>
            <p:spPr>
              <a:xfrm>
                <a:off x="367143" y="717910"/>
                <a:ext cx="11603183" cy="5955074"/>
              </a:xfrm>
            </p:spPr>
            <p:txBody>
              <a:bodyPr>
                <a:noAutofit/>
              </a:bodyPr>
              <a:lstStyle/>
              <a:p>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When the weak acid HA is dissolved in water, two equilibria are established that yield hydronium ions: Ordinarily, the hydronium ions produced from the first reaction suppress the dissociation of water. The contribution of hydronium ions from the second equilibrium is negligible.</a:t>
                </a: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Furthermore, the sum of the molar concentrations of the weak acid and its conjugate base must equal the analytical concentration of the acid C</a:t>
                </a:r>
                <a:r>
                  <a:rPr lang="en-US"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HA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because the solution contains no other source of A</a:t>
                </a:r>
                <a:r>
                  <a:rPr lang="en-US"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so: </a:t>
                </a:r>
                <a:endParaRPr lang="en-IQ" sz="2000" dirty="0">
                  <a:effectLst/>
                  <a:latin typeface="Times New Roman" panose="02020603050405020304" pitchFamily="18" charset="0"/>
                  <a:ea typeface="Times New Roman" panose="02020603050405020304" pitchFamily="18" charset="0"/>
                </a:endParaRPr>
              </a:p>
              <a:p>
                <a:endParaRPr lang="en-IQ" sz="2000" dirty="0">
                  <a:effectLst/>
                  <a:latin typeface="Times New Roman" panose="02020603050405020304" pitchFamily="18" charset="0"/>
                  <a:ea typeface="Times New Roman" panose="02020603050405020304" pitchFamily="18" charset="0"/>
                </a:endParaRPr>
              </a:p>
              <a:p>
                <a:pPr marL="0" indent="0">
                  <a:buNone/>
                </a:pPr>
                <a:r>
                  <a:rPr lang="en-IQ" sz="2000" dirty="0"/>
                  <a:t>                                                </a:t>
                </a:r>
                <a:r>
                  <a:rPr lang="en-IQ" sz="2000" b="1" dirty="0">
                    <a:solidFill>
                      <a:srgbClr val="C00000"/>
                    </a:solidFill>
                    <a:latin typeface="Times New Roman" panose="02020603050405020304" pitchFamily="18" charset="0"/>
                    <a:cs typeface="Times New Roman" panose="02020603050405020304" pitchFamily="18" charset="0"/>
                  </a:rPr>
                  <a:t>[A</a:t>
                </a:r>
                <a:r>
                  <a:rPr lang="en-IQ" sz="2000" b="1" baseline="30000" dirty="0">
                    <a:solidFill>
                      <a:srgbClr val="C00000"/>
                    </a:solidFill>
                    <a:latin typeface="Times New Roman" panose="02020603050405020304" pitchFamily="18" charset="0"/>
                    <a:cs typeface="Times New Roman" panose="02020603050405020304" pitchFamily="18" charset="0"/>
                  </a:rPr>
                  <a:t>-</a:t>
                </a:r>
                <a:r>
                  <a:rPr lang="en-IQ" sz="2000" b="1" dirty="0">
                    <a:solidFill>
                      <a:srgbClr val="C00000"/>
                    </a:solidFill>
                    <a:latin typeface="Times New Roman" panose="02020603050405020304" pitchFamily="18" charset="0"/>
                    <a:cs typeface="Times New Roman" panose="02020603050405020304" pitchFamily="18" charset="0"/>
                  </a:rPr>
                  <a:t>]</a:t>
                </a:r>
                <a14:m>
                  <m:oMath xmlns:m="http://schemas.openxmlformats.org/officeDocument/2006/math">
                    <m:r>
                      <a:rPr lang="en-IQ" sz="2000" b="1" i="1" smtClean="0">
                        <a:solidFill>
                          <a:srgbClr val="C00000"/>
                        </a:solidFill>
                        <a:latin typeface="Cambria Math" panose="02040503050406030204" pitchFamily="18" charset="0"/>
                        <a:ea typeface="Cambria Math" panose="02040503050406030204" pitchFamily="18" charset="0"/>
                      </a:rPr>
                      <m:t>≈</m:t>
                    </m:r>
                    <m:r>
                      <a:rPr lang="en-US" sz="2000" b="1" i="1" smtClean="0">
                        <a:solidFill>
                          <a:srgbClr val="C00000"/>
                        </a:solidFill>
                        <a:latin typeface="Cambria Math" panose="02040503050406030204" pitchFamily="18" charset="0"/>
                        <a:ea typeface="Cambria Math" panose="02040503050406030204" pitchFamily="18" charset="0"/>
                      </a:rPr>
                      <m:t> </m:t>
                    </m:r>
                  </m:oMath>
                </a14:m>
                <a:r>
                  <a:rPr lang="en-US"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[H</a:t>
                </a:r>
                <a:r>
                  <a:rPr lang="en-US" sz="2000" b="1" baseline="-25000"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3</a:t>
                </a:r>
                <a:r>
                  <a:rPr lang="en-US"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O</a:t>
                </a:r>
                <a:r>
                  <a:rPr lang="en-US" sz="2000" b="1" baseline="30000"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a:t>
                </a:r>
                <a:r>
                  <a:rPr lang="en-US"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a:t>
                </a:r>
              </a:p>
              <a:p>
                <a:pPr marL="0" indent="0">
                  <a:buNone/>
                </a:pPr>
                <a:r>
                  <a:rPr lang="en-IQ" sz="2000" b="1" dirty="0">
                    <a:solidFill>
                      <a:srgbClr val="C00000"/>
                    </a:solidFill>
                    <a:latin typeface="Times New Roman" panose="02020603050405020304" pitchFamily="18" charset="0"/>
                    <a:cs typeface="Times New Roman" panose="02020603050405020304" pitchFamily="18" charset="0"/>
                  </a:rPr>
                  <a:t>                                            C</a:t>
                </a:r>
                <a:r>
                  <a:rPr lang="en-IQ" sz="2000" b="1" baseline="-25000" dirty="0">
                    <a:solidFill>
                      <a:srgbClr val="C00000"/>
                    </a:solidFill>
                    <a:latin typeface="Times New Roman" panose="02020603050405020304" pitchFamily="18" charset="0"/>
                    <a:cs typeface="Times New Roman" panose="02020603050405020304" pitchFamily="18" charset="0"/>
                  </a:rPr>
                  <a:t>HA</a:t>
                </a:r>
                <a:r>
                  <a:rPr lang="en-IQ" sz="2000" b="1" dirty="0">
                    <a:solidFill>
                      <a:srgbClr val="C00000"/>
                    </a:solidFill>
                    <a:latin typeface="Times New Roman" panose="02020603050405020304" pitchFamily="18" charset="0"/>
                    <a:cs typeface="Times New Roman" panose="02020603050405020304" pitchFamily="18" charset="0"/>
                  </a:rPr>
                  <a:t>=[A</a:t>
                </a:r>
                <a:r>
                  <a:rPr lang="en-IQ" sz="2000" b="1" baseline="30000" dirty="0">
                    <a:solidFill>
                      <a:srgbClr val="C00000"/>
                    </a:solidFill>
                    <a:latin typeface="Times New Roman" panose="02020603050405020304" pitchFamily="18" charset="0"/>
                    <a:cs typeface="Times New Roman" panose="02020603050405020304" pitchFamily="18" charset="0"/>
                  </a:rPr>
                  <a:t>-</a:t>
                </a:r>
                <a:r>
                  <a:rPr lang="en-IQ" sz="2000" b="1" dirty="0">
                    <a:solidFill>
                      <a:srgbClr val="C00000"/>
                    </a:solidFill>
                    <a:latin typeface="Times New Roman" panose="02020603050405020304" pitchFamily="18" charset="0"/>
                    <a:cs typeface="Times New Roman" panose="02020603050405020304" pitchFamily="18" charset="0"/>
                  </a:rPr>
                  <a:t>]+[HA]</a:t>
                </a:r>
              </a:p>
              <a:p>
                <a:pPr marL="0" indent="0">
                  <a:buNone/>
                </a:pPr>
                <a:r>
                  <a:rPr lang="en-IQ" sz="2000" b="1" dirty="0">
                    <a:solidFill>
                      <a:srgbClr val="C00000"/>
                    </a:solidFill>
                    <a:latin typeface="Times New Roman" panose="02020603050405020304" pitchFamily="18" charset="0"/>
                    <a:cs typeface="Times New Roman" panose="02020603050405020304" pitchFamily="18" charset="0"/>
                  </a:rPr>
                  <a:t>                                           C</a:t>
                </a:r>
                <a:r>
                  <a:rPr lang="en-IQ" sz="2000" b="1" baseline="-25000" dirty="0">
                    <a:solidFill>
                      <a:srgbClr val="C00000"/>
                    </a:solidFill>
                    <a:latin typeface="Times New Roman" panose="02020603050405020304" pitchFamily="18" charset="0"/>
                    <a:cs typeface="Times New Roman" panose="02020603050405020304" pitchFamily="18" charset="0"/>
                  </a:rPr>
                  <a:t>HA</a:t>
                </a:r>
                <a:r>
                  <a:rPr lang="en-IQ" sz="2000" b="1" dirty="0">
                    <a:solidFill>
                      <a:srgbClr val="C00000"/>
                    </a:solidFill>
                    <a:latin typeface="Times New Roman" panose="02020603050405020304" pitchFamily="18" charset="0"/>
                    <a:cs typeface="Times New Roman" panose="02020603050405020304" pitchFamily="18" charset="0"/>
                  </a:rPr>
                  <a:t>=</a:t>
                </a:r>
                <a:r>
                  <a:rPr lang="en-US"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[H</a:t>
                </a:r>
                <a:r>
                  <a:rPr lang="en-US" sz="2000" b="1" baseline="-25000"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3</a:t>
                </a:r>
                <a:r>
                  <a:rPr lang="en-US"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O</a:t>
                </a:r>
                <a:r>
                  <a:rPr lang="en-US" sz="2000" b="1" baseline="30000"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a:t>
                </a:r>
                <a:r>
                  <a:rPr lang="en-US"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 </a:t>
                </a:r>
                <a:r>
                  <a:rPr lang="en-IQ" sz="2000" b="1" dirty="0">
                    <a:solidFill>
                      <a:srgbClr val="C00000"/>
                    </a:solidFill>
                    <a:latin typeface="Times New Roman" panose="02020603050405020304" pitchFamily="18" charset="0"/>
                    <a:cs typeface="Times New Roman" panose="02020603050405020304" pitchFamily="18" charset="0"/>
                  </a:rPr>
                  <a:t>[HA]</a:t>
                </a:r>
              </a:p>
              <a:p>
                <a:endParaRPr lang="en-US" sz="2000" b="0" dirty="0">
                  <a:ea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0854347D-5830-9644-AE88-F443D946944A}"/>
                  </a:ext>
                </a:extLst>
              </p:cNvPr>
              <p:cNvSpPr>
                <a:spLocks noGrp="1" noRot="1" noChangeAspect="1" noMove="1" noResize="1" noEditPoints="1" noAdjustHandles="1" noChangeArrowheads="1" noChangeShapeType="1" noTextEdit="1"/>
              </p:cNvSpPr>
              <p:nvPr>
                <p:ph idx="1"/>
              </p:nvPr>
            </p:nvSpPr>
            <p:spPr>
              <a:xfrm>
                <a:off x="367143" y="717910"/>
                <a:ext cx="11603183" cy="5955074"/>
              </a:xfrm>
              <a:blipFill>
                <a:blip r:embed="rId2"/>
                <a:stretch>
                  <a:fillRect l="-437" t="-1064"/>
                </a:stretch>
              </a:blipFill>
            </p:spPr>
            <p:txBody>
              <a:bodyPr/>
              <a:lstStyle/>
              <a:p>
                <a:r>
                  <a:rPr lang="en-IQ">
                    <a:noFill/>
                  </a:rPr>
                  <a:t> </a:t>
                </a:r>
              </a:p>
            </p:txBody>
          </p:sp>
        </mc:Fallback>
      </mc:AlternateContent>
      <p:pic>
        <p:nvPicPr>
          <p:cNvPr id="4" name="Picture 3">
            <a:extLst>
              <a:ext uri="{FF2B5EF4-FFF2-40B4-BE49-F238E27FC236}">
                <a16:creationId xmlns:a16="http://schemas.microsoft.com/office/drawing/2014/main" id="{7AADC487-52DA-2743-8A7B-AA34FA5A6B27}"/>
              </a:ext>
            </a:extLst>
          </p:cNvPr>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846241" y="1909401"/>
            <a:ext cx="5557405" cy="1097035"/>
          </a:xfrm>
          <a:prstGeom prst="rect">
            <a:avLst/>
          </a:prstGeom>
          <a:noFill/>
          <a:ln>
            <a:solidFill>
              <a:schemeClr val="accent2"/>
            </a:solidFill>
          </a:ln>
        </p:spPr>
      </p:pic>
      <p:sp>
        <p:nvSpPr>
          <p:cNvPr id="5" name="Slide Number Placeholder 4">
            <a:extLst>
              <a:ext uri="{FF2B5EF4-FFF2-40B4-BE49-F238E27FC236}">
                <a16:creationId xmlns:a16="http://schemas.microsoft.com/office/drawing/2014/main" id="{8BE01A89-ED51-084C-8F5F-07315C2D1532}"/>
              </a:ext>
            </a:extLst>
          </p:cNvPr>
          <p:cNvSpPr>
            <a:spLocks noGrp="1"/>
          </p:cNvSpPr>
          <p:nvPr>
            <p:ph type="sldNum" sz="quarter" idx="12"/>
          </p:nvPr>
        </p:nvSpPr>
        <p:spPr/>
        <p:txBody>
          <a:bodyPr/>
          <a:lstStyle/>
          <a:p>
            <a:fld id="{6922B37E-6FAD-AE4E-AFEB-EA2EE6BF0F32}" type="slidenum">
              <a:rPr lang="en-IQ" smtClean="0"/>
              <a:t>19</a:t>
            </a:fld>
            <a:endParaRPr lang="en-IQ"/>
          </a:p>
        </p:txBody>
      </p:sp>
    </p:spTree>
    <p:extLst>
      <p:ext uri="{BB962C8B-B14F-4D97-AF65-F5344CB8AC3E}">
        <p14:creationId xmlns:p14="http://schemas.microsoft.com/office/powerpoint/2010/main" val="1065027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65B4-6B7A-334E-9AC7-BDDA01EFBCE1}"/>
              </a:ext>
            </a:extLst>
          </p:cNvPr>
          <p:cNvSpPr>
            <a:spLocks noGrp="1"/>
          </p:cNvSpPr>
          <p:nvPr>
            <p:ph type="title"/>
          </p:nvPr>
        </p:nvSpPr>
        <p:spPr>
          <a:xfrm>
            <a:off x="311727" y="187180"/>
            <a:ext cx="10515600" cy="493857"/>
          </a:xfrm>
        </p:spPr>
        <p:txBody>
          <a:bodyPr>
            <a:normAutofit fontScale="90000"/>
          </a:bodyPr>
          <a:lstStyle/>
          <a:p>
            <a:pPr algn="ctr"/>
            <a:r>
              <a:rPr lang="en-US" sz="3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Chemical Equilibrium</a:t>
            </a:r>
            <a:endParaRPr lang="en-IQ" sz="6600" dirty="0"/>
          </a:p>
        </p:txBody>
      </p:sp>
      <p:sp>
        <p:nvSpPr>
          <p:cNvPr id="3" name="Content Placeholder 2">
            <a:extLst>
              <a:ext uri="{FF2B5EF4-FFF2-40B4-BE49-F238E27FC236}">
                <a16:creationId xmlns:a16="http://schemas.microsoft.com/office/drawing/2014/main" id="{7DEABBD0-0113-2B45-B36B-6119C449366F}"/>
              </a:ext>
            </a:extLst>
          </p:cNvPr>
          <p:cNvSpPr>
            <a:spLocks noGrp="1"/>
          </p:cNvSpPr>
          <p:nvPr>
            <p:ph idx="1"/>
          </p:nvPr>
        </p:nvSpPr>
        <p:spPr>
          <a:xfrm>
            <a:off x="519546" y="800389"/>
            <a:ext cx="11367654" cy="4351338"/>
          </a:xfrm>
        </p:spPr>
        <p:txBody>
          <a:bodyPr/>
          <a:lstStyle/>
          <a:p>
            <a:r>
              <a:rPr lang="en-US" b="1" dirty="0">
                <a:solidFill>
                  <a:srgbClr val="007FA4"/>
                </a:solidFill>
                <a:effectLst/>
                <a:latin typeface="Times New Roman" panose="02020603050405020304" pitchFamily="18" charset="0"/>
                <a:cs typeface="Times New Roman" panose="02020603050405020304" pitchFamily="18" charset="0"/>
              </a:rPr>
              <a:t>The Concept of Chemical Equilibrium</a:t>
            </a:r>
          </a:p>
          <a:p>
            <a:r>
              <a:rPr lang="en-US" dirty="0">
                <a:effectLst/>
                <a:latin typeface="Times New Roman" panose="02020603050405020304" pitchFamily="18" charset="0"/>
                <a:cs typeface="Times New Roman" panose="02020603050405020304" pitchFamily="18" charset="0"/>
              </a:rPr>
              <a:t>Chemical equilibrium occurs when a reaction and its reverse reaction proceed at the same rate. In the figure below, equilibrium is finally reached in the third picture.</a:t>
            </a:r>
          </a:p>
          <a:p>
            <a:endParaRPr lang="en-IQ" dirty="0"/>
          </a:p>
        </p:txBody>
      </p:sp>
      <p:pic>
        <p:nvPicPr>
          <p:cNvPr id="5" name="Picture 4">
            <a:extLst>
              <a:ext uri="{FF2B5EF4-FFF2-40B4-BE49-F238E27FC236}">
                <a16:creationId xmlns:a16="http://schemas.microsoft.com/office/drawing/2014/main" id="{808C75B6-050E-124A-A92C-94297FCAEA65}"/>
              </a:ext>
            </a:extLst>
          </p:cNvPr>
          <p:cNvPicPr>
            <a:picLocks noChangeAspect="1"/>
          </p:cNvPicPr>
          <p:nvPr/>
        </p:nvPicPr>
        <p:blipFill rotWithShape="1">
          <a:blip r:embed="rId2"/>
          <a:srcRect t="3696" r="3143" b="3696"/>
          <a:stretch/>
        </p:blipFill>
        <p:spPr>
          <a:xfrm>
            <a:off x="2068657" y="2715490"/>
            <a:ext cx="7417377" cy="3840884"/>
          </a:xfrm>
          <a:prstGeom prst="rect">
            <a:avLst/>
          </a:prstGeom>
        </p:spPr>
      </p:pic>
      <p:sp>
        <p:nvSpPr>
          <p:cNvPr id="4" name="Slide Number Placeholder 3">
            <a:extLst>
              <a:ext uri="{FF2B5EF4-FFF2-40B4-BE49-F238E27FC236}">
                <a16:creationId xmlns:a16="http://schemas.microsoft.com/office/drawing/2014/main" id="{214F7FCC-7B25-1B46-B798-4F1B0706399E}"/>
              </a:ext>
            </a:extLst>
          </p:cNvPr>
          <p:cNvSpPr>
            <a:spLocks noGrp="1"/>
          </p:cNvSpPr>
          <p:nvPr>
            <p:ph type="sldNum" sz="quarter" idx="12"/>
          </p:nvPr>
        </p:nvSpPr>
        <p:spPr/>
        <p:txBody>
          <a:bodyPr/>
          <a:lstStyle/>
          <a:p>
            <a:fld id="{6922B37E-6FAD-AE4E-AFEB-EA2EE6BF0F32}" type="slidenum">
              <a:rPr lang="en-IQ" smtClean="0"/>
              <a:t>2</a:t>
            </a:fld>
            <a:endParaRPr lang="en-IQ"/>
          </a:p>
        </p:txBody>
      </p:sp>
    </p:spTree>
    <p:extLst>
      <p:ext uri="{BB962C8B-B14F-4D97-AF65-F5344CB8AC3E}">
        <p14:creationId xmlns:p14="http://schemas.microsoft.com/office/powerpoint/2010/main" val="2984556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AA5D5A3-50A0-4C49-8001-A49C9B0B366B}"/>
              </a:ext>
            </a:extLst>
          </p:cNvPr>
          <p:cNvGrpSpPr>
            <a:grpSpLocks/>
          </p:cNvGrpSpPr>
          <p:nvPr/>
        </p:nvGrpSpPr>
        <p:grpSpPr bwMode="auto">
          <a:xfrm>
            <a:off x="0" y="67310"/>
            <a:ext cx="11249916" cy="6664081"/>
            <a:chOff x="-591" y="99"/>
            <a:chExt cx="10619" cy="14084"/>
          </a:xfrm>
        </p:grpSpPr>
        <p:pic>
          <p:nvPicPr>
            <p:cNvPr id="5" name="Picture 4">
              <a:extLst>
                <a:ext uri="{FF2B5EF4-FFF2-40B4-BE49-F238E27FC236}">
                  <a16:creationId xmlns:a16="http://schemas.microsoft.com/office/drawing/2014/main" id="{F5FAC086-A150-784B-982B-FAC276EB472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91" y="99"/>
              <a:ext cx="5620" cy="14084"/>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9BBD007-7A0B-804F-9C23-BFFCAD843F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189" y="198"/>
              <a:ext cx="4839" cy="4647"/>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69EB746-17F0-4E4F-9CF6-326E772A833B}"/>
              </a:ext>
            </a:extLst>
          </p:cNvPr>
          <p:cNvSpPr txBox="1"/>
          <p:nvPr/>
        </p:nvSpPr>
        <p:spPr>
          <a:xfrm>
            <a:off x="6608805" y="2485645"/>
            <a:ext cx="5236856" cy="800219"/>
          </a:xfrm>
          <a:prstGeom prst="rect">
            <a:avLst/>
          </a:prstGeom>
          <a:noFill/>
        </p:spPr>
        <p:txBody>
          <a:bodyPr wrap="square">
            <a:spAutoFit/>
          </a:bodyPr>
          <a:lstStyle/>
          <a:p>
            <a:pPr marR="531495" algn="just">
              <a:spcBef>
                <a:spcPts val="505"/>
              </a:spcBef>
              <a:spcAft>
                <a:spcPts val="3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Where [HA] and C</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HA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are the molar and analytical</a:t>
            </a:r>
            <a:r>
              <a:rPr lang="en-US" sz="2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concentrations respectively.</a:t>
            </a:r>
            <a:endParaRPr lang="en-IQ" sz="28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9F5746AA-D271-F548-A275-394403188C0E}"/>
              </a:ext>
            </a:extLst>
          </p:cNvPr>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6359399" y="3332040"/>
            <a:ext cx="5486400" cy="3285078"/>
          </a:xfrm>
          <a:prstGeom prst="rect">
            <a:avLst/>
          </a:prstGeom>
          <a:noFill/>
          <a:ln>
            <a:solidFill>
              <a:schemeClr val="accent2"/>
            </a:solidFill>
          </a:ln>
        </p:spPr>
      </p:pic>
      <p:sp>
        <p:nvSpPr>
          <p:cNvPr id="2" name="Slide Number Placeholder 1">
            <a:extLst>
              <a:ext uri="{FF2B5EF4-FFF2-40B4-BE49-F238E27FC236}">
                <a16:creationId xmlns:a16="http://schemas.microsoft.com/office/drawing/2014/main" id="{6027868A-0F8E-9149-8D37-4A1EB3E655E5}"/>
              </a:ext>
            </a:extLst>
          </p:cNvPr>
          <p:cNvSpPr>
            <a:spLocks noGrp="1"/>
          </p:cNvSpPr>
          <p:nvPr>
            <p:ph type="sldNum" sz="quarter" idx="12"/>
          </p:nvPr>
        </p:nvSpPr>
        <p:spPr/>
        <p:txBody>
          <a:bodyPr/>
          <a:lstStyle/>
          <a:p>
            <a:fld id="{6922B37E-6FAD-AE4E-AFEB-EA2EE6BF0F32}" type="slidenum">
              <a:rPr lang="en-IQ" smtClean="0"/>
              <a:t>20</a:t>
            </a:fld>
            <a:endParaRPr lang="en-IQ"/>
          </a:p>
        </p:txBody>
      </p:sp>
      <p:pic>
        <p:nvPicPr>
          <p:cNvPr id="13" name="Picture 12">
            <a:extLst>
              <a:ext uri="{FF2B5EF4-FFF2-40B4-BE49-F238E27FC236}">
                <a16:creationId xmlns:a16="http://schemas.microsoft.com/office/drawing/2014/main" id="{778F99F7-4706-5B42-A883-D3568BD0FD79}"/>
              </a:ext>
            </a:extLst>
          </p:cNvPr>
          <p:cNvPicPr>
            <a:picLocks noChangeAspect="1"/>
          </p:cNvPicPr>
          <p:nvPr/>
        </p:nvPicPr>
        <p:blipFill>
          <a:blip r:embed="rId8"/>
          <a:stretch>
            <a:fillRect/>
          </a:stretch>
        </p:blipFill>
        <p:spPr>
          <a:xfrm>
            <a:off x="0" y="5605434"/>
            <a:ext cx="1986175" cy="1116041"/>
          </a:xfrm>
          <a:prstGeom prst="rect">
            <a:avLst/>
          </a:prstGeom>
        </p:spPr>
      </p:pic>
    </p:spTree>
    <p:extLst>
      <p:ext uri="{BB962C8B-B14F-4D97-AF65-F5344CB8AC3E}">
        <p14:creationId xmlns:p14="http://schemas.microsoft.com/office/powerpoint/2010/main" val="2097405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50A147-F4A7-7045-B88E-10875A70060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7199" y="290945"/>
            <a:ext cx="10806545" cy="5888182"/>
          </a:xfrm>
          <a:prstGeom prst="rect">
            <a:avLst/>
          </a:prstGeom>
          <a:noFill/>
          <a:ln>
            <a:noFill/>
          </a:ln>
        </p:spPr>
      </p:pic>
      <p:sp>
        <p:nvSpPr>
          <p:cNvPr id="2" name="Slide Number Placeholder 1">
            <a:extLst>
              <a:ext uri="{FF2B5EF4-FFF2-40B4-BE49-F238E27FC236}">
                <a16:creationId xmlns:a16="http://schemas.microsoft.com/office/drawing/2014/main" id="{5ED04D53-9CCE-084F-8A05-5F4CA487D980}"/>
              </a:ext>
            </a:extLst>
          </p:cNvPr>
          <p:cNvSpPr>
            <a:spLocks noGrp="1"/>
          </p:cNvSpPr>
          <p:nvPr>
            <p:ph type="sldNum" sz="quarter" idx="12"/>
          </p:nvPr>
        </p:nvSpPr>
        <p:spPr/>
        <p:txBody>
          <a:bodyPr/>
          <a:lstStyle/>
          <a:p>
            <a:fld id="{6922B37E-6FAD-AE4E-AFEB-EA2EE6BF0F32}" type="slidenum">
              <a:rPr lang="en-IQ" smtClean="0"/>
              <a:t>21</a:t>
            </a:fld>
            <a:endParaRPr lang="en-IQ"/>
          </a:p>
        </p:txBody>
      </p:sp>
    </p:spTree>
    <p:extLst>
      <p:ext uri="{BB962C8B-B14F-4D97-AF65-F5344CB8AC3E}">
        <p14:creationId xmlns:p14="http://schemas.microsoft.com/office/powerpoint/2010/main" val="2474447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0E2F-79D0-2040-8DAA-A534905F66C9}"/>
              </a:ext>
            </a:extLst>
          </p:cNvPr>
          <p:cNvSpPr>
            <a:spLocks noGrp="1"/>
          </p:cNvSpPr>
          <p:nvPr>
            <p:ph type="title"/>
          </p:nvPr>
        </p:nvSpPr>
        <p:spPr>
          <a:xfrm>
            <a:off x="381000" y="159471"/>
            <a:ext cx="10515600" cy="521566"/>
          </a:xfrm>
        </p:spPr>
        <p:txBody>
          <a:bodyPr>
            <a:normAutofit fontScale="90000"/>
          </a:bodyPr>
          <a:lstStyle/>
          <a:p>
            <a:pPr algn="ctr"/>
            <a:br>
              <a:rPr lang="en-US" sz="1800" b="1" u="sng" dirty="0">
                <a:effectLst/>
                <a:latin typeface="Times New Roman" panose="02020603050405020304" pitchFamily="18" charset="0"/>
                <a:ea typeface="Calibri" panose="020F0502020204030204" pitchFamily="34" charset="0"/>
                <a:cs typeface="Arial" panose="020B0604020202020204" pitchFamily="34" charset="0"/>
              </a:rPr>
            </a:br>
            <a:br>
              <a:rPr lang="en-US" sz="1800" b="1" u="sng" dirty="0">
                <a:effectLst/>
                <a:latin typeface="Times New Roman" panose="02020603050405020304" pitchFamily="18" charset="0"/>
                <a:ea typeface="Calibri" panose="020F0502020204030204" pitchFamily="34" charset="0"/>
                <a:cs typeface="Arial" panose="020B0604020202020204" pitchFamily="34" charset="0"/>
              </a:rPr>
            </a:br>
            <a:br>
              <a:rPr lang="en-US" sz="1800" b="1" u="sng" dirty="0">
                <a:effectLst/>
                <a:latin typeface="Times New Roman" panose="02020603050405020304" pitchFamily="18" charset="0"/>
                <a:ea typeface="Calibri" panose="020F0502020204030204" pitchFamily="34" charset="0"/>
                <a:cs typeface="Arial" panose="020B0604020202020204" pitchFamily="34" charset="0"/>
              </a:rPr>
            </a:br>
            <a:r>
              <a:rPr lang="en-US" sz="20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Hydronium Ion Concentration of Solutions of Weak Bases</a:t>
            </a:r>
            <a:br>
              <a:rPr lang="en-IQ" sz="1800" dirty="0">
                <a:effectLst/>
                <a:latin typeface="Calibri" panose="020F0502020204030204" pitchFamily="34" charset="0"/>
                <a:ea typeface="Calibri" panose="020F0502020204030204" pitchFamily="34" charset="0"/>
                <a:cs typeface="Arial" panose="020B0604020202020204" pitchFamily="34" charset="0"/>
              </a:rPr>
            </a:br>
            <a:endParaRPr lang="en-IQ" dirty="0"/>
          </a:p>
        </p:txBody>
      </p:sp>
      <p:sp>
        <p:nvSpPr>
          <p:cNvPr id="3" name="Content Placeholder 2">
            <a:extLst>
              <a:ext uri="{FF2B5EF4-FFF2-40B4-BE49-F238E27FC236}">
                <a16:creationId xmlns:a16="http://schemas.microsoft.com/office/drawing/2014/main" id="{E3FAA2F2-6B68-C847-AEB8-FE213B1B6FDB}"/>
              </a:ext>
            </a:extLst>
          </p:cNvPr>
          <p:cNvSpPr>
            <a:spLocks noGrp="1"/>
          </p:cNvSpPr>
          <p:nvPr>
            <p:ph idx="1"/>
          </p:nvPr>
        </p:nvSpPr>
        <p:spPr>
          <a:xfrm>
            <a:off x="138545" y="705571"/>
            <a:ext cx="11873346" cy="4351338"/>
          </a:xfrm>
        </p:spPr>
        <p:txBody>
          <a:bodyPr/>
          <a:lstStyle/>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techniques discussed in previous sections are readily adapted to the calculation of the hydroxide or hydronium ion concentration in solutions of weak bases.</a:t>
            </a:r>
            <a:r>
              <a:rPr lang="en-IQ" dirty="0">
                <a:effectLst/>
                <a:latin typeface="Times New Roman" panose="02020603050405020304" pitchFamily="18" charset="0"/>
                <a:cs typeface="Times New Roman" panose="02020603050405020304" pitchFamily="18" charset="0"/>
              </a:rPr>
              <a:t> </a:t>
            </a:r>
            <a:endParaRPr lang="en-IQ"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A5F9B6D-0A36-4447-92A1-1DF002ECBDE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6153" y="1393231"/>
            <a:ext cx="9712036" cy="5025939"/>
          </a:xfrm>
          <a:prstGeom prst="rect">
            <a:avLst/>
          </a:prstGeom>
          <a:noFill/>
        </p:spPr>
      </p:pic>
      <p:sp>
        <p:nvSpPr>
          <p:cNvPr id="5" name="Slide Number Placeholder 4">
            <a:extLst>
              <a:ext uri="{FF2B5EF4-FFF2-40B4-BE49-F238E27FC236}">
                <a16:creationId xmlns:a16="http://schemas.microsoft.com/office/drawing/2014/main" id="{3BA9C3DC-C121-2E48-B161-250871C44CBD}"/>
              </a:ext>
            </a:extLst>
          </p:cNvPr>
          <p:cNvSpPr>
            <a:spLocks noGrp="1"/>
          </p:cNvSpPr>
          <p:nvPr>
            <p:ph type="sldNum" sz="quarter" idx="12"/>
          </p:nvPr>
        </p:nvSpPr>
        <p:spPr/>
        <p:txBody>
          <a:bodyPr/>
          <a:lstStyle/>
          <a:p>
            <a:fld id="{6922B37E-6FAD-AE4E-AFEB-EA2EE6BF0F32}" type="slidenum">
              <a:rPr lang="en-IQ" smtClean="0"/>
              <a:t>22</a:t>
            </a:fld>
            <a:endParaRPr lang="en-IQ"/>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19BAF8C-8A32-F54B-B71F-CE4D90C7F317}"/>
                  </a:ext>
                </a:extLst>
              </p:cNvPr>
              <p:cNvSpPr txBox="1"/>
              <p:nvPr/>
            </p:nvSpPr>
            <p:spPr>
              <a:xfrm>
                <a:off x="9982200" y="2690336"/>
                <a:ext cx="2486891" cy="1477328"/>
              </a:xfrm>
              <a:prstGeom prst="rect">
                <a:avLst/>
              </a:prstGeom>
              <a:noFill/>
            </p:spPr>
            <p:txBody>
              <a:bodyPr wrap="square">
                <a:spAutoFit/>
              </a:bodyPr>
              <a:lstStyle/>
              <a:p>
                <a:pPr marL="0" indent="0">
                  <a:buNone/>
                </a:pPr>
                <a:r>
                  <a:rPr lang="en-IQ" sz="1800" dirty="0"/>
                  <a:t> </a:t>
                </a:r>
                <a:r>
                  <a:rPr lang="en-IQ" sz="1800" b="1" dirty="0">
                    <a:solidFill>
                      <a:srgbClr val="C00000"/>
                    </a:solidFill>
                    <a:latin typeface="Times New Roman" panose="02020603050405020304" pitchFamily="18" charset="0"/>
                    <a:cs typeface="Times New Roman" panose="02020603050405020304" pitchFamily="18" charset="0"/>
                  </a:rPr>
                  <a:t>[A</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a:t>
                </a:r>
                <a14:m>
                  <m:oMath xmlns:m="http://schemas.openxmlformats.org/officeDocument/2006/math">
                    <m:r>
                      <a:rPr lang="en-IQ" sz="1800" b="1" i="1" smtClean="0">
                        <a:solidFill>
                          <a:srgbClr val="C00000"/>
                        </a:solidFill>
                        <a:latin typeface="Cambria Math" panose="02040503050406030204" pitchFamily="18" charset="0"/>
                        <a:ea typeface="Cambria Math" panose="02040503050406030204" pitchFamily="18" charset="0"/>
                      </a:rPr>
                      <m:t>≈</m:t>
                    </m:r>
                    <m:r>
                      <a:rPr lang="en-US" sz="1800" b="1" i="1" smtClean="0">
                        <a:solidFill>
                          <a:srgbClr val="C00000"/>
                        </a:solidFill>
                        <a:latin typeface="Cambria Math" panose="02040503050406030204" pitchFamily="18" charset="0"/>
                        <a:ea typeface="Cambria Math" panose="02040503050406030204" pitchFamily="18" charset="0"/>
                      </a:rPr>
                      <m:t> </m:t>
                    </m:r>
                  </m:oMath>
                </a14:m>
                <a:r>
                  <a:rPr lang="en-US" sz="18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[H</a:t>
                </a:r>
                <a:r>
                  <a:rPr lang="en-US" sz="1800" b="1" baseline="-25000"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3</a:t>
                </a:r>
                <a:r>
                  <a:rPr lang="en-US" sz="18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O</a:t>
                </a:r>
                <a:r>
                  <a:rPr lang="en-US" sz="1800" b="1" baseline="30000"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a:t>
                </a:r>
                <a:r>
                  <a:rPr lang="en-US" sz="18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a:t>
                </a:r>
              </a:p>
              <a:p>
                <a:pPr marL="0" indent="0">
                  <a:buNone/>
                </a:pPr>
                <a:r>
                  <a:rPr lang="en-IQ" sz="1800" b="1" dirty="0">
                    <a:solidFill>
                      <a:srgbClr val="C00000"/>
                    </a:solidFill>
                    <a:latin typeface="Times New Roman" panose="02020603050405020304" pitchFamily="18" charset="0"/>
                    <a:cs typeface="Times New Roman" panose="02020603050405020304" pitchFamily="18" charset="0"/>
                  </a:rPr>
                  <a:t>                                            C</a:t>
                </a:r>
                <a:r>
                  <a:rPr lang="en-IQ" sz="1800" b="1" baseline="-25000" dirty="0">
                    <a:solidFill>
                      <a:srgbClr val="C00000"/>
                    </a:solidFill>
                    <a:latin typeface="Times New Roman" panose="02020603050405020304" pitchFamily="18" charset="0"/>
                    <a:cs typeface="Times New Roman" panose="02020603050405020304" pitchFamily="18" charset="0"/>
                  </a:rPr>
                  <a:t>HA</a:t>
                </a:r>
                <a:r>
                  <a:rPr lang="en-IQ" sz="1800" b="1" dirty="0">
                    <a:solidFill>
                      <a:srgbClr val="C00000"/>
                    </a:solidFill>
                    <a:latin typeface="Times New Roman" panose="02020603050405020304" pitchFamily="18" charset="0"/>
                    <a:cs typeface="Times New Roman" panose="02020603050405020304" pitchFamily="18" charset="0"/>
                  </a:rPr>
                  <a:t>=[A</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]+[HA]</a:t>
                </a:r>
              </a:p>
              <a:p>
                <a:pPr marL="0" indent="0">
                  <a:buNone/>
                </a:pPr>
                <a:r>
                  <a:rPr lang="en-IQ" sz="1800" b="1" dirty="0">
                    <a:solidFill>
                      <a:srgbClr val="C00000"/>
                    </a:solidFill>
                    <a:latin typeface="Times New Roman" panose="02020603050405020304" pitchFamily="18" charset="0"/>
                    <a:cs typeface="Times New Roman" panose="02020603050405020304" pitchFamily="18" charset="0"/>
                  </a:rPr>
                  <a:t>                                           C</a:t>
                </a:r>
                <a:r>
                  <a:rPr lang="en-IQ" sz="1800" b="1" baseline="-25000" dirty="0">
                    <a:solidFill>
                      <a:srgbClr val="C00000"/>
                    </a:solidFill>
                    <a:latin typeface="Times New Roman" panose="02020603050405020304" pitchFamily="18" charset="0"/>
                    <a:cs typeface="Times New Roman" panose="02020603050405020304" pitchFamily="18" charset="0"/>
                  </a:rPr>
                  <a:t>HA</a:t>
                </a:r>
                <a:r>
                  <a:rPr lang="en-IQ" sz="1800" b="1" dirty="0">
                    <a:solidFill>
                      <a:srgbClr val="C00000"/>
                    </a:solidFill>
                    <a:latin typeface="Times New Roman" panose="02020603050405020304" pitchFamily="18" charset="0"/>
                    <a:cs typeface="Times New Roman" panose="02020603050405020304" pitchFamily="18" charset="0"/>
                  </a:rPr>
                  <a:t>=</a:t>
                </a:r>
                <a:r>
                  <a:rPr lang="en-US" sz="18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[H</a:t>
                </a:r>
                <a:r>
                  <a:rPr lang="en-US" sz="1800" b="1" baseline="-25000"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3</a:t>
                </a:r>
                <a:r>
                  <a:rPr lang="en-US" sz="18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O</a:t>
                </a:r>
                <a:r>
                  <a:rPr lang="en-US" sz="1800" b="1" baseline="30000"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a:t>
                </a:r>
                <a:r>
                  <a:rPr lang="en-US" sz="18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 </a:t>
                </a:r>
                <a:r>
                  <a:rPr lang="en-IQ" sz="1800" b="1" dirty="0">
                    <a:solidFill>
                      <a:srgbClr val="C00000"/>
                    </a:solidFill>
                    <a:latin typeface="Times New Roman" panose="02020603050405020304" pitchFamily="18" charset="0"/>
                    <a:cs typeface="Times New Roman" panose="02020603050405020304" pitchFamily="18" charset="0"/>
                  </a:rPr>
                  <a:t>[HA]</a:t>
                </a:r>
                <a:endParaRPr lang="en-IQ" dirty="0"/>
              </a:p>
            </p:txBody>
          </p:sp>
        </mc:Choice>
        <mc:Fallback xmlns="">
          <p:sp>
            <p:nvSpPr>
              <p:cNvPr id="7" name="TextBox 6">
                <a:extLst>
                  <a:ext uri="{FF2B5EF4-FFF2-40B4-BE49-F238E27FC236}">
                    <a16:creationId xmlns:a16="http://schemas.microsoft.com/office/drawing/2014/main" id="{519BAF8C-8A32-F54B-B71F-CE4D90C7F317}"/>
                  </a:ext>
                </a:extLst>
              </p:cNvPr>
              <p:cNvSpPr txBox="1">
                <a:spLocks noRot="1" noChangeAspect="1" noMove="1" noResize="1" noEditPoints="1" noAdjustHandles="1" noChangeArrowheads="1" noChangeShapeType="1" noTextEdit="1"/>
              </p:cNvSpPr>
              <p:nvPr/>
            </p:nvSpPr>
            <p:spPr>
              <a:xfrm>
                <a:off x="9982200" y="2690336"/>
                <a:ext cx="2486891" cy="1477328"/>
              </a:xfrm>
              <a:prstGeom prst="rect">
                <a:avLst/>
              </a:prstGeom>
              <a:blipFill>
                <a:blip r:embed="rId3"/>
                <a:stretch>
                  <a:fillRect l="-2551" t="-1695" b="-4237"/>
                </a:stretch>
              </a:blipFill>
            </p:spPr>
            <p:txBody>
              <a:bodyPr/>
              <a:lstStyle/>
              <a:p>
                <a:r>
                  <a:rPr lang="en-IQ">
                    <a:noFill/>
                  </a:rPr>
                  <a:t> </a:t>
                </a:r>
              </a:p>
            </p:txBody>
          </p:sp>
        </mc:Fallback>
      </mc:AlternateContent>
      <p:pic>
        <p:nvPicPr>
          <p:cNvPr id="9" name="Picture 8">
            <a:extLst>
              <a:ext uri="{FF2B5EF4-FFF2-40B4-BE49-F238E27FC236}">
                <a16:creationId xmlns:a16="http://schemas.microsoft.com/office/drawing/2014/main" id="{34304C91-21B6-0C4F-8374-2A540A28E3AE}"/>
              </a:ext>
            </a:extLst>
          </p:cNvPr>
          <p:cNvPicPr>
            <a:picLocks noChangeAspect="1"/>
          </p:cNvPicPr>
          <p:nvPr/>
        </p:nvPicPr>
        <p:blipFill>
          <a:blip r:embed="rId4"/>
          <a:stretch>
            <a:fillRect/>
          </a:stretch>
        </p:blipFill>
        <p:spPr>
          <a:xfrm>
            <a:off x="9885796" y="4421043"/>
            <a:ext cx="2222500" cy="660400"/>
          </a:xfrm>
          <a:prstGeom prst="rect">
            <a:avLst/>
          </a:prstGeom>
        </p:spPr>
      </p:pic>
    </p:spTree>
    <p:extLst>
      <p:ext uri="{BB962C8B-B14F-4D97-AF65-F5344CB8AC3E}">
        <p14:creationId xmlns:p14="http://schemas.microsoft.com/office/powerpoint/2010/main" val="774894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E2AFCF-104E-A349-BCCC-37E0E6621BA4}"/>
              </a:ext>
            </a:extLst>
          </p:cNvPr>
          <p:cNvGrpSpPr>
            <a:grpSpLocks/>
          </p:cNvGrpSpPr>
          <p:nvPr/>
        </p:nvGrpSpPr>
        <p:grpSpPr bwMode="auto">
          <a:xfrm>
            <a:off x="540327" y="429490"/>
            <a:ext cx="5735782" cy="6026400"/>
            <a:chOff x="0" y="0"/>
            <a:chExt cx="8864" cy="7859"/>
          </a:xfrm>
        </p:grpSpPr>
        <p:pic>
          <p:nvPicPr>
            <p:cNvPr id="5" name="Picture 4">
              <a:extLst>
                <a:ext uri="{FF2B5EF4-FFF2-40B4-BE49-F238E27FC236}">
                  <a16:creationId xmlns:a16="http://schemas.microsoft.com/office/drawing/2014/main" id="{56674EF7-CD7B-314D-A30C-1D619DF5F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64" cy="1605"/>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E2254B0-986C-494D-AE27-15B400DFD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5"/>
              <a:ext cx="8864" cy="6254"/>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DD95B59C-EA6D-5045-85E9-AA40BF69C40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56218" y="318654"/>
            <a:ext cx="5735782" cy="6026727"/>
          </a:xfrm>
          <a:prstGeom prst="rect">
            <a:avLst/>
          </a:prstGeom>
          <a:noFill/>
          <a:ln>
            <a:solidFill>
              <a:schemeClr val="accent2"/>
            </a:solidFill>
          </a:ln>
        </p:spPr>
      </p:pic>
      <p:sp>
        <p:nvSpPr>
          <p:cNvPr id="2" name="Slide Number Placeholder 1">
            <a:extLst>
              <a:ext uri="{FF2B5EF4-FFF2-40B4-BE49-F238E27FC236}">
                <a16:creationId xmlns:a16="http://schemas.microsoft.com/office/drawing/2014/main" id="{32F7F135-D9ED-E14D-95C8-2FE24D06BEE8}"/>
              </a:ext>
            </a:extLst>
          </p:cNvPr>
          <p:cNvSpPr>
            <a:spLocks noGrp="1"/>
          </p:cNvSpPr>
          <p:nvPr>
            <p:ph type="sldNum" sz="quarter" idx="12"/>
          </p:nvPr>
        </p:nvSpPr>
        <p:spPr/>
        <p:txBody>
          <a:bodyPr/>
          <a:lstStyle/>
          <a:p>
            <a:fld id="{6922B37E-6FAD-AE4E-AFEB-EA2EE6BF0F32}" type="slidenum">
              <a:rPr lang="en-IQ" smtClean="0"/>
              <a:t>23</a:t>
            </a:fld>
            <a:endParaRPr lang="en-IQ"/>
          </a:p>
        </p:txBody>
      </p:sp>
      <p:sp>
        <p:nvSpPr>
          <p:cNvPr id="3" name="TextBox 2">
            <a:extLst>
              <a:ext uri="{FF2B5EF4-FFF2-40B4-BE49-F238E27FC236}">
                <a16:creationId xmlns:a16="http://schemas.microsoft.com/office/drawing/2014/main" id="{C7B104B1-1F72-3C49-A519-CF64B6D624E2}"/>
              </a:ext>
            </a:extLst>
          </p:cNvPr>
          <p:cNvSpPr txBox="1"/>
          <p:nvPr/>
        </p:nvSpPr>
        <p:spPr>
          <a:xfrm>
            <a:off x="2286000" y="2706300"/>
            <a:ext cx="4419600" cy="369332"/>
          </a:xfrm>
          <a:prstGeom prst="rect">
            <a:avLst/>
          </a:prstGeom>
          <a:noFill/>
        </p:spPr>
        <p:txBody>
          <a:bodyPr wrap="square" rtlCol="0">
            <a:spAutoFit/>
          </a:bodyPr>
          <a:lstStyle/>
          <a:p>
            <a:r>
              <a:rPr lang="en-US" dirty="0">
                <a:solidFill>
                  <a:srgbClr val="C00000"/>
                </a:solidFill>
              </a:rPr>
              <a:t>G</a:t>
            </a:r>
            <a:r>
              <a:rPr lang="en-IQ" dirty="0">
                <a:solidFill>
                  <a:srgbClr val="C00000"/>
                </a:solidFill>
              </a:rPr>
              <a:t>o to </a:t>
            </a:r>
            <a:r>
              <a:rPr lang="en-IQ">
                <a:solidFill>
                  <a:srgbClr val="C00000"/>
                </a:solidFill>
              </a:rPr>
              <a:t>slide 16 </a:t>
            </a:r>
            <a:r>
              <a:rPr lang="en-IQ" dirty="0">
                <a:solidFill>
                  <a:srgbClr val="C00000"/>
                </a:solidFill>
              </a:rPr>
              <a:t>look at equation =K</a:t>
            </a:r>
            <a:r>
              <a:rPr lang="en-IQ" baseline="-25000" dirty="0">
                <a:solidFill>
                  <a:srgbClr val="C00000"/>
                </a:solidFill>
              </a:rPr>
              <a:t>b</a:t>
            </a:r>
            <a:r>
              <a:rPr lang="en-IQ" dirty="0">
                <a:solidFill>
                  <a:srgbClr val="C00000"/>
                </a:solidFill>
              </a:rPr>
              <a:t>=K</a:t>
            </a:r>
            <a:r>
              <a:rPr lang="en-IQ" baseline="-25000" dirty="0">
                <a:solidFill>
                  <a:srgbClr val="C00000"/>
                </a:solidFill>
              </a:rPr>
              <a:t>w</a:t>
            </a:r>
            <a:r>
              <a:rPr lang="en-IQ" dirty="0">
                <a:solidFill>
                  <a:srgbClr val="C00000"/>
                </a:solidFill>
              </a:rPr>
              <a:t>/K</a:t>
            </a:r>
            <a:r>
              <a:rPr lang="en-IQ" baseline="-25000" dirty="0">
                <a:solidFill>
                  <a:srgbClr val="C00000"/>
                </a:solidFill>
              </a:rPr>
              <a:t>a</a:t>
            </a:r>
            <a:r>
              <a:rPr lang="en-IQ" dirty="0">
                <a:solidFill>
                  <a:srgbClr val="C00000"/>
                </a:solidFill>
              </a:rPr>
              <a:t> </a:t>
            </a:r>
          </a:p>
        </p:txBody>
      </p:sp>
    </p:spTree>
    <p:extLst>
      <p:ext uri="{BB962C8B-B14F-4D97-AF65-F5344CB8AC3E}">
        <p14:creationId xmlns:p14="http://schemas.microsoft.com/office/powerpoint/2010/main" val="155261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CADF-1805-4146-AAB0-04EE1FB473B3}"/>
              </a:ext>
            </a:extLst>
          </p:cNvPr>
          <p:cNvSpPr>
            <a:spLocks noGrp="1"/>
          </p:cNvSpPr>
          <p:nvPr>
            <p:ph type="title"/>
          </p:nvPr>
        </p:nvSpPr>
        <p:spPr>
          <a:xfrm>
            <a:off x="166254" y="311597"/>
            <a:ext cx="10515600" cy="315912"/>
          </a:xfrm>
        </p:spPr>
        <p:txBody>
          <a:bodyPr>
            <a:noAutofit/>
          </a:bodyPr>
          <a:lstStyle/>
          <a:p>
            <a:pPr algn="ctr">
              <a:lnSpc>
                <a:spcPct val="106000"/>
              </a:lnSpc>
              <a:spcBef>
                <a:spcPts val="200"/>
              </a:spcBef>
            </a:pP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Applying Solubility-Product Constants</a:t>
            </a:r>
            <a:endParaRPr lang="en-IQ" sz="4800" b="1" dirty="0">
              <a:solidFill>
                <a:srgbClr val="C00000"/>
              </a:solidFill>
            </a:endParaRPr>
          </a:p>
        </p:txBody>
      </p:sp>
      <p:sp>
        <p:nvSpPr>
          <p:cNvPr id="3" name="Content Placeholder 2">
            <a:extLst>
              <a:ext uri="{FF2B5EF4-FFF2-40B4-BE49-F238E27FC236}">
                <a16:creationId xmlns:a16="http://schemas.microsoft.com/office/drawing/2014/main" id="{37002659-C901-5047-BAE9-929AF5436A23}"/>
              </a:ext>
            </a:extLst>
          </p:cNvPr>
          <p:cNvSpPr>
            <a:spLocks noGrp="1"/>
          </p:cNvSpPr>
          <p:nvPr>
            <p:ph idx="1"/>
          </p:nvPr>
        </p:nvSpPr>
        <p:spPr>
          <a:xfrm>
            <a:off x="166254" y="713279"/>
            <a:ext cx="11859492" cy="4351338"/>
          </a:xfrm>
        </p:spPr>
        <p:txBody>
          <a:bodyPr/>
          <a:lstStyle/>
          <a:p>
            <a:r>
              <a:rPr lang="en-US" sz="2000" dirty="0">
                <a:latin typeface="Times New Roman" panose="02020603050405020304" pitchFamily="18" charset="0"/>
                <a:ea typeface="Times New Roman" panose="02020603050405020304" pitchFamily="18" charset="0"/>
              </a:rPr>
              <a:t>Most, but not all, sparingly soluble salts are essentially completely dissociated in a saturated aqueous solution. For example, when an excess of barium iodate is equilibrated with water, the dissociation process is adequately described by the equation:</a:t>
            </a:r>
            <a:br>
              <a:rPr lang="en-IQ" dirty="0">
                <a:latin typeface="Times New Roman" panose="02020603050405020304" pitchFamily="18" charset="0"/>
                <a:ea typeface="Times New Roman" panose="02020603050405020304" pitchFamily="18" charset="0"/>
              </a:rPr>
            </a:br>
            <a:endParaRPr lang="en-IQ" dirty="0"/>
          </a:p>
        </p:txBody>
      </p:sp>
      <p:grpSp>
        <p:nvGrpSpPr>
          <p:cNvPr id="4" name="Group 3">
            <a:extLst>
              <a:ext uri="{FF2B5EF4-FFF2-40B4-BE49-F238E27FC236}">
                <a16:creationId xmlns:a16="http://schemas.microsoft.com/office/drawing/2014/main" id="{77D53768-92E6-AD41-8EE7-AFCBCD9E2BAC}"/>
              </a:ext>
            </a:extLst>
          </p:cNvPr>
          <p:cNvGrpSpPr>
            <a:grpSpLocks/>
          </p:cNvGrpSpPr>
          <p:nvPr/>
        </p:nvGrpSpPr>
        <p:grpSpPr bwMode="auto">
          <a:xfrm>
            <a:off x="3262052" y="1650940"/>
            <a:ext cx="3493340" cy="1494559"/>
            <a:chOff x="0" y="0"/>
            <a:chExt cx="3795" cy="1785"/>
          </a:xfrm>
        </p:grpSpPr>
        <p:pic>
          <p:nvPicPr>
            <p:cNvPr id="5" name="Picture 4">
              <a:extLst>
                <a:ext uri="{FF2B5EF4-FFF2-40B4-BE49-F238E27FC236}">
                  <a16:creationId xmlns:a16="http://schemas.microsoft.com/office/drawing/2014/main" id="{C11B7973-4267-7646-8654-49BD3D47E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95" cy="435"/>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1B64B28-0768-7841-BA93-A0093E690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6"/>
              <a:ext cx="3795" cy="704"/>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96D680E-C44E-AB40-8594-02BDC9746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0"/>
              <a:ext cx="3795" cy="645"/>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17124873-8786-C941-9FF3-2B7FBD8AEA85}"/>
              </a:ext>
            </a:extLst>
          </p:cNvPr>
          <p:cNvSpPr txBox="1"/>
          <p:nvPr/>
        </p:nvSpPr>
        <p:spPr>
          <a:xfrm>
            <a:off x="304" y="3174345"/>
            <a:ext cx="12025442" cy="646331"/>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Where the new constant is called the </a:t>
            </a:r>
            <a:r>
              <a:rPr lang="en-US" sz="1800" b="1" dirty="0">
                <a:effectLst/>
                <a:latin typeface="Times New Roman" panose="02020603050405020304" pitchFamily="18" charset="0"/>
                <a:ea typeface="Calibri" panose="020F0502020204030204" pitchFamily="34" charset="0"/>
              </a:rPr>
              <a:t>solubility-product constant or the solubility product. </a:t>
            </a:r>
            <a:r>
              <a:rPr lang="en-US" sz="1800" dirty="0">
                <a:effectLst/>
                <a:latin typeface="Times New Roman" panose="02020603050405020304" pitchFamily="18" charset="0"/>
                <a:ea typeface="Calibri" panose="020F0502020204030204" pitchFamily="34" charset="0"/>
              </a:rPr>
              <a:t>The solubility-product expression permits the ready calculation of the solubility of a sparingly soluble substance that ionizes completely in water</a:t>
            </a:r>
            <a:r>
              <a:rPr lang="en-IQ" dirty="0">
                <a:effectLst/>
              </a:rPr>
              <a:t> </a:t>
            </a:r>
            <a:endParaRPr lang="en-IQ" dirty="0"/>
          </a:p>
        </p:txBody>
      </p:sp>
      <p:pic>
        <p:nvPicPr>
          <p:cNvPr id="10" name="Picture 9">
            <a:extLst>
              <a:ext uri="{FF2B5EF4-FFF2-40B4-BE49-F238E27FC236}">
                <a16:creationId xmlns:a16="http://schemas.microsoft.com/office/drawing/2014/main" id="{861DF078-28D1-2341-A0F0-ED3BE84657CB}"/>
              </a:ext>
            </a:extLst>
          </p:cNvPr>
          <p:cNvPicPr/>
          <p:nvPr/>
        </p:nvPicPr>
        <p:blipFill>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37365" y="3849522"/>
            <a:ext cx="7266708" cy="2771449"/>
          </a:xfrm>
          <a:prstGeom prst="rect">
            <a:avLst/>
          </a:prstGeom>
          <a:noFill/>
        </p:spPr>
      </p:pic>
      <p:sp>
        <p:nvSpPr>
          <p:cNvPr id="8" name="Slide Number Placeholder 7">
            <a:extLst>
              <a:ext uri="{FF2B5EF4-FFF2-40B4-BE49-F238E27FC236}">
                <a16:creationId xmlns:a16="http://schemas.microsoft.com/office/drawing/2014/main" id="{C281E82B-6EA0-D34A-8063-AB6BD85BAFDA}"/>
              </a:ext>
            </a:extLst>
          </p:cNvPr>
          <p:cNvSpPr>
            <a:spLocks noGrp="1"/>
          </p:cNvSpPr>
          <p:nvPr>
            <p:ph type="sldNum" sz="quarter" idx="12"/>
          </p:nvPr>
        </p:nvSpPr>
        <p:spPr/>
        <p:txBody>
          <a:bodyPr/>
          <a:lstStyle/>
          <a:p>
            <a:fld id="{6922B37E-6FAD-AE4E-AFEB-EA2EE6BF0F32}" type="slidenum">
              <a:rPr lang="en-IQ" smtClean="0"/>
              <a:t>24</a:t>
            </a:fld>
            <a:endParaRPr lang="en-IQ"/>
          </a:p>
        </p:txBody>
      </p:sp>
      <p:sp>
        <p:nvSpPr>
          <p:cNvPr id="11" name="Content Placeholder 2">
            <a:extLst>
              <a:ext uri="{FF2B5EF4-FFF2-40B4-BE49-F238E27FC236}">
                <a16:creationId xmlns:a16="http://schemas.microsoft.com/office/drawing/2014/main" id="{EF7D5A07-D5E5-6B47-90D2-9DB75F5A058A}"/>
              </a:ext>
            </a:extLst>
          </p:cNvPr>
          <p:cNvSpPr txBox="1">
            <a:spLocks/>
          </p:cNvSpPr>
          <p:nvPr/>
        </p:nvSpPr>
        <p:spPr>
          <a:xfrm>
            <a:off x="138698" y="4042148"/>
            <a:ext cx="4315692" cy="2386195"/>
          </a:xfrm>
          <a:prstGeom prst="rect">
            <a:avLst/>
          </a:prstGeom>
          <a:ln>
            <a:solidFill>
              <a:schemeClr val="accent1"/>
            </a:solidFill>
          </a:ln>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ctr">
              <a:buNone/>
            </a:pPr>
            <a:r>
              <a:rPr lang="en-US" sz="1600" b="1" dirty="0">
                <a:solidFill>
                  <a:srgbClr val="C00000"/>
                </a:solidFill>
                <a:latin typeface="Times New Roman" panose="02020603050405020304" pitchFamily="18" charset="0"/>
                <a:cs typeface="Times New Roman" panose="02020603050405020304" pitchFamily="18" charset="0"/>
              </a:rPr>
              <a:t>Factors affecting Ksp</a:t>
            </a:r>
          </a:p>
          <a:p>
            <a:pPr algn="just">
              <a:buFont typeface="Wingdings 3" charset="2"/>
              <a:buNone/>
            </a:pPr>
            <a:r>
              <a:rPr lang="en-US" sz="1600" b="1" dirty="0">
                <a:solidFill>
                  <a:srgbClr val="C00000"/>
                </a:solidFill>
                <a:latin typeface="Times New Roman" panose="02020603050405020304" pitchFamily="18" charset="0"/>
                <a:cs typeface="Times New Roman" panose="02020603050405020304" pitchFamily="18" charset="0"/>
              </a:rPr>
              <a:t>1-Temperature: </a:t>
            </a:r>
            <a:r>
              <a:rPr lang="en-US" sz="1600" dirty="0">
                <a:solidFill>
                  <a:schemeClr val="tx1"/>
                </a:solidFill>
                <a:latin typeface="Times New Roman" panose="02020603050405020304" pitchFamily="18" charset="0"/>
                <a:cs typeface="Times New Roman" panose="02020603050405020304" pitchFamily="18" charset="0"/>
              </a:rPr>
              <a:t>Ksp is </a:t>
            </a:r>
            <a:r>
              <a:rPr lang="en-US" sz="1600" b="1" dirty="0">
                <a:solidFill>
                  <a:schemeClr val="tx1"/>
                </a:solidFill>
                <a:latin typeface="Times New Roman" panose="02020603050405020304" pitchFamily="18" charset="0"/>
                <a:cs typeface="Times New Roman" panose="02020603050405020304" pitchFamily="18" charset="0"/>
              </a:rPr>
              <a:t>increased</a:t>
            </a:r>
            <a:r>
              <a:rPr lang="en-US" sz="1600" dirty="0">
                <a:solidFill>
                  <a:schemeClr val="tx1"/>
                </a:solidFill>
                <a:latin typeface="Times New Roman" panose="02020603050405020304" pitchFamily="18" charset="0"/>
                <a:cs typeface="Times New Roman" panose="02020603050405020304" pitchFamily="18" charset="0"/>
              </a:rPr>
              <a:t> with increasing the temperature. </a:t>
            </a:r>
          </a:p>
          <a:p>
            <a:pPr algn="just">
              <a:buFont typeface="Wingdings 3" charset="2"/>
              <a:buNone/>
            </a:pPr>
            <a:r>
              <a:rPr lang="en-US" sz="1600" b="1" dirty="0">
                <a:solidFill>
                  <a:srgbClr val="C00000"/>
                </a:solidFill>
                <a:latin typeface="Times New Roman" panose="02020603050405020304" pitchFamily="18" charset="0"/>
                <a:cs typeface="Times New Roman" panose="02020603050405020304" pitchFamily="18" charset="0"/>
              </a:rPr>
              <a:t>2- Common ion: </a:t>
            </a:r>
            <a:r>
              <a:rPr lang="en-US" sz="1600" dirty="0">
                <a:solidFill>
                  <a:schemeClr val="tx1"/>
                </a:solidFill>
                <a:latin typeface="Times New Roman" panose="02020603050405020304" pitchFamily="18" charset="0"/>
                <a:cs typeface="Times New Roman" panose="02020603050405020304" pitchFamily="18" charset="0"/>
              </a:rPr>
              <a:t>increasing the concentration of any ion in solution leads </a:t>
            </a:r>
            <a:r>
              <a:rPr lang="en-US" sz="1600" b="1" dirty="0">
                <a:solidFill>
                  <a:schemeClr val="tx1"/>
                </a:solidFill>
                <a:latin typeface="Times New Roman" panose="02020603050405020304" pitchFamily="18" charset="0"/>
                <a:cs typeface="Times New Roman" panose="02020603050405020304" pitchFamily="18" charset="0"/>
              </a:rPr>
              <a:t>to a decrease the solubility </a:t>
            </a:r>
            <a:r>
              <a:rPr lang="en-US" sz="1600" dirty="0">
                <a:solidFill>
                  <a:schemeClr val="tx1"/>
                </a:solidFill>
                <a:latin typeface="Times New Roman" panose="02020603050405020304" pitchFamily="18" charset="0"/>
                <a:cs typeface="Times New Roman" panose="02020603050405020304" pitchFamily="18" charset="0"/>
              </a:rPr>
              <a:t>(except if the ion forms a soluble complex with the salt). </a:t>
            </a:r>
            <a:endParaRPr lang="ar-IQ"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340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2617C0-FF7A-1241-B1EA-37C56F8FEC8C}"/>
              </a:ext>
            </a:extLst>
          </p:cNvPr>
          <p:cNvGrpSpPr>
            <a:grpSpLocks/>
          </p:cNvGrpSpPr>
          <p:nvPr/>
        </p:nvGrpSpPr>
        <p:grpSpPr bwMode="auto">
          <a:xfrm>
            <a:off x="602672" y="917285"/>
            <a:ext cx="10633363" cy="5818909"/>
            <a:chOff x="0" y="0"/>
            <a:chExt cx="8950" cy="5834"/>
          </a:xfrm>
        </p:grpSpPr>
        <p:pic>
          <p:nvPicPr>
            <p:cNvPr id="5" name="Picture 4">
              <a:extLst>
                <a:ext uri="{FF2B5EF4-FFF2-40B4-BE49-F238E27FC236}">
                  <a16:creationId xmlns:a16="http://schemas.microsoft.com/office/drawing/2014/main" id="{E196F2B6-E703-7E4D-B851-325ECE71D87D}"/>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0"/>
              <a:ext cx="8950" cy="38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149D11E-7E74-2049-A048-CBAED904A703}"/>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3869"/>
              <a:ext cx="8950" cy="196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258E1658-1A1C-2D4C-A979-F9A59D30E7EE}"/>
              </a:ext>
            </a:extLst>
          </p:cNvPr>
          <p:cNvSpPr>
            <a:spLocks noGrp="1"/>
          </p:cNvSpPr>
          <p:nvPr>
            <p:ph type="sldNum" sz="quarter" idx="12"/>
          </p:nvPr>
        </p:nvSpPr>
        <p:spPr/>
        <p:txBody>
          <a:bodyPr/>
          <a:lstStyle/>
          <a:p>
            <a:fld id="{6922B37E-6FAD-AE4E-AFEB-EA2EE6BF0F32}" type="slidenum">
              <a:rPr lang="en-IQ" smtClean="0"/>
              <a:t>25</a:t>
            </a:fld>
            <a:endParaRPr lang="en-IQ"/>
          </a:p>
        </p:txBody>
      </p:sp>
      <p:sp>
        <p:nvSpPr>
          <p:cNvPr id="7" name="TextBox 6">
            <a:extLst>
              <a:ext uri="{FF2B5EF4-FFF2-40B4-BE49-F238E27FC236}">
                <a16:creationId xmlns:a16="http://schemas.microsoft.com/office/drawing/2014/main" id="{AA5176D3-0718-C94B-B79D-2E89BCB82ED2}"/>
              </a:ext>
            </a:extLst>
          </p:cNvPr>
          <p:cNvSpPr txBox="1"/>
          <p:nvPr/>
        </p:nvSpPr>
        <p:spPr>
          <a:xfrm>
            <a:off x="3117272" y="121806"/>
            <a:ext cx="4700326" cy="584775"/>
          </a:xfrm>
          <a:prstGeom prst="rect">
            <a:avLst/>
          </a:prstGeom>
          <a:noFill/>
          <a:ln w="28575">
            <a:solidFill>
              <a:srgbClr val="00B0F0"/>
            </a:solidFill>
            <a:extLst>
              <a:ext uri="{C807C97D-BFC1-408E-A445-0C87EB9F89A2}">
                <ask:lineSketchStyleProps xmlns:ask="http://schemas.microsoft.com/office/drawing/2018/sketchyshapes" sd="2241321503">
                  <a:custGeom>
                    <a:avLst/>
                    <a:gdLst>
                      <a:gd name="connsiteX0" fmla="*/ 0 w 4700326"/>
                      <a:gd name="connsiteY0" fmla="*/ 0 h 584775"/>
                      <a:gd name="connsiteX1" fmla="*/ 671475 w 4700326"/>
                      <a:gd name="connsiteY1" fmla="*/ 0 h 584775"/>
                      <a:gd name="connsiteX2" fmla="*/ 1201941 w 4700326"/>
                      <a:gd name="connsiteY2" fmla="*/ 0 h 584775"/>
                      <a:gd name="connsiteX3" fmla="*/ 1873416 w 4700326"/>
                      <a:gd name="connsiteY3" fmla="*/ 0 h 584775"/>
                      <a:gd name="connsiteX4" fmla="*/ 2450884 w 4700326"/>
                      <a:gd name="connsiteY4" fmla="*/ 0 h 584775"/>
                      <a:gd name="connsiteX5" fmla="*/ 3122359 w 4700326"/>
                      <a:gd name="connsiteY5" fmla="*/ 0 h 584775"/>
                      <a:gd name="connsiteX6" fmla="*/ 3793835 w 4700326"/>
                      <a:gd name="connsiteY6" fmla="*/ 0 h 584775"/>
                      <a:gd name="connsiteX7" fmla="*/ 4700326 w 4700326"/>
                      <a:gd name="connsiteY7" fmla="*/ 0 h 584775"/>
                      <a:gd name="connsiteX8" fmla="*/ 4700326 w 4700326"/>
                      <a:gd name="connsiteY8" fmla="*/ 584775 h 584775"/>
                      <a:gd name="connsiteX9" fmla="*/ 3934844 w 4700326"/>
                      <a:gd name="connsiteY9" fmla="*/ 584775 h 584775"/>
                      <a:gd name="connsiteX10" fmla="*/ 3310372 w 4700326"/>
                      <a:gd name="connsiteY10" fmla="*/ 584775 h 584775"/>
                      <a:gd name="connsiteX11" fmla="*/ 2685901 w 4700326"/>
                      <a:gd name="connsiteY11" fmla="*/ 584775 h 584775"/>
                      <a:gd name="connsiteX12" fmla="*/ 2155435 w 4700326"/>
                      <a:gd name="connsiteY12" fmla="*/ 584775 h 584775"/>
                      <a:gd name="connsiteX13" fmla="*/ 1530963 w 4700326"/>
                      <a:gd name="connsiteY13" fmla="*/ 584775 h 584775"/>
                      <a:gd name="connsiteX14" fmla="*/ 906491 w 4700326"/>
                      <a:gd name="connsiteY14" fmla="*/ 584775 h 584775"/>
                      <a:gd name="connsiteX15" fmla="*/ 0 w 4700326"/>
                      <a:gd name="connsiteY15" fmla="*/ 584775 h 584775"/>
                      <a:gd name="connsiteX16" fmla="*/ 0 w 4700326"/>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00326" h="584775" extrusionOk="0">
                        <a:moveTo>
                          <a:pt x="0" y="0"/>
                        </a:moveTo>
                        <a:cubicBezTo>
                          <a:pt x="191828" y="-10954"/>
                          <a:pt x="380407" y="-24140"/>
                          <a:pt x="671475" y="0"/>
                        </a:cubicBezTo>
                        <a:cubicBezTo>
                          <a:pt x="962544" y="24140"/>
                          <a:pt x="975218" y="13037"/>
                          <a:pt x="1201941" y="0"/>
                        </a:cubicBezTo>
                        <a:cubicBezTo>
                          <a:pt x="1428664" y="-13037"/>
                          <a:pt x="1701009" y="-1030"/>
                          <a:pt x="1873416" y="0"/>
                        </a:cubicBezTo>
                        <a:cubicBezTo>
                          <a:pt x="2045823" y="1030"/>
                          <a:pt x="2241839" y="-12467"/>
                          <a:pt x="2450884" y="0"/>
                        </a:cubicBezTo>
                        <a:cubicBezTo>
                          <a:pt x="2659929" y="12467"/>
                          <a:pt x="2847351" y="-1833"/>
                          <a:pt x="3122359" y="0"/>
                        </a:cubicBezTo>
                        <a:cubicBezTo>
                          <a:pt x="3397368" y="1833"/>
                          <a:pt x="3553359" y="-16524"/>
                          <a:pt x="3793835" y="0"/>
                        </a:cubicBezTo>
                        <a:cubicBezTo>
                          <a:pt x="4034311" y="16524"/>
                          <a:pt x="4461954" y="-1240"/>
                          <a:pt x="4700326" y="0"/>
                        </a:cubicBezTo>
                        <a:cubicBezTo>
                          <a:pt x="4699313" y="284056"/>
                          <a:pt x="4677702" y="413453"/>
                          <a:pt x="4700326" y="584775"/>
                        </a:cubicBezTo>
                        <a:cubicBezTo>
                          <a:pt x="4532600" y="587131"/>
                          <a:pt x="4118462" y="589312"/>
                          <a:pt x="3934844" y="584775"/>
                        </a:cubicBezTo>
                        <a:cubicBezTo>
                          <a:pt x="3751226" y="580238"/>
                          <a:pt x="3524149" y="606309"/>
                          <a:pt x="3310372" y="584775"/>
                        </a:cubicBezTo>
                        <a:cubicBezTo>
                          <a:pt x="3096595" y="563241"/>
                          <a:pt x="2811736" y="615539"/>
                          <a:pt x="2685901" y="584775"/>
                        </a:cubicBezTo>
                        <a:cubicBezTo>
                          <a:pt x="2560066" y="554011"/>
                          <a:pt x="2382926" y="581758"/>
                          <a:pt x="2155435" y="584775"/>
                        </a:cubicBezTo>
                        <a:cubicBezTo>
                          <a:pt x="1927944" y="587792"/>
                          <a:pt x="1748193" y="613965"/>
                          <a:pt x="1530963" y="584775"/>
                        </a:cubicBezTo>
                        <a:cubicBezTo>
                          <a:pt x="1313733" y="555585"/>
                          <a:pt x="1093829" y="606759"/>
                          <a:pt x="906491" y="584775"/>
                        </a:cubicBezTo>
                        <a:cubicBezTo>
                          <a:pt x="719153" y="562791"/>
                          <a:pt x="395880" y="551422"/>
                          <a:pt x="0" y="584775"/>
                        </a:cubicBezTo>
                        <a:cubicBezTo>
                          <a:pt x="16554" y="390920"/>
                          <a:pt x="-23706" y="279033"/>
                          <a:pt x="0" y="0"/>
                        </a:cubicBezTo>
                        <a:close/>
                      </a:path>
                    </a:pathLst>
                  </a:custGeom>
                  <ask:type>
                    <ask:lineSketchFreehand/>
                  </ask:type>
                </ask:lineSketchStyleProps>
              </a:ext>
            </a:extLst>
          </a:ln>
        </p:spPr>
        <p:txBody>
          <a:bodyPr wrap="none" rtlCol="0">
            <a:spAutoFit/>
          </a:bodyPr>
          <a:lstStyle/>
          <a:p>
            <a:r>
              <a:rPr lang="en-IQ" sz="3200" b="1" i="1" dirty="0">
                <a:solidFill>
                  <a:srgbClr val="C00000"/>
                </a:solidFill>
                <a:latin typeface="Times New Roman" panose="02020603050405020304" pitchFamily="18" charset="0"/>
                <a:cs typeface="Times New Roman" panose="02020603050405020304" pitchFamily="18" charset="0"/>
              </a:rPr>
              <a:t>Checking Compreh</a:t>
            </a:r>
            <a:r>
              <a:rPr lang="en-US" sz="3200" b="1" i="1" dirty="0" err="1">
                <a:solidFill>
                  <a:srgbClr val="C00000"/>
                </a:solidFill>
                <a:latin typeface="Times New Roman" panose="02020603050405020304" pitchFamily="18" charset="0"/>
                <a:cs typeface="Times New Roman" panose="02020603050405020304" pitchFamily="18" charset="0"/>
              </a:rPr>
              <a:t>en</a:t>
            </a:r>
            <a:r>
              <a:rPr lang="en-IQ" sz="3200" b="1" i="1" dirty="0">
                <a:solidFill>
                  <a:srgbClr val="C00000"/>
                </a:solidFill>
                <a:latin typeface="Times New Roman" panose="02020603050405020304" pitchFamily="18" charset="0"/>
                <a:cs typeface="Times New Roman" panose="02020603050405020304" pitchFamily="18" charset="0"/>
              </a:rPr>
              <a:t>sion </a:t>
            </a:r>
          </a:p>
        </p:txBody>
      </p:sp>
    </p:spTree>
    <p:extLst>
      <p:ext uri="{BB962C8B-B14F-4D97-AF65-F5344CB8AC3E}">
        <p14:creationId xmlns:p14="http://schemas.microsoft.com/office/powerpoint/2010/main" val="3858233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00518-7145-CC4B-A9B5-7066C1D3C9A1}"/>
              </a:ext>
            </a:extLst>
          </p:cNvPr>
          <p:cNvSpPr>
            <a:spLocks noGrp="1"/>
          </p:cNvSpPr>
          <p:nvPr>
            <p:ph type="title"/>
          </p:nvPr>
        </p:nvSpPr>
        <p:spPr>
          <a:xfrm>
            <a:off x="131619" y="0"/>
            <a:ext cx="10515600" cy="415636"/>
          </a:xfrm>
        </p:spPr>
        <p:txBody>
          <a:bodyPr>
            <a:normAutofit fontScale="90000"/>
          </a:bodyPr>
          <a:lstStyle/>
          <a:p>
            <a:pPr algn="ctr"/>
            <a:b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The Effect of a Common Ion on the Solubility of a Precipitate</a:t>
            </a:r>
            <a:br>
              <a:rPr lang="en-IQ" sz="1800" b="1"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IQ" dirty="0"/>
          </a:p>
        </p:txBody>
      </p:sp>
      <p:sp>
        <p:nvSpPr>
          <p:cNvPr id="3" name="Content Placeholder 2">
            <a:extLst>
              <a:ext uri="{FF2B5EF4-FFF2-40B4-BE49-F238E27FC236}">
                <a16:creationId xmlns:a16="http://schemas.microsoft.com/office/drawing/2014/main" id="{58AADF1C-A04A-2E47-A432-2D8DF37D9E2F}"/>
              </a:ext>
            </a:extLst>
          </p:cNvPr>
          <p:cNvSpPr>
            <a:spLocks noGrp="1"/>
          </p:cNvSpPr>
          <p:nvPr>
            <p:ph idx="1"/>
          </p:nvPr>
        </p:nvSpPr>
        <p:spPr>
          <a:xfrm>
            <a:off x="131619" y="1279524"/>
            <a:ext cx="4980708" cy="5527965"/>
          </a:xfrm>
          <a:ln w="57150">
            <a:solidFill>
              <a:schemeClr val="accent6"/>
            </a:solidFill>
            <a:prstDash val="lgDash"/>
          </a:ln>
        </p:spPr>
        <p:txBody>
          <a:bodyPr>
            <a:normAutofit/>
          </a:bodyPr>
          <a:lstStyle/>
          <a:p>
            <a:r>
              <a:rPr lang="en-US" sz="1800" dirty="0">
                <a:effectLst/>
                <a:latin typeface="Times New Roman" panose="02020603050405020304" pitchFamily="18" charset="0"/>
                <a:ea typeface="Calibri" panose="020F0502020204030204" pitchFamily="34" charset="0"/>
                <a:cs typeface="Arial" panose="020B0604020202020204" pitchFamily="34" charset="0"/>
              </a:rPr>
              <a:t>The common-ion effect is a mass-action effect predicted by Le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Châtelier’s</a:t>
            </a:r>
            <a:r>
              <a:rPr lang="en-US" sz="1800" dirty="0">
                <a:effectLst/>
                <a:latin typeface="Times New Roman" panose="02020603050405020304" pitchFamily="18" charset="0"/>
                <a:ea typeface="Calibri" panose="020F0502020204030204" pitchFamily="34" charset="0"/>
                <a:cs typeface="Arial" panose="020B0604020202020204" pitchFamily="34" charset="0"/>
              </a:rPr>
              <a:t> principle and is demonstrated by the following examples.</a:t>
            </a:r>
          </a:p>
          <a:p>
            <a:r>
              <a:rPr lang="en-US" sz="18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latin typeface="Times New Roman" panose="02020603050405020304" pitchFamily="18" charset="0"/>
                <a:cs typeface="Times New Roman" panose="02020603050405020304" pitchFamily="18" charset="0"/>
              </a:rPr>
              <a:t>If we try to dissolve salt in a solution of another salt containing the same cation or anion, this common ion has a cumulative effect on the solubility equilibrium)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For example, suppose we have a solution of Iron(II)sulfide.</a:t>
            </a:r>
          </a:p>
          <a:p>
            <a:r>
              <a:rPr lang="en-US" sz="1800" dirty="0">
                <a:latin typeface="Times New Roman" panose="02020603050405020304" pitchFamily="18" charset="0"/>
                <a:cs typeface="Times New Roman" panose="02020603050405020304" pitchFamily="18" charset="0"/>
              </a:rPr>
              <a:t> If we dissolve some sodium sulfide in the solution, the presence of the additional sulfide may cause the precipitation of </a:t>
            </a:r>
            <a:r>
              <a:rPr lang="en-US" sz="1800" dirty="0" err="1">
                <a:latin typeface="Times New Roman" panose="02020603050405020304" pitchFamily="18" charset="0"/>
                <a:cs typeface="Times New Roman" panose="02020603050405020304" pitchFamily="18" charset="0"/>
              </a:rPr>
              <a:t>FeS</a:t>
            </a:r>
            <a:r>
              <a:rPr lang="en-US" sz="1800" dirty="0">
                <a:latin typeface="Times New Roman" panose="02020603050405020304" pitchFamily="18" charset="0"/>
                <a:cs typeface="Times New Roman" panose="02020603050405020304" pitchFamily="18" charset="0"/>
              </a:rPr>
              <a:t>. </a:t>
            </a:r>
          </a:p>
          <a:p>
            <a:r>
              <a:rPr lang="en-US" sz="1800" dirty="0">
                <a:latin typeface="Times New Roman" panose="02020603050405020304" pitchFamily="18" charset="0"/>
                <a:cs typeface="Times New Roman" panose="02020603050405020304" pitchFamily="18" charset="0"/>
              </a:rPr>
              <a:t>The solution now contains less </a:t>
            </a:r>
            <a:r>
              <a:rPr lang="en-US" sz="1800" dirty="0" err="1">
                <a:latin typeface="Times New Roman" panose="02020603050405020304" pitchFamily="18" charset="0"/>
                <a:cs typeface="Times New Roman" panose="02020603050405020304" pitchFamily="18" charset="0"/>
              </a:rPr>
              <a:t>FeS</a:t>
            </a:r>
            <a:r>
              <a:rPr lang="en-US" sz="1800" dirty="0">
                <a:latin typeface="Times New Roman" panose="02020603050405020304" pitchFamily="18" charset="0"/>
                <a:cs typeface="Times New Roman" panose="02020603050405020304" pitchFamily="18" charset="0"/>
              </a:rPr>
              <a:t>. The decrease in the concentration of the </a:t>
            </a:r>
            <a:r>
              <a:rPr lang="en-US" sz="1800" dirty="0" err="1">
                <a:latin typeface="Times New Roman" panose="02020603050405020304" pitchFamily="18" charset="0"/>
                <a:cs typeface="Times New Roman" panose="02020603050405020304" pitchFamily="18" charset="0"/>
              </a:rPr>
              <a:t>FeS</a:t>
            </a:r>
            <a:r>
              <a:rPr lang="en-US" sz="1800" dirty="0">
                <a:latin typeface="Times New Roman" panose="02020603050405020304" pitchFamily="18" charset="0"/>
                <a:cs typeface="Times New Roman" panose="02020603050405020304" pitchFamily="18" charset="0"/>
              </a:rPr>
              <a:t> in a solution of Na</a:t>
            </a:r>
            <a:r>
              <a:rPr lang="en-US" sz="1800" baseline="-25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S is an example of the common ion effect. </a:t>
            </a:r>
          </a:p>
          <a:p>
            <a:r>
              <a:rPr lang="en-US" sz="1800" dirty="0">
                <a:latin typeface="Times New Roman" panose="02020603050405020304" pitchFamily="18" charset="0"/>
                <a:cs typeface="Times New Roman" panose="02020603050405020304" pitchFamily="18" charset="0"/>
              </a:rPr>
              <a:t>In general, any ionic equilibrium is affected by a substance producing an ion involved in the equilibrium.</a:t>
            </a:r>
            <a:endParaRPr lang="en-IQ"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IQ" dirty="0"/>
          </a:p>
        </p:txBody>
      </p:sp>
      <p:pic>
        <p:nvPicPr>
          <p:cNvPr id="9" name="Picture 8">
            <a:extLst>
              <a:ext uri="{FF2B5EF4-FFF2-40B4-BE49-F238E27FC236}">
                <a16:creationId xmlns:a16="http://schemas.microsoft.com/office/drawing/2014/main" id="{5ECEAF2B-FF88-ED47-981C-F566D4CCD0FB}"/>
              </a:ext>
            </a:extLst>
          </p:cNvPr>
          <p:cNvPicPr>
            <a:picLocks noChangeAspect="1"/>
          </p:cNvPicPr>
          <p:nvPr/>
        </p:nvPicPr>
        <p:blipFill rotWithShape="1">
          <a:blip r:embed="rId2"/>
          <a:srcRect t="4204" r="2060"/>
          <a:stretch/>
        </p:blipFill>
        <p:spPr>
          <a:xfrm>
            <a:off x="5451763" y="1376507"/>
            <a:ext cx="6608618" cy="5430982"/>
          </a:xfrm>
          <a:prstGeom prst="rect">
            <a:avLst/>
          </a:prstGeom>
          <a:ln w="38100">
            <a:solidFill>
              <a:schemeClr val="accent6"/>
            </a:solidFill>
            <a:extLst>
              <a:ext uri="{C807C97D-BFC1-408E-A445-0C87EB9F89A2}">
                <ask:lineSketchStyleProps xmlns:ask="http://schemas.microsoft.com/office/drawing/2018/sketchyshapes" sd="3830781654">
                  <a:custGeom>
                    <a:avLst/>
                    <a:gdLst>
                      <a:gd name="connsiteX0" fmla="*/ 0 w 6608618"/>
                      <a:gd name="connsiteY0" fmla="*/ 0 h 5430982"/>
                      <a:gd name="connsiteX1" fmla="*/ 484632 w 6608618"/>
                      <a:gd name="connsiteY1" fmla="*/ 0 h 5430982"/>
                      <a:gd name="connsiteX2" fmla="*/ 1101436 w 6608618"/>
                      <a:gd name="connsiteY2" fmla="*/ 0 h 5430982"/>
                      <a:gd name="connsiteX3" fmla="*/ 1652155 w 6608618"/>
                      <a:gd name="connsiteY3" fmla="*/ 0 h 5430982"/>
                      <a:gd name="connsiteX4" fmla="*/ 2335045 w 6608618"/>
                      <a:gd name="connsiteY4" fmla="*/ 0 h 5430982"/>
                      <a:gd name="connsiteX5" fmla="*/ 2885763 w 6608618"/>
                      <a:gd name="connsiteY5" fmla="*/ 0 h 5430982"/>
                      <a:gd name="connsiteX6" fmla="*/ 3304309 w 6608618"/>
                      <a:gd name="connsiteY6" fmla="*/ 0 h 5430982"/>
                      <a:gd name="connsiteX7" fmla="*/ 3722855 w 6608618"/>
                      <a:gd name="connsiteY7" fmla="*/ 0 h 5430982"/>
                      <a:gd name="connsiteX8" fmla="*/ 4075314 w 6608618"/>
                      <a:gd name="connsiteY8" fmla="*/ 0 h 5430982"/>
                      <a:gd name="connsiteX9" fmla="*/ 4427774 w 6608618"/>
                      <a:gd name="connsiteY9" fmla="*/ 0 h 5430982"/>
                      <a:gd name="connsiteX10" fmla="*/ 4978492 w 6608618"/>
                      <a:gd name="connsiteY10" fmla="*/ 0 h 5430982"/>
                      <a:gd name="connsiteX11" fmla="*/ 5330952 w 6608618"/>
                      <a:gd name="connsiteY11" fmla="*/ 0 h 5430982"/>
                      <a:gd name="connsiteX12" fmla="*/ 6013842 w 6608618"/>
                      <a:gd name="connsiteY12" fmla="*/ 0 h 5430982"/>
                      <a:gd name="connsiteX13" fmla="*/ 6608618 w 6608618"/>
                      <a:gd name="connsiteY13" fmla="*/ 0 h 5430982"/>
                      <a:gd name="connsiteX14" fmla="*/ 6608618 w 6608618"/>
                      <a:gd name="connsiteY14" fmla="*/ 380169 h 5430982"/>
                      <a:gd name="connsiteX15" fmla="*/ 6608618 w 6608618"/>
                      <a:gd name="connsiteY15" fmla="*/ 1031887 h 5430982"/>
                      <a:gd name="connsiteX16" fmla="*/ 6608618 w 6608618"/>
                      <a:gd name="connsiteY16" fmla="*/ 1683604 h 5430982"/>
                      <a:gd name="connsiteX17" fmla="*/ 6608618 w 6608618"/>
                      <a:gd name="connsiteY17" fmla="*/ 2063773 h 5430982"/>
                      <a:gd name="connsiteX18" fmla="*/ 6608618 w 6608618"/>
                      <a:gd name="connsiteY18" fmla="*/ 2498252 h 5430982"/>
                      <a:gd name="connsiteX19" fmla="*/ 6608618 w 6608618"/>
                      <a:gd name="connsiteY19" fmla="*/ 2878420 h 5430982"/>
                      <a:gd name="connsiteX20" fmla="*/ 6608618 w 6608618"/>
                      <a:gd name="connsiteY20" fmla="*/ 3312899 h 5430982"/>
                      <a:gd name="connsiteX21" fmla="*/ 6608618 w 6608618"/>
                      <a:gd name="connsiteY21" fmla="*/ 3747378 h 5430982"/>
                      <a:gd name="connsiteX22" fmla="*/ 6608618 w 6608618"/>
                      <a:gd name="connsiteY22" fmla="*/ 4127546 h 5430982"/>
                      <a:gd name="connsiteX23" fmla="*/ 6608618 w 6608618"/>
                      <a:gd name="connsiteY23" fmla="*/ 4616335 h 5430982"/>
                      <a:gd name="connsiteX24" fmla="*/ 6608618 w 6608618"/>
                      <a:gd name="connsiteY24" fmla="*/ 5430982 h 5430982"/>
                      <a:gd name="connsiteX25" fmla="*/ 6190072 w 6608618"/>
                      <a:gd name="connsiteY25" fmla="*/ 5430982 h 5430982"/>
                      <a:gd name="connsiteX26" fmla="*/ 5837613 w 6608618"/>
                      <a:gd name="connsiteY26" fmla="*/ 5430982 h 5430982"/>
                      <a:gd name="connsiteX27" fmla="*/ 5286894 w 6608618"/>
                      <a:gd name="connsiteY27" fmla="*/ 5430982 h 5430982"/>
                      <a:gd name="connsiteX28" fmla="*/ 4670090 w 6608618"/>
                      <a:gd name="connsiteY28" fmla="*/ 5430982 h 5430982"/>
                      <a:gd name="connsiteX29" fmla="*/ 4251544 w 6608618"/>
                      <a:gd name="connsiteY29" fmla="*/ 5430982 h 5430982"/>
                      <a:gd name="connsiteX30" fmla="*/ 3766912 w 6608618"/>
                      <a:gd name="connsiteY30" fmla="*/ 5430982 h 5430982"/>
                      <a:gd name="connsiteX31" fmla="*/ 3414453 w 6608618"/>
                      <a:gd name="connsiteY31" fmla="*/ 5430982 h 5430982"/>
                      <a:gd name="connsiteX32" fmla="*/ 2863734 w 6608618"/>
                      <a:gd name="connsiteY32" fmla="*/ 5430982 h 5430982"/>
                      <a:gd name="connsiteX33" fmla="*/ 2511275 w 6608618"/>
                      <a:gd name="connsiteY33" fmla="*/ 5430982 h 5430982"/>
                      <a:gd name="connsiteX34" fmla="*/ 1894470 w 6608618"/>
                      <a:gd name="connsiteY34" fmla="*/ 5430982 h 5430982"/>
                      <a:gd name="connsiteX35" fmla="*/ 1277666 w 6608618"/>
                      <a:gd name="connsiteY35" fmla="*/ 5430982 h 5430982"/>
                      <a:gd name="connsiteX36" fmla="*/ 793034 w 6608618"/>
                      <a:gd name="connsiteY36" fmla="*/ 5430982 h 5430982"/>
                      <a:gd name="connsiteX37" fmla="*/ 0 w 6608618"/>
                      <a:gd name="connsiteY37" fmla="*/ 5430982 h 5430982"/>
                      <a:gd name="connsiteX38" fmla="*/ 0 w 6608618"/>
                      <a:gd name="connsiteY38" fmla="*/ 4996503 h 5430982"/>
                      <a:gd name="connsiteX39" fmla="*/ 0 w 6608618"/>
                      <a:gd name="connsiteY39" fmla="*/ 4507715 h 5430982"/>
                      <a:gd name="connsiteX40" fmla="*/ 0 w 6608618"/>
                      <a:gd name="connsiteY40" fmla="*/ 3964617 h 5430982"/>
                      <a:gd name="connsiteX41" fmla="*/ 0 w 6608618"/>
                      <a:gd name="connsiteY41" fmla="*/ 3475828 h 5430982"/>
                      <a:gd name="connsiteX42" fmla="*/ 0 w 6608618"/>
                      <a:gd name="connsiteY42" fmla="*/ 2878420 h 5430982"/>
                      <a:gd name="connsiteX43" fmla="*/ 0 w 6608618"/>
                      <a:gd name="connsiteY43" fmla="*/ 2389632 h 5430982"/>
                      <a:gd name="connsiteX44" fmla="*/ 0 w 6608618"/>
                      <a:gd name="connsiteY44" fmla="*/ 1955154 h 5430982"/>
                      <a:gd name="connsiteX45" fmla="*/ 0 w 6608618"/>
                      <a:gd name="connsiteY45" fmla="*/ 1520675 h 5430982"/>
                      <a:gd name="connsiteX46" fmla="*/ 0 w 6608618"/>
                      <a:gd name="connsiteY46" fmla="*/ 923267 h 5430982"/>
                      <a:gd name="connsiteX47" fmla="*/ 0 w 6608618"/>
                      <a:gd name="connsiteY47" fmla="*/ 0 h 543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608618" h="5430982" fill="none" extrusionOk="0">
                        <a:moveTo>
                          <a:pt x="0" y="0"/>
                        </a:moveTo>
                        <a:cubicBezTo>
                          <a:pt x="210461" y="-32369"/>
                          <a:pt x="247077" y="15599"/>
                          <a:pt x="484632" y="0"/>
                        </a:cubicBezTo>
                        <a:cubicBezTo>
                          <a:pt x="722187" y="-15599"/>
                          <a:pt x="863735" y="40620"/>
                          <a:pt x="1101436" y="0"/>
                        </a:cubicBezTo>
                        <a:cubicBezTo>
                          <a:pt x="1339137" y="-40620"/>
                          <a:pt x="1420939" y="15694"/>
                          <a:pt x="1652155" y="0"/>
                        </a:cubicBezTo>
                        <a:cubicBezTo>
                          <a:pt x="1883371" y="-15694"/>
                          <a:pt x="2043199" y="30533"/>
                          <a:pt x="2335045" y="0"/>
                        </a:cubicBezTo>
                        <a:cubicBezTo>
                          <a:pt x="2626891" y="-30533"/>
                          <a:pt x="2711846" y="17515"/>
                          <a:pt x="2885763" y="0"/>
                        </a:cubicBezTo>
                        <a:cubicBezTo>
                          <a:pt x="3059680" y="-17515"/>
                          <a:pt x="3127127" y="3459"/>
                          <a:pt x="3304309" y="0"/>
                        </a:cubicBezTo>
                        <a:cubicBezTo>
                          <a:pt x="3481491" y="-3459"/>
                          <a:pt x="3597730" y="5096"/>
                          <a:pt x="3722855" y="0"/>
                        </a:cubicBezTo>
                        <a:cubicBezTo>
                          <a:pt x="3847980" y="-5096"/>
                          <a:pt x="3976071" y="1586"/>
                          <a:pt x="4075314" y="0"/>
                        </a:cubicBezTo>
                        <a:cubicBezTo>
                          <a:pt x="4174557" y="-1586"/>
                          <a:pt x="4335031" y="30286"/>
                          <a:pt x="4427774" y="0"/>
                        </a:cubicBezTo>
                        <a:cubicBezTo>
                          <a:pt x="4520517" y="-30286"/>
                          <a:pt x="4824747" y="62413"/>
                          <a:pt x="4978492" y="0"/>
                        </a:cubicBezTo>
                        <a:cubicBezTo>
                          <a:pt x="5132237" y="-62413"/>
                          <a:pt x="5161757" y="40364"/>
                          <a:pt x="5330952" y="0"/>
                        </a:cubicBezTo>
                        <a:cubicBezTo>
                          <a:pt x="5500147" y="-40364"/>
                          <a:pt x="5859347" y="76303"/>
                          <a:pt x="6013842" y="0"/>
                        </a:cubicBezTo>
                        <a:cubicBezTo>
                          <a:pt x="6168337" y="-76303"/>
                          <a:pt x="6386064" y="41315"/>
                          <a:pt x="6608618" y="0"/>
                        </a:cubicBezTo>
                        <a:cubicBezTo>
                          <a:pt x="6649649" y="165245"/>
                          <a:pt x="6573108" y="219681"/>
                          <a:pt x="6608618" y="380169"/>
                        </a:cubicBezTo>
                        <a:cubicBezTo>
                          <a:pt x="6644128" y="540657"/>
                          <a:pt x="6602483" y="890718"/>
                          <a:pt x="6608618" y="1031887"/>
                        </a:cubicBezTo>
                        <a:cubicBezTo>
                          <a:pt x="6614753" y="1173056"/>
                          <a:pt x="6537163" y="1487509"/>
                          <a:pt x="6608618" y="1683604"/>
                        </a:cubicBezTo>
                        <a:cubicBezTo>
                          <a:pt x="6680073" y="1879699"/>
                          <a:pt x="6577835" y="1914912"/>
                          <a:pt x="6608618" y="2063773"/>
                        </a:cubicBezTo>
                        <a:cubicBezTo>
                          <a:pt x="6639401" y="2212634"/>
                          <a:pt x="6581936" y="2331324"/>
                          <a:pt x="6608618" y="2498252"/>
                        </a:cubicBezTo>
                        <a:cubicBezTo>
                          <a:pt x="6635300" y="2665180"/>
                          <a:pt x="6606750" y="2738427"/>
                          <a:pt x="6608618" y="2878420"/>
                        </a:cubicBezTo>
                        <a:cubicBezTo>
                          <a:pt x="6610486" y="3018413"/>
                          <a:pt x="6576402" y="3223250"/>
                          <a:pt x="6608618" y="3312899"/>
                        </a:cubicBezTo>
                        <a:cubicBezTo>
                          <a:pt x="6640834" y="3402548"/>
                          <a:pt x="6582762" y="3654273"/>
                          <a:pt x="6608618" y="3747378"/>
                        </a:cubicBezTo>
                        <a:cubicBezTo>
                          <a:pt x="6634474" y="3840483"/>
                          <a:pt x="6584183" y="4049681"/>
                          <a:pt x="6608618" y="4127546"/>
                        </a:cubicBezTo>
                        <a:cubicBezTo>
                          <a:pt x="6633053" y="4205411"/>
                          <a:pt x="6565195" y="4463931"/>
                          <a:pt x="6608618" y="4616335"/>
                        </a:cubicBezTo>
                        <a:cubicBezTo>
                          <a:pt x="6652041" y="4768739"/>
                          <a:pt x="6571016" y="5067217"/>
                          <a:pt x="6608618" y="5430982"/>
                        </a:cubicBezTo>
                        <a:cubicBezTo>
                          <a:pt x="6509353" y="5439356"/>
                          <a:pt x="6299682" y="5412884"/>
                          <a:pt x="6190072" y="5430982"/>
                        </a:cubicBezTo>
                        <a:cubicBezTo>
                          <a:pt x="6080462" y="5449080"/>
                          <a:pt x="5984455" y="5392664"/>
                          <a:pt x="5837613" y="5430982"/>
                        </a:cubicBezTo>
                        <a:cubicBezTo>
                          <a:pt x="5690771" y="5469300"/>
                          <a:pt x="5405417" y="5396840"/>
                          <a:pt x="5286894" y="5430982"/>
                        </a:cubicBezTo>
                        <a:cubicBezTo>
                          <a:pt x="5168371" y="5465124"/>
                          <a:pt x="4939906" y="5358982"/>
                          <a:pt x="4670090" y="5430982"/>
                        </a:cubicBezTo>
                        <a:cubicBezTo>
                          <a:pt x="4400274" y="5502982"/>
                          <a:pt x="4406667" y="5420886"/>
                          <a:pt x="4251544" y="5430982"/>
                        </a:cubicBezTo>
                        <a:cubicBezTo>
                          <a:pt x="4096421" y="5441078"/>
                          <a:pt x="3977237" y="5405538"/>
                          <a:pt x="3766912" y="5430982"/>
                        </a:cubicBezTo>
                        <a:cubicBezTo>
                          <a:pt x="3556587" y="5456426"/>
                          <a:pt x="3585965" y="5390704"/>
                          <a:pt x="3414453" y="5430982"/>
                        </a:cubicBezTo>
                        <a:cubicBezTo>
                          <a:pt x="3242941" y="5471260"/>
                          <a:pt x="3133119" y="5419276"/>
                          <a:pt x="2863734" y="5430982"/>
                        </a:cubicBezTo>
                        <a:cubicBezTo>
                          <a:pt x="2594349" y="5442688"/>
                          <a:pt x="2687444" y="5427266"/>
                          <a:pt x="2511275" y="5430982"/>
                        </a:cubicBezTo>
                        <a:cubicBezTo>
                          <a:pt x="2335106" y="5434698"/>
                          <a:pt x="2154153" y="5358868"/>
                          <a:pt x="1894470" y="5430982"/>
                        </a:cubicBezTo>
                        <a:cubicBezTo>
                          <a:pt x="1634788" y="5503096"/>
                          <a:pt x="1431040" y="5415194"/>
                          <a:pt x="1277666" y="5430982"/>
                        </a:cubicBezTo>
                        <a:cubicBezTo>
                          <a:pt x="1124292" y="5446770"/>
                          <a:pt x="910009" y="5383736"/>
                          <a:pt x="793034" y="5430982"/>
                        </a:cubicBezTo>
                        <a:cubicBezTo>
                          <a:pt x="676059" y="5478228"/>
                          <a:pt x="159606" y="5422895"/>
                          <a:pt x="0" y="5430982"/>
                        </a:cubicBezTo>
                        <a:cubicBezTo>
                          <a:pt x="-24420" y="5274262"/>
                          <a:pt x="7082" y="5181296"/>
                          <a:pt x="0" y="4996503"/>
                        </a:cubicBezTo>
                        <a:cubicBezTo>
                          <a:pt x="-7082" y="4811710"/>
                          <a:pt x="42673" y="4651141"/>
                          <a:pt x="0" y="4507715"/>
                        </a:cubicBezTo>
                        <a:cubicBezTo>
                          <a:pt x="-42673" y="4364289"/>
                          <a:pt x="39889" y="4177770"/>
                          <a:pt x="0" y="3964617"/>
                        </a:cubicBezTo>
                        <a:cubicBezTo>
                          <a:pt x="-39889" y="3751464"/>
                          <a:pt x="30677" y="3637810"/>
                          <a:pt x="0" y="3475828"/>
                        </a:cubicBezTo>
                        <a:cubicBezTo>
                          <a:pt x="-30677" y="3313846"/>
                          <a:pt x="15101" y="3020107"/>
                          <a:pt x="0" y="2878420"/>
                        </a:cubicBezTo>
                        <a:cubicBezTo>
                          <a:pt x="-15101" y="2736733"/>
                          <a:pt x="2994" y="2498854"/>
                          <a:pt x="0" y="2389632"/>
                        </a:cubicBezTo>
                        <a:cubicBezTo>
                          <a:pt x="-2994" y="2280410"/>
                          <a:pt x="12576" y="2167610"/>
                          <a:pt x="0" y="1955154"/>
                        </a:cubicBezTo>
                        <a:cubicBezTo>
                          <a:pt x="-12576" y="1742698"/>
                          <a:pt x="19179" y="1625589"/>
                          <a:pt x="0" y="1520675"/>
                        </a:cubicBezTo>
                        <a:cubicBezTo>
                          <a:pt x="-19179" y="1415761"/>
                          <a:pt x="8187" y="1079279"/>
                          <a:pt x="0" y="923267"/>
                        </a:cubicBezTo>
                        <a:cubicBezTo>
                          <a:pt x="-8187" y="767255"/>
                          <a:pt x="65313" y="247360"/>
                          <a:pt x="0" y="0"/>
                        </a:cubicBezTo>
                        <a:close/>
                      </a:path>
                      <a:path w="6608618" h="5430982" stroke="0" extrusionOk="0">
                        <a:moveTo>
                          <a:pt x="0" y="0"/>
                        </a:moveTo>
                        <a:cubicBezTo>
                          <a:pt x="285128" y="-72627"/>
                          <a:pt x="346720" y="63520"/>
                          <a:pt x="682891" y="0"/>
                        </a:cubicBezTo>
                        <a:cubicBezTo>
                          <a:pt x="1019062" y="-63520"/>
                          <a:pt x="956809" y="2626"/>
                          <a:pt x="1101436" y="0"/>
                        </a:cubicBezTo>
                        <a:cubicBezTo>
                          <a:pt x="1246064" y="-2626"/>
                          <a:pt x="1281384" y="38600"/>
                          <a:pt x="1453896" y="0"/>
                        </a:cubicBezTo>
                        <a:cubicBezTo>
                          <a:pt x="1626408" y="-38600"/>
                          <a:pt x="1906824" y="71797"/>
                          <a:pt x="2070700" y="0"/>
                        </a:cubicBezTo>
                        <a:cubicBezTo>
                          <a:pt x="2234576" y="-71797"/>
                          <a:pt x="2348725" y="35644"/>
                          <a:pt x="2423160" y="0"/>
                        </a:cubicBezTo>
                        <a:cubicBezTo>
                          <a:pt x="2497595" y="-35644"/>
                          <a:pt x="2704260" y="55708"/>
                          <a:pt x="2907792" y="0"/>
                        </a:cubicBezTo>
                        <a:cubicBezTo>
                          <a:pt x="3111324" y="-55708"/>
                          <a:pt x="3179314" y="34596"/>
                          <a:pt x="3260252" y="0"/>
                        </a:cubicBezTo>
                        <a:cubicBezTo>
                          <a:pt x="3341190" y="-34596"/>
                          <a:pt x="3620820" y="20714"/>
                          <a:pt x="3877056" y="0"/>
                        </a:cubicBezTo>
                        <a:cubicBezTo>
                          <a:pt x="4133292" y="-20714"/>
                          <a:pt x="4298353" y="65293"/>
                          <a:pt x="4427774" y="0"/>
                        </a:cubicBezTo>
                        <a:cubicBezTo>
                          <a:pt x="4557195" y="-65293"/>
                          <a:pt x="4814260" y="3358"/>
                          <a:pt x="5110665" y="0"/>
                        </a:cubicBezTo>
                        <a:cubicBezTo>
                          <a:pt x="5407070" y="-3358"/>
                          <a:pt x="5480104" y="3646"/>
                          <a:pt x="5661383" y="0"/>
                        </a:cubicBezTo>
                        <a:cubicBezTo>
                          <a:pt x="5842662" y="-3646"/>
                          <a:pt x="6385946" y="49091"/>
                          <a:pt x="6608618" y="0"/>
                        </a:cubicBezTo>
                        <a:cubicBezTo>
                          <a:pt x="6648793" y="260488"/>
                          <a:pt x="6579272" y="310855"/>
                          <a:pt x="6608618" y="543098"/>
                        </a:cubicBezTo>
                        <a:cubicBezTo>
                          <a:pt x="6637964" y="775341"/>
                          <a:pt x="6589237" y="997482"/>
                          <a:pt x="6608618" y="1140506"/>
                        </a:cubicBezTo>
                        <a:cubicBezTo>
                          <a:pt x="6627999" y="1283530"/>
                          <a:pt x="6578055" y="1477654"/>
                          <a:pt x="6608618" y="1574985"/>
                        </a:cubicBezTo>
                        <a:cubicBezTo>
                          <a:pt x="6639181" y="1672316"/>
                          <a:pt x="6608530" y="1793737"/>
                          <a:pt x="6608618" y="1955154"/>
                        </a:cubicBezTo>
                        <a:cubicBezTo>
                          <a:pt x="6608706" y="2116571"/>
                          <a:pt x="6599425" y="2373825"/>
                          <a:pt x="6608618" y="2606871"/>
                        </a:cubicBezTo>
                        <a:cubicBezTo>
                          <a:pt x="6617811" y="2839917"/>
                          <a:pt x="6607454" y="2939906"/>
                          <a:pt x="6608618" y="3204279"/>
                        </a:cubicBezTo>
                        <a:cubicBezTo>
                          <a:pt x="6609782" y="3468652"/>
                          <a:pt x="6601743" y="3621643"/>
                          <a:pt x="6608618" y="3855997"/>
                        </a:cubicBezTo>
                        <a:cubicBezTo>
                          <a:pt x="6615493" y="4090351"/>
                          <a:pt x="6605888" y="4362237"/>
                          <a:pt x="6608618" y="4507715"/>
                        </a:cubicBezTo>
                        <a:cubicBezTo>
                          <a:pt x="6611348" y="4653193"/>
                          <a:pt x="6596152" y="4979222"/>
                          <a:pt x="6608618" y="5430982"/>
                        </a:cubicBezTo>
                        <a:cubicBezTo>
                          <a:pt x="6432972" y="5454132"/>
                          <a:pt x="6116077" y="5418341"/>
                          <a:pt x="5991814" y="5430982"/>
                        </a:cubicBezTo>
                        <a:cubicBezTo>
                          <a:pt x="5867551" y="5443623"/>
                          <a:pt x="5701859" y="5408426"/>
                          <a:pt x="5573268" y="5430982"/>
                        </a:cubicBezTo>
                        <a:cubicBezTo>
                          <a:pt x="5444677" y="5453538"/>
                          <a:pt x="5177154" y="5387829"/>
                          <a:pt x="4956464" y="5430982"/>
                        </a:cubicBezTo>
                        <a:cubicBezTo>
                          <a:pt x="4735774" y="5474135"/>
                          <a:pt x="4605558" y="5412789"/>
                          <a:pt x="4339659" y="5430982"/>
                        </a:cubicBezTo>
                        <a:cubicBezTo>
                          <a:pt x="4073760" y="5449175"/>
                          <a:pt x="3972200" y="5417956"/>
                          <a:pt x="3855027" y="5430982"/>
                        </a:cubicBezTo>
                        <a:cubicBezTo>
                          <a:pt x="3737854" y="5444008"/>
                          <a:pt x="3470805" y="5377037"/>
                          <a:pt x="3304309" y="5430982"/>
                        </a:cubicBezTo>
                        <a:cubicBezTo>
                          <a:pt x="3137813" y="5484927"/>
                          <a:pt x="3082841" y="5398226"/>
                          <a:pt x="2885763" y="5430982"/>
                        </a:cubicBezTo>
                        <a:cubicBezTo>
                          <a:pt x="2688685" y="5463738"/>
                          <a:pt x="2467999" y="5414203"/>
                          <a:pt x="2268959" y="5430982"/>
                        </a:cubicBezTo>
                        <a:cubicBezTo>
                          <a:pt x="2069919" y="5447761"/>
                          <a:pt x="1972153" y="5402055"/>
                          <a:pt x="1850413" y="5430982"/>
                        </a:cubicBezTo>
                        <a:cubicBezTo>
                          <a:pt x="1728673" y="5459909"/>
                          <a:pt x="1653589" y="5408411"/>
                          <a:pt x="1497953" y="5430982"/>
                        </a:cubicBezTo>
                        <a:cubicBezTo>
                          <a:pt x="1342317" y="5453553"/>
                          <a:pt x="1118987" y="5426124"/>
                          <a:pt x="947235" y="5430982"/>
                        </a:cubicBezTo>
                        <a:cubicBezTo>
                          <a:pt x="775483" y="5435840"/>
                          <a:pt x="369496" y="5317362"/>
                          <a:pt x="0" y="5430982"/>
                        </a:cubicBezTo>
                        <a:cubicBezTo>
                          <a:pt x="-46476" y="5283343"/>
                          <a:pt x="31971" y="5162622"/>
                          <a:pt x="0" y="4942194"/>
                        </a:cubicBezTo>
                        <a:cubicBezTo>
                          <a:pt x="-31971" y="4721766"/>
                          <a:pt x="45473" y="4664920"/>
                          <a:pt x="0" y="4562025"/>
                        </a:cubicBezTo>
                        <a:cubicBezTo>
                          <a:pt x="-45473" y="4459130"/>
                          <a:pt x="24692" y="4141477"/>
                          <a:pt x="0" y="3910307"/>
                        </a:cubicBezTo>
                        <a:cubicBezTo>
                          <a:pt x="-24692" y="3679137"/>
                          <a:pt x="5175" y="3577599"/>
                          <a:pt x="0" y="3258589"/>
                        </a:cubicBezTo>
                        <a:cubicBezTo>
                          <a:pt x="-5175" y="2939579"/>
                          <a:pt x="34832" y="2837801"/>
                          <a:pt x="0" y="2715491"/>
                        </a:cubicBezTo>
                        <a:cubicBezTo>
                          <a:pt x="-34832" y="2593181"/>
                          <a:pt x="61835" y="2287828"/>
                          <a:pt x="0" y="2063773"/>
                        </a:cubicBezTo>
                        <a:cubicBezTo>
                          <a:pt x="-61835" y="1839718"/>
                          <a:pt x="36521" y="1716423"/>
                          <a:pt x="0" y="1520675"/>
                        </a:cubicBezTo>
                        <a:cubicBezTo>
                          <a:pt x="-36521" y="1324927"/>
                          <a:pt x="58105" y="1117358"/>
                          <a:pt x="0" y="923267"/>
                        </a:cubicBezTo>
                        <a:cubicBezTo>
                          <a:pt x="-58105" y="729176"/>
                          <a:pt x="72599" y="403342"/>
                          <a:pt x="0" y="0"/>
                        </a:cubicBezTo>
                        <a:close/>
                      </a:path>
                    </a:pathLst>
                  </a:custGeom>
                  <ask:type>
                    <ask:lineSketchScribble/>
                  </ask:type>
                </ask:lineSketchStyleProps>
              </a:ext>
            </a:extLst>
          </a:ln>
        </p:spPr>
      </p:pic>
      <p:sp>
        <p:nvSpPr>
          <p:cNvPr id="7" name="Slide Number Placeholder 6">
            <a:extLst>
              <a:ext uri="{FF2B5EF4-FFF2-40B4-BE49-F238E27FC236}">
                <a16:creationId xmlns:a16="http://schemas.microsoft.com/office/drawing/2014/main" id="{C62AF2ED-89F2-824A-9AAD-9ABAFB58A2BA}"/>
              </a:ext>
            </a:extLst>
          </p:cNvPr>
          <p:cNvSpPr>
            <a:spLocks noGrp="1"/>
          </p:cNvSpPr>
          <p:nvPr>
            <p:ph type="sldNum" sz="quarter" idx="12"/>
          </p:nvPr>
        </p:nvSpPr>
        <p:spPr>
          <a:xfrm>
            <a:off x="9275619" y="6442364"/>
            <a:ext cx="2743200" cy="365125"/>
          </a:xfrm>
        </p:spPr>
        <p:txBody>
          <a:bodyPr/>
          <a:lstStyle/>
          <a:p>
            <a:fld id="{6922B37E-6FAD-AE4E-AFEB-EA2EE6BF0F32}" type="slidenum">
              <a:rPr lang="en-IQ" smtClean="0"/>
              <a:t>26</a:t>
            </a:fld>
            <a:endParaRPr lang="en-IQ"/>
          </a:p>
        </p:txBody>
      </p:sp>
      <p:sp>
        <p:nvSpPr>
          <p:cNvPr id="4" name="TextBox 3">
            <a:extLst>
              <a:ext uri="{FF2B5EF4-FFF2-40B4-BE49-F238E27FC236}">
                <a16:creationId xmlns:a16="http://schemas.microsoft.com/office/drawing/2014/main" id="{80D4A3AD-D29B-154A-9A74-B470BAD015EA}"/>
              </a:ext>
            </a:extLst>
          </p:cNvPr>
          <p:cNvSpPr txBox="1"/>
          <p:nvPr/>
        </p:nvSpPr>
        <p:spPr>
          <a:xfrm>
            <a:off x="5676899" y="633193"/>
            <a:ext cx="6158346" cy="646331"/>
          </a:xfrm>
          <a:prstGeom prst="rect">
            <a:avLst/>
          </a:prstGeom>
          <a:noFill/>
          <a:ln w="28575">
            <a:solidFill>
              <a:schemeClr val="tx1"/>
            </a:solidFill>
          </a:ln>
        </p:spPr>
        <p:txBody>
          <a:bodyPr wrap="square" rtlCol="0">
            <a:spAutoFit/>
          </a:bodyPr>
          <a:lstStyle/>
          <a:p>
            <a:r>
              <a:rPr lang="en-IQ"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I</a:t>
            </a:r>
            <a:r>
              <a:rPr lang="en-IQ" sz="1800" b="1"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t>f we place some Cds in a 0.01M CdBr what will be the molar solubility of the Cds?</a:t>
            </a:r>
            <a:endParaRPr lang="en-IQ" dirty="0"/>
          </a:p>
        </p:txBody>
      </p:sp>
      <p:sp>
        <p:nvSpPr>
          <p:cNvPr id="5" name="TextBox 4">
            <a:extLst>
              <a:ext uri="{FF2B5EF4-FFF2-40B4-BE49-F238E27FC236}">
                <a16:creationId xmlns:a16="http://schemas.microsoft.com/office/drawing/2014/main" id="{8A76BDFB-1429-C84C-A526-EF0039A2BE17}"/>
              </a:ext>
            </a:extLst>
          </p:cNvPr>
          <p:cNvSpPr txBox="1"/>
          <p:nvPr/>
        </p:nvSpPr>
        <p:spPr>
          <a:xfrm>
            <a:off x="7275369" y="6345381"/>
            <a:ext cx="4000500" cy="369332"/>
          </a:xfrm>
          <a:prstGeom prst="rect">
            <a:avLst/>
          </a:prstGeom>
          <a:noFill/>
          <a:ln>
            <a:solidFill>
              <a:schemeClr val="tx1"/>
            </a:solidFill>
          </a:ln>
        </p:spPr>
        <p:txBody>
          <a:bodyPr wrap="square" rtlCol="0">
            <a:spAutoFit/>
          </a:bodyPr>
          <a:lstStyle/>
          <a:p>
            <a:r>
              <a:rPr lang="en-IQ" dirty="0"/>
              <a:t>Ksp is tiny com</a:t>
            </a:r>
            <a:r>
              <a:rPr lang="en-US" dirty="0"/>
              <a:t>pare</a:t>
            </a:r>
            <a:r>
              <a:rPr lang="en-IQ" dirty="0"/>
              <a:t>d to the Cd ion</a:t>
            </a:r>
          </a:p>
        </p:txBody>
      </p:sp>
      <p:sp>
        <p:nvSpPr>
          <p:cNvPr id="6" name="Oval 5">
            <a:extLst>
              <a:ext uri="{FF2B5EF4-FFF2-40B4-BE49-F238E27FC236}">
                <a16:creationId xmlns:a16="http://schemas.microsoft.com/office/drawing/2014/main" id="{07672218-F5B3-0F42-B944-DAA9A7583B60}"/>
              </a:ext>
            </a:extLst>
          </p:cNvPr>
          <p:cNvSpPr/>
          <p:nvPr/>
        </p:nvSpPr>
        <p:spPr>
          <a:xfrm>
            <a:off x="10647219" y="3755571"/>
            <a:ext cx="456210" cy="3102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cxnSp>
        <p:nvCxnSpPr>
          <p:cNvPr id="10" name="Straight Arrow Connector 9">
            <a:extLst>
              <a:ext uri="{FF2B5EF4-FFF2-40B4-BE49-F238E27FC236}">
                <a16:creationId xmlns:a16="http://schemas.microsoft.com/office/drawing/2014/main" id="{02EFD867-7D88-094D-B825-0CEAF3EB020E}"/>
              </a:ext>
            </a:extLst>
          </p:cNvPr>
          <p:cNvCxnSpPr/>
          <p:nvPr/>
        </p:nvCxnSpPr>
        <p:spPr>
          <a:xfrm>
            <a:off x="9144000" y="3461658"/>
            <a:ext cx="1632857" cy="32657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1" name="TextBox 10">
            <a:extLst>
              <a:ext uri="{FF2B5EF4-FFF2-40B4-BE49-F238E27FC236}">
                <a16:creationId xmlns:a16="http://schemas.microsoft.com/office/drawing/2014/main" id="{040D3A3D-1D7D-4E40-95CF-BDE2AC49C08D}"/>
              </a:ext>
            </a:extLst>
          </p:cNvPr>
          <p:cNvSpPr txBox="1"/>
          <p:nvPr/>
        </p:nvSpPr>
        <p:spPr>
          <a:xfrm>
            <a:off x="8756073" y="3244334"/>
            <a:ext cx="387928" cy="369332"/>
          </a:xfrm>
          <a:prstGeom prst="rect">
            <a:avLst/>
          </a:prstGeom>
          <a:noFill/>
          <a:ln>
            <a:solidFill>
              <a:schemeClr val="tx1"/>
            </a:solidFill>
          </a:ln>
        </p:spPr>
        <p:txBody>
          <a:bodyPr wrap="square" rtlCol="0">
            <a:spAutoFit/>
          </a:bodyPr>
          <a:lstStyle/>
          <a:p>
            <a:r>
              <a:rPr lang="en-IQ" b="1" dirty="0"/>
              <a:t>X</a:t>
            </a:r>
          </a:p>
        </p:txBody>
      </p:sp>
    </p:spTree>
    <p:extLst>
      <p:ext uri="{BB962C8B-B14F-4D97-AF65-F5344CB8AC3E}">
        <p14:creationId xmlns:p14="http://schemas.microsoft.com/office/powerpoint/2010/main" val="929742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D66A64-C67B-B249-A4C4-05AD2F2A3E80}"/>
                  </a:ext>
                </a:extLst>
              </p:cNvPr>
              <p:cNvSpPr>
                <a:spLocks noGrp="1"/>
              </p:cNvSpPr>
              <p:nvPr>
                <p:ph idx="1"/>
              </p:nvPr>
            </p:nvSpPr>
            <p:spPr>
              <a:xfrm>
                <a:off x="-47625" y="508439"/>
                <a:ext cx="12192000" cy="4351338"/>
              </a:xfrm>
            </p:spPr>
            <p:txBody>
              <a:bodyPr>
                <a:normAutofit/>
              </a:bodyPr>
              <a:lstStyle/>
              <a:p>
                <a:r>
                  <a:rPr lang="en-US" sz="1400" dirty="0">
                    <a:latin typeface="Times New Roman" panose="02020603050405020304" pitchFamily="18" charset="0"/>
                    <a:cs typeface="Times New Roman" panose="02020603050405020304" pitchFamily="18" charset="0"/>
                  </a:rPr>
                  <a:t>Calculating the solubility of a Slightly Soluble Salt in a Solution of a Common Ion</a:t>
                </a:r>
                <a:r>
                  <a:rPr lang="en-US" sz="1400" b="1" dirty="0">
                    <a:latin typeface="Times New Roman" panose="02020603050405020304" pitchFamily="18" charset="0"/>
                    <a:cs typeface="Times New Roman" panose="02020603050405020304" pitchFamily="18" charset="0"/>
                  </a:rPr>
                  <a:t>(a) Calculate the molar solubility of barium fluoride, BaF</a:t>
                </a:r>
                <a:r>
                  <a:rPr lang="en-US" sz="1400" b="1" baseline="-25000" dirty="0">
                    <a:latin typeface="Times New Roman" panose="02020603050405020304" pitchFamily="18" charset="0"/>
                    <a:cs typeface="Times New Roman" panose="02020603050405020304" pitchFamily="18" charset="0"/>
                  </a:rPr>
                  <a:t>2</a:t>
                </a:r>
                <a:r>
                  <a:rPr lang="en-US" sz="1400" b="1" dirty="0">
                    <a:latin typeface="Times New Roman" panose="02020603050405020304" pitchFamily="18" charset="0"/>
                    <a:cs typeface="Times New Roman" panose="02020603050405020304" pitchFamily="18" charset="0"/>
                  </a:rPr>
                  <a:t>, in water at 25</a:t>
                </a:r>
                <a14:m>
                  <m:oMath xmlns:m="http://schemas.openxmlformats.org/officeDocument/2006/math">
                    <m:r>
                      <a:rPr lang="en-US" sz="1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1400" b="1" dirty="0">
                    <a:latin typeface="Times New Roman" panose="02020603050405020304" pitchFamily="18" charset="0"/>
                    <a:cs typeface="Times New Roman" panose="02020603050405020304" pitchFamily="18" charset="0"/>
                  </a:rPr>
                  <a:t> The Ksp at 25</a:t>
                </a:r>
                <a:r>
                  <a:rPr lang="en-US" sz="1400" dirty="0">
                    <a:ea typeface="Cambria Math" panose="02040503050406030204" pitchFamily="18" charset="0"/>
                    <a:cs typeface="Times New Roman" panose="020206030504050203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1400" b="1" dirty="0">
                    <a:latin typeface="Times New Roman" panose="02020603050405020304" pitchFamily="18" charset="0"/>
                    <a:cs typeface="Times New Roman" panose="02020603050405020304" pitchFamily="18" charset="0"/>
                  </a:rPr>
                  <a:t> is 1.0 x 10</a:t>
                </a:r>
                <a:r>
                  <a:rPr lang="en-US" sz="1400" b="1" baseline="30000" dirty="0">
                    <a:latin typeface="Times New Roman" panose="02020603050405020304" pitchFamily="18" charset="0"/>
                    <a:cs typeface="Times New Roman" panose="02020603050405020304" pitchFamily="18" charset="0"/>
                  </a:rPr>
                  <a:t>-6</a:t>
                </a:r>
              </a:p>
              <a:p>
                <a:endParaRPr lang="en-US" sz="1400" dirty="0"/>
              </a:p>
              <a:p>
                <a:endParaRPr lang="en-US" sz="1400" dirty="0"/>
              </a:p>
              <a:p>
                <a:endParaRPr lang="en-US" sz="1050" dirty="0"/>
              </a:p>
              <a:p>
                <a:endParaRPr lang="en-US" sz="1050" dirty="0"/>
              </a:p>
              <a:p>
                <a:endParaRPr lang="en-US" sz="1050" dirty="0"/>
              </a:p>
              <a:p>
                <a:endParaRPr lang="en-US" sz="1050" dirty="0"/>
              </a:p>
              <a:p>
                <a:endParaRPr lang="en-US" sz="1050" dirty="0"/>
              </a:p>
              <a:p>
                <a:pPr marL="0" indent="0">
                  <a:buNone/>
                </a:pPr>
                <a:endParaRPr lang="en-US" sz="1050" dirty="0"/>
              </a:p>
              <a:p>
                <a:r>
                  <a:rPr lang="en-US" sz="1400" dirty="0">
                    <a:latin typeface="Times New Roman" panose="02020603050405020304" pitchFamily="18" charset="0"/>
                    <a:cs typeface="Times New Roman" panose="02020603050405020304" pitchFamily="18" charset="0"/>
                  </a:rPr>
                  <a:t>Now, to illustrate the common ion effect. (b) What is the molar solubility of barium fluoride in a solution that is 0.15 M </a:t>
                </a:r>
                <a:r>
                  <a:rPr lang="en-US" sz="1400" dirty="0" err="1">
                    <a:latin typeface="Times New Roman" panose="02020603050405020304" pitchFamily="18" charset="0"/>
                    <a:cs typeface="Times New Roman" panose="02020603050405020304" pitchFamily="18" charset="0"/>
                  </a:rPr>
                  <a:t>NaF</a:t>
                </a:r>
                <a:r>
                  <a:rPr lang="en-US" sz="1400" dirty="0">
                    <a:latin typeface="Times New Roman" panose="02020603050405020304" pitchFamily="18" charset="0"/>
                    <a:cs typeface="Times New Roman" panose="02020603050405020304" pitchFamily="18" charset="0"/>
                  </a:rPr>
                  <a:t> at 25 </a:t>
                </a:r>
                <a14:m>
                  <m:oMath xmlns:m="http://schemas.openxmlformats.org/officeDocument/2006/math">
                    <m:r>
                      <a:rPr lang="en-US" sz="1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1400" dirty="0">
                    <a:latin typeface="Times New Roman" panose="02020603050405020304" pitchFamily="18" charset="0"/>
                    <a:cs typeface="Times New Roman" panose="02020603050405020304" pitchFamily="18" charset="0"/>
                  </a:rPr>
                  <a:t> Since the solution is already 0.15 M in F</a:t>
                </a:r>
                <a:r>
                  <a:rPr lang="en-US" sz="1400" baseline="30000" dirty="0">
                    <a:latin typeface="Times New Roman" panose="02020603050405020304" pitchFamily="18" charset="0"/>
                    <a:cs typeface="Times New Roman" panose="02020603050405020304" pitchFamily="18" charset="0"/>
                  </a:rPr>
                  <a:t>-1 </a:t>
                </a:r>
                <a:r>
                  <a:rPr lang="en-US" sz="1400" dirty="0">
                    <a:latin typeface="Times New Roman" panose="02020603050405020304" pitchFamily="18" charset="0"/>
                    <a:cs typeface="Times New Roman" panose="02020603050405020304" pitchFamily="18" charset="0"/>
                  </a:rPr>
                  <a:t>ions, we must make an addition to our equilibrium concentrations.</a:t>
                </a:r>
                <a:endParaRPr lang="en-US" sz="20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68D66A64-C67B-B249-A4C4-05AD2F2A3E80}"/>
                  </a:ext>
                </a:extLst>
              </p:cNvPr>
              <p:cNvSpPr>
                <a:spLocks noGrp="1" noRot="1" noChangeAspect="1" noMove="1" noResize="1" noEditPoints="1" noAdjustHandles="1" noChangeArrowheads="1" noChangeShapeType="1" noTextEdit="1"/>
              </p:cNvSpPr>
              <p:nvPr>
                <p:ph idx="1"/>
              </p:nvPr>
            </p:nvSpPr>
            <p:spPr>
              <a:xfrm>
                <a:off x="-47625" y="508439"/>
                <a:ext cx="12192000" cy="4351338"/>
              </a:xfrm>
              <a:blipFill>
                <a:blip r:embed="rId2"/>
                <a:stretch>
                  <a:fillRect l="-104" t="-872"/>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FFF6448E-DB85-C448-A3A4-8849F551A8E6}"/>
              </a:ext>
            </a:extLst>
          </p:cNvPr>
          <p:cNvSpPr>
            <a:spLocks noGrp="1"/>
          </p:cNvSpPr>
          <p:nvPr>
            <p:ph type="sldNum" sz="quarter" idx="12"/>
          </p:nvPr>
        </p:nvSpPr>
        <p:spPr/>
        <p:txBody>
          <a:bodyPr/>
          <a:lstStyle/>
          <a:p>
            <a:fld id="{6922B37E-6FAD-AE4E-AFEB-EA2EE6BF0F32}" type="slidenum">
              <a:rPr lang="en-IQ" smtClean="0"/>
              <a:t>27</a:t>
            </a:fld>
            <a:endParaRPr lang="en-IQ"/>
          </a:p>
        </p:txBody>
      </p:sp>
      <p:pic>
        <p:nvPicPr>
          <p:cNvPr id="6" name="Picture 5">
            <a:extLst>
              <a:ext uri="{FF2B5EF4-FFF2-40B4-BE49-F238E27FC236}">
                <a16:creationId xmlns:a16="http://schemas.microsoft.com/office/drawing/2014/main" id="{2AA9F97E-2C9C-B14B-8B8E-9E79B825D6D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2679123" y="970104"/>
            <a:ext cx="6402532" cy="2145087"/>
          </a:xfrm>
          <a:prstGeom prst="rect">
            <a:avLst/>
          </a:prstGeom>
        </p:spPr>
      </p:pic>
      <p:pic>
        <p:nvPicPr>
          <p:cNvPr id="8" name="Picture 7">
            <a:extLst>
              <a:ext uri="{FF2B5EF4-FFF2-40B4-BE49-F238E27FC236}">
                <a16:creationId xmlns:a16="http://schemas.microsoft.com/office/drawing/2014/main" id="{A9303026-18AC-4449-A3E9-61267946FA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2523259" y="3876471"/>
            <a:ext cx="7050232" cy="2845004"/>
          </a:xfrm>
          <a:prstGeom prst="rect">
            <a:avLst/>
          </a:prstGeom>
          <a:solidFill>
            <a:schemeClr val="accent2">
              <a:lumMod val="20000"/>
              <a:lumOff val="80000"/>
            </a:schemeClr>
          </a:solidFill>
          <a:ln>
            <a:solidFill>
              <a:srgbClr val="00B050"/>
            </a:solidFill>
          </a:ln>
        </p:spPr>
      </p:pic>
      <p:sp>
        <p:nvSpPr>
          <p:cNvPr id="7" name="TextBox 6">
            <a:extLst>
              <a:ext uri="{FF2B5EF4-FFF2-40B4-BE49-F238E27FC236}">
                <a16:creationId xmlns:a16="http://schemas.microsoft.com/office/drawing/2014/main" id="{7BCE5FDD-12E1-C049-812A-B83F5A6A5C74}"/>
              </a:ext>
            </a:extLst>
          </p:cNvPr>
          <p:cNvSpPr txBox="1"/>
          <p:nvPr/>
        </p:nvSpPr>
        <p:spPr>
          <a:xfrm>
            <a:off x="3901321" y="46774"/>
            <a:ext cx="3570208" cy="461665"/>
          </a:xfrm>
          <a:prstGeom prst="rect">
            <a:avLst/>
          </a:prstGeom>
          <a:noFill/>
          <a:ln w="28575">
            <a:solidFill>
              <a:srgbClr val="00B0F0"/>
            </a:solidFill>
            <a:extLst>
              <a:ext uri="{C807C97D-BFC1-408E-A445-0C87EB9F89A2}">
                <ask:lineSketchStyleProps xmlns:ask="http://schemas.microsoft.com/office/drawing/2018/sketchyshapes" sd="2241321503">
                  <a:custGeom>
                    <a:avLst/>
                    <a:gdLst>
                      <a:gd name="connsiteX0" fmla="*/ 0 w 3570208"/>
                      <a:gd name="connsiteY0" fmla="*/ 0 h 461665"/>
                      <a:gd name="connsiteX1" fmla="*/ 595035 w 3570208"/>
                      <a:gd name="connsiteY1" fmla="*/ 0 h 461665"/>
                      <a:gd name="connsiteX2" fmla="*/ 1082963 w 3570208"/>
                      <a:gd name="connsiteY2" fmla="*/ 0 h 461665"/>
                      <a:gd name="connsiteX3" fmla="*/ 1677998 w 3570208"/>
                      <a:gd name="connsiteY3" fmla="*/ 0 h 461665"/>
                      <a:gd name="connsiteX4" fmla="*/ 2201628 w 3570208"/>
                      <a:gd name="connsiteY4" fmla="*/ 0 h 461665"/>
                      <a:gd name="connsiteX5" fmla="*/ 2796663 w 3570208"/>
                      <a:gd name="connsiteY5" fmla="*/ 0 h 461665"/>
                      <a:gd name="connsiteX6" fmla="*/ 3570208 w 3570208"/>
                      <a:gd name="connsiteY6" fmla="*/ 0 h 461665"/>
                      <a:gd name="connsiteX7" fmla="*/ 3570208 w 3570208"/>
                      <a:gd name="connsiteY7" fmla="*/ 461665 h 461665"/>
                      <a:gd name="connsiteX8" fmla="*/ 2975173 w 3570208"/>
                      <a:gd name="connsiteY8" fmla="*/ 461665 h 461665"/>
                      <a:gd name="connsiteX9" fmla="*/ 2487245 w 3570208"/>
                      <a:gd name="connsiteY9" fmla="*/ 461665 h 461665"/>
                      <a:gd name="connsiteX10" fmla="*/ 1927912 w 3570208"/>
                      <a:gd name="connsiteY10" fmla="*/ 461665 h 461665"/>
                      <a:gd name="connsiteX11" fmla="*/ 1368580 w 3570208"/>
                      <a:gd name="connsiteY11" fmla="*/ 461665 h 461665"/>
                      <a:gd name="connsiteX12" fmla="*/ 880651 w 3570208"/>
                      <a:gd name="connsiteY12" fmla="*/ 461665 h 461665"/>
                      <a:gd name="connsiteX13" fmla="*/ 0 w 3570208"/>
                      <a:gd name="connsiteY13" fmla="*/ 461665 h 461665"/>
                      <a:gd name="connsiteX14" fmla="*/ 0 w 3570208"/>
                      <a:gd name="connsiteY14"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0208" h="461665" extrusionOk="0">
                        <a:moveTo>
                          <a:pt x="0" y="0"/>
                        </a:moveTo>
                        <a:cubicBezTo>
                          <a:pt x="294233" y="-12665"/>
                          <a:pt x="379088" y="-21011"/>
                          <a:pt x="595035" y="0"/>
                        </a:cubicBezTo>
                        <a:cubicBezTo>
                          <a:pt x="810982" y="21011"/>
                          <a:pt x="858351" y="-13432"/>
                          <a:pt x="1082963" y="0"/>
                        </a:cubicBezTo>
                        <a:cubicBezTo>
                          <a:pt x="1307575" y="13432"/>
                          <a:pt x="1514027" y="-5429"/>
                          <a:pt x="1677998" y="0"/>
                        </a:cubicBezTo>
                        <a:cubicBezTo>
                          <a:pt x="1841969" y="5429"/>
                          <a:pt x="1957059" y="17397"/>
                          <a:pt x="2201628" y="0"/>
                        </a:cubicBezTo>
                        <a:cubicBezTo>
                          <a:pt x="2446197" y="-17397"/>
                          <a:pt x="2676635" y="4772"/>
                          <a:pt x="2796663" y="0"/>
                        </a:cubicBezTo>
                        <a:cubicBezTo>
                          <a:pt x="2916691" y="-4772"/>
                          <a:pt x="3245901" y="37971"/>
                          <a:pt x="3570208" y="0"/>
                        </a:cubicBezTo>
                        <a:cubicBezTo>
                          <a:pt x="3587798" y="98670"/>
                          <a:pt x="3579919" y="303555"/>
                          <a:pt x="3570208" y="461665"/>
                        </a:cubicBezTo>
                        <a:cubicBezTo>
                          <a:pt x="3307362" y="438546"/>
                          <a:pt x="3238158" y="451202"/>
                          <a:pt x="2975173" y="461665"/>
                        </a:cubicBezTo>
                        <a:cubicBezTo>
                          <a:pt x="2712188" y="472128"/>
                          <a:pt x="2687079" y="480578"/>
                          <a:pt x="2487245" y="461665"/>
                        </a:cubicBezTo>
                        <a:cubicBezTo>
                          <a:pt x="2287411" y="442752"/>
                          <a:pt x="2197618" y="464491"/>
                          <a:pt x="1927912" y="461665"/>
                        </a:cubicBezTo>
                        <a:cubicBezTo>
                          <a:pt x="1658206" y="458839"/>
                          <a:pt x="1532308" y="468311"/>
                          <a:pt x="1368580" y="461665"/>
                        </a:cubicBezTo>
                        <a:cubicBezTo>
                          <a:pt x="1204852" y="455019"/>
                          <a:pt x="1022875" y="463651"/>
                          <a:pt x="880651" y="461665"/>
                        </a:cubicBezTo>
                        <a:cubicBezTo>
                          <a:pt x="738427" y="459679"/>
                          <a:pt x="399338" y="461938"/>
                          <a:pt x="0" y="461665"/>
                        </a:cubicBezTo>
                        <a:cubicBezTo>
                          <a:pt x="22743" y="329063"/>
                          <a:pt x="-10472" y="208384"/>
                          <a:pt x="0" y="0"/>
                        </a:cubicBezTo>
                        <a:close/>
                      </a:path>
                    </a:pathLst>
                  </a:custGeom>
                  <ask:type>
                    <ask:lineSketchFreehand/>
                  </ask:type>
                </ask:lineSketchStyleProps>
              </a:ext>
            </a:extLst>
          </a:ln>
        </p:spPr>
        <p:txBody>
          <a:bodyPr wrap="none" rtlCol="0">
            <a:spAutoFit/>
          </a:bodyPr>
          <a:lstStyle/>
          <a:p>
            <a:r>
              <a:rPr lang="en-IQ" sz="2400" b="1" i="1" dirty="0">
                <a:solidFill>
                  <a:srgbClr val="C00000"/>
                </a:solidFill>
                <a:latin typeface="Times New Roman" panose="02020603050405020304" pitchFamily="18" charset="0"/>
                <a:cs typeface="Times New Roman" panose="02020603050405020304" pitchFamily="18" charset="0"/>
              </a:rPr>
              <a:t>Checking Compreh</a:t>
            </a:r>
            <a:r>
              <a:rPr lang="en-US" sz="2400" b="1" i="1" dirty="0" err="1">
                <a:solidFill>
                  <a:srgbClr val="C00000"/>
                </a:solidFill>
                <a:latin typeface="Times New Roman" panose="02020603050405020304" pitchFamily="18" charset="0"/>
                <a:cs typeface="Times New Roman" panose="02020603050405020304" pitchFamily="18" charset="0"/>
              </a:rPr>
              <a:t>en</a:t>
            </a:r>
            <a:r>
              <a:rPr lang="en-IQ" sz="2400" b="1" i="1" dirty="0">
                <a:solidFill>
                  <a:srgbClr val="C00000"/>
                </a:solidFill>
                <a:latin typeface="Times New Roman" panose="02020603050405020304" pitchFamily="18" charset="0"/>
                <a:cs typeface="Times New Roman" panose="02020603050405020304" pitchFamily="18" charset="0"/>
              </a:rPr>
              <a:t>sion </a:t>
            </a:r>
          </a:p>
        </p:txBody>
      </p:sp>
    </p:spTree>
    <p:extLst>
      <p:ext uri="{BB962C8B-B14F-4D97-AF65-F5344CB8AC3E}">
        <p14:creationId xmlns:p14="http://schemas.microsoft.com/office/powerpoint/2010/main" val="1399684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D8049-E93E-634B-A0F7-AB76C7D7D841}"/>
              </a:ext>
            </a:extLst>
          </p:cNvPr>
          <p:cNvSpPr>
            <a:spLocks noGrp="1"/>
          </p:cNvSpPr>
          <p:nvPr>
            <p:ph idx="1"/>
          </p:nvPr>
        </p:nvSpPr>
        <p:spPr>
          <a:xfrm>
            <a:off x="145473" y="361156"/>
            <a:ext cx="11901054" cy="5810900"/>
          </a:xfrm>
        </p:spPr>
        <p:txBody>
          <a:bodyPr>
            <a:noAutofit/>
          </a:bodyPr>
          <a:lstStyle/>
          <a:p>
            <a:pPr marL="0" indent="0" algn="ctr">
              <a:lnSpc>
                <a:spcPct val="106000"/>
              </a:lnSpc>
              <a:spcAft>
                <a:spcPts val="800"/>
              </a:spcAft>
              <a:buNone/>
            </a:pP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Calculations using equilibria and equilibrium constants </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To illustrate the types of computation that one might perform either to evaluate an equilibrium constant from measured concentration or to use the equilibrium constant to calculate the concentration of reactants and products in a particular equilibrium mixture.</a:t>
            </a:r>
            <a:endParaRPr lang="en-IQ" sz="16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These equilibria are fundamentally the same, as any other equilibrium, but the calculations do not usually get as messy as other types of calculation. </a:t>
            </a:r>
            <a:endParaRPr lang="en-IQ" sz="1600" dirty="0">
              <a:effectLst/>
              <a:latin typeface="Calibri" panose="020F0502020204030204" pitchFamily="34" charset="0"/>
              <a:ea typeface="Calibri" panose="020F0502020204030204" pitchFamily="34" charset="0"/>
              <a:cs typeface="Arial" panose="020B0604020202020204" pitchFamily="34" charset="0"/>
            </a:endParaRPr>
          </a:p>
          <a:p>
            <a:pPr marL="342900" marR="57150" lvl="0" indent="-342900" algn="just">
              <a:spcBef>
                <a:spcPts val="505"/>
              </a:spcBef>
              <a:spcAft>
                <a:spcPts val="0"/>
              </a:spcAft>
              <a:buFont typeface="+mj-lt"/>
              <a:buAutoNum type="arabicPeriod"/>
              <a:tabLst>
                <a:tab pos="228600" algn="l"/>
                <a:tab pos="4457700" algn="l"/>
              </a:tabLs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Write the balanced equation and use the stoichiometry to express the concentration of all species in terms of the initial concentration of one of the species and variable x.</a:t>
            </a:r>
            <a:endParaRPr lang="en-IQ" sz="1600" dirty="0">
              <a:effectLst/>
              <a:latin typeface="Times New Roman" panose="02020603050405020304" pitchFamily="18" charset="0"/>
              <a:ea typeface="Times New Roman" panose="02020603050405020304" pitchFamily="18" charset="0"/>
            </a:endParaRPr>
          </a:p>
          <a:p>
            <a:pPr marL="342900" marR="914400" lvl="0" indent="-342900" algn="just">
              <a:spcBef>
                <a:spcPts val="505"/>
              </a:spcBef>
              <a:spcAft>
                <a:spcPts val="0"/>
              </a:spcAft>
              <a:buFont typeface="+mj-lt"/>
              <a:buAutoNum type="arabicPeriod"/>
              <a:tabLst>
                <a:tab pos="171450" algn="l"/>
              </a:tabLs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Write the equilibrium constant expression from the balanced equation and substitute the equilibrium concentration into it. </a:t>
            </a:r>
            <a:endParaRPr lang="en-IQ" sz="1600" dirty="0">
              <a:effectLst/>
              <a:latin typeface="Times New Roman" panose="02020603050405020304" pitchFamily="18" charset="0"/>
              <a:ea typeface="Times New Roman" panose="02020603050405020304" pitchFamily="18" charset="0"/>
            </a:endParaRPr>
          </a:p>
          <a:p>
            <a:pPr marL="342900" marR="914400" lvl="0" indent="-342900" algn="just">
              <a:spcBef>
                <a:spcPts val="505"/>
              </a:spcBef>
              <a:spcAft>
                <a:spcPts val="0"/>
              </a:spcAft>
              <a:buFont typeface="+mj-lt"/>
              <a:buAutoNum type="arabicPeriod"/>
              <a:tabLst>
                <a:tab pos="114300" algn="l"/>
                <a:tab pos="171450" algn="l"/>
              </a:tabLs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Solve the expression for x and determine all equilibrium  concentrations </a:t>
            </a:r>
            <a:endParaRPr lang="en-IQ" sz="1600" dirty="0">
              <a:effectLst/>
              <a:latin typeface="Times New Roman" panose="02020603050405020304" pitchFamily="18" charset="0"/>
              <a:ea typeface="Times New Roman" panose="02020603050405020304" pitchFamily="18" charset="0"/>
            </a:endParaRPr>
          </a:p>
          <a:p>
            <a:pPr marL="0" indent="0" algn="ctr">
              <a:lnSpc>
                <a:spcPct val="106000"/>
              </a:lnSpc>
              <a:spcAft>
                <a:spcPts val="800"/>
              </a:spcAft>
              <a:buNone/>
            </a:pPr>
            <a:r>
              <a:rPr lang="en-US" sz="16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Ionization constant </a:t>
            </a:r>
            <a:endParaRPr lang="en-IQ" sz="16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ionization constant is equal to the product ionic species divided by the conc. of undissociated substance All concentrations are expressed in mol/L.</a:t>
            </a:r>
            <a:endParaRPr lang="en-IQ" sz="16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law of chemical equilibrium can be applied to such a system. Where the concentration of undissociated acid would not be zero (not like for strong acid) based on the idea, equilibrium will exist in the solution between molecular and dissociated ideas.</a:t>
            </a:r>
            <a:endParaRPr lang="en-IQ"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0C7E1A9-F6E5-784A-A69D-121F221963C1}"/>
              </a:ext>
            </a:extLst>
          </p:cNvPr>
          <p:cNvSpPr>
            <a:spLocks noGrp="1"/>
          </p:cNvSpPr>
          <p:nvPr>
            <p:ph type="sldNum" sz="quarter" idx="12"/>
          </p:nvPr>
        </p:nvSpPr>
        <p:spPr/>
        <p:txBody>
          <a:bodyPr/>
          <a:lstStyle/>
          <a:p>
            <a:fld id="{6922B37E-6FAD-AE4E-AFEB-EA2EE6BF0F32}" type="slidenum">
              <a:rPr lang="en-IQ" smtClean="0"/>
              <a:t>28</a:t>
            </a:fld>
            <a:endParaRPr lang="en-IQ"/>
          </a:p>
        </p:txBody>
      </p:sp>
    </p:spTree>
    <p:extLst>
      <p:ext uri="{BB962C8B-B14F-4D97-AF65-F5344CB8AC3E}">
        <p14:creationId xmlns:p14="http://schemas.microsoft.com/office/powerpoint/2010/main" val="3563543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9CF05D-0C5F-2B4B-AA4B-7B93E6ED118B}"/>
              </a:ext>
            </a:extLst>
          </p:cNvPr>
          <p:cNvSpPr>
            <a:spLocks noGrp="1"/>
          </p:cNvSpPr>
          <p:nvPr>
            <p:ph type="sldNum" sz="quarter" idx="12"/>
          </p:nvPr>
        </p:nvSpPr>
        <p:spPr/>
        <p:txBody>
          <a:bodyPr/>
          <a:lstStyle/>
          <a:p>
            <a:fld id="{6922B37E-6FAD-AE4E-AFEB-EA2EE6BF0F32}" type="slidenum">
              <a:rPr lang="en-IQ" smtClean="0"/>
              <a:t>29</a:t>
            </a:fld>
            <a:endParaRPr lang="en-IQ"/>
          </a:p>
        </p:txBody>
      </p:sp>
      <p:sp>
        <p:nvSpPr>
          <p:cNvPr id="6" name="TextBox 5">
            <a:extLst>
              <a:ext uri="{FF2B5EF4-FFF2-40B4-BE49-F238E27FC236}">
                <a16:creationId xmlns:a16="http://schemas.microsoft.com/office/drawing/2014/main" id="{A699A401-8D95-7E43-8A32-1644A73939FD}"/>
              </a:ext>
            </a:extLst>
          </p:cNvPr>
          <p:cNvSpPr txBox="1"/>
          <p:nvPr/>
        </p:nvSpPr>
        <p:spPr>
          <a:xfrm>
            <a:off x="2770909" y="79160"/>
            <a:ext cx="6096000" cy="369332"/>
          </a:xfrm>
          <a:prstGeom prst="rect">
            <a:avLst/>
          </a:prstGeom>
          <a:noFill/>
        </p:spPr>
        <p:txBody>
          <a:bodyPr wrap="square">
            <a:spAutoFit/>
          </a:bodyPr>
          <a:lstStyle/>
          <a:p>
            <a:pPr algn="ctr"/>
            <a:r>
              <a:rPr lang="en-US" sz="1800" b="1" dirty="0">
                <a:solidFill>
                  <a:srgbClr val="007FA4"/>
                </a:solidFill>
                <a:effectLst/>
                <a:latin typeface="Times New Roman" panose="02020603050405020304" pitchFamily="18" charset="0"/>
                <a:cs typeface="Times New Roman" panose="02020603050405020304" pitchFamily="18" charset="0"/>
              </a:rPr>
              <a:t>The Equilibrium Constant</a:t>
            </a:r>
            <a:endParaRPr lang="en-IQ" dirty="0"/>
          </a:p>
        </p:txBody>
      </p:sp>
      <p:pic>
        <p:nvPicPr>
          <p:cNvPr id="8" name="Picture 7">
            <a:extLst>
              <a:ext uri="{FF2B5EF4-FFF2-40B4-BE49-F238E27FC236}">
                <a16:creationId xmlns:a16="http://schemas.microsoft.com/office/drawing/2014/main" id="{8FF2B9AE-0E14-FE40-B467-1AAE84DAE73B}"/>
              </a:ext>
            </a:extLst>
          </p:cNvPr>
          <p:cNvPicPr>
            <a:picLocks noChangeAspect="1"/>
          </p:cNvPicPr>
          <p:nvPr/>
        </p:nvPicPr>
        <p:blipFill>
          <a:blip r:embed="rId2"/>
          <a:stretch>
            <a:fillRect/>
          </a:stretch>
        </p:blipFill>
        <p:spPr>
          <a:xfrm>
            <a:off x="195696" y="496393"/>
            <a:ext cx="7548995" cy="3064225"/>
          </a:xfrm>
          <a:prstGeom prst="rect">
            <a:avLst/>
          </a:prstGeom>
          <a:ln w="28575">
            <a:solidFill>
              <a:srgbClr val="00B050"/>
            </a:solidFill>
            <a:extLst>
              <a:ext uri="{C807C97D-BFC1-408E-A445-0C87EB9F89A2}">
                <ask:lineSketchStyleProps xmlns:ask="http://schemas.microsoft.com/office/drawing/2018/sketchyshapes">
                  <ask:type>
                    <ask:lineSketchScribble/>
                  </ask:type>
                </ask:lineSketchStyleProps>
              </a:ext>
            </a:extLst>
          </a:ln>
        </p:spPr>
      </p:pic>
      <p:sp>
        <p:nvSpPr>
          <p:cNvPr id="11" name="TextBox 10">
            <a:extLst>
              <a:ext uri="{FF2B5EF4-FFF2-40B4-BE49-F238E27FC236}">
                <a16:creationId xmlns:a16="http://schemas.microsoft.com/office/drawing/2014/main" id="{AE68DACF-C450-6347-BD48-2A9E102FE31A}"/>
              </a:ext>
            </a:extLst>
          </p:cNvPr>
          <p:cNvSpPr txBox="1"/>
          <p:nvPr/>
        </p:nvSpPr>
        <p:spPr>
          <a:xfrm>
            <a:off x="195696" y="4285850"/>
            <a:ext cx="11996304" cy="2308324"/>
          </a:xfrm>
          <a:prstGeom prst="rect">
            <a:avLst/>
          </a:prstGeom>
          <a:noFill/>
          <a:ln w="28575">
            <a:solidFill>
              <a:srgbClr val="00B050"/>
            </a:solidFill>
          </a:ln>
        </p:spPr>
        <p:txBody>
          <a:bodyPr wrap="square" rtlCol="0">
            <a:spAutoFit/>
          </a:bodyPr>
          <a:lstStyle/>
          <a:p>
            <a:r>
              <a:rPr lang="en-IQ" b="1" dirty="0">
                <a:solidFill>
                  <a:srgbClr val="C00000"/>
                </a:solidFill>
                <a:latin typeface="Times New Roman" panose="02020603050405020304" pitchFamily="18" charset="0"/>
                <a:cs typeface="Times New Roman" panose="02020603050405020304" pitchFamily="18" charset="0"/>
              </a:rPr>
              <a:t>Initial</a:t>
            </a:r>
            <a:r>
              <a:rPr lang="en-IQ"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a:t>
            </a:r>
            <a:r>
              <a:rPr lang="en-IQ" dirty="0">
                <a:latin typeface="Times New Roman" panose="02020603050405020304" pitchFamily="18" charset="0"/>
                <a:cs typeface="Times New Roman" panose="02020603050405020304" pitchFamily="18" charset="0"/>
              </a:rPr>
              <a:t>e put the initial amount of each thing we start with just one mole at reactant so we put one them and zero for </a:t>
            </a:r>
          </a:p>
          <a:p>
            <a:r>
              <a:rPr lang="en-IQ" dirty="0">
                <a:latin typeface="Times New Roman" panose="02020603050405020304" pitchFamily="18" charset="0"/>
                <a:cs typeface="Times New Roman" panose="02020603050405020304" pitchFamily="18" charset="0"/>
              </a:rPr>
              <a:t>the products since there w</a:t>
            </a:r>
            <a:r>
              <a:rPr lang="en-US" dirty="0">
                <a:latin typeface="Times New Roman" panose="02020603050405020304" pitchFamily="18" charset="0"/>
                <a:cs typeface="Times New Roman" panose="02020603050405020304" pitchFamily="18" charset="0"/>
              </a:rPr>
              <a:t>ere</a:t>
            </a:r>
            <a:r>
              <a:rPr lang="en-IQ" dirty="0">
                <a:latin typeface="Times New Roman" panose="02020603050405020304" pitchFamily="18" charset="0"/>
                <a:cs typeface="Times New Roman" panose="02020603050405020304" pitchFamily="18" charset="0"/>
              </a:rPr>
              <a:t> not any of them at first.</a:t>
            </a:r>
          </a:p>
          <a:p>
            <a:endParaRPr lang="en-IQ" b="1" dirty="0">
              <a:solidFill>
                <a:srgbClr val="C00000"/>
              </a:solidFill>
              <a:latin typeface="Times New Roman" panose="02020603050405020304" pitchFamily="18" charset="0"/>
              <a:cs typeface="Times New Roman" panose="02020603050405020304" pitchFamily="18" charset="0"/>
            </a:endParaRPr>
          </a:p>
          <a:p>
            <a:r>
              <a:rPr lang="en-IQ" b="1" dirty="0">
                <a:solidFill>
                  <a:srgbClr val="C00000"/>
                </a:solidFill>
                <a:latin typeface="Times New Roman" panose="02020603050405020304" pitchFamily="18" charset="0"/>
                <a:cs typeface="Times New Roman" panose="02020603050405020304" pitchFamily="18" charset="0"/>
              </a:rPr>
              <a:t>Change</a:t>
            </a:r>
            <a:r>
              <a:rPr lang="en-IQ"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a:t>
            </a:r>
            <a:r>
              <a:rPr lang="en-IQ" dirty="0">
                <a:latin typeface="Times New Roman" panose="02020603050405020304" pitchFamily="18" charset="0"/>
                <a:cs typeface="Times New Roman" panose="02020603050405020304" pitchFamily="18" charset="0"/>
              </a:rPr>
              <a:t>e do not know exactly how much the change was to get to equilibrium so we call it X for the reactant we put negative </a:t>
            </a:r>
            <a:r>
              <a:rPr lang="en-IQ" b="1" dirty="0">
                <a:solidFill>
                  <a:srgbClr val="FF0000"/>
                </a:solidFill>
                <a:latin typeface="Times New Roman" panose="02020603050405020304" pitchFamily="18" charset="0"/>
                <a:cs typeface="Times New Roman" panose="02020603050405020304" pitchFamily="18" charset="0"/>
              </a:rPr>
              <a:t>(-X )</a:t>
            </a:r>
            <a:r>
              <a:rPr lang="en-IQ" dirty="0">
                <a:latin typeface="Times New Roman" panose="02020603050405020304" pitchFamily="18" charset="0"/>
                <a:cs typeface="Times New Roman" panose="02020603050405020304" pitchFamily="18" charset="0"/>
              </a:rPr>
              <a:t>because that is being depleted and in this case, moles of each product are being formed we should make these two or three X as necessary if the coefficient were different and for the products X is positive because th</a:t>
            </a:r>
            <a:r>
              <a:rPr lang="en-US" dirty="0">
                <a:latin typeface="Times New Roman" panose="02020603050405020304" pitchFamily="18" charset="0"/>
                <a:cs typeface="Times New Roman" panose="02020603050405020304" pitchFamily="18" charset="0"/>
              </a:rPr>
              <a:t>ese</a:t>
            </a:r>
            <a:r>
              <a:rPr lang="en-IQ" dirty="0">
                <a:latin typeface="Times New Roman" panose="02020603050405020304" pitchFamily="18" charset="0"/>
                <a:cs typeface="Times New Roman" panose="02020603050405020304" pitchFamily="18" charset="0"/>
              </a:rPr>
              <a:t> are being formed.</a:t>
            </a:r>
          </a:p>
          <a:p>
            <a:endParaRPr lang="en-IQ" b="1" dirty="0">
              <a:solidFill>
                <a:srgbClr val="C00000"/>
              </a:solidFill>
              <a:latin typeface="Times New Roman" panose="02020603050405020304" pitchFamily="18" charset="0"/>
              <a:cs typeface="Times New Roman" panose="02020603050405020304" pitchFamily="18" charset="0"/>
            </a:endParaRPr>
          </a:p>
          <a:p>
            <a:r>
              <a:rPr lang="en-IQ" b="1" dirty="0">
                <a:solidFill>
                  <a:srgbClr val="C00000"/>
                </a:solidFill>
                <a:latin typeface="Times New Roman" panose="02020603050405020304" pitchFamily="18" charset="0"/>
                <a:cs typeface="Times New Roman" panose="02020603050405020304" pitchFamily="18" charset="0"/>
              </a:rPr>
              <a:t>Equilibrium=</a:t>
            </a:r>
            <a:r>
              <a:rPr lang="en-IQ" dirty="0">
                <a:latin typeface="Times New Roman" panose="02020603050405020304" pitchFamily="18" charset="0"/>
                <a:cs typeface="Times New Roman" panose="02020603050405020304" pitchFamily="18" charset="0"/>
              </a:rPr>
              <a:t> add up the init</a:t>
            </a:r>
            <a:r>
              <a:rPr lang="en-US" dirty="0" err="1">
                <a:latin typeface="Times New Roman" panose="02020603050405020304" pitchFamily="18" charset="0"/>
                <a:cs typeface="Times New Roman" panose="02020603050405020304" pitchFamily="18" charset="0"/>
              </a:rPr>
              <a:t>ia</a:t>
            </a:r>
            <a:r>
              <a:rPr lang="en-IQ" dirty="0">
                <a:latin typeface="Times New Roman" panose="02020603050405020304" pitchFamily="18" charset="0"/>
                <a:cs typeface="Times New Roman" panose="02020603050405020304" pitchFamily="18" charset="0"/>
              </a:rPr>
              <a:t>l and the change to get the amount present at equilibrium.</a:t>
            </a:r>
          </a:p>
        </p:txBody>
      </p:sp>
      <p:sp>
        <p:nvSpPr>
          <p:cNvPr id="12" name="TextBox 11">
            <a:extLst>
              <a:ext uri="{FF2B5EF4-FFF2-40B4-BE49-F238E27FC236}">
                <a16:creationId xmlns:a16="http://schemas.microsoft.com/office/drawing/2014/main" id="{99E553B6-4BF5-D447-8370-D00D4ACB59B9}"/>
              </a:ext>
            </a:extLst>
          </p:cNvPr>
          <p:cNvSpPr txBox="1"/>
          <p:nvPr/>
        </p:nvSpPr>
        <p:spPr>
          <a:xfrm>
            <a:off x="9285537" y="150268"/>
            <a:ext cx="1407180" cy="1292662"/>
          </a:xfrm>
          <a:prstGeom prst="rect">
            <a:avLst/>
          </a:prstGeom>
          <a:noFill/>
          <a:ln>
            <a:solidFill>
              <a:schemeClr val="accent1"/>
            </a:solidFill>
          </a:ln>
        </p:spPr>
        <p:txBody>
          <a:bodyPr wrap="none" rtlCol="0">
            <a:spAutoFit/>
          </a:bodyPr>
          <a:lstStyle/>
          <a:p>
            <a:r>
              <a:rPr lang="en-IQ" b="1" u="sng" dirty="0">
                <a:solidFill>
                  <a:srgbClr val="C00000"/>
                </a:solidFill>
              </a:rPr>
              <a:t>ICE box </a:t>
            </a:r>
          </a:p>
          <a:p>
            <a:r>
              <a:rPr lang="en-IQ" sz="2000" b="1" dirty="0">
                <a:solidFill>
                  <a:srgbClr val="C00000"/>
                </a:solidFill>
              </a:rPr>
              <a:t>I</a:t>
            </a:r>
            <a:r>
              <a:rPr lang="en-IQ" sz="2000" b="1" dirty="0"/>
              <a:t>nitial </a:t>
            </a:r>
          </a:p>
          <a:p>
            <a:r>
              <a:rPr lang="en-IQ" sz="2000" b="1" dirty="0">
                <a:solidFill>
                  <a:srgbClr val="C00000"/>
                </a:solidFill>
              </a:rPr>
              <a:t>C</a:t>
            </a:r>
            <a:r>
              <a:rPr lang="en-IQ" sz="2000" b="1" dirty="0"/>
              <a:t>hange</a:t>
            </a:r>
          </a:p>
          <a:p>
            <a:r>
              <a:rPr lang="en-IQ" sz="2000" b="1" dirty="0">
                <a:solidFill>
                  <a:srgbClr val="C00000"/>
                </a:solidFill>
              </a:rPr>
              <a:t>E</a:t>
            </a:r>
            <a:r>
              <a:rPr lang="en-IQ" sz="2000" b="1" dirty="0"/>
              <a:t>quilibrium</a:t>
            </a:r>
          </a:p>
        </p:txBody>
      </p:sp>
      <p:sp>
        <p:nvSpPr>
          <p:cNvPr id="7" name="TextBox 6">
            <a:extLst>
              <a:ext uri="{FF2B5EF4-FFF2-40B4-BE49-F238E27FC236}">
                <a16:creationId xmlns:a16="http://schemas.microsoft.com/office/drawing/2014/main" id="{DE3EE633-2677-0C44-A7A7-D4D4FC2032D9}"/>
              </a:ext>
            </a:extLst>
          </p:cNvPr>
          <p:cNvSpPr txBox="1"/>
          <p:nvPr/>
        </p:nvSpPr>
        <p:spPr>
          <a:xfrm>
            <a:off x="8118764" y="1841085"/>
            <a:ext cx="3934691" cy="2308324"/>
          </a:xfrm>
          <a:prstGeom prst="rect">
            <a:avLst/>
          </a:prstGeom>
          <a:noFill/>
          <a:ln w="28575">
            <a:solidFill>
              <a:schemeClr val="accent1"/>
            </a:solidFill>
            <a:extLst>
              <a:ext uri="{C807C97D-BFC1-408E-A445-0C87EB9F89A2}">
                <ask:lineSketchStyleProps xmlns:ask="http://schemas.microsoft.com/office/drawing/2018/sketchyshapes">
                  <ask:type>
                    <ask:lineSketchScribble/>
                  </ask:type>
                </ask:lineSketchStyleProps>
              </a:ext>
            </a:extLst>
          </a:ln>
        </p:spPr>
        <p:txBody>
          <a:bodyPr wrap="square" rtlCol="0">
            <a:spAutoFit/>
          </a:bodyPr>
          <a:lstStyle/>
          <a:p>
            <a:r>
              <a:rPr lang="en-US" b="1" dirty="0">
                <a:solidFill>
                  <a:schemeClr val="accent1">
                    <a:lumMod val="75000"/>
                  </a:schemeClr>
                </a:solidFill>
                <a:latin typeface="Times New Roman" panose="02020603050405020304" pitchFamily="18" charset="0"/>
                <a:cs typeface="Times New Roman" panose="02020603050405020304" pitchFamily="18" charset="0"/>
              </a:rPr>
              <a:t>In t</a:t>
            </a:r>
            <a:r>
              <a:rPr lang="en-IQ" b="1" dirty="0">
                <a:solidFill>
                  <a:schemeClr val="accent1">
                    <a:lumMod val="75000"/>
                  </a:schemeClr>
                </a:solidFill>
                <a:latin typeface="Times New Roman" panose="02020603050405020304" pitchFamily="18" charset="0"/>
                <a:cs typeface="Times New Roman" panose="02020603050405020304" pitchFamily="18" charset="0"/>
              </a:rPr>
              <a:t>he </a:t>
            </a:r>
            <a:r>
              <a:rPr lang="en-US" sz="1800" b="1" dirty="0">
                <a:solidFill>
                  <a:schemeClr val="accent1">
                    <a:lumMod val="75000"/>
                  </a:schemeClr>
                </a:solidFill>
                <a:effectLst/>
                <a:latin typeface="Times New Roman" panose="02020603050405020304" pitchFamily="18" charset="0"/>
                <a:cs typeface="Times New Roman" panose="02020603050405020304" pitchFamily="18" charset="0"/>
              </a:rPr>
              <a:t>Equilibrium Constant Expression Only includes gases(g) and aqueous species (eq), solid(s) and pure water will not be included in the expression since it does not make sense to discuss a solid in terms of a concentration </a:t>
            </a:r>
            <a:endParaRPr lang="en-IQ" sz="1800" b="1" dirty="0">
              <a:solidFill>
                <a:schemeClr val="accent1">
                  <a:lumMod val="75000"/>
                </a:schemeClr>
              </a:solidFill>
              <a:latin typeface="Times New Roman" panose="02020603050405020304" pitchFamily="18" charset="0"/>
              <a:cs typeface="Times New Roman" panose="02020603050405020304" pitchFamily="18" charset="0"/>
            </a:endParaRPr>
          </a:p>
          <a:p>
            <a:endParaRPr lang="en-IQ" dirty="0"/>
          </a:p>
        </p:txBody>
      </p:sp>
    </p:spTree>
    <p:extLst>
      <p:ext uri="{BB962C8B-B14F-4D97-AF65-F5344CB8AC3E}">
        <p14:creationId xmlns:p14="http://schemas.microsoft.com/office/powerpoint/2010/main" val="402088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16B89F-1583-8042-AAC3-29E15FE7B57C}"/>
              </a:ext>
            </a:extLst>
          </p:cNvPr>
          <p:cNvSpPr txBox="1"/>
          <p:nvPr/>
        </p:nvSpPr>
        <p:spPr>
          <a:xfrm>
            <a:off x="90054" y="210770"/>
            <a:ext cx="12011891" cy="6868740"/>
          </a:xfrm>
          <a:prstGeom prst="rect">
            <a:avLst/>
          </a:prstGeom>
          <a:noFill/>
        </p:spPr>
        <p:txBody>
          <a:bodyPr wrap="square">
            <a:spAutoFit/>
          </a:bodyPr>
          <a:lstStyle/>
          <a:p>
            <a:pPr algn="just">
              <a:lnSpc>
                <a:spcPct val="106000"/>
              </a:lnSpc>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reactions used in analytical chemistry are mostly reversible </a:t>
            </a: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i.e</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they proceed simultaneously in two mutually opposite directions consider the following chemical reaction:-</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6000"/>
              </a:lnSpc>
              <a:spcAft>
                <a:spcPts val="800"/>
              </a:spcAft>
            </a:pPr>
            <a:r>
              <a:rPr lang="en-US" sz="18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aA+bB</a:t>
            </a:r>
            <a:r>
              <a:rPr lang="en-US" sz="18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 </a:t>
            </a:r>
            <a:r>
              <a:rPr lang="en-US" sz="18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cC</a:t>
            </a:r>
            <a:r>
              <a:rPr lang="en-US" sz="18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 </a:t>
            </a:r>
            <a:r>
              <a:rPr lang="en-US" sz="18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dD</a:t>
            </a:r>
            <a:r>
              <a:rPr lang="en-US" sz="18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(1)</a:t>
            </a:r>
            <a:endParaRPr lang="en-IQ" dirty="0">
              <a:solidFill>
                <a:srgbClr val="C00000"/>
              </a:solidFill>
              <a:latin typeface="Calibri" panose="020F0502020204030204" pitchFamily="34" charset="0"/>
              <a:ea typeface="Times New Roman" panose="02020603050405020304" pitchFamily="18" charset="0"/>
              <a:cs typeface="Arial" panose="020B0604020202020204" pitchFamily="34" charset="0"/>
            </a:endParaRPr>
          </a:p>
          <a:p>
            <a:pPr algn="just">
              <a:lnSpc>
                <a:spcPct val="106000"/>
              </a:lnSpc>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 this reaction the equality (=) is replaced by two opposite arrows ( ↔ ) to define the reversibility. </a:t>
            </a:r>
          </a:p>
          <a:p>
            <a:pPr algn="just">
              <a:lnSpc>
                <a:spcPct val="106000"/>
              </a:lnSpc>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one proceeding to the right of the equation ( → ) is known as the forward reaction and the other to the left ( ← ) is the backward (reverse )reaction.</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Chemical equilibrium is attained when the rates of forward and reverse reactions become equal due to changes in the concentration of the reacting substance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solidFill>
                  <a:srgbClr val="000000"/>
                </a:solidFill>
                <a:effectLst/>
                <a:latin typeface="Times New Roman" panose="02020603050405020304" pitchFamily="18" charset="0"/>
                <a:ea typeface="Times New Roman" panose="02020603050405020304" pitchFamily="18" charset="0"/>
              </a:rPr>
              <a:t>As we know the reactions are measured by changes in the concentrations of the reactants in unit time. </a:t>
            </a:r>
          </a:p>
          <a:p>
            <a:pPr algn="just">
              <a:lnSpc>
                <a:spcPct val="106000"/>
              </a:lnSpc>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Thus mean the rate of forward is proportional to the concentration </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of substances A&amp;B multiplied by their number of moles </a:t>
            </a: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a&amp;b</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we can write the rate of forward reaction as follows:-</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6000"/>
              </a:lnSpc>
              <a:spcAft>
                <a:spcPts val="800"/>
              </a:spcAft>
            </a:pPr>
            <a:r>
              <a:rPr lang="en-US" sz="18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Rate =</a:t>
            </a:r>
            <a:r>
              <a:rPr lang="en-US" sz="18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K</a:t>
            </a:r>
            <a:r>
              <a:rPr lang="en-US" sz="1800" baseline="-250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f</a:t>
            </a:r>
            <a:r>
              <a:rPr lang="en-US" sz="18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a:t>
            </a:r>
            <a:r>
              <a:rPr lang="en-US" sz="1800" baseline="30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a</a:t>
            </a:r>
            <a:r>
              <a:rPr lang="en-US" sz="18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[B]</a:t>
            </a:r>
            <a:r>
              <a:rPr lang="en-US" sz="1800" baseline="30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b</a:t>
            </a:r>
            <a:r>
              <a:rPr lang="en-US" sz="18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 (2)</a:t>
            </a:r>
          </a:p>
          <a:p>
            <a:pPr algn="just">
              <a:lnSpc>
                <a:spcPct val="106000"/>
              </a:lnSpc>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Where </a:t>
            </a: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K</a:t>
            </a:r>
            <a:r>
              <a:rPr lang="en-US" sz="1800" baseline="-250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is the rate constant &amp; depends on the temperature and the presence of a catalyst. [A][B] represents the molar concentration.</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Similarly for the rate of reverse (backward) reaction we may write:-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6000"/>
              </a:lnSpc>
              <a:spcAft>
                <a:spcPts val="800"/>
              </a:spcAft>
            </a:pPr>
            <a:r>
              <a:rPr lang="en-US" sz="18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Rate =</a:t>
            </a:r>
            <a:r>
              <a:rPr lang="en-US" sz="18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K</a:t>
            </a:r>
            <a:r>
              <a:rPr lang="en-US" sz="1800" baseline="-250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b</a:t>
            </a:r>
            <a:r>
              <a:rPr lang="en-US" sz="18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[C]</a:t>
            </a:r>
            <a:r>
              <a:rPr lang="en-US" sz="1800" baseline="30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c</a:t>
            </a:r>
            <a:r>
              <a:rPr lang="en-US" sz="18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[D]</a:t>
            </a:r>
            <a:r>
              <a:rPr lang="en-US" sz="1800" baseline="30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d </a:t>
            </a:r>
            <a:r>
              <a:rPr lang="en-US" sz="18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(3)</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nSpc>
                <a:spcPct val="106000"/>
              </a:lnSpc>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Where </a:t>
            </a: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K</a:t>
            </a:r>
            <a:r>
              <a:rPr lang="en-US" sz="1800" baseline="-250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is the rate constant for the backward reaction. </a:t>
            </a:r>
          </a:p>
          <a:p>
            <a:pPr algn="ctr">
              <a:lnSpc>
                <a:spcPct val="106000"/>
              </a:lnSpc>
              <a:spcAft>
                <a:spcPts val="800"/>
              </a:spcAft>
            </a:pP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endParaRPr lang="en-US" sz="1800" dirty="0">
              <a:solidFill>
                <a:srgbClr val="000000"/>
              </a:solidFill>
              <a:effectLst/>
              <a:latin typeface="Times New Roman" panose="02020603050405020304" pitchFamily="18" charset="0"/>
              <a:ea typeface="Times New Roman" panose="02020603050405020304" pitchFamily="18" charset="0"/>
            </a:endParaRPr>
          </a:p>
        </p:txBody>
      </p:sp>
      <p:sp>
        <p:nvSpPr>
          <p:cNvPr id="2" name="Slide Number Placeholder 1">
            <a:extLst>
              <a:ext uri="{FF2B5EF4-FFF2-40B4-BE49-F238E27FC236}">
                <a16:creationId xmlns:a16="http://schemas.microsoft.com/office/drawing/2014/main" id="{D5DAFC5A-302D-364F-A24B-C2013362E102}"/>
              </a:ext>
            </a:extLst>
          </p:cNvPr>
          <p:cNvSpPr>
            <a:spLocks noGrp="1"/>
          </p:cNvSpPr>
          <p:nvPr>
            <p:ph type="sldNum" sz="quarter" idx="12"/>
          </p:nvPr>
        </p:nvSpPr>
        <p:spPr/>
        <p:txBody>
          <a:bodyPr/>
          <a:lstStyle/>
          <a:p>
            <a:fld id="{6922B37E-6FAD-AE4E-AFEB-EA2EE6BF0F32}" type="slidenum">
              <a:rPr lang="en-IQ" smtClean="0"/>
              <a:t>3</a:t>
            </a:fld>
            <a:endParaRPr lang="en-IQ"/>
          </a:p>
        </p:txBody>
      </p:sp>
    </p:spTree>
    <p:extLst>
      <p:ext uri="{BB962C8B-B14F-4D97-AF65-F5344CB8AC3E}">
        <p14:creationId xmlns:p14="http://schemas.microsoft.com/office/powerpoint/2010/main" val="491887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D2BA1D-9647-F44E-8E89-B670E3F14ADD}"/>
              </a:ext>
            </a:extLst>
          </p:cNvPr>
          <p:cNvSpPr>
            <a:spLocks noGrp="1"/>
          </p:cNvSpPr>
          <p:nvPr>
            <p:ph type="sldNum" sz="quarter" idx="12"/>
          </p:nvPr>
        </p:nvSpPr>
        <p:spPr>
          <a:xfrm>
            <a:off x="9164781" y="6315220"/>
            <a:ext cx="2743200" cy="365125"/>
          </a:xfrm>
        </p:spPr>
        <p:txBody>
          <a:bodyPr/>
          <a:lstStyle/>
          <a:p>
            <a:fld id="{6922B37E-6FAD-AE4E-AFEB-EA2EE6BF0F32}" type="slidenum">
              <a:rPr lang="en-IQ" smtClean="0"/>
              <a:t>30</a:t>
            </a:fld>
            <a:endParaRPr lang="en-IQ"/>
          </a:p>
        </p:txBody>
      </p:sp>
      <p:pic>
        <p:nvPicPr>
          <p:cNvPr id="12" name="Picture 11">
            <a:extLst>
              <a:ext uri="{FF2B5EF4-FFF2-40B4-BE49-F238E27FC236}">
                <a16:creationId xmlns:a16="http://schemas.microsoft.com/office/drawing/2014/main" id="{9F747E10-68B4-6B4C-A39C-A3FA5FFB7B43}"/>
              </a:ext>
            </a:extLst>
          </p:cNvPr>
          <p:cNvPicPr>
            <a:picLocks noChangeAspect="1"/>
          </p:cNvPicPr>
          <p:nvPr/>
        </p:nvPicPr>
        <p:blipFill rotWithShape="1">
          <a:blip r:embed="rId2"/>
          <a:srcRect l="6812" r="10068"/>
          <a:stretch/>
        </p:blipFill>
        <p:spPr>
          <a:xfrm>
            <a:off x="284019" y="970678"/>
            <a:ext cx="9180576" cy="5555673"/>
          </a:xfrm>
          <a:prstGeom prst="rect">
            <a:avLst/>
          </a:prstGeom>
          <a:ln w="38100">
            <a:solidFill>
              <a:srgbClr val="7030A0"/>
            </a:solidFill>
          </a:ln>
        </p:spPr>
      </p:pic>
      <p:sp>
        <p:nvSpPr>
          <p:cNvPr id="13" name="TextBox 12">
            <a:extLst>
              <a:ext uri="{FF2B5EF4-FFF2-40B4-BE49-F238E27FC236}">
                <a16:creationId xmlns:a16="http://schemas.microsoft.com/office/drawing/2014/main" id="{AF55CEC2-5A5C-3349-97B5-B8240DCDC3E4}"/>
              </a:ext>
            </a:extLst>
          </p:cNvPr>
          <p:cNvSpPr txBox="1"/>
          <p:nvPr/>
        </p:nvSpPr>
        <p:spPr>
          <a:xfrm>
            <a:off x="3097322" y="231909"/>
            <a:ext cx="4700326" cy="584775"/>
          </a:xfrm>
          <a:prstGeom prst="rect">
            <a:avLst/>
          </a:prstGeom>
          <a:noFill/>
          <a:ln w="28575">
            <a:solidFill>
              <a:srgbClr val="00B0F0"/>
            </a:solidFill>
            <a:extLst>
              <a:ext uri="{C807C97D-BFC1-408E-A445-0C87EB9F89A2}">
                <ask:lineSketchStyleProps xmlns:ask="http://schemas.microsoft.com/office/drawing/2018/sketchyshapes" sd="2241321503">
                  <a:custGeom>
                    <a:avLst/>
                    <a:gdLst>
                      <a:gd name="connsiteX0" fmla="*/ 0 w 4700326"/>
                      <a:gd name="connsiteY0" fmla="*/ 0 h 584775"/>
                      <a:gd name="connsiteX1" fmla="*/ 671475 w 4700326"/>
                      <a:gd name="connsiteY1" fmla="*/ 0 h 584775"/>
                      <a:gd name="connsiteX2" fmla="*/ 1201941 w 4700326"/>
                      <a:gd name="connsiteY2" fmla="*/ 0 h 584775"/>
                      <a:gd name="connsiteX3" fmla="*/ 1873416 w 4700326"/>
                      <a:gd name="connsiteY3" fmla="*/ 0 h 584775"/>
                      <a:gd name="connsiteX4" fmla="*/ 2450884 w 4700326"/>
                      <a:gd name="connsiteY4" fmla="*/ 0 h 584775"/>
                      <a:gd name="connsiteX5" fmla="*/ 3122359 w 4700326"/>
                      <a:gd name="connsiteY5" fmla="*/ 0 h 584775"/>
                      <a:gd name="connsiteX6" fmla="*/ 3793835 w 4700326"/>
                      <a:gd name="connsiteY6" fmla="*/ 0 h 584775"/>
                      <a:gd name="connsiteX7" fmla="*/ 4700326 w 4700326"/>
                      <a:gd name="connsiteY7" fmla="*/ 0 h 584775"/>
                      <a:gd name="connsiteX8" fmla="*/ 4700326 w 4700326"/>
                      <a:gd name="connsiteY8" fmla="*/ 584775 h 584775"/>
                      <a:gd name="connsiteX9" fmla="*/ 3934844 w 4700326"/>
                      <a:gd name="connsiteY9" fmla="*/ 584775 h 584775"/>
                      <a:gd name="connsiteX10" fmla="*/ 3310372 w 4700326"/>
                      <a:gd name="connsiteY10" fmla="*/ 584775 h 584775"/>
                      <a:gd name="connsiteX11" fmla="*/ 2685901 w 4700326"/>
                      <a:gd name="connsiteY11" fmla="*/ 584775 h 584775"/>
                      <a:gd name="connsiteX12" fmla="*/ 2155435 w 4700326"/>
                      <a:gd name="connsiteY12" fmla="*/ 584775 h 584775"/>
                      <a:gd name="connsiteX13" fmla="*/ 1530963 w 4700326"/>
                      <a:gd name="connsiteY13" fmla="*/ 584775 h 584775"/>
                      <a:gd name="connsiteX14" fmla="*/ 906491 w 4700326"/>
                      <a:gd name="connsiteY14" fmla="*/ 584775 h 584775"/>
                      <a:gd name="connsiteX15" fmla="*/ 0 w 4700326"/>
                      <a:gd name="connsiteY15" fmla="*/ 584775 h 584775"/>
                      <a:gd name="connsiteX16" fmla="*/ 0 w 4700326"/>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00326" h="584775" extrusionOk="0">
                        <a:moveTo>
                          <a:pt x="0" y="0"/>
                        </a:moveTo>
                        <a:cubicBezTo>
                          <a:pt x="191828" y="-10954"/>
                          <a:pt x="380407" y="-24140"/>
                          <a:pt x="671475" y="0"/>
                        </a:cubicBezTo>
                        <a:cubicBezTo>
                          <a:pt x="962544" y="24140"/>
                          <a:pt x="975218" y="13037"/>
                          <a:pt x="1201941" y="0"/>
                        </a:cubicBezTo>
                        <a:cubicBezTo>
                          <a:pt x="1428664" y="-13037"/>
                          <a:pt x="1701009" y="-1030"/>
                          <a:pt x="1873416" y="0"/>
                        </a:cubicBezTo>
                        <a:cubicBezTo>
                          <a:pt x="2045823" y="1030"/>
                          <a:pt x="2241839" y="-12467"/>
                          <a:pt x="2450884" y="0"/>
                        </a:cubicBezTo>
                        <a:cubicBezTo>
                          <a:pt x="2659929" y="12467"/>
                          <a:pt x="2847351" y="-1833"/>
                          <a:pt x="3122359" y="0"/>
                        </a:cubicBezTo>
                        <a:cubicBezTo>
                          <a:pt x="3397368" y="1833"/>
                          <a:pt x="3553359" y="-16524"/>
                          <a:pt x="3793835" y="0"/>
                        </a:cubicBezTo>
                        <a:cubicBezTo>
                          <a:pt x="4034311" y="16524"/>
                          <a:pt x="4461954" y="-1240"/>
                          <a:pt x="4700326" y="0"/>
                        </a:cubicBezTo>
                        <a:cubicBezTo>
                          <a:pt x="4699313" y="284056"/>
                          <a:pt x="4677702" y="413453"/>
                          <a:pt x="4700326" y="584775"/>
                        </a:cubicBezTo>
                        <a:cubicBezTo>
                          <a:pt x="4532600" y="587131"/>
                          <a:pt x="4118462" y="589312"/>
                          <a:pt x="3934844" y="584775"/>
                        </a:cubicBezTo>
                        <a:cubicBezTo>
                          <a:pt x="3751226" y="580238"/>
                          <a:pt x="3524149" y="606309"/>
                          <a:pt x="3310372" y="584775"/>
                        </a:cubicBezTo>
                        <a:cubicBezTo>
                          <a:pt x="3096595" y="563241"/>
                          <a:pt x="2811736" y="615539"/>
                          <a:pt x="2685901" y="584775"/>
                        </a:cubicBezTo>
                        <a:cubicBezTo>
                          <a:pt x="2560066" y="554011"/>
                          <a:pt x="2382926" y="581758"/>
                          <a:pt x="2155435" y="584775"/>
                        </a:cubicBezTo>
                        <a:cubicBezTo>
                          <a:pt x="1927944" y="587792"/>
                          <a:pt x="1748193" y="613965"/>
                          <a:pt x="1530963" y="584775"/>
                        </a:cubicBezTo>
                        <a:cubicBezTo>
                          <a:pt x="1313733" y="555585"/>
                          <a:pt x="1093829" y="606759"/>
                          <a:pt x="906491" y="584775"/>
                        </a:cubicBezTo>
                        <a:cubicBezTo>
                          <a:pt x="719153" y="562791"/>
                          <a:pt x="395880" y="551422"/>
                          <a:pt x="0" y="584775"/>
                        </a:cubicBezTo>
                        <a:cubicBezTo>
                          <a:pt x="16554" y="390920"/>
                          <a:pt x="-23706" y="279033"/>
                          <a:pt x="0" y="0"/>
                        </a:cubicBezTo>
                        <a:close/>
                      </a:path>
                    </a:pathLst>
                  </a:custGeom>
                  <ask:type>
                    <ask:lineSketchFreehand/>
                  </ask:type>
                </ask:lineSketchStyleProps>
              </a:ext>
            </a:extLst>
          </a:ln>
        </p:spPr>
        <p:txBody>
          <a:bodyPr wrap="none" rtlCol="0">
            <a:spAutoFit/>
          </a:bodyPr>
          <a:lstStyle/>
          <a:p>
            <a:r>
              <a:rPr lang="en-IQ" sz="3200" b="1" i="1" dirty="0">
                <a:solidFill>
                  <a:srgbClr val="C00000"/>
                </a:solidFill>
                <a:latin typeface="Times New Roman" panose="02020603050405020304" pitchFamily="18" charset="0"/>
                <a:cs typeface="Times New Roman" panose="02020603050405020304" pitchFamily="18" charset="0"/>
              </a:rPr>
              <a:t>Checking Compreh</a:t>
            </a:r>
            <a:r>
              <a:rPr lang="en-US" sz="3200" b="1" i="1" dirty="0" err="1">
                <a:solidFill>
                  <a:srgbClr val="C00000"/>
                </a:solidFill>
                <a:latin typeface="Times New Roman" panose="02020603050405020304" pitchFamily="18" charset="0"/>
                <a:cs typeface="Times New Roman" panose="02020603050405020304" pitchFamily="18" charset="0"/>
              </a:rPr>
              <a:t>en</a:t>
            </a:r>
            <a:r>
              <a:rPr lang="en-IQ" sz="3200" b="1" i="1" dirty="0">
                <a:solidFill>
                  <a:srgbClr val="C00000"/>
                </a:solidFill>
                <a:latin typeface="Times New Roman" panose="02020603050405020304" pitchFamily="18" charset="0"/>
                <a:cs typeface="Times New Roman" panose="02020603050405020304" pitchFamily="18" charset="0"/>
              </a:rPr>
              <a:t>sion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57B29B-EE4E-7440-96E5-D04A02EB1ABF}"/>
                  </a:ext>
                </a:extLst>
              </p:cNvPr>
              <p:cNvSpPr txBox="1"/>
              <p:nvPr/>
            </p:nvSpPr>
            <p:spPr>
              <a:xfrm>
                <a:off x="9741407" y="1320932"/>
                <a:ext cx="2166573" cy="946093"/>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IQ" b="1" i="1" smtClean="0">
                              <a:solidFill>
                                <a:srgbClr val="C00000"/>
                              </a:solidFill>
                              <a:latin typeface="Cambria Math" panose="02040503050406030204" pitchFamily="18" charset="0"/>
                            </a:rPr>
                          </m:ctrlPr>
                        </m:fPr>
                        <m:num>
                          <m:r>
                            <a:rPr lang="en-US" b="1" i="1" smtClean="0">
                              <a:solidFill>
                                <a:srgbClr val="C00000"/>
                              </a:solidFill>
                              <a:latin typeface="Cambria Math" panose="02040503050406030204" pitchFamily="18" charset="0"/>
                            </a:rPr>
                            <m:t># </m:t>
                          </m:r>
                          <m:r>
                            <a:rPr lang="en-US" b="1" i="1" smtClean="0">
                              <a:solidFill>
                                <a:srgbClr val="C00000"/>
                              </a:solidFill>
                              <a:latin typeface="Cambria Math" panose="02040503050406030204" pitchFamily="18" charset="0"/>
                            </a:rPr>
                            <m:t>𝒐𝒇</m:t>
                          </m:r>
                          <m:r>
                            <a:rPr lang="en-US" b="1" i="1" smtClean="0">
                              <a:solidFill>
                                <a:srgbClr val="C00000"/>
                              </a:solidFill>
                              <a:latin typeface="Cambria Math" panose="02040503050406030204" pitchFamily="18" charset="0"/>
                            </a:rPr>
                            <m:t> </m:t>
                          </m:r>
                          <m:r>
                            <a:rPr lang="en-US" b="1" i="1" smtClean="0">
                              <a:solidFill>
                                <a:srgbClr val="C00000"/>
                              </a:solidFill>
                              <a:latin typeface="Cambria Math" panose="02040503050406030204" pitchFamily="18" charset="0"/>
                            </a:rPr>
                            <m:t>𝒎𝒐𝒍𝒔</m:t>
                          </m:r>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𝒏</m:t>
                          </m:r>
                          <m:r>
                            <a:rPr lang="en-US" b="1" i="1" smtClean="0">
                              <a:solidFill>
                                <a:srgbClr val="C00000"/>
                              </a:solidFill>
                              <a:latin typeface="Cambria Math" panose="02040503050406030204" pitchFamily="18" charset="0"/>
                            </a:rPr>
                            <m:t>)</m:t>
                          </m:r>
                        </m:num>
                        <m:den>
                          <m:r>
                            <a:rPr lang="en-US" b="1" i="1" smtClean="0">
                              <a:solidFill>
                                <a:srgbClr val="C00000"/>
                              </a:solidFill>
                              <a:latin typeface="Cambria Math" panose="02040503050406030204" pitchFamily="18" charset="0"/>
                            </a:rPr>
                            <m:t>𝒗𝒐𝒍𝒖𝒎𝒆</m:t>
                          </m:r>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𝑳</m:t>
                          </m:r>
                          <m:r>
                            <a:rPr lang="en-US" b="1" i="1" smtClean="0">
                              <a:solidFill>
                                <a:srgbClr val="C00000"/>
                              </a:solidFill>
                              <a:latin typeface="Cambria Math" panose="02040503050406030204" pitchFamily="18" charset="0"/>
                            </a:rPr>
                            <m:t>)</m:t>
                          </m:r>
                        </m:den>
                      </m:f>
                    </m:oMath>
                  </m:oMathPara>
                </a14:m>
                <a:endParaRPr lang="en-US" b="1" dirty="0">
                  <a:solidFill>
                    <a:srgbClr val="C00000"/>
                  </a:solidFill>
                </a:endParaRPr>
              </a:p>
              <a:p>
                <a:r>
                  <a:rPr lang="en-IQ" b="1" dirty="0">
                    <a:solidFill>
                      <a:srgbClr val="C00000"/>
                    </a:solidFill>
                  </a:rPr>
                  <a:t>         = 0.5/5=0.10 m</a:t>
                </a:r>
              </a:p>
            </p:txBody>
          </p:sp>
        </mc:Choice>
        <mc:Fallback xmlns="">
          <p:sp>
            <p:nvSpPr>
              <p:cNvPr id="2" name="TextBox 1">
                <a:extLst>
                  <a:ext uri="{FF2B5EF4-FFF2-40B4-BE49-F238E27FC236}">
                    <a16:creationId xmlns:a16="http://schemas.microsoft.com/office/drawing/2014/main" id="{F557B29B-EE4E-7440-96E5-D04A02EB1ABF}"/>
                  </a:ext>
                </a:extLst>
              </p:cNvPr>
              <p:cNvSpPr txBox="1">
                <a:spLocks noRot="1" noChangeAspect="1" noMove="1" noResize="1" noEditPoints="1" noAdjustHandles="1" noChangeArrowheads="1" noChangeShapeType="1" noTextEdit="1"/>
              </p:cNvSpPr>
              <p:nvPr/>
            </p:nvSpPr>
            <p:spPr>
              <a:xfrm>
                <a:off x="9741407" y="1320932"/>
                <a:ext cx="2166573" cy="946093"/>
              </a:xfrm>
              <a:prstGeom prst="rect">
                <a:avLst/>
              </a:prstGeom>
              <a:blipFill>
                <a:blip r:embed="rId3"/>
                <a:stretch>
                  <a:fillRect b="-7792"/>
                </a:stretch>
              </a:blipFill>
              <a:ln>
                <a:solidFill>
                  <a:schemeClr val="tx1"/>
                </a:solidFill>
              </a:ln>
            </p:spPr>
            <p:txBody>
              <a:bodyPr/>
              <a:lstStyle/>
              <a:p>
                <a:r>
                  <a:rPr lang="en-IQ">
                    <a:noFill/>
                  </a:rPr>
                  <a:t> </a:t>
                </a:r>
              </a:p>
            </p:txBody>
          </p:sp>
        </mc:Fallback>
      </mc:AlternateContent>
    </p:spTree>
    <p:extLst>
      <p:ext uri="{BB962C8B-B14F-4D97-AF65-F5344CB8AC3E}">
        <p14:creationId xmlns:p14="http://schemas.microsoft.com/office/powerpoint/2010/main" val="3757113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371D93-1010-1048-A8B3-1B4BA0052073}"/>
              </a:ext>
            </a:extLst>
          </p:cNvPr>
          <p:cNvSpPr>
            <a:spLocks noGrp="1"/>
          </p:cNvSpPr>
          <p:nvPr>
            <p:ph type="sldNum" sz="quarter" idx="12"/>
          </p:nvPr>
        </p:nvSpPr>
        <p:spPr/>
        <p:txBody>
          <a:bodyPr/>
          <a:lstStyle/>
          <a:p>
            <a:fld id="{6922B37E-6FAD-AE4E-AFEB-EA2EE6BF0F32}" type="slidenum">
              <a:rPr lang="en-IQ" smtClean="0"/>
              <a:t>31</a:t>
            </a:fld>
            <a:endParaRPr lang="en-IQ"/>
          </a:p>
        </p:txBody>
      </p:sp>
      <p:pic>
        <p:nvPicPr>
          <p:cNvPr id="6" name="Picture 5">
            <a:extLst>
              <a:ext uri="{FF2B5EF4-FFF2-40B4-BE49-F238E27FC236}">
                <a16:creationId xmlns:a16="http://schemas.microsoft.com/office/drawing/2014/main" id="{A8AF9AEE-0F95-F440-B5D8-3EFFC97BAF1A}"/>
              </a:ext>
            </a:extLst>
          </p:cNvPr>
          <p:cNvPicPr>
            <a:picLocks noChangeAspect="1"/>
          </p:cNvPicPr>
          <p:nvPr/>
        </p:nvPicPr>
        <p:blipFill>
          <a:blip r:embed="rId2"/>
          <a:stretch>
            <a:fillRect/>
          </a:stretch>
        </p:blipFill>
        <p:spPr>
          <a:xfrm>
            <a:off x="138545" y="1043732"/>
            <a:ext cx="7196441" cy="5814268"/>
          </a:xfrm>
          <a:prstGeom prst="rect">
            <a:avLst/>
          </a:prstGeom>
          <a:ln w="38100">
            <a:solidFill>
              <a:srgbClr val="FF0000"/>
            </a:solidFill>
            <a:prstDash val="dash"/>
          </a:ln>
        </p:spPr>
      </p:pic>
      <p:sp>
        <p:nvSpPr>
          <p:cNvPr id="5" name="TextBox 4">
            <a:extLst>
              <a:ext uri="{FF2B5EF4-FFF2-40B4-BE49-F238E27FC236}">
                <a16:creationId xmlns:a16="http://schemas.microsoft.com/office/drawing/2014/main" id="{49409144-D9A0-2A45-93D1-DDDAB1483BA9}"/>
              </a:ext>
            </a:extLst>
          </p:cNvPr>
          <p:cNvSpPr txBox="1"/>
          <p:nvPr/>
        </p:nvSpPr>
        <p:spPr>
          <a:xfrm>
            <a:off x="3823854" y="136525"/>
            <a:ext cx="3570208" cy="461665"/>
          </a:xfrm>
          <a:prstGeom prst="rect">
            <a:avLst/>
          </a:prstGeom>
          <a:noFill/>
          <a:ln w="28575">
            <a:solidFill>
              <a:srgbClr val="00B0F0"/>
            </a:solidFill>
            <a:extLst>
              <a:ext uri="{C807C97D-BFC1-408E-A445-0C87EB9F89A2}">
                <ask:lineSketchStyleProps xmlns:ask="http://schemas.microsoft.com/office/drawing/2018/sketchyshapes" sd="2241321503">
                  <a:custGeom>
                    <a:avLst/>
                    <a:gdLst>
                      <a:gd name="connsiteX0" fmla="*/ 0 w 3570208"/>
                      <a:gd name="connsiteY0" fmla="*/ 0 h 461665"/>
                      <a:gd name="connsiteX1" fmla="*/ 595035 w 3570208"/>
                      <a:gd name="connsiteY1" fmla="*/ 0 h 461665"/>
                      <a:gd name="connsiteX2" fmla="*/ 1082963 w 3570208"/>
                      <a:gd name="connsiteY2" fmla="*/ 0 h 461665"/>
                      <a:gd name="connsiteX3" fmla="*/ 1677998 w 3570208"/>
                      <a:gd name="connsiteY3" fmla="*/ 0 h 461665"/>
                      <a:gd name="connsiteX4" fmla="*/ 2201628 w 3570208"/>
                      <a:gd name="connsiteY4" fmla="*/ 0 h 461665"/>
                      <a:gd name="connsiteX5" fmla="*/ 2796663 w 3570208"/>
                      <a:gd name="connsiteY5" fmla="*/ 0 h 461665"/>
                      <a:gd name="connsiteX6" fmla="*/ 3570208 w 3570208"/>
                      <a:gd name="connsiteY6" fmla="*/ 0 h 461665"/>
                      <a:gd name="connsiteX7" fmla="*/ 3570208 w 3570208"/>
                      <a:gd name="connsiteY7" fmla="*/ 461665 h 461665"/>
                      <a:gd name="connsiteX8" fmla="*/ 2975173 w 3570208"/>
                      <a:gd name="connsiteY8" fmla="*/ 461665 h 461665"/>
                      <a:gd name="connsiteX9" fmla="*/ 2487245 w 3570208"/>
                      <a:gd name="connsiteY9" fmla="*/ 461665 h 461665"/>
                      <a:gd name="connsiteX10" fmla="*/ 1927912 w 3570208"/>
                      <a:gd name="connsiteY10" fmla="*/ 461665 h 461665"/>
                      <a:gd name="connsiteX11" fmla="*/ 1368580 w 3570208"/>
                      <a:gd name="connsiteY11" fmla="*/ 461665 h 461665"/>
                      <a:gd name="connsiteX12" fmla="*/ 880651 w 3570208"/>
                      <a:gd name="connsiteY12" fmla="*/ 461665 h 461665"/>
                      <a:gd name="connsiteX13" fmla="*/ 0 w 3570208"/>
                      <a:gd name="connsiteY13" fmla="*/ 461665 h 461665"/>
                      <a:gd name="connsiteX14" fmla="*/ 0 w 3570208"/>
                      <a:gd name="connsiteY14"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0208" h="461665" extrusionOk="0">
                        <a:moveTo>
                          <a:pt x="0" y="0"/>
                        </a:moveTo>
                        <a:cubicBezTo>
                          <a:pt x="294233" y="-12665"/>
                          <a:pt x="379088" y="-21011"/>
                          <a:pt x="595035" y="0"/>
                        </a:cubicBezTo>
                        <a:cubicBezTo>
                          <a:pt x="810982" y="21011"/>
                          <a:pt x="858351" y="-13432"/>
                          <a:pt x="1082963" y="0"/>
                        </a:cubicBezTo>
                        <a:cubicBezTo>
                          <a:pt x="1307575" y="13432"/>
                          <a:pt x="1514027" y="-5429"/>
                          <a:pt x="1677998" y="0"/>
                        </a:cubicBezTo>
                        <a:cubicBezTo>
                          <a:pt x="1841969" y="5429"/>
                          <a:pt x="1957059" y="17397"/>
                          <a:pt x="2201628" y="0"/>
                        </a:cubicBezTo>
                        <a:cubicBezTo>
                          <a:pt x="2446197" y="-17397"/>
                          <a:pt x="2676635" y="4772"/>
                          <a:pt x="2796663" y="0"/>
                        </a:cubicBezTo>
                        <a:cubicBezTo>
                          <a:pt x="2916691" y="-4772"/>
                          <a:pt x="3245901" y="37971"/>
                          <a:pt x="3570208" y="0"/>
                        </a:cubicBezTo>
                        <a:cubicBezTo>
                          <a:pt x="3587798" y="98670"/>
                          <a:pt x="3579919" y="303555"/>
                          <a:pt x="3570208" y="461665"/>
                        </a:cubicBezTo>
                        <a:cubicBezTo>
                          <a:pt x="3307362" y="438546"/>
                          <a:pt x="3238158" y="451202"/>
                          <a:pt x="2975173" y="461665"/>
                        </a:cubicBezTo>
                        <a:cubicBezTo>
                          <a:pt x="2712188" y="472128"/>
                          <a:pt x="2687079" y="480578"/>
                          <a:pt x="2487245" y="461665"/>
                        </a:cubicBezTo>
                        <a:cubicBezTo>
                          <a:pt x="2287411" y="442752"/>
                          <a:pt x="2197618" y="464491"/>
                          <a:pt x="1927912" y="461665"/>
                        </a:cubicBezTo>
                        <a:cubicBezTo>
                          <a:pt x="1658206" y="458839"/>
                          <a:pt x="1532308" y="468311"/>
                          <a:pt x="1368580" y="461665"/>
                        </a:cubicBezTo>
                        <a:cubicBezTo>
                          <a:pt x="1204852" y="455019"/>
                          <a:pt x="1022875" y="463651"/>
                          <a:pt x="880651" y="461665"/>
                        </a:cubicBezTo>
                        <a:cubicBezTo>
                          <a:pt x="738427" y="459679"/>
                          <a:pt x="399338" y="461938"/>
                          <a:pt x="0" y="461665"/>
                        </a:cubicBezTo>
                        <a:cubicBezTo>
                          <a:pt x="22743" y="329063"/>
                          <a:pt x="-10472" y="208384"/>
                          <a:pt x="0" y="0"/>
                        </a:cubicBezTo>
                        <a:close/>
                      </a:path>
                    </a:pathLst>
                  </a:custGeom>
                  <ask:type>
                    <ask:lineSketchFreehand/>
                  </ask:type>
                </ask:lineSketchStyleProps>
              </a:ext>
            </a:extLst>
          </a:ln>
        </p:spPr>
        <p:txBody>
          <a:bodyPr wrap="none" rtlCol="0">
            <a:spAutoFit/>
          </a:bodyPr>
          <a:lstStyle/>
          <a:p>
            <a:r>
              <a:rPr lang="en-IQ" sz="2400" b="1" i="1" dirty="0">
                <a:solidFill>
                  <a:srgbClr val="C00000"/>
                </a:solidFill>
                <a:latin typeface="Times New Roman" panose="02020603050405020304" pitchFamily="18" charset="0"/>
                <a:cs typeface="Times New Roman" panose="02020603050405020304" pitchFamily="18" charset="0"/>
              </a:rPr>
              <a:t>Checking Compreh</a:t>
            </a:r>
            <a:r>
              <a:rPr lang="en-US" sz="2400" b="1" i="1" dirty="0" err="1">
                <a:solidFill>
                  <a:srgbClr val="C00000"/>
                </a:solidFill>
                <a:latin typeface="Times New Roman" panose="02020603050405020304" pitchFamily="18" charset="0"/>
                <a:cs typeface="Times New Roman" panose="02020603050405020304" pitchFamily="18" charset="0"/>
              </a:rPr>
              <a:t>en</a:t>
            </a:r>
            <a:r>
              <a:rPr lang="en-IQ" sz="2400" b="1" i="1" dirty="0">
                <a:solidFill>
                  <a:srgbClr val="C00000"/>
                </a:solidFill>
                <a:latin typeface="Times New Roman" panose="02020603050405020304" pitchFamily="18" charset="0"/>
                <a:cs typeface="Times New Roman" panose="02020603050405020304" pitchFamily="18" charset="0"/>
              </a:rPr>
              <a:t>sion </a:t>
            </a:r>
          </a:p>
        </p:txBody>
      </p:sp>
      <p:pic>
        <p:nvPicPr>
          <p:cNvPr id="3" name="Picture 2">
            <a:extLst>
              <a:ext uri="{FF2B5EF4-FFF2-40B4-BE49-F238E27FC236}">
                <a16:creationId xmlns:a16="http://schemas.microsoft.com/office/drawing/2014/main" id="{C65D2252-5814-BC43-B2FD-5C06C2447164}"/>
              </a:ext>
            </a:extLst>
          </p:cNvPr>
          <p:cNvPicPr>
            <a:picLocks noChangeAspect="1"/>
          </p:cNvPicPr>
          <p:nvPr/>
        </p:nvPicPr>
        <p:blipFill>
          <a:blip r:embed="rId3"/>
          <a:stretch>
            <a:fillRect/>
          </a:stretch>
        </p:blipFill>
        <p:spPr>
          <a:xfrm>
            <a:off x="8122919" y="1029877"/>
            <a:ext cx="3606107" cy="3919682"/>
          </a:xfrm>
          <a:prstGeom prst="rect">
            <a:avLst/>
          </a:prstGeom>
          <a:ln w="38100">
            <a:solidFill>
              <a:schemeClr val="accent6"/>
            </a:solidFill>
            <a:extLst>
              <a:ext uri="{C807C97D-BFC1-408E-A445-0C87EB9F89A2}">
                <ask:lineSketchStyleProps xmlns:ask="http://schemas.microsoft.com/office/drawing/2018/sketchyshapes">
                  <ask:type>
                    <ask:lineSketchFreehand/>
                  </ask:type>
                </ask:lineSketchStyleProps>
              </a:ext>
            </a:extLst>
          </a:ln>
        </p:spPr>
      </p:pic>
    </p:spTree>
    <p:extLst>
      <p:ext uri="{BB962C8B-B14F-4D97-AF65-F5344CB8AC3E}">
        <p14:creationId xmlns:p14="http://schemas.microsoft.com/office/powerpoint/2010/main" val="3556683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8B30A-8425-614E-8D46-2AE01E712E84}"/>
              </a:ext>
            </a:extLst>
          </p:cNvPr>
          <p:cNvSpPr>
            <a:spLocks noGrp="1"/>
          </p:cNvSpPr>
          <p:nvPr>
            <p:ph type="title"/>
          </p:nvPr>
        </p:nvSpPr>
        <p:spPr>
          <a:xfrm>
            <a:off x="408709" y="4908"/>
            <a:ext cx="10515600" cy="315912"/>
          </a:xfrm>
        </p:spPr>
        <p:txBody>
          <a:bodyPr>
            <a:normAutofit fontScale="90000"/>
          </a:bodyPr>
          <a:lstStyle/>
          <a:p>
            <a:pPr algn="ctr"/>
            <a:br>
              <a:rPr lang="en-US" sz="1800" b="1" u="sng"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br>
            <a:br>
              <a:rPr lang="en-US" sz="1800" b="1" u="sng"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br>
            <a:br>
              <a:rPr lang="en-US" sz="1800" b="1" u="sng"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br>
            <a:r>
              <a:rPr lang="en-US" sz="20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Ionization Constant of Weak </a:t>
            </a:r>
            <a:r>
              <a:rPr lang="en-US" sz="2000" b="1" u="sng" dirty="0">
                <a:solidFill>
                  <a:srgbClr val="C00000"/>
                </a:solidFill>
                <a:latin typeface="Times New Roman" panose="02020603050405020304" pitchFamily="18" charset="0"/>
                <a:ea typeface="Calibri" panose="020F0502020204030204" pitchFamily="34" charset="0"/>
                <a:cs typeface="Arial" panose="020B0604020202020204" pitchFamily="34" charset="0"/>
              </a:rPr>
              <a:t>M</a:t>
            </a:r>
            <a:r>
              <a:rPr lang="en-US" sz="20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onotropic </a:t>
            </a:r>
            <a:r>
              <a:rPr lang="en-US" sz="2000" b="1" u="sng" dirty="0">
                <a:solidFill>
                  <a:srgbClr val="C00000"/>
                </a:solidFill>
                <a:latin typeface="Times New Roman" panose="02020603050405020304" pitchFamily="18" charset="0"/>
                <a:ea typeface="Calibri" panose="020F0502020204030204" pitchFamily="34" charset="0"/>
                <a:cs typeface="Arial" panose="020B0604020202020204" pitchFamily="34" charset="0"/>
              </a:rPr>
              <a:t>A</a:t>
            </a:r>
            <a:r>
              <a:rPr lang="en-US" sz="20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cids (K</a:t>
            </a:r>
            <a:r>
              <a:rPr lang="en-US" sz="2000" b="1" u="sng"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a:t>
            </a:r>
            <a:r>
              <a:rPr lang="en-US" sz="20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and pH of Solution </a:t>
            </a:r>
            <a:br>
              <a:rPr lang="en-IQ" sz="1800" dirty="0">
                <a:effectLst/>
                <a:latin typeface="Calibri" panose="020F0502020204030204" pitchFamily="34" charset="0"/>
                <a:ea typeface="Calibri" panose="020F0502020204030204" pitchFamily="34" charset="0"/>
                <a:cs typeface="Arial" panose="020B0604020202020204" pitchFamily="34" charset="0"/>
              </a:rPr>
            </a:br>
            <a:endParaRPr lang="en-IQ" dirty="0"/>
          </a:p>
        </p:txBody>
      </p:sp>
      <p:sp>
        <p:nvSpPr>
          <p:cNvPr id="3" name="Content Placeholder 2">
            <a:extLst>
              <a:ext uri="{FF2B5EF4-FFF2-40B4-BE49-F238E27FC236}">
                <a16:creationId xmlns:a16="http://schemas.microsoft.com/office/drawing/2014/main" id="{83D83BC7-CDAC-4A44-9879-440190FD0346}"/>
              </a:ext>
            </a:extLst>
          </p:cNvPr>
          <p:cNvSpPr>
            <a:spLocks noGrp="1"/>
          </p:cNvSpPr>
          <p:nvPr>
            <p:ph idx="1"/>
          </p:nvPr>
        </p:nvSpPr>
        <p:spPr>
          <a:xfrm>
            <a:off x="353291" y="445511"/>
            <a:ext cx="10515600" cy="4351338"/>
          </a:xfrm>
        </p:spPr>
        <p:txBody>
          <a:bodyPr/>
          <a:lstStyle/>
          <a:p>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Let us consider a solution of a weak monobasic acid AH which reacts with water to give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endParaRPr lang="en-IQ" dirty="0"/>
          </a:p>
        </p:txBody>
      </p:sp>
      <p:sp>
        <p:nvSpPr>
          <p:cNvPr id="5" name="Slide Number Placeholder 4">
            <a:extLst>
              <a:ext uri="{FF2B5EF4-FFF2-40B4-BE49-F238E27FC236}">
                <a16:creationId xmlns:a16="http://schemas.microsoft.com/office/drawing/2014/main" id="{2FF91204-FC1D-0741-96C2-0B4AC66F4488}"/>
              </a:ext>
            </a:extLst>
          </p:cNvPr>
          <p:cNvSpPr>
            <a:spLocks noGrp="1"/>
          </p:cNvSpPr>
          <p:nvPr>
            <p:ph type="sldNum" sz="quarter" idx="12"/>
          </p:nvPr>
        </p:nvSpPr>
        <p:spPr/>
        <p:txBody>
          <a:bodyPr/>
          <a:lstStyle/>
          <a:p>
            <a:fld id="{6922B37E-6FAD-AE4E-AFEB-EA2EE6BF0F32}" type="slidenum">
              <a:rPr lang="en-IQ" smtClean="0"/>
              <a:t>32</a:t>
            </a:fld>
            <a:endParaRPr lang="en-IQ"/>
          </a:p>
        </p:txBody>
      </p:sp>
      <p:sp>
        <p:nvSpPr>
          <p:cNvPr id="6" name="TextBox 5">
            <a:extLst>
              <a:ext uri="{FF2B5EF4-FFF2-40B4-BE49-F238E27FC236}">
                <a16:creationId xmlns:a16="http://schemas.microsoft.com/office/drawing/2014/main" id="{D7D95EA1-4FE9-D241-8376-B08BACC19308}"/>
              </a:ext>
            </a:extLst>
          </p:cNvPr>
          <p:cNvSpPr txBox="1"/>
          <p:nvPr/>
        </p:nvSpPr>
        <p:spPr>
          <a:xfrm>
            <a:off x="7132700" y="773028"/>
            <a:ext cx="4103337" cy="1200329"/>
          </a:xfrm>
          <a:prstGeom prst="rect">
            <a:avLst/>
          </a:prstGeom>
          <a:noFill/>
          <a:ln w="28575">
            <a:solidFill>
              <a:schemeClr val="accent1"/>
            </a:solidFill>
            <a:extLst>
              <a:ext uri="{C807C97D-BFC1-408E-A445-0C87EB9F89A2}">
                <ask:lineSketchStyleProps xmlns:ask="http://schemas.microsoft.com/office/drawing/2018/sketchyshapes">
                  <ask:type>
                    <ask:lineSketchCurved/>
                  </ask:type>
                </ask:lineSketchStyleProps>
              </a:ext>
            </a:extLst>
          </a:ln>
        </p:spPr>
        <p:txBody>
          <a:bodyPr wrap="square" rtlCol="0">
            <a:spAutoFit/>
          </a:bodyPr>
          <a:lstStyle/>
          <a:p>
            <a:r>
              <a:rPr lang="en-IQ" b="1" dirty="0">
                <a:solidFill>
                  <a:srgbClr val="C00000"/>
                </a:solidFill>
              </a:rPr>
              <a:t>K</a:t>
            </a:r>
            <a:r>
              <a:rPr lang="en-IQ" b="1" baseline="-25000" dirty="0">
                <a:solidFill>
                  <a:srgbClr val="C00000"/>
                </a:solidFill>
              </a:rPr>
              <a:t>a</a:t>
            </a:r>
            <a:r>
              <a:rPr lang="en-IQ" b="1" dirty="0">
                <a:solidFill>
                  <a:srgbClr val="C00000"/>
                </a:solidFill>
              </a:rPr>
              <a:t> is large means more </a:t>
            </a:r>
            <a:r>
              <a:rPr lang="en-US" b="1" dirty="0">
                <a:solidFill>
                  <a:srgbClr val="C00000"/>
                </a:solidFill>
              </a:rPr>
              <a:t>products </a:t>
            </a:r>
            <a:endParaRPr lang="en-IQ" b="1" dirty="0">
              <a:solidFill>
                <a:srgbClr val="C00000"/>
              </a:solidFill>
            </a:endParaRPr>
          </a:p>
          <a:p>
            <a:r>
              <a:rPr lang="en-IQ" b="1" dirty="0">
                <a:solidFill>
                  <a:srgbClr val="C00000"/>
                </a:solidFill>
              </a:rPr>
              <a:t>K</a:t>
            </a:r>
            <a:r>
              <a:rPr lang="en-IQ" b="1" baseline="-25000" dirty="0">
                <a:solidFill>
                  <a:srgbClr val="C00000"/>
                </a:solidFill>
              </a:rPr>
              <a:t>a</a:t>
            </a:r>
            <a:r>
              <a:rPr lang="en-IQ" b="1" dirty="0">
                <a:solidFill>
                  <a:srgbClr val="C00000"/>
                </a:solidFill>
              </a:rPr>
              <a:t> is smal</a:t>
            </a:r>
            <a:r>
              <a:rPr lang="en-US" b="1" dirty="0">
                <a:solidFill>
                  <a:srgbClr val="C00000"/>
                </a:solidFill>
              </a:rPr>
              <a:t>l</a:t>
            </a:r>
            <a:r>
              <a:rPr lang="en-IQ" b="1" dirty="0">
                <a:solidFill>
                  <a:srgbClr val="C00000"/>
                </a:solidFill>
              </a:rPr>
              <a:t> means more reactants</a:t>
            </a:r>
          </a:p>
          <a:p>
            <a:r>
              <a:rPr lang="en-IQ" b="1" dirty="0">
                <a:solidFill>
                  <a:srgbClr val="C00000"/>
                </a:solidFill>
              </a:rPr>
              <a:t>K</a:t>
            </a:r>
            <a:r>
              <a:rPr lang="en-IQ" b="1" baseline="-25000" dirty="0">
                <a:solidFill>
                  <a:srgbClr val="C00000"/>
                </a:solidFill>
              </a:rPr>
              <a:t>a</a:t>
            </a:r>
            <a:r>
              <a:rPr lang="en-IQ" b="1" dirty="0">
                <a:solidFill>
                  <a:srgbClr val="C00000"/>
                </a:solidFill>
              </a:rPr>
              <a:t> large </a:t>
            </a:r>
            <a:r>
              <a:rPr lang="en-US" b="1" dirty="0">
                <a:solidFill>
                  <a:srgbClr val="C00000"/>
                </a:solidFill>
              </a:rPr>
              <a:t>means </a:t>
            </a:r>
            <a:r>
              <a:rPr lang="en-IQ" b="1" dirty="0">
                <a:solidFill>
                  <a:srgbClr val="C00000"/>
                </a:solidFill>
              </a:rPr>
              <a:t>more acidic and low</a:t>
            </a:r>
            <a:r>
              <a:rPr lang="en-US" b="1" dirty="0">
                <a:solidFill>
                  <a:srgbClr val="C00000"/>
                </a:solidFill>
              </a:rPr>
              <a:t>er</a:t>
            </a:r>
            <a:r>
              <a:rPr lang="en-IQ" b="1" dirty="0">
                <a:solidFill>
                  <a:srgbClr val="C00000"/>
                </a:solidFill>
              </a:rPr>
              <a:t> PH </a:t>
            </a:r>
          </a:p>
          <a:p>
            <a:endParaRPr lang="en-IQ" dirty="0"/>
          </a:p>
        </p:txBody>
      </p:sp>
      <p:sp>
        <p:nvSpPr>
          <p:cNvPr id="9" name="TextBox 8">
            <a:extLst>
              <a:ext uri="{FF2B5EF4-FFF2-40B4-BE49-F238E27FC236}">
                <a16:creationId xmlns:a16="http://schemas.microsoft.com/office/drawing/2014/main" id="{4FEC247F-3D16-C041-B8B4-CBB28C30D68D}"/>
              </a:ext>
            </a:extLst>
          </p:cNvPr>
          <p:cNvSpPr txBox="1"/>
          <p:nvPr/>
        </p:nvSpPr>
        <p:spPr>
          <a:xfrm>
            <a:off x="10099019" y="2396687"/>
            <a:ext cx="1407180" cy="1292662"/>
          </a:xfrm>
          <a:prstGeom prst="rect">
            <a:avLst/>
          </a:prstGeom>
          <a:noFill/>
          <a:ln>
            <a:solidFill>
              <a:schemeClr val="accent1"/>
            </a:solidFill>
          </a:ln>
        </p:spPr>
        <p:txBody>
          <a:bodyPr wrap="none" rtlCol="0">
            <a:spAutoFit/>
          </a:bodyPr>
          <a:lstStyle/>
          <a:p>
            <a:r>
              <a:rPr lang="en-IQ" b="1" u="sng" dirty="0">
                <a:solidFill>
                  <a:srgbClr val="C00000"/>
                </a:solidFill>
              </a:rPr>
              <a:t>ICE box </a:t>
            </a:r>
          </a:p>
          <a:p>
            <a:r>
              <a:rPr lang="en-IQ" sz="2000" b="1" dirty="0">
                <a:solidFill>
                  <a:srgbClr val="C00000"/>
                </a:solidFill>
              </a:rPr>
              <a:t>I</a:t>
            </a:r>
            <a:r>
              <a:rPr lang="en-IQ" sz="2000" b="1" dirty="0"/>
              <a:t>nitial </a:t>
            </a:r>
          </a:p>
          <a:p>
            <a:r>
              <a:rPr lang="en-IQ" sz="2000" b="1" dirty="0">
                <a:solidFill>
                  <a:srgbClr val="C00000"/>
                </a:solidFill>
              </a:rPr>
              <a:t>C</a:t>
            </a:r>
            <a:r>
              <a:rPr lang="en-IQ" sz="2000" b="1" dirty="0"/>
              <a:t>hange</a:t>
            </a:r>
          </a:p>
          <a:p>
            <a:r>
              <a:rPr lang="en-IQ" sz="2000" b="1" dirty="0">
                <a:solidFill>
                  <a:srgbClr val="C00000"/>
                </a:solidFill>
              </a:rPr>
              <a:t>E</a:t>
            </a:r>
            <a:r>
              <a:rPr lang="en-IQ" sz="2000" b="1" dirty="0"/>
              <a:t>quilibrium</a:t>
            </a:r>
          </a:p>
        </p:txBody>
      </p:sp>
      <p:pic>
        <p:nvPicPr>
          <p:cNvPr id="11" name="Picture 10">
            <a:extLst>
              <a:ext uri="{FF2B5EF4-FFF2-40B4-BE49-F238E27FC236}">
                <a16:creationId xmlns:a16="http://schemas.microsoft.com/office/drawing/2014/main" id="{CE138A3A-1E28-FD43-9FDC-ABDADFF6ED81}"/>
              </a:ext>
            </a:extLst>
          </p:cNvPr>
          <p:cNvPicPr>
            <a:picLocks noChangeAspect="1"/>
          </p:cNvPicPr>
          <p:nvPr/>
        </p:nvPicPr>
        <p:blipFill>
          <a:blip r:embed="rId2"/>
          <a:stretch>
            <a:fillRect/>
          </a:stretch>
        </p:blipFill>
        <p:spPr>
          <a:xfrm>
            <a:off x="9258372" y="3737254"/>
            <a:ext cx="2862675" cy="2667001"/>
          </a:xfrm>
          <a:prstGeom prst="rect">
            <a:avLst/>
          </a:prstGeom>
        </p:spPr>
      </p:pic>
      <p:grpSp>
        <p:nvGrpSpPr>
          <p:cNvPr id="33" name="Group 32">
            <a:extLst>
              <a:ext uri="{FF2B5EF4-FFF2-40B4-BE49-F238E27FC236}">
                <a16:creationId xmlns:a16="http://schemas.microsoft.com/office/drawing/2014/main" id="{EDD50C66-1C93-0E43-8840-AAD3403ED7EE}"/>
              </a:ext>
            </a:extLst>
          </p:cNvPr>
          <p:cNvGrpSpPr/>
          <p:nvPr/>
        </p:nvGrpSpPr>
        <p:grpSpPr>
          <a:xfrm>
            <a:off x="311859" y="773028"/>
            <a:ext cx="6025655" cy="6080064"/>
            <a:chOff x="311859" y="773028"/>
            <a:chExt cx="6025655" cy="6080064"/>
          </a:xfrm>
        </p:grpSpPr>
        <p:pic>
          <p:nvPicPr>
            <p:cNvPr id="25" name="Picture 24">
              <a:extLst>
                <a:ext uri="{FF2B5EF4-FFF2-40B4-BE49-F238E27FC236}">
                  <a16:creationId xmlns:a16="http://schemas.microsoft.com/office/drawing/2014/main" id="{02F6488E-878A-0F4A-9699-C0AB2882A648}"/>
                </a:ext>
              </a:extLst>
            </p:cNvPr>
            <p:cNvPicPr>
              <a:picLocks noChangeAspect="1"/>
            </p:cNvPicPr>
            <p:nvPr/>
          </p:nvPicPr>
          <p:blipFill>
            <a:blip r:embed="rId3"/>
            <a:stretch>
              <a:fillRect/>
            </a:stretch>
          </p:blipFill>
          <p:spPr>
            <a:xfrm>
              <a:off x="311859" y="773028"/>
              <a:ext cx="6025655" cy="5583322"/>
            </a:xfrm>
            <a:prstGeom prst="rect">
              <a:avLst/>
            </a:prstGeom>
            <a:ln w="38100">
              <a:solidFill>
                <a:srgbClr val="00B0F0"/>
              </a:solidFill>
              <a:prstDash val="dashDot"/>
            </a:ln>
          </p:spPr>
        </p:pic>
        <p:pic>
          <p:nvPicPr>
            <p:cNvPr id="32" name="Picture 31">
              <a:extLst>
                <a:ext uri="{FF2B5EF4-FFF2-40B4-BE49-F238E27FC236}">
                  <a16:creationId xmlns:a16="http://schemas.microsoft.com/office/drawing/2014/main" id="{03A9CAE8-C13B-AF48-8234-92461A048E94}"/>
                </a:ext>
              </a:extLst>
            </p:cNvPr>
            <p:cNvPicPr>
              <a:picLocks noChangeAspect="1"/>
            </p:cNvPicPr>
            <p:nvPr/>
          </p:nvPicPr>
          <p:blipFill>
            <a:blip r:embed="rId4"/>
            <a:stretch>
              <a:fillRect/>
            </a:stretch>
          </p:blipFill>
          <p:spPr>
            <a:xfrm>
              <a:off x="1826086" y="6412489"/>
              <a:ext cx="3203114" cy="440603"/>
            </a:xfrm>
            <a:prstGeom prst="rect">
              <a:avLst/>
            </a:prstGeom>
          </p:spPr>
        </p:pic>
      </p:grpSp>
      <p:pic>
        <p:nvPicPr>
          <p:cNvPr id="35" name="Picture 34">
            <a:extLst>
              <a:ext uri="{FF2B5EF4-FFF2-40B4-BE49-F238E27FC236}">
                <a16:creationId xmlns:a16="http://schemas.microsoft.com/office/drawing/2014/main" id="{D0B333A3-2D1C-E049-84AE-2D058D4CE5E2}"/>
              </a:ext>
            </a:extLst>
          </p:cNvPr>
          <p:cNvPicPr>
            <a:picLocks noChangeAspect="1"/>
          </p:cNvPicPr>
          <p:nvPr/>
        </p:nvPicPr>
        <p:blipFill rotWithShape="1">
          <a:blip r:embed="rId5"/>
          <a:srcRect l="3896" t="3846" r="7359"/>
          <a:stretch/>
        </p:blipFill>
        <p:spPr>
          <a:xfrm>
            <a:off x="6812870" y="2243693"/>
            <a:ext cx="1943205" cy="2278509"/>
          </a:xfrm>
          <a:prstGeom prst="rect">
            <a:avLst/>
          </a:prstGeom>
        </p:spPr>
      </p:pic>
      <p:sp>
        <p:nvSpPr>
          <p:cNvPr id="36" name="TextBox 35">
            <a:extLst>
              <a:ext uri="{FF2B5EF4-FFF2-40B4-BE49-F238E27FC236}">
                <a16:creationId xmlns:a16="http://schemas.microsoft.com/office/drawing/2014/main" id="{3B374C2F-CEE6-2C49-9800-744BED97F6FC}"/>
              </a:ext>
            </a:extLst>
          </p:cNvPr>
          <p:cNvSpPr txBox="1"/>
          <p:nvPr/>
        </p:nvSpPr>
        <p:spPr>
          <a:xfrm>
            <a:off x="6696163" y="4665207"/>
            <a:ext cx="2266016" cy="1200329"/>
          </a:xfrm>
          <a:prstGeom prst="rect">
            <a:avLst/>
          </a:prstGeom>
          <a:noFill/>
          <a:ln>
            <a:solidFill>
              <a:schemeClr val="tx1"/>
            </a:solidFill>
          </a:ln>
        </p:spPr>
        <p:txBody>
          <a:bodyPr wrap="square" rtlCol="0">
            <a:spAutoFit/>
          </a:bodyPr>
          <a:lstStyle/>
          <a:p>
            <a:r>
              <a:rPr lang="en-IQ" b="1" dirty="0">
                <a:solidFill>
                  <a:srgbClr val="C00000"/>
                </a:solidFill>
              </a:rPr>
              <a:t>Polyprotic acid became less acidic with each deproton</a:t>
            </a:r>
            <a:r>
              <a:rPr lang="en-US" b="1" dirty="0">
                <a:solidFill>
                  <a:srgbClr val="C00000"/>
                </a:solidFill>
              </a:rPr>
              <a:t>a</a:t>
            </a:r>
            <a:r>
              <a:rPr lang="en-IQ" b="1" dirty="0">
                <a:solidFill>
                  <a:srgbClr val="C00000"/>
                </a:solidFill>
              </a:rPr>
              <a:t>tion </a:t>
            </a:r>
            <a:r>
              <a:rPr lang="en-IQ" dirty="0"/>
              <a:t> </a:t>
            </a:r>
          </a:p>
        </p:txBody>
      </p:sp>
    </p:spTree>
    <p:extLst>
      <p:ext uri="{BB962C8B-B14F-4D97-AF65-F5344CB8AC3E}">
        <p14:creationId xmlns:p14="http://schemas.microsoft.com/office/powerpoint/2010/main" val="1742688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D3295-24DF-FE42-A9DA-AB49A25F07E7}"/>
              </a:ext>
            </a:extLst>
          </p:cNvPr>
          <p:cNvSpPr>
            <a:spLocks noGrp="1"/>
          </p:cNvSpPr>
          <p:nvPr>
            <p:ph type="sldNum" sz="quarter" idx="12"/>
          </p:nvPr>
        </p:nvSpPr>
        <p:spPr/>
        <p:txBody>
          <a:bodyPr/>
          <a:lstStyle/>
          <a:p>
            <a:fld id="{6922B37E-6FAD-AE4E-AFEB-EA2EE6BF0F32}" type="slidenum">
              <a:rPr lang="en-IQ" smtClean="0"/>
              <a:t>33</a:t>
            </a:fld>
            <a:endParaRPr lang="en-IQ"/>
          </a:p>
        </p:txBody>
      </p:sp>
      <p:sp>
        <p:nvSpPr>
          <p:cNvPr id="7" name="Rectangle 6">
            <a:extLst>
              <a:ext uri="{FF2B5EF4-FFF2-40B4-BE49-F238E27FC236}">
                <a16:creationId xmlns:a16="http://schemas.microsoft.com/office/drawing/2014/main" id="{B1D4FFF0-33FE-6649-8B69-78A7C8AFE795}"/>
              </a:ext>
            </a:extLst>
          </p:cNvPr>
          <p:cNvSpPr/>
          <p:nvPr/>
        </p:nvSpPr>
        <p:spPr>
          <a:xfrm>
            <a:off x="2521527" y="4270664"/>
            <a:ext cx="540327" cy="110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pic>
        <p:nvPicPr>
          <p:cNvPr id="9" name="Picture 8">
            <a:extLst>
              <a:ext uri="{FF2B5EF4-FFF2-40B4-BE49-F238E27FC236}">
                <a16:creationId xmlns:a16="http://schemas.microsoft.com/office/drawing/2014/main" id="{4FD3C238-DBF3-F741-9AAC-C2E868D68EB2}"/>
              </a:ext>
            </a:extLst>
          </p:cNvPr>
          <p:cNvPicPr>
            <a:picLocks noChangeAspect="1"/>
          </p:cNvPicPr>
          <p:nvPr/>
        </p:nvPicPr>
        <p:blipFill>
          <a:blip r:embed="rId2"/>
          <a:stretch>
            <a:fillRect/>
          </a:stretch>
        </p:blipFill>
        <p:spPr>
          <a:xfrm>
            <a:off x="1411431" y="396875"/>
            <a:ext cx="9369137" cy="5959475"/>
          </a:xfrm>
          <a:prstGeom prst="rect">
            <a:avLst/>
          </a:prstGeom>
          <a:ln w="57150">
            <a:solidFill>
              <a:srgbClr val="00B0F0"/>
            </a:solidFill>
            <a:extLst>
              <a:ext uri="{C807C97D-BFC1-408E-A445-0C87EB9F89A2}">
                <ask:lineSketchStyleProps xmlns:ask="http://schemas.microsoft.com/office/drawing/2018/sketchyshapes">
                  <ask:type>
                    <ask:lineSketchScribble/>
                  </ask:type>
                </ask:lineSketchStyleProps>
              </a:ext>
            </a:extLst>
          </a:ln>
        </p:spPr>
      </p:pic>
    </p:spTree>
    <p:extLst>
      <p:ext uri="{BB962C8B-B14F-4D97-AF65-F5344CB8AC3E}">
        <p14:creationId xmlns:p14="http://schemas.microsoft.com/office/powerpoint/2010/main" val="1645399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FD928D-F839-4148-801E-ED7F11E16B52}"/>
                  </a:ext>
                </a:extLst>
              </p:cNvPr>
              <p:cNvSpPr>
                <a:spLocks noGrp="1"/>
              </p:cNvSpPr>
              <p:nvPr>
                <p:ph idx="1"/>
              </p:nvPr>
            </p:nvSpPr>
            <p:spPr>
              <a:xfrm>
                <a:off x="96982" y="0"/>
                <a:ext cx="11513128" cy="6721475"/>
              </a:xfrm>
            </p:spPr>
            <p:txBody>
              <a:bodyPr>
                <a:normAutofit lnSpcReduction="10000"/>
              </a:bodyPr>
              <a:lstStyle/>
              <a:p>
                <a:pPr marL="228600" indent="-228600" algn="l" defTabSz="914400" rtl="0" eaLnBrk="1" latinLnBrk="0" hangingPunct="1">
                  <a:lnSpc>
                    <a:spcPct val="90000"/>
                  </a:lnSpc>
                  <a:spcBef>
                    <a:spcPts val="1000"/>
                  </a:spcBef>
                  <a:buFont typeface="Arial" panose="020B0604020202020204" pitchFamily="34" charset="0"/>
                  <a:buChar char="•"/>
                </a:pPr>
                <a:endParaRPr lang="en-IQ" sz="2400" b="1" dirty="0">
                  <a:solidFill>
                    <a:srgbClr val="C00000"/>
                  </a:solidFill>
                  <a:latin typeface="Times New Roman" panose="02020603050405020304" pitchFamily="18" charset="0"/>
                  <a:cs typeface="Times New Roman" panose="02020603050405020304" pitchFamily="18" charset="0"/>
                </a:endParaRPr>
              </a:p>
              <a:p>
                <a:pPr marL="228600" indent="-228600" algn="l" defTabSz="914400" rtl="0" eaLnBrk="1" latinLnBrk="0" hangingPunct="1">
                  <a:lnSpc>
                    <a:spcPct val="90000"/>
                  </a:lnSpc>
                  <a:spcBef>
                    <a:spcPts val="1000"/>
                  </a:spcBef>
                  <a:buFont typeface="Arial" panose="020B0604020202020204" pitchFamily="34" charset="0"/>
                  <a:buChar char="•"/>
                </a:pPr>
                <a:r>
                  <a:rPr lang="en-IQ" sz="2400" b="1" dirty="0">
                    <a:solidFill>
                      <a:srgbClr val="C00000"/>
                    </a:solidFill>
                    <a:latin typeface="Times New Roman" panose="02020603050405020304" pitchFamily="18" charset="0"/>
                    <a:cs typeface="Times New Roman" panose="02020603050405020304" pitchFamily="18" charset="0"/>
                  </a:rPr>
                  <a:t>What is the pH of a 0.40 M NH</a:t>
                </a:r>
                <a:r>
                  <a:rPr lang="en-IQ" sz="2400" b="1" baseline="-25000" dirty="0">
                    <a:solidFill>
                      <a:srgbClr val="C00000"/>
                    </a:solidFill>
                    <a:latin typeface="Times New Roman" panose="02020603050405020304" pitchFamily="18" charset="0"/>
                    <a:cs typeface="Times New Roman" panose="02020603050405020304" pitchFamily="18" charset="0"/>
                  </a:rPr>
                  <a:t>4</a:t>
                </a:r>
                <a:r>
                  <a:rPr lang="en-IQ" sz="2400" b="1" dirty="0">
                    <a:solidFill>
                      <a:srgbClr val="C00000"/>
                    </a:solidFill>
                    <a:latin typeface="Times New Roman" panose="02020603050405020304" pitchFamily="18" charset="0"/>
                    <a:cs typeface="Times New Roman" panose="02020603050405020304" pitchFamily="18" charset="0"/>
                  </a:rPr>
                  <a:t>Cl? K</a:t>
                </a:r>
                <a:r>
                  <a:rPr lang="en-IQ" sz="2400" b="1" baseline="-25000" dirty="0">
                    <a:solidFill>
                      <a:srgbClr val="C00000"/>
                    </a:solidFill>
                    <a:latin typeface="Times New Roman" panose="02020603050405020304" pitchFamily="18" charset="0"/>
                    <a:cs typeface="Times New Roman" panose="02020603050405020304" pitchFamily="18" charset="0"/>
                  </a:rPr>
                  <a:t>b</a:t>
                </a:r>
                <a:r>
                  <a:rPr lang="en-IQ" sz="2400" b="1" dirty="0">
                    <a:solidFill>
                      <a:srgbClr val="C00000"/>
                    </a:solidFill>
                    <a:latin typeface="Times New Roman" panose="02020603050405020304" pitchFamily="18" charset="0"/>
                    <a:cs typeface="Times New Roman" panose="02020603050405020304" pitchFamily="18" charset="0"/>
                  </a:rPr>
                  <a:t> is 1.8</a:t>
                </a:r>
                <a:r>
                  <a:rPr lang="en-IQ"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 10</a:t>
                </a:r>
                <a:r>
                  <a:rPr lang="en-IQ" sz="2400" b="1" baseline="30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IQ"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ctr" defTabSz="914400" rtl="0" eaLnBrk="1" latinLnBrk="0" hangingPunct="1">
                  <a:lnSpc>
                    <a:spcPct val="90000"/>
                  </a:lnSpc>
                  <a:spcBef>
                    <a:spcPts val="1000"/>
                  </a:spcBef>
                  <a:buNone/>
                </a:pPr>
                <a:endPar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ctr" defTabSz="914400" rtl="0" eaLnBrk="1" latinLnBrk="0" hangingPunct="1">
                  <a:lnSpc>
                    <a:spcPct val="90000"/>
                  </a:lnSpc>
                  <a:spcBef>
                    <a:spcPts val="1000"/>
                  </a:spcBef>
                  <a:buNone/>
                </a:pPr>
                <a:r>
                  <a:rPr lang="en-IQ"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a:t>
                </a:r>
                <a:r>
                  <a:rPr lang="en-IQ" sz="2400" b="1" baseline="-25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4</a:t>
                </a:r>
                <a:r>
                  <a:rPr lang="en-IQ" sz="2400" b="1" baseline="30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IQ"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+H</a:t>
                </a:r>
                <a:r>
                  <a:rPr lang="en-IQ" sz="2400" b="1" baseline="-25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a:t>
                </a:r>
                <a:r>
                  <a:rPr lang="en-IQ"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O</a:t>
                </a:r>
                <a14:m>
                  <m:oMath xmlns:m="http://schemas.openxmlformats.org/officeDocument/2006/math">
                    <m:r>
                      <a:rPr lang="en-IQ" sz="24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IQ"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H</a:t>
                </a:r>
                <a:r>
                  <a:rPr lang="en-IQ" sz="2400" b="1" baseline="-25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3</a:t>
                </a:r>
                <a:r>
                  <a:rPr lang="en-IQ"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O</a:t>
                </a:r>
                <a:r>
                  <a:rPr lang="en-IQ" sz="2400" b="1" baseline="30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IQ"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+NH</a:t>
                </a:r>
                <a:r>
                  <a:rPr lang="en-IQ" sz="2400" b="1" baseline="-25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3</a:t>
                </a:r>
              </a:p>
              <a:p>
                <a:pPr marL="0" indent="0" defTabSz="914400" rtl="0" eaLnBrk="1" latinLnBrk="0" hangingPunct="1">
                  <a:lnSpc>
                    <a:spcPct val="90000"/>
                  </a:lnSpc>
                  <a:spcBef>
                    <a:spcPts val="1000"/>
                  </a:spcBef>
                  <a:buNone/>
                </a:pP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a:t>
                </a:r>
                <a:r>
                  <a:rPr lang="en-IQ"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a:t>
                </a: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0.4                   0            0</a:t>
                </a:r>
              </a:p>
              <a:p>
                <a:pPr marL="0" indent="0" defTabSz="914400" rtl="0" eaLnBrk="1" latinLnBrk="0" hangingPunct="1">
                  <a:lnSpc>
                    <a:spcPct val="90000"/>
                  </a:lnSpc>
                  <a:spcBef>
                    <a:spcPts val="1000"/>
                  </a:spcBef>
                  <a:buNone/>
                </a:pPr>
                <a:r>
                  <a:rPr lang="en-US"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a:t>
                </a: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-x                    +x         +x</a:t>
                </a:r>
              </a:p>
              <a:p>
                <a:pPr marL="0" indent="0" defTabSz="914400" rtl="0" eaLnBrk="1" latinLnBrk="0" hangingPunct="1">
                  <a:lnSpc>
                    <a:spcPct val="90000"/>
                  </a:lnSpc>
                  <a:spcBef>
                    <a:spcPts val="1000"/>
                  </a:spcBef>
                  <a:buNone/>
                </a:pP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a:t>
                </a:r>
                <a:r>
                  <a:rPr lang="en-IQ"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E </a:t>
                </a: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0.4 -x                 x           x</a:t>
                </a:r>
              </a:p>
              <a:p>
                <a:pPr marL="0" indent="0" defTabSz="914400" rtl="0" eaLnBrk="1" latinLnBrk="0" hangingPunct="1">
                  <a:lnSpc>
                    <a:spcPct val="90000"/>
                  </a:lnSpc>
                  <a:spcBef>
                    <a:spcPts val="1000"/>
                  </a:spcBef>
                  <a:buNone/>
                </a:pP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K</a:t>
                </a:r>
                <a:r>
                  <a:rPr lang="en-IQ" sz="2400" baseline="-25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a</a:t>
                </a: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.K</a:t>
                </a:r>
                <a:r>
                  <a:rPr lang="en-IQ" sz="2400" baseline="-25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b</a:t>
                </a: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=K</a:t>
                </a:r>
                <a:r>
                  <a:rPr lang="en-IQ" sz="2400" baseline="-25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w</a:t>
                </a:r>
              </a:p>
              <a:p>
                <a:pPr marL="0" indent="0">
                  <a:buNone/>
                </a:pP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K</a:t>
                </a:r>
                <a:r>
                  <a:rPr lang="en-IQ" sz="2400" baseline="-25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a</a:t>
                </a: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a:t>
                </a:r>
                <a:r>
                  <a:rPr lang="en-IQ" sz="2400" dirty="0">
                    <a:solidFill>
                      <a:srgbClr val="221F1F"/>
                    </a:solidFill>
                    <a:latin typeface="Times New Roman" panose="02020603050405020304" pitchFamily="18" charset="0"/>
                    <a:cs typeface="Times New Roman" panose="02020603050405020304" pitchFamily="18" charset="0"/>
                  </a:rPr>
                  <a:t>1</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 10</a:t>
                </a:r>
                <a:r>
                  <a:rPr lang="en-IQ" sz="24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−14</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IQ" sz="2400" dirty="0">
                    <a:solidFill>
                      <a:srgbClr val="221F1F"/>
                    </a:solidFill>
                    <a:latin typeface="Times New Roman" panose="02020603050405020304" pitchFamily="18" charset="0"/>
                    <a:cs typeface="Times New Roman" panose="02020603050405020304" pitchFamily="18" charset="0"/>
                  </a:rPr>
                  <a:t>1.8</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 10</a:t>
                </a:r>
                <a:r>
                  <a:rPr lang="en-IQ" sz="24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 5.56 × 10</a:t>
                </a:r>
                <a:r>
                  <a:rPr lang="en-IQ" sz="24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−10</a:t>
                </a:r>
              </a:p>
              <a:p>
                <a:pPr marL="0" indent="0">
                  <a:buNone/>
                </a:pP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K</a:t>
                </a:r>
                <a:r>
                  <a:rPr lang="en-IQ" sz="2400" baseline="-25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a </a:t>
                </a: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a:t>
                </a:r>
                <a:r>
                  <a:rPr lang="en-IQ" sz="32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IQ" sz="3200" i="1" smtClean="0">
                            <a:solidFill>
                              <a:srgbClr val="221F1F"/>
                            </a:solidFill>
                            <a:latin typeface="Cambria Math" panose="02040503050406030204" pitchFamily="18" charset="0"/>
                            <a:cs typeface="Times New Roman" panose="02020603050405020304" pitchFamily="18" charset="0"/>
                          </a:rPr>
                        </m:ctrlPr>
                      </m:fPr>
                      <m:num>
                        <m:r>
                          <a:rPr lang="en-US" sz="3200" b="0" i="1" smtClean="0">
                            <a:solidFill>
                              <a:srgbClr val="221F1F"/>
                            </a:solidFill>
                            <a:latin typeface="Cambria Math" panose="02040503050406030204" pitchFamily="18" charset="0"/>
                            <a:cs typeface="Times New Roman" panose="02020603050405020304" pitchFamily="18" charset="0"/>
                          </a:rPr>
                          <m:t>𝑥</m:t>
                        </m:r>
                        <m:r>
                          <a:rPr lang="en-US" sz="3200" b="0" i="1" baseline="30000" smtClean="0">
                            <a:solidFill>
                              <a:srgbClr val="221F1F"/>
                            </a:solidFill>
                            <a:latin typeface="Cambria Math" panose="02040503050406030204" pitchFamily="18" charset="0"/>
                            <a:cs typeface="Times New Roman" panose="02020603050405020304" pitchFamily="18" charset="0"/>
                          </a:rPr>
                          <m:t>2</m:t>
                        </m:r>
                      </m:num>
                      <m:den>
                        <m:r>
                          <a:rPr lang="en-US" sz="3200" b="0" i="1" smtClean="0">
                            <a:solidFill>
                              <a:srgbClr val="221F1F"/>
                            </a:solidFill>
                            <a:latin typeface="Cambria Math" panose="02040503050406030204" pitchFamily="18" charset="0"/>
                            <a:cs typeface="Times New Roman" panose="02020603050405020304" pitchFamily="18" charset="0"/>
                          </a:rPr>
                          <m:t>0.4−</m:t>
                        </m:r>
                        <m:r>
                          <a:rPr lang="en-US" sz="3200" b="0" i="1" smtClean="0">
                            <a:solidFill>
                              <a:srgbClr val="221F1F"/>
                            </a:solidFill>
                            <a:latin typeface="Cambria Math" panose="02040503050406030204" pitchFamily="18" charset="0"/>
                            <a:cs typeface="Times New Roman" panose="02020603050405020304" pitchFamily="18" charset="0"/>
                          </a:rPr>
                          <m:t>𝑥</m:t>
                        </m:r>
                      </m:den>
                    </m:f>
                  </m:oMath>
                </a14:m>
                <a:endPar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X</a:t>
                </a:r>
                <a:r>
                  <a:rPr lang="en-IQ" sz="2400" baseline="30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2</a:t>
                </a: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=2.224 </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10</a:t>
                </a:r>
                <a:r>
                  <a:rPr lang="en-IQ" sz="24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−10</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(take the square root to each side)</a:t>
                </a:r>
              </a:p>
              <a:p>
                <a:pPr marL="0" indent="0">
                  <a:buNone/>
                </a:pPr>
                <a:r>
                  <a:rPr lang="en-US"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X</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=1.49 × 10</a:t>
                </a:r>
                <a:r>
                  <a:rPr lang="en-IQ" sz="24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−5           </a:t>
                </a:r>
                <a:r>
                  <a:rPr lang="en-IQ" sz="2400" baseline="30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x=[H</a:t>
                </a:r>
                <a:r>
                  <a:rPr lang="en-IQ" sz="2400" baseline="-25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a:t>
                </a:r>
                <a:r>
                  <a:rPr lang="en-IQ" sz="24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pH= - log</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[H</a:t>
                </a:r>
                <a:r>
                  <a:rPr lang="en-IQ" sz="2400" baseline="-25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a:t>
                </a:r>
                <a:r>
                  <a:rPr lang="en-IQ" sz="24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en-IQ" sz="24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pH= - log</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[1.49 × 10</a:t>
                </a:r>
                <a:r>
                  <a:rPr lang="en-IQ" sz="24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pH=4.83</a:t>
                </a:r>
              </a:p>
              <a:p>
                <a:pPr marL="0" indent="0">
                  <a:buNone/>
                </a:pPr>
                <a:endPar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IQ" sz="24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IQ" sz="1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IQ" sz="1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defTabSz="914400" rtl="0" eaLnBrk="1" latinLnBrk="0" hangingPunct="1">
                  <a:lnSpc>
                    <a:spcPct val="90000"/>
                  </a:lnSpc>
                  <a:spcBef>
                    <a:spcPts val="1000"/>
                  </a:spcBef>
                  <a:buNone/>
                </a:pPr>
                <a:endParaRPr lang="en-IQ" sz="18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endParaRPr>
              </a:p>
              <a:p>
                <a:pPr marL="0" indent="0" defTabSz="914400" rtl="0" eaLnBrk="1" latinLnBrk="0" hangingPunct="1">
                  <a:lnSpc>
                    <a:spcPct val="90000"/>
                  </a:lnSpc>
                  <a:spcBef>
                    <a:spcPts val="1000"/>
                  </a:spcBef>
                  <a:buNone/>
                </a:pPr>
                <a:endParaRPr lang="en-IQ" sz="18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endParaRPr>
              </a:p>
              <a:p>
                <a:pPr marL="228600" indent="-228600" algn="l" defTabSz="914400" rtl="0" eaLnBrk="1" latinLnBrk="0" hangingPunct="1">
                  <a:lnSpc>
                    <a:spcPct val="90000"/>
                  </a:lnSpc>
                  <a:spcBef>
                    <a:spcPts val="1000"/>
                  </a:spcBef>
                  <a:buFont typeface="Arial" panose="020B0604020202020204" pitchFamily="34" charset="0"/>
                  <a:buChar char="•"/>
                </a:pPr>
                <a:endParaRPr lang="en-IQ" sz="1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indent="-228600" algn="l" defTabSz="914400" rtl="0" eaLnBrk="1" latinLnBrk="0" hangingPunct="1">
                  <a:lnSpc>
                    <a:spcPct val="90000"/>
                  </a:lnSpc>
                  <a:spcBef>
                    <a:spcPts val="1000"/>
                  </a:spcBef>
                  <a:buFont typeface="Arial" panose="020B0604020202020204" pitchFamily="34" charset="0"/>
                  <a:buChar char="•"/>
                </a:pPr>
                <a:endParaRPr lang="en-IQ" sz="18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E9FD928D-F839-4148-801E-ED7F11E16B52}"/>
                  </a:ext>
                </a:extLst>
              </p:cNvPr>
              <p:cNvSpPr>
                <a:spLocks noGrp="1" noRot="1" noChangeAspect="1" noMove="1" noResize="1" noEditPoints="1" noAdjustHandles="1" noChangeArrowheads="1" noChangeShapeType="1" noTextEdit="1"/>
              </p:cNvSpPr>
              <p:nvPr>
                <p:ph idx="1"/>
              </p:nvPr>
            </p:nvSpPr>
            <p:spPr>
              <a:xfrm>
                <a:off x="96982" y="0"/>
                <a:ext cx="11513128" cy="6721475"/>
              </a:xfrm>
              <a:blipFill>
                <a:blip r:embed="rId2"/>
                <a:stretch>
                  <a:fillRect l="-771"/>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CF9F2803-CA99-A14B-A864-85D447D48A60}"/>
              </a:ext>
            </a:extLst>
          </p:cNvPr>
          <p:cNvSpPr>
            <a:spLocks noGrp="1"/>
          </p:cNvSpPr>
          <p:nvPr>
            <p:ph type="sldNum" sz="quarter" idx="12"/>
          </p:nvPr>
        </p:nvSpPr>
        <p:spPr/>
        <p:txBody>
          <a:bodyPr/>
          <a:lstStyle/>
          <a:p>
            <a:fld id="{6922B37E-6FAD-AE4E-AFEB-EA2EE6BF0F32}" type="slidenum">
              <a:rPr lang="en-IQ" smtClean="0"/>
              <a:t>34</a:t>
            </a:fld>
            <a:endParaRPr lang="en-IQ"/>
          </a:p>
        </p:txBody>
      </p:sp>
      <p:pic>
        <p:nvPicPr>
          <p:cNvPr id="10" name="Picture 9">
            <a:extLst>
              <a:ext uri="{FF2B5EF4-FFF2-40B4-BE49-F238E27FC236}">
                <a16:creationId xmlns:a16="http://schemas.microsoft.com/office/drawing/2014/main" id="{100404E8-AEE4-BE47-B22C-15D17A9A3524}"/>
              </a:ext>
            </a:extLst>
          </p:cNvPr>
          <p:cNvPicPr>
            <a:picLocks noChangeAspect="1"/>
          </p:cNvPicPr>
          <p:nvPr/>
        </p:nvPicPr>
        <p:blipFill>
          <a:blip r:embed="rId3"/>
          <a:stretch>
            <a:fillRect/>
          </a:stretch>
        </p:blipFill>
        <p:spPr>
          <a:xfrm>
            <a:off x="8179146" y="1469159"/>
            <a:ext cx="3606107" cy="3919682"/>
          </a:xfrm>
          <a:prstGeom prst="rect">
            <a:avLst/>
          </a:prstGeom>
          <a:ln w="38100">
            <a:solidFill>
              <a:schemeClr val="accent6"/>
            </a:solidFill>
            <a:extLst>
              <a:ext uri="{C807C97D-BFC1-408E-A445-0C87EB9F89A2}">
                <ask:lineSketchStyleProps xmlns:ask="http://schemas.microsoft.com/office/drawing/2018/sketchyshapes">
                  <ask:type>
                    <ask:lineSketchFreehand/>
                  </ask:type>
                </ask:lineSketchStyleProps>
              </a:ext>
            </a:extLst>
          </a:ln>
        </p:spPr>
      </p:pic>
    </p:spTree>
    <p:extLst>
      <p:ext uri="{BB962C8B-B14F-4D97-AF65-F5344CB8AC3E}">
        <p14:creationId xmlns:p14="http://schemas.microsoft.com/office/powerpoint/2010/main" val="1637058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FD928D-F839-4148-801E-ED7F11E16B52}"/>
                  </a:ext>
                </a:extLst>
              </p:cNvPr>
              <p:cNvSpPr>
                <a:spLocks noGrp="1"/>
              </p:cNvSpPr>
              <p:nvPr>
                <p:ph idx="1"/>
              </p:nvPr>
            </p:nvSpPr>
            <p:spPr>
              <a:xfrm>
                <a:off x="96982" y="0"/>
                <a:ext cx="11899946" cy="6721475"/>
              </a:xfrm>
            </p:spPr>
            <p:txBody>
              <a:bodyPr>
                <a:normAutofit lnSpcReduction="10000"/>
              </a:bodyPr>
              <a:lstStyle/>
              <a:p>
                <a:pPr marL="228600" indent="-228600" algn="l" defTabSz="914400" rtl="0" eaLnBrk="1" latinLnBrk="0" hangingPunct="1">
                  <a:lnSpc>
                    <a:spcPct val="90000"/>
                  </a:lnSpc>
                  <a:spcBef>
                    <a:spcPts val="1000"/>
                  </a:spcBef>
                  <a:buFont typeface="Arial" panose="020B0604020202020204" pitchFamily="34" charset="0"/>
                  <a:buChar char="•"/>
                </a:pPr>
                <a:endParaRPr lang="en-IQ" sz="1800" b="1" dirty="0">
                  <a:solidFill>
                    <a:srgbClr val="C00000"/>
                  </a:solidFill>
                  <a:latin typeface="Times New Roman" panose="02020603050405020304" pitchFamily="18" charset="0"/>
                  <a:cs typeface="Times New Roman" panose="02020603050405020304" pitchFamily="18" charset="0"/>
                </a:endParaRPr>
              </a:p>
              <a:p>
                <a:pPr marL="228600" indent="-228600" algn="l" defTabSz="914400" rtl="0" eaLnBrk="1" latinLnBrk="0" hangingPunct="1">
                  <a:lnSpc>
                    <a:spcPct val="90000"/>
                  </a:lnSpc>
                  <a:spcBef>
                    <a:spcPts val="1000"/>
                  </a:spcBef>
                  <a:buFont typeface="Arial" panose="020B0604020202020204" pitchFamily="34" charset="0"/>
                  <a:buChar char="•"/>
                </a:pPr>
                <a:r>
                  <a:rPr lang="en-IQ" sz="2000" b="1" dirty="0">
                    <a:solidFill>
                      <a:srgbClr val="C00000"/>
                    </a:solidFill>
                    <a:latin typeface="Times New Roman" panose="02020603050405020304" pitchFamily="18" charset="0"/>
                    <a:cs typeface="Times New Roman" panose="02020603050405020304" pitchFamily="18" charset="0"/>
                  </a:rPr>
                  <a:t>What is the pH of a1.5 M NaF? K</a:t>
                </a:r>
                <a:r>
                  <a:rPr lang="en-IQ" sz="2000" b="1" baseline="-25000" dirty="0">
                    <a:solidFill>
                      <a:srgbClr val="C00000"/>
                    </a:solidFill>
                    <a:latin typeface="Times New Roman" panose="02020603050405020304" pitchFamily="18" charset="0"/>
                    <a:cs typeface="Times New Roman" panose="02020603050405020304" pitchFamily="18" charset="0"/>
                  </a:rPr>
                  <a:t>a</a:t>
                </a:r>
                <a:r>
                  <a:rPr lang="en-IQ" sz="2000" b="1" dirty="0">
                    <a:solidFill>
                      <a:srgbClr val="C00000"/>
                    </a:solidFill>
                    <a:latin typeface="Times New Roman" panose="02020603050405020304" pitchFamily="18" charset="0"/>
                    <a:cs typeface="Times New Roman" panose="02020603050405020304" pitchFamily="18" charset="0"/>
                  </a:rPr>
                  <a:t> of HF is 7.2</a:t>
                </a:r>
                <a:r>
                  <a:rPr lang="en-IQ" sz="20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 10</a:t>
                </a:r>
                <a:r>
                  <a:rPr lang="en-IQ" sz="2000" b="1" baseline="30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IQ" sz="20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ctr" defTabSz="914400" rtl="0" eaLnBrk="1" latinLnBrk="0" hangingPunct="1">
                  <a:lnSpc>
                    <a:spcPct val="90000"/>
                  </a:lnSpc>
                  <a:spcBef>
                    <a:spcPts val="1000"/>
                  </a:spcBef>
                  <a:buNone/>
                </a:pPr>
                <a:endParaRPr lang="en-IQ" sz="18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endParaRPr>
              </a:p>
              <a:p>
                <a:pPr marL="0" indent="0" defTabSz="914400" rtl="0" eaLnBrk="1" latinLnBrk="0" hangingPunct="1">
                  <a:lnSpc>
                    <a:spcPct val="90000"/>
                  </a:lnSpc>
                  <a:spcBef>
                    <a:spcPts val="1000"/>
                  </a:spcBef>
                  <a:buNone/>
                </a:pPr>
                <a:r>
                  <a:rPr lang="en-IQ"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F</a:t>
                </a:r>
                <a:r>
                  <a:rPr lang="en-IQ" sz="2000" b="1" baseline="30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IQ"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+H</a:t>
                </a:r>
                <a:r>
                  <a:rPr lang="en-IQ" sz="2000" b="1" baseline="-25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a:t>
                </a:r>
                <a:r>
                  <a:rPr lang="en-IQ"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O</a:t>
                </a:r>
                <a14:m>
                  <m:oMath xmlns:m="http://schemas.openxmlformats.org/officeDocument/2006/math">
                    <m:r>
                      <a:rPr lang="en-IQ" sz="20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IQ"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HF +OH</a:t>
                </a:r>
                <a:r>
                  <a:rPr lang="en-IQ" sz="2000" b="1" baseline="30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p>
              <a:p>
                <a:pPr marL="0" indent="0" defTabSz="914400" rtl="0" eaLnBrk="1" latinLnBrk="0" hangingPunct="1">
                  <a:lnSpc>
                    <a:spcPct val="90000"/>
                  </a:lnSpc>
                  <a:spcBef>
                    <a:spcPts val="1000"/>
                  </a:spcBef>
                  <a:buNone/>
                </a:pPr>
                <a:r>
                  <a:rPr lang="en-IQ" sz="18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a:t>
                </a:r>
                <a:r>
                  <a:rPr lang="en-IQ"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a:t>
                </a:r>
                <a:r>
                  <a:rPr lang="en-IQ" sz="18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1.5                   0            0</a:t>
                </a:r>
              </a:p>
              <a:p>
                <a:pPr marL="0" indent="0" defTabSz="914400" rtl="0" eaLnBrk="1" latinLnBrk="0" hangingPunct="1">
                  <a:lnSpc>
                    <a:spcPct val="90000"/>
                  </a:lnSpc>
                  <a:spcBef>
                    <a:spcPts val="1000"/>
                  </a:spcBef>
                  <a:buNone/>
                </a:pPr>
                <a:r>
                  <a:rPr lang="en-US" sz="18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a:t>
                </a:r>
                <a:r>
                  <a:rPr lang="en-IQ" sz="18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-x                    +x         +x</a:t>
                </a:r>
              </a:p>
              <a:p>
                <a:pPr marL="0" indent="0" defTabSz="914400" rtl="0" eaLnBrk="1" latinLnBrk="0" hangingPunct="1">
                  <a:lnSpc>
                    <a:spcPct val="90000"/>
                  </a:lnSpc>
                  <a:spcBef>
                    <a:spcPts val="1000"/>
                  </a:spcBef>
                  <a:buNone/>
                </a:pPr>
                <a:r>
                  <a:rPr lang="en-IQ" sz="18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a:t>
                </a:r>
                <a:r>
                  <a:rPr lang="en-IQ"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E </a:t>
                </a:r>
                <a:r>
                  <a:rPr lang="en-IQ" sz="18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1.5 -x                 x           x</a:t>
                </a:r>
              </a:p>
              <a:p>
                <a:pPr marL="0" indent="0" defTabSz="914400" rtl="0" eaLnBrk="1" latinLnBrk="0" hangingPunct="1">
                  <a:lnSpc>
                    <a:spcPct val="90000"/>
                  </a:lnSpc>
                  <a:spcBef>
                    <a:spcPts val="1000"/>
                  </a:spcBef>
                  <a:buNone/>
                </a:pPr>
                <a:r>
                  <a:rPr lang="en-IQ"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K</a:t>
                </a:r>
                <a:r>
                  <a:rPr lang="en-IQ" sz="2000" baseline="-25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b </a:t>
                </a:r>
                <a:r>
                  <a:rPr lang="en-IQ"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IQ" sz="2000" i="1" smtClean="0">
                            <a:solidFill>
                              <a:srgbClr val="221F1F"/>
                            </a:solidFill>
                            <a:latin typeface="Cambria Math" panose="02040503050406030204" pitchFamily="18" charset="0"/>
                            <a:cs typeface="Times New Roman" panose="02020603050405020304" pitchFamily="18" charset="0"/>
                          </a:rPr>
                        </m:ctrlPr>
                      </m:fPr>
                      <m:num>
                        <m:d>
                          <m:dPr>
                            <m:begChr m:val="["/>
                            <m:endChr m:val="]"/>
                            <m:ctrlPr>
                              <a:rPr lang="en-US" sz="2000" b="0" i="1" smtClean="0">
                                <a:solidFill>
                                  <a:srgbClr val="221F1F"/>
                                </a:solidFill>
                                <a:latin typeface="Cambria Math" panose="02040503050406030204" pitchFamily="18" charset="0"/>
                                <a:cs typeface="Times New Roman" panose="02020603050405020304" pitchFamily="18" charset="0"/>
                              </a:rPr>
                            </m:ctrlPr>
                          </m:dPr>
                          <m:e>
                            <m:r>
                              <a:rPr lang="en-US" sz="2000" b="0" i="1" smtClean="0">
                                <a:solidFill>
                                  <a:srgbClr val="221F1F"/>
                                </a:solidFill>
                                <a:latin typeface="Cambria Math" panose="02040503050406030204" pitchFamily="18" charset="0"/>
                                <a:cs typeface="Times New Roman" panose="02020603050405020304" pitchFamily="18" charset="0"/>
                              </a:rPr>
                              <m:t>𝐻𝐹</m:t>
                            </m:r>
                          </m:e>
                        </m:d>
                        <m:r>
                          <a:rPr lang="en-US" sz="2000" b="0" i="1" smtClean="0">
                            <a:solidFill>
                              <a:srgbClr val="221F1F"/>
                            </a:solidFill>
                            <a:latin typeface="Cambria Math" panose="02040503050406030204" pitchFamily="18" charset="0"/>
                            <a:cs typeface="Times New Roman" panose="02020603050405020304" pitchFamily="18" charset="0"/>
                          </a:rPr>
                          <m:t>[</m:t>
                        </m:r>
                        <m:r>
                          <a:rPr lang="en-US" sz="2000" b="0" i="1" smtClean="0">
                            <a:solidFill>
                              <a:srgbClr val="221F1F"/>
                            </a:solidFill>
                            <a:latin typeface="Cambria Math" panose="02040503050406030204" pitchFamily="18" charset="0"/>
                            <a:cs typeface="Times New Roman" panose="02020603050405020304" pitchFamily="18" charset="0"/>
                          </a:rPr>
                          <m:t>𝑂𝐻</m:t>
                        </m:r>
                        <m:r>
                          <a:rPr lang="en-US" sz="2000" b="0" i="1" smtClean="0">
                            <a:solidFill>
                              <a:srgbClr val="221F1F"/>
                            </a:solidFill>
                            <a:latin typeface="Cambria Math" panose="02040503050406030204" pitchFamily="18" charset="0"/>
                            <a:cs typeface="Times New Roman" panose="02020603050405020304" pitchFamily="18" charset="0"/>
                          </a:rPr>
                          <m:t>−]</m:t>
                        </m:r>
                      </m:num>
                      <m:den>
                        <m:r>
                          <a:rPr lang="en-US" sz="2000" b="0" i="1" smtClean="0">
                            <a:solidFill>
                              <a:srgbClr val="221F1F"/>
                            </a:solidFill>
                            <a:latin typeface="Cambria Math" panose="02040503050406030204" pitchFamily="18" charset="0"/>
                            <a:cs typeface="Times New Roman" panose="02020603050405020304" pitchFamily="18" charset="0"/>
                          </a:rPr>
                          <m:t>[</m:t>
                        </m:r>
                        <m:r>
                          <a:rPr lang="en-US" sz="2000" b="0" i="1" smtClean="0">
                            <a:solidFill>
                              <a:srgbClr val="221F1F"/>
                            </a:solidFill>
                            <a:latin typeface="Cambria Math" panose="02040503050406030204" pitchFamily="18" charset="0"/>
                            <a:cs typeface="Times New Roman" panose="02020603050405020304" pitchFamily="18" charset="0"/>
                          </a:rPr>
                          <m:t>𝐹</m:t>
                        </m:r>
                        <m:r>
                          <a:rPr lang="en-US" sz="2000" b="0" i="1" smtClean="0">
                            <a:solidFill>
                              <a:srgbClr val="221F1F"/>
                            </a:solidFill>
                            <a:latin typeface="Cambria Math" panose="02040503050406030204" pitchFamily="18" charset="0"/>
                            <a:cs typeface="Times New Roman" panose="02020603050405020304" pitchFamily="18" charset="0"/>
                          </a:rPr>
                          <m:t>−]</m:t>
                        </m:r>
                      </m:den>
                    </m:f>
                  </m:oMath>
                </a14:m>
                <a:endParaRPr lang="en-IQ"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endParaRPr>
              </a:p>
              <a:p>
                <a:pPr marL="0" indent="0" defTabSz="914400" rtl="0" eaLnBrk="1" latinLnBrk="0" hangingPunct="1">
                  <a:lnSpc>
                    <a:spcPct val="90000"/>
                  </a:lnSpc>
                  <a:spcBef>
                    <a:spcPts val="1000"/>
                  </a:spcBef>
                  <a:buNone/>
                </a:pPr>
                <a:r>
                  <a:rPr lang="en-IQ"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K</a:t>
                </a:r>
                <a:r>
                  <a:rPr lang="en-IQ" sz="2000" baseline="-25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a</a:t>
                </a:r>
                <a:r>
                  <a:rPr lang="en-IQ"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.K</a:t>
                </a:r>
                <a:r>
                  <a:rPr lang="en-IQ" sz="2000" baseline="-25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b</a:t>
                </a:r>
                <a:r>
                  <a:rPr lang="en-IQ"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=K</a:t>
                </a:r>
                <a:r>
                  <a:rPr lang="en-IQ" sz="2000" baseline="-25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w</a:t>
                </a:r>
              </a:p>
              <a:p>
                <a:pPr marL="0" indent="0">
                  <a:buNone/>
                </a:pPr>
                <a:r>
                  <a:rPr lang="en-IQ"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K</a:t>
                </a:r>
                <a:r>
                  <a:rPr lang="en-IQ" sz="2000" baseline="-25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a</a:t>
                </a:r>
                <a:r>
                  <a:rPr lang="en-IQ"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a:t>
                </a:r>
                <a:r>
                  <a:rPr lang="en-IQ" sz="2000" dirty="0">
                    <a:solidFill>
                      <a:srgbClr val="221F1F"/>
                    </a:solidFill>
                    <a:latin typeface="Times New Roman" panose="02020603050405020304" pitchFamily="18" charset="0"/>
                    <a:cs typeface="Times New Roman" panose="02020603050405020304" pitchFamily="18" charset="0"/>
                  </a:rPr>
                  <a:t>1</a:t>
                </a: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 10</a:t>
                </a:r>
                <a:r>
                  <a:rPr lang="en-IQ" sz="20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−14</a:t>
                </a: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IQ" sz="2000" dirty="0">
                    <a:solidFill>
                      <a:srgbClr val="221F1F"/>
                    </a:solidFill>
                    <a:latin typeface="Times New Roman" panose="02020603050405020304" pitchFamily="18" charset="0"/>
                    <a:cs typeface="Times New Roman" panose="02020603050405020304" pitchFamily="18" charset="0"/>
                  </a:rPr>
                  <a:t>7.2</a:t>
                </a: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 10</a:t>
                </a:r>
                <a:r>
                  <a:rPr lang="en-IQ" sz="20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 1.39 × 10</a:t>
                </a:r>
                <a:r>
                  <a:rPr lang="en-IQ" sz="20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−11</a:t>
                </a:r>
              </a:p>
              <a:p>
                <a:pPr marL="0" indent="0">
                  <a:buNone/>
                </a:pPr>
                <a:r>
                  <a:rPr lang="en-IQ"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K</a:t>
                </a:r>
                <a:r>
                  <a:rPr lang="en-IQ" sz="2000" baseline="-25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a </a:t>
                </a:r>
                <a:r>
                  <a:rPr lang="en-IQ"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IQ" sz="2000" i="1" smtClean="0">
                            <a:solidFill>
                              <a:srgbClr val="221F1F"/>
                            </a:solidFill>
                            <a:latin typeface="Cambria Math" panose="02040503050406030204" pitchFamily="18" charset="0"/>
                            <a:cs typeface="Times New Roman" panose="02020603050405020304" pitchFamily="18" charset="0"/>
                          </a:rPr>
                        </m:ctrlPr>
                      </m:fPr>
                      <m:num>
                        <m:r>
                          <a:rPr lang="en-US" sz="2000" b="0" i="1" smtClean="0">
                            <a:solidFill>
                              <a:srgbClr val="221F1F"/>
                            </a:solidFill>
                            <a:latin typeface="Cambria Math" panose="02040503050406030204" pitchFamily="18" charset="0"/>
                            <a:cs typeface="Times New Roman" panose="02020603050405020304" pitchFamily="18" charset="0"/>
                          </a:rPr>
                          <m:t>𝑥</m:t>
                        </m:r>
                        <m:r>
                          <a:rPr lang="en-US" sz="2000" b="0" i="1" baseline="30000" smtClean="0">
                            <a:solidFill>
                              <a:srgbClr val="221F1F"/>
                            </a:solidFill>
                            <a:latin typeface="Cambria Math" panose="02040503050406030204" pitchFamily="18" charset="0"/>
                            <a:cs typeface="Times New Roman" panose="02020603050405020304" pitchFamily="18" charset="0"/>
                          </a:rPr>
                          <m:t>2</m:t>
                        </m:r>
                      </m:num>
                      <m:den>
                        <m:r>
                          <a:rPr lang="en-US" sz="2000" b="0" i="1" smtClean="0">
                            <a:solidFill>
                              <a:srgbClr val="221F1F"/>
                            </a:solidFill>
                            <a:latin typeface="Cambria Math" panose="02040503050406030204" pitchFamily="18" charset="0"/>
                            <a:cs typeface="Times New Roman" panose="02020603050405020304" pitchFamily="18" charset="0"/>
                          </a:rPr>
                          <m:t>1.5−</m:t>
                        </m:r>
                        <m:r>
                          <a:rPr lang="en-US" sz="2000" b="0" i="1" smtClean="0">
                            <a:solidFill>
                              <a:srgbClr val="221F1F"/>
                            </a:solidFill>
                            <a:latin typeface="Cambria Math" panose="02040503050406030204" pitchFamily="18" charset="0"/>
                            <a:cs typeface="Times New Roman" panose="02020603050405020304" pitchFamily="18" charset="0"/>
                          </a:rPr>
                          <m:t>𝑥</m:t>
                        </m:r>
                      </m:den>
                    </m:f>
                  </m:oMath>
                </a14:m>
                <a:endPar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X</a:t>
                </a:r>
                <a:r>
                  <a:rPr lang="en-IQ" sz="2000" baseline="30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2</a:t>
                </a:r>
                <a:r>
                  <a:rPr lang="en-IQ"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=2.085 </a:t>
                </a: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10</a:t>
                </a:r>
                <a:r>
                  <a:rPr lang="en-IQ" sz="20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−11</a:t>
                </a: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(take the square root to each side )</a:t>
                </a:r>
              </a:p>
              <a:p>
                <a:pPr marL="0" indent="0">
                  <a:buNone/>
                </a:pPr>
                <a:r>
                  <a:rPr lang="en-US"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X</a:t>
                </a: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=4.566 × 10</a:t>
                </a:r>
                <a:r>
                  <a:rPr lang="en-IQ" sz="20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−6           </a:t>
                </a:r>
                <a:r>
                  <a:rPr lang="en-IQ" sz="2000" baseline="30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           </a:t>
                </a: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x=[OH</a:t>
                </a:r>
                <a:r>
                  <a:rPr lang="en-IQ" sz="20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en-IQ"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pOH= - log</a:t>
                </a: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[OH</a:t>
                </a:r>
                <a:r>
                  <a:rPr lang="en-IQ" sz="20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en-IQ" sz="20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pOH= - log</a:t>
                </a: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[4.566 × 10</a:t>
                </a:r>
                <a:r>
                  <a:rPr lang="en-IQ" sz="2000" baseline="30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−6 </a:t>
                </a: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pOH=5.34</a:t>
                </a:r>
              </a:p>
              <a:p>
                <a:pPr marL="0" indent="0">
                  <a:buNone/>
                </a:pPr>
                <a:r>
                  <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pH+pOH=14------------- pH=14-5.34=8.66</a:t>
                </a:r>
              </a:p>
              <a:p>
                <a:pPr marL="0" indent="0">
                  <a:buNone/>
                </a:pPr>
                <a:endParaRPr lang="en-IQ" sz="20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IQ" sz="1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IQ" sz="1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IQ" sz="1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defTabSz="914400" rtl="0" eaLnBrk="1" latinLnBrk="0" hangingPunct="1">
                  <a:lnSpc>
                    <a:spcPct val="90000"/>
                  </a:lnSpc>
                  <a:spcBef>
                    <a:spcPts val="1000"/>
                  </a:spcBef>
                  <a:buNone/>
                </a:pPr>
                <a:endParaRPr lang="en-IQ" sz="18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endParaRPr>
              </a:p>
              <a:p>
                <a:pPr marL="0" indent="0" defTabSz="914400" rtl="0" eaLnBrk="1" latinLnBrk="0" hangingPunct="1">
                  <a:lnSpc>
                    <a:spcPct val="90000"/>
                  </a:lnSpc>
                  <a:spcBef>
                    <a:spcPts val="1000"/>
                  </a:spcBef>
                  <a:buNone/>
                </a:pPr>
                <a:endParaRPr lang="en-IQ" sz="18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endParaRPr>
              </a:p>
              <a:p>
                <a:pPr marL="228600" indent="-228600" algn="l" defTabSz="914400" rtl="0" eaLnBrk="1" latinLnBrk="0" hangingPunct="1">
                  <a:lnSpc>
                    <a:spcPct val="90000"/>
                  </a:lnSpc>
                  <a:spcBef>
                    <a:spcPts val="1000"/>
                  </a:spcBef>
                  <a:buFont typeface="Arial" panose="020B0604020202020204" pitchFamily="34" charset="0"/>
                  <a:buChar char="•"/>
                </a:pPr>
                <a:endParaRPr lang="en-IQ" sz="1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indent="-228600" algn="l" defTabSz="914400" rtl="0" eaLnBrk="1" latinLnBrk="0" hangingPunct="1">
                  <a:lnSpc>
                    <a:spcPct val="90000"/>
                  </a:lnSpc>
                  <a:spcBef>
                    <a:spcPts val="1000"/>
                  </a:spcBef>
                  <a:buFont typeface="Arial" panose="020B0604020202020204" pitchFamily="34" charset="0"/>
                  <a:buChar char="•"/>
                </a:pPr>
                <a:endParaRPr lang="en-IQ" sz="18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E9FD928D-F839-4148-801E-ED7F11E16B52}"/>
                  </a:ext>
                </a:extLst>
              </p:cNvPr>
              <p:cNvSpPr>
                <a:spLocks noGrp="1" noRot="1" noChangeAspect="1" noMove="1" noResize="1" noEditPoints="1" noAdjustHandles="1" noChangeArrowheads="1" noChangeShapeType="1" noTextEdit="1"/>
              </p:cNvSpPr>
              <p:nvPr>
                <p:ph idx="1"/>
              </p:nvPr>
            </p:nvSpPr>
            <p:spPr>
              <a:xfrm>
                <a:off x="96982" y="0"/>
                <a:ext cx="11899946" cy="6721475"/>
              </a:xfrm>
              <a:blipFill>
                <a:blip r:embed="rId2"/>
                <a:stretch>
                  <a:fillRect l="-533"/>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CF9F2803-CA99-A14B-A864-85D447D48A60}"/>
              </a:ext>
            </a:extLst>
          </p:cNvPr>
          <p:cNvSpPr>
            <a:spLocks noGrp="1"/>
          </p:cNvSpPr>
          <p:nvPr>
            <p:ph type="sldNum" sz="quarter" idx="12"/>
          </p:nvPr>
        </p:nvSpPr>
        <p:spPr/>
        <p:txBody>
          <a:bodyPr/>
          <a:lstStyle/>
          <a:p>
            <a:fld id="{6922B37E-6FAD-AE4E-AFEB-EA2EE6BF0F32}" type="slidenum">
              <a:rPr lang="en-IQ" smtClean="0"/>
              <a:t>35</a:t>
            </a:fld>
            <a:endParaRPr lang="en-IQ"/>
          </a:p>
        </p:txBody>
      </p:sp>
      <p:pic>
        <p:nvPicPr>
          <p:cNvPr id="6" name="Picture 5">
            <a:extLst>
              <a:ext uri="{FF2B5EF4-FFF2-40B4-BE49-F238E27FC236}">
                <a16:creationId xmlns:a16="http://schemas.microsoft.com/office/drawing/2014/main" id="{5A484594-F65D-8343-9F95-4146D21C7632}"/>
              </a:ext>
            </a:extLst>
          </p:cNvPr>
          <p:cNvPicPr>
            <a:picLocks noChangeAspect="1"/>
          </p:cNvPicPr>
          <p:nvPr/>
        </p:nvPicPr>
        <p:blipFill>
          <a:blip r:embed="rId3"/>
          <a:stretch>
            <a:fillRect/>
          </a:stretch>
        </p:blipFill>
        <p:spPr>
          <a:xfrm>
            <a:off x="8375073" y="1324282"/>
            <a:ext cx="3484418" cy="3787410"/>
          </a:xfrm>
          <a:prstGeom prst="rect">
            <a:avLst/>
          </a:prstGeom>
          <a:ln w="38100">
            <a:solidFill>
              <a:schemeClr val="accent6"/>
            </a:solidFill>
            <a:extLst>
              <a:ext uri="{C807C97D-BFC1-408E-A445-0C87EB9F89A2}">
                <ask:lineSketchStyleProps xmlns:ask="http://schemas.microsoft.com/office/drawing/2018/sketchyshapes" sd="2065422011">
                  <a:custGeom>
                    <a:avLst/>
                    <a:gdLst>
                      <a:gd name="connsiteX0" fmla="*/ 0 w 3484418"/>
                      <a:gd name="connsiteY0" fmla="*/ 0 h 3787410"/>
                      <a:gd name="connsiteX1" fmla="*/ 627195 w 3484418"/>
                      <a:gd name="connsiteY1" fmla="*/ 0 h 3787410"/>
                      <a:gd name="connsiteX2" fmla="*/ 1219546 w 3484418"/>
                      <a:gd name="connsiteY2" fmla="*/ 0 h 3787410"/>
                      <a:gd name="connsiteX3" fmla="*/ 1986118 w 3484418"/>
                      <a:gd name="connsiteY3" fmla="*/ 0 h 3787410"/>
                      <a:gd name="connsiteX4" fmla="*/ 2613314 w 3484418"/>
                      <a:gd name="connsiteY4" fmla="*/ 0 h 3787410"/>
                      <a:gd name="connsiteX5" fmla="*/ 3484418 w 3484418"/>
                      <a:gd name="connsiteY5" fmla="*/ 0 h 3787410"/>
                      <a:gd name="connsiteX6" fmla="*/ 3484418 w 3484418"/>
                      <a:gd name="connsiteY6" fmla="*/ 631235 h 3787410"/>
                      <a:gd name="connsiteX7" fmla="*/ 3484418 w 3484418"/>
                      <a:gd name="connsiteY7" fmla="*/ 1148848 h 3787410"/>
                      <a:gd name="connsiteX8" fmla="*/ 3484418 w 3484418"/>
                      <a:gd name="connsiteY8" fmla="*/ 1742209 h 3787410"/>
                      <a:gd name="connsiteX9" fmla="*/ 3484418 w 3484418"/>
                      <a:gd name="connsiteY9" fmla="*/ 2335569 h 3787410"/>
                      <a:gd name="connsiteX10" fmla="*/ 3484418 w 3484418"/>
                      <a:gd name="connsiteY10" fmla="*/ 2928930 h 3787410"/>
                      <a:gd name="connsiteX11" fmla="*/ 3484418 w 3484418"/>
                      <a:gd name="connsiteY11" fmla="*/ 3787410 h 3787410"/>
                      <a:gd name="connsiteX12" fmla="*/ 2892067 w 3484418"/>
                      <a:gd name="connsiteY12" fmla="*/ 3787410 h 3787410"/>
                      <a:gd name="connsiteX13" fmla="*/ 2264872 w 3484418"/>
                      <a:gd name="connsiteY13" fmla="*/ 3787410 h 3787410"/>
                      <a:gd name="connsiteX14" fmla="*/ 1533144 w 3484418"/>
                      <a:gd name="connsiteY14" fmla="*/ 3787410 h 3787410"/>
                      <a:gd name="connsiteX15" fmla="*/ 766572 w 3484418"/>
                      <a:gd name="connsiteY15" fmla="*/ 3787410 h 3787410"/>
                      <a:gd name="connsiteX16" fmla="*/ 0 w 3484418"/>
                      <a:gd name="connsiteY16" fmla="*/ 3787410 h 3787410"/>
                      <a:gd name="connsiteX17" fmla="*/ 0 w 3484418"/>
                      <a:gd name="connsiteY17" fmla="*/ 3231923 h 3787410"/>
                      <a:gd name="connsiteX18" fmla="*/ 0 w 3484418"/>
                      <a:gd name="connsiteY18" fmla="*/ 2714311 h 3787410"/>
                      <a:gd name="connsiteX19" fmla="*/ 0 w 3484418"/>
                      <a:gd name="connsiteY19" fmla="*/ 2120950 h 3787410"/>
                      <a:gd name="connsiteX20" fmla="*/ 0 w 3484418"/>
                      <a:gd name="connsiteY20" fmla="*/ 1527589 h 3787410"/>
                      <a:gd name="connsiteX21" fmla="*/ 0 w 3484418"/>
                      <a:gd name="connsiteY21" fmla="*/ 1009976 h 3787410"/>
                      <a:gd name="connsiteX22" fmla="*/ 0 w 3484418"/>
                      <a:gd name="connsiteY22" fmla="*/ 0 h 378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84418" h="3787410" fill="none" extrusionOk="0">
                        <a:moveTo>
                          <a:pt x="0" y="0"/>
                        </a:moveTo>
                        <a:cubicBezTo>
                          <a:pt x="219173" y="-23547"/>
                          <a:pt x="365128" y="4030"/>
                          <a:pt x="627195" y="0"/>
                        </a:cubicBezTo>
                        <a:cubicBezTo>
                          <a:pt x="889262" y="-4030"/>
                          <a:pt x="925656" y="-1337"/>
                          <a:pt x="1219546" y="0"/>
                        </a:cubicBezTo>
                        <a:cubicBezTo>
                          <a:pt x="1513436" y="1337"/>
                          <a:pt x="1723277" y="-1139"/>
                          <a:pt x="1986118" y="0"/>
                        </a:cubicBezTo>
                        <a:cubicBezTo>
                          <a:pt x="2248959" y="1139"/>
                          <a:pt x="2353145" y="-24781"/>
                          <a:pt x="2613314" y="0"/>
                        </a:cubicBezTo>
                        <a:cubicBezTo>
                          <a:pt x="2873483" y="24781"/>
                          <a:pt x="3169769" y="15682"/>
                          <a:pt x="3484418" y="0"/>
                        </a:cubicBezTo>
                        <a:cubicBezTo>
                          <a:pt x="3515767" y="205822"/>
                          <a:pt x="3471288" y="420032"/>
                          <a:pt x="3484418" y="631235"/>
                        </a:cubicBezTo>
                        <a:cubicBezTo>
                          <a:pt x="3497548" y="842439"/>
                          <a:pt x="3483644" y="1036845"/>
                          <a:pt x="3484418" y="1148848"/>
                        </a:cubicBezTo>
                        <a:cubicBezTo>
                          <a:pt x="3485192" y="1260851"/>
                          <a:pt x="3465186" y="1562859"/>
                          <a:pt x="3484418" y="1742209"/>
                        </a:cubicBezTo>
                        <a:cubicBezTo>
                          <a:pt x="3503650" y="1921559"/>
                          <a:pt x="3501577" y="2089116"/>
                          <a:pt x="3484418" y="2335569"/>
                        </a:cubicBezTo>
                        <a:cubicBezTo>
                          <a:pt x="3467259" y="2582022"/>
                          <a:pt x="3497257" y="2706589"/>
                          <a:pt x="3484418" y="2928930"/>
                        </a:cubicBezTo>
                        <a:cubicBezTo>
                          <a:pt x="3471579" y="3151271"/>
                          <a:pt x="3475818" y="3453991"/>
                          <a:pt x="3484418" y="3787410"/>
                        </a:cubicBezTo>
                        <a:cubicBezTo>
                          <a:pt x="3224723" y="3784439"/>
                          <a:pt x="3066620" y="3785498"/>
                          <a:pt x="2892067" y="3787410"/>
                        </a:cubicBezTo>
                        <a:cubicBezTo>
                          <a:pt x="2717514" y="3789322"/>
                          <a:pt x="2423799" y="3784699"/>
                          <a:pt x="2264872" y="3787410"/>
                        </a:cubicBezTo>
                        <a:cubicBezTo>
                          <a:pt x="2105945" y="3790121"/>
                          <a:pt x="1743101" y="3821475"/>
                          <a:pt x="1533144" y="3787410"/>
                        </a:cubicBezTo>
                        <a:cubicBezTo>
                          <a:pt x="1323187" y="3753345"/>
                          <a:pt x="932819" y="3776764"/>
                          <a:pt x="766572" y="3787410"/>
                        </a:cubicBezTo>
                        <a:cubicBezTo>
                          <a:pt x="600325" y="3798056"/>
                          <a:pt x="361790" y="3754847"/>
                          <a:pt x="0" y="3787410"/>
                        </a:cubicBezTo>
                        <a:cubicBezTo>
                          <a:pt x="-2683" y="3569568"/>
                          <a:pt x="-7892" y="3354036"/>
                          <a:pt x="0" y="3231923"/>
                        </a:cubicBezTo>
                        <a:cubicBezTo>
                          <a:pt x="7892" y="3109810"/>
                          <a:pt x="-4256" y="2881898"/>
                          <a:pt x="0" y="2714311"/>
                        </a:cubicBezTo>
                        <a:cubicBezTo>
                          <a:pt x="4256" y="2546724"/>
                          <a:pt x="6548" y="2387246"/>
                          <a:pt x="0" y="2120950"/>
                        </a:cubicBezTo>
                        <a:cubicBezTo>
                          <a:pt x="-6548" y="1854654"/>
                          <a:pt x="-24657" y="1705538"/>
                          <a:pt x="0" y="1527589"/>
                        </a:cubicBezTo>
                        <a:cubicBezTo>
                          <a:pt x="24657" y="1349640"/>
                          <a:pt x="10259" y="1196884"/>
                          <a:pt x="0" y="1009976"/>
                        </a:cubicBezTo>
                        <a:cubicBezTo>
                          <a:pt x="-10259" y="823068"/>
                          <a:pt x="-27075" y="352565"/>
                          <a:pt x="0" y="0"/>
                        </a:cubicBezTo>
                        <a:close/>
                      </a:path>
                      <a:path w="3484418" h="3787410" stroke="0" extrusionOk="0">
                        <a:moveTo>
                          <a:pt x="0" y="0"/>
                        </a:moveTo>
                        <a:cubicBezTo>
                          <a:pt x="269357" y="-27141"/>
                          <a:pt x="340705" y="27690"/>
                          <a:pt x="662039" y="0"/>
                        </a:cubicBezTo>
                        <a:cubicBezTo>
                          <a:pt x="983373" y="-27690"/>
                          <a:pt x="1074133" y="-17626"/>
                          <a:pt x="1428611" y="0"/>
                        </a:cubicBezTo>
                        <a:cubicBezTo>
                          <a:pt x="1783089" y="17626"/>
                          <a:pt x="1991765" y="23939"/>
                          <a:pt x="2160339" y="0"/>
                        </a:cubicBezTo>
                        <a:cubicBezTo>
                          <a:pt x="2328913" y="-23939"/>
                          <a:pt x="2846169" y="-7946"/>
                          <a:pt x="3484418" y="0"/>
                        </a:cubicBezTo>
                        <a:cubicBezTo>
                          <a:pt x="3458817" y="202522"/>
                          <a:pt x="3474319" y="505598"/>
                          <a:pt x="3484418" y="669109"/>
                        </a:cubicBezTo>
                        <a:cubicBezTo>
                          <a:pt x="3494517" y="832620"/>
                          <a:pt x="3487503" y="1121039"/>
                          <a:pt x="3484418" y="1262470"/>
                        </a:cubicBezTo>
                        <a:cubicBezTo>
                          <a:pt x="3481333" y="1403901"/>
                          <a:pt x="3481787" y="1653233"/>
                          <a:pt x="3484418" y="1855831"/>
                        </a:cubicBezTo>
                        <a:cubicBezTo>
                          <a:pt x="3487049" y="2058429"/>
                          <a:pt x="3495302" y="2253566"/>
                          <a:pt x="3484418" y="2487066"/>
                        </a:cubicBezTo>
                        <a:cubicBezTo>
                          <a:pt x="3473534" y="2720567"/>
                          <a:pt x="3455404" y="2956552"/>
                          <a:pt x="3484418" y="3194049"/>
                        </a:cubicBezTo>
                        <a:cubicBezTo>
                          <a:pt x="3513432" y="3431546"/>
                          <a:pt x="3505624" y="3651360"/>
                          <a:pt x="3484418" y="3787410"/>
                        </a:cubicBezTo>
                        <a:cubicBezTo>
                          <a:pt x="3236302" y="3815754"/>
                          <a:pt x="3040793" y="3800290"/>
                          <a:pt x="2787534" y="3787410"/>
                        </a:cubicBezTo>
                        <a:cubicBezTo>
                          <a:pt x="2534275" y="3774530"/>
                          <a:pt x="2409312" y="3753480"/>
                          <a:pt x="2090651" y="3787410"/>
                        </a:cubicBezTo>
                        <a:cubicBezTo>
                          <a:pt x="1771990" y="3821340"/>
                          <a:pt x="1584361" y="3753710"/>
                          <a:pt x="1358923" y="3787410"/>
                        </a:cubicBezTo>
                        <a:cubicBezTo>
                          <a:pt x="1133485" y="3821110"/>
                          <a:pt x="931005" y="3761574"/>
                          <a:pt x="766572" y="3787410"/>
                        </a:cubicBezTo>
                        <a:cubicBezTo>
                          <a:pt x="602139" y="3813246"/>
                          <a:pt x="233838" y="3766160"/>
                          <a:pt x="0" y="3787410"/>
                        </a:cubicBezTo>
                        <a:cubicBezTo>
                          <a:pt x="3566" y="3516409"/>
                          <a:pt x="19399" y="3464888"/>
                          <a:pt x="0" y="3194049"/>
                        </a:cubicBezTo>
                        <a:cubicBezTo>
                          <a:pt x="-19399" y="2923210"/>
                          <a:pt x="-9260" y="2688927"/>
                          <a:pt x="0" y="2524940"/>
                        </a:cubicBezTo>
                        <a:cubicBezTo>
                          <a:pt x="9260" y="2360953"/>
                          <a:pt x="-19899" y="2003613"/>
                          <a:pt x="0" y="1855831"/>
                        </a:cubicBezTo>
                        <a:cubicBezTo>
                          <a:pt x="19899" y="1708049"/>
                          <a:pt x="33432" y="1448595"/>
                          <a:pt x="0" y="1186722"/>
                        </a:cubicBezTo>
                        <a:cubicBezTo>
                          <a:pt x="-33432" y="924849"/>
                          <a:pt x="5553" y="757656"/>
                          <a:pt x="0" y="593361"/>
                        </a:cubicBezTo>
                        <a:cubicBezTo>
                          <a:pt x="-5553" y="429066"/>
                          <a:pt x="18261" y="244963"/>
                          <a:pt x="0" y="0"/>
                        </a:cubicBezTo>
                        <a:close/>
                      </a:path>
                    </a:pathLst>
                  </a:custGeom>
                  <ask:type>
                    <ask:lineSketchFreehand/>
                  </ask:type>
                </ask:lineSketchStyleProps>
              </a:ext>
            </a:extLst>
          </a:ln>
        </p:spPr>
      </p:pic>
    </p:spTree>
    <p:extLst>
      <p:ext uri="{BB962C8B-B14F-4D97-AF65-F5344CB8AC3E}">
        <p14:creationId xmlns:p14="http://schemas.microsoft.com/office/powerpoint/2010/main" val="4151505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DE17-FBCF-5E4D-99B7-154D03A288F7}"/>
              </a:ext>
            </a:extLst>
          </p:cNvPr>
          <p:cNvSpPr>
            <a:spLocks noGrp="1"/>
          </p:cNvSpPr>
          <p:nvPr>
            <p:ph type="sldNum" sz="quarter" idx="12"/>
          </p:nvPr>
        </p:nvSpPr>
        <p:spPr/>
        <p:txBody>
          <a:bodyPr/>
          <a:lstStyle/>
          <a:p>
            <a:fld id="{6922B37E-6FAD-AE4E-AFEB-EA2EE6BF0F32}" type="slidenum">
              <a:rPr lang="en-IQ" smtClean="0"/>
              <a:t>36</a:t>
            </a:fld>
            <a:endParaRPr lang="en-IQ"/>
          </a:p>
        </p:txBody>
      </p:sp>
      <p:pic>
        <p:nvPicPr>
          <p:cNvPr id="6" name="Picture 5">
            <a:extLst>
              <a:ext uri="{FF2B5EF4-FFF2-40B4-BE49-F238E27FC236}">
                <a16:creationId xmlns:a16="http://schemas.microsoft.com/office/drawing/2014/main" id="{7320B37A-BED2-CE49-8666-A6EAEEA04D3D}"/>
              </a:ext>
            </a:extLst>
          </p:cNvPr>
          <p:cNvPicPr>
            <a:picLocks noChangeAspect="1"/>
          </p:cNvPicPr>
          <p:nvPr/>
        </p:nvPicPr>
        <p:blipFill rotWithShape="1">
          <a:blip r:embed="rId2"/>
          <a:srcRect t="17590" r="2490" b="-1"/>
          <a:stretch/>
        </p:blipFill>
        <p:spPr>
          <a:xfrm>
            <a:off x="294987" y="963057"/>
            <a:ext cx="11231995" cy="5191124"/>
          </a:xfrm>
          <a:prstGeom prst="rect">
            <a:avLst/>
          </a:prstGeom>
          <a:ln w="38100">
            <a:solidFill>
              <a:srgbClr val="FF0000"/>
            </a:solidFill>
            <a:extLst>
              <a:ext uri="{C807C97D-BFC1-408E-A445-0C87EB9F89A2}">
                <ask:lineSketchStyleProps xmlns:ask="http://schemas.microsoft.com/office/drawing/2018/sketchyshapes">
                  <ask:type>
                    <ask:lineSketchScribble/>
                  </ask:type>
                </ask:lineSketchStyleProps>
              </a:ext>
            </a:extLst>
          </a:ln>
        </p:spPr>
      </p:pic>
      <p:sp>
        <p:nvSpPr>
          <p:cNvPr id="7" name="TextBox 6">
            <a:extLst>
              <a:ext uri="{FF2B5EF4-FFF2-40B4-BE49-F238E27FC236}">
                <a16:creationId xmlns:a16="http://schemas.microsoft.com/office/drawing/2014/main" id="{33E4A5D3-A52E-D348-8838-8C409A135995}"/>
              </a:ext>
            </a:extLst>
          </p:cNvPr>
          <p:cNvSpPr txBox="1"/>
          <p:nvPr/>
        </p:nvSpPr>
        <p:spPr>
          <a:xfrm>
            <a:off x="3214254" y="119044"/>
            <a:ext cx="4700326" cy="584775"/>
          </a:xfrm>
          <a:prstGeom prst="rect">
            <a:avLst/>
          </a:prstGeom>
          <a:noFill/>
          <a:ln w="28575">
            <a:solidFill>
              <a:srgbClr val="00B0F0"/>
            </a:solidFill>
            <a:extLst>
              <a:ext uri="{C807C97D-BFC1-408E-A445-0C87EB9F89A2}">
                <ask:lineSketchStyleProps xmlns:ask="http://schemas.microsoft.com/office/drawing/2018/sketchyshapes" sd="2241321503">
                  <a:custGeom>
                    <a:avLst/>
                    <a:gdLst>
                      <a:gd name="connsiteX0" fmla="*/ 0 w 4700326"/>
                      <a:gd name="connsiteY0" fmla="*/ 0 h 584775"/>
                      <a:gd name="connsiteX1" fmla="*/ 671475 w 4700326"/>
                      <a:gd name="connsiteY1" fmla="*/ 0 h 584775"/>
                      <a:gd name="connsiteX2" fmla="*/ 1201941 w 4700326"/>
                      <a:gd name="connsiteY2" fmla="*/ 0 h 584775"/>
                      <a:gd name="connsiteX3" fmla="*/ 1873416 w 4700326"/>
                      <a:gd name="connsiteY3" fmla="*/ 0 h 584775"/>
                      <a:gd name="connsiteX4" fmla="*/ 2450884 w 4700326"/>
                      <a:gd name="connsiteY4" fmla="*/ 0 h 584775"/>
                      <a:gd name="connsiteX5" fmla="*/ 3122359 w 4700326"/>
                      <a:gd name="connsiteY5" fmla="*/ 0 h 584775"/>
                      <a:gd name="connsiteX6" fmla="*/ 3793835 w 4700326"/>
                      <a:gd name="connsiteY6" fmla="*/ 0 h 584775"/>
                      <a:gd name="connsiteX7" fmla="*/ 4700326 w 4700326"/>
                      <a:gd name="connsiteY7" fmla="*/ 0 h 584775"/>
                      <a:gd name="connsiteX8" fmla="*/ 4700326 w 4700326"/>
                      <a:gd name="connsiteY8" fmla="*/ 584775 h 584775"/>
                      <a:gd name="connsiteX9" fmla="*/ 3934844 w 4700326"/>
                      <a:gd name="connsiteY9" fmla="*/ 584775 h 584775"/>
                      <a:gd name="connsiteX10" fmla="*/ 3310372 w 4700326"/>
                      <a:gd name="connsiteY10" fmla="*/ 584775 h 584775"/>
                      <a:gd name="connsiteX11" fmla="*/ 2685901 w 4700326"/>
                      <a:gd name="connsiteY11" fmla="*/ 584775 h 584775"/>
                      <a:gd name="connsiteX12" fmla="*/ 2155435 w 4700326"/>
                      <a:gd name="connsiteY12" fmla="*/ 584775 h 584775"/>
                      <a:gd name="connsiteX13" fmla="*/ 1530963 w 4700326"/>
                      <a:gd name="connsiteY13" fmla="*/ 584775 h 584775"/>
                      <a:gd name="connsiteX14" fmla="*/ 906491 w 4700326"/>
                      <a:gd name="connsiteY14" fmla="*/ 584775 h 584775"/>
                      <a:gd name="connsiteX15" fmla="*/ 0 w 4700326"/>
                      <a:gd name="connsiteY15" fmla="*/ 584775 h 584775"/>
                      <a:gd name="connsiteX16" fmla="*/ 0 w 4700326"/>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00326" h="584775" extrusionOk="0">
                        <a:moveTo>
                          <a:pt x="0" y="0"/>
                        </a:moveTo>
                        <a:cubicBezTo>
                          <a:pt x="191828" y="-10954"/>
                          <a:pt x="380407" y="-24140"/>
                          <a:pt x="671475" y="0"/>
                        </a:cubicBezTo>
                        <a:cubicBezTo>
                          <a:pt x="962544" y="24140"/>
                          <a:pt x="975218" y="13037"/>
                          <a:pt x="1201941" y="0"/>
                        </a:cubicBezTo>
                        <a:cubicBezTo>
                          <a:pt x="1428664" y="-13037"/>
                          <a:pt x="1701009" y="-1030"/>
                          <a:pt x="1873416" y="0"/>
                        </a:cubicBezTo>
                        <a:cubicBezTo>
                          <a:pt x="2045823" y="1030"/>
                          <a:pt x="2241839" y="-12467"/>
                          <a:pt x="2450884" y="0"/>
                        </a:cubicBezTo>
                        <a:cubicBezTo>
                          <a:pt x="2659929" y="12467"/>
                          <a:pt x="2847351" y="-1833"/>
                          <a:pt x="3122359" y="0"/>
                        </a:cubicBezTo>
                        <a:cubicBezTo>
                          <a:pt x="3397368" y="1833"/>
                          <a:pt x="3553359" y="-16524"/>
                          <a:pt x="3793835" y="0"/>
                        </a:cubicBezTo>
                        <a:cubicBezTo>
                          <a:pt x="4034311" y="16524"/>
                          <a:pt x="4461954" y="-1240"/>
                          <a:pt x="4700326" y="0"/>
                        </a:cubicBezTo>
                        <a:cubicBezTo>
                          <a:pt x="4699313" y="284056"/>
                          <a:pt x="4677702" y="413453"/>
                          <a:pt x="4700326" y="584775"/>
                        </a:cubicBezTo>
                        <a:cubicBezTo>
                          <a:pt x="4532600" y="587131"/>
                          <a:pt x="4118462" y="589312"/>
                          <a:pt x="3934844" y="584775"/>
                        </a:cubicBezTo>
                        <a:cubicBezTo>
                          <a:pt x="3751226" y="580238"/>
                          <a:pt x="3524149" y="606309"/>
                          <a:pt x="3310372" y="584775"/>
                        </a:cubicBezTo>
                        <a:cubicBezTo>
                          <a:pt x="3096595" y="563241"/>
                          <a:pt x="2811736" y="615539"/>
                          <a:pt x="2685901" y="584775"/>
                        </a:cubicBezTo>
                        <a:cubicBezTo>
                          <a:pt x="2560066" y="554011"/>
                          <a:pt x="2382926" y="581758"/>
                          <a:pt x="2155435" y="584775"/>
                        </a:cubicBezTo>
                        <a:cubicBezTo>
                          <a:pt x="1927944" y="587792"/>
                          <a:pt x="1748193" y="613965"/>
                          <a:pt x="1530963" y="584775"/>
                        </a:cubicBezTo>
                        <a:cubicBezTo>
                          <a:pt x="1313733" y="555585"/>
                          <a:pt x="1093829" y="606759"/>
                          <a:pt x="906491" y="584775"/>
                        </a:cubicBezTo>
                        <a:cubicBezTo>
                          <a:pt x="719153" y="562791"/>
                          <a:pt x="395880" y="551422"/>
                          <a:pt x="0" y="584775"/>
                        </a:cubicBezTo>
                        <a:cubicBezTo>
                          <a:pt x="16554" y="390920"/>
                          <a:pt x="-23706" y="279033"/>
                          <a:pt x="0" y="0"/>
                        </a:cubicBezTo>
                        <a:close/>
                      </a:path>
                    </a:pathLst>
                  </a:custGeom>
                  <ask:type>
                    <ask:lineSketchFreehand/>
                  </ask:type>
                </ask:lineSketchStyleProps>
              </a:ext>
            </a:extLst>
          </a:ln>
        </p:spPr>
        <p:txBody>
          <a:bodyPr wrap="none" rtlCol="0">
            <a:spAutoFit/>
          </a:bodyPr>
          <a:lstStyle/>
          <a:p>
            <a:r>
              <a:rPr lang="en-IQ" sz="3200" b="1" i="1" dirty="0">
                <a:solidFill>
                  <a:srgbClr val="C00000"/>
                </a:solidFill>
                <a:latin typeface="Times New Roman" panose="02020603050405020304" pitchFamily="18" charset="0"/>
                <a:cs typeface="Times New Roman" panose="02020603050405020304" pitchFamily="18" charset="0"/>
              </a:rPr>
              <a:t>Checking Compreh</a:t>
            </a:r>
            <a:r>
              <a:rPr lang="en-US" sz="3200" b="1" i="1" dirty="0" err="1">
                <a:solidFill>
                  <a:srgbClr val="C00000"/>
                </a:solidFill>
                <a:latin typeface="Times New Roman" panose="02020603050405020304" pitchFamily="18" charset="0"/>
                <a:cs typeface="Times New Roman" panose="02020603050405020304" pitchFamily="18" charset="0"/>
              </a:rPr>
              <a:t>en</a:t>
            </a:r>
            <a:r>
              <a:rPr lang="en-IQ" sz="3200" b="1" i="1" dirty="0">
                <a:solidFill>
                  <a:srgbClr val="C00000"/>
                </a:solidFill>
                <a:latin typeface="Times New Roman" panose="02020603050405020304" pitchFamily="18" charset="0"/>
                <a:cs typeface="Times New Roman" panose="02020603050405020304" pitchFamily="18" charset="0"/>
              </a:rPr>
              <a:t>sion </a:t>
            </a:r>
          </a:p>
        </p:txBody>
      </p:sp>
    </p:spTree>
    <p:extLst>
      <p:ext uri="{BB962C8B-B14F-4D97-AF65-F5344CB8AC3E}">
        <p14:creationId xmlns:p14="http://schemas.microsoft.com/office/powerpoint/2010/main" val="2003606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407555-5F5F-7C44-AA00-3D36B0C7520D}"/>
              </a:ext>
            </a:extLst>
          </p:cNvPr>
          <p:cNvSpPr>
            <a:spLocks noGrp="1"/>
          </p:cNvSpPr>
          <p:nvPr>
            <p:ph type="sldNum" sz="quarter" idx="12"/>
          </p:nvPr>
        </p:nvSpPr>
        <p:spPr/>
        <p:txBody>
          <a:bodyPr/>
          <a:lstStyle/>
          <a:p>
            <a:fld id="{6922B37E-6FAD-AE4E-AFEB-EA2EE6BF0F32}" type="slidenum">
              <a:rPr lang="en-IQ" smtClean="0"/>
              <a:t>37</a:t>
            </a:fld>
            <a:endParaRPr lang="en-IQ"/>
          </a:p>
        </p:txBody>
      </p:sp>
      <p:pic>
        <p:nvPicPr>
          <p:cNvPr id="12" name="Picture 11">
            <a:extLst>
              <a:ext uri="{FF2B5EF4-FFF2-40B4-BE49-F238E27FC236}">
                <a16:creationId xmlns:a16="http://schemas.microsoft.com/office/drawing/2014/main" id="{9B645750-DC0F-FE43-8D16-5C13B61213C7}"/>
              </a:ext>
            </a:extLst>
          </p:cNvPr>
          <p:cNvPicPr>
            <a:picLocks noChangeAspect="1"/>
          </p:cNvPicPr>
          <p:nvPr/>
        </p:nvPicPr>
        <p:blipFill rotWithShape="1">
          <a:blip r:embed="rId2"/>
          <a:srcRect t="2139" b="5615"/>
          <a:stretch/>
        </p:blipFill>
        <p:spPr>
          <a:xfrm>
            <a:off x="2027802" y="138545"/>
            <a:ext cx="6894402" cy="4114801"/>
          </a:xfrm>
          <a:prstGeom prst="rect">
            <a:avLst/>
          </a:prstGeom>
        </p:spPr>
      </p:pic>
      <p:pic>
        <p:nvPicPr>
          <p:cNvPr id="19" name="Picture 18">
            <a:extLst>
              <a:ext uri="{FF2B5EF4-FFF2-40B4-BE49-F238E27FC236}">
                <a16:creationId xmlns:a16="http://schemas.microsoft.com/office/drawing/2014/main" id="{6763C3BC-2D59-5045-A761-2F670B9FE5E3}"/>
              </a:ext>
            </a:extLst>
          </p:cNvPr>
          <p:cNvPicPr>
            <a:picLocks noChangeAspect="1"/>
          </p:cNvPicPr>
          <p:nvPr/>
        </p:nvPicPr>
        <p:blipFill rotWithShape="1">
          <a:blip r:embed="rId3"/>
          <a:srcRect t="79524"/>
          <a:stretch/>
        </p:blipFill>
        <p:spPr>
          <a:xfrm>
            <a:off x="2346456" y="4967915"/>
            <a:ext cx="7216330" cy="1388435"/>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0EB244D-F304-D545-93C0-AAA4914A5B90}"/>
                  </a:ext>
                </a:extLst>
              </p:cNvPr>
              <p:cNvSpPr txBox="1"/>
              <p:nvPr/>
            </p:nvSpPr>
            <p:spPr>
              <a:xfrm>
                <a:off x="102020" y="4253346"/>
                <a:ext cx="11508089" cy="646331"/>
              </a:xfrm>
              <a:prstGeom prst="rect">
                <a:avLst/>
              </a:prstGeom>
              <a:noFill/>
              <a:ln w="76200">
                <a:solidFill>
                  <a:srgbClr val="C00000"/>
                </a:solidFill>
              </a:ln>
            </p:spPr>
            <p:txBody>
              <a:bodyPr wrap="square" rtlCol="0">
                <a:spAutoFit/>
              </a:bodyPr>
              <a:lstStyle/>
              <a:p>
                <a:r>
                  <a:rPr lang="en-IQ" b="1" dirty="0">
                    <a:solidFill>
                      <a:schemeClr val="tx1"/>
                    </a:solidFill>
                  </a:rPr>
                  <a:t>0.10-x= 0.10 because </a:t>
                </a:r>
                <a:r>
                  <a:rPr lang="en-US" b="1" dirty="0">
                    <a:solidFill>
                      <a:schemeClr val="tx1"/>
                    </a:solidFill>
                  </a:rPr>
                  <a:t>the </a:t>
                </a:r>
                <a:r>
                  <a:rPr lang="en-IQ" b="1" dirty="0">
                    <a:solidFill>
                      <a:schemeClr val="tx1"/>
                    </a:solidFill>
                  </a:rPr>
                  <a:t>change in </a:t>
                </a:r>
                <a:r>
                  <a:rPr lang="en-US" b="1" dirty="0">
                    <a:solidFill>
                      <a:schemeClr val="tx1"/>
                    </a:solidFill>
                  </a:rPr>
                  <a:t>the </a:t>
                </a:r>
                <a:r>
                  <a:rPr lang="en-IQ" b="1" dirty="0">
                    <a:solidFill>
                      <a:schemeClr val="tx1"/>
                    </a:solidFill>
                  </a:rPr>
                  <a:t>init</a:t>
                </a:r>
                <a:r>
                  <a:rPr lang="en-US" b="1" dirty="0">
                    <a:solidFill>
                      <a:schemeClr val="tx1"/>
                    </a:solidFill>
                  </a:rPr>
                  <a:t>ial </a:t>
                </a:r>
                <a:r>
                  <a:rPr lang="en-IQ" b="1" dirty="0">
                    <a:solidFill>
                      <a:schemeClr val="tx1"/>
                    </a:solidFill>
                  </a:rPr>
                  <a:t>concentration of the acid </a:t>
                </a:r>
                <a:r>
                  <a:rPr lang="en-US" b="1" dirty="0">
                    <a:solidFill>
                      <a:schemeClr val="tx1"/>
                    </a:solidFill>
                  </a:rPr>
                  <a:t>is </a:t>
                </a:r>
                <a:r>
                  <a:rPr lang="en-IQ" b="1" dirty="0">
                    <a:solidFill>
                      <a:schemeClr val="tx1"/>
                    </a:solidFill>
                  </a:rPr>
                  <a:t>so small that is negligible and we treat things as though none go used up (0.10- </a:t>
                </a:r>
                <a:r>
                  <a:rPr lang="en-US" b="1" dirty="0">
                    <a:solidFill>
                      <a:schemeClr val="tx1"/>
                    </a:solidFill>
                    <a:latin typeface="Times New Roman" panose="02020603050405020304" pitchFamily="18" charset="0"/>
                  </a:rPr>
                  <a:t>3.7</a:t>
                </a:r>
                <a:r>
                  <a:rPr lang="en-US" sz="1800" b="1" dirty="0">
                    <a:solidFill>
                      <a:schemeClr val="tx1"/>
                    </a:solidFill>
                    <a:effectLst/>
                    <a:latin typeface="Times New Roman" panose="02020603050405020304" pitchFamily="18" charset="0"/>
                    <a:ea typeface="Calibri" panose="020F0502020204030204" pitchFamily="34" charset="0"/>
                  </a:rPr>
                  <a:t>.3</a:t>
                </a:r>
                <a14:m>
                  <m:oMath xmlns:m="http://schemas.openxmlformats.org/officeDocument/2006/math">
                    <m:r>
                      <a:rPr lang="en-US" sz="1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b="1" dirty="0">
                    <a:solidFill>
                      <a:schemeClr val="tx1"/>
                    </a:solidFill>
                    <a:effectLst/>
                    <a:latin typeface="Times New Roman" panose="02020603050405020304" pitchFamily="18" charset="0"/>
                    <a:ea typeface="Times New Roman" panose="02020603050405020304" pitchFamily="18" charset="0"/>
                  </a:rPr>
                  <a:t>10</a:t>
                </a:r>
                <a:r>
                  <a:rPr lang="en-US" sz="1800" b="1" baseline="30000" dirty="0">
                    <a:solidFill>
                      <a:schemeClr val="tx1"/>
                    </a:solidFill>
                    <a:effectLst/>
                    <a:latin typeface="Times New Roman" panose="02020603050405020304" pitchFamily="18" charset="0"/>
                    <a:ea typeface="Times New Roman" panose="02020603050405020304" pitchFamily="18" charset="0"/>
                  </a:rPr>
                  <a:t>-6</a:t>
                </a:r>
                <a:r>
                  <a:rPr lang="en-US" sz="1800" b="1" dirty="0">
                    <a:solidFill>
                      <a:schemeClr val="tx1"/>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1800" b="1" i="1" dirty="0" smtClean="0">
                        <a:solidFill>
                          <a:schemeClr val="tx1"/>
                        </a:solidFill>
                        <a:effectLst/>
                        <a:latin typeface="Cambria Math" panose="02040503050406030204" pitchFamily="18" charset="0"/>
                        <a:ea typeface="Cambria Math" panose="02040503050406030204" pitchFamily="18" charset="0"/>
                      </a:rPr>
                      <m:t>≈</m:t>
                    </m:r>
                  </m:oMath>
                </a14:m>
                <a:r>
                  <a:rPr lang="en-IQ" b="1" dirty="0">
                    <a:solidFill>
                      <a:schemeClr val="tx1"/>
                    </a:solidFill>
                    <a:effectLst/>
                  </a:rPr>
                  <a:t>  0.10 M</a:t>
                </a:r>
                <a:endParaRPr lang="en-IQ" b="1" dirty="0">
                  <a:solidFill>
                    <a:schemeClr val="tx1"/>
                  </a:solidFill>
                </a:endParaRPr>
              </a:p>
            </p:txBody>
          </p:sp>
        </mc:Choice>
        <mc:Fallback xmlns="">
          <p:sp>
            <p:nvSpPr>
              <p:cNvPr id="22" name="TextBox 21">
                <a:extLst>
                  <a:ext uri="{FF2B5EF4-FFF2-40B4-BE49-F238E27FC236}">
                    <a16:creationId xmlns:a16="http://schemas.microsoft.com/office/drawing/2014/main" id="{10EB244D-F304-D545-93C0-AAA4914A5B90}"/>
                  </a:ext>
                </a:extLst>
              </p:cNvPr>
              <p:cNvSpPr txBox="1">
                <a:spLocks noRot="1" noChangeAspect="1" noMove="1" noResize="1" noEditPoints="1" noAdjustHandles="1" noChangeArrowheads="1" noChangeShapeType="1" noTextEdit="1"/>
              </p:cNvSpPr>
              <p:nvPr/>
            </p:nvSpPr>
            <p:spPr>
              <a:xfrm>
                <a:off x="102020" y="4253346"/>
                <a:ext cx="11508089" cy="646331"/>
              </a:xfrm>
              <a:prstGeom prst="rect">
                <a:avLst/>
              </a:prstGeom>
              <a:blipFill>
                <a:blip r:embed="rId4"/>
                <a:stretch>
                  <a:fillRect l="-219" b="-6897"/>
                </a:stretch>
              </a:blipFill>
              <a:ln w="76200">
                <a:solidFill>
                  <a:srgbClr val="C00000"/>
                </a:solidFill>
              </a:ln>
            </p:spPr>
            <p:txBody>
              <a:bodyPr/>
              <a:lstStyle/>
              <a:p>
                <a:r>
                  <a:rPr lang="en-IQ">
                    <a:noFill/>
                  </a:rPr>
                  <a:t> </a:t>
                </a:r>
              </a:p>
            </p:txBody>
          </p:sp>
        </mc:Fallback>
      </mc:AlternateContent>
      <p:sp>
        <p:nvSpPr>
          <p:cNvPr id="2" name="TextBox 1">
            <a:extLst>
              <a:ext uri="{FF2B5EF4-FFF2-40B4-BE49-F238E27FC236}">
                <a16:creationId xmlns:a16="http://schemas.microsoft.com/office/drawing/2014/main" id="{2FFAFB1B-5366-4A41-8097-37E92AA6D962}"/>
              </a:ext>
            </a:extLst>
          </p:cNvPr>
          <p:cNvSpPr txBox="1"/>
          <p:nvPr/>
        </p:nvSpPr>
        <p:spPr>
          <a:xfrm>
            <a:off x="6315456" y="2974848"/>
            <a:ext cx="1060704" cy="369332"/>
          </a:xfrm>
          <a:prstGeom prst="rect">
            <a:avLst/>
          </a:prstGeom>
          <a:solidFill>
            <a:schemeClr val="bg1"/>
          </a:solidFill>
        </p:spPr>
        <p:txBody>
          <a:bodyPr wrap="square" rtlCol="0">
            <a:spAutoFit/>
          </a:bodyPr>
          <a:lstStyle/>
          <a:p>
            <a:r>
              <a:rPr lang="en-IQ" dirty="0"/>
              <a:t>     </a:t>
            </a:r>
            <a:r>
              <a:rPr lang="en-IQ" b="1" dirty="0"/>
              <a:t>+X</a:t>
            </a:r>
          </a:p>
        </p:txBody>
      </p:sp>
      <p:sp>
        <p:nvSpPr>
          <p:cNvPr id="7" name="TextBox 6">
            <a:extLst>
              <a:ext uri="{FF2B5EF4-FFF2-40B4-BE49-F238E27FC236}">
                <a16:creationId xmlns:a16="http://schemas.microsoft.com/office/drawing/2014/main" id="{039FA42D-E21F-6848-AFE6-D807F9F11EC1}"/>
              </a:ext>
            </a:extLst>
          </p:cNvPr>
          <p:cNvSpPr txBox="1"/>
          <p:nvPr/>
        </p:nvSpPr>
        <p:spPr>
          <a:xfrm>
            <a:off x="7537704" y="2971012"/>
            <a:ext cx="1060704" cy="369332"/>
          </a:xfrm>
          <a:prstGeom prst="rect">
            <a:avLst/>
          </a:prstGeom>
          <a:solidFill>
            <a:schemeClr val="bg1"/>
          </a:solidFill>
        </p:spPr>
        <p:txBody>
          <a:bodyPr wrap="square" rtlCol="0">
            <a:spAutoFit/>
          </a:bodyPr>
          <a:lstStyle/>
          <a:p>
            <a:r>
              <a:rPr lang="en-IQ" dirty="0"/>
              <a:t>     </a:t>
            </a:r>
            <a:r>
              <a:rPr lang="en-IQ" b="1" dirty="0"/>
              <a:t>+X</a:t>
            </a:r>
          </a:p>
        </p:txBody>
      </p:sp>
    </p:spTree>
    <p:extLst>
      <p:ext uri="{BB962C8B-B14F-4D97-AF65-F5344CB8AC3E}">
        <p14:creationId xmlns:p14="http://schemas.microsoft.com/office/powerpoint/2010/main" val="3666910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4E659-5D4A-274E-9FD9-D98FDF6B9F28}"/>
              </a:ext>
            </a:extLst>
          </p:cNvPr>
          <p:cNvSpPr>
            <a:spLocks noGrp="1"/>
          </p:cNvSpPr>
          <p:nvPr>
            <p:ph type="title"/>
          </p:nvPr>
        </p:nvSpPr>
        <p:spPr>
          <a:xfrm>
            <a:off x="284018" y="131762"/>
            <a:ext cx="10515600" cy="424584"/>
          </a:xfrm>
        </p:spPr>
        <p:txBody>
          <a:bodyPr>
            <a:normAutofit/>
          </a:bodyPr>
          <a:lstStyle/>
          <a:p>
            <a:pPr algn="ct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24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Degree of Ionization (α) of weak acid</a:t>
            </a:r>
            <a:endParaRPr lang="en-IQ" dirty="0">
              <a:solidFill>
                <a:srgbClr val="C00000"/>
              </a:solidFill>
            </a:endParaRPr>
          </a:p>
        </p:txBody>
      </p:sp>
      <p:sp>
        <p:nvSpPr>
          <p:cNvPr id="3" name="Content Placeholder 2">
            <a:extLst>
              <a:ext uri="{FF2B5EF4-FFF2-40B4-BE49-F238E27FC236}">
                <a16:creationId xmlns:a16="http://schemas.microsoft.com/office/drawing/2014/main" id="{C45B8C38-299F-D44B-A5B5-EBDEC4151FF4}"/>
              </a:ext>
            </a:extLst>
          </p:cNvPr>
          <p:cNvSpPr>
            <a:spLocks noGrp="1"/>
          </p:cNvSpPr>
          <p:nvPr>
            <p:ph idx="1"/>
          </p:nvPr>
        </p:nvSpPr>
        <p:spPr>
          <a:xfrm>
            <a:off x="273625" y="536430"/>
            <a:ext cx="11520055" cy="4351338"/>
          </a:xfrm>
        </p:spPr>
        <p:txBody>
          <a:bodyPr/>
          <a:lstStyle/>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It is known that an acid is any substance capable of yielding 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in a water solution (Arrhenius). The strength of an acid is, therefore, determined by the extent to which it is ionized giving hydronium ions.</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In terms of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BrѲnsted</a:t>
            </a:r>
            <a:r>
              <a:rPr lang="en-US" sz="1800" dirty="0">
                <a:effectLst/>
                <a:latin typeface="Times New Roman" panose="02020603050405020304" pitchFamily="18" charset="0"/>
                <a:ea typeface="Calibri" panose="020F0502020204030204" pitchFamily="34" charset="0"/>
                <a:cs typeface="Arial" panose="020B0604020202020204" pitchFamily="34" charset="0"/>
              </a:rPr>
              <a:t> –Lowery sense, the tendency of an acid to lose or donate protons is a measure of its strength.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The extent or degree of ionization </a:t>
            </a:r>
            <a:r>
              <a:rPr lang="en-US" sz="1800" b="1"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α) of an acid at equilibrium is given as</a:t>
            </a:r>
            <a:r>
              <a:rPr lang="en-US" sz="1800" b="1" dirty="0">
                <a:effectLst/>
                <a:latin typeface="Times New Roman" panose="02020603050405020304" pitchFamily="18" charset="0"/>
                <a:ea typeface="Calibri" panose="020F0502020204030204" pitchFamily="34" charset="0"/>
                <a:cs typeface="Arial" panose="020B0604020202020204" pitchFamily="34" charset="0"/>
              </a:rPr>
              <a:t>: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b="1" dirty="0">
                <a:effectLst/>
                <a:latin typeface="Times New Roman" panose="02020603050405020304" pitchFamily="18" charset="0"/>
                <a:ea typeface="Calibri" panose="020F0502020204030204" pitchFamily="34" charset="0"/>
                <a:cs typeface="Arial" panose="020B0604020202020204" pitchFamily="34" charset="0"/>
              </a:rPr>
              <a:t>                                   α = [H</a:t>
            </a:r>
            <a:r>
              <a:rPr lang="en-US" sz="1800" b="1"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b="1" dirty="0">
                <a:effectLst/>
                <a:latin typeface="Times New Roman" panose="02020603050405020304" pitchFamily="18" charset="0"/>
                <a:ea typeface="Calibri" panose="020F0502020204030204" pitchFamily="34" charset="0"/>
                <a:cs typeface="Arial" panose="020B0604020202020204" pitchFamily="34" charset="0"/>
              </a:rPr>
              <a:t>O] / C</a:t>
            </a:r>
            <a:r>
              <a:rPr lang="en-US" sz="1800" b="1" baseline="-25000" dirty="0">
                <a:effectLst/>
                <a:latin typeface="Times New Roman" panose="02020603050405020304" pitchFamily="18" charset="0"/>
                <a:ea typeface="Calibri" panose="020F0502020204030204" pitchFamily="34" charset="0"/>
                <a:cs typeface="Arial" panose="020B0604020202020204" pitchFamily="34" charset="0"/>
              </a:rPr>
              <a:t>a</a:t>
            </a:r>
            <a:r>
              <a:rPr lang="en-US" sz="1800" b="1" baseline="-25000" dirty="0">
                <a:latin typeface="Times New Roman" panose="02020603050405020304" pitchFamily="18" charset="0"/>
                <a:ea typeface="Calibri" panose="020F0502020204030204" pitchFamily="34" charset="0"/>
                <a:cs typeface="Arial" panose="020B0604020202020204" pitchFamily="34" charset="0"/>
              </a:rPr>
              <a:t>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OR</a:t>
            </a:r>
            <a:r>
              <a:rPr lang="en-US" sz="1800" b="1" dirty="0">
                <a:effectLst/>
                <a:latin typeface="Times New Roman" panose="02020603050405020304" pitchFamily="18" charset="0"/>
                <a:ea typeface="Calibri" panose="020F0502020204030204" pitchFamily="34" charset="0"/>
                <a:cs typeface="Arial" panose="020B0604020202020204" pitchFamily="34" charset="0"/>
              </a:rPr>
              <a:t> α = [X] / [HA] ---------- (6) </a:t>
            </a:r>
            <a:endParaRPr lang="en-IQ" sz="1800" b="1"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b="1" dirty="0">
                <a:effectLst/>
                <a:latin typeface="Times New Roman" panose="02020603050405020304" pitchFamily="18" charset="0"/>
                <a:ea typeface="Calibri" panose="020F0502020204030204" pitchFamily="34" charset="0"/>
                <a:cs typeface="Arial" panose="020B0604020202020204" pitchFamily="34" charset="0"/>
              </a:rPr>
              <a:t>Where Ca is the molar concentration of the acid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b="1" dirty="0">
                <a:effectLst/>
                <a:latin typeface="Times New Roman" panose="02020603050405020304" pitchFamily="18" charset="0"/>
                <a:ea typeface="Calibri" panose="020F0502020204030204" pitchFamily="34" charset="0"/>
                <a:cs typeface="Arial" panose="020B0604020202020204" pitchFamily="34" charset="0"/>
              </a:rPr>
              <a:t>         100</a:t>
            </a:r>
            <a:r>
              <a:rPr lang="en-US" sz="1800" dirty="0">
                <a:effectLst/>
                <a:latin typeface="Times New Roman" panose="02020603050405020304" pitchFamily="18" charset="0"/>
                <a:ea typeface="Calibri" panose="020F0502020204030204" pitchFamily="34" charset="0"/>
                <a:cs typeface="Arial" panose="020B0604020202020204" pitchFamily="34" charset="0"/>
              </a:rPr>
              <a:t> α= percent ionization =</a:t>
            </a:r>
            <a:r>
              <a:rPr lang="en-US" sz="1800" b="1" dirty="0">
                <a:effectLst/>
                <a:latin typeface="Times New Roman" panose="02020603050405020304" pitchFamily="18" charset="0"/>
                <a:ea typeface="Calibri" panose="020F0502020204030204" pitchFamily="34" charset="0"/>
                <a:cs typeface="Arial" panose="020B0604020202020204" pitchFamily="34" charset="0"/>
              </a:rPr>
              <a:t> [H</a:t>
            </a:r>
            <a:r>
              <a:rPr lang="en-US" sz="1800" b="1"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b="1" dirty="0">
                <a:effectLst/>
                <a:latin typeface="Times New Roman" panose="02020603050405020304" pitchFamily="18" charset="0"/>
                <a:ea typeface="Calibri" panose="020F0502020204030204" pitchFamily="34" charset="0"/>
                <a:cs typeface="Arial" panose="020B0604020202020204" pitchFamily="34" charset="0"/>
              </a:rPr>
              <a:t>O]/ C</a:t>
            </a:r>
            <a:r>
              <a:rPr lang="en-US" sz="1800" b="1" baseline="-25000" dirty="0">
                <a:effectLst/>
                <a:latin typeface="Times New Roman" panose="02020603050405020304" pitchFamily="18" charset="0"/>
                <a:ea typeface="Calibri" panose="020F0502020204030204" pitchFamily="34" charset="0"/>
                <a:cs typeface="Arial" panose="020B0604020202020204" pitchFamily="34" charset="0"/>
              </a:rPr>
              <a:t>a </a:t>
            </a:r>
            <a:r>
              <a:rPr lang="en-US" sz="1800" b="1" dirty="0">
                <a:effectLst/>
                <a:latin typeface="Times New Roman" panose="02020603050405020304" pitchFamily="18" charset="0"/>
                <a:ea typeface="Calibri" panose="020F0502020204030204" pitchFamily="34" charset="0"/>
                <a:cs typeface="Arial" panose="020B0604020202020204" pitchFamily="34" charset="0"/>
              </a:rPr>
              <a:t>x100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OR </a:t>
            </a:r>
            <a:r>
              <a:rPr lang="en-US" sz="1800" b="1" dirty="0">
                <a:effectLst/>
                <a:latin typeface="Times New Roman" panose="02020603050405020304" pitchFamily="18" charset="0"/>
                <a:ea typeface="Calibri" panose="020F0502020204030204" pitchFamily="34" charset="0"/>
                <a:cs typeface="Arial" panose="020B0604020202020204" pitchFamily="34" charset="0"/>
              </a:rPr>
              <a:t>[X] / [HA] x100 ----------- (7)</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endParaRPr lang="en-IQ" dirty="0"/>
          </a:p>
        </p:txBody>
      </p:sp>
      <p:sp>
        <p:nvSpPr>
          <p:cNvPr id="4" name="Slide Number Placeholder 3">
            <a:extLst>
              <a:ext uri="{FF2B5EF4-FFF2-40B4-BE49-F238E27FC236}">
                <a16:creationId xmlns:a16="http://schemas.microsoft.com/office/drawing/2014/main" id="{680A05CD-F539-AF45-A7F3-F92E190D3839}"/>
              </a:ext>
            </a:extLst>
          </p:cNvPr>
          <p:cNvSpPr>
            <a:spLocks noGrp="1"/>
          </p:cNvSpPr>
          <p:nvPr>
            <p:ph type="sldNum" sz="quarter" idx="12"/>
          </p:nvPr>
        </p:nvSpPr>
        <p:spPr/>
        <p:txBody>
          <a:bodyPr/>
          <a:lstStyle/>
          <a:p>
            <a:fld id="{6922B37E-6FAD-AE4E-AFEB-EA2EE6BF0F32}" type="slidenum">
              <a:rPr lang="en-IQ" smtClean="0"/>
              <a:t>38</a:t>
            </a:fld>
            <a:endParaRPr lang="en-IQ"/>
          </a:p>
        </p:txBody>
      </p:sp>
      <p:pic>
        <p:nvPicPr>
          <p:cNvPr id="6" name="Picture 5">
            <a:extLst>
              <a:ext uri="{FF2B5EF4-FFF2-40B4-BE49-F238E27FC236}">
                <a16:creationId xmlns:a16="http://schemas.microsoft.com/office/drawing/2014/main" id="{718C3249-85D8-8F4B-BD30-0B26BFC74BB4}"/>
              </a:ext>
            </a:extLst>
          </p:cNvPr>
          <p:cNvPicPr>
            <a:picLocks noChangeAspect="1"/>
          </p:cNvPicPr>
          <p:nvPr/>
        </p:nvPicPr>
        <p:blipFill rotWithShape="1">
          <a:blip r:embed="rId2"/>
          <a:srcRect t="1832"/>
          <a:stretch/>
        </p:blipFill>
        <p:spPr>
          <a:xfrm>
            <a:off x="1118756" y="4577347"/>
            <a:ext cx="8607135" cy="2144128"/>
          </a:xfrm>
          <a:prstGeom prst="rect">
            <a:avLst/>
          </a:prstGeom>
        </p:spPr>
      </p:pic>
      <p:sp>
        <p:nvSpPr>
          <p:cNvPr id="7" name="TextBox 6">
            <a:extLst>
              <a:ext uri="{FF2B5EF4-FFF2-40B4-BE49-F238E27FC236}">
                <a16:creationId xmlns:a16="http://schemas.microsoft.com/office/drawing/2014/main" id="{B26487FA-D260-484A-A0CC-DE99987D61AC}"/>
              </a:ext>
            </a:extLst>
          </p:cNvPr>
          <p:cNvSpPr txBox="1"/>
          <p:nvPr/>
        </p:nvSpPr>
        <p:spPr>
          <a:xfrm>
            <a:off x="7824066" y="1996512"/>
            <a:ext cx="4094309" cy="1477328"/>
          </a:xfrm>
          <a:prstGeom prst="rect">
            <a:avLst/>
          </a:prstGeom>
          <a:noFill/>
          <a:ln w="57150">
            <a:solidFill>
              <a:srgbClr val="C00000"/>
            </a:solidFill>
            <a:prstDash val="lgDash"/>
          </a:ln>
        </p:spPr>
        <p:txBody>
          <a:bodyPr wrap="square" rtlCol="0">
            <a:spAutoFit/>
          </a:bodyPr>
          <a:lstStyle/>
          <a:p>
            <a:r>
              <a:rPr lang="en-IQ" b="1" dirty="0">
                <a:solidFill>
                  <a:srgbClr val="C00000"/>
                </a:solidFill>
                <a:latin typeface="Times New Roman" panose="02020603050405020304" pitchFamily="18" charset="0"/>
                <a:cs typeface="Times New Roman" panose="02020603050405020304" pitchFamily="18" charset="0"/>
              </a:rPr>
              <a:t>Degree of ion</a:t>
            </a:r>
            <a:r>
              <a:rPr lang="en-US" b="1" dirty="0">
                <a:solidFill>
                  <a:srgbClr val="C00000"/>
                </a:solidFill>
                <a:latin typeface="Times New Roman" panose="02020603050405020304" pitchFamily="18" charset="0"/>
                <a:cs typeface="Times New Roman" panose="02020603050405020304" pitchFamily="18" charset="0"/>
              </a:rPr>
              <a:t>ization</a:t>
            </a:r>
            <a:r>
              <a:rPr lang="en-IQ" b="1" dirty="0">
                <a:solidFill>
                  <a:srgbClr val="C00000"/>
                </a:solidFill>
                <a:latin typeface="Times New Roman" panose="02020603050405020304" pitchFamily="18" charset="0"/>
                <a:cs typeface="Times New Roman" panose="02020603050405020304" pitchFamily="18" charset="0"/>
              </a:rPr>
              <a:t> = </a:t>
            </a:r>
            <a:r>
              <a:rPr lang="en-IQ" dirty="0">
                <a:latin typeface="Times New Roman" panose="02020603050405020304" pitchFamily="18" charset="0"/>
                <a:cs typeface="Times New Roman" panose="02020603050405020304" pitchFamily="18" charset="0"/>
              </a:rPr>
              <a:t>The ratio of ion</a:t>
            </a:r>
            <a:r>
              <a:rPr lang="en-US" dirty="0" err="1">
                <a:latin typeface="Times New Roman" panose="02020603050405020304" pitchFamily="18" charset="0"/>
                <a:cs typeface="Times New Roman" panose="02020603050405020304" pitchFamily="18" charset="0"/>
              </a:rPr>
              <a:t>i</a:t>
            </a:r>
            <a:r>
              <a:rPr lang="en-IQ" dirty="0">
                <a:latin typeface="Times New Roman" panose="02020603050405020304" pitchFamily="18" charset="0"/>
                <a:cs typeface="Times New Roman" panose="02020603050405020304" pitchFamily="18" charset="0"/>
              </a:rPr>
              <a:t>zed to union</a:t>
            </a:r>
            <a:r>
              <a:rPr lang="en-US" dirty="0" err="1">
                <a:latin typeface="Times New Roman" panose="02020603050405020304" pitchFamily="18" charset="0"/>
                <a:cs typeface="Times New Roman" panose="02020603050405020304" pitchFamily="18" charset="0"/>
              </a:rPr>
              <a:t>i</a:t>
            </a:r>
            <a:r>
              <a:rPr lang="en-IQ" dirty="0">
                <a:latin typeface="Times New Roman" panose="02020603050405020304" pitchFamily="18" charset="0"/>
                <a:cs typeface="Times New Roman" panose="02020603050405020304" pitchFamily="18" charset="0"/>
              </a:rPr>
              <a:t>zed acid molecules in the solution.</a:t>
            </a:r>
          </a:p>
          <a:p>
            <a:r>
              <a:rPr lang="en-IQ" b="1" dirty="0">
                <a:solidFill>
                  <a:srgbClr val="C00000"/>
                </a:solidFill>
                <a:latin typeface="Times New Roman" panose="02020603050405020304" pitchFamily="18" charset="0"/>
                <a:cs typeface="Times New Roman" panose="02020603050405020304" pitchFamily="18" charset="0"/>
              </a:rPr>
              <a:t>P</a:t>
            </a:r>
            <a:r>
              <a:rPr lang="en-US" b="1" dirty="0">
                <a:solidFill>
                  <a:srgbClr val="C00000"/>
                </a:solidFill>
                <a:latin typeface="Times New Roman" panose="02020603050405020304" pitchFamily="18" charset="0"/>
                <a:cs typeface="Times New Roman" panose="02020603050405020304" pitchFamily="18" charset="0"/>
              </a:rPr>
              <a:t>er</a:t>
            </a:r>
            <a:r>
              <a:rPr lang="en-IQ" b="1" dirty="0">
                <a:solidFill>
                  <a:srgbClr val="C00000"/>
                </a:solidFill>
                <a:latin typeface="Times New Roman" panose="02020603050405020304" pitchFamily="18" charset="0"/>
                <a:cs typeface="Times New Roman" panose="02020603050405020304" pitchFamily="18" charset="0"/>
              </a:rPr>
              <a:t>cent of ion</a:t>
            </a:r>
            <a:r>
              <a:rPr lang="en-US" b="1" dirty="0">
                <a:solidFill>
                  <a:srgbClr val="C00000"/>
                </a:solidFill>
                <a:latin typeface="Times New Roman" panose="02020603050405020304" pitchFamily="18" charset="0"/>
                <a:cs typeface="Times New Roman" panose="02020603050405020304" pitchFamily="18" charset="0"/>
              </a:rPr>
              <a:t>ization</a:t>
            </a:r>
            <a:r>
              <a:rPr lang="en-IQ" b="1" dirty="0">
                <a:solidFill>
                  <a:srgbClr val="C00000"/>
                </a:solidFill>
                <a:latin typeface="Times New Roman" panose="02020603050405020304" pitchFamily="18" charset="0"/>
                <a:cs typeface="Times New Roman" panose="02020603050405020304" pitchFamily="18" charset="0"/>
              </a:rPr>
              <a:t>= </a:t>
            </a:r>
            <a:r>
              <a:rPr lang="en-IQ" dirty="0">
                <a:latin typeface="Times New Roman" panose="02020603050405020304" pitchFamily="18" charset="0"/>
                <a:cs typeface="Times New Roman" panose="02020603050405020304" pitchFamily="18" charset="0"/>
              </a:rPr>
              <a:t>Degree of ion</a:t>
            </a:r>
            <a:r>
              <a:rPr lang="en-US" dirty="0">
                <a:latin typeface="Times New Roman" panose="02020603050405020304" pitchFamily="18" charset="0"/>
                <a:cs typeface="Times New Roman" panose="02020603050405020304" pitchFamily="18" charset="0"/>
              </a:rPr>
              <a:t>ization * 100.</a:t>
            </a:r>
            <a:endParaRPr lang="en-IQ"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CEEB8EA-34BB-B44E-B232-7A192B666917}"/>
              </a:ext>
            </a:extLst>
          </p:cNvPr>
          <p:cNvSpPr txBox="1"/>
          <p:nvPr/>
        </p:nvSpPr>
        <p:spPr>
          <a:xfrm>
            <a:off x="171790" y="4004761"/>
            <a:ext cx="11434156" cy="369332"/>
          </a:xfrm>
          <a:prstGeom prst="rect">
            <a:avLst/>
          </a:prstGeom>
          <a:noFill/>
          <a:ln w="38100">
            <a:solidFill>
              <a:srgbClr val="00B050"/>
            </a:solidFill>
          </a:ln>
        </p:spPr>
        <p:txBody>
          <a:bodyPr wrap="none" rtlCol="0">
            <a:spAutoFit/>
          </a:bodyPr>
          <a:lstStyle/>
          <a:p>
            <a:r>
              <a:rPr lang="en-IQ" dirty="0">
                <a:latin typeface="Times New Roman" panose="02020603050405020304" pitchFamily="18" charset="0"/>
                <a:cs typeface="Times New Roman" panose="02020603050405020304" pitchFamily="18" charset="0"/>
              </a:rPr>
              <a:t>From </a:t>
            </a:r>
            <a:r>
              <a:rPr lang="en-US" dirty="0">
                <a:latin typeface="Times New Roman" panose="02020603050405020304" pitchFamily="18" charset="0"/>
                <a:cs typeface="Times New Roman" panose="02020603050405020304" pitchFamily="18" charset="0"/>
              </a:rPr>
              <a:t>the </a:t>
            </a:r>
            <a:r>
              <a:rPr lang="en-IQ" dirty="0">
                <a:latin typeface="Times New Roman" panose="02020603050405020304" pitchFamily="18" charset="0"/>
                <a:cs typeface="Times New Roman" panose="02020603050405020304" pitchFamily="18" charset="0"/>
              </a:rPr>
              <a:t>previous example of phenol, we calculated the</a:t>
            </a:r>
            <a:r>
              <a:rPr lang="en-IQ" b="1" dirty="0">
                <a:solidFill>
                  <a:srgbClr val="C00000"/>
                </a:solidFill>
                <a:latin typeface="Times New Roman" panose="02020603050405020304" pitchFamily="18" charset="0"/>
                <a:cs typeface="Times New Roman" panose="02020603050405020304" pitchFamily="18" charset="0"/>
              </a:rPr>
              <a:t> Degree of ion</a:t>
            </a:r>
            <a:r>
              <a:rPr lang="en-US" b="1" dirty="0">
                <a:solidFill>
                  <a:srgbClr val="C00000"/>
                </a:solidFill>
                <a:latin typeface="Times New Roman" panose="02020603050405020304" pitchFamily="18" charset="0"/>
                <a:cs typeface="Times New Roman" panose="02020603050405020304" pitchFamily="18" charset="0"/>
              </a:rPr>
              <a:t>ization and </a:t>
            </a:r>
            <a:r>
              <a:rPr lang="en-IQ" b="1" dirty="0">
                <a:solidFill>
                  <a:srgbClr val="C00000"/>
                </a:solidFill>
                <a:latin typeface="Times New Roman" panose="02020603050405020304" pitchFamily="18" charset="0"/>
                <a:cs typeface="Times New Roman" panose="02020603050405020304" pitchFamily="18" charset="0"/>
              </a:rPr>
              <a:t>P</a:t>
            </a:r>
            <a:r>
              <a:rPr lang="en-US" b="1" dirty="0">
                <a:solidFill>
                  <a:srgbClr val="C00000"/>
                </a:solidFill>
                <a:latin typeface="Times New Roman" panose="02020603050405020304" pitchFamily="18" charset="0"/>
                <a:cs typeface="Times New Roman" panose="02020603050405020304" pitchFamily="18" charset="0"/>
              </a:rPr>
              <a:t>er</a:t>
            </a:r>
            <a:r>
              <a:rPr lang="en-IQ" b="1" dirty="0">
                <a:solidFill>
                  <a:srgbClr val="C00000"/>
                </a:solidFill>
                <a:latin typeface="Times New Roman" panose="02020603050405020304" pitchFamily="18" charset="0"/>
                <a:cs typeface="Times New Roman" panose="02020603050405020304" pitchFamily="18" charset="0"/>
              </a:rPr>
              <a:t>cent of ion</a:t>
            </a:r>
            <a:r>
              <a:rPr lang="en-US" b="1" dirty="0">
                <a:solidFill>
                  <a:srgbClr val="C00000"/>
                </a:solidFill>
                <a:latin typeface="Times New Roman" panose="02020603050405020304" pitchFamily="18" charset="0"/>
                <a:cs typeface="Times New Roman" panose="02020603050405020304" pitchFamily="18" charset="0"/>
              </a:rPr>
              <a:t>ization as follows :  </a:t>
            </a:r>
            <a:r>
              <a:rPr lang="en-IQ" dirty="0"/>
              <a:t> </a:t>
            </a:r>
          </a:p>
        </p:txBody>
      </p:sp>
    </p:spTree>
    <p:extLst>
      <p:ext uri="{BB962C8B-B14F-4D97-AF65-F5344CB8AC3E}">
        <p14:creationId xmlns:p14="http://schemas.microsoft.com/office/powerpoint/2010/main" val="2644269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_2023-09-01_17-24-59">
            <a:extLst>
              <a:ext uri="{FF2B5EF4-FFF2-40B4-BE49-F238E27FC236}">
                <a16:creationId xmlns:a16="http://schemas.microsoft.com/office/drawing/2014/main" id="{CBC3C7DC-9153-D64C-8A4F-72AB96F395FB}"/>
              </a:ext>
            </a:extLst>
          </p:cNvPr>
          <p:cNvPicPr/>
          <p:nvPr/>
        </p:nvPicPr>
        <p:blipFill rotWithShape="1">
          <a:blip r:embed="rId2">
            <a:extLst>
              <a:ext uri="{28A0092B-C50C-407E-A947-70E740481C1C}">
                <a14:useLocalDpi xmlns:a14="http://schemas.microsoft.com/office/drawing/2010/main" val="0"/>
              </a:ext>
            </a:extLst>
          </a:blip>
          <a:srcRect t="53432"/>
          <a:stretch/>
        </p:blipFill>
        <p:spPr bwMode="auto">
          <a:xfrm>
            <a:off x="235527" y="4038717"/>
            <a:ext cx="11526982" cy="2710092"/>
          </a:xfrm>
          <a:prstGeom prst="rect">
            <a:avLst/>
          </a:prstGeom>
          <a:noFill/>
          <a:ln>
            <a:noFill/>
          </a:ln>
        </p:spPr>
      </p:pic>
      <p:sp>
        <p:nvSpPr>
          <p:cNvPr id="2" name="Slide Number Placeholder 1">
            <a:extLst>
              <a:ext uri="{FF2B5EF4-FFF2-40B4-BE49-F238E27FC236}">
                <a16:creationId xmlns:a16="http://schemas.microsoft.com/office/drawing/2014/main" id="{9642A993-E6E6-514D-8DA7-9C5F0C1DF989}"/>
              </a:ext>
            </a:extLst>
          </p:cNvPr>
          <p:cNvSpPr>
            <a:spLocks noGrp="1"/>
          </p:cNvSpPr>
          <p:nvPr>
            <p:ph type="sldNum" sz="quarter" idx="12"/>
          </p:nvPr>
        </p:nvSpPr>
        <p:spPr/>
        <p:txBody>
          <a:bodyPr/>
          <a:lstStyle/>
          <a:p>
            <a:fld id="{6922B37E-6FAD-AE4E-AFEB-EA2EE6BF0F32}" type="slidenum">
              <a:rPr lang="en-IQ" smtClean="0"/>
              <a:t>39</a:t>
            </a:fld>
            <a:endParaRPr lang="en-IQ"/>
          </a:p>
        </p:txBody>
      </p:sp>
      <p:pic>
        <p:nvPicPr>
          <p:cNvPr id="6" name="Picture 5" descr="photo_2023-09-01_17-24-59">
            <a:extLst>
              <a:ext uri="{FF2B5EF4-FFF2-40B4-BE49-F238E27FC236}">
                <a16:creationId xmlns:a16="http://schemas.microsoft.com/office/drawing/2014/main" id="{8BC899F1-3FEB-C941-8359-E6C7715B6516}"/>
              </a:ext>
            </a:extLst>
          </p:cNvPr>
          <p:cNvPicPr/>
          <p:nvPr/>
        </p:nvPicPr>
        <p:blipFill rotWithShape="1">
          <a:blip r:embed="rId2">
            <a:extLst>
              <a:ext uri="{28A0092B-C50C-407E-A947-70E740481C1C}">
                <a14:useLocalDpi xmlns:a14="http://schemas.microsoft.com/office/drawing/2010/main" val="0"/>
              </a:ext>
            </a:extLst>
          </a:blip>
          <a:srcRect l="5769" r="6611" b="63172"/>
          <a:stretch/>
        </p:blipFill>
        <p:spPr bwMode="auto">
          <a:xfrm>
            <a:off x="145473" y="0"/>
            <a:ext cx="11208327" cy="2357293"/>
          </a:xfrm>
          <a:prstGeom prst="rect">
            <a:avLst/>
          </a:prstGeom>
          <a:noFill/>
          <a:ln>
            <a:noFill/>
          </a:ln>
        </p:spPr>
      </p:pic>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90D28A5B-B668-1944-A98C-2E82F2228E0F}"/>
                  </a:ext>
                </a:extLst>
              </p:cNvPr>
              <p:cNvGraphicFramePr>
                <a:graphicFrameLocks noGrp="1"/>
              </p:cNvGraphicFramePr>
              <p:nvPr>
                <p:extLst>
                  <p:ext uri="{D42A27DB-BD31-4B8C-83A1-F6EECF244321}">
                    <p14:modId xmlns:p14="http://schemas.microsoft.com/office/powerpoint/2010/main" val="459135392"/>
                  </p:ext>
                </p:extLst>
              </p:nvPr>
            </p:nvGraphicFramePr>
            <p:xfrm>
              <a:off x="2526146" y="2466485"/>
              <a:ext cx="7139708" cy="1463040"/>
            </p:xfrm>
            <a:graphic>
              <a:graphicData uri="http://schemas.openxmlformats.org/drawingml/2006/table">
                <a:tbl>
                  <a:tblPr firstRow="1" bandRow="1">
                    <a:tableStyleId>{5C22544A-7EE6-4342-B048-85BDC9FD1C3A}</a:tableStyleId>
                  </a:tblPr>
                  <a:tblGrid>
                    <a:gridCol w="1784927">
                      <a:extLst>
                        <a:ext uri="{9D8B030D-6E8A-4147-A177-3AD203B41FA5}">
                          <a16:colId xmlns:a16="http://schemas.microsoft.com/office/drawing/2014/main" val="1093086165"/>
                        </a:ext>
                      </a:extLst>
                    </a:gridCol>
                    <a:gridCol w="1784927">
                      <a:extLst>
                        <a:ext uri="{9D8B030D-6E8A-4147-A177-3AD203B41FA5}">
                          <a16:colId xmlns:a16="http://schemas.microsoft.com/office/drawing/2014/main" val="877328909"/>
                        </a:ext>
                      </a:extLst>
                    </a:gridCol>
                    <a:gridCol w="1784927">
                      <a:extLst>
                        <a:ext uri="{9D8B030D-6E8A-4147-A177-3AD203B41FA5}">
                          <a16:colId xmlns:a16="http://schemas.microsoft.com/office/drawing/2014/main" val="2246667972"/>
                        </a:ext>
                      </a:extLst>
                    </a:gridCol>
                    <a:gridCol w="1784927">
                      <a:extLst>
                        <a:ext uri="{9D8B030D-6E8A-4147-A177-3AD203B41FA5}">
                          <a16:colId xmlns:a16="http://schemas.microsoft.com/office/drawing/2014/main" val="4177010231"/>
                        </a:ext>
                      </a:extLst>
                    </a:gridCol>
                  </a:tblGrid>
                  <a:tr h="321054">
                    <a:tc gridSpan="4">
                      <a:txBody>
                        <a:bodyPr/>
                        <a:lstStyle/>
                        <a:p>
                          <a:pPr algn="l"/>
                          <a:r>
                            <a:rPr lang="en-IQ" sz="1800" b="0" dirty="0">
                              <a:solidFill>
                                <a:schemeClr val="tx1"/>
                              </a:solidFill>
                              <a:latin typeface="Times New Roman" panose="02020603050405020304" pitchFamily="18" charset="0"/>
                              <a:cs typeface="Times New Roman" panose="02020603050405020304" pitchFamily="18" charset="0"/>
                            </a:rPr>
                            <a:t>Concentartion                      HCN          </a:t>
                          </a:r>
                          <a14:m>
                            <m:oMath xmlns:m="http://schemas.openxmlformats.org/officeDocument/2006/math">
                              <m:r>
                                <a:rPr lang="en-IQ"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IQ" sz="1800" b="0" dirty="0">
                              <a:solidFill>
                                <a:schemeClr val="tx1"/>
                              </a:solidFill>
                              <a:latin typeface="Times New Roman" panose="02020603050405020304" pitchFamily="18" charset="0"/>
                              <a:cs typeface="Times New Roman" panose="02020603050405020304" pitchFamily="18" charset="0"/>
                            </a:rPr>
                            <a:t>         H</a:t>
                          </a:r>
                          <a:r>
                            <a:rPr lang="en-IQ" sz="1800" b="0" baseline="30000" dirty="0">
                              <a:solidFill>
                                <a:schemeClr val="tx1"/>
                              </a:solidFill>
                              <a:latin typeface="Times New Roman" panose="02020603050405020304" pitchFamily="18" charset="0"/>
                              <a:cs typeface="Times New Roman" panose="02020603050405020304" pitchFamily="18" charset="0"/>
                            </a:rPr>
                            <a:t>+</a:t>
                          </a:r>
                          <a:r>
                            <a:rPr lang="en-IQ" sz="1800" b="0" dirty="0">
                              <a:solidFill>
                                <a:schemeClr val="tx1"/>
                              </a:solidFill>
                              <a:latin typeface="Times New Roman" panose="02020603050405020304" pitchFamily="18" charset="0"/>
                              <a:cs typeface="Times New Roman" panose="02020603050405020304" pitchFamily="18" charset="0"/>
                            </a:rPr>
                            <a:t>           +              CN</a:t>
                          </a:r>
                          <a:r>
                            <a:rPr lang="en-IQ" sz="1800" b="0" baseline="30000" dirty="0">
                              <a:solidFill>
                                <a:schemeClr val="tx1"/>
                              </a:solidFill>
                              <a:latin typeface="Times New Roman" panose="02020603050405020304" pitchFamily="18" charset="0"/>
                              <a:cs typeface="Times New Roman" panose="02020603050405020304" pitchFamily="18" charset="0"/>
                            </a:rPr>
                            <a:t>-</a:t>
                          </a:r>
                        </a:p>
                      </a:txBody>
                      <a:tcPr/>
                    </a:tc>
                    <a:tc hMerge="1">
                      <a:txBody>
                        <a:bodyPr/>
                        <a:lstStyle/>
                        <a:p>
                          <a:pPr algn="ctr"/>
                          <a:endParaRPr lang="en-IQ" b="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pPr algn="ctr"/>
                          <a:endParaRPr lang="en-IQ" b="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pPr algn="ctr"/>
                          <a:endParaRPr lang="en-IQ"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39101855"/>
                      </a:ext>
                    </a:extLst>
                  </a:tr>
                  <a:tr h="321054">
                    <a:tc>
                      <a:txBody>
                        <a:bodyPr/>
                        <a:lstStyle/>
                        <a:p>
                          <a:pPr algn="ctr"/>
                          <a:r>
                            <a:rPr lang="en-IQ" sz="1800" b="0" dirty="0">
                              <a:solidFill>
                                <a:schemeClr val="tx1"/>
                              </a:solidFill>
                              <a:latin typeface="Times New Roman" panose="02020603050405020304" pitchFamily="18" charset="0"/>
                              <a:cs typeface="Times New Roman" panose="02020603050405020304" pitchFamily="18" charset="0"/>
                            </a:rPr>
                            <a:t>Initial </a:t>
                          </a:r>
                        </a:p>
                      </a:txBody>
                      <a:tcPr/>
                    </a:tc>
                    <a:tc>
                      <a:txBody>
                        <a:bodyPr/>
                        <a:lstStyle/>
                        <a:p>
                          <a:pPr algn="ctr"/>
                          <a:r>
                            <a:rPr lang="en-IQ" sz="1800" b="0" dirty="0">
                              <a:solidFill>
                                <a:schemeClr val="tx1"/>
                              </a:solidFill>
                              <a:latin typeface="Times New Roman" panose="02020603050405020304" pitchFamily="18" charset="0"/>
                              <a:cs typeface="Times New Roman" panose="02020603050405020304" pitchFamily="18" charset="0"/>
                            </a:rPr>
                            <a:t>0.30</a:t>
                          </a:r>
                        </a:p>
                      </a:txBody>
                      <a:tcPr/>
                    </a:tc>
                    <a:tc>
                      <a:txBody>
                        <a:bodyPr/>
                        <a:lstStyle/>
                        <a:p>
                          <a:pPr algn="ctr"/>
                          <a:r>
                            <a:rPr lang="en-IQ" sz="1800" b="0" dirty="0">
                              <a:solidFill>
                                <a:schemeClr val="tx1"/>
                              </a:solidFill>
                              <a:latin typeface="Times New Roman" panose="02020603050405020304" pitchFamily="18" charset="0"/>
                              <a:cs typeface="Times New Roman" panose="02020603050405020304" pitchFamily="18" charset="0"/>
                            </a:rPr>
                            <a:t>0</a:t>
                          </a:r>
                        </a:p>
                      </a:txBody>
                      <a:tcPr/>
                    </a:tc>
                    <a:tc>
                      <a:txBody>
                        <a:bodyPr/>
                        <a:lstStyle/>
                        <a:p>
                          <a:pPr algn="ctr"/>
                          <a:r>
                            <a:rPr lang="en-IQ" sz="1800" b="0" dirty="0">
                              <a:solidFill>
                                <a:schemeClr val="tx1"/>
                              </a:solidFill>
                              <a:latin typeface="Times New Roman" panose="02020603050405020304" pitchFamily="18" charset="0"/>
                              <a:cs typeface="Times New Roman" panose="02020603050405020304" pitchFamily="18" charset="0"/>
                            </a:rPr>
                            <a:t>0</a:t>
                          </a:r>
                        </a:p>
                      </a:txBody>
                      <a:tcPr/>
                    </a:tc>
                    <a:extLst>
                      <a:ext uri="{0D108BD9-81ED-4DB2-BD59-A6C34878D82A}">
                        <a16:rowId xmlns:a16="http://schemas.microsoft.com/office/drawing/2014/main" val="1058437570"/>
                      </a:ext>
                    </a:extLst>
                  </a:tr>
                  <a:tr h="321054">
                    <a:tc>
                      <a:txBody>
                        <a:bodyPr/>
                        <a:lstStyle/>
                        <a:p>
                          <a:pPr algn="ctr"/>
                          <a:r>
                            <a:rPr lang="en-IQ" sz="1800" b="0" dirty="0">
                              <a:latin typeface="Times New Roman" panose="02020603050405020304" pitchFamily="18" charset="0"/>
                              <a:cs typeface="Times New Roman" panose="02020603050405020304" pitchFamily="18" charset="0"/>
                            </a:rPr>
                            <a:t>Change </a:t>
                          </a:r>
                        </a:p>
                      </a:txBody>
                      <a:tcPr/>
                    </a:tc>
                    <a:tc>
                      <a:txBody>
                        <a:bodyPr/>
                        <a:lstStyle/>
                        <a:p>
                          <a:pPr algn="ctr"/>
                          <a:r>
                            <a:rPr lang="en-IQ" sz="1800" b="0" dirty="0">
                              <a:latin typeface="Times New Roman" panose="02020603050405020304" pitchFamily="18" charset="0"/>
                              <a:cs typeface="Times New Roman" panose="02020603050405020304" pitchFamily="18" charset="0"/>
                            </a:rPr>
                            <a:t>-X</a:t>
                          </a:r>
                        </a:p>
                      </a:txBody>
                      <a:tcPr/>
                    </a:tc>
                    <a:tc>
                      <a:txBody>
                        <a:bodyPr/>
                        <a:lstStyle/>
                        <a:p>
                          <a:pPr algn="ctr"/>
                          <a:r>
                            <a:rPr lang="en-IQ" sz="1800" b="0" dirty="0">
                              <a:latin typeface="Times New Roman" panose="02020603050405020304" pitchFamily="18" charset="0"/>
                              <a:cs typeface="Times New Roman" panose="02020603050405020304" pitchFamily="18" charset="0"/>
                            </a:rPr>
                            <a:t>+X</a:t>
                          </a:r>
                        </a:p>
                      </a:txBody>
                      <a:tcPr/>
                    </a:tc>
                    <a:tc>
                      <a:txBody>
                        <a:bodyPr/>
                        <a:lstStyle/>
                        <a:p>
                          <a:pPr algn="ctr"/>
                          <a:r>
                            <a:rPr lang="en-IQ" sz="1800" b="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774955445"/>
                      </a:ext>
                    </a:extLst>
                  </a:tr>
                  <a:tr h="325513">
                    <a:tc>
                      <a:txBody>
                        <a:bodyPr/>
                        <a:lstStyle/>
                        <a:p>
                          <a:pPr algn="ctr"/>
                          <a:r>
                            <a:rPr lang="en-IQ" sz="1800" b="0" dirty="0">
                              <a:latin typeface="Times New Roman" panose="02020603050405020304" pitchFamily="18" charset="0"/>
                              <a:cs typeface="Times New Roman" panose="02020603050405020304" pitchFamily="18" charset="0"/>
                            </a:rPr>
                            <a:t>Equ</a:t>
                          </a:r>
                          <a:r>
                            <a:rPr lang="en-US" sz="1800" b="0" dirty="0" err="1">
                              <a:latin typeface="Times New Roman" panose="02020603050405020304" pitchFamily="18" charset="0"/>
                              <a:cs typeface="Times New Roman" panose="02020603050405020304" pitchFamily="18" charset="0"/>
                            </a:rPr>
                            <a:t>i</a:t>
                          </a:r>
                          <a:r>
                            <a:rPr lang="en-IQ" sz="1800" b="0" dirty="0">
                              <a:latin typeface="Times New Roman" panose="02020603050405020304" pitchFamily="18" charset="0"/>
                              <a:cs typeface="Times New Roman" panose="02020603050405020304" pitchFamily="18" charset="0"/>
                            </a:rPr>
                            <a:t>librium </a:t>
                          </a:r>
                        </a:p>
                      </a:txBody>
                      <a:tcPr/>
                    </a:tc>
                    <a:tc>
                      <a:txBody>
                        <a:bodyPr/>
                        <a:lstStyle/>
                        <a:p>
                          <a:pPr algn="ctr"/>
                          <a:r>
                            <a:rPr lang="en-IQ" sz="1800" b="0" dirty="0">
                              <a:latin typeface="Times New Roman" panose="02020603050405020304" pitchFamily="18" charset="0"/>
                              <a:cs typeface="Times New Roman" panose="02020603050405020304" pitchFamily="18" charset="0"/>
                            </a:rPr>
                            <a:t>(0.30-X)</a:t>
                          </a:r>
                        </a:p>
                      </a:txBody>
                      <a:tcPr/>
                    </a:tc>
                    <a:tc>
                      <a:txBody>
                        <a:bodyPr/>
                        <a:lstStyle/>
                        <a:p>
                          <a:pPr algn="ctr"/>
                          <a:r>
                            <a:rPr lang="en-IQ" sz="1800" b="0" dirty="0">
                              <a:latin typeface="Times New Roman" panose="02020603050405020304" pitchFamily="18" charset="0"/>
                              <a:cs typeface="Times New Roman" panose="02020603050405020304" pitchFamily="18" charset="0"/>
                            </a:rPr>
                            <a:t>X</a:t>
                          </a:r>
                        </a:p>
                      </a:txBody>
                      <a:tcPr/>
                    </a:tc>
                    <a:tc>
                      <a:txBody>
                        <a:bodyPr/>
                        <a:lstStyle/>
                        <a:p>
                          <a:pPr algn="ctr"/>
                          <a:r>
                            <a:rPr lang="en-IQ" sz="1800" b="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904301138"/>
                      </a:ext>
                    </a:extLst>
                  </a:tr>
                </a:tbl>
              </a:graphicData>
            </a:graphic>
          </p:graphicFrame>
        </mc:Choice>
        <mc:Fallback xmlns="">
          <p:graphicFrame>
            <p:nvGraphicFramePr>
              <p:cNvPr id="7" name="Table 6">
                <a:extLst>
                  <a:ext uri="{FF2B5EF4-FFF2-40B4-BE49-F238E27FC236}">
                    <a16:creationId xmlns:a16="http://schemas.microsoft.com/office/drawing/2014/main" id="{90D28A5B-B668-1944-A98C-2E82F2228E0F}"/>
                  </a:ext>
                </a:extLst>
              </p:cNvPr>
              <p:cNvGraphicFramePr>
                <a:graphicFrameLocks noGrp="1"/>
              </p:cNvGraphicFramePr>
              <p:nvPr>
                <p:extLst>
                  <p:ext uri="{D42A27DB-BD31-4B8C-83A1-F6EECF244321}">
                    <p14:modId xmlns:p14="http://schemas.microsoft.com/office/powerpoint/2010/main" val="459135392"/>
                  </p:ext>
                </p:extLst>
              </p:nvPr>
            </p:nvGraphicFramePr>
            <p:xfrm>
              <a:off x="2526146" y="2466485"/>
              <a:ext cx="7139708" cy="1463040"/>
            </p:xfrm>
            <a:graphic>
              <a:graphicData uri="http://schemas.openxmlformats.org/drawingml/2006/table">
                <a:tbl>
                  <a:tblPr firstRow="1" bandRow="1">
                    <a:tableStyleId>{5C22544A-7EE6-4342-B048-85BDC9FD1C3A}</a:tableStyleId>
                  </a:tblPr>
                  <a:tblGrid>
                    <a:gridCol w="1784927">
                      <a:extLst>
                        <a:ext uri="{9D8B030D-6E8A-4147-A177-3AD203B41FA5}">
                          <a16:colId xmlns:a16="http://schemas.microsoft.com/office/drawing/2014/main" val="1093086165"/>
                        </a:ext>
                      </a:extLst>
                    </a:gridCol>
                    <a:gridCol w="1784927">
                      <a:extLst>
                        <a:ext uri="{9D8B030D-6E8A-4147-A177-3AD203B41FA5}">
                          <a16:colId xmlns:a16="http://schemas.microsoft.com/office/drawing/2014/main" val="877328909"/>
                        </a:ext>
                      </a:extLst>
                    </a:gridCol>
                    <a:gridCol w="1784927">
                      <a:extLst>
                        <a:ext uri="{9D8B030D-6E8A-4147-A177-3AD203B41FA5}">
                          <a16:colId xmlns:a16="http://schemas.microsoft.com/office/drawing/2014/main" val="2246667972"/>
                        </a:ext>
                      </a:extLst>
                    </a:gridCol>
                    <a:gridCol w="1784927">
                      <a:extLst>
                        <a:ext uri="{9D8B030D-6E8A-4147-A177-3AD203B41FA5}">
                          <a16:colId xmlns:a16="http://schemas.microsoft.com/office/drawing/2014/main" val="4177010231"/>
                        </a:ext>
                      </a:extLst>
                    </a:gridCol>
                  </a:tblGrid>
                  <a:tr h="365760">
                    <a:tc gridSpan="4">
                      <a:txBody>
                        <a:bodyPr/>
                        <a:lstStyle/>
                        <a:p>
                          <a:endParaRPr lang="en-IQ"/>
                        </a:p>
                      </a:txBody>
                      <a:tcPr>
                        <a:blipFill>
                          <a:blip r:embed="rId3"/>
                          <a:stretch>
                            <a:fillRect t="-6897" r="-355" b="-324138"/>
                          </a:stretch>
                        </a:blipFill>
                      </a:tcPr>
                    </a:tc>
                    <a:tc hMerge="1">
                      <a:txBody>
                        <a:bodyPr/>
                        <a:lstStyle/>
                        <a:p>
                          <a:pPr algn="ctr"/>
                          <a:endParaRPr lang="en-IQ" b="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pPr algn="ctr"/>
                          <a:endParaRPr lang="en-IQ" b="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pPr algn="ctr"/>
                          <a:endParaRPr lang="en-IQ"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39101855"/>
                      </a:ext>
                    </a:extLst>
                  </a:tr>
                  <a:tr h="365760">
                    <a:tc>
                      <a:txBody>
                        <a:bodyPr/>
                        <a:lstStyle/>
                        <a:p>
                          <a:pPr algn="ctr"/>
                          <a:r>
                            <a:rPr lang="en-IQ" sz="1800" b="0" dirty="0">
                              <a:solidFill>
                                <a:schemeClr val="tx1"/>
                              </a:solidFill>
                              <a:latin typeface="Times New Roman" panose="02020603050405020304" pitchFamily="18" charset="0"/>
                              <a:cs typeface="Times New Roman" panose="02020603050405020304" pitchFamily="18" charset="0"/>
                            </a:rPr>
                            <a:t>Initial </a:t>
                          </a:r>
                        </a:p>
                      </a:txBody>
                      <a:tcPr/>
                    </a:tc>
                    <a:tc>
                      <a:txBody>
                        <a:bodyPr/>
                        <a:lstStyle/>
                        <a:p>
                          <a:pPr algn="ctr"/>
                          <a:r>
                            <a:rPr lang="en-IQ" sz="1800" b="0" dirty="0">
                              <a:solidFill>
                                <a:schemeClr val="tx1"/>
                              </a:solidFill>
                              <a:latin typeface="Times New Roman" panose="02020603050405020304" pitchFamily="18" charset="0"/>
                              <a:cs typeface="Times New Roman" panose="02020603050405020304" pitchFamily="18" charset="0"/>
                            </a:rPr>
                            <a:t>0.30</a:t>
                          </a:r>
                        </a:p>
                      </a:txBody>
                      <a:tcPr/>
                    </a:tc>
                    <a:tc>
                      <a:txBody>
                        <a:bodyPr/>
                        <a:lstStyle/>
                        <a:p>
                          <a:pPr algn="ctr"/>
                          <a:r>
                            <a:rPr lang="en-IQ" sz="1800" b="0" dirty="0">
                              <a:solidFill>
                                <a:schemeClr val="tx1"/>
                              </a:solidFill>
                              <a:latin typeface="Times New Roman" panose="02020603050405020304" pitchFamily="18" charset="0"/>
                              <a:cs typeface="Times New Roman" panose="02020603050405020304" pitchFamily="18" charset="0"/>
                            </a:rPr>
                            <a:t>0</a:t>
                          </a:r>
                        </a:p>
                      </a:txBody>
                      <a:tcPr/>
                    </a:tc>
                    <a:tc>
                      <a:txBody>
                        <a:bodyPr/>
                        <a:lstStyle/>
                        <a:p>
                          <a:pPr algn="ctr"/>
                          <a:r>
                            <a:rPr lang="en-IQ" sz="1800" b="0" dirty="0">
                              <a:solidFill>
                                <a:schemeClr val="tx1"/>
                              </a:solidFill>
                              <a:latin typeface="Times New Roman" panose="02020603050405020304" pitchFamily="18" charset="0"/>
                              <a:cs typeface="Times New Roman" panose="02020603050405020304" pitchFamily="18" charset="0"/>
                            </a:rPr>
                            <a:t>0</a:t>
                          </a:r>
                        </a:p>
                      </a:txBody>
                      <a:tcPr/>
                    </a:tc>
                    <a:extLst>
                      <a:ext uri="{0D108BD9-81ED-4DB2-BD59-A6C34878D82A}">
                        <a16:rowId xmlns:a16="http://schemas.microsoft.com/office/drawing/2014/main" val="1058437570"/>
                      </a:ext>
                    </a:extLst>
                  </a:tr>
                  <a:tr h="365760">
                    <a:tc>
                      <a:txBody>
                        <a:bodyPr/>
                        <a:lstStyle/>
                        <a:p>
                          <a:pPr algn="ctr"/>
                          <a:r>
                            <a:rPr lang="en-IQ" sz="1800" b="0" dirty="0">
                              <a:latin typeface="Times New Roman" panose="02020603050405020304" pitchFamily="18" charset="0"/>
                              <a:cs typeface="Times New Roman" panose="02020603050405020304" pitchFamily="18" charset="0"/>
                            </a:rPr>
                            <a:t>Change </a:t>
                          </a:r>
                        </a:p>
                      </a:txBody>
                      <a:tcPr/>
                    </a:tc>
                    <a:tc>
                      <a:txBody>
                        <a:bodyPr/>
                        <a:lstStyle/>
                        <a:p>
                          <a:pPr algn="ctr"/>
                          <a:r>
                            <a:rPr lang="en-IQ" sz="1800" b="0" dirty="0">
                              <a:latin typeface="Times New Roman" panose="02020603050405020304" pitchFamily="18" charset="0"/>
                              <a:cs typeface="Times New Roman" panose="02020603050405020304" pitchFamily="18" charset="0"/>
                            </a:rPr>
                            <a:t>-X</a:t>
                          </a:r>
                        </a:p>
                      </a:txBody>
                      <a:tcPr/>
                    </a:tc>
                    <a:tc>
                      <a:txBody>
                        <a:bodyPr/>
                        <a:lstStyle/>
                        <a:p>
                          <a:pPr algn="ctr"/>
                          <a:r>
                            <a:rPr lang="en-IQ" sz="1800" b="0" dirty="0">
                              <a:latin typeface="Times New Roman" panose="02020603050405020304" pitchFamily="18" charset="0"/>
                              <a:cs typeface="Times New Roman" panose="02020603050405020304" pitchFamily="18" charset="0"/>
                            </a:rPr>
                            <a:t>+X</a:t>
                          </a:r>
                        </a:p>
                      </a:txBody>
                      <a:tcPr/>
                    </a:tc>
                    <a:tc>
                      <a:txBody>
                        <a:bodyPr/>
                        <a:lstStyle/>
                        <a:p>
                          <a:pPr algn="ctr"/>
                          <a:r>
                            <a:rPr lang="en-IQ" sz="1800" b="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774955445"/>
                      </a:ext>
                    </a:extLst>
                  </a:tr>
                  <a:tr h="365760">
                    <a:tc>
                      <a:txBody>
                        <a:bodyPr/>
                        <a:lstStyle/>
                        <a:p>
                          <a:pPr algn="ctr"/>
                          <a:r>
                            <a:rPr lang="en-IQ" sz="1800" b="0" dirty="0">
                              <a:latin typeface="Times New Roman" panose="02020603050405020304" pitchFamily="18" charset="0"/>
                              <a:cs typeface="Times New Roman" panose="02020603050405020304" pitchFamily="18" charset="0"/>
                            </a:rPr>
                            <a:t>Equ</a:t>
                          </a:r>
                          <a:r>
                            <a:rPr lang="en-US" sz="1800" b="0" dirty="0" err="1">
                              <a:latin typeface="Times New Roman" panose="02020603050405020304" pitchFamily="18" charset="0"/>
                              <a:cs typeface="Times New Roman" panose="02020603050405020304" pitchFamily="18" charset="0"/>
                            </a:rPr>
                            <a:t>i</a:t>
                          </a:r>
                          <a:r>
                            <a:rPr lang="en-IQ" sz="1800" b="0" dirty="0">
                              <a:latin typeface="Times New Roman" panose="02020603050405020304" pitchFamily="18" charset="0"/>
                              <a:cs typeface="Times New Roman" panose="02020603050405020304" pitchFamily="18" charset="0"/>
                            </a:rPr>
                            <a:t>librium </a:t>
                          </a:r>
                        </a:p>
                      </a:txBody>
                      <a:tcPr/>
                    </a:tc>
                    <a:tc>
                      <a:txBody>
                        <a:bodyPr/>
                        <a:lstStyle/>
                        <a:p>
                          <a:pPr algn="ctr"/>
                          <a:r>
                            <a:rPr lang="en-IQ" sz="1800" b="0" dirty="0">
                              <a:latin typeface="Times New Roman" panose="02020603050405020304" pitchFamily="18" charset="0"/>
                              <a:cs typeface="Times New Roman" panose="02020603050405020304" pitchFamily="18" charset="0"/>
                            </a:rPr>
                            <a:t>(0.30-X)</a:t>
                          </a:r>
                        </a:p>
                      </a:txBody>
                      <a:tcPr/>
                    </a:tc>
                    <a:tc>
                      <a:txBody>
                        <a:bodyPr/>
                        <a:lstStyle/>
                        <a:p>
                          <a:pPr algn="ctr"/>
                          <a:r>
                            <a:rPr lang="en-IQ" sz="1800" b="0" dirty="0">
                              <a:latin typeface="Times New Roman" panose="02020603050405020304" pitchFamily="18" charset="0"/>
                              <a:cs typeface="Times New Roman" panose="02020603050405020304" pitchFamily="18" charset="0"/>
                            </a:rPr>
                            <a:t>X</a:t>
                          </a:r>
                        </a:p>
                      </a:txBody>
                      <a:tcPr/>
                    </a:tc>
                    <a:tc>
                      <a:txBody>
                        <a:bodyPr/>
                        <a:lstStyle/>
                        <a:p>
                          <a:pPr algn="ctr"/>
                          <a:r>
                            <a:rPr lang="en-IQ" sz="1800" b="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904301138"/>
                      </a:ext>
                    </a:extLst>
                  </a:tr>
                </a:tbl>
              </a:graphicData>
            </a:graphic>
          </p:graphicFrame>
        </mc:Fallback>
      </mc:AlternateContent>
    </p:spTree>
    <p:extLst>
      <p:ext uri="{BB962C8B-B14F-4D97-AF65-F5344CB8AC3E}">
        <p14:creationId xmlns:p14="http://schemas.microsoft.com/office/powerpoint/2010/main" val="1963653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08A828-DE5F-C24E-92F6-9A607BCA5A4E}"/>
              </a:ext>
            </a:extLst>
          </p:cNvPr>
          <p:cNvSpPr>
            <a:spLocks noGrp="1"/>
          </p:cNvSpPr>
          <p:nvPr>
            <p:ph idx="1"/>
          </p:nvPr>
        </p:nvSpPr>
        <p:spPr>
          <a:xfrm>
            <a:off x="159327" y="149225"/>
            <a:ext cx="11894128" cy="6418840"/>
          </a:xfrm>
        </p:spPr>
        <p:txBody>
          <a:bodyPr>
            <a:normAutofit fontScale="92500"/>
          </a:bodyPr>
          <a:lstStyle/>
          <a:p>
            <a:r>
              <a:rPr lang="en-US" sz="2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As the reaction proceeds the concentration of substances A and B decreases &amp;those of substances C&amp;D increase. </a:t>
            </a:r>
          </a:p>
          <a:p>
            <a:r>
              <a:rPr lang="en-US" sz="2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Consequently, the rate of forward reaction must gradually fall with time and that of reverse reaction must increase from zero.</a:t>
            </a:r>
          </a:p>
          <a:p>
            <a:r>
              <a:rPr lang="en-US" sz="21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T</a:t>
            </a:r>
            <a:r>
              <a:rPr lang="en-US" sz="2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he two reactions must eventually become equal. At this point, the concentration of A, B, C, and D remain constant and the system remains dynamic with two reactions and continues at an equal rate (rate f=rate b).</a:t>
            </a:r>
            <a:endParaRPr lang="en-IQ" sz="2100" dirty="0">
              <a:effectLst/>
              <a:latin typeface="Calibri" panose="020F0502020204030204" pitchFamily="34" charset="0"/>
              <a:ea typeface="Calibri" panose="020F0502020204030204" pitchFamily="34" charset="0"/>
              <a:cs typeface="Arial" panose="020B0604020202020204" pitchFamily="34" charset="0"/>
            </a:endParaRPr>
          </a:p>
          <a:p>
            <a:pPr marL="0" indent="0" algn="ctr">
              <a:buNone/>
            </a:pPr>
            <a:r>
              <a:rPr lang="en-US" sz="21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K</a:t>
            </a:r>
            <a:r>
              <a:rPr lang="en-US" sz="2100" baseline="-250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f</a:t>
            </a:r>
            <a:r>
              <a:rPr lang="en-US" sz="2100" baseline="-25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[A]</a:t>
            </a:r>
            <a:r>
              <a:rPr lang="en-US" sz="2100" baseline="30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a</a:t>
            </a: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[B]</a:t>
            </a:r>
            <a:r>
              <a:rPr lang="en-US" sz="2100" baseline="30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b</a:t>
            </a: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1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K</a:t>
            </a:r>
            <a:r>
              <a:rPr lang="en-US" sz="2100" baseline="-250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b</a:t>
            </a:r>
            <a:r>
              <a:rPr lang="en-US" sz="2100" baseline="-25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[C]</a:t>
            </a:r>
            <a:r>
              <a:rPr lang="en-US" sz="2100" baseline="30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c</a:t>
            </a: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[D]</a:t>
            </a:r>
            <a:r>
              <a:rPr lang="en-US" sz="2100" baseline="30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d</a:t>
            </a: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 (4)</a:t>
            </a:r>
            <a:endParaRPr lang="en-IQ" sz="2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pPr>
            <a:r>
              <a:rPr lang="en-US" sz="2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state of the system of reacting substance, at which the rates of the forward and backward become equal. Is called chemical equilibrium. by arrangement of eq 4 we get:-</a:t>
            </a:r>
            <a:endParaRPr lang="en-IQ" sz="2100" dirty="0">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106000"/>
              </a:lnSpc>
              <a:spcAft>
                <a:spcPts val="800"/>
              </a:spcAft>
              <a:buNone/>
            </a:pP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[C]</a:t>
            </a:r>
            <a:r>
              <a:rPr lang="en-US" sz="2100" baseline="30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c</a:t>
            </a: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[D]</a:t>
            </a:r>
            <a:r>
              <a:rPr lang="en-US" sz="2100" baseline="30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d</a:t>
            </a: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a:t>
            </a:r>
            <a:r>
              <a:rPr lang="en-US" sz="2100" baseline="30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a</a:t>
            </a: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[B]</a:t>
            </a:r>
            <a:r>
              <a:rPr lang="en-US" sz="2100" baseline="300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b</a:t>
            </a: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 </a:t>
            </a:r>
            <a:r>
              <a:rPr lang="en-US" sz="21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K</a:t>
            </a:r>
            <a:r>
              <a:rPr lang="en-US" sz="2100" baseline="-250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b</a:t>
            </a: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a:t>
            </a:r>
            <a:r>
              <a:rPr lang="en-US" sz="21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K</a:t>
            </a:r>
            <a:r>
              <a:rPr lang="en-US" sz="2100" baseline="-250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f</a:t>
            </a: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100"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Ke</a:t>
            </a:r>
            <a:r>
              <a:rPr lang="en-US" sz="2100"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(5)</a:t>
            </a:r>
          </a:p>
          <a:p>
            <a:pPr marL="0" indent="0" algn="just">
              <a:lnSpc>
                <a:spcPct val="106000"/>
              </a:lnSpc>
              <a:spcAft>
                <a:spcPts val="800"/>
              </a:spcAft>
              <a:buNone/>
            </a:pPr>
            <a:r>
              <a:rPr lang="en-US" sz="2100" b="1" u="sng"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Importance equilibrium constant:-</a:t>
            </a:r>
            <a:endParaRPr lang="en-IQ" sz="2100" b="1" u="sng"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6000"/>
              </a:lnSpc>
              <a:spcAft>
                <a:spcPts val="800"/>
              </a:spcAft>
              <a:buNone/>
            </a:pPr>
            <a:r>
              <a:rPr lang="en-US" sz="2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  It permits the use to perform computations that relate to the </a:t>
            </a:r>
          </a:p>
          <a:p>
            <a:pPr marL="0" indent="0" algn="just">
              <a:lnSpc>
                <a:spcPct val="106000"/>
              </a:lnSpc>
              <a:spcAft>
                <a:spcPts val="800"/>
              </a:spcAft>
              <a:buNone/>
            </a:pPr>
            <a:r>
              <a:rPr lang="en-US" sz="2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concentration of reactants and products in an equilibrium system.</a:t>
            </a:r>
          </a:p>
          <a:p>
            <a:pPr marL="0" indent="0" algn="just">
              <a:lnSpc>
                <a:spcPct val="106000"/>
              </a:lnSpc>
              <a:spcAft>
                <a:spcPts val="800"/>
              </a:spcAft>
              <a:buNone/>
            </a:pPr>
            <a:r>
              <a:rPr lang="en-US" sz="2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 The magnitude of </a:t>
            </a:r>
            <a:r>
              <a:rPr lang="en-US" sz="2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Ke</a:t>
            </a:r>
            <a:r>
              <a:rPr lang="en-US" sz="2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provides us with useful qualitative information</a:t>
            </a:r>
          </a:p>
          <a:p>
            <a:pPr marL="0" indent="0" algn="just">
              <a:lnSpc>
                <a:spcPct val="106000"/>
              </a:lnSpc>
              <a:spcAft>
                <a:spcPts val="800"/>
              </a:spcAft>
              <a:buNone/>
            </a:pPr>
            <a:r>
              <a:rPr lang="en-US" sz="2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 In analytical chemistry, the following table (1) shows the types of chemical equilibria and equilibrium constants that are important in analytical chemistry</a:t>
            </a:r>
            <a:endParaRPr lang="en-IQ" sz="2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pP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106000"/>
              </a:lnSpc>
              <a:spcAft>
                <a:spcPts val="800"/>
              </a:spcAft>
              <a:buNone/>
            </a:pP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endParaRPr lang="en-IQ" dirty="0"/>
          </a:p>
        </p:txBody>
      </p:sp>
      <p:pic>
        <p:nvPicPr>
          <p:cNvPr id="4" name="Picture 3">
            <a:extLst>
              <a:ext uri="{FF2B5EF4-FFF2-40B4-BE49-F238E27FC236}">
                <a16:creationId xmlns:a16="http://schemas.microsoft.com/office/drawing/2014/main" id="{B112FD92-730F-5E49-9148-423441C0A77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89818" y="3602182"/>
            <a:ext cx="2964871" cy="1823460"/>
          </a:xfrm>
          <a:prstGeom prst="rect">
            <a:avLst/>
          </a:prstGeom>
          <a:noFill/>
          <a:ln>
            <a:noFill/>
          </a:ln>
        </p:spPr>
      </p:pic>
      <p:sp>
        <p:nvSpPr>
          <p:cNvPr id="2" name="Slide Number Placeholder 1">
            <a:extLst>
              <a:ext uri="{FF2B5EF4-FFF2-40B4-BE49-F238E27FC236}">
                <a16:creationId xmlns:a16="http://schemas.microsoft.com/office/drawing/2014/main" id="{345C3FA3-2125-204F-AF52-D8E8652BF5BD}"/>
              </a:ext>
            </a:extLst>
          </p:cNvPr>
          <p:cNvSpPr>
            <a:spLocks noGrp="1"/>
          </p:cNvSpPr>
          <p:nvPr>
            <p:ph type="sldNum" sz="quarter" idx="12"/>
          </p:nvPr>
        </p:nvSpPr>
        <p:spPr/>
        <p:txBody>
          <a:bodyPr/>
          <a:lstStyle/>
          <a:p>
            <a:fld id="{6922B37E-6FAD-AE4E-AFEB-EA2EE6BF0F32}" type="slidenum">
              <a:rPr lang="en-IQ" smtClean="0"/>
              <a:t>4</a:t>
            </a:fld>
            <a:endParaRPr lang="en-IQ"/>
          </a:p>
        </p:txBody>
      </p:sp>
    </p:spTree>
    <p:extLst>
      <p:ext uri="{BB962C8B-B14F-4D97-AF65-F5344CB8AC3E}">
        <p14:creationId xmlns:p14="http://schemas.microsoft.com/office/powerpoint/2010/main" val="3985926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88687-65EF-214C-8EED-17CC2DF8A9E2}"/>
              </a:ext>
            </a:extLst>
          </p:cNvPr>
          <p:cNvPicPr/>
          <p:nvPr/>
        </p:nvPicPr>
        <p:blipFill rotWithShape="1">
          <a:blip r:embed="rId2">
            <a:extLst>
              <a:ext uri="{28A0092B-C50C-407E-A947-70E740481C1C}">
                <a14:useLocalDpi xmlns:a14="http://schemas.microsoft.com/office/drawing/2010/main" val="0"/>
              </a:ext>
            </a:extLst>
          </a:blip>
          <a:srcRect b="2484"/>
          <a:stretch/>
        </p:blipFill>
        <p:spPr bwMode="auto">
          <a:xfrm>
            <a:off x="360218" y="338426"/>
            <a:ext cx="7439891" cy="6181148"/>
          </a:xfrm>
          <a:prstGeom prst="rect">
            <a:avLst/>
          </a:prstGeom>
          <a:noFill/>
          <a:ln>
            <a:noFill/>
          </a:ln>
        </p:spPr>
      </p:pic>
      <p:sp>
        <p:nvSpPr>
          <p:cNvPr id="2" name="Slide Number Placeholder 1">
            <a:extLst>
              <a:ext uri="{FF2B5EF4-FFF2-40B4-BE49-F238E27FC236}">
                <a16:creationId xmlns:a16="http://schemas.microsoft.com/office/drawing/2014/main" id="{0E6304C3-7D16-5D40-9CE5-EC03C3A45E6F}"/>
              </a:ext>
            </a:extLst>
          </p:cNvPr>
          <p:cNvSpPr>
            <a:spLocks noGrp="1"/>
          </p:cNvSpPr>
          <p:nvPr>
            <p:ph type="sldNum" sz="quarter" idx="12"/>
          </p:nvPr>
        </p:nvSpPr>
        <p:spPr/>
        <p:txBody>
          <a:bodyPr/>
          <a:lstStyle/>
          <a:p>
            <a:fld id="{6922B37E-6FAD-AE4E-AFEB-EA2EE6BF0F32}" type="slidenum">
              <a:rPr lang="en-IQ" smtClean="0"/>
              <a:t>40</a:t>
            </a:fld>
            <a:endParaRPr lang="en-IQ"/>
          </a:p>
        </p:txBody>
      </p:sp>
      <p:pic>
        <p:nvPicPr>
          <p:cNvPr id="17" name="Picture 16">
            <a:extLst>
              <a:ext uri="{FF2B5EF4-FFF2-40B4-BE49-F238E27FC236}">
                <a16:creationId xmlns:a16="http://schemas.microsoft.com/office/drawing/2014/main" id="{A3A6E642-FF3C-EE47-83B3-D9E73791639A}"/>
              </a:ext>
            </a:extLst>
          </p:cNvPr>
          <p:cNvPicPr>
            <a:picLocks noChangeAspect="1"/>
          </p:cNvPicPr>
          <p:nvPr/>
        </p:nvPicPr>
        <p:blipFill>
          <a:blip r:embed="rId3"/>
          <a:stretch>
            <a:fillRect/>
          </a:stretch>
        </p:blipFill>
        <p:spPr>
          <a:xfrm>
            <a:off x="8032565" y="762001"/>
            <a:ext cx="3899269" cy="4238336"/>
          </a:xfrm>
          <a:prstGeom prst="rect">
            <a:avLst/>
          </a:prstGeom>
          <a:ln w="38100">
            <a:solidFill>
              <a:schemeClr val="accent2">
                <a:lumMod val="75000"/>
              </a:schemeClr>
            </a:solidFill>
            <a:extLst>
              <a:ext uri="{C807C97D-BFC1-408E-A445-0C87EB9F89A2}">
                <ask:lineSketchStyleProps xmlns:ask="http://schemas.microsoft.com/office/drawing/2018/sketchyshapes">
                  <ask:type>
                    <ask:lineSketchScribble/>
                  </ask:type>
                </ask:lineSketchStyleProps>
              </a:ext>
            </a:extLst>
          </a:ln>
        </p:spPr>
      </p:pic>
    </p:spTree>
    <p:extLst>
      <p:ext uri="{BB962C8B-B14F-4D97-AF65-F5344CB8AC3E}">
        <p14:creationId xmlns:p14="http://schemas.microsoft.com/office/powerpoint/2010/main" val="3655504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0FFDEA-A685-1341-94F3-D973EEBA0F4B}"/>
              </a:ext>
            </a:extLst>
          </p:cNvPr>
          <p:cNvSpPr>
            <a:spLocks noGrp="1"/>
          </p:cNvSpPr>
          <p:nvPr>
            <p:ph idx="1"/>
          </p:nvPr>
        </p:nvSpPr>
        <p:spPr>
          <a:xfrm>
            <a:off x="58880" y="12844"/>
            <a:ext cx="12074237" cy="4351338"/>
          </a:xfrm>
        </p:spPr>
        <p:txBody>
          <a:bodyPr/>
          <a:lstStyle/>
          <a:p>
            <a:pPr marL="0" indent="0" algn="ctr">
              <a:lnSpc>
                <a:spcPct val="106000"/>
              </a:lnSpc>
              <a:spcAft>
                <a:spcPts val="800"/>
              </a:spcAft>
              <a:buNone/>
              <a:tabLst>
                <a:tab pos="251460" algn="l"/>
                <a:tab pos="3086100" algn="ctr"/>
              </a:tabLst>
            </a:pP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Ionization Constant of Weak </a:t>
            </a:r>
            <a:r>
              <a:rPr lang="en-US" sz="1800" b="1" u="sng" dirty="0" err="1">
                <a:solidFill>
                  <a:srgbClr val="C00000"/>
                </a:solidFill>
                <a:latin typeface="Times New Roman" panose="02020603050405020304" pitchFamily="18" charset="0"/>
                <a:ea typeface="Calibri" panose="020F0502020204030204" pitchFamily="34" charset="0"/>
                <a:cs typeface="Arial" panose="020B0604020202020204" pitchFamily="34" charset="0"/>
              </a:rPr>
              <a:t>M</a:t>
            </a:r>
            <a:r>
              <a:rPr lang="en-US" sz="1800" b="1" u="sng" dirty="0" err="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onotropoic</a:t>
            </a: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Bases (</a:t>
            </a:r>
            <a:r>
              <a:rPr lang="en-US" sz="1800" b="1" u="sng" dirty="0" err="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Kb</a:t>
            </a: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and pH of the Solution</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Consider an aqueous solution solution of monotropic weak </a:t>
            </a:r>
            <a:r>
              <a:rPr lang="en-US" sz="1800" dirty="0">
                <a:latin typeface="Times New Roman" panose="02020603050405020304" pitchFamily="18" charset="0"/>
                <a:ea typeface="Calibri" panose="020F0502020204030204" pitchFamily="34" charset="0"/>
                <a:cs typeface="Arial" panose="020B0604020202020204" pitchFamily="34" charset="0"/>
              </a:rPr>
              <a:t>base</a:t>
            </a:r>
            <a:r>
              <a:rPr lang="en-US" sz="1800" dirty="0">
                <a:effectLst/>
                <a:latin typeface="Times New Roman" panose="02020603050405020304" pitchFamily="18" charset="0"/>
                <a:ea typeface="Calibri" panose="020F0502020204030204" pitchFamily="34" charset="0"/>
                <a:cs typeface="Arial" panose="020B0604020202020204" pitchFamily="34" charset="0"/>
              </a:rPr>
              <a:t> BOH, which is ionized as follows:</a:t>
            </a:r>
            <a:r>
              <a:rPr lang="en-IQ" sz="1800" dirty="0">
                <a:latin typeface="Calibri" panose="020F0502020204030204" pitchFamily="34" charset="0"/>
                <a:ea typeface="Calibri" panose="020F0502020204030204" pitchFamily="34" charset="0"/>
                <a:cs typeface="Arial" panose="020B0604020202020204" pitchFamily="34" charset="0"/>
              </a:rPr>
              <a:t>       </a:t>
            </a:r>
            <a:r>
              <a:rPr lang="en-US" sz="1800" b="1" dirty="0">
                <a:effectLst/>
                <a:latin typeface="Times New Roman" panose="02020603050405020304" pitchFamily="18" charset="0"/>
                <a:ea typeface="Calibri" panose="020F0502020204030204" pitchFamily="34" charset="0"/>
                <a:cs typeface="Arial" panose="020B0604020202020204" pitchFamily="34" charset="0"/>
              </a:rPr>
              <a:t>BOH↔B</a:t>
            </a:r>
            <a:r>
              <a:rPr lang="en-US" sz="1800" b="1"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b="1" dirty="0">
                <a:effectLst/>
                <a:latin typeface="Times New Roman" panose="02020603050405020304" pitchFamily="18" charset="0"/>
                <a:ea typeface="Calibri" panose="020F0502020204030204" pitchFamily="34" charset="0"/>
                <a:cs typeface="Arial" panose="020B0604020202020204" pitchFamily="34" charset="0"/>
              </a:rPr>
              <a:t>+OH</a:t>
            </a:r>
            <a:r>
              <a:rPr lang="en-US" sz="1800" b="1" baseline="30000" dirty="0">
                <a:effectLst/>
                <a:latin typeface="Times New Roman" panose="02020603050405020304" pitchFamily="18" charset="0"/>
                <a:ea typeface="Calibri" panose="020F0502020204030204" pitchFamily="34" charset="0"/>
                <a:cs typeface="Arial" panose="020B0604020202020204" pitchFamily="34" charset="0"/>
              </a:rPr>
              <a:t>-</a:t>
            </a:r>
            <a:endParaRPr lang="en-IQ" sz="1800" b="1" baseline="30000" dirty="0">
              <a:effectLst/>
              <a:latin typeface="Calibri" panose="020F0502020204030204" pitchFamily="34" charset="0"/>
              <a:ea typeface="Calibri" panose="020F0502020204030204" pitchFamily="34" charset="0"/>
              <a:cs typeface="Arial" panose="020B0604020202020204" pitchFamily="34" charset="0"/>
            </a:endParaRPr>
          </a:p>
          <a:p>
            <a:endParaRPr lang="en-IQ" dirty="0"/>
          </a:p>
        </p:txBody>
      </p:sp>
      <p:pic>
        <p:nvPicPr>
          <p:cNvPr id="4" name="Picture 3">
            <a:extLst>
              <a:ext uri="{FF2B5EF4-FFF2-40B4-BE49-F238E27FC236}">
                <a16:creationId xmlns:a16="http://schemas.microsoft.com/office/drawing/2014/main" id="{97BAA1E2-EF26-034C-AE32-2ACC6063E8B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8880" y="910013"/>
            <a:ext cx="7297884" cy="5811462"/>
          </a:xfrm>
          <a:prstGeom prst="rect">
            <a:avLst/>
          </a:prstGeom>
          <a:noFill/>
          <a:ln>
            <a:noFill/>
          </a:ln>
        </p:spPr>
      </p:pic>
      <p:sp>
        <p:nvSpPr>
          <p:cNvPr id="2" name="Slide Number Placeholder 1">
            <a:extLst>
              <a:ext uri="{FF2B5EF4-FFF2-40B4-BE49-F238E27FC236}">
                <a16:creationId xmlns:a16="http://schemas.microsoft.com/office/drawing/2014/main" id="{875EC8AC-0307-3749-8ECE-1AE00D45B21F}"/>
              </a:ext>
            </a:extLst>
          </p:cNvPr>
          <p:cNvSpPr>
            <a:spLocks noGrp="1"/>
          </p:cNvSpPr>
          <p:nvPr>
            <p:ph type="sldNum" sz="quarter" idx="12"/>
          </p:nvPr>
        </p:nvSpPr>
        <p:spPr>
          <a:xfrm>
            <a:off x="9389917" y="6356350"/>
            <a:ext cx="2743200" cy="365125"/>
          </a:xfrm>
        </p:spPr>
        <p:txBody>
          <a:bodyPr/>
          <a:lstStyle/>
          <a:p>
            <a:fld id="{6922B37E-6FAD-AE4E-AFEB-EA2EE6BF0F32}" type="slidenum">
              <a:rPr lang="en-IQ" smtClean="0"/>
              <a:t>41</a:t>
            </a:fld>
            <a:endParaRPr lang="en-IQ" dirty="0"/>
          </a:p>
        </p:txBody>
      </p:sp>
      <p:grpSp>
        <p:nvGrpSpPr>
          <p:cNvPr id="9" name="Group 8">
            <a:extLst>
              <a:ext uri="{FF2B5EF4-FFF2-40B4-BE49-F238E27FC236}">
                <a16:creationId xmlns:a16="http://schemas.microsoft.com/office/drawing/2014/main" id="{83AAE015-E50E-1546-A99A-045198D44B73}"/>
              </a:ext>
            </a:extLst>
          </p:cNvPr>
          <p:cNvGrpSpPr/>
          <p:nvPr/>
        </p:nvGrpSpPr>
        <p:grpSpPr>
          <a:xfrm>
            <a:off x="7608347" y="1046764"/>
            <a:ext cx="4273187" cy="2488910"/>
            <a:chOff x="311859" y="4364182"/>
            <a:chExt cx="6025655" cy="2488910"/>
          </a:xfrm>
        </p:grpSpPr>
        <p:pic>
          <p:nvPicPr>
            <p:cNvPr id="10" name="Picture 9">
              <a:extLst>
                <a:ext uri="{FF2B5EF4-FFF2-40B4-BE49-F238E27FC236}">
                  <a16:creationId xmlns:a16="http://schemas.microsoft.com/office/drawing/2014/main" id="{3E74AE38-C49D-0B49-AF0E-FFEDD3AB99B4}"/>
                </a:ext>
              </a:extLst>
            </p:cNvPr>
            <p:cNvPicPr>
              <a:picLocks noChangeAspect="1"/>
            </p:cNvPicPr>
            <p:nvPr/>
          </p:nvPicPr>
          <p:blipFill rotWithShape="1">
            <a:blip r:embed="rId3"/>
            <a:srcRect t="64319"/>
            <a:stretch/>
          </p:blipFill>
          <p:spPr>
            <a:xfrm>
              <a:off x="311859" y="4364182"/>
              <a:ext cx="6025655" cy="1992168"/>
            </a:xfrm>
            <a:prstGeom prst="rect">
              <a:avLst/>
            </a:prstGeom>
            <a:ln w="38100">
              <a:solidFill>
                <a:srgbClr val="00B0F0"/>
              </a:solidFill>
              <a:prstDash val="dashDot"/>
            </a:ln>
          </p:spPr>
        </p:pic>
        <p:pic>
          <p:nvPicPr>
            <p:cNvPr id="11" name="Picture 10">
              <a:extLst>
                <a:ext uri="{FF2B5EF4-FFF2-40B4-BE49-F238E27FC236}">
                  <a16:creationId xmlns:a16="http://schemas.microsoft.com/office/drawing/2014/main" id="{E0F13EEC-BAB2-E549-829C-7B872426BDEF}"/>
                </a:ext>
              </a:extLst>
            </p:cNvPr>
            <p:cNvPicPr>
              <a:picLocks noChangeAspect="1"/>
            </p:cNvPicPr>
            <p:nvPr/>
          </p:nvPicPr>
          <p:blipFill>
            <a:blip r:embed="rId4"/>
            <a:stretch>
              <a:fillRect/>
            </a:stretch>
          </p:blipFill>
          <p:spPr>
            <a:xfrm>
              <a:off x="1826086" y="6412489"/>
              <a:ext cx="3203114" cy="440603"/>
            </a:xfrm>
            <a:prstGeom prst="rect">
              <a:avLst/>
            </a:prstGeom>
          </p:spPr>
        </p:pic>
      </p:grpSp>
      <p:sp>
        <p:nvSpPr>
          <p:cNvPr id="12" name="TextBox 11">
            <a:extLst>
              <a:ext uri="{FF2B5EF4-FFF2-40B4-BE49-F238E27FC236}">
                <a16:creationId xmlns:a16="http://schemas.microsoft.com/office/drawing/2014/main" id="{3BD0A439-2ED9-C54F-867F-929FF50AD64A}"/>
              </a:ext>
            </a:extLst>
          </p:cNvPr>
          <p:cNvSpPr txBox="1"/>
          <p:nvPr/>
        </p:nvSpPr>
        <p:spPr>
          <a:xfrm>
            <a:off x="7824955" y="3591813"/>
            <a:ext cx="4103337" cy="1477328"/>
          </a:xfrm>
          <a:prstGeom prst="rect">
            <a:avLst/>
          </a:prstGeom>
          <a:noFill/>
          <a:ln w="28575">
            <a:solidFill>
              <a:schemeClr val="accent1"/>
            </a:solidFill>
          </a:ln>
        </p:spPr>
        <p:txBody>
          <a:bodyPr wrap="square" rtlCol="0">
            <a:spAutoFit/>
          </a:bodyPr>
          <a:lstStyle/>
          <a:p>
            <a:r>
              <a:rPr lang="en-IQ" b="1" dirty="0">
                <a:solidFill>
                  <a:srgbClr val="C00000"/>
                </a:solidFill>
              </a:rPr>
              <a:t>K</a:t>
            </a:r>
            <a:r>
              <a:rPr lang="en-IQ" b="1" baseline="-25000" dirty="0">
                <a:solidFill>
                  <a:srgbClr val="C00000"/>
                </a:solidFill>
              </a:rPr>
              <a:t>b</a:t>
            </a:r>
            <a:r>
              <a:rPr lang="en-IQ" b="1" dirty="0">
                <a:solidFill>
                  <a:srgbClr val="C00000"/>
                </a:solidFill>
              </a:rPr>
              <a:t> is large means more </a:t>
            </a:r>
            <a:r>
              <a:rPr lang="en-US" b="1" dirty="0">
                <a:solidFill>
                  <a:srgbClr val="C00000"/>
                </a:solidFill>
              </a:rPr>
              <a:t>products </a:t>
            </a:r>
            <a:endParaRPr lang="en-IQ" b="1" dirty="0">
              <a:solidFill>
                <a:srgbClr val="C00000"/>
              </a:solidFill>
            </a:endParaRPr>
          </a:p>
          <a:p>
            <a:r>
              <a:rPr lang="en-IQ" b="1" dirty="0">
                <a:solidFill>
                  <a:srgbClr val="C00000"/>
                </a:solidFill>
              </a:rPr>
              <a:t>K</a:t>
            </a:r>
            <a:r>
              <a:rPr lang="en-IQ" b="1" baseline="-25000" dirty="0">
                <a:solidFill>
                  <a:srgbClr val="C00000"/>
                </a:solidFill>
              </a:rPr>
              <a:t>b</a:t>
            </a:r>
            <a:r>
              <a:rPr lang="en-IQ" b="1" dirty="0">
                <a:solidFill>
                  <a:srgbClr val="C00000"/>
                </a:solidFill>
              </a:rPr>
              <a:t> is smal</a:t>
            </a:r>
            <a:r>
              <a:rPr lang="en-US" b="1" dirty="0">
                <a:solidFill>
                  <a:srgbClr val="C00000"/>
                </a:solidFill>
              </a:rPr>
              <a:t>l</a:t>
            </a:r>
            <a:r>
              <a:rPr lang="en-IQ" b="1" dirty="0">
                <a:solidFill>
                  <a:srgbClr val="C00000"/>
                </a:solidFill>
              </a:rPr>
              <a:t> means more reactants</a:t>
            </a:r>
          </a:p>
          <a:p>
            <a:r>
              <a:rPr lang="en-IQ" b="1" dirty="0">
                <a:solidFill>
                  <a:srgbClr val="C00000"/>
                </a:solidFill>
              </a:rPr>
              <a:t>K</a:t>
            </a:r>
            <a:r>
              <a:rPr lang="en-IQ" b="1" baseline="-25000" dirty="0">
                <a:solidFill>
                  <a:srgbClr val="C00000"/>
                </a:solidFill>
              </a:rPr>
              <a:t>b</a:t>
            </a:r>
            <a:r>
              <a:rPr lang="en-IQ" b="1" dirty="0">
                <a:solidFill>
                  <a:srgbClr val="C00000"/>
                </a:solidFill>
              </a:rPr>
              <a:t> large </a:t>
            </a:r>
            <a:r>
              <a:rPr lang="en-US" b="1" dirty="0">
                <a:solidFill>
                  <a:srgbClr val="C00000"/>
                </a:solidFill>
              </a:rPr>
              <a:t>means </a:t>
            </a:r>
            <a:r>
              <a:rPr lang="en-IQ" b="1" dirty="0">
                <a:solidFill>
                  <a:srgbClr val="C00000"/>
                </a:solidFill>
              </a:rPr>
              <a:t>more basic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high[OH]</a:t>
            </a:r>
            <a:r>
              <a:rPr lang="en-IQ" b="1" dirty="0">
                <a:solidFill>
                  <a:srgbClr val="C00000"/>
                </a:solidFill>
              </a:rPr>
              <a:t> and low</a:t>
            </a:r>
            <a:r>
              <a:rPr lang="en-US" b="1" dirty="0">
                <a:solidFill>
                  <a:srgbClr val="C00000"/>
                </a:solidFill>
              </a:rPr>
              <a:t>er</a:t>
            </a:r>
            <a:r>
              <a:rPr lang="en-IQ" b="1" dirty="0">
                <a:solidFill>
                  <a:srgbClr val="C00000"/>
                </a:solidFill>
              </a:rPr>
              <a:t> POH </a:t>
            </a:r>
          </a:p>
          <a:p>
            <a:endParaRPr lang="en-IQ" dirty="0"/>
          </a:p>
        </p:txBody>
      </p:sp>
      <p:sp>
        <p:nvSpPr>
          <p:cNvPr id="14" name="TextBox 13">
            <a:extLst>
              <a:ext uri="{FF2B5EF4-FFF2-40B4-BE49-F238E27FC236}">
                <a16:creationId xmlns:a16="http://schemas.microsoft.com/office/drawing/2014/main" id="{97609F07-2D74-794A-ACCF-6CB8C11519BC}"/>
              </a:ext>
            </a:extLst>
          </p:cNvPr>
          <p:cNvSpPr txBox="1"/>
          <p:nvPr/>
        </p:nvSpPr>
        <p:spPr>
          <a:xfrm>
            <a:off x="7240132" y="5175527"/>
            <a:ext cx="4892985" cy="1560620"/>
          </a:xfrm>
          <a:prstGeom prst="rect">
            <a:avLst/>
          </a:prstGeom>
          <a:noFill/>
          <a:ln w="28575">
            <a:solidFill>
              <a:srgbClr val="FF0000"/>
            </a:solidFill>
          </a:ln>
        </p:spPr>
        <p:txBody>
          <a:bodyPr wrap="square">
            <a:spAutoFit/>
          </a:bodyPr>
          <a:lstStyle/>
          <a:p>
            <a:pPr algn="just">
              <a:lnSpc>
                <a:spcPct val="106000"/>
              </a:lnSpc>
              <a:spcAft>
                <a:spcPts val="800"/>
              </a:spcAft>
              <a:tabLst>
                <a:tab pos="251460" algn="l"/>
                <a:tab pos="3086100" algn="ctr"/>
              </a:tabLst>
            </a:pPr>
            <a:r>
              <a:rPr lang="en-US" sz="1800" b="1" dirty="0">
                <a:effectLst/>
                <a:latin typeface="Times New Roman" panose="02020603050405020304" pitchFamily="18" charset="0"/>
                <a:ea typeface="Calibri" panose="020F0502020204030204" pitchFamily="34" charset="0"/>
                <a:cs typeface="Arial" panose="020B0604020202020204" pitchFamily="34" charset="0"/>
              </a:rPr>
              <a:t>    α = [</a:t>
            </a:r>
            <a:r>
              <a:rPr lang="en-US" b="1" dirty="0">
                <a:latin typeface="Times New Roman" panose="02020603050405020304" pitchFamily="18" charset="0"/>
                <a:ea typeface="Calibri" panose="020F0502020204030204" pitchFamily="34" charset="0"/>
                <a:cs typeface="Arial" panose="020B0604020202020204" pitchFamily="34" charset="0"/>
              </a:rPr>
              <a:t>OH</a:t>
            </a:r>
            <a:r>
              <a:rPr lang="en-US" sz="1800" b="1" dirty="0">
                <a:effectLst/>
                <a:latin typeface="Times New Roman" panose="02020603050405020304" pitchFamily="18" charset="0"/>
                <a:ea typeface="Calibri" panose="020F0502020204030204" pitchFamily="34" charset="0"/>
                <a:cs typeface="Arial" panose="020B0604020202020204" pitchFamily="34" charset="0"/>
              </a:rPr>
              <a:t>] / </a:t>
            </a:r>
            <a:r>
              <a:rPr lang="en-US" sz="1800" b="1" dirty="0" err="1">
                <a:effectLst/>
                <a:latin typeface="Times New Roman" panose="02020603050405020304" pitchFamily="18" charset="0"/>
                <a:ea typeface="Calibri" panose="020F0502020204030204" pitchFamily="34" charset="0"/>
                <a:cs typeface="Arial" panose="020B0604020202020204" pitchFamily="34" charset="0"/>
              </a:rPr>
              <a:t>C</a:t>
            </a:r>
            <a:r>
              <a:rPr lang="en-US" sz="1800" b="1" baseline="-25000" dirty="0" err="1">
                <a:effectLst/>
                <a:latin typeface="Times New Roman" panose="02020603050405020304" pitchFamily="18" charset="0"/>
                <a:ea typeface="Calibri" panose="020F0502020204030204" pitchFamily="34" charset="0"/>
                <a:cs typeface="Arial" panose="020B0604020202020204" pitchFamily="34" charset="0"/>
              </a:rPr>
              <a:t>b</a:t>
            </a:r>
            <a:r>
              <a:rPr lang="en-US" sz="1800" b="1" baseline="-25000" dirty="0">
                <a:latin typeface="Times New Roman" panose="02020603050405020304" pitchFamily="18" charset="0"/>
                <a:ea typeface="Calibri" panose="020F0502020204030204" pitchFamily="34" charset="0"/>
                <a:cs typeface="Arial" panose="020B0604020202020204" pitchFamily="34" charset="0"/>
              </a:rPr>
              <a:t>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OR</a:t>
            </a:r>
            <a:r>
              <a:rPr lang="en-US" sz="1800" b="1" dirty="0">
                <a:effectLst/>
                <a:latin typeface="Times New Roman" panose="02020603050405020304" pitchFamily="18" charset="0"/>
                <a:ea typeface="Calibri" panose="020F0502020204030204" pitchFamily="34" charset="0"/>
                <a:cs typeface="Arial" panose="020B0604020202020204" pitchFamily="34" charset="0"/>
              </a:rPr>
              <a:t>        α = [X] / [BOH]</a:t>
            </a:r>
            <a:endParaRPr lang="en-IQ" sz="1800" b="1"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b="1" dirty="0">
                <a:effectLst/>
                <a:latin typeface="Times New Roman" panose="02020603050405020304" pitchFamily="18" charset="0"/>
                <a:ea typeface="Calibri" panose="020F0502020204030204" pitchFamily="34" charset="0"/>
                <a:cs typeface="Arial" panose="020B0604020202020204" pitchFamily="34" charset="0"/>
              </a:rPr>
              <a:t>Where </a:t>
            </a:r>
            <a:r>
              <a:rPr lang="en-US" sz="1800" b="1" dirty="0" err="1">
                <a:effectLst/>
                <a:latin typeface="Times New Roman" panose="02020603050405020304" pitchFamily="18" charset="0"/>
                <a:ea typeface="Calibri" panose="020F0502020204030204" pitchFamily="34" charset="0"/>
                <a:cs typeface="Arial" panose="020B0604020202020204" pitchFamily="34" charset="0"/>
              </a:rPr>
              <a:t>C</a:t>
            </a:r>
            <a:r>
              <a:rPr lang="en-US" sz="1800" b="1" baseline="-25000" dirty="0" err="1">
                <a:effectLst/>
                <a:latin typeface="Times New Roman" panose="02020603050405020304" pitchFamily="18" charset="0"/>
                <a:ea typeface="Calibri" panose="020F0502020204030204" pitchFamily="34" charset="0"/>
                <a:cs typeface="Arial" panose="020B0604020202020204" pitchFamily="34" charset="0"/>
              </a:rPr>
              <a:t>b</a:t>
            </a:r>
            <a:r>
              <a:rPr lang="en-US" sz="1800" b="1" dirty="0">
                <a:effectLst/>
                <a:latin typeface="Times New Roman" panose="02020603050405020304" pitchFamily="18" charset="0"/>
                <a:ea typeface="Calibri" panose="020F0502020204030204" pitchFamily="34" charset="0"/>
                <a:cs typeface="Arial" panose="020B0604020202020204" pitchFamily="34" charset="0"/>
              </a:rPr>
              <a:t> is the molar concentration of the base</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b="1" dirty="0">
                <a:effectLst/>
                <a:latin typeface="Times New Roman" panose="02020603050405020304" pitchFamily="18" charset="0"/>
                <a:ea typeface="Calibri" panose="020F0502020204030204" pitchFamily="34" charset="0"/>
                <a:cs typeface="Arial" panose="020B0604020202020204" pitchFamily="34" charset="0"/>
              </a:rPr>
              <a:t>  100</a:t>
            </a:r>
            <a:r>
              <a:rPr lang="en-US" sz="1800" dirty="0">
                <a:effectLst/>
                <a:latin typeface="Times New Roman" panose="02020603050405020304" pitchFamily="18" charset="0"/>
                <a:ea typeface="Calibri" panose="020F0502020204030204" pitchFamily="34" charset="0"/>
                <a:cs typeface="Arial" panose="020B0604020202020204" pitchFamily="34" charset="0"/>
              </a:rPr>
              <a:t> α= percent ionization =</a:t>
            </a:r>
            <a:r>
              <a:rPr lang="en-US" sz="1800" b="1" dirty="0">
                <a:effectLst/>
                <a:latin typeface="Times New Roman" panose="02020603050405020304" pitchFamily="18" charset="0"/>
                <a:ea typeface="Calibri" panose="020F0502020204030204" pitchFamily="34" charset="0"/>
                <a:cs typeface="Arial" panose="020B0604020202020204" pitchFamily="34" charset="0"/>
              </a:rPr>
              <a:t> [</a:t>
            </a:r>
            <a:r>
              <a:rPr lang="en-US" b="1" dirty="0">
                <a:latin typeface="Times New Roman" panose="02020603050405020304" pitchFamily="18" charset="0"/>
                <a:ea typeface="Calibri" panose="020F0502020204030204" pitchFamily="34" charset="0"/>
                <a:cs typeface="Arial" panose="020B0604020202020204" pitchFamily="34" charset="0"/>
              </a:rPr>
              <a:t>OH</a:t>
            </a:r>
            <a:r>
              <a:rPr lang="en-US" sz="1800" b="1" dirty="0">
                <a:effectLst/>
                <a:latin typeface="Times New Roman" panose="02020603050405020304" pitchFamily="18" charset="0"/>
                <a:ea typeface="Calibri" panose="020F0502020204030204" pitchFamily="34" charset="0"/>
                <a:cs typeface="Arial" panose="020B0604020202020204" pitchFamily="34" charset="0"/>
              </a:rPr>
              <a:t>] / </a:t>
            </a:r>
            <a:r>
              <a:rPr lang="en-US" sz="1800" b="1" dirty="0" err="1">
                <a:effectLst/>
                <a:latin typeface="Times New Roman" panose="02020603050405020304" pitchFamily="18" charset="0"/>
                <a:ea typeface="Calibri" panose="020F0502020204030204" pitchFamily="34" charset="0"/>
                <a:cs typeface="Arial" panose="020B0604020202020204" pitchFamily="34" charset="0"/>
              </a:rPr>
              <a:t>C</a:t>
            </a:r>
            <a:r>
              <a:rPr lang="en-US" sz="1800" b="1" baseline="-25000" dirty="0" err="1">
                <a:effectLst/>
                <a:latin typeface="Times New Roman" panose="02020603050405020304" pitchFamily="18" charset="0"/>
                <a:ea typeface="Calibri" panose="020F0502020204030204" pitchFamily="34" charset="0"/>
                <a:cs typeface="Arial" panose="020B0604020202020204" pitchFamily="34" charset="0"/>
              </a:rPr>
              <a:t>b</a:t>
            </a:r>
            <a:r>
              <a:rPr lang="en-US" sz="1800" b="1" baseline="-25000" dirty="0">
                <a:latin typeface="Times New Roman" panose="02020603050405020304" pitchFamily="18" charset="0"/>
                <a:ea typeface="Calibri" panose="020F0502020204030204" pitchFamily="34" charset="0"/>
                <a:cs typeface="Arial" panose="020B0604020202020204" pitchFamily="34" charset="0"/>
              </a:rPr>
              <a:t> </a:t>
            </a:r>
            <a:r>
              <a:rPr lang="en-US" sz="1800" b="1" dirty="0">
                <a:effectLst/>
                <a:latin typeface="Times New Roman" panose="02020603050405020304" pitchFamily="18" charset="0"/>
                <a:ea typeface="Calibri" panose="020F0502020204030204" pitchFamily="34" charset="0"/>
                <a:cs typeface="Arial" panose="020B0604020202020204" pitchFamily="34" charset="0"/>
              </a:rPr>
              <a:t>x100 </a:t>
            </a:r>
          </a:p>
          <a:p>
            <a:pPr algn="just">
              <a:lnSpc>
                <a:spcPct val="106000"/>
              </a:lnSpc>
              <a:spcAft>
                <a:spcPts val="800"/>
              </a:spcAft>
              <a:tabLst>
                <a:tab pos="251460" algn="l"/>
                <a:tab pos="3086100" algn="ctr"/>
              </a:tabLst>
            </a:pP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OR</a:t>
            </a:r>
            <a:r>
              <a:rPr lang="en-US" sz="1800" b="1" dirty="0">
                <a:effectLst/>
                <a:latin typeface="Times New Roman" panose="02020603050405020304" pitchFamily="18" charset="0"/>
                <a:ea typeface="Calibri" panose="020F0502020204030204" pitchFamily="34" charset="0"/>
                <a:cs typeface="Arial" panose="020B0604020202020204" pitchFamily="34" charset="0"/>
              </a:rPr>
              <a:t> [</a:t>
            </a:r>
            <a:r>
              <a:rPr lang="en-US" b="1" dirty="0">
                <a:latin typeface="Times New Roman" panose="02020603050405020304" pitchFamily="18" charset="0"/>
                <a:ea typeface="Calibri" panose="020F0502020204030204" pitchFamily="34" charset="0"/>
                <a:cs typeface="Arial" panose="020B0604020202020204" pitchFamily="34" charset="0"/>
              </a:rPr>
              <a:t>OH</a:t>
            </a:r>
            <a:r>
              <a:rPr lang="en-US" sz="1800" b="1" dirty="0">
                <a:effectLst/>
                <a:latin typeface="Times New Roman" panose="02020603050405020304" pitchFamily="18" charset="0"/>
                <a:ea typeface="Calibri" panose="020F0502020204030204" pitchFamily="34" charset="0"/>
                <a:cs typeface="Arial" panose="020B0604020202020204" pitchFamily="34" charset="0"/>
              </a:rPr>
              <a:t>] / </a:t>
            </a:r>
            <a:r>
              <a:rPr lang="en-US" sz="1800" b="1" dirty="0" err="1">
                <a:effectLst/>
                <a:latin typeface="Times New Roman" panose="02020603050405020304" pitchFamily="18" charset="0"/>
                <a:ea typeface="Calibri" panose="020F0502020204030204" pitchFamily="34" charset="0"/>
                <a:cs typeface="Arial" panose="020B0604020202020204" pitchFamily="34" charset="0"/>
              </a:rPr>
              <a:t>C</a:t>
            </a:r>
            <a:r>
              <a:rPr lang="en-US" sz="1800" b="1" baseline="-25000" dirty="0" err="1">
                <a:effectLst/>
                <a:latin typeface="Times New Roman" panose="02020603050405020304" pitchFamily="18" charset="0"/>
                <a:ea typeface="Calibri" panose="020F0502020204030204" pitchFamily="34" charset="0"/>
                <a:cs typeface="Arial" panose="020B0604020202020204" pitchFamily="34" charset="0"/>
              </a:rPr>
              <a:t>b</a:t>
            </a:r>
            <a:r>
              <a:rPr lang="en-US" sz="1800" b="1" baseline="-25000" dirty="0">
                <a:latin typeface="Times New Roman" panose="02020603050405020304" pitchFamily="18" charset="0"/>
                <a:ea typeface="Calibri" panose="020F0502020204030204" pitchFamily="34" charset="0"/>
                <a:cs typeface="Arial" panose="020B0604020202020204" pitchFamily="34" charset="0"/>
              </a:rPr>
              <a:t> </a:t>
            </a:r>
            <a:r>
              <a:rPr lang="en-US" sz="1800" b="1" dirty="0">
                <a:effectLst/>
                <a:latin typeface="Times New Roman" panose="02020603050405020304" pitchFamily="18" charset="0"/>
                <a:ea typeface="Calibri" panose="020F0502020204030204" pitchFamily="34" charset="0"/>
                <a:cs typeface="Arial" panose="020B0604020202020204" pitchFamily="34" charset="0"/>
              </a:rPr>
              <a:t>x100 </a:t>
            </a:r>
            <a:endParaRPr lang="en-IQ" dirty="0"/>
          </a:p>
        </p:txBody>
      </p:sp>
    </p:spTree>
    <p:extLst>
      <p:ext uri="{BB962C8B-B14F-4D97-AF65-F5344CB8AC3E}">
        <p14:creationId xmlns:p14="http://schemas.microsoft.com/office/powerpoint/2010/main" val="1599753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CF9BDE-7B19-494D-81CB-57A19170FBBC}"/>
              </a:ext>
            </a:extLst>
          </p:cNvPr>
          <p:cNvSpPr>
            <a:spLocks noGrp="1"/>
          </p:cNvSpPr>
          <p:nvPr>
            <p:ph type="sldNum" sz="quarter" idx="12"/>
          </p:nvPr>
        </p:nvSpPr>
        <p:spPr/>
        <p:txBody>
          <a:bodyPr/>
          <a:lstStyle/>
          <a:p>
            <a:fld id="{6922B37E-6FAD-AE4E-AFEB-EA2EE6BF0F32}" type="slidenum">
              <a:rPr lang="en-IQ" smtClean="0"/>
              <a:t>42</a:t>
            </a:fld>
            <a:endParaRPr lang="en-IQ"/>
          </a:p>
        </p:txBody>
      </p:sp>
      <p:pic>
        <p:nvPicPr>
          <p:cNvPr id="7" name="Picture 6">
            <a:extLst>
              <a:ext uri="{FF2B5EF4-FFF2-40B4-BE49-F238E27FC236}">
                <a16:creationId xmlns:a16="http://schemas.microsoft.com/office/drawing/2014/main" id="{AB051D12-CCB9-5843-BD42-F28EDEAD1DF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2953"/>
            <a:ext cx="10307782" cy="6472093"/>
          </a:xfrm>
          <a:prstGeom prst="rect">
            <a:avLst/>
          </a:prstGeom>
          <a:noFill/>
          <a:ln>
            <a:noFill/>
          </a:ln>
        </p:spPr>
      </p:pic>
    </p:spTree>
    <p:extLst>
      <p:ext uri="{BB962C8B-B14F-4D97-AF65-F5344CB8AC3E}">
        <p14:creationId xmlns:p14="http://schemas.microsoft.com/office/powerpoint/2010/main" val="2918412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53E9C1-853D-2A48-935E-969891046D60}"/>
              </a:ext>
            </a:extLst>
          </p:cNvPr>
          <p:cNvSpPr>
            <a:spLocks noGrp="1"/>
          </p:cNvSpPr>
          <p:nvPr>
            <p:ph idx="1"/>
          </p:nvPr>
        </p:nvSpPr>
        <p:spPr>
          <a:xfrm>
            <a:off x="103909" y="136525"/>
            <a:ext cx="12088091" cy="6833466"/>
          </a:xfrm>
        </p:spPr>
        <p:txBody>
          <a:bodyPr>
            <a:normAutofit lnSpcReduction="10000"/>
          </a:bodyPr>
          <a:lstStyle/>
          <a:p>
            <a:pPr marL="0" indent="0" algn="ctr">
              <a:lnSpc>
                <a:spcPct val="106000"/>
              </a:lnSpc>
              <a:spcAft>
                <a:spcPts val="800"/>
              </a:spcAft>
              <a:buNone/>
              <a:tabLst>
                <a:tab pos="251460" algn="l"/>
                <a:tab pos="3086100" algn="ctr"/>
              </a:tabLst>
            </a:pP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In summary: when you have finished studying these examples, you should be able to:</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marR="914400" lvl="0" indent="-342900" algn="just">
              <a:spcBef>
                <a:spcPts val="505"/>
              </a:spcBef>
              <a:buFont typeface="+mj-lt"/>
              <a:buAutoNum type="arabicPeriod"/>
              <a:tabLst>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Calculate the equilibrium concentration of 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OH</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 a solution of a weak acid, given the Ka.  </a:t>
            </a:r>
            <a:endParaRPr lang="en-IQ" sz="1800" dirty="0">
              <a:effectLst/>
              <a:latin typeface="Times New Roman" panose="02020603050405020304" pitchFamily="18" charset="0"/>
              <a:ea typeface="Times New Roman" panose="02020603050405020304" pitchFamily="18" charset="0"/>
            </a:endParaRPr>
          </a:p>
          <a:p>
            <a:pPr marL="342900" marR="914400" lvl="0" indent="-342900" algn="just">
              <a:spcBef>
                <a:spcPts val="505"/>
              </a:spcBef>
              <a:buFont typeface="+mj-lt"/>
              <a:buAutoNum type="arabicPeriod"/>
              <a:tabLst>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Calculate the equilibrium concertation of 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OH</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in a solution of a weak base, given the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IQ" sz="1800" dirty="0">
              <a:effectLst/>
              <a:latin typeface="Times New Roman" panose="02020603050405020304" pitchFamily="18" charset="0"/>
              <a:ea typeface="Times New Roman" panose="02020603050405020304" pitchFamily="18" charset="0"/>
            </a:endParaRPr>
          </a:p>
          <a:p>
            <a:pPr marL="342900" marR="914400" lvl="0" indent="-342900" algn="just">
              <a:spcBef>
                <a:spcPts val="505"/>
              </a:spcBef>
              <a:buFont typeface="+mj-lt"/>
              <a:buAutoNum type="arabicPeriod"/>
              <a:tabLst>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Relate the quantities [H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,[OH</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,pH, pH,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pK</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IQ" sz="1800" dirty="0">
              <a:effectLst/>
              <a:latin typeface="Times New Roman" panose="02020603050405020304" pitchFamily="18" charset="0"/>
              <a:ea typeface="Times New Roman" panose="02020603050405020304" pitchFamily="18" charset="0"/>
            </a:endParaRPr>
          </a:p>
          <a:p>
            <a:pPr marL="342900" marR="914400" lvl="0" indent="-342900" algn="just">
              <a:spcBef>
                <a:spcPts val="505"/>
              </a:spcBef>
              <a:buFont typeface="+mj-lt"/>
              <a:buAutoNum type="arabicPeriod"/>
              <a:tabLst>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Calculate the constant for weak acid (K</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or weak base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from experimental information [H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or [OH</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or pH or pH</a:t>
            </a:r>
            <a:endParaRPr lang="en-IQ" sz="1800" dirty="0">
              <a:effectLst/>
              <a:latin typeface="Times New Roman" panose="02020603050405020304" pitchFamily="18" charset="0"/>
              <a:ea typeface="Times New Roman" panose="02020603050405020304" pitchFamily="18" charset="0"/>
            </a:endParaRPr>
          </a:p>
          <a:p>
            <a:pPr marL="342900" marR="914400" lvl="0" indent="-342900" algn="just">
              <a:spcBef>
                <a:spcPts val="505"/>
              </a:spcBef>
              <a:buFont typeface="+mj-lt"/>
              <a:buAutoNum type="arabicPeriod"/>
              <a:tabLst>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Use the Ka of a weak acid to calculate the percent ionization, relate percent ionization to acid strength </a:t>
            </a:r>
            <a:endParaRPr lang="en-IQ" sz="1800" dirty="0">
              <a:effectLst/>
              <a:latin typeface="Times New Roman" panose="02020603050405020304" pitchFamily="18" charset="0"/>
              <a:ea typeface="Times New Roman" panose="02020603050405020304" pitchFamily="18" charset="0"/>
            </a:endParaRPr>
          </a:p>
          <a:p>
            <a:pPr marL="0" indent="0" algn="ctr">
              <a:lnSpc>
                <a:spcPct val="106000"/>
              </a:lnSpc>
              <a:spcAft>
                <a:spcPts val="800"/>
              </a:spcAft>
              <a:buNone/>
              <a:tabLst>
                <a:tab pos="251460" algn="l"/>
                <a:tab pos="3086100" algn="ctr"/>
              </a:tabLst>
            </a:pP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Polybasic (polyprotic) acids </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Acids that in their reaction with water yield more than one hydronium ion per one molecule are called polyprotic acids .acids that can produce two hydronium ions, such as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S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CO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SO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1800" dirty="0">
                <a:effectLst/>
                <a:latin typeface="Times New Roman" panose="02020603050405020304" pitchFamily="18" charset="0"/>
                <a:ea typeface="Calibri" panose="020F0502020204030204" pitchFamily="34" charset="0"/>
                <a:cs typeface="Arial" panose="020B0604020202020204" pitchFamily="34" charset="0"/>
              </a:rPr>
              <a:t>,H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C</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4 ,</a:t>
            </a:r>
            <a:r>
              <a:rPr lang="en-US" sz="1800" dirty="0">
                <a:effectLst/>
                <a:latin typeface="Times New Roman" panose="02020603050405020304" pitchFamily="18" charset="0"/>
                <a:ea typeface="Calibri" panose="020F0502020204030204" pitchFamily="34" charset="0"/>
                <a:cs typeface="Arial" panose="020B0604020202020204" pitchFamily="34" charset="0"/>
              </a:rPr>
              <a:t> and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SO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1800" dirty="0">
                <a:effectLst/>
                <a:latin typeface="Times New Roman" panose="02020603050405020304" pitchFamily="18" charset="0"/>
                <a:ea typeface="Calibri" panose="020F0502020204030204" pitchFamily="34" charset="0"/>
                <a:cs typeface="Arial" panose="020B0604020202020204" pitchFamily="34" charset="0"/>
              </a:rPr>
              <a:t> are called dibasic (diprotic).</a:t>
            </a:r>
          </a:p>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latin typeface="Times New Roman" panose="02020603050405020304" pitchFamily="18" charset="0"/>
                <a:ea typeface="Calibri" panose="020F0502020204030204" pitchFamily="34" charset="0"/>
                <a:cs typeface="Arial" panose="020B0604020202020204" pitchFamily="34" charset="0"/>
              </a:rPr>
              <a:t>I</a:t>
            </a:r>
            <a:r>
              <a:rPr lang="en-US" sz="1800" dirty="0">
                <a:effectLst/>
                <a:latin typeface="Times New Roman" panose="02020603050405020304" pitchFamily="18" charset="0"/>
                <a:ea typeface="Calibri" panose="020F0502020204030204" pitchFamily="34" charset="0"/>
                <a:cs typeface="Arial" panose="020B0604020202020204" pitchFamily="34" charset="0"/>
              </a:rPr>
              <a:t>f an acid has three ions that can produce three H</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then it is called tribasic (triprotic) acid. such as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PO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1800" dirty="0">
                <a:effectLst/>
                <a:latin typeface="Times New Roman" panose="02020603050405020304" pitchFamily="18" charset="0"/>
                <a:ea typeface="Calibri" panose="020F0502020204030204" pitchFamily="34" charset="0"/>
                <a:cs typeface="Arial" panose="020B0604020202020204" pitchFamily="34" charset="0"/>
              </a:rPr>
              <a:t>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ASO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If we</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take oxalic acid as an example for dibasic acid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C</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1800" dirty="0">
                <a:effectLst/>
                <a:latin typeface="Times New Roman" panose="02020603050405020304" pitchFamily="18" charset="0"/>
                <a:ea typeface="Calibri" panose="020F0502020204030204" pitchFamily="34" charset="0"/>
                <a:cs typeface="Arial" panose="020B0604020202020204" pitchFamily="34" charset="0"/>
              </a:rPr>
              <a:t> , the ionization reactions occur in two steps: the conjugate base in the first step becomes the acid in the second step of ionization : </a:t>
            </a:r>
          </a:p>
          <a:p>
            <a:pPr algn="just">
              <a:lnSpc>
                <a:spcPct val="106000"/>
              </a:lnSpc>
              <a:spcAft>
                <a:spcPts val="800"/>
              </a:spcAft>
              <a:tabLst>
                <a:tab pos="251460" algn="l"/>
                <a:tab pos="3086100" algn="ctr"/>
              </a:tabLst>
            </a:pP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p>
            <a:pPr marL="0" indent="0" algn="just">
              <a:lnSpc>
                <a:spcPct val="106000"/>
              </a:lnSpc>
              <a:spcAft>
                <a:spcPts val="800"/>
              </a:spcAft>
              <a:buNone/>
              <a:tabLst>
                <a:tab pos="251460" algn="l"/>
                <a:tab pos="3086100" algn="ctr"/>
              </a:tabLst>
            </a:pPr>
            <a:endParaRPr lang="en-US" sz="1800" dirty="0">
              <a:latin typeface="Times New Roman" panose="02020603050405020304" pitchFamily="18"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C</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th</a:t>
            </a:r>
            <a:r>
              <a:rPr lang="en-US" sz="1800" dirty="0">
                <a:latin typeface="Times New Roman" panose="02020603050405020304" pitchFamily="18" charset="0"/>
                <a:ea typeface="Calibri" panose="020F0502020204030204" pitchFamily="34" charset="0"/>
                <a:cs typeface="Arial" panose="020B0604020202020204" pitchFamily="34" charset="0"/>
              </a:rPr>
              <a:t>e</a:t>
            </a:r>
            <a:r>
              <a:rPr lang="en-US" sz="1800" dirty="0">
                <a:effectLst/>
                <a:latin typeface="Times New Roman" panose="02020603050405020304" pitchFamily="18" charset="0"/>
                <a:ea typeface="Calibri" panose="020F0502020204030204" pitchFamily="34" charset="0"/>
                <a:cs typeface="Arial" panose="020B0604020202020204" pitchFamily="34" charset="0"/>
              </a:rPr>
              <a:t>n form equal molecular such as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C</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When hydrogen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sulphide</a:t>
            </a:r>
            <a:r>
              <a:rPr lang="en-US" sz="1800" dirty="0">
                <a:effectLst/>
                <a:latin typeface="Times New Roman" panose="02020603050405020304" pitchFamily="18" charset="0"/>
                <a:ea typeface="Calibri" panose="020F0502020204030204" pitchFamily="34" charset="0"/>
                <a:cs typeface="Arial" panose="020B0604020202020204" pitchFamily="34" charset="0"/>
              </a:rPr>
              <a:t> reacts with water, it undergoes two steps of ionization, where each step has its value of ionization constant.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6000"/>
              </a:lnSpc>
              <a:spcAft>
                <a:spcPts val="800"/>
              </a:spcAft>
              <a:buNone/>
              <a:tabLst>
                <a:tab pos="251460" algn="l"/>
                <a:tab pos="3086100" algn="ctr"/>
              </a:tabLst>
            </a:pPr>
            <a:endParaRPr lang="en-IQ" sz="1800" dirty="0">
              <a:effectLst/>
              <a:latin typeface="Calibri" panose="020F0502020204030204" pitchFamily="34" charset="0"/>
              <a:ea typeface="Calibri" panose="020F0502020204030204" pitchFamily="34" charset="0"/>
              <a:cs typeface="Arial" panose="020B0604020202020204" pitchFamily="34" charset="0"/>
            </a:endParaRPr>
          </a:p>
          <a:p>
            <a:endParaRPr lang="en-IQ" dirty="0"/>
          </a:p>
        </p:txBody>
      </p:sp>
      <p:pic>
        <p:nvPicPr>
          <p:cNvPr id="4" name="Picture 3">
            <a:extLst>
              <a:ext uri="{FF2B5EF4-FFF2-40B4-BE49-F238E27FC236}">
                <a16:creationId xmlns:a16="http://schemas.microsoft.com/office/drawing/2014/main" id="{DE837150-D7AB-5140-B460-DF90CF7083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471" y="4820486"/>
            <a:ext cx="5105400" cy="906780"/>
          </a:xfrm>
          <a:prstGeom prst="rect">
            <a:avLst/>
          </a:prstGeom>
          <a:noFill/>
          <a:ln>
            <a:noFill/>
          </a:ln>
        </p:spPr>
      </p:pic>
      <p:sp>
        <p:nvSpPr>
          <p:cNvPr id="2" name="Slide Number Placeholder 1">
            <a:extLst>
              <a:ext uri="{FF2B5EF4-FFF2-40B4-BE49-F238E27FC236}">
                <a16:creationId xmlns:a16="http://schemas.microsoft.com/office/drawing/2014/main" id="{A2B39332-1D41-0F45-B79C-6D85A7C29F5E}"/>
              </a:ext>
            </a:extLst>
          </p:cNvPr>
          <p:cNvSpPr>
            <a:spLocks noGrp="1"/>
          </p:cNvSpPr>
          <p:nvPr>
            <p:ph type="sldNum" sz="quarter" idx="12"/>
          </p:nvPr>
        </p:nvSpPr>
        <p:spPr/>
        <p:txBody>
          <a:bodyPr/>
          <a:lstStyle/>
          <a:p>
            <a:fld id="{6922B37E-6FAD-AE4E-AFEB-EA2EE6BF0F32}" type="slidenum">
              <a:rPr lang="en-IQ" smtClean="0"/>
              <a:t>43</a:t>
            </a:fld>
            <a:endParaRPr lang="en-IQ"/>
          </a:p>
        </p:txBody>
      </p:sp>
    </p:spTree>
    <p:extLst>
      <p:ext uri="{BB962C8B-B14F-4D97-AF65-F5344CB8AC3E}">
        <p14:creationId xmlns:p14="http://schemas.microsoft.com/office/powerpoint/2010/main" val="562894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8A328A-4344-0F46-8D20-5645E34872F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63781" y="734291"/>
            <a:ext cx="9587346" cy="5239096"/>
          </a:xfrm>
          <a:prstGeom prst="rect">
            <a:avLst/>
          </a:prstGeom>
          <a:noFill/>
          <a:ln>
            <a:noFill/>
          </a:ln>
        </p:spPr>
      </p:pic>
      <p:sp>
        <p:nvSpPr>
          <p:cNvPr id="6" name="TextBox 5">
            <a:extLst>
              <a:ext uri="{FF2B5EF4-FFF2-40B4-BE49-F238E27FC236}">
                <a16:creationId xmlns:a16="http://schemas.microsoft.com/office/drawing/2014/main" id="{9BD4559E-6408-4F4A-B35D-32A1C9219388}"/>
              </a:ext>
            </a:extLst>
          </p:cNvPr>
          <p:cNvSpPr txBox="1"/>
          <p:nvPr/>
        </p:nvSpPr>
        <p:spPr>
          <a:xfrm>
            <a:off x="339436" y="6111903"/>
            <a:ext cx="11513128" cy="372025"/>
          </a:xfrm>
          <a:prstGeom prst="rect">
            <a:avLst/>
          </a:prstGeom>
          <a:noFill/>
        </p:spPr>
        <p:txBody>
          <a:bodyPr wrap="square">
            <a:spAutoFit/>
          </a:bodyPr>
          <a:lstStyle/>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The overall ionization constant 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a</a:t>
            </a:r>
            <a:r>
              <a:rPr lang="en-US" sz="1800" dirty="0">
                <a:effectLst/>
                <a:latin typeface="Times New Roman" panose="02020603050405020304" pitchFamily="18" charset="0"/>
                <a:ea typeface="Calibri" panose="020F0502020204030204" pitchFamily="34" charset="0"/>
                <a:cs typeface="Arial" panose="020B0604020202020204" pitchFamily="34" charset="0"/>
              </a:rPr>
              <a:t> shown in (6) is actually obtained by multiplying the equation (4) and (5) </a:t>
            </a:r>
            <a:endParaRPr lang="en-IQ"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F9BD649D-510C-5F46-AD49-AA59353E213A}"/>
              </a:ext>
            </a:extLst>
          </p:cNvPr>
          <p:cNvSpPr>
            <a:spLocks noGrp="1"/>
          </p:cNvSpPr>
          <p:nvPr>
            <p:ph type="sldNum" sz="quarter" idx="12"/>
          </p:nvPr>
        </p:nvSpPr>
        <p:spPr/>
        <p:txBody>
          <a:bodyPr/>
          <a:lstStyle/>
          <a:p>
            <a:fld id="{6922B37E-6FAD-AE4E-AFEB-EA2EE6BF0F32}" type="slidenum">
              <a:rPr lang="en-IQ" smtClean="0"/>
              <a:t>44</a:t>
            </a:fld>
            <a:endParaRPr lang="en-IQ"/>
          </a:p>
        </p:txBody>
      </p:sp>
      <p:sp>
        <p:nvSpPr>
          <p:cNvPr id="7" name="TextBox 6">
            <a:extLst>
              <a:ext uri="{FF2B5EF4-FFF2-40B4-BE49-F238E27FC236}">
                <a16:creationId xmlns:a16="http://schemas.microsoft.com/office/drawing/2014/main" id="{45297DDE-3B97-474A-9DA8-F6D2F38437CA}"/>
              </a:ext>
            </a:extLst>
          </p:cNvPr>
          <p:cNvSpPr txBox="1"/>
          <p:nvPr/>
        </p:nvSpPr>
        <p:spPr>
          <a:xfrm>
            <a:off x="3214255" y="223750"/>
            <a:ext cx="6096000" cy="372025"/>
          </a:xfrm>
          <a:prstGeom prst="rect">
            <a:avLst/>
          </a:prstGeom>
          <a:noFill/>
        </p:spPr>
        <p:txBody>
          <a:bodyPr wrap="square">
            <a:spAutoFit/>
          </a:bodyPr>
          <a:lstStyle/>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S +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O ↔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+HS</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 (1)</a:t>
            </a:r>
            <a:endParaRPr lang="en-IQ"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00799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393EC8-F11C-3B43-AF50-C1E6C1B9A8E7}"/>
              </a:ext>
            </a:extLst>
          </p:cNvPr>
          <p:cNvSpPr>
            <a:spLocks noGrp="1"/>
          </p:cNvSpPr>
          <p:nvPr>
            <p:ph idx="1"/>
          </p:nvPr>
        </p:nvSpPr>
        <p:spPr>
          <a:xfrm>
            <a:off x="214744" y="163080"/>
            <a:ext cx="11838711" cy="4351338"/>
          </a:xfrm>
        </p:spPr>
        <p:txBody>
          <a:bodyPr/>
          <a:lstStyle/>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It can be observed that 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a1</a:t>
            </a:r>
            <a:r>
              <a:rPr lang="en-US" sz="1800" dirty="0">
                <a:effectLst/>
                <a:latin typeface="Times New Roman" panose="02020603050405020304" pitchFamily="18" charset="0"/>
                <a:ea typeface="Calibri" panose="020F0502020204030204" pitchFamily="34" charset="0"/>
                <a:cs typeface="Arial" panose="020B0604020202020204" pitchFamily="34" charset="0"/>
              </a:rPr>
              <a:t> is almost 5x10</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7</a:t>
            </a:r>
            <a:r>
              <a:rPr lang="en-US" sz="1800" dirty="0">
                <a:effectLst/>
                <a:latin typeface="Times New Roman" panose="02020603050405020304" pitchFamily="18" charset="0"/>
                <a:ea typeface="Calibri" panose="020F0502020204030204" pitchFamily="34" charset="0"/>
                <a:cs typeface="Arial" panose="020B0604020202020204" pitchFamily="34" charset="0"/>
              </a:rPr>
              <a:t> times greater than 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a2</a:t>
            </a:r>
            <a:r>
              <a:rPr lang="en-US" sz="1800" dirty="0">
                <a:effectLst/>
                <a:latin typeface="Times New Roman" panose="02020603050405020304" pitchFamily="18" charset="0"/>
                <a:ea typeface="Calibri" panose="020F0502020204030204" pitchFamily="34" charset="0"/>
                <a:cs typeface="Arial" panose="020B0604020202020204" pitchFamily="34" charset="0"/>
              </a:rPr>
              <a:t> , thus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S is a much stronger acid than HS</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ion. therefore, the molar concentration of hydronium ion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S is calculated as if it is derived from the primary ionization alone .hence equation (4) is applied for calculating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when the solution contains only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S and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O it is obvious, that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S]=[H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and then </a:t>
            </a:r>
            <a:r>
              <a:rPr lang="en-IQ" sz="1800" dirty="0">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S] =K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a1</a:t>
            </a:r>
            <a:r>
              <a:rPr lang="en-US" sz="1800" dirty="0">
                <a:effectLst/>
                <a:latin typeface="Times New Roman" panose="02020603050405020304" pitchFamily="18" charset="0"/>
                <a:ea typeface="Calibri" panose="020F0502020204030204" pitchFamily="34" charset="0"/>
                <a:cs typeface="Arial" panose="020B0604020202020204" pitchFamily="34" charset="0"/>
              </a:rPr>
              <a:t>= 5.7x10</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-8</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endParaRPr lang="en-IQ" dirty="0"/>
          </a:p>
        </p:txBody>
      </p:sp>
      <p:pic>
        <p:nvPicPr>
          <p:cNvPr id="4" name="Picture 3">
            <a:extLst>
              <a:ext uri="{FF2B5EF4-FFF2-40B4-BE49-F238E27FC236}">
                <a16:creationId xmlns:a16="http://schemas.microsoft.com/office/drawing/2014/main" id="{920CA4E9-21FF-764A-B36F-C9FC4A8E679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6746" y="1487690"/>
            <a:ext cx="9608128" cy="5207230"/>
          </a:xfrm>
          <a:prstGeom prst="rect">
            <a:avLst/>
          </a:prstGeom>
          <a:noFill/>
          <a:ln>
            <a:noFill/>
          </a:ln>
        </p:spPr>
      </p:pic>
      <p:sp>
        <p:nvSpPr>
          <p:cNvPr id="2" name="Slide Number Placeholder 1">
            <a:extLst>
              <a:ext uri="{FF2B5EF4-FFF2-40B4-BE49-F238E27FC236}">
                <a16:creationId xmlns:a16="http://schemas.microsoft.com/office/drawing/2014/main" id="{47A35084-4D76-0346-B067-07BF71233C46}"/>
              </a:ext>
            </a:extLst>
          </p:cNvPr>
          <p:cNvSpPr>
            <a:spLocks noGrp="1"/>
          </p:cNvSpPr>
          <p:nvPr>
            <p:ph type="sldNum" sz="quarter" idx="12"/>
          </p:nvPr>
        </p:nvSpPr>
        <p:spPr/>
        <p:txBody>
          <a:bodyPr/>
          <a:lstStyle/>
          <a:p>
            <a:fld id="{6922B37E-6FAD-AE4E-AFEB-EA2EE6BF0F32}" type="slidenum">
              <a:rPr lang="en-IQ" smtClean="0"/>
              <a:t>45</a:t>
            </a:fld>
            <a:endParaRPr lang="en-IQ"/>
          </a:p>
        </p:txBody>
      </p:sp>
    </p:spTree>
    <p:extLst>
      <p:ext uri="{BB962C8B-B14F-4D97-AF65-F5344CB8AC3E}">
        <p14:creationId xmlns:p14="http://schemas.microsoft.com/office/powerpoint/2010/main" val="10745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E1181D90-1D56-5141-A162-057802C90D28}"/>
              </a:ext>
            </a:extLst>
          </p:cNvPr>
          <p:cNvSpPr txBox="1">
            <a:spLocks noGrp="1" noChangeArrowheads="1"/>
          </p:cNvSpPr>
          <p:nvPr>
            <p:ph idx="1"/>
          </p:nvPr>
        </p:nvSpPr>
        <p:spPr bwMode="auto">
          <a:xfrm>
            <a:off x="0" y="153872"/>
            <a:ext cx="12192000" cy="134544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6000"/>
              </a:lnSpc>
              <a:spcAft>
                <a:spcPts val="800"/>
              </a:spcAft>
              <a:tabLst>
                <a:tab pos="251460" algn="l"/>
                <a:tab pos="3086100" algn="ctr"/>
              </a:tabLst>
            </a:pP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Example: -</a:t>
            </a:r>
            <a:r>
              <a:rPr lang="en-US" sz="18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 saturated solution of H</a:t>
            </a:r>
            <a:r>
              <a:rPr lang="en-US" sz="1800"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a:t>
            </a:r>
            <a:r>
              <a:rPr lang="en-US" sz="18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S is approximately 0.1M Calculate, a) </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The pH of the saturated solution and degree of ionization</a:t>
            </a:r>
            <a:r>
              <a:rPr lang="en-US" sz="1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sulphide</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ion concentration of the saturated solution</a:t>
            </a:r>
            <a:r>
              <a:rPr lang="en-IQ" sz="1400" dirty="0">
                <a:solidFill>
                  <a:srgbClr val="C00000"/>
                </a:solidFill>
                <a:latin typeface="Times New Roman" panose="02020603050405020304" pitchFamily="18" charset="0"/>
                <a:ea typeface="Times New Roman" panose="02020603050405020304" pitchFamily="18" charset="0"/>
              </a:rPr>
              <a:t>, </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sulphide</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ion concentration of the solution when a strong acid is added  to make the solution 0.2Mwith respect to H</a:t>
            </a:r>
            <a:r>
              <a:rPr lang="en-US" sz="1800"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ion K</a:t>
            </a:r>
            <a:r>
              <a:rPr lang="en-US" sz="1800"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a1</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=5.7x10</a:t>
            </a:r>
            <a:r>
              <a:rPr lang="en-US" sz="1800"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 K</a:t>
            </a:r>
            <a:r>
              <a:rPr lang="en-US" sz="1800" baseline="-25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a2</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=1.2x10</a:t>
            </a:r>
            <a:r>
              <a:rPr lang="en-US" sz="1800" baseline="30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IQ" sz="1400" dirty="0">
              <a:solidFill>
                <a:srgbClr val="C00000"/>
              </a:solidFill>
              <a:effectLst/>
              <a:latin typeface="Times New Roman" panose="02020603050405020304" pitchFamily="18" charset="0"/>
              <a:ea typeface="Times New Roman" panose="02020603050405020304" pitchFamily="18" charset="0"/>
            </a:endParaRPr>
          </a:p>
          <a:p>
            <a:pPr marL="486410" marR="914400" indent="0" algn="l">
              <a:spcBef>
                <a:spcPts val="505"/>
              </a:spcBef>
              <a:buNone/>
              <a:tabLst>
                <a:tab pos="251460" algn="l"/>
              </a:tabLst>
            </a:pPr>
            <a:endParaRPr lang="en-IQ" sz="11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8B9CC9A3-3B8E-9941-B5AD-D8FE233AA5BA}"/>
              </a:ext>
            </a:extLst>
          </p:cNvPr>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6139" r="6337" b="6096"/>
          <a:stretch/>
        </p:blipFill>
        <p:spPr bwMode="auto">
          <a:xfrm>
            <a:off x="838200" y="1203356"/>
            <a:ext cx="9615054" cy="5335556"/>
          </a:xfrm>
          <a:prstGeom prst="rect">
            <a:avLst/>
          </a:prstGeom>
          <a:noFill/>
          <a:ln>
            <a:noFill/>
          </a:ln>
        </p:spPr>
      </p:pic>
      <p:sp>
        <p:nvSpPr>
          <p:cNvPr id="2" name="Slide Number Placeholder 1">
            <a:extLst>
              <a:ext uri="{FF2B5EF4-FFF2-40B4-BE49-F238E27FC236}">
                <a16:creationId xmlns:a16="http://schemas.microsoft.com/office/drawing/2014/main" id="{DC4F5474-50FB-C24B-AF43-C1A530DEFBCE}"/>
              </a:ext>
            </a:extLst>
          </p:cNvPr>
          <p:cNvSpPr>
            <a:spLocks noGrp="1"/>
          </p:cNvSpPr>
          <p:nvPr>
            <p:ph type="sldNum" sz="quarter" idx="12"/>
          </p:nvPr>
        </p:nvSpPr>
        <p:spPr/>
        <p:txBody>
          <a:bodyPr/>
          <a:lstStyle/>
          <a:p>
            <a:fld id="{6922B37E-6FAD-AE4E-AFEB-EA2EE6BF0F32}" type="slidenum">
              <a:rPr lang="en-IQ" smtClean="0"/>
              <a:t>46</a:t>
            </a:fld>
            <a:endParaRPr lang="en-IQ"/>
          </a:p>
        </p:txBody>
      </p:sp>
    </p:spTree>
    <p:extLst>
      <p:ext uri="{BB962C8B-B14F-4D97-AF65-F5344CB8AC3E}">
        <p14:creationId xmlns:p14="http://schemas.microsoft.com/office/powerpoint/2010/main" val="1577832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A6521F7-1D64-9F47-8A7E-EB758016A617}"/>
                  </a:ext>
                </a:extLst>
              </p:cNvPr>
              <p:cNvSpPr>
                <a:spLocks noGrp="1"/>
              </p:cNvSpPr>
              <p:nvPr>
                <p:ph idx="1"/>
              </p:nvPr>
            </p:nvSpPr>
            <p:spPr>
              <a:xfrm>
                <a:off x="159326" y="135369"/>
                <a:ext cx="12032673" cy="6586105"/>
              </a:xfrm>
            </p:spPr>
            <p:txBody>
              <a:bodyPr>
                <a:noAutofit/>
              </a:bodyPr>
              <a:lstStyle/>
              <a:p>
                <a:pPr marL="0" indent="0" algn="ctr">
                  <a:lnSpc>
                    <a:spcPct val="106000"/>
                  </a:lnSpc>
                  <a:spcAft>
                    <a:spcPts val="800"/>
                  </a:spcAft>
                  <a:buNone/>
                  <a:tabLst>
                    <a:tab pos="251460" algn="l"/>
                    <a:tab pos="3086100" algn="ctr"/>
                  </a:tabLst>
                </a:pPr>
                <a:r>
                  <a:rPr lang="en-US" sz="3600" b="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Ionic Strength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IQ" sz="1800" dirty="0">
                    <a:latin typeface="Times New Roman" panose="02020603050405020304" pitchFamily="18" charset="0"/>
                    <a:cs typeface="Times New Roman" panose="02020603050405020304" pitchFamily="18" charset="0"/>
                  </a:rPr>
                  <a:t>The ionic streng</a:t>
                </a:r>
                <a:r>
                  <a:rPr lang="en-US" sz="1800" dirty="0" err="1">
                    <a:latin typeface="Times New Roman" panose="02020603050405020304" pitchFamily="18" charset="0"/>
                    <a:cs typeface="Times New Roman" panose="02020603050405020304" pitchFamily="18" charset="0"/>
                  </a:rPr>
                  <a:t>th</a:t>
                </a:r>
                <a:r>
                  <a:rPr lang="en-US" sz="1800" dirty="0">
                    <a:latin typeface="Times New Roman" panose="02020603050405020304" pitchFamily="18" charset="0"/>
                    <a:cs typeface="Times New Roman" panose="02020603050405020304" pitchFamily="18" charset="0"/>
                  </a:rPr>
                  <a:t> </a:t>
                </a:r>
                <a14:m>
                  <m:oMath xmlns:m="http://schemas.openxmlformats.org/officeDocument/2006/math">
                    <m:r>
                      <a:rPr lang="en-IQ" sz="1800" b="1" i="1" dirty="0" smtClean="0">
                        <a:latin typeface="Cambria Math" panose="02040503050406030204" pitchFamily="18" charset="0"/>
                        <a:ea typeface="Cambria Math" panose="02040503050406030204" pitchFamily="18" charset="0"/>
                        <a:cs typeface="Times New Roman" panose="02020603050405020304" pitchFamily="18" charset="0"/>
                      </a:rPr>
                      <m:t>𝝁</m:t>
                    </m:r>
                  </m:oMath>
                </a14:m>
                <a:r>
                  <a:rPr lang="en-IQ" sz="1800" dirty="0">
                    <a:latin typeface="Times New Roman" panose="02020603050405020304" pitchFamily="18" charset="0"/>
                    <a:cs typeface="Times New Roman" panose="02020603050405020304" pitchFamily="18" charset="0"/>
                  </a:rPr>
                  <a:t> of a solution is a measure of the electrical intensity due to the presence of ions in the solution(</a:t>
                </a:r>
                <a:r>
                  <a:rPr lang="en-US" altLang="en-IQ" sz="1800" b="0" dirty="0">
                    <a:latin typeface="Times New Roman" panose="02020603050405020304" pitchFamily="18" charset="0"/>
                    <a:cs typeface="Times New Roman" panose="02020603050405020304" pitchFamily="18" charset="0"/>
                  </a:rPr>
                  <a:t>Measure of the total concentration of ions in solution)</a:t>
                </a:r>
                <a:endParaRPr lang="en-IQ" sz="1800" dirty="0">
                  <a:latin typeface="Times New Roman" panose="02020603050405020304" pitchFamily="18" charset="0"/>
                  <a:cs typeface="Times New Roman" panose="02020603050405020304" pitchFamily="18" charset="0"/>
                </a:endParaRPr>
              </a:p>
              <a:p>
                <a:r>
                  <a:rPr lang="en-IQ" sz="1800" dirty="0">
                    <a:latin typeface="Times New Roman" panose="02020603050405020304" pitchFamily="18" charset="0"/>
                    <a:cs typeface="Times New Roman" panose="02020603050405020304" pitchFamily="18" charset="0"/>
                  </a:rPr>
                  <a:t>It is given by half of the sum of all terms obtained by multiplying the molality of each ion by the square of its valency we have;</a:t>
                </a:r>
              </a:p>
              <a:p>
                <a:endParaRPr lang="en-IQ" sz="1800" dirty="0">
                  <a:latin typeface="Times New Roman" panose="02020603050405020304" pitchFamily="18" charset="0"/>
                  <a:cs typeface="Times New Roman" panose="02020603050405020304" pitchFamily="18" charset="0"/>
                </a:endParaRPr>
              </a:p>
              <a:p>
                <a:endParaRPr lang="en-IQ" sz="1800" dirty="0">
                  <a:latin typeface="Times New Roman" panose="02020603050405020304" pitchFamily="18" charset="0"/>
                  <a:cs typeface="Times New Roman" panose="02020603050405020304" pitchFamily="18" charset="0"/>
                </a:endParaRPr>
              </a:p>
              <a:p>
                <a:r>
                  <a:rPr lang="en-IQ" sz="1800" dirty="0">
                    <a:latin typeface="Times New Roman" panose="02020603050405020304" pitchFamily="18" charset="0"/>
                    <a:cs typeface="Times New Roman" panose="02020603050405020304" pitchFamily="18" charset="0"/>
                  </a:rPr>
                  <a:t>Where z</a:t>
                </a:r>
                <a:r>
                  <a:rPr lang="en-IQ" sz="1800" baseline="-25000" dirty="0">
                    <a:latin typeface="Times New Roman" panose="02020603050405020304" pitchFamily="18" charset="0"/>
                    <a:cs typeface="Times New Roman" panose="02020603050405020304" pitchFamily="18" charset="0"/>
                  </a:rPr>
                  <a:t>1</a:t>
                </a:r>
                <a:r>
                  <a:rPr lang="en-IQ" sz="1800" dirty="0">
                    <a:latin typeface="Times New Roman" panose="02020603050405020304" pitchFamily="18" charset="0"/>
                    <a:cs typeface="Times New Roman" panose="02020603050405020304" pitchFamily="18" charset="0"/>
                  </a:rPr>
                  <a:t>, z</a:t>
                </a:r>
                <a:r>
                  <a:rPr lang="en-IQ" sz="1800" baseline="-25000" dirty="0">
                    <a:latin typeface="Times New Roman" panose="02020603050405020304" pitchFamily="18" charset="0"/>
                    <a:cs typeface="Times New Roman" panose="02020603050405020304" pitchFamily="18" charset="0"/>
                  </a:rPr>
                  <a:t>2</a:t>
                </a:r>
                <a:r>
                  <a:rPr lang="en-IQ" sz="1800" dirty="0">
                    <a:latin typeface="Times New Roman" panose="02020603050405020304" pitchFamily="18" charset="0"/>
                    <a:cs typeface="Times New Roman" panose="02020603050405020304" pitchFamily="18" charset="0"/>
                  </a:rPr>
                  <a:t>,  ……. </a:t>
                </a:r>
                <a:r>
                  <a:rPr lang="en-US" sz="1800" dirty="0">
                    <a:latin typeface="Times New Roman" panose="02020603050405020304" pitchFamily="18" charset="0"/>
                    <a:cs typeface="Times New Roman" panose="02020603050405020304" pitchFamily="18" charset="0"/>
                  </a:rPr>
                  <a:t>are </a:t>
                </a:r>
                <a:r>
                  <a:rPr lang="en-US" altLang="tr-TR" sz="1800" dirty="0">
                    <a:latin typeface="Times New Roman" panose="02020603050405020304" pitchFamily="18" charset="0"/>
                    <a:cs typeface="Times New Roman" panose="02020603050405020304" pitchFamily="18" charset="0"/>
                  </a:rPr>
                  <a:t>related to the formal concentration of each ion</a:t>
                </a:r>
                <a:r>
                  <a:rPr lang="en-US" altLang="tr-TR" sz="16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and Z</a:t>
                </a:r>
                <a:r>
                  <a:rPr lang="en-US" sz="1800" baseline="-25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Z</a:t>
                </a:r>
                <a:r>
                  <a:rPr lang="en-US" sz="1800" baseline="-25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 are the vacancies of the various ions present in the solution.</a:t>
                </a:r>
              </a:p>
              <a:p>
                <a:r>
                  <a:rPr lang="en-US" sz="1800" dirty="0">
                    <a:latin typeface="Times New Roman" panose="02020603050405020304" pitchFamily="18" charset="0"/>
                    <a:cs typeface="Times New Roman" panose="02020603050405020304" pitchFamily="18" charset="0"/>
                  </a:rPr>
                  <a:t>The unit of ionic strength is either </a:t>
                </a:r>
                <a:r>
                  <a:rPr lang="en-US" sz="1800" dirty="0">
                    <a:solidFill>
                      <a:srgbClr val="040C28"/>
                    </a:solidFill>
                    <a:latin typeface="Times New Roman" panose="02020603050405020304" pitchFamily="18" charset="0"/>
                    <a:cs typeface="Times New Roman" panose="02020603050405020304" pitchFamily="18" charset="0"/>
                  </a:rPr>
                  <a:t>M</a:t>
                </a:r>
                <a:r>
                  <a:rPr lang="en-US" sz="1800" b="0" i="0" dirty="0">
                    <a:solidFill>
                      <a:srgbClr val="040C28"/>
                    </a:solidFill>
                    <a:effectLst/>
                    <a:latin typeface="Times New Roman" panose="02020603050405020304" pitchFamily="18" charset="0"/>
                    <a:cs typeface="Times New Roman" panose="02020603050405020304" pitchFamily="18" charset="0"/>
                  </a:rPr>
                  <a:t>olar (mol/L solution) or Molal (mol/kg solvent).</a:t>
                </a:r>
                <a:r>
                  <a:rPr lang="en-US" sz="1800" b="0" i="0" dirty="0">
                    <a:solidFill>
                      <a:srgbClr val="4D5156"/>
                    </a:solidFill>
                    <a:effectLst/>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As the number of ions in the solution increases, so does the ionic strength of the solution.</a:t>
                </a:r>
              </a:p>
              <a:p>
                <a:r>
                  <a:rPr lang="en-US" sz="1800" dirty="0">
                    <a:latin typeface="Times New Roman" panose="02020603050405020304" pitchFamily="18" charset="0"/>
                    <a:cs typeface="Times New Roman" panose="02020603050405020304" pitchFamily="18" charset="0"/>
                  </a:rPr>
                  <a:t>Ions with a large charge number have a greater contribution to the ionic strength. </a:t>
                </a:r>
              </a:p>
              <a:p>
                <a:r>
                  <a:rPr lang="en-US" sz="1800" dirty="0">
                    <a:latin typeface="Times New Roman" panose="02020603050405020304" pitchFamily="18" charset="0"/>
                    <a:cs typeface="Times New Roman" panose="02020603050405020304" pitchFamily="18" charset="0"/>
                  </a:rPr>
                  <a:t> </a:t>
                </a:r>
                <a:r>
                  <a:rPr lang="en-US" altLang="en-IQ" sz="1800" b="0" dirty="0">
                    <a:latin typeface="Times New Roman" panose="02020603050405020304" pitchFamily="18" charset="0"/>
                    <a:cs typeface="Times New Roman" panose="02020603050405020304" pitchFamily="18" charset="0"/>
                  </a:rPr>
                  <a:t>In general, increasing ionic strength increases salt solubility </a:t>
                </a:r>
                <a:r>
                  <a:rPr lang="en-US" altLang="en-IQ" sz="1800" b="1" dirty="0">
                    <a:solidFill>
                      <a:srgbClr val="C00000"/>
                    </a:solidFill>
                    <a:latin typeface="Times New Roman" panose="02020603050405020304" pitchFamily="18" charset="0"/>
                    <a:cs typeface="Times New Roman" panose="02020603050405020304" pitchFamily="18" charset="0"/>
                  </a:rPr>
                  <a:t>(Opposite of the common ion effect).</a:t>
                </a:r>
              </a:p>
              <a:p>
                <a:r>
                  <a:rPr lang="en-IQ" sz="1800" b="1" i="1" u="sng" dirty="0">
                    <a:solidFill>
                      <a:srgbClr val="C00000"/>
                    </a:solidFill>
                    <a:latin typeface="Times New Roman" panose="02020603050405020304" pitchFamily="18" charset="0"/>
                    <a:cs typeface="Times New Roman" panose="02020603050405020304" pitchFamily="18" charset="0"/>
                  </a:rPr>
                  <a:t>Limitation: It </a:t>
                </a:r>
                <a:r>
                  <a:rPr lang="en-US" sz="1800" b="1" i="1" u="sng" dirty="0">
                    <a:solidFill>
                      <a:srgbClr val="C00000"/>
                    </a:solidFill>
                    <a:latin typeface="Times New Roman" panose="02020603050405020304" pitchFamily="18" charset="0"/>
                    <a:cs typeface="Times New Roman" panose="02020603050405020304" pitchFamily="18" charset="0"/>
                  </a:rPr>
                  <a:t>applies</a:t>
                </a:r>
                <a:r>
                  <a:rPr lang="en-IQ" sz="1800" b="1" i="1" u="sng" dirty="0">
                    <a:solidFill>
                      <a:srgbClr val="C00000"/>
                    </a:solidFill>
                    <a:latin typeface="Times New Roman" panose="02020603050405020304" pitchFamily="18" charset="0"/>
                    <a:cs typeface="Times New Roman" panose="02020603050405020304" pitchFamily="18" charset="0"/>
                  </a:rPr>
                  <a:t> to solutions conta</a:t>
                </a:r>
                <a:r>
                  <a:rPr lang="en-US" sz="1800" b="1" i="1" u="sng" dirty="0" err="1">
                    <a:solidFill>
                      <a:srgbClr val="C00000"/>
                    </a:solidFill>
                    <a:latin typeface="Times New Roman" panose="02020603050405020304" pitchFamily="18" charset="0"/>
                    <a:cs typeface="Times New Roman" panose="02020603050405020304" pitchFamily="18" charset="0"/>
                  </a:rPr>
                  <a:t>i</a:t>
                </a:r>
                <a:r>
                  <a:rPr lang="en-IQ" sz="1800" b="1" i="1" u="sng" dirty="0">
                    <a:solidFill>
                      <a:srgbClr val="C00000"/>
                    </a:solidFill>
                    <a:latin typeface="Times New Roman" panose="02020603050405020304" pitchFamily="18" charset="0"/>
                    <a:cs typeface="Times New Roman" panose="02020603050405020304" pitchFamily="18" charset="0"/>
                  </a:rPr>
                  <a:t>ning strong electrolyte</a:t>
                </a:r>
                <a:r>
                  <a:rPr lang="en-US" sz="1800" b="1" i="1" u="sng" dirty="0">
                    <a:solidFill>
                      <a:srgbClr val="C00000"/>
                    </a:solidFill>
                    <a:latin typeface="Times New Roman" panose="02020603050405020304" pitchFamily="18" charset="0"/>
                    <a:cs typeface="Times New Roman" panose="02020603050405020304" pitchFamily="18" charset="0"/>
                  </a:rPr>
                  <a:t>s</a:t>
                </a:r>
                <a:r>
                  <a:rPr lang="en-IQ" sz="1800" b="1" i="1" u="sng" dirty="0">
                    <a:solidFill>
                      <a:srgbClr val="C00000"/>
                    </a:solidFill>
                    <a:latin typeface="Times New Roman" panose="02020603050405020304" pitchFamily="18" charset="0"/>
                    <a:cs typeface="Times New Roman" panose="02020603050405020304" pitchFamily="18" charset="0"/>
                  </a:rPr>
                  <a:t> ONLY </a:t>
                </a:r>
              </a:p>
              <a:p>
                <a:endParaRPr lang="en-US" altLang="en-IQ" sz="2000" dirty="0">
                  <a:solidFill>
                    <a:schemeClr val="accent2"/>
                  </a:solidFill>
                  <a:latin typeface="Times New Roman" panose="02020603050405020304" pitchFamily="18" charset="0"/>
                  <a:cs typeface="Times New Roman" panose="02020603050405020304" pitchFamily="18" charset="0"/>
                </a:endParaRPr>
              </a:p>
              <a:p>
                <a:endParaRPr lang="en-IQ" sz="20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3A6521F7-1D64-9F47-8A7E-EB758016A617}"/>
                  </a:ext>
                </a:extLst>
              </p:cNvPr>
              <p:cNvSpPr>
                <a:spLocks noGrp="1" noRot="1" noChangeAspect="1" noMove="1" noResize="1" noEditPoints="1" noAdjustHandles="1" noChangeArrowheads="1" noChangeShapeType="1" noTextEdit="1"/>
              </p:cNvSpPr>
              <p:nvPr>
                <p:ph idx="1"/>
              </p:nvPr>
            </p:nvSpPr>
            <p:spPr>
              <a:xfrm>
                <a:off x="159326" y="135369"/>
                <a:ext cx="12032673" cy="6586105"/>
              </a:xfrm>
              <a:blipFill>
                <a:blip r:embed="rId3"/>
                <a:stretch>
                  <a:fillRect l="-316" t="-1538" r="-316"/>
                </a:stretch>
              </a:blipFill>
            </p:spPr>
            <p:txBody>
              <a:bodyPr/>
              <a:lstStyle/>
              <a:p>
                <a:r>
                  <a:rPr lang="en-IQ">
                    <a:noFill/>
                  </a:rPr>
                  <a:t> </a:t>
                </a:r>
              </a:p>
            </p:txBody>
          </p:sp>
        </mc:Fallback>
      </mc:AlternateContent>
      <p:sp>
        <p:nvSpPr>
          <p:cNvPr id="2" name="Slide Number Placeholder 1">
            <a:extLst>
              <a:ext uri="{FF2B5EF4-FFF2-40B4-BE49-F238E27FC236}">
                <a16:creationId xmlns:a16="http://schemas.microsoft.com/office/drawing/2014/main" id="{59641AB8-7376-974C-AEFA-7DBD1C45277B}"/>
              </a:ext>
            </a:extLst>
          </p:cNvPr>
          <p:cNvSpPr>
            <a:spLocks noGrp="1"/>
          </p:cNvSpPr>
          <p:nvPr>
            <p:ph type="sldNum" sz="quarter" idx="12"/>
          </p:nvPr>
        </p:nvSpPr>
        <p:spPr/>
        <p:txBody>
          <a:bodyPr/>
          <a:lstStyle/>
          <a:p>
            <a:fld id="{6922B37E-6FAD-AE4E-AFEB-EA2EE6BF0F32}" type="slidenum">
              <a:rPr lang="en-IQ" smtClean="0"/>
              <a:t>47</a:t>
            </a:fld>
            <a:endParaRPr lang="en-IQ"/>
          </a:p>
        </p:txBody>
      </p:sp>
      <p:graphicFrame>
        <p:nvGraphicFramePr>
          <p:cNvPr id="15" name="Object 6">
            <a:extLst>
              <a:ext uri="{FF2B5EF4-FFF2-40B4-BE49-F238E27FC236}">
                <a16:creationId xmlns:a16="http://schemas.microsoft.com/office/drawing/2014/main" id="{7BFFBF94-6562-4346-93D3-5208F0AEDA8E}"/>
              </a:ext>
            </a:extLst>
          </p:cNvPr>
          <p:cNvGraphicFramePr>
            <a:graphicFrameLocks noChangeAspect="1"/>
          </p:cNvGraphicFramePr>
          <p:nvPr>
            <p:extLst>
              <p:ext uri="{D42A27DB-BD31-4B8C-83A1-F6EECF244321}">
                <p14:modId xmlns:p14="http://schemas.microsoft.com/office/powerpoint/2010/main" val="1867546871"/>
              </p:ext>
            </p:extLst>
          </p:nvPr>
        </p:nvGraphicFramePr>
        <p:xfrm>
          <a:off x="3474149" y="1895518"/>
          <a:ext cx="4354513" cy="786722"/>
        </p:xfrm>
        <a:graphic>
          <a:graphicData uri="http://schemas.openxmlformats.org/presentationml/2006/ole">
            <mc:AlternateContent xmlns:mc="http://schemas.openxmlformats.org/markup-compatibility/2006">
              <mc:Choice xmlns:v="urn:schemas-microsoft-com:vml" Requires="v">
                <p:oleObj spid="_x0000_s2150" name="Equation" r:id="rId4" imgW="52082700" imgH="9944100" progId="Equation.3">
                  <p:embed/>
                </p:oleObj>
              </mc:Choice>
              <mc:Fallback>
                <p:oleObj name="Equation" r:id="rId4" imgW="52082700" imgH="9944100" progId="Equation.3">
                  <p:embed/>
                  <p:pic>
                    <p:nvPicPr>
                      <p:cNvPr id="1026" name="Object 6">
                        <a:extLst>
                          <a:ext uri="{FF2B5EF4-FFF2-40B4-BE49-F238E27FC236}">
                            <a16:creationId xmlns:a16="http://schemas.microsoft.com/office/drawing/2014/main" id="{3C6CF1B8-E960-E842-BC80-646F364733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149" y="1895518"/>
                        <a:ext cx="4354513" cy="786722"/>
                      </a:xfrm>
                      <a:prstGeom prst="rect">
                        <a:avLst/>
                      </a:prstGeom>
                      <a:noFill/>
                      <a:ln w="28575">
                        <a:solidFill>
                          <a:schemeClr val="accent5">
                            <a:lumMod val="75000"/>
                          </a:schemeClr>
                        </a:solidFill>
                      </a:ln>
                      <a:effectLst/>
                    </p:spPr>
                  </p:pic>
                </p:oleObj>
              </mc:Fallback>
            </mc:AlternateContent>
          </a:graphicData>
        </a:graphic>
      </p:graphicFrame>
    </p:spTree>
    <p:extLst>
      <p:ext uri="{BB962C8B-B14F-4D97-AF65-F5344CB8AC3E}">
        <p14:creationId xmlns:p14="http://schemas.microsoft.com/office/powerpoint/2010/main" val="3998668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F1ACE6-1CE5-E141-8A0F-2DA83FB6DF0E}"/>
              </a:ext>
            </a:extLst>
          </p:cNvPr>
          <p:cNvSpPr>
            <a:spLocks noGrp="1"/>
          </p:cNvSpPr>
          <p:nvPr>
            <p:ph type="sldNum" sz="quarter" idx="12"/>
          </p:nvPr>
        </p:nvSpPr>
        <p:spPr/>
        <p:txBody>
          <a:bodyPr/>
          <a:lstStyle/>
          <a:p>
            <a:fld id="{6922B37E-6FAD-AE4E-AFEB-EA2EE6BF0F32}" type="slidenum">
              <a:rPr lang="en-IQ" smtClean="0"/>
              <a:t>48</a:t>
            </a:fld>
            <a:endParaRPr lang="en-IQ"/>
          </a:p>
        </p:txBody>
      </p:sp>
      <p:pic>
        <p:nvPicPr>
          <p:cNvPr id="13" name="Picture 12">
            <a:extLst>
              <a:ext uri="{FF2B5EF4-FFF2-40B4-BE49-F238E27FC236}">
                <a16:creationId xmlns:a16="http://schemas.microsoft.com/office/drawing/2014/main" id="{D77EBB4D-867A-8743-939A-7C2317A39B91}"/>
              </a:ext>
            </a:extLst>
          </p:cNvPr>
          <p:cNvPicPr>
            <a:picLocks noChangeAspect="1"/>
          </p:cNvPicPr>
          <p:nvPr/>
        </p:nvPicPr>
        <p:blipFill>
          <a:blip r:embed="rId2"/>
          <a:stretch>
            <a:fillRect/>
          </a:stretch>
        </p:blipFill>
        <p:spPr>
          <a:xfrm>
            <a:off x="590550" y="401320"/>
            <a:ext cx="11010900" cy="5816600"/>
          </a:xfrm>
          <a:prstGeom prst="rect">
            <a:avLst/>
          </a:prstGeom>
          <a:ln w="28575">
            <a:solidFill>
              <a:srgbClr val="00B0F0"/>
            </a:solidFill>
            <a:extLst>
              <a:ext uri="{C807C97D-BFC1-408E-A445-0C87EB9F89A2}">
                <ask:lineSketchStyleProps xmlns:ask="http://schemas.microsoft.com/office/drawing/2018/sketchyshapes">
                  <ask:type>
                    <ask:lineSketchScribble/>
                  </ask:type>
                </ask:lineSketchStyleProps>
              </a:ext>
            </a:extLst>
          </a:ln>
        </p:spPr>
      </p:pic>
    </p:spTree>
    <p:extLst>
      <p:ext uri="{BB962C8B-B14F-4D97-AF65-F5344CB8AC3E}">
        <p14:creationId xmlns:p14="http://schemas.microsoft.com/office/powerpoint/2010/main" val="3088866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7A5006-D8D5-0344-9F1A-21E52922859E}"/>
                  </a:ext>
                </a:extLst>
              </p:cNvPr>
              <p:cNvSpPr>
                <a:spLocks noGrp="1"/>
              </p:cNvSpPr>
              <p:nvPr>
                <p:ph idx="1"/>
              </p:nvPr>
            </p:nvSpPr>
            <p:spPr>
              <a:xfrm>
                <a:off x="114299" y="81973"/>
                <a:ext cx="11963401" cy="6639502"/>
              </a:xfrm>
            </p:spPr>
            <p:txBody>
              <a:bodyPr>
                <a:normAutofit/>
              </a:bodyPr>
              <a:lstStyle/>
              <a:p>
                <a:pPr marL="0" indent="0">
                  <a:buNone/>
                </a:pPr>
                <a:r>
                  <a:rPr lang="en-US" sz="2000" b="1" dirty="0">
                    <a:solidFill>
                      <a:srgbClr val="C00000"/>
                    </a:solidFill>
                    <a:latin typeface="Times New Roman" panose="02020603050405020304" pitchFamily="18" charset="0"/>
                  </a:rPr>
                  <a:t>Example: </a:t>
                </a:r>
                <a:r>
                  <a:rPr lang="en-US" sz="2000" b="1" dirty="0">
                    <a:solidFill>
                      <a:srgbClr val="C00000"/>
                    </a:solidFill>
                    <a:effectLst/>
                    <a:latin typeface="Times New Roman" panose="02020603050405020304" pitchFamily="18" charset="0"/>
                  </a:rPr>
                  <a:t>Calculate </a:t>
                </a:r>
                <a:r>
                  <a:rPr lang="en-IQ" sz="2000" b="1" dirty="0">
                    <a:solidFill>
                      <a:srgbClr val="C00000"/>
                    </a:solidFill>
                    <a:latin typeface="Times New Roman" panose="02020603050405020304" pitchFamily="18" charset="0"/>
                  </a:rPr>
                  <a:t>the ionic st</a:t>
                </a:r>
                <a:r>
                  <a:rPr lang="en-US" sz="2000" b="1" dirty="0">
                    <a:solidFill>
                      <a:srgbClr val="C00000"/>
                    </a:solidFill>
                    <a:latin typeface="Times New Roman" panose="02020603050405020304" pitchFamily="18" charset="0"/>
                  </a:rPr>
                  <a:t>rength</a:t>
                </a:r>
                <a:r>
                  <a:rPr lang="en-IQ" sz="2000" b="1" dirty="0">
                    <a:solidFill>
                      <a:srgbClr val="C00000"/>
                    </a:solidFill>
                    <a:latin typeface="Times New Roman" panose="02020603050405020304" pitchFamily="18" charset="0"/>
                  </a:rPr>
                  <a:t> of(a) 0.1M solution of KNO</a:t>
                </a:r>
                <a:r>
                  <a:rPr lang="en-IQ" sz="2000" b="1" baseline="-25000" dirty="0">
                    <a:solidFill>
                      <a:srgbClr val="C00000"/>
                    </a:solidFill>
                    <a:latin typeface="Times New Roman" panose="02020603050405020304" pitchFamily="18" charset="0"/>
                  </a:rPr>
                  <a:t>3</a:t>
                </a:r>
                <a:r>
                  <a:rPr lang="en-IQ" sz="2000" b="1" dirty="0">
                    <a:solidFill>
                      <a:srgbClr val="C00000"/>
                    </a:solidFill>
                    <a:latin typeface="Times New Roman" panose="02020603050405020304" pitchFamily="18" charset="0"/>
                  </a:rPr>
                  <a:t>, (b) 0.1 M Na</a:t>
                </a:r>
                <a:r>
                  <a:rPr lang="en-IQ" sz="2000" b="1" baseline="-25000" dirty="0">
                    <a:solidFill>
                      <a:srgbClr val="C00000"/>
                    </a:solidFill>
                    <a:latin typeface="Times New Roman" panose="02020603050405020304" pitchFamily="18" charset="0"/>
                  </a:rPr>
                  <a:t>2</a:t>
                </a:r>
                <a:r>
                  <a:rPr lang="en-IQ" sz="2000" b="1" dirty="0">
                    <a:solidFill>
                      <a:srgbClr val="C00000"/>
                    </a:solidFill>
                    <a:latin typeface="Times New Roman" panose="02020603050405020304" pitchFamily="18" charset="0"/>
                  </a:rPr>
                  <a:t>SO</a:t>
                </a:r>
                <a:r>
                  <a:rPr lang="en-IQ" sz="2000" b="1" baseline="-25000" dirty="0">
                    <a:solidFill>
                      <a:srgbClr val="C00000"/>
                    </a:solidFill>
                    <a:latin typeface="Times New Roman" panose="02020603050405020304" pitchFamily="18" charset="0"/>
                  </a:rPr>
                  <a:t>3</a:t>
                </a:r>
                <a:r>
                  <a:rPr lang="en-IQ" sz="2000" b="1" dirty="0">
                    <a:solidFill>
                      <a:srgbClr val="C00000"/>
                    </a:solidFill>
                    <a:latin typeface="Times New Roman" panose="02020603050405020304" pitchFamily="18" charset="0"/>
                  </a:rPr>
                  <a:t>, and (c) 0.05 M KNO</a:t>
                </a:r>
                <a:r>
                  <a:rPr lang="en-IQ" sz="2000" b="1" baseline="-25000" dirty="0">
                    <a:solidFill>
                      <a:srgbClr val="C00000"/>
                    </a:solidFill>
                    <a:latin typeface="Times New Roman" panose="02020603050405020304" pitchFamily="18" charset="0"/>
                  </a:rPr>
                  <a:t>3</a:t>
                </a:r>
                <a:r>
                  <a:rPr lang="en-IQ" sz="2000" b="1" dirty="0">
                    <a:solidFill>
                      <a:srgbClr val="C00000"/>
                    </a:solidFill>
                    <a:latin typeface="Times New Roman" panose="02020603050405020304" pitchFamily="18" charset="0"/>
                  </a:rPr>
                  <a:t> + 0.1M Na</a:t>
                </a:r>
                <a:r>
                  <a:rPr lang="en-IQ" sz="2000" b="1" baseline="-25000" dirty="0">
                    <a:solidFill>
                      <a:srgbClr val="C00000"/>
                    </a:solidFill>
                    <a:latin typeface="Times New Roman" panose="02020603050405020304" pitchFamily="18" charset="0"/>
                  </a:rPr>
                  <a:t>2</a:t>
                </a:r>
                <a:r>
                  <a:rPr lang="en-IQ" sz="2000" b="1" dirty="0">
                    <a:solidFill>
                      <a:srgbClr val="C00000"/>
                    </a:solidFill>
                    <a:latin typeface="Times New Roman" panose="02020603050405020304" pitchFamily="18" charset="0"/>
                  </a:rPr>
                  <a:t>SO</a:t>
                </a:r>
                <a:r>
                  <a:rPr lang="en-IQ" sz="2000" b="1" baseline="-25000" dirty="0">
                    <a:solidFill>
                      <a:srgbClr val="C00000"/>
                    </a:solidFill>
                    <a:latin typeface="Times New Roman" panose="02020603050405020304" pitchFamily="18" charset="0"/>
                  </a:rPr>
                  <a:t>4</a:t>
                </a:r>
              </a:p>
              <a:p>
                <a:pPr marL="0" indent="0">
                  <a:buNone/>
                </a:pPr>
                <a:r>
                  <a:rPr lang="en-IQ" sz="2000" b="1" u="sng" dirty="0">
                    <a:solidFill>
                      <a:srgbClr val="C00000"/>
                    </a:solidFill>
                    <a:latin typeface="Times New Roman" panose="02020603050405020304" pitchFamily="18" charset="0"/>
                  </a:rPr>
                  <a:t>Solution:</a:t>
                </a:r>
              </a:p>
              <a:p>
                <a:pPr marL="0" indent="0">
                  <a:buNone/>
                </a:pPr>
                <a:r>
                  <a:rPr lang="en-IQ" sz="2000" b="1" dirty="0">
                    <a:latin typeface="Times New Roman" panose="02020603050405020304" pitchFamily="18" charset="0"/>
                  </a:rPr>
                  <a:t>(a) </a:t>
                </a:r>
                <a:r>
                  <a:rPr lang="en-IQ" sz="2000" dirty="0">
                    <a:latin typeface="Times New Roman" panose="02020603050405020304" pitchFamily="18" charset="0"/>
                  </a:rPr>
                  <a:t>For </a:t>
                </a:r>
                <a:r>
                  <a:rPr lang="en-US" sz="2000" dirty="0">
                    <a:latin typeface="Times New Roman" panose="02020603050405020304" pitchFamily="18" charset="0"/>
                  </a:rPr>
                  <a:t>t</a:t>
                </a:r>
                <a:r>
                  <a:rPr lang="en-IQ" sz="2000" dirty="0">
                    <a:latin typeface="Times New Roman" panose="02020603050405020304" pitchFamily="18" charset="0"/>
                  </a:rPr>
                  <a:t>he KNO</a:t>
                </a:r>
                <a:r>
                  <a:rPr lang="en-IQ" sz="2000" baseline="-25000" dirty="0">
                    <a:latin typeface="Times New Roman" panose="02020603050405020304" pitchFamily="18" charset="0"/>
                  </a:rPr>
                  <a:t>3 </a:t>
                </a:r>
                <a:r>
                  <a:rPr lang="en-IQ" sz="2000" dirty="0">
                    <a:latin typeface="Times New Roman" panose="02020603050405020304" pitchFamily="18" charset="0"/>
                  </a:rPr>
                  <a:t>solution [K</a:t>
                </a:r>
                <a:r>
                  <a:rPr lang="en-IQ" sz="2000" baseline="30000" dirty="0">
                    <a:latin typeface="Times New Roman" panose="02020603050405020304" pitchFamily="18" charset="0"/>
                  </a:rPr>
                  <a:t>+</a:t>
                </a:r>
                <a:r>
                  <a:rPr lang="en-IQ" sz="2000" dirty="0">
                    <a:latin typeface="Times New Roman" panose="02020603050405020304" pitchFamily="18" charset="0"/>
                  </a:rPr>
                  <a:t>]and[NO</a:t>
                </a:r>
                <a:r>
                  <a:rPr lang="en-IQ" sz="2000" baseline="30000" dirty="0">
                    <a:latin typeface="Times New Roman" panose="02020603050405020304" pitchFamily="18" charset="0"/>
                  </a:rPr>
                  <a:t>-</a:t>
                </a:r>
                <a:r>
                  <a:rPr lang="en-IQ" sz="2000" baseline="-25000" dirty="0">
                    <a:latin typeface="Times New Roman" panose="02020603050405020304" pitchFamily="18" charset="0"/>
                  </a:rPr>
                  <a:t>3</a:t>
                </a:r>
                <a:r>
                  <a:rPr lang="en-IQ" sz="2000" dirty="0">
                    <a:latin typeface="Times New Roman" panose="02020603050405020304" pitchFamily="18" charset="0"/>
                  </a:rPr>
                  <a:t>] are 0.1. M and </a:t>
                </a:r>
                <a14:m>
                  <m:oMath xmlns:m="http://schemas.openxmlformats.org/officeDocument/2006/math">
                    <m:r>
                      <a:rPr lang="en-IQ" sz="2000" i="1" smtClean="0">
                        <a:latin typeface="Cambria Math" panose="02040503050406030204" pitchFamily="18" charset="0"/>
                        <a:ea typeface="Cambria Math" panose="02040503050406030204" pitchFamily="18" charset="0"/>
                      </a:rPr>
                      <m:t>𝜇</m:t>
                    </m:r>
                  </m:oMath>
                </a14:m>
                <a:r>
                  <a:rPr lang="en-IQ" sz="2000" dirty="0">
                    <a:latin typeface="Times New Roman" panose="02020603050405020304" pitchFamily="18" charset="0"/>
                  </a:rPr>
                  <a:t> =1/2{[K</a:t>
                </a:r>
                <a:r>
                  <a:rPr lang="en-IQ" sz="2000" baseline="30000" dirty="0">
                    <a:latin typeface="Times New Roman" panose="02020603050405020304" pitchFamily="18" charset="0"/>
                  </a:rPr>
                  <a:t>+</a:t>
                </a:r>
                <a:r>
                  <a:rPr lang="en-IQ" sz="2000" dirty="0">
                    <a:latin typeface="Times New Roman" panose="02020603050405020304" pitchFamily="18" charset="0"/>
                  </a:rPr>
                  <a:t>] </a:t>
                </a:r>
                <a14:m>
                  <m:oMath xmlns:m="http://schemas.openxmlformats.org/officeDocument/2006/math">
                    <m:r>
                      <a:rPr lang="en-IQ" sz="2000" i="1" smtClean="0">
                        <a:latin typeface="Cambria Math" panose="02040503050406030204" pitchFamily="18" charset="0"/>
                        <a:ea typeface="Cambria Math" panose="02040503050406030204" pitchFamily="18" charset="0"/>
                      </a:rPr>
                      <m:t> ×</m:t>
                    </m:r>
                  </m:oMath>
                </a14:m>
                <a:r>
                  <a:rPr lang="en-IQ" sz="2000" dirty="0">
                    <a:latin typeface="Times New Roman" panose="02020603050405020304" pitchFamily="18" charset="0"/>
                  </a:rPr>
                  <a:t>(-1)</a:t>
                </a:r>
                <a:r>
                  <a:rPr lang="en-IQ" sz="2000" baseline="30000" dirty="0">
                    <a:latin typeface="Times New Roman" panose="02020603050405020304" pitchFamily="18" charset="0"/>
                  </a:rPr>
                  <a:t>2</a:t>
                </a:r>
                <a:r>
                  <a:rPr lang="en-IQ" sz="2000" dirty="0">
                    <a:latin typeface="Times New Roman" panose="02020603050405020304" pitchFamily="18" charset="0"/>
                  </a:rPr>
                  <a:t> + [NO</a:t>
                </a:r>
                <a:r>
                  <a:rPr lang="en-IQ" sz="2000" baseline="30000" dirty="0">
                    <a:latin typeface="Times New Roman" panose="02020603050405020304" pitchFamily="18" charset="0"/>
                  </a:rPr>
                  <a:t>-</a:t>
                </a:r>
                <a:r>
                  <a:rPr lang="en-IQ" sz="2000" baseline="-25000" dirty="0">
                    <a:latin typeface="Times New Roman" panose="02020603050405020304" pitchFamily="18" charset="0"/>
                  </a:rPr>
                  <a:t>3</a:t>
                </a:r>
                <a:r>
                  <a:rPr lang="en-IQ" sz="2000" dirty="0">
                    <a:latin typeface="Times New Roman" panose="02020603050405020304" pitchFamily="18" charset="0"/>
                  </a:rPr>
                  <a:t>] </a:t>
                </a:r>
                <a14:m>
                  <m:oMath xmlns:m="http://schemas.openxmlformats.org/officeDocument/2006/math">
                    <m:r>
                      <a:rPr lang="en-IQ" sz="2000" i="1" smtClean="0">
                        <a:latin typeface="Cambria Math" panose="02040503050406030204" pitchFamily="18" charset="0"/>
                        <a:ea typeface="Cambria Math" panose="02040503050406030204" pitchFamily="18" charset="0"/>
                      </a:rPr>
                      <m:t>×</m:t>
                    </m:r>
                  </m:oMath>
                </a14:m>
                <a:r>
                  <a:rPr lang="en-IQ" sz="2000" dirty="0">
                    <a:latin typeface="Times New Roman" panose="02020603050405020304" pitchFamily="18" charset="0"/>
                  </a:rPr>
                  <a:t>(-1)</a:t>
                </a:r>
                <a:r>
                  <a:rPr lang="en-IQ" sz="2000" baseline="30000" dirty="0">
                    <a:latin typeface="Times New Roman" panose="02020603050405020304" pitchFamily="18" charset="0"/>
                  </a:rPr>
                  <a:t>2</a:t>
                </a:r>
                <a:r>
                  <a:rPr lang="en-IQ" sz="2000" dirty="0">
                    <a:latin typeface="Times New Roman" panose="02020603050405020304" pitchFamily="18" charset="0"/>
                  </a:rPr>
                  <a:t>}</a:t>
                </a:r>
                <a:endParaRPr lang="en-IQ" sz="2000" baseline="30000" dirty="0">
                  <a:latin typeface="Times New Roman" panose="02020603050405020304" pitchFamily="18" charset="0"/>
                </a:endParaRPr>
              </a:p>
              <a:p>
                <a:pPr marL="0" indent="0">
                  <a:buNone/>
                </a:pPr>
                <a:r>
                  <a:rPr lang="en-IQ" sz="2000" dirty="0">
                    <a:latin typeface="Times New Roman" panose="02020603050405020304" pitchFamily="18" charset="0"/>
                    <a:cs typeface="Times New Roman" panose="02020603050405020304" pitchFamily="18" charset="0"/>
                  </a:rPr>
                  <a:t>=1/2{0.1</a:t>
                </a:r>
                <a14:m>
                  <m:oMath xmlns:m="http://schemas.openxmlformats.org/officeDocument/2006/math">
                    <m:r>
                      <a:rPr lang="en-IQ" sz="2000" i="1" smtClean="0">
                        <a:latin typeface="Cambria Math" panose="02040503050406030204" pitchFamily="18" charset="0"/>
                        <a:ea typeface="Cambria Math" panose="02040503050406030204" pitchFamily="18" charset="0"/>
                      </a:rPr>
                      <m:t>×</m:t>
                    </m:r>
                    <m:r>
                      <a:rPr lang="en-US" sz="2000" b="0" i="0" smtClean="0">
                        <a:latin typeface="Cambria Math" panose="02040503050406030204" pitchFamily="18" charset="0"/>
                        <a:ea typeface="Cambria Math" panose="02040503050406030204" pitchFamily="18" charset="0"/>
                      </a:rPr>
                      <m:t> 1</m:t>
                    </m:r>
                  </m:oMath>
                </a14:m>
                <a:r>
                  <a:rPr lang="en-IQ" sz="2000" dirty="0">
                    <a:latin typeface="Times New Roman" panose="02020603050405020304" pitchFamily="18" charset="0"/>
                    <a:cs typeface="Times New Roman" panose="02020603050405020304" pitchFamily="18" charset="0"/>
                  </a:rPr>
                  <a:t>+0.1</a:t>
                </a:r>
                <a14:m>
                  <m:oMath xmlns:m="http://schemas.openxmlformats.org/officeDocument/2006/math">
                    <m:r>
                      <a:rPr lang="en-IQ" sz="2000" i="1">
                        <a:latin typeface="Cambria Math" panose="02040503050406030204" pitchFamily="18" charset="0"/>
                        <a:ea typeface="Cambria Math" panose="02040503050406030204" pitchFamily="18" charset="0"/>
                      </a:rPr>
                      <m:t>×</m:t>
                    </m:r>
                  </m:oMath>
                </a14:m>
                <a:r>
                  <a:rPr lang="en-IQ" sz="2000" dirty="0">
                    <a:latin typeface="Times New Roman" panose="02020603050405020304" pitchFamily="18" charset="0"/>
                    <a:cs typeface="Times New Roman" panose="02020603050405020304" pitchFamily="18" charset="0"/>
                  </a:rPr>
                  <a:t>1}= 0.1 M</a:t>
                </a:r>
                <a:endParaRPr lang="en-IQ" sz="2000" baseline="30000" dirty="0">
                  <a:latin typeface="Times New Roman" panose="02020603050405020304" pitchFamily="18" charset="0"/>
                  <a:cs typeface="Times New Roman" panose="02020603050405020304" pitchFamily="18" charset="0"/>
                </a:endParaRPr>
              </a:p>
              <a:p>
                <a:pPr marL="0" indent="0">
                  <a:buNone/>
                </a:pPr>
                <a:endParaRPr lang="en-IQ" sz="2000" b="1" dirty="0">
                  <a:latin typeface="Times New Roman" panose="02020603050405020304" pitchFamily="18" charset="0"/>
                  <a:cs typeface="Times New Roman" panose="02020603050405020304" pitchFamily="18" charset="0"/>
                </a:endParaRPr>
              </a:p>
              <a:p>
                <a:pPr marL="0" indent="0">
                  <a:buNone/>
                </a:pPr>
                <a:r>
                  <a:rPr lang="en-IQ" sz="2000" b="1" dirty="0">
                    <a:latin typeface="Times New Roman" panose="02020603050405020304" pitchFamily="18" charset="0"/>
                    <a:cs typeface="Times New Roman" panose="02020603050405020304" pitchFamily="18" charset="0"/>
                  </a:rPr>
                  <a:t>(b) </a:t>
                </a:r>
                <a:r>
                  <a:rPr lang="en-IQ" sz="2000" dirty="0">
                    <a:latin typeface="Times New Roman" panose="02020603050405020304" pitchFamily="18" charset="0"/>
                    <a:cs typeface="Times New Roman" panose="02020603050405020304" pitchFamily="18" charset="0"/>
                  </a:rPr>
                  <a:t>For the Na</a:t>
                </a:r>
                <a:r>
                  <a:rPr lang="en-IQ" sz="2000" baseline="-25000" dirty="0">
                    <a:latin typeface="Times New Roman" panose="02020603050405020304" pitchFamily="18" charset="0"/>
                    <a:cs typeface="Times New Roman" panose="02020603050405020304" pitchFamily="18" charset="0"/>
                  </a:rPr>
                  <a:t>2</a:t>
                </a:r>
                <a:r>
                  <a:rPr lang="en-IQ" sz="2000" dirty="0">
                    <a:latin typeface="Times New Roman" panose="02020603050405020304" pitchFamily="18" charset="0"/>
                    <a:cs typeface="Times New Roman" panose="02020603050405020304" pitchFamily="18" charset="0"/>
                  </a:rPr>
                  <a:t>SO</a:t>
                </a:r>
                <a:r>
                  <a:rPr lang="en-IQ" sz="2000" baseline="-25000" dirty="0">
                    <a:latin typeface="Times New Roman" panose="02020603050405020304" pitchFamily="18" charset="0"/>
                    <a:cs typeface="Times New Roman" panose="02020603050405020304" pitchFamily="18" charset="0"/>
                  </a:rPr>
                  <a:t>4</a:t>
                </a:r>
                <a:r>
                  <a:rPr lang="en-IQ" sz="2000" dirty="0">
                    <a:latin typeface="Times New Roman" panose="02020603050405020304" pitchFamily="18" charset="0"/>
                    <a:cs typeface="Times New Roman" panose="02020603050405020304" pitchFamily="18" charset="0"/>
                  </a:rPr>
                  <a:t> solution, [Na</a:t>
                </a:r>
                <a:r>
                  <a:rPr lang="en-IQ" sz="2000" baseline="30000" dirty="0">
                    <a:latin typeface="Times New Roman" panose="02020603050405020304" pitchFamily="18" charset="0"/>
                    <a:cs typeface="Times New Roman" panose="02020603050405020304" pitchFamily="18" charset="0"/>
                  </a:rPr>
                  <a:t>+</a:t>
                </a:r>
                <a:r>
                  <a:rPr lang="en-IQ" sz="2000" dirty="0">
                    <a:latin typeface="Times New Roman" panose="02020603050405020304" pitchFamily="18" charset="0"/>
                    <a:cs typeface="Times New Roman" panose="02020603050405020304" pitchFamily="18" charset="0"/>
                  </a:rPr>
                  <a:t>]=0.2 and [SO</a:t>
                </a:r>
                <a:r>
                  <a:rPr lang="en-IQ" sz="2000" baseline="-25000" dirty="0">
                    <a:latin typeface="Times New Roman" panose="02020603050405020304" pitchFamily="18" charset="0"/>
                    <a:cs typeface="Times New Roman" panose="02020603050405020304" pitchFamily="18" charset="0"/>
                  </a:rPr>
                  <a:t>4</a:t>
                </a:r>
                <a:r>
                  <a:rPr lang="en-IQ" sz="2000" baseline="30000" dirty="0">
                    <a:latin typeface="Times New Roman" panose="02020603050405020304" pitchFamily="18" charset="0"/>
                    <a:cs typeface="Times New Roman" panose="02020603050405020304" pitchFamily="18" charset="0"/>
                  </a:rPr>
                  <a:t>=</a:t>
                </a:r>
                <a:r>
                  <a:rPr lang="en-IQ" sz="2000" dirty="0">
                    <a:latin typeface="Times New Roman" panose="02020603050405020304" pitchFamily="18" charset="0"/>
                    <a:cs typeface="Times New Roman" panose="02020603050405020304" pitchFamily="18" charset="0"/>
                  </a:rPr>
                  <a:t> = 0.1, Therefore, </a:t>
                </a:r>
                <a14:m>
                  <m:oMath xmlns:m="http://schemas.openxmlformats.org/officeDocument/2006/math">
                    <m:r>
                      <a:rPr lang="en-IQ" sz="2000" i="1" smtClean="0">
                        <a:latin typeface="Cambria Math" panose="02040503050406030204" pitchFamily="18" charset="0"/>
                        <a:ea typeface="Cambria Math" panose="02040503050406030204" pitchFamily="18" charset="0"/>
                      </a:rPr>
                      <m:t>𝜇</m:t>
                    </m:r>
                  </m:oMath>
                </a14:m>
                <a:r>
                  <a:rPr lang="en-IQ" sz="2000" dirty="0">
                    <a:latin typeface="Times New Roman" panose="02020603050405020304" pitchFamily="18" charset="0"/>
                  </a:rPr>
                  <a:t> =1/2{[Na</a:t>
                </a:r>
                <a:r>
                  <a:rPr lang="en-IQ" sz="2000" baseline="30000" dirty="0">
                    <a:latin typeface="Times New Roman" panose="02020603050405020304" pitchFamily="18" charset="0"/>
                  </a:rPr>
                  <a:t>+</a:t>
                </a:r>
                <a:r>
                  <a:rPr lang="en-IQ" sz="2000" dirty="0">
                    <a:latin typeface="Times New Roman" panose="02020603050405020304" pitchFamily="18" charset="0"/>
                  </a:rPr>
                  <a:t>] </a:t>
                </a:r>
                <a14:m>
                  <m:oMath xmlns:m="http://schemas.openxmlformats.org/officeDocument/2006/math">
                    <m:r>
                      <a:rPr lang="en-IQ" sz="2000" i="1" smtClean="0">
                        <a:latin typeface="Cambria Math" panose="02040503050406030204" pitchFamily="18" charset="0"/>
                        <a:ea typeface="Cambria Math" panose="02040503050406030204" pitchFamily="18" charset="0"/>
                      </a:rPr>
                      <m:t> ×</m:t>
                    </m:r>
                  </m:oMath>
                </a14:m>
                <a:r>
                  <a:rPr lang="en-IQ" sz="2000" dirty="0">
                    <a:latin typeface="Times New Roman" panose="02020603050405020304" pitchFamily="18" charset="0"/>
                  </a:rPr>
                  <a:t>(+1)</a:t>
                </a:r>
                <a:r>
                  <a:rPr lang="en-IQ" sz="2000" baseline="30000" dirty="0">
                    <a:latin typeface="Times New Roman" panose="02020603050405020304" pitchFamily="18" charset="0"/>
                  </a:rPr>
                  <a:t>2</a:t>
                </a:r>
                <a:r>
                  <a:rPr lang="en-IQ" sz="2000" dirty="0">
                    <a:latin typeface="Times New Roman" panose="02020603050405020304" pitchFamily="18" charset="0"/>
                  </a:rPr>
                  <a:t> + [</a:t>
                </a:r>
                <a:r>
                  <a:rPr lang="en-IQ" sz="2000" dirty="0">
                    <a:latin typeface="Times New Roman" panose="02020603050405020304" pitchFamily="18" charset="0"/>
                    <a:cs typeface="Times New Roman" panose="02020603050405020304" pitchFamily="18" charset="0"/>
                  </a:rPr>
                  <a:t>SO</a:t>
                </a:r>
                <a:r>
                  <a:rPr lang="en-IQ" sz="2000" baseline="-25000" dirty="0">
                    <a:latin typeface="Times New Roman" panose="02020603050405020304" pitchFamily="18" charset="0"/>
                    <a:cs typeface="Times New Roman" panose="02020603050405020304" pitchFamily="18" charset="0"/>
                  </a:rPr>
                  <a:t>4</a:t>
                </a:r>
                <a:r>
                  <a:rPr lang="en-IQ" sz="2000" baseline="30000" dirty="0">
                    <a:latin typeface="Times New Roman" panose="02020603050405020304" pitchFamily="18" charset="0"/>
                    <a:cs typeface="Times New Roman" panose="02020603050405020304" pitchFamily="18" charset="0"/>
                  </a:rPr>
                  <a:t>=</a:t>
                </a:r>
                <a:r>
                  <a:rPr lang="en-IQ" sz="2000" dirty="0">
                    <a:latin typeface="Times New Roman" panose="02020603050405020304" pitchFamily="18" charset="0"/>
                  </a:rPr>
                  <a:t>] </a:t>
                </a:r>
                <a14:m>
                  <m:oMath xmlns:m="http://schemas.openxmlformats.org/officeDocument/2006/math">
                    <m:r>
                      <a:rPr lang="en-IQ" sz="2000" i="1" smtClean="0">
                        <a:latin typeface="Cambria Math" panose="02040503050406030204" pitchFamily="18" charset="0"/>
                        <a:ea typeface="Cambria Math" panose="02040503050406030204" pitchFamily="18" charset="0"/>
                      </a:rPr>
                      <m:t>×</m:t>
                    </m:r>
                  </m:oMath>
                </a14:m>
                <a:r>
                  <a:rPr lang="en-IQ" sz="2000" dirty="0">
                    <a:latin typeface="Times New Roman" panose="02020603050405020304" pitchFamily="18" charset="0"/>
                  </a:rPr>
                  <a:t>(-2)</a:t>
                </a:r>
                <a:r>
                  <a:rPr lang="en-IQ" sz="2000" baseline="30000" dirty="0">
                    <a:latin typeface="Times New Roman" panose="02020603050405020304" pitchFamily="18" charset="0"/>
                  </a:rPr>
                  <a:t>2</a:t>
                </a:r>
                <a:r>
                  <a:rPr lang="en-IQ" sz="2000" dirty="0">
                    <a:latin typeface="Times New Roman" panose="02020603050405020304" pitchFamily="18" charset="0"/>
                  </a:rPr>
                  <a:t>}</a:t>
                </a:r>
                <a:endParaRPr lang="en-IQ" sz="2000" baseline="30000" dirty="0">
                  <a:latin typeface="Times New Roman" panose="02020603050405020304" pitchFamily="18" charset="0"/>
                </a:endParaRPr>
              </a:p>
              <a:p>
                <a:pPr marL="0" indent="0">
                  <a:buNone/>
                </a:pPr>
                <a:r>
                  <a:rPr lang="en-IQ" sz="2000" dirty="0">
                    <a:latin typeface="Times New Roman" panose="02020603050405020304" pitchFamily="18" charset="0"/>
                    <a:cs typeface="Times New Roman" panose="02020603050405020304" pitchFamily="18" charset="0"/>
                  </a:rPr>
                  <a:t>=1/2{0.2 </a:t>
                </a:r>
                <a14:m>
                  <m:oMath xmlns:m="http://schemas.openxmlformats.org/officeDocument/2006/math">
                    <m:r>
                      <a:rPr lang="en-IQ" sz="2000" i="1" smtClean="0">
                        <a:latin typeface="Cambria Math" panose="02040503050406030204" pitchFamily="18" charset="0"/>
                        <a:ea typeface="Cambria Math" panose="02040503050406030204" pitchFamily="18" charset="0"/>
                      </a:rPr>
                      <m:t>×</m:t>
                    </m:r>
                  </m:oMath>
                </a14:m>
                <a:r>
                  <a:rPr lang="en-IQ" sz="2000" dirty="0">
                    <a:latin typeface="Times New Roman" panose="02020603050405020304" pitchFamily="18" charset="0"/>
                    <a:cs typeface="Times New Roman" panose="02020603050405020304" pitchFamily="18" charset="0"/>
                  </a:rPr>
                  <a:t> 1+0.1</a:t>
                </a:r>
                <a14:m>
                  <m:oMath xmlns:m="http://schemas.openxmlformats.org/officeDocument/2006/math">
                    <m:r>
                      <a:rPr lang="en-IQ" sz="2000" i="1" smtClean="0">
                        <a:latin typeface="Cambria Math" panose="02040503050406030204" pitchFamily="18" charset="0"/>
                        <a:ea typeface="Cambria Math" panose="02040503050406030204" pitchFamily="18" charset="0"/>
                      </a:rPr>
                      <m:t>×</m:t>
                    </m:r>
                  </m:oMath>
                </a14:m>
                <a:r>
                  <a:rPr lang="en-IQ" sz="2000" dirty="0">
                    <a:latin typeface="Times New Roman" panose="02020603050405020304" pitchFamily="18" charset="0"/>
                    <a:cs typeface="Times New Roman" panose="02020603050405020304" pitchFamily="18" charset="0"/>
                  </a:rPr>
                  <a:t>4}=0.3M</a:t>
                </a:r>
              </a:p>
              <a:p>
                <a:pPr marL="0" indent="0">
                  <a:buNone/>
                </a:pPr>
                <a:endParaRPr lang="en-IQ" sz="2000" b="1" dirty="0">
                  <a:latin typeface="Times New Roman" panose="02020603050405020304" pitchFamily="18" charset="0"/>
                  <a:cs typeface="Times New Roman" panose="02020603050405020304" pitchFamily="18" charset="0"/>
                </a:endParaRPr>
              </a:p>
              <a:p>
                <a:pPr marL="0" indent="0">
                  <a:buNone/>
                </a:pPr>
                <a:endParaRPr lang="en-IQ" sz="2000" b="1" dirty="0">
                  <a:latin typeface="Times New Roman" panose="02020603050405020304" pitchFamily="18" charset="0"/>
                  <a:cs typeface="Times New Roman" panose="02020603050405020304" pitchFamily="18" charset="0"/>
                </a:endParaRPr>
              </a:p>
              <a:p>
                <a:pPr marL="0" indent="0">
                  <a:buNone/>
                </a:pPr>
                <a:endParaRPr lang="en-IQ" sz="2000" b="1" dirty="0">
                  <a:latin typeface="Times New Roman" panose="02020603050405020304" pitchFamily="18" charset="0"/>
                  <a:cs typeface="Times New Roman" panose="02020603050405020304" pitchFamily="18" charset="0"/>
                </a:endParaRPr>
              </a:p>
              <a:p>
                <a:pPr marL="0" indent="0">
                  <a:buNone/>
                </a:pPr>
                <a:endParaRPr lang="en-IQ" sz="2000" b="1" dirty="0">
                  <a:latin typeface="Times New Roman" panose="02020603050405020304" pitchFamily="18" charset="0"/>
                  <a:cs typeface="Times New Roman" panose="02020603050405020304" pitchFamily="18" charset="0"/>
                </a:endParaRPr>
              </a:p>
              <a:p>
                <a:pPr marL="0" indent="0">
                  <a:buNone/>
                </a:pPr>
                <a:endParaRPr lang="en-IQ" sz="2000" b="1" dirty="0">
                  <a:latin typeface="Times New Roman" panose="02020603050405020304" pitchFamily="18" charset="0"/>
                  <a:cs typeface="Times New Roman" panose="02020603050405020304" pitchFamily="18" charset="0"/>
                </a:endParaRPr>
              </a:p>
              <a:p>
                <a:pPr marL="0" indent="0">
                  <a:buNone/>
                </a:pPr>
                <a:r>
                  <a:rPr lang="en-IQ" sz="2000" b="1" dirty="0">
                    <a:latin typeface="Times New Roman" panose="02020603050405020304" pitchFamily="18" charset="0"/>
                    <a:cs typeface="Times New Roman" panose="02020603050405020304" pitchFamily="18" charset="0"/>
                  </a:rPr>
                  <a:t>(c) </a:t>
                </a:r>
                <a14:m>
                  <m:oMath xmlns:m="http://schemas.openxmlformats.org/officeDocument/2006/math">
                    <m:r>
                      <a:rPr lang="en-IQ" sz="2000" i="1" smtClean="0">
                        <a:latin typeface="Cambria Math" panose="02040503050406030204" pitchFamily="18" charset="0"/>
                        <a:ea typeface="Cambria Math" panose="02040503050406030204" pitchFamily="18" charset="0"/>
                      </a:rPr>
                      <m:t>𝜇</m:t>
                    </m:r>
                  </m:oMath>
                </a14:m>
                <a:r>
                  <a:rPr lang="en-IQ" sz="2000" dirty="0">
                    <a:latin typeface="Times New Roman" panose="02020603050405020304" pitchFamily="18" charset="0"/>
                  </a:rPr>
                  <a:t> =1/2{[K</a:t>
                </a:r>
                <a:r>
                  <a:rPr lang="en-IQ" sz="2000" baseline="30000" dirty="0">
                    <a:latin typeface="Times New Roman" panose="02020603050405020304" pitchFamily="18" charset="0"/>
                  </a:rPr>
                  <a:t>+</a:t>
                </a:r>
                <a:r>
                  <a:rPr lang="en-IQ" sz="2000" dirty="0">
                    <a:latin typeface="Times New Roman" panose="02020603050405020304" pitchFamily="18" charset="0"/>
                  </a:rPr>
                  <a:t>] </a:t>
                </a:r>
                <a14:m>
                  <m:oMath xmlns:m="http://schemas.openxmlformats.org/officeDocument/2006/math">
                    <m:r>
                      <a:rPr lang="en-IQ" sz="2000" i="1" smtClean="0">
                        <a:latin typeface="Cambria Math" panose="02040503050406030204" pitchFamily="18" charset="0"/>
                        <a:ea typeface="Cambria Math" panose="02040503050406030204" pitchFamily="18" charset="0"/>
                      </a:rPr>
                      <m:t> ×</m:t>
                    </m:r>
                  </m:oMath>
                </a14:m>
                <a:r>
                  <a:rPr lang="en-IQ" sz="2000" dirty="0">
                    <a:latin typeface="Times New Roman" panose="02020603050405020304" pitchFamily="18" charset="0"/>
                  </a:rPr>
                  <a:t>(+1)</a:t>
                </a:r>
                <a:r>
                  <a:rPr lang="en-IQ" sz="2000" baseline="30000" dirty="0">
                    <a:latin typeface="Times New Roman" panose="02020603050405020304" pitchFamily="18" charset="0"/>
                  </a:rPr>
                  <a:t>2</a:t>
                </a:r>
                <a:r>
                  <a:rPr lang="en-IQ" sz="2000" dirty="0">
                    <a:latin typeface="Times New Roman" panose="02020603050405020304" pitchFamily="18" charset="0"/>
                  </a:rPr>
                  <a:t> + [NO</a:t>
                </a:r>
                <a:r>
                  <a:rPr lang="en-IQ" sz="2000" baseline="30000" dirty="0">
                    <a:latin typeface="Times New Roman" panose="02020603050405020304" pitchFamily="18" charset="0"/>
                  </a:rPr>
                  <a:t>-</a:t>
                </a:r>
                <a:r>
                  <a:rPr lang="en-IQ" sz="2000" baseline="-25000" dirty="0">
                    <a:latin typeface="Times New Roman" panose="02020603050405020304" pitchFamily="18" charset="0"/>
                  </a:rPr>
                  <a:t>3</a:t>
                </a:r>
                <a:r>
                  <a:rPr lang="en-IQ" sz="2000" dirty="0">
                    <a:latin typeface="Times New Roman" panose="02020603050405020304" pitchFamily="18" charset="0"/>
                  </a:rPr>
                  <a:t>] </a:t>
                </a:r>
                <a14:m>
                  <m:oMath xmlns:m="http://schemas.openxmlformats.org/officeDocument/2006/math">
                    <m:r>
                      <a:rPr lang="en-IQ" sz="2000" i="1" smtClean="0">
                        <a:latin typeface="Cambria Math" panose="02040503050406030204" pitchFamily="18" charset="0"/>
                        <a:ea typeface="Cambria Math" panose="02040503050406030204" pitchFamily="18" charset="0"/>
                      </a:rPr>
                      <m:t>×</m:t>
                    </m:r>
                  </m:oMath>
                </a14:m>
                <a:r>
                  <a:rPr lang="en-IQ" sz="2000" dirty="0">
                    <a:latin typeface="Times New Roman" panose="02020603050405020304" pitchFamily="18" charset="0"/>
                  </a:rPr>
                  <a:t>(-1)</a:t>
                </a:r>
                <a:r>
                  <a:rPr lang="en-IQ" sz="2000" baseline="30000" dirty="0">
                    <a:latin typeface="Times New Roman" panose="02020603050405020304" pitchFamily="18" charset="0"/>
                  </a:rPr>
                  <a:t>2</a:t>
                </a:r>
                <a:r>
                  <a:rPr lang="en-IQ" sz="2000" dirty="0">
                    <a:latin typeface="Times New Roman" panose="02020603050405020304" pitchFamily="18" charset="0"/>
                  </a:rPr>
                  <a:t> +[Na</a:t>
                </a:r>
                <a:r>
                  <a:rPr lang="en-IQ" sz="2000" baseline="30000" dirty="0">
                    <a:latin typeface="Times New Roman" panose="02020603050405020304" pitchFamily="18" charset="0"/>
                  </a:rPr>
                  <a:t>+</a:t>
                </a:r>
                <a:r>
                  <a:rPr lang="en-IQ" sz="2000" dirty="0">
                    <a:latin typeface="Times New Roman" panose="02020603050405020304" pitchFamily="18" charset="0"/>
                  </a:rPr>
                  <a:t>] </a:t>
                </a:r>
                <a14:m>
                  <m:oMath xmlns:m="http://schemas.openxmlformats.org/officeDocument/2006/math">
                    <m:r>
                      <a:rPr lang="en-IQ" sz="2000" i="1" smtClean="0">
                        <a:latin typeface="Cambria Math" panose="02040503050406030204" pitchFamily="18" charset="0"/>
                        <a:ea typeface="Cambria Math" panose="02040503050406030204" pitchFamily="18" charset="0"/>
                      </a:rPr>
                      <m:t> ×</m:t>
                    </m:r>
                  </m:oMath>
                </a14:m>
                <a:r>
                  <a:rPr lang="en-IQ" sz="2000" dirty="0">
                    <a:latin typeface="Times New Roman" panose="02020603050405020304" pitchFamily="18" charset="0"/>
                  </a:rPr>
                  <a:t>(+1)</a:t>
                </a:r>
                <a:r>
                  <a:rPr lang="en-IQ" sz="2000" baseline="30000" dirty="0">
                    <a:latin typeface="Times New Roman" panose="02020603050405020304" pitchFamily="18" charset="0"/>
                  </a:rPr>
                  <a:t>2</a:t>
                </a:r>
                <a:r>
                  <a:rPr lang="en-IQ" sz="2000" dirty="0">
                    <a:latin typeface="Times New Roman" panose="02020603050405020304" pitchFamily="18" charset="0"/>
                  </a:rPr>
                  <a:t> + [</a:t>
                </a:r>
                <a:r>
                  <a:rPr lang="en-IQ" sz="2000" dirty="0">
                    <a:latin typeface="Times New Roman" panose="02020603050405020304" pitchFamily="18" charset="0"/>
                    <a:cs typeface="Times New Roman" panose="02020603050405020304" pitchFamily="18" charset="0"/>
                  </a:rPr>
                  <a:t>SO</a:t>
                </a:r>
                <a:r>
                  <a:rPr lang="en-IQ" sz="2000" baseline="-25000" dirty="0">
                    <a:latin typeface="Times New Roman" panose="02020603050405020304" pitchFamily="18" charset="0"/>
                    <a:cs typeface="Times New Roman" panose="02020603050405020304" pitchFamily="18" charset="0"/>
                  </a:rPr>
                  <a:t>4</a:t>
                </a:r>
                <a:r>
                  <a:rPr lang="en-IQ" sz="2000" baseline="30000" dirty="0">
                    <a:latin typeface="Times New Roman" panose="02020603050405020304" pitchFamily="18" charset="0"/>
                    <a:cs typeface="Times New Roman" panose="02020603050405020304" pitchFamily="18" charset="0"/>
                  </a:rPr>
                  <a:t>=</a:t>
                </a:r>
                <a:r>
                  <a:rPr lang="en-IQ" sz="2000" dirty="0">
                    <a:latin typeface="Times New Roman" panose="02020603050405020304" pitchFamily="18" charset="0"/>
                  </a:rPr>
                  <a:t>] </a:t>
                </a:r>
                <a14:m>
                  <m:oMath xmlns:m="http://schemas.openxmlformats.org/officeDocument/2006/math">
                    <m:r>
                      <a:rPr lang="en-IQ" sz="2000" i="1" smtClean="0">
                        <a:latin typeface="Cambria Math" panose="02040503050406030204" pitchFamily="18" charset="0"/>
                        <a:ea typeface="Cambria Math" panose="02040503050406030204" pitchFamily="18" charset="0"/>
                      </a:rPr>
                      <m:t>×</m:t>
                    </m:r>
                  </m:oMath>
                </a14:m>
                <a:r>
                  <a:rPr lang="en-IQ" sz="2000" dirty="0">
                    <a:latin typeface="Times New Roman" panose="02020603050405020304" pitchFamily="18" charset="0"/>
                  </a:rPr>
                  <a:t>(-2)</a:t>
                </a:r>
                <a:r>
                  <a:rPr lang="en-IQ" sz="2000" baseline="30000" dirty="0">
                    <a:latin typeface="Times New Roman" panose="02020603050405020304" pitchFamily="18" charset="0"/>
                  </a:rPr>
                  <a:t>2</a:t>
                </a:r>
                <a:r>
                  <a:rPr lang="en-IQ" sz="2000" dirty="0">
                    <a:latin typeface="Times New Roman" panose="02020603050405020304" pitchFamily="18" charset="0"/>
                  </a:rPr>
                  <a:t>}</a:t>
                </a:r>
                <a:endParaRPr lang="en-IQ" sz="2000" baseline="30000" dirty="0">
                  <a:latin typeface="Times New Roman" panose="02020603050405020304" pitchFamily="18" charset="0"/>
                </a:endParaRPr>
              </a:p>
              <a:p>
                <a:pPr marL="0" indent="0">
                  <a:buNone/>
                </a:pPr>
                <a:r>
                  <a:rPr lang="en-IQ" sz="2000" dirty="0">
                    <a:latin typeface="Times New Roman" panose="02020603050405020304" pitchFamily="18" charset="0"/>
                  </a:rPr>
                  <a:t>=1/2{0.05 </a:t>
                </a:r>
                <a14:m>
                  <m:oMath xmlns:m="http://schemas.openxmlformats.org/officeDocument/2006/math">
                    <m:r>
                      <a:rPr lang="en-IQ" sz="2000" i="1" smtClean="0">
                        <a:latin typeface="Cambria Math" panose="02040503050406030204" pitchFamily="18" charset="0"/>
                        <a:ea typeface="Cambria Math" panose="02040503050406030204" pitchFamily="18" charset="0"/>
                      </a:rPr>
                      <m:t>×</m:t>
                    </m:r>
                  </m:oMath>
                </a14:m>
                <a:r>
                  <a:rPr lang="en-IQ" sz="2000" dirty="0">
                    <a:latin typeface="Times New Roman" panose="02020603050405020304" pitchFamily="18" charset="0"/>
                  </a:rPr>
                  <a:t>1</a:t>
                </a:r>
                <a:r>
                  <a:rPr lang="en-IQ" sz="2000" baseline="30000" dirty="0">
                    <a:latin typeface="Times New Roman" panose="02020603050405020304" pitchFamily="18" charset="0"/>
                  </a:rPr>
                  <a:t>2</a:t>
                </a:r>
                <a:r>
                  <a:rPr lang="en-IQ" sz="2000" dirty="0">
                    <a:latin typeface="Times New Roman" panose="02020603050405020304" pitchFamily="18" charset="0"/>
                  </a:rPr>
                  <a:t>+0.05</a:t>
                </a:r>
                <a14:m>
                  <m:oMath xmlns:m="http://schemas.openxmlformats.org/officeDocument/2006/math">
                    <m:r>
                      <a:rPr lang="en-IQ" sz="2000" i="1" smtClean="0">
                        <a:latin typeface="Cambria Math" panose="02040503050406030204" pitchFamily="18" charset="0"/>
                        <a:ea typeface="Cambria Math" panose="02040503050406030204" pitchFamily="18" charset="0"/>
                      </a:rPr>
                      <m:t>×</m:t>
                    </m:r>
                  </m:oMath>
                </a14:m>
                <a:r>
                  <a:rPr lang="en-IQ" sz="2000" dirty="0">
                    <a:latin typeface="Times New Roman" panose="02020603050405020304" pitchFamily="18" charset="0"/>
                  </a:rPr>
                  <a:t>1</a:t>
                </a:r>
                <a:r>
                  <a:rPr lang="en-IQ" sz="2000" baseline="30000" dirty="0">
                    <a:latin typeface="Times New Roman" panose="02020603050405020304" pitchFamily="18" charset="0"/>
                  </a:rPr>
                  <a:t>2</a:t>
                </a:r>
                <a:r>
                  <a:rPr lang="en-IQ" sz="2000" dirty="0">
                    <a:latin typeface="Times New Roman" panose="02020603050405020304" pitchFamily="18" charset="0"/>
                  </a:rPr>
                  <a:t>+0.2</a:t>
                </a:r>
                <a14:m>
                  <m:oMath xmlns:m="http://schemas.openxmlformats.org/officeDocument/2006/math">
                    <m:r>
                      <a:rPr lang="en-IQ" sz="2000" i="1" smtClean="0">
                        <a:latin typeface="Cambria Math" panose="02040503050406030204" pitchFamily="18" charset="0"/>
                        <a:ea typeface="Cambria Math" panose="02040503050406030204" pitchFamily="18" charset="0"/>
                      </a:rPr>
                      <m:t>×</m:t>
                    </m:r>
                  </m:oMath>
                </a14:m>
                <a:r>
                  <a:rPr lang="en-IQ" sz="2000" dirty="0">
                    <a:latin typeface="Times New Roman" panose="02020603050405020304" pitchFamily="18" charset="0"/>
                  </a:rPr>
                  <a:t>1</a:t>
                </a:r>
                <a:r>
                  <a:rPr lang="en-IQ" sz="2000" baseline="30000" dirty="0">
                    <a:latin typeface="Times New Roman" panose="02020603050405020304" pitchFamily="18" charset="0"/>
                  </a:rPr>
                  <a:t>2</a:t>
                </a:r>
                <a:r>
                  <a:rPr lang="en-IQ" sz="2000" dirty="0">
                    <a:latin typeface="Times New Roman" panose="02020603050405020304" pitchFamily="18" charset="0"/>
                  </a:rPr>
                  <a:t>+0.1</a:t>
                </a:r>
                <a14:m>
                  <m:oMath xmlns:m="http://schemas.openxmlformats.org/officeDocument/2006/math">
                    <m:r>
                      <a:rPr lang="en-IQ" sz="2000" i="1" smtClean="0">
                        <a:latin typeface="Cambria Math" panose="02040503050406030204" pitchFamily="18" charset="0"/>
                        <a:ea typeface="Cambria Math" panose="02040503050406030204" pitchFamily="18" charset="0"/>
                      </a:rPr>
                      <m:t>×</m:t>
                    </m:r>
                  </m:oMath>
                </a14:m>
                <a:r>
                  <a:rPr lang="en-IQ" sz="2000" dirty="0">
                    <a:latin typeface="Times New Roman" panose="02020603050405020304" pitchFamily="18" charset="0"/>
                  </a:rPr>
                  <a:t>2</a:t>
                </a:r>
                <a:r>
                  <a:rPr lang="en-IQ" sz="2000" baseline="30000" dirty="0">
                    <a:latin typeface="Times New Roman" panose="02020603050405020304" pitchFamily="18" charset="0"/>
                  </a:rPr>
                  <a:t>2</a:t>
                </a:r>
                <a:r>
                  <a:rPr lang="en-IQ" sz="2000" dirty="0">
                    <a:latin typeface="Times New Roman" panose="02020603050405020304" pitchFamily="18" charset="0"/>
                  </a:rPr>
                  <a:t>=0.35 M </a:t>
                </a:r>
              </a:p>
              <a:p>
                <a:pPr marL="0" indent="0">
                  <a:buNone/>
                </a:pPr>
                <a:r>
                  <a:rPr lang="en-US" sz="2000" dirty="0">
                    <a:effectLst/>
                    <a:latin typeface="Times New Roman" panose="02020603050405020304" pitchFamily="18" charset="0"/>
                    <a:ea typeface="Calibri" panose="020F0502020204030204" pitchFamily="34" charset="0"/>
                    <a:cs typeface="Arial" panose="020B0604020202020204" pitchFamily="34" charset="0"/>
                  </a:rPr>
                  <a:t>It is apparent from these examples that for a 1:1 electrolyte (KNO</a:t>
                </a:r>
                <a:r>
                  <a:rPr lang="en-US" sz="20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2000" dirty="0">
                    <a:effectLst/>
                    <a:latin typeface="Times New Roman" panose="02020603050405020304" pitchFamily="18" charset="0"/>
                    <a:ea typeface="Calibri" panose="020F0502020204030204" pitchFamily="34" charset="0"/>
                    <a:cs typeface="Arial" panose="020B0604020202020204" pitchFamily="34" charset="0"/>
                  </a:rPr>
                  <a:t>), the ionic strength equals the molarity. For any other stoichiometry (such as 2:1 electrolyte Na</a:t>
                </a:r>
                <a:r>
                  <a:rPr lang="en-US" sz="20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2000" dirty="0">
                    <a:effectLst/>
                    <a:latin typeface="Times New Roman" panose="02020603050405020304" pitchFamily="18" charset="0"/>
                    <a:ea typeface="Calibri" panose="020F0502020204030204" pitchFamily="34" charset="0"/>
                    <a:cs typeface="Arial" panose="020B0604020202020204" pitchFamily="34" charset="0"/>
                  </a:rPr>
                  <a:t>SO</a:t>
                </a:r>
                <a:r>
                  <a:rPr lang="en-US" sz="20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2000" dirty="0">
                    <a:effectLst/>
                    <a:latin typeface="Times New Roman" panose="02020603050405020304" pitchFamily="18" charset="0"/>
                    <a:ea typeface="Calibri" panose="020F0502020204030204" pitchFamily="34" charset="0"/>
                    <a:cs typeface="Arial" panose="020B0604020202020204" pitchFamily="34" charset="0"/>
                  </a:rPr>
                  <a:t>. ionic strength is greater than the molarity.</a:t>
                </a:r>
                <a:endParaRPr lang="en-IQ" sz="20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IQ" sz="20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6D7A5006-D8D5-0344-9F1A-21E52922859E}"/>
                  </a:ext>
                </a:extLst>
              </p:cNvPr>
              <p:cNvSpPr>
                <a:spLocks noGrp="1" noRot="1" noChangeAspect="1" noMove="1" noResize="1" noEditPoints="1" noAdjustHandles="1" noChangeArrowheads="1" noChangeShapeType="1" noTextEdit="1"/>
              </p:cNvSpPr>
              <p:nvPr>
                <p:ph idx="1"/>
              </p:nvPr>
            </p:nvSpPr>
            <p:spPr>
              <a:xfrm>
                <a:off x="114299" y="81973"/>
                <a:ext cx="11963401" cy="6639502"/>
              </a:xfrm>
              <a:blipFill>
                <a:blip r:embed="rId2"/>
                <a:stretch>
                  <a:fillRect l="-637" t="-954"/>
                </a:stretch>
              </a:blipFill>
            </p:spPr>
            <p:txBody>
              <a:bodyPr/>
              <a:lstStyle/>
              <a:p>
                <a:r>
                  <a:rPr lang="en-IQ">
                    <a:noFill/>
                  </a:rPr>
                  <a:t> </a:t>
                </a:r>
              </a:p>
            </p:txBody>
          </p:sp>
        </mc:Fallback>
      </mc:AlternateContent>
      <p:sp>
        <p:nvSpPr>
          <p:cNvPr id="2" name="Slide Number Placeholder 1">
            <a:extLst>
              <a:ext uri="{FF2B5EF4-FFF2-40B4-BE49-F238E27FC236}">
                <a16:creationId xmlns:a16="http://schemas.microsoft.com/office/drawing/2014/main" id="{C2CBB6AC-6646-864E-8F43-A8629F84F779}"/>
              </a:ext>
            </a:extLst>
          </p:cNvPr>
          <p:cNvSpPr>
            <a:spLocks noGrp="1"/>
          </p:cNvSpPr>
          <p:nvPr>
            <p:ph type="sldNum" sz="quarter" idx="12"/>
          </p:nvPr>
        </p:nvSpPr>
        <p:spPr/>
        <p:txBody>
          <a:bodyPr/>
          <a:lstStyle/>
          <a:p>
            <a:fld id="{6922B37E-6FAD-AE4E-AFEB-EA2EE6BF0F32}" type="slidenum">
              <a:rPr lang="en-IQ" smtClean="0"/>
              <a:t>49</a:t>
            </a:fld>
            <a:endParaRPr lang="en-IQ"/>
          </a:p>
        </p:txBody>
      </p:sp>
      <p:sp>
        <p:nvSpPr>
          <p:cNvPr id="4" name="TextBox 3">
            <a:extLst>
              <a:ext uri="{FF2B5EF4-FFF2-40B4-BE49-F238E27FC236}">
                <a16:creationId xmlns:a16="http://schemas.microsoft.com/office/drawing/2014/main" id="{CEC664EB-CA0E-8C41-A8A0-759DC702F590}"/>
              </a:ext>
            </a:extLst>
          </p:cNvPr>
          <p:cNvSpPr txBox="1"/>
          <p:nvPr/>
        </p:nvSpPr>
        <p:spPr>
          <a:xfrm>
            <a:off x="625624" y="3244334"/>
            <a:ext cx="8071505" cy="369332"/>
          </a:xfrm>
          <a:prstGeom prst="rect">
            <a:avLst/>
          </a:prstGeom>
          <a:noFill/>
          <a:ln>
            <a:solidFill>
              <a:schemeClr val="tx1"/>
            </a:solidFill>
            <a:extLst>
              <a:ext uri="{C807C97D-BFC1-408E-A445-0C87EB9F89A2}">
                <ask:lineSketchStyleProps xmlns:ask="http://schemas.microsoft.com/office/drawing/2018/sketchyshapes">
                  <ask:type>
                    <ask:lineSketchScribble/>
                  </ask:type>
                </ask:lineSketchStyleProps>
              </a:ext>
            </a:extLst>
          </a:ln>
        </p:spPr>
        <p:txBody>
          <a:bodyPr wrap="none" rtlCol="0">
            <a:spAutoFit/>
          </a:bodyPr>
          <a:lstStyle/>
          <a:p>
            <a:r>
              <a:rPr lang="en-IQ" b="1" dirty="0">
                <a:solidFill>
                  <a:srgbClr val="C00000"/>
                </a:solidFill>
              </a:rPr>
              <a:t>If a solution contains three ions: A, B, and C the ionic st</a:t>
            </a:r>
            <a:r>
              <a:rPr lang="en-US" b="1" dirty="0">
                <a:solidFill>
                  <a:srgbClr val="C00000"/>
                </a:solidFill>
              </a:rPr>
              <a:t>rength</a:t>
            </a:r>
            <a:r>
              <a:rPr lang="en-IQ" b="1" dirty="0">
                <a:solidFill>
                  <a:srgbClr val="C00000"/>
                </a:solidFill>
              </a:rPr>
              <a:t> can be expre</a:t>
            </a:r>
            <a:r>
              <a:rPr lang="en-US" b="1" dirty="0">
                <a:solidFill>
                  <a:srgbClr val="C00000"/>
                </a:solidFill>
              </a:rPr>
              <a:t>sse</a:t>
            </a:r>
            <a:r>
              <a:rPr lang="en-IQ" b="1" dirty="0">
                <a:solidFill>
                  <a:srgbClr val="C00000"/>
                </a:solidFill>
              </a:rPr>
              <a:t>d as:</a:t>
            </a:r>
          </a:p>
        </p:txBody>
      </p:sp>
      <p:pic>
        <p:nvPicPr>
          <p:cNvPr id="8" name="Picture 7">
            <a:extLst>
              <a:ext uri="{FF2B5EF4-FFF2-40B4-BE49-F238E27FC236}">
                <a16:creationId xmlns:a16="http://schemas.microsoft.com/office/drawing/2014/main" id="{28BFDA2D-FE1B-D641-B3DB-FB6935EE5B7F}"/>
              </a:ext>
            </a:extLst>
          </p:cNvPr>
          <p:cNvPicPr>
            <a:picLocks noChangeAspect="1"/>
          </p:cNvPicPr>
          <p:nvPr/>
        </p:nvPicPr>
        <p:blipFill>
          <a:blip r:embed="rId3"/>
          <a:stretch>
            <a:fillRect/>
          </a:stretch>
        </p:blipFill>
        <p:spPr>
          <a:xfrm>
            <a:off x="1954530" y="3879790"/>
            <a:ext cx="6210300" cy="858520"/>
          </a:xfrm>
          <a:prstGeom prst="rect">
            <a:avLst/>
          </a:prstGeom>
          <a:ln>
            <a:solidFill>
              <a:srgbClr val="C00000"/>
            </a:solidFill>
          </a:ln>
        </p:spPr>
      </p:pic>
    </p:spTree>
    <p:extLst>
      <p:ext uri="{BB962C8B-B14F-4D97-AF65-F5344CB8AC3E}">
        <p14:creationId xmlns:p14="http://schemas.microsoft.com/office/powerpoint/2010/main" val="2636958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EAE355F-7A3F-754C-A27D-317D2947599A}"/>
              </a:ext>
            </a:extLst>
          </p:cNvPr>
          <p:cNvGrpSpPr/>
          <p:nvPr/>
        </p:nvGrpSpPr>
        <p:grpSpPr>
          <a:xfrm>
            <a:off x="1004454" y="263236"/>
            <a:ext cx="9892146" cy="6495446"/>
            <a:chOff x="1004454" y="263236"/>
            <a:chExt cx="9892146" cy="6495446"/>
          </a:xfrm>
        </p:grpSpPr>
        <p:pic>
          <p:nvPicPr>
            <p:cNvPr id="4" name="Picture 3">
              <a:extLst>
                <a:ext uri="{FF2B5EF4-FFF2-40B4-BE49-F238E27FC236}">
                  <a16:creationId xmlns:a16="http://schemas.microsoft.com/office/drawing/2014/main" id="{E95CFAC3-0D56-4247-9906-72368D8A4E7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52945" y="263236"/>
              <a:ext cx="9795164" cy="4704052"/>
            </a:xfrm>
            <a:prstGeom prst="rect">
              <a:avLst/>
            </a:prstGeom>
            <a:noFill/>
          </p:spPr>
        </p:pic>
        <p:pic>
          <p:nvPicPr>
            <p:cNvPr id="5" name="Picture 4">
              <a:extLst>
                <a:ext uri="{FF2B5EF4-FFF2-40B4-BE49-F238E27FC236}">
                  <a16:creationId xmlns:a16="http://schemas.microsoft.com/office/drawing/2014/main" id="{3EE02BF2-A247-5640-BF16-16C8BD56A4A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04454" y="4967288"/>
              <a:ext cx="9892146" cy="1791394"/>
            </a:xfrm>
            <a:prstGeom prst="rect">
              <a:avLst/>
            </a:prstGeom>
            <a:noFill/>
            <a:ln>
              <a:noFill/>
            </a:ln>
          </p:spPr>
        </p:pic>
      </p:grpSp>
      <p:sp>
        <p:nvSpPr>
          <p:cNvPr id="2" name="Slide Number Placeholder 1">
            <a:extLst>
              <a:ext uri="{FF2B5EF4-FFF2-40B4-BE49-F238E27FC236}">
                <a16:creationId xmlns:a16="http://schemas.microsoft.com/office/drawing/2014/main" id="{433E9F59-9B84-9843-98DA-D06BAA1AD98C}"/>
              </a:ext>
            </a:extLst>
          </p:cNvPr>
          <p:cNvSpPr>
            <a:spLocks noGrp="1"/>
          </p:cNvSpPr>
          <p:nvPr>
            <p:ph type="sldNum" sz="quarter" idx="12"/>
          </p:nvPr>
        </p:nvSpPr>
        <p:spPr/>
        <p:txBody>
          <a:bodyPr/>
          <a:lstStyle/>
          <a:p>
            <a:fld id="{6922B37E-6FAD-AE4E-AFEB-EA2EE6BF0F32}" type="slidenum">
              <a:rPr lang="en-IQ" smtClean="0"/>
              <a:t>5</a:t>
            </a:fld>
            <a:endParaRPr lang="en-IQ"/>
          </a:p>
        </p:txBody>
      </p:sp>
    </p:spTree>
    <p:extLst>
      <p:ext uri="{BB962C8B-B14F-4D97-AF65-F5344CB8AC3E}">
        <p14:creationId xmlns:p14="http://schemas.microsoft.com/office/powerpoint/2010/main" val="4068979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B2CB55-2E64-9A43-8853-EA286AA36523}"/>
              </a:ext>
            </a:extLst>
          </p:cNvPr>
          <p:cNvSpPr>
            <a:spLocks noGrp="1"/>
          </p:cNvSpPr>
          <p:nvPr>
            <p:ph type="sldNum" sz="quarter" idx="12"/>
          </p:nvPr>
        </p:nvSpPr>
        <p:spPr/>
        <p:txBody>
          <a:bodyPr/>
          <a:lstStyle/>
          <a:p>
            <a:fld id="{6922B37E-6FAD-AE4E-AFEB-EA2EE6BF0F32}" type="slidenum">
              <a:rPr lang="en-IQ" smtClean="0"/>
              <a:t>50</a:t>
            </a:fld>
            <a:endParaRPr lang="en-IQ"/>
          </a:p>
        </p:txBody>
      </p:sp>
      <p:pic>
        <p:nvPicPr>
          <p:cNvPr id="12" name="Picture 11">
            <a:extLst>
              <a:ext uri="{FF2B5EF4-FFF2-40B4-BE49-F238E27FC236}">
                <a16:creationId xmlns:a16="http://schemas.microsoft.com/office/drawing/2014/main" id="{C96052FB-3689-3147-9667-F26A4752D8C2}"/>
              </a:ext>
            </a:extLst>
          </p:cNvPr>
          <p:cNvPicPr>
            <a:picLocks noChangeAspect="1"/>
          </p:cNvPicPr>
          <p:nvPr/>
        </p:nvPicPr>
        <p:blipFill rotWithShape="1">
          <a:blip r:embed="rId2"/>
          <a:srcRect l="1293" t="4899" r="307" b="2855"/>
          <a:stretch/>
        </p:blipFill>
        <p:spPr>
          <a:xfrm>
            <a:off x="101995" y="1415408"/>
            <a:ext cx="11446696" cy="5306067"/>
          </a:xfrm>
          <a:prstGeom prst="rect">
            <a:avLst/>
          </a:prstGeom>
        </p:spPr>
      </p:pic>
      <p:sp>
        <p:nvSpPr>
          <p:cNvPr id="5" name="TextBox 4">
            <a:extLst>
              <a:ext uri="{FF2B5EF4-FFF2-40B4-BE49-F238E27FC236}">
                <a16:creationId xmlns:a16="http://schemas.microsoft.com/office/drawing/2014/main" id="{F6F6DD27-7718-E246-8D73-B91D07774151}"/>
              </a:ext>
            </a:extLst>
          </p:cNvPr>
          <p:cNvSpPr txBox="1"/>
          <p:nvPr/>
        </p:nvSpPr>
        <p:spPr>
          <a:xfrm>
            <a:off x="3214254" y="119044"/>
            <a:ext cx="4700326" cy="584775"/>
          </a:xfrm>
          <a:prstGeom prst="rect">
            <a:avLst/>
          </a:prstGeom>
          <a:noFill/>
          <a:ln w="28575">
            <a:solidFill>
              <a:srgbClr val="00B0F0"/>
            </a:solidFill>
            <a:extLst>
              <a:ext uri="{C807C97D-BFC1-408E-A445-0C87EB9F89A2}">
                <ask:lineSketchStyleProps xmlns:ask="http://schemas.microsoft.com/office/drawing/2018/sketchyshapes" sd="2241321503">
                  <a:custGeom>
                    <a:avLst/>
                    <a:gdLst>
                      <a:gd name="connsiteX0" fmla="*/ 0 w 4700326"/>
                      <a:gd name="connsiteY0" fmla="*/ 0 h 584775"/>
                      <a:gd name="connsiteX1" fmla="*/ 671475 w 4700326"/>
                      <a:gd name="connsiteY1" fmla="*/ 0 h 584775"/>
                      <a:gd name="connsiteX2" fmla="*/ 1201941 w 4700326"/>
                      <a:gd name="connsiteY2" fmla="*/ 0 h 584775"/>
                      <a:gd name="connsiteX3" fmla="*/ 1873416 w 4700326"/>
                      <a:gd name="connsiteY3" fmla="*/ 0 h 584775"/>
                      <a:gd name="connsiteX4" fmla="*/ 2450884 w 4700326"/>
                      <a:gd name="connsiteY4" fmla="*/ 0 h 584775"/>
                      <a:gd name="connsiteX5" fmla="*/ 3122359 w 4700326"/>
                      <a:gd name="connsiteY5" fmla="*/ 0 h 584775"/>
                      <a:gd name="connsiteX6" fmla="*/ 3793835 w 4700326"/>
                      <a:gd name="connsiteY6" fmla="*/ 0 h 584775"/>
                      <a:gd name="connsiteX7" fmla="*/ 4700326 w 4700326"/>
                      <a:gd name="connsiteY7" fmla="*/ 0 h 584775"/>
                      <a:gd name="connsiteX8" fmla="*/ 4700326 w 4700326"/>
                      <a:gd name="connsiteY8" fmla="*/ 584775 h 584775"/>
                      <a:gd name="connsiteX9" fmla="*/ 3934844 w 4700326"/>
                      <a:gd name="connsiteY9" fmla="*/ 584775 h 584775"/>
                      <a:gd name="connsiteX10" fmla="*/ 3310372 w 4700326"/>
                      <a:gd name="connsiteY10" fmla="*/ 584775 h 584775"/>
                      <a:gd name="connsiteX11" fmla="*/ 2685901 w 4700326"/>
                      <a:gd name="connsiteY11" fmla="*/ 584775 h 584775"/>
                      <a:gd name="connsiteX12" fmla="*/ 2155435 w 4700326"/>
                      <a:gd name="connsiteY12" fmla="*/ 584775 h 584775"/>
                      <a:gd name="connsiteX13" fmla="*/ 1530963 w 4700326"/>
                      <a:gd name="connsiteY13" fmla="*/ 584775 h 584775"/>
                      <a:gd name="connsiteX14" fmla="*/ 906491 w 4700326"/>
                      <a:gd name="connsiteY14" fmla="*/ 584775 h 584775"/>
                      <a:gd name="connsiteX15" fmla="*/ 0 w 4700326"/>
                      <a:gd name="connsiteY15" fmla="*/ 584775 h 584775"/>
                      <a:gd name="connsiteX16" fmla="*/ 0 w 4700326"/>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00326" h="584775" extrusionOk="0">
                        <a:moveTo>
                          <a:pt x="0" y="0"/>
                        </a:moveTo>
                        <a:cubicBezTo>
                          <a:pt x="191828" y="-10954"/>
                          <a:pt x="380407" y="-24140"/>
                          <a:pt x="671475" y="0"/>
                        </a:cubicBezTo>
                        <a:cubicBezTo>
                          <a:pt x="962544" y="24140"/>
                          <a:pt x="975218" y="13037"/>
                          <a:pt x="1201941" y="0"/>
                        </a:cubicBezTo>
                        <a:cubicBezTo>
                          <a:pt x="1428664" y="-13037"/>
                          <a:pt x="1701009" y="-1030"/>
                          <a:pt x="1873416" y="0"/>
                        </a:cubicBezTo>
                        <a:cubicBezTo>
                          <a:pt x="2045823" y="1030"/>
                          <a:pt x="2241839" y="-12467"/>
                          <a:pt x="2450884" y="0"/>
                        </a:cubicBezTo>
                        <a:cubicBezTo>
                          <a:pt x="2659929" y="12467"/>
                          <a:pt x="2847351" y="-1833"/>
                          <a:pt x="3122359" y="0"/>
                        </a:cubicBezTo>
                        <a:cubicBezTo>
                          <a:pt x="3397368" y="1833"/>
                          <a:pt x="3553359" y="-16524"/>
                          <a:pt x="3793835" y="0"/>
                        </a:cubicBezTo>
                        <a:cubicBezTo>
                          <a:pt x="4034311" y="16524"/>
                          <a:pt x="4461954" y="-1240"/>
                          <a:pt x="4700326" y="0"/>
                        </a:cubicBezTo>
                        <a:cubicBezTo>
                          <a:pt x="4699313" y="284056"/>
                          <a:pt x="4677702" y="413453"/>
                          <a:pt x="4700326" y="584775"/>
                        </a:cubicBezTo>
                        <a:cubicBezTo>
                          <a:pt x="4532600" y="587131"/>
                          <a:pt x="4118462" y="589312"/>
                          <a:pt x="3934844" y="584775"/>
                        </a:cubicBezTo>
                        <a:cubicBezTo>
                          <a:pt x="3751226" y="580238"/>
                          <a:pt x="3524149" y="606309"/>
                          <a:pt x="3310372" y="584775"/>
                        </a:cubicBezTo>
                        <a:cubicBezTo>
                          <a:pt x="3096595" y="563241"/>
                          <a:pt x="2811736" y="615539"/>
                          <a:pt x="2685901" y="584775"/>
                        </a:cubicBezTo>
                        <a:cubicBezTo>
                          <a:pt x="2560066" y="554011"/>
                          <a:pt x="2382926" y="581758"/>
                          <a:pt x="2155435" y="584775"/>
                        </a:cubicBezTo>
                        <a:cubicBezTo>
                          <a:pt x="1927944" y="587792"/>
                          <a:pt x="1748193" y="613965"/>
                          <a:pt x="1530963" y="584775"/>
                        </a:cubicBezTo>
                        <a:cubicBezTo>
                          <a:pt x="1313733" y="555585"/>
                          <a:pt x="1093829" y="606759"/>
                          <a:pt x="906491" y="584775"/>
                        </a:cubicBezTo>
                        <a:cubicBezTo>
                          <a:pt x="719153" y="562791"/>
                          <a:pt x="395880" y="551422"/>
                          <a:pt x="0" y="584775"/>
                        </a:cubicBezTo>
                        <a:cubicBezTo>
                          <a:pt x="16554" y="390920"/>
                          <a:pt x="-23706" y="279033"/>
                          <a:pt x="0" y="0"/>
                        </a:cubicBezTo>
                        <a:close/>
                      </a:path>
                    </a:pathLst>
                  </a:custGeom>
                  <ask:type>
                    <ask:lineSketchFreehand/>
                  </ask:type>
                </ask:lineSketchStyleProps>
              </a:ext>
            </a:extLst>
          </a:ln>
        </p:spPr>
        <p:txBody>
          <a:bodyPr wrap="none" rtlCol="0">
            <a:spAutoFit/>
          </a:bodyPr>
          <a:lstStyle/>
          <a:p>
            <a:r>
              <a:rPr lang="en-IQ" sz="3200" b="1" i="1" dirty="0">
                <a:solidFill>
                  <a:srgbClr val="C00000"/>
                </a:solidFill>
                <a:latin typeface="Times New Roman" panose="02020603050405020304" pitchFamily="18" charset="0"/>
                <a:cs typeface="Times New Roman" panose="02020603050405020304" pitchFamily="18" charset="0"/>
              </a:rPr>
              <a:t>Checking Compreh</a:t>
            </a:r>
            <a:r>
              <a:rPr lang="en-US" sz="3200" b="1" i="1" dirty="0" err="1">
                <a:solidFill>
                  <a:srgbClr val="C00000"/>
                </a:solidFill>
                <a:latin typeface="Times New Roman" panose="02020603050405020304" pitchFamily="18" charset="0"/>
                <a:cs typeface="Times New Roman" panose="02020603050405020304" pitchFamily="18" charset="0"/>
              </a:rPr>
              <a:t>en</a:t>
            </a:r>
            <a:r>
              <a:rPr lang="en-IQ" sz="3200" b="1" i="1" dirty="0">
                <a:solidFill>
                  <a:srgbClr val="C00000"/>
                </a:solidFill>
                <a:latin typeface="Times New Roman" panose="02020603050405020304" pitchFamily="18" charset="0"/>
                <a:cs typeface="Times New Roman" panose="02020603050405020304" pitchFamily="18" charset="0"/>
              </a:rPr>
              <a:t>sion </a:t>
            </a:r>
          </a:p>
        </p:txBody>
      </p:sp>
      <p:sp>
        <p:nvSpPr>
          <p:cNvPr id="6" name="TextBox 5">
            <a:extLst>
              <a:ext uri="{FF2B5EF4-FFF2-40B4-BE49-F238E27FC236}">
                <a16:creationId xmlns:a16="http://schemas.microsoft.com/office/drawing/2014/main" id="{86931F6E-5A5C-0C46-923D-EB0AF99F3B2B}"/>
              </a:ext>
            </a:extLst>
          </p:cNvPr>
          <p:cNvSpPr txBox="1"/>
          <p:nvPr/>
        </p:nvSpPr>
        <p:spPr>
          <a:xfrm>
            <a:off x="158496" y="809380"/>
            <a:ext cx="11333695" cy="369332"/>
          </a:xfrm>
          <a:prstGeom prst="rect">
            <a:avLst/>
          </a:prstGeom>
          <a:noFill/>
        </p:spPr>
        <p:txBody>
          <a:bodyPr wrap="square">
            <a:spAutoFit/>
          </a:bodyPr>
          <a:lstStyle/>
          <a:p>
            <a:r>
              <a:rPr lang="en-US" altLang="en-IQ" sz="1800" dirty="0">
                <a:solidFill>
                  <a:srgbClr val="C00000"/>
                </a:solidFill>
                <a:latin typeface="Times New Roman" panose="02020603050405020304" pitchFamily="18" charset="0"/>
                <a:cs typeface="Times New Roman" panose="02020603050405020304" pitchFamily="18" charset="0"/>
              </a:rPr>
              <a:t>Notice that for the simple salt of two monovalent ions, the ionic strength is just the concentration of the salt. </a:t>
            </a:r>
          </a:p>
        </p:txBody>
      </p:sp>
    </p:spTree>
    <p:extLst>
      <p:ext uri="{BB962C8B-B14F-4D97-AF65-F5344CB8AC3E}">
        <p14:creationId xmlns:p14="http://schemas.microsoft.com/office/powerpoint/2010/main" val="38821207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8AE6AD-B5AF-F144-920A-08BE45D88B71}"/>
              </a:ext>
            </a:extLst>
          </p:cNvPr>
          <p:cNvSpPr>
            <a:spLocks noGrp="1"/>
          </p:cNvSpPr>
          <p:nvPr>
            <p:ph type="sldNum" sz="quarter" idx="12"/>
          </p:nvPr>
        </p:nvSpPr>
        <p:spPr/>
        <p:txBody>
          <a:bodyPr/>
          <a:lstStyle/>
          <a:p>
            <a:fld id="{6922B37E-6FAD-AE4E-AFEB-EA2EE6BF0F32}" type="slidenum">
              <a:rPr lang="en-IQ" smtClean="0"/>
              <a:t>51</a:t>
            </a:fld>
            <a:endParaRPr lang="en-IQ"/>
          </a:p>
        </p:txBody>
      </p:sp>
      <p:sp>
        <p:nvSpPr>
          <p:cNvPr id="15" name="TextBox 14">
            <a:extLst>
              <a:ext uri="{FF2B5EF4-FFF2-40B4-BE49-F238E27FC236}">
                <a16:creationId xmlns:a16="http://schemas.microsoft.com/office/drawing/2014/main" id="{658B67F3-1452-4240-9D0A-0F817828E774}"/>
              </a:ext>
            </a:extLst>
          </p:cNvPr>
          <p:cNvSpPr txBox="1"/>
          <p:nvPr/>
        </p:nvSpPr>
        <p:spPr>
          <a:xfrm>
            <a:off x="2060247" y="238412"/>
            <a:ext cx="8071505" cy="369332"/>
          </a:xfrm>
          <a:prstGeom prst="rect">
            <a:avLst/>
          </a:prstGeom>
          <a:noFill/>
          <a:ln>
            <a:solidFill>
              <a:schemeClr val="tx1"/>
            </a:solidFill>
            <a:extLst>
              <a:ext uri="{C807C97D-BFC1-408E-A445-0C87EB9F89A2}">
                <ask:lineSketchStyleProps xmlns:ask="http://schemas.microsoft.com/office/drawing/2018/sketchyshapes">
                  <ask:type>
                    <ask:lineSketchScribble/>
                  </ask:type>
                </ask:lineSketchStyleProps>
              </a:ext>
            </a:extLst>
          </a:ln>
        </p:spPr>
        <p:txBody>
          <a:bodyPr wrap="none" rtlCol="0">
            <a:spAutoFit/>
          </a:bodyPr>
          <a:lstStyle/>
          <a:p>
            <a:r>
              <a:rPr lang="en-IQ" b="1" dirty="0">
                <a:solidFill>
                  <a:srgbClr val="C00000"/>
                </a:solidFill>
              </a:rPr>
              <a:t>If a solution contains three ions: A, B, and C the ionic st</a:t>
            </a:r>
            <a:r>
              <a:rPr lang="en-US" b="1" dirty="0">
                <a:solidFill>
                  <a:srgbClr val="C00000"/>
                </a:solidFill>
              </a:rPr>
              <a:t>rength</a:t>
            </a:r>
            <a:r>
              <a:rPr lang="en-IQ" b="1" dirty="0">
                <a:solidFill>
                  <a:srgbClr val="C00000"/>
                </a:solidFill>
              </a:rPr>
              <a:t> can be expre</a:t>
            </a:r>
            <a:r>
              <a:rPr lang="en-US" b="1" dirty="0">
                <a:solidFill>
                  <a:srgbClr val="C00000"/>
                </a:solidFill>
              </a:rPr>
              <a:t>sse</a:t>
            </a:r>
            <a:r>
              <a:rPr lang="en-IQ" b="1" dirty="0">
                <a:solidFill>
                  <a:srgbClr val="C00000"/>
                </a:solidFill>
              </a:rPr>
              <a:t>d as:</a:t>
            </a:r>
          </a:p>
        </p:txBody>
      </p:sp>
      <p:sp>
        <p:nvSpPr>
          <p:cNvPr id="19" name="Rectangle 18">
            <a:extLst>
              <a:ext uri="{FF2B5EF4-FFF2-40B4-BE49-F238E27FC236}">
                <a16:creationId xmlns:a16="http://schemas.microsoft.com/office/drawing/2014/main" id="{730341E0-29B2-374E-9D47-7795F4C58263}"/>
              </a:ext>
            </a:extLst>
          </p:cNvPr>
          <p:cNvSpPr/>
          <p:nvPr/>
        </p:nvSpPr>
        <p:spPr>
          <a:xfrm>
            <a:off x="423672" y="4047744"/>
            <a:ext cx="5248656" cy="104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pic>
        <p:nvPicPr>
          <p:cNvPr id="23" name="Picture 22">
            <a:extLst>
              <a:ext uri="{FF2B5EF4-FFF2-40B4-BE49-F238E27FC236}">
                <a16:creationId xmlns:a16="http://schemas.microsoft.com/office/drawing/2014/main" id="{BFF622E1-9D71-234E-9A0F-DA8848875C39}"/>
              </a:ext>
            </a:extLst>
          </p:cNvPr>
          <p:cNvPicPr>
            <a:picLocks noChangeAspect="1"/>
          </p:cNvPicPr>
          <p:nvPr/>
        </p:nvPicPr>
        <p:blipFill>
          <a:blip r:embed="rId2"/>
          <a:stretch>
            <a:fillRect/>
          </a:stretch>
        </p:blipFill>
        <p:spPr>
          <a:xfrm>
            <a:off x="8717279" y="1356550"/>
            <a:ext cx="3126867" cy="858520"/>
          </a:xfrm>
          <a:prstGeom prst="rect">
            <a:avLst/>
          </a:prstGeom>
          <a:ln>
            <a:solidFill>
              <a:srgbClr val="C00000"/>
            </a:solidFill>
          </a:ln>
        </p:spPr>
      </p:pic>
      <p:pic>
        <p:nvPicPr>
          <p:cNvPr id="26" name="Picture 25">
            <a:extLst>
              <a:ext uri="{FF2B5EF4-FFF2-40B4-BE49-F238E27FC236}">
                <a16:creationId xmlns:a16="http://schemas.microsoft.com/office/drawing/2014/main" id="{8D12D359-BFA5-3B4F-B648-CB6824D07A8F}"/>
              </a:ext>
            </a:extLst>
          </p:cNvPr>
          <p:cNvPicPr>
            <a:picLocks noChangeAspect="1"/>
          </p:cNvPicPr>
          <p:nvPr/>
        </p:nvPicPr>
        <p:blipFill rotWithShape="1">
          <a:blip r:embed="rId3"/>
          <a:srcRect l="3326" r="1825"/>
          <a:stretch/>
        </p:blipFill>
        <p:spPr>
          <a:xfrm>
            <a:off x="146304" y="753013"/>
            <a:ext cx="8464296" cy="5866575"/>
          </a:xfrm>
          <a:prstGeom prst="rect">
            <a:avLst/>
          </a:prstGeom>
        </p:spPr>
      </p:pic>
    </p:spTree>
    <p:extLst>
      <p:ext uri="{BB962C8B-B14F-4D97-AF65-F5344CB8AC3E}">
        <p14:creationId xmlns:p14="http://schemas.microsoft.com/office/powerpoint/2010/main" val="2863293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EF6F00-8231-6B45-B1B1-2C027CEC341A}"/>
              </a:ext>
            </a:extLst>
          </p:cNvPr>
          <p:cNvSpPr>
            <a:spLocks noGrp="1"/>
          </p:cNvSpPr>
          <p:nvPr>
            <p:ph type="sldNum" sz="quarter" idx="12"/>
          </p:nvPr>
        </p:nvSpPr>
        <p:spPr/>
        <p:txBody>
          <a:bodyPr/>
          <a:lstStyle/>
          <a:p>
            <a:fld id="{6922B37E-6FAD-AE4E-AFEB-EA2EE6BF0F32}" type="slidenum">
              <a:rPr lang="en-IQ" smtClean="0"/>
              <a:t>52</a:t>
            </a:fld>
            <a:endParaRPr lang="en-IQ"/>
          </a:p>
        </p:txBody>
      </p:sp>
      <p:pic>
        <p:nvPicPr>
          <p:cNvPr id="5" name="Picture 4">
            <a:extLst>
              <a:ext uri="{FF2B5EF4-FFF2-40B4-BE49-F238E27FC236}">
                <a16:creationId xmlns:a16="http://schemas.microsoft.com/office/drawing/2014/main" id="{AB485AE1-B071-E848-AA3A-04EC24B1377F}"/>
              </a:ext>
            </a:extLst>
          </p:cNvPr>
          <p:cNvPicPr>
            <a:picLocks noChangeAspect="1"/>
          </p:cNvPicPr>
          <p:nvPr/>
        </p:nvPicPr>
        <p:blipFill rotWithShape="1">
          <a:blip r:embed="rId2"/>
          <a:srcRect l="6988" t="16688" r="5810" b="5122"/>
          <a:stretch/>
        </p:blipFill>
        <p:spPr>
          <a:xfrm>
            <a:off x="123558" y="1109776"/>
            <a:ext cx="5535168" cy="5101590"/>
          </a:xfrm>
          <a:prstGeom prst="rect">
            <a:avLst/>
          </a:prstGeom>
          <a:ln>
            <a:solidFill>
              <a:schemeClr val="tx1"/>
            </a:solidFill>
          </a:ln>
        </p:spPr>
      </p:pic>
      <p:pic>
        <p:nvPicPr>
          <p:cNvPr id="7" name="Picture 6">
            <a:extLst>
              <a:ext uri="{FF2B5EF4-FFF2-40B4-BE49-F238E27FC236}">
                <a16:creationId xmlns:a16="http://schemas.microsoft.com/office/drawing/2014/main" id="{9724393D-CD6C-1949-B399-0AAA53563F3A}"/>
              </a:ext>
            </a:extLst>
          </p:cNvPr>
          <p:cNvPicPr>
            <a:picLocks noChangeAspect="1"/>
          </p:cNvPicPr>
          <p:nvPr/>
        </p:nvPicPr>
        <p:blipFill rotWithShape="1">
          <a:blip r:embed="rId3"/>
          <a:srcRect l="2028" t="17808" r="5070" b="1028"/>
          <a:stretch/>
        </p:blipFill>
        <p:spPr>
          <a:xfrm>
            <a:off x="6096000" y="1109776"/>
            <a:ext cx="5644896" cy="5101590"/>
          </a:xfrm>
          <a:prstGeom prst="rect">
            <a:avLst/>
          </a:prstGeom>
          <a:ln>
            <a:solidFill>
              <a:schemeClr val="tx1"/>
            </a:solidFill>
          </a:ln>
        </p:spPr>
      </p:pic>
      <p:sp>
        <p:nvSpPr>
          <p:cNvPr id="6" name="TextBox 5">
            <a:extLst>
              <a:ext uri="{FF2B5EF4-FFF2-40B4-BE49-F238E27FC236}">
                <a16:creationId xmlns:a16="http://schemas.microsoft.com/office/drawing/2014/main" id="{EC055DDC-34DA-C74B-A391-6BE88222AFC9}"/>
              </a:ext>
            </a:extLst>
          </p:cNvPr>
          <p:cNvSpPr txBox="1"/>
          <p:nvPr/>
        </p:nvSpPr>
        <p:spPr>
          <a:xfrm>
            <a:off x="3308563" y="241873"/>
            <a:ext cx="4700326" cy="584775"/>
          </a:xfrm>
          <a:prstGeom prst="rect">
            <a:avLst/>
          </a:prstGeom>
          <a:noFill/>
          <a:ln w="28575">
            <a:solidFill>
              <a:srgbClr val="00B0F0"/>
            </a:solidFill>
            <a:extLst>
              <a:ext uri="{C807C97D-BFC1-408E-A445-0C87EB9F89A2}">
                <ask:lineSketchStyleProps xmlns:ask="http://schemas.microsoft.com/office/drawing/2018/sketchyshapes" sd="2241321503">
                  <a:custGeom>
                    <a:avLst/>
                    <a:gdLst>
                      <a:gd name="connsiteX0" fmla="*/ 0 w 4700326"/>
                      <a:gd name="connsiteY0" fmla="*/ 0 h 584775"/>
                      <a:gd name="connsiteX1" fmla="*/ 671475 w 4700326"/>
                      <a:gd name="connsiteY1" fmla="*/ 0 h 584775"/>
                      <a:gd name="connsiteX2" fmla="*/ 1201941 w 4700326"/>
                      <a:gd name="connsiteY2" fmla="*/ 0 h 584775"/>
                      <a:gd name="connsiteX3" fmla="*/ 1873416 w 4700326"/>
                      <a:gd name="connsiteY3" fmla="*/ 0 h 584775"/>
                      <a:gd name="connsiteX4" fmla="*/ 2450884 w 4700326"/>
                      <a:gd name="connsiteY4" fmla="*/ 0 h 584775"/>
                      <a:gd name="connsiteX5" fmla="*/ 3122359 w 4700326"/>
                      <a:gd name="connsiteY5" fmla="*/ 0 h 584775"/>
                      <a:gd name="connsiteX6" fmla="*/ 3793835 w 4700326"/>
                      <a:gd name="connsiteY6" fmla="*/ 0 h 584775"/>
                      <a:gd name="connsiteX7" fmla="*/ 4700326 w 4700326"/>
                      <a:gd name="connsiteY7" fmla="*/ 0 h 584775"/>
                      <a:gd name="connsiteX8" fmla="*/ 4700326 w 4700326"/>
                      <a:gd name="connsiteY8" fmla="*/ 584775 h 584775"/>
                      <a:gd name="connsiteX9" fmla="*/ 3934844 w 4700326"/>
                      <a:gd name="connsiteY9" fmla="*/ 584775 h 584775"/>
                      <a:gd name="connsiteX10" fmla="*/ 3310372 w 4700326"/>
                      <a:gd name="connsiteY10" fmla="*/ 584775 h 584775"/>
                      <a:gd name="connsiteX11" fmla="*/ 2685901 w 4700326"/>
                      <a:gd name="connsiteY11" fmla="*/ 584775 h 584775"/>
                      <a:gd name="connsiteX12" fmla="*/ 2155435 w 4700326"/>
                      <a:gd name="connsiteY12" fmla="*/ 584775 h 584775"/>
                      <a:gd name="connsiteX13" fmla="*/ 1530963 w 4700326"/>
                      <a:gd name="connsiteY13" fmla="*/ 584775 h 584775"/>
                      <a:gd name="connsiteX14" fmla="*/ 906491 w 4700326"/>
                      <a:gd name="connsiteY14" fmla="*/ 584775 h 584775"/>
                      <a:gd name="connsiteX15" fmla="*/ 0 w 4700326"/>
                      <a:gd name="connsiteY15" fmla="*/ 584775 h 584775"/>
                      <a:gd name="connsiteX16" fmla="*/ 0 w 4700326"/>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00326" h="584775" extrusionOk="0">
                        <a:moveTo>
                          <a:pt x="0" y="0"/>
                        </a:moveTo>
                        <a:cubicBezTo>
                          <a:pt x="191828" y="-10954"/>
                          <a:pt x="380407" y="-24140"/>
                          <a:pt x="671475" y="0"/>
                        </a:cubicBezTo>
                        <a:cubicBezTo>
                          <a:pt x="962544" y="24140"/>
                          <a:pt x="975218" y="13037"/>
                          <a:pt x="1201941" y="0"/>
                        </a:cubicBezTo>
                        <a:cubicBezTo>
                          <a:pt x="1428664" y="-13037"/>
                          <a:pt x="1701009" y="-1030"/>
                          <a:pt x="1873416" y="0"/>
                        </a:cubicBezTo>
                        <a:cubicBezTo>
                          <a:pt x="2045823" y="1030"/>
                          <a:pt x="2241839" y="-12467"/>
                          <a:pt x="2450884" y="0"/>
                        </a:cubicBezTo>
                        <a:cubicBezTo>
                          <a:pt x="2659929" y="12467"/>
                          <a:pt x="2847351" y="-1833"/>
                          <a:pt x="3122359" y="0"/>
                        </a:cubicBezTo>
                        <a:cubicBezTo>
                          <a:pt x="3397368" y="1833"/>
                          <a:pt x="3553359" y="-16524"/>
                          <a:pt x="3793835" y="0"/>
                        </a:cubicBezTo>
                        <a:cubicBezTo>
                          <a:pt x="4034311" y="16524"/>
                          <a:pt x="4461954" y="-1240"/>
                          <a:pt x="4700326" y="0"/>
                        </a:cubicBezTo>
                        <a:cubicBezTo>
                          <a:pt x="4699313" y="284056"/>
                          <a:pt x="4677702" y="413453"/>
                          <a:pt x="4700326" y="584775"/>
                        </a:cubicBezTo>
                        <a:cubicBezTo>
                          <a:pt x="4532600" y="587131"/>
                          <a:pt x="4118462" y="589312"/>
                          <a:pt x="3934844" y="584775"/>
                        </a:cubicBezTo>
                        <a:cubicBezTo>
                          <a:pt x="3751226" y="580238"/>
                          <a:pt x="3524149" y="606309"/>
                          <a:pt x="3310372" y="584775"/>
                        </a:cubicBezTo>
                        <a:cubicBezTo>
                          <a:pt x="3096595" y="563241"/>
                          <a:pt x="2811736" y="615539"/>
                          <a:pt x="2685901" y="584775"/>
                        </a:cubicBezTo>
                        <a:cubicBezTo>
                          <a:pt x="2560066" y="554011"/>
                          <a:pt x="2382926" y="581758"/>
                          <a:pt x="2155435" y="584775"/>
                        </a:cubicBezTo>
                        <a:cubicBezTo>
                          <a:pt x="1927944" y="587792"/>
                          <a:pt x="1748193" y="613965"/>
                          <a:pt x="1530963" y="584775"/>
                        </a:cubicBezTo>
                        <a:cubicBezTo>
                          <a:pt x="1313733" y="555585"/>
                          <a:pt x="1093829" y="606759"/>
                          <a:pt x="906491" y="584775"/>
                        </a:cubicBezTo>
                        <a:cubicBezTo>
                          <a:pt x="719153" y="562791"/>
                          <a:pt x="395880" y="551422"/>
                          <a:pt x="0" y="584775"/>
                        </a:cubicBezTo>
                        <a:cubicBezTo>
                          <a:pt x="16554" y="390920"/>
                          <a:pt x="-23706" y="279033"/>
                          <a:pt x="0" y="0"/>
                        </a:cubicBezTo>
                        <a:close/>
                      </a:path>
                    </a:pathLst>
                  </a:custGeom>
                  <ask:type>
                    <ask:lineSketchFreehand/>
                  </ask:type>
                </ask:lineSketchStyleProps>
              </a:ext>
            </a:extLst>
          </a:ln>
        </p:spPr>
        <p:txBody>
          <a:bodyPr wrap="none" rtlCol="0">
            <a:spAutoFit/>
          </a:bodyPr>
          <a:lstStyle/>
          <a:p>
            <a:r>
              <a:rPr lang="en-IQ" sz="3200" b="1" i="1" dirty="0">
                <a:solidFill>
                  <a:srgbClr val="C00000"/>
                </a:solidFill>
                <a:latin typeface="Times New Roman" panose="02020603050405020304" pitchFamily="18" charset="0"/>
                <a:cs typeface="Times New Roman" panose="02020603050405020304" pitchFamily="18" charset="0"/>
              </a:rPr>
              <a:t>Checking Compreh</a:t>
            </a:r>
            <a:r>
              <a:rPr lang="en-US" sz="3200" b="1" i="1" dirty="0" err="1">
                <a:solidFill>
                  <a:srgbClr val="C00000"/>
                </a:solidFill>
                <a:latin typeface="Times New Roman" panose="02020603050405020304" pitchFamily="18" charset="0"/>
                <a:cs typeface="Times New Roman" panose="02020603050405020304" pitchFamily="18" charset="0"/>
              </a:rPr>
              <a:t>en</a:t>
            </a:r>
            <a:r>
              <a:rPr lang="en-IQ" sz="3200" b="1" i="1" dirty="0">
                <a:solidFill>
                  <a:srgbClr val="C00000"/>
                </a:solidFill>
                <a:latin typeface="Times New Roman" panose="02020603050405020304" pitchFamily="18" charset="0"/>
                <a:cs typeface="Times New Roman" panose="02020603050405020304" pitchFamily="18" charset="0"/>
              </a:rPr>
              <a:t>sion </a:t>
            </a:r>
          </a:p>
        </p:txBody>
      </p:sp>
    </p:spTree>
    <p:extLst>
      <p:ext uri="{BB962C8B-B14F-4D97-AF65-F5344CB8AC3E}">
        <p14:creationId xmlns:p14="http://schemas.microsoft.com/office/powerpoint/2010/main" val="176645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008FEE6-6999-8143-AC46-0DFD54B6CC96}"/>
                  </a:ext>
                </a:extLst>
              </p:cNvPr>
              <p:cNvSpPr>
                <a:spLocks noGrp="1"/>
              </p:cNvSpPr>
              <p:nvPr>
                <p:ph idx="1"/>
              </p:nvPr>
            </p:nvSpPr>
            <p:spPr>
              <a:xfrm>
                <a:off x="0" y="24384"/>
                <a:ext cx="12192000" cy="6858000"/>
              </a:xfrm>
            </p:spPr>
            <p:txBody>
              <a:bodyPr>
                <a:normAutofit lnSpcReduction="10000"/>
              </a:bodyPr>
              <a:lstStyle/>
              <a:p>
                <a:pPr marL="0" indent="0" algn="ctr">
                  <a:buNone/>
                </a:pPr>
                <a:r>
                  <a:rPr lang="en-US" sz="1600" b="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Activity and Activity </a:t>
                </a:r>
                <a:r>
                  <a:rPr lang="en-US" sz="16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a:t>
                </a:r>
                <a:r>
                  <a:rPr lang="en-US" sz="1600" b="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oefficients </a:t>
                </a:r>
                <a:endParaRPr lang="en-IQ" sz="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IQ" sz="1800" dirty="0">
                    <a:latin typeface="Times New Roman" panose="02020603050405020304" pitchFamily="18" charset="0"/>
                    <a:cs typeface="Times New Roman" panose="02020603050405020304" pitchFamily="18" charset="0"/>
                  </a:rPr>
                  <a:t>The effective concen</a:t>
                </a:r>
                <a:r>
                  <a:rPr lang="en-US" sz="1800" dirty="0">
                    <a:latin typeface="Times New Roman" panose="02020603050405020304" pitchFamily="18" charset="0"/>
                    <a:cs typeface="Times New Roman" panose="02020603050405020304" pitchFamily="18" charset="0"/>
                  </a:rPr>
                  <a:t>t</a:t>
                </a:r>
                <a:r>
                  <a:rPr lang="en-IQ" sz="1800" dirty="0">
                    <a:latin typeface="Times New Roman" panose="02020603050405020304" pitchFamily="18" charset="0"/>
                    <a:cs typeface="Times New Roman" panose="02020603050405020304" pitchFamily="18" charset="0"/>
                  </a:rPr>
                  <a:t>ration of ions in solution is expressed with activity and the ideal concentration is described by the activity coeffici</a:t>
                </a:r>
                <a:r>
                  <a:rPr lang="en-US" sz="1800" dirty="0" err="1">
                    <a:latin typeface="Times New Roman" panose="02020603050405020304" pitchFamily="18" charset="0"/>
                    <a:cs typeface="Times New Roman" panose="02020603050405020304" pitchFamily="18" charset="0"/>
                  </a:rPr>
                  <a:t>en</a:t>
                </a:r>
                <a:r>
                  <a:rPr lang="en-IQ" sz="1800" dirty="0">
                    <a:latin typeface="Times New Roman" panose="02020603050405020304" pitchFamily="18" charset="0"/>
                    <a:cs typeface="Times New Roman" panose="02020603050405020304" pitchFamily="18" charset="0"/>
                  </a:rPr>
                  <a:t>t(</a:t>
                </a:r>
                <a14:m>
                  <m:oMath xmlns:m="http://schemas.openxmlformats.org/officeDocument/2006/math">
                    <m:r>
                      <a:rPr lang="en-IQ" sz="1800" i="1" smtClean="0">
                        <a:latin typeface="Cambria Math" panose="02040503050406030204" pitchFamily="18" charset="0"/>
                        <a:ea typeface="Cambria Math" panose="02040503050406030204" pitchFamily="18" charset="0"/>
                      </a:rPr>
                      <m:t>𝛾</m:t>
                    </m:r>
                    <m:r>
                      <a:rPr lang="en-US" sz="1800" b="0" i="1" smtClean="0">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m:t>
                    </m:r>
                  </m:oMath>
                </a14:m>
                <a:r>
                  <a:rPr lang="en-IQ" sz="1800" dirty="0">
                    <a:latin typeface="Times New Roman" panose="02020603050405020304" pitchFamily="18" charset="0"/>
                    <a:cs typeface="Times New Roman" panose="02020603050405020304" pitchFamily="18" charset="0"/>
                  </a:rPr>
                  <a:t>.</a:t>
                </a:r>
              </a:p>
              <a:p>
                <a:r>
                  <a:rPr lang="en-US" altLang="tr-TR" sz="1800" dirty="0">
                    <a:solidFill>
                      <a:schemeClr val="tx1"/>
                    </a:solidFill>
                    <a:latin typeface="Times New Roman" panose="02020603050405020304" pitchFamily="18" charset="0"/>
                    <a:cs typeface="Times New Roman" panose="02020603050405020304" pitchFamily="18" charset="0"/>
                  </a:rPr>
                  <a:t>Activity coefficients can be computed from the Debye-</a:t>
                </a:r>
                <a:r>
                  <a:rPr lang="en-US" altLang="tr-TR" sz="1800" dirty="0" err="1">
                    <a:solidFill>
                      <a:schemeClr val="tx1"/>
                    </a:solidFill>
                    <a:latin typeface="Times New Roman" panose="02020603050405020304" pitchFamily="18" charset="0"/>
                    <a:cs typeface="Times New Roman" panose="02020603050405020304" pitchFamily="18" charset="0"/>
                  </a:rPr>
                  <a:t>Hückel</a:t>
                </a:r>
                <a:r>
                  <a:rPr lang="en-US" altLang="tr-TR" sz="1800" dirty="0">
                    <a:solidFill>
                      <a:schemeClr val="tx1"/>
                    </a:solidFill>
                    <a:latin typeface="Times New Roman" panose="02020603050405020304" pitchFamily="18" charset="0"/>
                    <a:cs typeface="Times New Roman" panose="02020603050405020304" pitchFamily="18" charset="0"/>
                  </a:rPr>
                  <a:t> equation: </a:t>
                </a:r>
              </a:p>
              <a:p>
                <a:r>
                  <a:rPr lang="en-US" altLang="tr-TR" sz="1800" dirty="0">
                    <a:solidFill>
                      <a:schemeClr val="tx1"/>
                    </a:solidFill>
                    <a:latin typeface="Times New Roman" panose="02020603050405020304" pitchFamily="18" charset="0"/>
                    <a:cs typeface="Times New Roman" panose="02020603050405020304" pitchFamily="18" charset="0"/>
                  </a:rPr>
                  <a:t>Where:</a:t>
                </a:r>
              </a:p>
              <a:p>
                <a:endParaRPr lang="en-US" altLang="tr-TR" sz="18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endParaRPr>
              </a:p>
              <a:p>
                <a14:m>
                  <m:oMath xmlns:m="http://schemas.openxmlformats.org/officeDocument/2006/math">
                    <m:r>
                      <a:rPr lang="en-US" altLang="tr-TR" sz="1800" b="1" i="1" smtClean="0">
                        <a:solidFill>
                          <a:srgbClr val="C00000"/>
                        </a:solidFill>
                        <a:latin typeface="Cambria Math" panose="02040503050406030204" pitchFamily="18" charset="0"/>
                        <a:ea typeface="Cambria Math" panose="02040503050406030204" pitchFamily="18" charset="0"/>
                      </a:rPr>
                      <m:t>𝝁</m:t>
                    </m:r>
                  </m:oMath>
                </a14:m>
                <a:r>
                  <a:rPr lang="en-US" altLang="tr-TR" sz="1800" b="1" dirty="0">
                    <a:solidFill>
                      <a:srgbClr val="C00000"/>
                    </a:solidFill>
                    <a:latin typeface="Times New Roman" panose="02020603050405020304" pitchFamily="18" charset="0"/>
                    <a:cs typeface="Times New Roman" panose="02020603050405020304" pitchFamily="18" charset="0"/>
                  </a:rPr>
                  <a:t> </a:t>
                </a:r>
                <a:r>
                  <a:rPr lang="en-US" altLang="tr-TR" sz="1800" dirty="0">
                    <a:solidFill>
                      <a:schemeClr val="tx1"/>
                    </a:solidFill>
                    <a:latin typeface="Times New Roman" panose="02020603050405020304" pitchFamily="18" charset="0"/>
                    <a:cs typeface="Times New Roman" panose="02020603050405020304" pitchFamily="18" charset="0"/>
                  </a:rPr>
                  <a:t>is related to the ionic strength of the solution , </a:t>
                </a:r>
                <a:r>
                  <a:rPr lang="en-US" altLang="tr-TR" sz="1800" b="1" dirty="0">
                    <a:solidFill>
                      <a:srgbClr val="C00000"/>
                    </a:solidFill>
                    <a:latin typeface="Times New Roman" panose="02020603050405020304" pitchFamily="18" charset="0"/>
                    <a:cs typeface="Times New Roman" panose="02020603050405020304" pitchFamily="18" charset="0"/>
                  </a:rPr>
                  <a:t>Z</a:t>
                </a:r>
                <a:r>
                  <a:rPr lang="en-US" altLang="tr-TR" sz="1800" dirty="0">
                    <a:solidFill>
                      <a:schemeClr val="tx1"/>
                    </a:solidFill>
                    <a:latin typeface="Times New Roman" panose="02020603050405020304" pitchFamily="18" charset="0"/>
                    <a:cs typeface="Times New Roman" panose="02020603050405020304" pitchFamily="18" charset="0"/>
                  </a:rPr>
                  <a:t> </a:t>
                </a:r>
                <a:r>
                  <a:rPr lang="en-US" altLang="tr-TR" sz="1800" dirty="0">
                    <a:latin typeface="Times New Roman" panose="02020603050405020304" pitchFamily="18" charset="0"/>
                    <a:cs typeface="Times New Roman" panose="02020603050405020304" pitchFamily="18" charset="0"/>
                  </a:rPr>
                  <a:t>i</a:t>
                </a:r>
                <a:r>
                  <a:rPr lang="en-US" altLang="tr-TR" sz="1800" dirty="0">
                    <a:solidFill>
                      <a:schemeClr val="tx1"/>
                    </a:solidFill>
                    <a:latin typeface="Times New Roman" panose="02020603050405020304" pitchFamily="18" charset="0"/>
                    <a:cs typeface="Times New Roman" panose="02020603050405020304" pitchFamily="18" charset="0"/>
                  </a:rPr>
                  <a:t>ndicates the charge on the ion , </a:t>
                </a:r>
                <a14:m>
                  <m:oMath xmlns:m="http://schemas.openxmlformats.org/officeDocument/2006/math">
                    <m:r>
                      <a:rPr lang="en-US" altLang="tr-TR" sz="1800" b="1" i="1" smtClean="0">
                        <a:solidFill>
                          <a:srgbClr val="C00000"/>
                        </a:solidFill>
                        <a:latin typeface="Cambria Math" panose="02040503050406030204" pitchFamily="18" charset="0"/>
                        <a:ea typeface="Cambria Math" panose="02040503050406030204" pitchFamily="18" charset="0"/>
                      </a:rPr>
                      <m:t>𝜶</m:t>
                    </m:r>
                    <m:r>
                      <a:rPr lang="en-US" altLang="tr-TR" sz="1800" b="0" i="1" smtClean="0">
                        <a:solidFill>
                          <a:schemeClr val="tx1"/>
                        </a:solidFill>
                        <a:latin typeface="Cambria Math" panose="02040503050406030204" pitchFamily="18" charset="0"/>
                        <a:ea typeface="Cambria Math" panose="02040503050406030204" pitchFamily="18" charset="0"/>
                      </a:rPr>
                      <m:t> </m:t>
                    </m:r>
                    <m:r>
                      <m:rPr>
                        <m:sty m:val="p"/>
                      </m:rPr>
                      <a:rPr lang="en-US" altLang="tr-TR" sz="1800" b="0" i="0" smtClean="0">
                        <a:solidFill>
                          <a:schemeClr val="tx1"/>
                        </a:solidFill>
                        <a:latin typeface="Cambria Math" panose="02040503050406030204" pitchFamily="18" charset="0"/>
                        <a:ea typeface="Cambria Math" panose="02040503050406030204" pitchFamily="18" charset="0"/>
                      </a:rPr>
                      <m:t>i</m:t>
                    </m:r>
                  </m:oMath>
                </a14:m>
                <a:r>
                  <a:rPr lang="en-US" altLang="tr-TR" sz="1800" dirty="0">
                    <a:solidFill>
                      <a:schemeClr val="tx1"/>
                    </a:solidFill>
                    <a:latin typeface="Times New Roman" panose="02020603050405020304" pitchFamily="18" charset="0"/>
                    <a:cs typeface="Times New Roman" panose="02020603050405020304" pitchFamily="18" charset="0"/>
                  </a:rPr>
                  <a:t>s the effective diameter of the hydrated ion in (nm)which can be found from the table. </a:t>
                </a:r>
              </a:p>
              <a:p>
                <a14:m>
                  <m:oMath xmlns:m="http://schemas.openxmlformats.org/officeDocument/2006/math">
                    <m:r>
                      <a:rPr lang="en-US" altLang="tr-TR"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𝜸</m:t>
                    </m:r>
                  </m:oMath>
                </a14:m>
                <a:r>
                  <a:rPr lang="en-US" altLang="tr-TR" sz="1800" dirty="0">
                    <a:solidFill>
                      <a:schemeClr val="tx1"/>
                    </a:solidFill>
                    <a:latin typeface="Times New Roman" panose="02020603050405020304" pitchFamily="18" charset="0"/>
                    <a:cs typeface="Times New Roman" panose="02020603050405020304" pitchFamily="18" charset="0"/>
                  </a:rPr>
                  <a:t> </a:t>
                </a:r>
                <a:r>
                  <a:rPr lang="en-US" altLang="tr-TR" sz="1800" dirty="0">
                    <a:latin typeface="Times New Roman" panose="02020603050405020304" pitchFamily="18" charset="0"/>
                    <a:cs typeface="Times New Roman" panose="02020603050405020304" pitchFamily="18" charset="0"/>
                  </a:rPr>
                  <a:t>approaches  1 </a:t>
                </a:r>
                <a:r>
                  <a:rPr lang="en-US" altLang="tr-TR" sz="1800" dirty="0">
                    <a:solidFill>
                      <a:schemeClr val="tx1"/>
                    </a:solidFill>
                    <a:latin typeface="Times New Roman" panose="02020603050405020304" pitchFamily="18" charset="0"/>
                    <a:cs typeface="Times New Roman" panose="02020603050405020304" pitchFamily="18" charset="0"/>
                  </a:rPr>
                  <a:t>in very dilute solution at which </a:t>
                </a:r>
                <a14:m>
                  <m:oMath xmlns:m="http://schemas.openxmlformats.org/officeDocument/2006/math">
                    <m:r>
                      <a:rPr lang="en-US" altLang="tr-TR" sz="1800" i="1">
                        <a:latin typeface="Cambria Math" panose="02040503050406030204" pitchFamily="18" charset="0"/>
                        <a:ea typeface="Cambria Math" panose="02040503050406030204" pitchFamily="18" charset="0"/>
                      </a:rPr>
                      <m:t>𝜇</m:t>
                    </m:r>
                  </m:oMath>
                </a14:m>
                <a:r>
                  <a:rPr lang="en-US" altLang="tr-TR" sz="1800" dirty="0">
                    <a:latin typeface="Times New Roman" panose="02020603050405020304" pitchFamily="18" charset="0"/>
                    <a:cs typeface="Times New Roman" panose="02020603050405020304" pitchFamily="18" charset="0"/>
                  </a:rPr>
                  <a:t> approaches 0, (</a:t>
                </a:r>
                <a:r>
                  <a:rPr lang="en-US" altLang="en-IQ" sz="1800" dirty="0">
                    <a:latin typeface="Times New Roman" panose="02020603050405020304" pitchFamily="18" charset="0"/>
                    <a:cs typeface="Times New Roman" panose="02020603050405020304" pitchFamily="18" charset="0"/>
                  </a:rPr>
                  <a:t>Activity coefficient depends on </a:t>
                </a:r>
                <a:r>
                  <a:rPr lang="en-US" altLang="en-IQ" sz="1800" u="sng" dirty="0">
                    <a:latin typeface="Times New Roman" panose="02020603050405020304" pitchFamily="18" charset="0"/>
                    <a:cs typeface="Times New Roman" panose="02020603050405020304" pitchFamily="18" charset="0"/>
                  </a:rPr>
                  <a:t>ionic strength)</a:t>
                </a:r>
                <a:endParaRPr lang="en-US" altLang="tr-TR" sz="1800" dirty="0">
                  <a:latin typeface="Times New Roman" panose="02020603050405020304" pitchFamily="18" charset="0"/>
                  <a:cs typeface="Times New Roman" panose="02020603050405020304" pitchFamily="18" charset="0"/>
                </a:endParaRPr>
              </a:p>
              <a:p>
                <a:r>
                  <a:rPr lang="en-US" altLang="tr-TR" sz="1800" dirty="0">
                    <a:latin typeface="Times New Roman" panose="02020603050405020304" pitchFamily="18" charset="0"/>
                    <a:cs typeface="Times New Roman" panose="02020603050405020304" pitchFamily="18" charset="0"/>
                  </a:rPr>
                  <a:t>The effect of </a:t>
                </a:r>
                <a14:m>
                  <m:oMath xmlns:m="http://schemas.openxmlformats.org/officeDocument/2006/math">
                    <m:r>
                      <a:rPr lang="en-US" altLang="tr-TR" sz="1800" b="1" i="1" smtClean="0">
                        <a:solidFill>
                          <a:srgbClr val="C00000"/>
                        </a:solidFill>
                        <a:latin typeface="Cambria Math" panose="02040503050406030204" pitchFamily="18" charset="0"/>
                        <a:ea typeface="Cambria Math" panose="02040503050406030204" pitchFamily="18" charset="0"/>
                      </a:rPr>
                      <m:t>𝝁</m:t>
                    </m:r>
                  </m:oMath>
                </a14:m>
                <a:r>
                  <a:rPr lang="en-US" altLang="tr-TR" sz="1800" dirty="0">
                    <a:latin typeface="Times New Roman" panose="02020603050405020304" pitchFamily="18" charset="0"/>
                    <a:cs typeface="Times New Roman" panose="02020603050405020304" pitchFamily="18" charset="0"/>
                  </a:rPr>
                  <a:t> on </a:t>
                </a:r>
                <a14:m>
                  <m:oMath xmlns:m="http://schemas.openxmlformats.org/officeDocument/2006/math">
                    <m:r>
                      <a:rPr lang="en-US" altLang="tr-TR"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𝜸</m:t>
                    </m:r>
                  </m:oMath>
                </a14:m>
                <a:r>
                  <a:rPr lang="en-US" altLang="tr-TR" sz="1800" b="1" dirty="0">
                    <a:solidFill>
                      <a:srgbClr val="C00000"/>
                    </a:solidFill>
                    <a:latin typeface="Times New Roman" panose="02020603050405020304" pitchFamily="18" charset="0"/>
                    <a:cs typeface="Times New Roman" panose="02020603050405020304" pitchFamily="18" charset="0"/>
                  </a:rPr>
                  <a:t> </a:t>
                </a:r>
                <a:r>
                  <a:rPr lang="en-US" altLang="tr-TR" sz="1800" dirty="0">
                    <a:latin typeface="Times New Roman" panose="02020603050405020304" pitchFamily="18" charset="0"/>
                    <a:cs typeface="Times New Roman" panose="02020603050405020304" pitchFamily="18" charset="0"/>
                  </a:rPr>
                  <a:t>is grater for larger </a:t>
                </a:r>
                <a:r>
                  <a:rPr lang="en-US" altLang="tr-TR" sz="1800" b="1" dirty="0">
                    <a:solidFill>
                      <a:srgbClr val="C00000"/>
                    </a:solidFill>
                    <a:latin typeface="Times New Roman" panose="02020603050405020304" pitchFamily="18" charset="0"/>
                    <a:cs typeface="Times New Roman" panose="02020603050405020304" pitchFamily="18" charset="0"/>
                  </a:rPr>
                  <a:t>z</a:t>
                </a:r>
                <a:r>
                  <a:rPr lang="en-US" altLang="tr-TR" sz="1800" dirty="0">
                    <a:latin typeface="Times New Roman" panose="02020603050405020304" pitchFamily="18" charset="0"/>
                    <a:cs typeface="Times New Roman" panose="02020603050405020304" pitchFamily="18" charset="0"/>
                  </a:rPr>
                  <a:t> and small </a:t>
                </a:r>
                <a14:m>
                  <m:oMath xmlns:m="http://schemas.openxmlformats.org/officeDocument/2006/math">
                    <m:r>
                      <a:rPr lang="en-US" altLang="tr-TR" sz="1800" b="1" i="1">
                        <a:solidFill>
                          <a:srgbClr val="C00000"/>
                        </a:solidFill>
                        <a:latin typeface="Cambria Math" panose="02040503050406030204" pitchFamily="18" charset="0"/>
                        <a:ea typeface="Cambria Math" panose="02040503050406030204" pitchFamily="18" charset="0"/>
                      </a:rPr>
                      <m:t>𝜶</m:t>
                    </m:r>
                    <m:r>
                      <a:rPr lang="en-US" altLang="tr-TR" sz="1800" b="0" i="0" smtClean="0">
                        <a:solidFill>
                          <a:srgbClr val="C00000"/>
                        </a:solidFill>
                        <a:latin typeface="Cambria Math" panose="02040503050406030204" pitchFamily="18" charset="0"/>
                        <a:ea typeface="Cambria Math" panose="02040503050406030204" pitchFamily="18" charset="0"/>
                      </a:rPr>
                      <m:t>, </m:t>
                    </m:r>
                  </m:oMath>
                </a14:m>
                <a:r>
                  <a:rPr lang="en-US" altLang="tr-TR" sz="1800" dirty="0">
                    <a:latin typeface="Times New Roman" panose="02020603050405020304" pitchFamily="18" charset="0"/>
                    <a:cs typeface="Times New Roman" panose="02020603050405020304" pitchFamily="18" charset="0"/>
                  </a:rPr>
                  <a:t> For example  </a:t>
                </a:r>
                <a14:m>
                  <m:oMath xmlns:m="http://schemas.openxmlformats.org/officeDocument/2006/math">
                    <m:r>
                      <a:rPr lang="en-US" altLang="tr-TR"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𝜸</m:t>
                    </m:r>
                  </m:oMath>
                </a14:m>
                <a:r>
                  <a:rPr lang="en-US" altLang="tr-TR" sz="1800" b="1" dirty="0">
                    <a:solidFill>
                      <a:srgbClr val="C00000"/>
                    </a:solidFill>
                    <a:latin typeface="Times New Roman" panose="02020603050405020304" pitchFamily="18" charset="0"/>
                    <a:cs typeface="Times New Roman" panose="02020603050405020304" pitchFamily="18" charset="0"/>
                  </a:rPr>
                  <a:t> Ca</a:t>
                </a:r>
                <a:r>
                  <a:rPr lang="en-US" altLang="tr-TR" sz="1800" b="1" baseline="30000" dirty="0">
                    <a:solidFill>
                      <a:srgbClr val="C00000"/>
                    </a:solidFill>
                    <a:latin typeface="Times New Roman" panose="02020603050405020304" pitchFamily="18" charset="0"/>
                    <a:cs typeface="Times New Roman" panose="02020603050405020304" pitchFamily="18" charset="0"/>
                  </a:rPr>
                  <a:t>+2</a:t>
                </a:r>
                <a:r>
                  <a:rPr lang="en-US" sz="1800" b="1" baseline="30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800" b="1"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&lt;</m:t>
                    </m:r>
                  </m:oMath>
                </a14:m>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altLang="tr-TR" sz="18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𝜸</m:t>
                    </m:r>
                  </m:oMath>
                </a14:m>
                <a:r>
                  <a:rPr lang="en-US" altLang="tr-TR" sz="1800" b="1" dirty="0">
                    <a:solidFill>
                      <a:srgbClr val="C00000"/>
                    </a:solidFill>
                    <a:latin typeface="Times New Roman" panose="02020603050405020304" pitchFamily="18" charset="0"/>
                    <a:cs typeface="Times New Roman" panose="02020603050405020304" pitchFamily="18" charset="0"/>
                  </a:rPr>
                  <a:t> F</a:t>
                </a:r>
                <a:r>
                  <a:rPr lang="en-US" altLang="tr-TR" sz="1800" b="1" baseline="30000" dirty="0">
                    <a:solidFill>
                      <a:srgbClr val="C00000"/>
                    </a:solidFill>
                    <a:latin typeface="Times New Roman" panose="02020603050405020304" pitchFamily="18" charset="0"/>
                    <a:cs typeface="Times New Roman" panose="02020603050405020304" pitchFamily="18" charset="0"/>
                  </a:rPr>
                  <a:t>-</a:t>
                </a:r>
              </a:p>
              <a:p>
                <a14:m>
                  <m:oMath xmlns:m="http://schemas.openxmlformats.org/officeDocument/2006/math">
                    <m:r>
                      <a:rPr lang="en-US" altLang="tr-TR"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𝜸</m:t>
                    </m:r>
                  </m:oMath>
                </a14:m>
                <a:r>
                  <a:rPr lang="en-US" altLang="en-IQ" sz="1800" b="0" dirty="0">
                    <a:latin typeface="Times New Roman" panose="02020603050405020304" pitchFamily="18" charset="0"/>
                    <a:cs typeface="Times New Roman" panose="02020603050405020304" pitchFamily="18" charset="0"/>
                  </a:rPr>
                  <a:t> is </a:t>
                </a:r>
                <a:r>
                  <a:rPr lang="en-US" altLang="en-IQ" sz="1800" b="0" u="sng" dirty="0">
                    <a:latin typeface="Times New Roman" panose="02020603050405020304" pitchFamily="18" charset="0"/>
                    <a:cs typeface="Times New Roman" panose="02020603050405020304" pitchFamily="18" charset="0"/>
                  </a:rPr>
                  <a:t>always</a:t>
                </a:r>
                <a:r>
                  <a:rPr lang="en-US" altLang="en-IQ" sz="1800" b="0" dirty="0">
                    <a:latin typeface="Times New Roman" panose="02020603050405020304" pitchFamily="18" charset="0"/>
                    <a:cs typeface="Times New Roman" panose="02020603050405020304" pitchFamily="18" charset="0"/>
                  </a:rPr>
                  <a:t> ≤ 1</a:t>
                </a:r>
              </a:p>
              <a:p>
                <a:pPr marL="0" indent="0">
                  <a:buNone/>
                </a:pPr>
                <a:r>
                  <a:rPr lang="en-US" altLang="tr-TR" sz="1800" b="1" i="1" u="sng" dirty="0">
                    <a:solidFill>
                      <a:srgbClr val="C00000"/>
                    </a:solidFill>
                    <a:latin typeface="Times New Roman" panose="02020603050405020304" pitchFamily="18" charset="0"/>
                    <a:cs typeface="Times New Roman" panose="02020603050405020304" pitchFamily="18" charset="0"/>
                  </a:rPr>
                  <a:t>Note: </a:t>
                </a:r>
              </a:p>
              <a:p>
                <a:pPr>
                  <a:buFont typeface="Wingdings" pitchFamily="2" charset="2"/>
                  <a:buChar char="Ø"/>
                </a:pPr>
                <a:r>
                  <a:rPr lang="en-US"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The equation valid at 25</a:t>
                </a:r>
                <a14:m>
                  <m:oMath xmlns:m="http://schemas.openxmlformats.org/officeDocument/2006/math">
                    <m:r>
                      <a:rPr lang="en-US" sz="1800" b="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for  μ≤ 0.1M.</a:t>
                </a:r>
              </a:p>
              <a:p>
                <a:pPr>
                  <a:buFont typeface="Wingdings" pitchFamily="2" charset="2"/>
                  <a:buChar char="Ø"/>
                </a:pPr>
                <a:r>
                  <a:rPr lang="en-US" sz="1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If </a:t>
                </a:r>
                <a:r>
                  <a:rPr lang="en-US"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μ</a:t>
                </a:r>
                <a14:m>
                  <m:oMath xmlns:m="http://schemas.openxmlformats.org/officeDocument/2006/math">
                    <m:r>
                      <a:rPr lang="ar-SA" sz="1800" b="0" i="0"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 </m:t>
                    </m:r>
                    <m:r>
                      <a:rPr lang="en-US" sz="1800" b="0"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&gt;</m:t>
                    </m:r>
                  </m:oMath>
                </a14:m>
                <a:r>
                  <a:rPr lang="en-US"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0.1M it is necessary to experimentally determine </a:t>
                </a:r>
                <a14:m>
                  <m:oMath xmlns:m="http://schemas.openxmlformats.org/officeDocument/2006/math">
                    <m:r>
                      <a:rPr lang="en-US" altLang="tr-TR" sz="1800" b="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𝛾</m:t>
                    </m:r>
                    <m:r>
                      <a:rPr lang="en-US" altLang="tr-TR" sz="1800" b="0" i="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otherwise use the reference table as an approximation.</a:t>
                </a:r>
              </a:p>
              <a:p>
                <a:pPr marL="277813" lvl="1" indent="179388" eaLnBrk="1" hangingPunct="1">
                  <a:buClr>
                    <a:srgbClr val="CC3300"/>
                  </a:buClr>
                  <a:buSzPct val="60000"/>
                  <a:buFont typeface="Wingdings" pitchFamily="2" charset="2"/>
                  <a:buNone/>
                </a:pPr>
                <a:endParaRPr lang="en-IQ" altLang="en-IQ" sz="1600" b="1" dirty="0">
                  <a:latin typeface="Times New Roman" panose="02020603050405020304" pitchFamily="18" charset="0"/>
                  <a:cs typeface="Times New Roman" panose="02020603050405020304" pitchFamily="18" charset="0"/>
                </a:endParaRPr>
              </a:p>
              <a:p>
                <a:pPr marL="277813" lvl="1" indent="179388" eaLnBrk="1" hangingPunct="1">
                  <a:buClr>
                    <a:srgbClr val="CC3300"/>
                  </a:buClr>
                  <a:buSzPct val="60000"/>
                  <a:buFont typeface="Wingdings" pitchFamily="2" charset="2"/>
                  <a:buNone/>
                </a:pPr>
                <a:r>
                  <a:rPr lang="en-US" altLang="en-IQ" sz="1800" b="0" i="1" u="sng" dirty="0">
                    <a:solidFill>
                      <a:srgbClr val="CC3300"/>
                    </a:solidFill>
                    <a:latin typeface="Times New Roman" panose="02020603050405020304" pitchFamily="18" charset="0"/>
                    <a:cs typeface="Times New Roman" panose="02020603050405020304" pitchFamily="18" charset="0"/>
                  </a:rPr>
                  <a:t>Limitation of Debye-</a:t>
                </a:r>
                <a:r>
                  <a:rPr lang="en-US" altLang="en-IQ" sz="1800" b="0" i="1" u="sng" dirty="0" err="1">
                    <a:solidFill>
                      <a:srgbClr val="CC3300"/>
                    </a:solidFill>
                    <a:latin typeface="Times New Roman" panose="02020603050405020304" pitchFamily="18" charset="0"/>
                    <a:cs typeface="Times New Roman" panose="02020603050405020304" pitchFamily="18" charset="0"/>
                  </a:rPr>
                  <a:t>Hϋckel</a:t>
                </a:r>
                <a:r>
                  <a:rPr lang="en-US" altLang="en-IQ" sz="1800" b="0" i="1" u="sng" dirty="0">
                    <a:solidFill>
                      <a:srgbClr val="CC3300"/>
                    </a:solidFill>
                    <a:latin typeface="Times New Roman" panose="02020603050405020304" pitchFamily="18" charset="0"/>
                    <a:cs typeface="Times New Roman" panose="02020603050405020304" pitchFamily="18" charset="0"/>
                  </a:rPr>
                  <a:t> Equation</a:t>
                </a:r>
              </a:p>
              <a:p>
                <a:pPr marL="411163" lvl="2" indent="217488">
                  <a:buClr>
                    <a:srgbClr val="CC3300"/>
                  </a:buClr>
                  <a:buSzPct val="60000"/>
                  <a:buFont typeface="Wingdings" pitchFamily="2" charset="2"/>
                  <a:buChar char="Ø"/>
                </a:pPr>
                <a:r>
                  <a:rPr lang="en-US" altLang="en-IQ" sz="1800" b="0" dirty="0">
                    <a:latin typeface="Times New Roman" panose="02020603050405020304" pitchFamily="18" charset="0"/>
                    <a:cs typeface="Times New Roman" panose="02020603050405020304" pitchFamily="18" charset="0"/>
                  </a:rPr>
                  <a:t>Debye-</a:t>
                </a:r>
                <a:r>
                  <a:rPr lang="en-US" altLang="en-IQ" sz="1800" b="0" dirty="0" err="1">
                    <a:latin typeface="Times New Roman" panose="02020603050405020304" pitchFamily="18" charset="0"/>
                    <a:cs typeface="Times New Roman" panose="02020603050405020304" pitchFamily="18" charset="0"/>
                  </a:rPr>
                  <a:t>Hϋckel</a:t>
                </a:r>
                <a:r>
                  <a:rPr lang="en-US" altLang="en-IQ" sz="1800" b="0" dirty="0">
                    <a:latin typeface="Times New Roman" panose="02020603050405020304" pitchFamily="18" charset="0"/>
                    <a:cs typeface="Times New Roman" panose="02020603050405020304" pitchFamily="18" charset="0"/>
                  </a:rPr>
                  <a:t> predicts </a:t>
                </a:r>
                <a14:m>
                  <m:oMath xmlns:m="http://schemas.openxmlformats.org/officeDocument/2006/math">
                    <m:r>
                      <a:rPr lang="en-US" altLang="tr-TR"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𝜸</m:t>
                    </m:r>
                    <m:r>
                      <a:rPr lang="en-US" altLang="tr-TR"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en-IQ" sz="1800" b="0" dirty="0">
                    <a:latin typeface="Times New Roman" panose="02020603050405020304" pitchFamily="18" charset="0"/>
                    <a:cs typeface="Times New Roman" panose="02020603050405020304" pitchFamily="18" charset="0"/>
                  </a:rPr>
                  <a:t>decreases as</a:t>
                </a:r>
                <a:r>
                  <a:rPr lang="en-US" altLang="tr-TR" sz="1800" b="1" dirty="0">
                    <a:solidFill>
                      <a:srgbClr val="C00000"/>
                    </a:solidFill>
                    <a:ea typeface="Cambria Math" panose="02040503050406030204" pitchFamily="18" charset="0"/>
                  </a:rPr>
                  <a:t> </a:t>
                </a:r>
                <a14:m>
                  <m:oMath xmlns:m="http://schemas.openxmlformats.org/officeDocument/2006/math">
                    <m:r>
                      <a:rPr lang="en-US" altLang="tr-TR" sz="1800" b="1" i="1">
                        <a:solidFill>
                          <a:srgbClr val="C00000"/>
                        </a:solidFill>
                        <a:latin typeface="Cambria Math" panose="02040503050406030204" pitchFamily="18" charset="0"/>
                        <a:ea typeface="Cambria Math" panose="02040503050406030204" pitchFamily="18" charset="0"/>
                      </a:rPr>
                      <m:t>𝝁</m:t>
                    </m:r>
                  </m:oMath>
                </a14:m>
                <a:r>
                  <a:rPr lang="en-US" altLang="tr-TR" sz="1800" b="1" dirty="0">
                    <a:solidFill>
                      <a:srgbClr val="C00000"/>
                    </a:solidFill>
                    <a:latin typeface="Times New Roman" panose="02020603050405020304" pitchFamily="18" charset="0"/>
                    <a:cs typeface="Times New Roman" panose="02020603050405020304" pitchFamily="18" charset="0"/>
                  </a:rPr>
                  <a:t> </a:t>
                </a:r>
                <a:r>
                  <a:rPr lang="en-US" altLang="en-IQ" sz="1800" b="0" dirty="0">
                    <a:latin typeface="Times New Roman" panose="02020603050405020304" pitchFamily="18" charset="0"/>
                    <a:cs typeface="Times New Roman" panose="02020603050405020304" pitchFamily="18" charset="0"/>
                  </a:rPr>
                  <a:t>increases</a:t>
                </a:r>
              </a:p>
              <a:p>
                <a:pPr marL="411163" lvl="2" indent="0" eaLnBrk="1" hangingPunct="1">
                  <a:buClr>
                    <a:srgbClr val="CC3300"/>
                  </a:buClr>
                  <a:buSzPct val="60000"/>
                  <a:buNone/>
                </a:pPr>
                <a:r>
                  <a:rPr lang="en-US" altLang="en-IQ" sz="1800" dirty="0">
                    <a:solidFill>
                      <a:srgbClr val="C00000"/>
                    </a:solidFill>
                    <a:latin typeface="Times New Roman" panose="02020603050405020304" pitchFamily="18" charset="0"/>
                    <a:cs typeface="Times New Roman" panose="02020603050405020304" pitchFamily="18" charset="0"/>
                  </a:rPr>
                  <a:t>- </a:t>
                </a:r>
                <a:r>
                  <a:rPr lang="en-US" altLang="en-IQ" sz="1800" b="0" dirty="0">
                    <a:solidFill>
                      <a:srgbClr val="C00000"/>
                    </a:solidFill>
                    <a:latin typeface="Times New Roman" panose="02020603050405020304" pitchFamily="18" charset="0"/>
                    <a:cs typeface="Times New Roman" panose="02020603050405020304" pitchFamily="18" charset="0"/>
                  </a:rPr>
                  <a:t>true up to m = 0.10 M</a:t>
                </a:r>
              </a:p>
              <a:p>
                <a:pPr marL="411163" lvl="2" indent="301625" eaLnBrk="1" hangingPunct="1">
                  <a:buClr>
                    <a:srgbClr val="CC3300"/>
                  </a:buClr>
                  <a:buSzPct val="60000"/>
                  <a:buFont typeface="Wingdings" pitchFamily="2" charset="2"/>
                  <a:buChar char="Ø"/>
                </a:pPr>
                <a:r>
                  <a:rPr lang="en-US" altLang="en-IQ" sz="1800" b="0" dirty="0">
                    <a:latin typeface="Times New Roman" panose="02020603050405020304" pitchFamily="18" charset="0"/>
                    <a:cs typeface="Times New Roman" panose="02020603050405020304" pitchFamily="18" charset="0"/>
                  </a:rPr>
                  <a:t>At higher </a:t>
                </a:r>
                <a14:m>
                  <m:oMath xmlns:m="http://schemas.openxmlformats.org/officeDocument/2006/math">
                    <m:r>
                      <a:rPr lang="en-US" altLang="tr-TR" sz="1800" b="1" i="1" smtClean="0">
                        <a:solidFill>
                          <a:srgbClr val="C00000"/>
                        </a:solidFill>
                        <a:latin typeface="Cambria Math" panose="02040503050406030204" pitchFamily="18" charset="0"/>
                        <a:ea typeface="Cambria Math" panose="02040503050406030204" pitchFamily="18" charset="0"/>
                      </a:rPr>
                      <m:t>𝝁</m:t>
                    </m:r>
                  </m:oMath>
                </a14:m>
                <a:r>
                  <a:rPr lang="en-US" altLang="tr-TR" sz="1800" b="1" dirty="0">
                    <a:solidFill>
                      <a:srgbClr val="C00000"/>
                    </a:solidFill>
                    <a:latin typeface="Times New Roman" panose="02020603050405020304" pitchFamily="18" charset="0"/>
                    <a:cs typeface="Times New Roman" panose="02020603050405020304" pitchFamily="18" charset="0"/>
                  </a:rPr>
                  <a:t> </a:t>
                </a:r>
                <a:r>
                  <a:rPr lang="en-US" altLang="en-IQ" sz="1800" b="0" dirty="0">
                    <a:latin typeface="Times New Roman" panose="02020603050405020304" pitchFamily="18" charset="0"/>
                    <a:cs typeface="Times New Roman" panose="02020603050405020304" pitchFamily="18" charset="0"/>
                  </a:rPr>
                  <a:t>, the equation is no longer accurate</a:t>
                </a:r>
              </a:p>
              <a:p>
                <a:pPr marL="411163" lvl="2" indent="0">
                  <a:buClr>
                    <a:srgbClr val="CC3300"/>
                  </a:buClr>
                  <a:buSzPct val="60000"/>
                  <a:buNone/>
                </a:pPr>
                <a:r>
                  <a:rPr lang="en-US" altLang="en-IQ" sz="1800" b="0" dirty="0">
                    <a:solidFill>
                      <a:srgbClr val="C00000"/>
                    </a:solidFill>
                    <a:latin typeface="Times New Roman" panose="02020603050405020304" pitchFamily="18" charset="0"/>
                    <a:cs typeface="Times New Roman" panose="02020603050405020304" pitchFamily="18" charset="0"/>
                  </a:rPr>
                  <a:t>- </a:t>
                </a:r>
                <a:r>
                  <a:rPr lang="en-US" altLang="en-IQ" sz="1800" dirty="0">
                    <a:solidFill>
                      <a:srgbClr val="C00000"/>
                    </a:solidFill>
                    <a:latin typeface="Times New Roman" panose="02020603050405020304" pitchFamily="18" charset="0"/>
                    <a:cs typeface="Times New Roman" panose="02020603050405020304" pitchFamily="18" charset="0"/>
                  </a:rPr>
                  <a:t>at </a:t>
                </a:r>
                <a14:m>
                  <m:oMath xmlns:m="http://schemas.openxmlformats.org/officeDocument/2006/math">
                    <m:r>
                      <a:rPr lang="en-US" altLang="tr-TR" sz="1800" b="1" i="1" smtClean="0">
                        <a:solidFill>
                          <a:srgbClr val="C00000"/>
                        </a:solidFill>
                        <a:latin typeface="Cambria Math" panose="02040503050406030204" pitchFamily="18" charset="0"/>
                        <a:ea typeface="Cambria Math" panose="02040503050406030204" pitchFamily="18" charset="0"/>
                      </a:rPr>
                      <m:t>𝝁</m:t>
                    </m:r>
                  </m:oMath>
                </a14:m>
                <a:r>
                  <a:rPr lang="en-US" altLang="en-IQ" sz="1800" dirty="0">
                    <a:solidFill>
                      <a:srgbClr val="C00000"/>
                    </a:solidFill>
                    <a:latin typeface="Times New Roman" panose="02020603050405020304" pitchFamily="18" charset="0"/>
                    <a:cs typeface="Times New Roman" panose="02020603050405020304" pitchFamily="18" charset="0"/>
                  </a:rPr>
                  <a:t> ≥ 0.5 M, most ions actually show an increase in </a:t>
                </a:r>
                <a14:m>
                  <m:oMath xmlns:m="http://schemas.openxmlformats.org/officeDocument/2006/math">
                    <m:r>
                      <a:rPr lang="en-US" altLang="tr-TR"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𝜸</m:t>
                    </m:r>
                  </m:oMath>
                </a14:m>
                <a:r>
                  <a:rPr lang="en-US" altLang="en-IQ" sz="1800" dirty="0">
                    <a:solidFill>
                      <a:srgbClr val="C00000"/>
                    </a:solidFill>
                    <a:latin typeface="Times New Roman" panose="02020603050405020304" pitchFamily="18" charset="0"/>
                    <a:cs typeface="Times New Roman" panose="02020603050405020304" pitchFamily="18" charset="0"/>
                  </a:rPr>
                  <a:t>  with an increase in </a:t>
                </a:r>
                <a14:m>
                  <m:oMath xmlns:m="http://schemas.openxmlformats.org/officeDocument/2006/math">
                    <m:r>
                      <a:rPr lang="en-US" altLang="tr-TR" sz="1800" b="1" i="1">
                        <a:solidFill>
                          <a:srgbClr val="C00000"/>
                        </a:solidFill>
                        <a:latin typeface="Cambria Math" panose="02040503050406030204" pitchFamily="18" charset="0"/>
                        <a:ea typeface="Cambria Math" panose="02040503050406030204" pitchFamily="18" charset="0"/>
                      </a:rPr>
                      <m:t>𝝁</m:t>
                    </m:r>
                  </m:oMath>
                </a14:m>
                <a:r>
                  <a:rPr lang="en-US" altLang="en-IQ" sz="1800" dirty="0">
                    <a:solidFill>
                      <a:srgbClr val="C00000"/>
                    </a:solidFill>
                    <a:latin typeface="Times New Roman" panose="02020603050405020304" pitchFamily="18" charset="0"/>
                    <a:cs typeface="Times New Roman" panose="02020603050405020304" pitchFamily="18" charset="0"/>
                  </a:rPr>
                  <a:t> </a:t>
                </a:r>
              </a:p>
              <a:p>
                <a:pPr marL="411163" lvl="2" indent="-49213" eaLnBrk="1" hangingPunct="1">
                  <a:buClr>
                    <a:srgbClr val="CC3300"/>
                  </a:buClr>
                  <a:buSzPct val="60000"/>
                  <a:buFont typeface="Wingdings" pitchFamily="2" charset="2"/>
                  <a:buNone/>
                </a:pPr>
                <a:r>
                  <a:rPr lang="en-US" altLang="en-IQ" sz="1800" dirty="0">
                    <a:solidFill>
                      <a:srgbClr val="C00000"/>
                    </a:solidFill>
                    <a:latin typeface="Times New Roman" panose="02020603050405020304" pitchFamily="18" charset="0"/>
                    <a:cs typeface="Times New Roman" panose="02020603050405020304" pitchFamily="18" charset="0"/>
                  </a:rPr>
                  <a:t> - at higher</a:t>
                </a:r>
                <a:r>
                  <a:rPr lang="en-US" altLang="tr-TR" sz="1800" b="1" dirty="0">
                    <a:solidFill>
                      <a:srgbClr val="C00000"/>
                    </a:solidFill>
                    <a:ea typeface="Cambria Math" panose="02040503050406030204" pitchFamily="18" charset="0"/>
                  </a:rPr>
                  <a:t> </a:t>
                </a:r>
                <a14:m>
                  <m:oMath xmlns:m="http://schemas.openxmlformats.org/officeDocument/2006/math">
                    <m:r>
                      <a:rPr lang="en-US" altLang="tr-TR" sz="1800" b="1" i="1" smtClean="0">
                        <a:solidFill>
                          <a:srgbClr val="C00000"/>
                        </a:solidFill>
                        <a:latin typeface="Cambria Math" panose="02040503050406030204" pitchFamily="18" charset="0"/>
                        <a:ea typeface="Cambria Math" panose="02040503050406030204" pitchFamily="18" charset="0"/>
                      </a:rPr>
                      <m:t>𝝁</m:t>
                    </m:r>
                  </m:oMath>
                </a14:m>
                <a:r>
                  <a:rPr lang="en-US" altLang="en-IQ" sz="1800" dirty="0">
                    <a:solidFill>
                      <a:srgbClr val="C00000"/>
                    </a:solidFill>
                    <a:latin typeface="Times New Roman" panose="02020603050405020304" pitchFamily="18" charset="0"/>
                    <a:cs typeface="Times New Roman" panose="02020603050405020304" pitchFamily="18" charset="0"/>
                  </a:rPr>
                  <a:t>, solvent is actually a mixture instead of just water</a:t>
                </a:r>
              </a:p>
              <a:p>
                <a:endParaRPr lang="en-US" altLang="tr-TR" sz="1600" dirty="0">
                  <a:latin typeface="Times New Roman" panose="02020603050405020304" pitchFamily="18" charset="0"/>
                  <a:cs typeface="Times New Roman" panose="02020603050405020304" pitchFamily="18" charset="0"/>
                </a:endParaRPr>
              </a:p>
              <a:p>
                <a:endParaRPr lang="en-US" altLang="tr-TR" sz="1600" dirty="0">
                  <a:solidFill>
                    <a:srgbClr val="3333CC"/>
                  </a:solidFill>
                  <a:latin typeface="Times New Roman" panose="02020603050405020304" pitchFamily="18" charset="0"/>
                  <a:cs typeface="Times New Roman" panose="02020603050405020304" pitchFamily="18" charset="0"/>
                </a:endParaRPr>
              </a:p>
              <a:p>
                <a:endParaRPr lang="en-IQ" sz="16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B008FEE6-6999-8143-AC46-0DFD54B6CC96}"/>
                  </a:ext>
                </a:extLst>
              </p:cNvPr>
              <p:cNvSpPr>
                <a:spLocks noGrp="1" noRot="1" noChangeAspect="1" noMove="1" noResize="1" noEditPoints="1" noAdjustHandles="1" noChangeArrowheads="1" noChangeShapeType="1" noTextEdit="1"/>
              </p:cNvSpPr>
              <p:nvPr>
                <p:ph idx="1"/>
              </p:nvPr>
            </p:nvSpPr>
            <p:spPr>
              <a:xfrm>
                <a:off x="0" y="24384"/>
                <a:ext cx="12192000" cy="6858000"/>
              </a:xfrm>
              <a:blipFill>
                <a:blip r:embed="rId2"/>
                <a:stretch>
                  <a:fillRect l="-416" t="-739"/>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1C8CB496-34AB-954C-82D2-13AA87B397AF}"/>
              </a:ext>
            </a:extLst>
          </p:cNvPr>
          <p:cNvSpPr>
            <a:spLocks noGrp="1"/>
          </p:cNvSpPr>
          <p:nvPr>
            <p:ph type="sldNum" sz="quarter" idx="12"/>
          </p:nvPr>
        </p:nvSpPr>
        <p:spPr/>
        <p:txBody>
          <a:bodyPr/>
          <a:lstStyle/>
          <a:p>
            <a:fld id="{6922B37E-6FAD-AE4E-AFEB-EA2EE6BF0F32}" type="slidenum">
              <a:rPr lang="en-IQ" smtClean="0"/>
              <a:t>53</a:t>
            </a:fld>
            <a:endParaRPr lang="en-IQ"/>
          </a:p>
        </p:txBody>
      </p:sp>
      <p:pic>
        <p:nvPicPr>
          <p:cNvPr id="9" name="Picture 8">
            <a:extLst>
              <a:ext uri="{FF2B5EF4-FFF2-40B4-BE49-F238E27FC236}">
                <a16:creationId xmlns:a16="http://schemas.microsoft.com/office/drawing/2014/main" id="{469AADF5-0EA8-0C40-82FF-242D20855272}"/>
              </a:ext>
            </a:extLst>
          </p:cNvPr>
          <p:cNvPicPr>
            <a:picLocks noChangeAspect="1"/>
          </p:cNvPicPr>
          <p:nvPr/>
        </p:nvPicPr>
        <p:blipFill rotWithShape="1">
          <a:blip r:embed="rId3"/>
          <a:srcRect l="14435" t="18538" r="10858" b="58735"/>
          <a:stretch/>
        </p:blipFill>
        <p:spPr>
          <a:xfrm>
            <a:off x="7508054" y="1062919"/>
            <a:ext cx="3438145" cy="654883"/>
          </a:xfrm>
          <a:prstGeom prst="rect">
            <a:avLst/>
          </a:prstGeom>
          <a:ln w="19050">
            <a:solidFill>
              <a:schemeClr val="accent5">
                <a:lumMod val="75000"/>
              </a:schemeClr>
            </a:solidFill>
          </a:ln>
        </p:spPr>
      </p:pic>
    </p:spTree>
    <p:extLst>
      <p:ext uri="{BB962C8B-B14F-4D97-AF65-F5344CB8AC3E}">
        <p14:creationId xmlns:p14="http://schemas.microsoft.com/office/powerpoint/2010/main" val="36876961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86ABA4-B2BA-6D43-A66A-60BF432BBE4B}"/>
              </a:ext>
            </a:extLst>
          </p:cNvPr>
          <p:cNvSpPr>
            <a:spLocks noGrp="1"/>
          </p:cNvSpPr>
          <p:nvPr>
            <p:ph type="sldNum" sz="quarter" idx="12"/>
          </p:nvPr>
        </p:nvSpPr>
        <p:spPr>
          <a:xfrm>
            <a:off x="9293352" y="6453187"/>
            <a:ext cx="2743200" cy="365125"/>
          </a:xfrm>
        </p:spPr>
        <p:txBody>
          <a:bodyPr/>
          <a:lstStyle/>
          <a:p>
            <a:fld id="{6922B37E-6FAD-AE4E-AFEB-EA2EE6BF0F32}" type="slidenum">
              <a:rPr lang="en-IQ" smtClean="0"/>
              <a:t>54</a:t>
            </a:fld>
            <a:endParaRPr lang="en-IQ" dirty="0"/>
          </a:p>
        </p:txBody>
      </p:sp>
      <p:pic>
        <p:nvPicPr>
          <p:cNvPr id="5" name="Picture 4" descr="act-tbl">
            <a:extLst>
              <a:ext uri="{FF2B5EF4-FFF2-40B4-BE49-F238E27FC236}">
                <a16:creationId xmlns:a16="http://schemas.microsoft.com/office/drawing/2014/main" id="{C527F17E-D655-0042-B8DA-6F0015EAD2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2" t="1747" r="1211" b="5634"/>
          <a:stretch/>
        </p:blipFill>
        <p:spPr bwMode="auto">
          <a:xfrm>
            <a:off x="155448" y="385224"/>
            <a:ext cx="11597640" cy="629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AC46D80-6DCF-4447-912A-3D8DC70FEA9D}"/>
              </a:ext>
            </a:extLst>
          </p:cNvPr>
          <p:cNvPicPr>
            <a:picLocks noChangeAspect="1"/>
          </p:cNvPicPr>
          <p:nvPr/>
        </p:nvPicPr>
        <p:blipFill rotWithShape="1">
          <a:blip r:embed="rId3"/>
          <a:srcRect l="38559" t="9194" r="25525" b="83715"/>
          <a:stretch/>
        </p:blipFill>
        <p:spPr>
          <a:xfrm>
            <a:off x="6827520" y="136526"/>
            <a:ext cx="3011424" cy="475488"/>
          </a:xfrm>
          <a:prstGeom prst="rect">
            <a:avLst/>
          </a:prstGeom>
        </p:spPr>
      </p:pic>
    </p:spTree>
    <p:extLst>
      <p:ext uri="{BB962C8B-B14F-4D97-AF65-F5344CB8AC3E}">
        <p14:creationId xmlns:p14="http://schemas.microsoft.com/office/powerpoint/2010/main" val="3205154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4D6BF7-A0F3-084C-A1B6-016D4A8E8C51}"/>
              </a:ext>
            </a:extLst>
          </p:cNvPr>
          <p:cNvSpPr>
            <a:spLocks noGrp="1"/>
          </p:cNvSpPr>
          <p:nvPr>
            <p:ph type="sldNum" sz="quarter" idx="12"/>
          </p:nvPr>
        </p:nvSpPr>
        <p:spPr/>
        <p:txBody>
          <a:bodyPr/>
          <a:lstStyle/>
          <a:p>
            <a:fld id="{6922B37E-6FAD-AE4E-AFEB-EA2EE6BF0F32}" type="slidenum">
              <a:rPr lang="en-IQ" smtClean="0"/>
              <a:t>55</a:t>
            </a:fld>
            <a:endParaRPr lang="en-IQ"/>
          </a:p>
        </p:txBody>
      </p:sp>
      <p:pic>
        <p:nvPicPr>
          <p:cNvPr id="12" name="Picture 11">
            <a:extLst>
              <a:ext uri="{FF2B5EF4-FFF2-40B4-BE49-F238E27FC236}">
                <a16:creationId xmlns:a16="http://schemas.microsoft.com/office/drawing/2014/main" id="{7D7E68AB-FC2D-0A4F-9FD8-D42209782319}"/>
              </a:ext>
            </a:extLst>
          </p:cNvPr>
          <p:cNvPicPr>
            <a:picLocks noChangeAspect="1"/>
          </p:cNvPicPr>
          <p:nvPr/>
        </p:nvPicPr>
        <p:blipFill rotWithShape="1">
          <a:blip r:embed="rId2"/>
          <a:srcRect l="9376" t="10196" r="3722"/>
          <a:stretch/>
        </p:blipFill>
        <p:spPr>
          <a:xfrm>
            <a:off x="2609461" y="3494864"/>
            <a:ext cx="6777834" cy="3249764"/>
          </a:xfrm>
          <a:prstGeom prst="rect">
            <a:avLst/>
          </a:prstGeom>
          <a:ln>
            <a:solidFill>
              <a:srgbClr val="7030A0"/>
            </a:solidFill>
          </a:ln>
        </p:spPr>
      </p:pic>
      <p:sp>
        <p:nvSpPr>
          <p:cNvPr id="13" name="Rectangle 12">
            <a:extLst>
              <a:ext uri="{FF2B5EF4-FFF2-40B4-BE49-F238E27FC236}">
                <a16:creationId xmlns:a16="http://schemas.microsoft.com/office/drawing/2014/main" id="{DFADD9DA-C479-4146-B69D-74EF876E24FC}"/>
              </a:ext>
            </a:extLst>
          </p:cNvPr>
          <p:cNvSpPr/>
          <p:nvPr/>
        </p:nvSpPr>
        <p:spPr>
          <a:xfrm>
            <a:off x="4376928" y="0"/>
            <a:ext cx="1389888"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pic>
        <p:nvPicPr>
          <p:cNvPr id="16" name="Picture 15">
            <a:extLst>
              <a:ext uri="{FF2B5EF4-FFF2-40B4-BE49-F238E27FC236}">
                <a16:creationId xmlns:a16="http://schemas.microsoft.com/office/drawing/2014/main" id="{35673DE0-C02D-0F40-ACA4-92708F953A2B}"/>
              </a:ext>
            </a:extLst>
          </p:cNvPr>
          <p:cNvPicPr>
            <a:picLocks noChangeAspect="1"/>
          </p:cNvPicPr>
          <p:nvPr/>
        </p:nvPicPr>
        <p:blipFill>
          <a:blip r:embed="rId3"/>
          <a:stretch>
            <a:fillRect/>
          </a:stretch>
        </p:blipFill>
        <p:spPr>
          <a:xfrm>
            <a:off x="5998378" y="113372"/>
            <a:ext cx="5969000" cy="3136392"/>
          </a:xfrm>
          <a:prstGeom prst="rect">
            <a:avLst/>
          </a:prstGeom>
          <a:ln>
            <a:solidFill>
              <a:srgbClr val="7030A0"/>
            </a:solidFill>
          </a:ln>
        </p:spPr>
      </p:pic>
      <p:pic>
        <p:nvPicPr>
          <p:cNvPr id="18" name="Picture 17">
            <a:extLst>
              <a:ext uri="{FF2B5EF4-FFF2-40B4-BE49-F238E27FC236}">
                <a16:creationId xmlns:a16="http://schemas.microsoft.com/office/drawing/2014/main" id="{247F59DB-7753-DC4F-86DE-6065C0B435FD}"/>
              </a:ext>
            </a:extLst>
          </p:cNvPr>
          <p:cNvPicPr>
            <a:picLocks noChangeAspect="1"/>
          </p:cNvPicPr>
          <p:nvPr/>
        </p:nvPicPr>
        <p:blipFill rotWithShape="1">
          <a:blip r:embed="rId4"/>
          <a:srcRect t="17554" r="9003"/>
          <a:stretch/>
        </p:blipFill>
        <p:spPr>
          <a:xfrm>
            <a:off x="38198" y="55420"/>
            <a:ext cx="5346602" cy="3363137"/>
          </a:xfrm>
          <a:prstGeom prst="rect">
            <a:avLst/>
          </a:prstGeom>
          <a:ln>
            <a:solidFill>
              <a:srgbClr val="7030A0"/>
            </a:solidFill>
          </a:ln>
        </p:spPr>
      </p:pic>
    </p:spTree>
    <p:extLst>
      <p:ext uri="{BB962C8B-B14F-4D97-AF65-F5344CB8AC3E}">
        <p14:creationId xmlns:p14="http://schemas.microsoft.com/office/powerpoint/2010/main" val="17058691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3D8CD3-2472-9E47-8BCF-33295717C5C8}"/>
                  </a:ext>
                </a:extLst>
              </p:cNvPr>
              <p:cNvSpPr>
                <a:spLocks noGrp="1"/>
              </p:cNvSpPr>
              <p:nvPr>
                <p:ph idx="1"/>
              </p:nvPr>
            </p:nvSpPr>
            <p:spPr>
              <a:xfrm>
                <a:off x="369277" y="325070"/>
                <a:ext cx="11658600" cy="6222034"/>
              </a:xfrm>
            </p:spPr>
            <p:txBody>
              <a:bodyPr>
                <a:normAutofit/>
              </a:bodyPr>
              <a:lstStyle/>
              <a:p>
                <a:r>
                  <a:rPr lang="en-US" altLang="en-IQ" sz="1800" b="0" dirty="0">
                    <a:latin typeface="Times New Roman" panose="02020603050405020304" pitchFamily="18" charset="0"/>
                    <a:cs typeface="Times New Roman" panose="02020603050405020304" pitchFamily="18" charset="0"/>
                  </a:rPr>
                  <a:t>What is the activity coefficient of Hg</a:t>
                </a:r>
                <a:r>
                  <a:rPr lang="en-US" altLang="en-IQ" sz="1800" b="0" baseline="-25000" dirty="0">
                    <a:latin typeface="Times New Roman" panose="02020603050405020304" pitchFamily="18" charset="0"/>
                    <a:cs typeface="Times New Roman" panose="02020603050405020304" pitchFamily="18" charset="0"/>
                  </a:rPr>
                  <a:t>2</a:t>
                </a:r>
                <a:r>
                  <a:rPr lang="en-US" altLang="en-IQ" sz="1800" b="0" baseline="30000" dirty="0">
                    <a:latin typeface="Times New Roman" panose="02020603050405020304" pitchFamily="18" charset="0"/>
                    <a:cs typeface="Times New Roman" panose="02020603050405020304" pitchFamily="18" charset="0"/>
                  </a:rPr>
                  <a:t>2+</a:t>
                </a:r>
                <a:r>
                  <a:rPr lang="en-US" altLang="en-IQ" sz="1800" b="0" dirty="0">
                    <a:latin typeface="Times New Roman" panose="02020603050405020304" pitchFamily="18" charset="0"/>
                    <a:cs typeface="Times New Roman" panose="02020603050405020304" pitchFamily="18" charset="0"/>
                  </a:rPr>
                  <a:t> in a solution of 0.033 M Hg</a:t>
                </a:r>
                <a:r>
                  <a:rPr lang="en-US" altLang="en-IQ" sz="1800" b="0" baseline="-25000" dirty="0">
                    <a:latin typeface="Times New Roman" panose="02020603050405020304" pitchFamily="18" charset="0"/>
                    <a:cs typeface="Times New Roman" panose="02020603050405020304" pitchFamily="18" charset="0"/>
                  </a:rPr>
                  <a:t>2</a:t>
                </a:r>
                <a:r>
                  <a:rPr lang="en-US" altLang="en-IQ" sz="1800" b="0" dirty="0">
                    <a:latin typeface="Times New Roman" panose="02020603050405020304" pitchFamily="18" charset="0"/>
                    <a:cs typeface="Times New Roman" panose="02020603050405020304" pitchFamily="18" charset="0"/>
                  </a:rPr>
                  <a:t>(NO</a:t>
                </a:r>
                <a:r>
                  <a:rPr lang="en-US" altLang="en-IQ" sz="1800" b="0" baseline="-25000" dirty="0">
                    <a:latin typeface="Times New Roman" panose="02020603050405020304" pitchFamily="18" charset="0"/>
                    <a:cs typeface="Times New Roman" panose="02020603050405020304" pitchFamily="18" charset="0"/>
                  </a:rPr>
                  <a:t>3</a:t>
                </a:r>
                <a:r>
                  <a:rPr lang="en-US" altLang="en-IQ" sz="1800" b="0" dirty="0">
                    <a:latin typeface="Times New Roman" panose="02020603050405020304" pitchFamily="18" charset="0"/>
                    <a:cs typeface="Times New Roman" panose="02020603050405020304" pitchFamily="18" charset="0"/>
                  </a:rPr>
                  <a:t>)</a:t>
                </a:r>
                <a:r>
                  <a:rPr lang="en-US" altLang="en-IQ" sz="1800" b="0" baseline="-25000" dirty="0">
                    <a:latin typeface="Times New Roman" panose="02020603050405020304" pitchFamily="18" charset="0"/>
                    <a:cs typeface="Times New Roman" panose="02020603050405020304" pitchFamily="18" charset="0"/>
                  </a:rPr>
                  <a:t>2</a:t>
                </a:r>
                <a:r>
                  <a:rPr lang="en-US" altLang="en-IQ" sz="1800" b="0" dirty="0">
                    <a:latin typeface="Times New Roman" panose="02020603050405020304" pitchFamily="18" charset="0"/>
                    <a:cs typeface="Times New Roman" panose="02020603050405020304" pitchFamily="18" charset="0"/>
                  </a:rPr>
                  <a:t>?</a:t>
                </a:r>
              </a:p>
              <a:p>
                <a:r>
                  <a:rPr lang="en-US" altLang="en-IQ" sz="1800" b="1" u="sng" dirty="0">
                    <a:solidFill>
                      <a:schemeClr val="accent2"/>
                    </a:solidFill>
                    <a:latin typeface="Times New Roman" panose="02020603050405020304" pitchFamily="18" charset="0"/>
                    <a:cs typeface="Times New Roman" panose="02020603050405020304" pitchFamily="18" charset="0"/>
                  </a:rPr>
                  <a:t>Solution:</a:t>
                </a:r>
                <a:r>
                  <a:rPr lang="en-US" altLang="en-IQ" sz="1800" b="1" dirty="0">
                    <a:solidFill>
                      <a:schemeClr val="accent2"/>
                    </a:solidFill>
                    <a:latin typeface="Times New Roman" panose="02020603050405020304" pitchFamily="18" charset="0"/>
                    <a:cs typeface="Times New Roman" panose="02020603050405020304" pitchFamily="18" charset="0"/>
                  </a:rPr>
                  <a:t> Step 1 – Determine </a:t>
                </a:r>
                <a14:m>
                  <m:oMath xmlns:m="http://schemas.openxmlformats.org/officeDocument/2006/math">
                    <m:r>
                      <a:rPr lang="en-US" altLang="en-IQ" sz="1800" b="1" i="1" dirty="0" smtClean="0">
                        <a:solidFill>
                          <a:schemeClr val="accent2"/>
                        </a:solidFill>
                        <a:latin typeface="Cambria Math" panose="02040503050406030204" pitchFamily="18" charset="0"/>
                        <a:ea typeface="Cambria Math" panose="02040503050406030204" pitchFamily="18" charset="0"/>
                        <a:cs typeface="Times New Roman" panose="02020603050405020304" pitchFamily="18" charset="0"/>
                      </a:rPr>
                      <m:t>𝛍</m:t>
                    </m:r>
                  </m:oMath>
                </a14:m>
                <a:endParaRPr lang="en-IQ" sz="18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EE3D8CD3-2472-9E47-8BCF-33295717C5C8}"/>
                  </a:ext>
                </a:extLst>
              </p:cNvPr>
              <p:cNvSpPr>
                <a:spLocks noGrp="1" noRot="1" noChangeAspect="1" noMove="1" noResize="1" noEditPoints="1" noAdjustHandles="1" noChangeArrowheads="1" noChangeShapeType="1" noTextEdit="1"/>
              </p:cNvSpPr>
              <p:nvPr>
                <p:ph idx="1"/>
              </p:nvPr>
            </p:nvSpPr>
            <p:spPr>
              <a:xfrm>
                <a:off x="369277" y="325070"/>
                <a:ext cx="11658600" cy="6222034"/>
              </a:xfrm>
              <a:blipFill>
                <a:blip r:embed="rId3"/>
                <a:stretch>
                  <a:fillRect l="-435" t="-815"/>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01CA5982-465E-0D4B-B8E7-286C7D69BDA1}"/>
              </a:ext>
            </a:extLst>
          </p:cNvPr>
          <p:cNvSpPr>
            <a:spLocks noGrp="1"/>
          </p:cNvSpPr>
          <p:nvPr>
            <p:ph type="sldNum" sz="quarter" idx="12"/>
          </p:nvPr>
        </p:nvSpPr>
        <p:spPr/>
        <p:txBody>
          <a:bodyPr/>
          <a:lstStyle/>
          <a:p>
            <a:fld id="{6922B37E-6FAD-AE4E-AFEB-EA2EE6BF0F32}" type="slidenum">
              <a:rPr lang="en-IQ" smtClean="0"/>
              <a:t>56</a:t>
            </a:fld>
            <a:endParaRPr lang="en-IQ"/>
          </a:p>
        </p:txBody>
      </p:sp>
      <p:graphicFrame>
        <p:nvGraphicFramePr>
          <p:cNvPr id="5" name="Object 7">
            <a:extLst>
              <a:ext uri="{FF2B5EF4-FFF2-40B4-BE49-F238E27FC236}">
                <a16:creationId xmlns:a16="http://schemas.microsoft.com/office/drawing/2014/main" id="{77824577-C768-404D-80CE-0EEFBB7CC8C4}"/>
              </a:ext>
            </a:extLst>
          </p:cNvPr>
          <p:cNvGraphicFramePr>
            <a:graphicFrameLocks noChangeAspect="1"/>
          </p:cNvGraphicFramePr>
          <p:nvPr>
            <p:extLst>
              <p:ext uri="{D42A27DB-BD31-4B8C-83A1-F6EECF244321}">
                <p14:modId xmlns:p14="http://schemas.microsoft.com/office/powerpoint/2010/main" val="1075290148"/>
              </p:ext>
            </p:extLst>
          </p:nvPr>
        </p:nvGraphicFramePr>
        <p:xfrm>
          <a:off x="2026451" y="1210173"/>
          <a:ext cx="5397500" cy="1873250"/>
        </p:xfrm>
        <a:graphic>
          <a:graphicData uri="http://schemas.openxmlformats.org/presentationml/2006/ole">
            <mc:AlternateContent xmlns:mc="http://schemas.openxmlformats.org/markup-compatibility/2006">
              <mc:Choice xmlns:v="urn:schemas-microsoft-com:vml" Requires="v">
                <p:oleObj spid="_x0000_s5213" name="Equation" r:id="rId4" imgW="83388200" imgH="28968700" progId="Equation.3">
                  <p:embed/>
                </p:oleObj>
              </mc:Choice>
              <mc:Fallback>
                <p:oleObj name="Equation" r:id="rId4" imgW="83388200" imgH="28968700" progId="Equation.3">
                  <p:embed/>
                  <p:pic>
                    <p:nvPicPr>
                      <p:cNvPr id="5122" name="Object 7">
                        <a:extLst>
                          <a:ext uri="{FF2B5EF4-FFF2-40B4-BE49-F238E27FC236}">
                            <a16:creationId xmlns:a16="http://schemas.microsoft.com/office/drawing/2014/main" id="{846245D1-00D6-F844-8611-6BCCEF103D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6451" y="1210173"/>
                        <a:ext cx="5397500" cy="187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a:extLst>
              <a:ext uri="{FF2B5EF4-FFF2-40B4-BE49-F238E27FC236}">
                <a16:creationId xmlns:a16="http://schemas.microsoft.com/office/drawing/2014/main" id="{64BE88D2-AB3A-F44A-857A-9B5A58D1F649}"/>
              </a:ext>
            </a:extLst>
          </p:cNvPr>
          <p:cNvSpPr txBox="1"/>
          <p:nvPr/>
        </p:nvSpPr>
        <p:spPr>
          <a:xfrm>
            <a:off x="266700" y="3528357"/>
            <a:ext cx="11658600" cy="369332"/>
          </a:xfrm>
          <a:prstGeom prst="rect">
            <a:avLst/>
          </a:prstGeom>
          <a:noFill/>
        </p:spPr>
        <p:txBody>
          <a:bodyPr wrap="square">
            <a:spAutoFit/>
          </a:bodyPr>
          <a:lstStyle/>
          <a:p>
            <a:pPr eaLnBrk="1" hangingPunct="1"/>
            <a:r>
              <a:rPr lang="en-US" altLang="en-IQ" sz="1800" b="1" u="sng" dirty="0">
                <a:solidFill>
                  <a:schemeClr val="accent2"/>
                </a:solidFill>
                <a:latin typeface="Times New Roman" panose="02020603050405020304" pitchFamily="18" charset="0"/>
                <a:cs typeface="Times New Roman" panose="02020603050405020304" pitchFamily="18" charset="0"/>
              </a:rPr>
              <a:t>Solution:</a:t>
            </a:r>
            <a:r>
              <a:rPr lang="en-US" altLang="en-IQ" sz="1800" b="1" dirty="0">
                <a:solidFill>
                  <a:schemeClr val="accent2"/>
                </a:solidFill>
                <a:latin typeface="Times New Roman" panose="02020603050405020304" pitchFamily="18" charset="0"/>
                <a:cs typeface="Times New Roman" panose="02020603050405020304" pitchFamily="18" charset="0"/>
              </a:rPr>
              <a:t> Step 2 – Identify the Activity Coefficient from the table at corresponding ionic strength.</a:t>
            </a:r>
            <a:endParaRPr lang="en-US" altLang="en-IQ" sz="1800" b="1" u="sng" dirty="0">
              <a:solidFill>
                <a:schemeClr val="accent2"/>
              </a:solidFill>
              <a:latin typeface="Times New Roman" panose="02020603050405020304" pitchFamily="18" charset="0"/>
              <a:cs typeface="Times New Roman" panose="02020603050405020304" pitchFamily="18" charset="0"/>
            </a:endParaRPr>
          </a:p>
        </p:txBody>
      </p:sp>
      <p:grpSp>
        <p:nvGrpSpPr>
          <p:cNvPr id="8" name="Group 9">
            <a:extLst>
              <a:ext uri="{FF2B5EF4-FFF2-40B4-BE49-F238E27FC236}">
                <a16:creationId xmlns:a16="http://schemas.microsoft.com/office/drawing/2014/main" id="{FEDD2E77-31B3-EC43-AADE-BE1DBF48674A}"/>
              </a:ext>
            </a:extLst>
          </p:cNvPr>
          <p:cNvGrpSpPr>
            <a:grpSpLocks/>
          </p:cNvGrpSpPr>
          <p:nvPr/>
        </p:nvGrpSpPr>
        <p:grpSpPr bwMode="auto">
          <a:xfrm>
            <a:off x="814388" y="3989404"/>
            <a:ext cx="9021763" cy="995363"/>
            <a:chOff x="42" y="2208"/>
            <a:chExt cx="5683" cy="627"/>
          </a:xfrm>
        </p:grpSpPr>
        <p:pic>
          <p:nvPicPr>
            <p:cNvPr id="9" name="Picture 7" descr="act-tbl">
              <a:extLst>
                <a:ext uri="{FF2B5EF4-FFF2-40B4-BE49-F238E27FC236}">
                  <a16:creationId xmlns:a16="http://schemas.microsoft.com/office/drawing/2014/main" id="{92EEF6C7-D795-9841-9C80-3FAD3831F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31" t="70422" r="1266" b="25633"/>
            <a:stretch>
              <a:fillRect/>
            </a:stretch>
          </p:blipFill>
          <p:spPr bwMode="auto">
            <a:xfrm>
              <a:off x="171" y="2633"/>
              <a:ext cx="546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act-tbl">
              <a:extLst>
                <a:ext uri="{FF2B5EF4-FFF2-40B4-BE49-F238E27FC236}">
                  <a16:creationId xmlns:a16="http://schemas.microsoft.com/office/drawing/2014/main" id="{899B9357-DB99-FA48-BAE7-F1BBE3FB9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5634" b="86620"/>
            <a:stretch>
              <a:fillRect/>
            </a:stretch>
          </p:blipFill>
          <p:spPr bwMode="auto">
            <a:xfrm>
              <a:off x="42" y="2208"/>
              <a:ext cx="5683"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6">
            <a:extLst>
              <a:ext uri="{FF2B5EF4-FFF2-40B4-BE49-F238E27FC236}">
                <a16:creationId xmlns:a16="http://schemas.microsoft.com/office/drawing/2014/main" id="{9F1B5901-0A92-454C-B043-E2A24EA95FEF}"/>
              </a:ext>
            </a:extLst>
          </p:cNvPr>
          <p:cNvGrpSpPr>
            <a:grpSpLocks/>
          </p:cNvGrpSpPr>
          <p:nvPr/>
        </p:nvGrpSpPr>
        <p:grpSpPr bwMode="auto">
          <a:xfrm>
            <a:off x="5562601" y="4320339"/>
            <a:ext cx="4127500" cy="1697038"/>
            <a:chOff x="3066" y="2406"/>
            <a:chExt cx="2600" cy="1069"/>
          </a:xfrm>
        </p:grpSpPr>
        <p:sp>
          <p:nvSpPr>
            <p:cNvPr id="12" name="Oval 10">
              <a:extLst>
                <a:ext uri="{FF2B5EF4-FFF2-40B4-BE49-F238E27FC236}">
                  <a16:creationId xmlns:a16="http://schemas.microsoft.com/office/drawing/2014/main" id="{0D121CA9-6B2B-FC41-90AE-95685BBD5885}"/>
                </a:ext>
              </a:extLst>
            </p:cNvPr>
            <p:cNvSpPr>
              <a:spLocks noChangeArrowheads="1"/>
            </p:cNvSpPr>
            <p:nvPr/>
          </p:nvSpPr>
          <p:spPr bwMode="auto">
            <a:xfrm>
              <a:off x="5279" y="2406"/>
              <a:ext cx="387" cy="372"/>
            </a:xfrm>
            <a:prstGeom prst="ellipse">
              <a:avLst/>
            </a:prstGeom>
            <a:noFill/>
            <a:ln w="1905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IQ" altLang="en-IQ"/>
            </a:p>
          </p:txBody>
        </p:sp>
        <p:sp>
          <p:nvSpPr>
            <p:cNvPr id="13" name="Line 12">
              <a:extLst>
                <a:ext uri="{FF2B5EF4-FFF2-40B4-BE49-F238E27FC236}">
                  <a16:creationId xmlns:a16="http://schemas.microsoft.com/office/drawing/2014/main" id="{37041C55-2F5C-0645-93B4-BF4EC2AB43D0}"/>
                </a:ext>
              </a:extLst>
            </p:cNvPr>
            <p:cNvSpPr>
              <a:spLocks noChangeShapeType="1"/>
            </p:cNvSpPr>
            <p:nvPr/>
          </p:nvSpPr>
          <p:spPr bwMode="auto">
            <a:xfrm flipV="1">
              <a:off x="4472" y="2738"/>
              <a:ext cx="854" cy="59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Q"/>
            </a:p>
          </p:txBody>
        </p:sp>
        <p:sp>
          <p:nvSpPr>
            <p:cNvPr id="14" name="Text Box 13">
              <a:extLst>
                <a:ext uri="{FF2B5EF4-FFF2-40B4-BE49-F238E27FC236}">
                  <a16:creationId xmlns:a16="http://schemas.microsoft.com/office/drawing/2014/main" id="{60C48ACF-F674-6B41-B732-B93987F7EE83}"/>
                </a:ext>
              </a:extLst>
            </p:cNvPr>
            <p:cNvSpPr txBox="1">
              <a:spLocks noChangeArrowheads="1"/>
            </p:cNvSpPr>
            <p:nvPr/>
          </p:nvSpPr>
          <p:spPr bwMode="auto">
            <a:xfrm>
              <a:off x="3066" y="3263"/>
              <a:ext cx="16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IQ" sz="1600" dirty="0">
                  <a:solidFill>
                    <a:srgbClr val="CC3300"/>
                  </a:solidFill>
                  <a:latin typeface="Symbol" pitchFamily="2" charset="2"/>
                </a:rPr>
                <a:t>g </a:t>
              </a:r>
              <a:r>
                <a:rPr lang="en-US" altLang="en-IQ" sz="1600" dirty="0">
                  <a:solidFill>
                    <a:srgbClr val="CC3300"/>
                  </a:solidFill>
                </a:rPr>
                <a:t>= 0.355 at </a:t>
              </a:r>
              <a:r>
                <a:rPr lang="en-US" altLang="en-IQ" sz="1600" dirty="0">
                  <a:solidFill>
                    <a:srgbClr val="CC3300"/>
                  </a:solidFill>
                  <a:latin typeface="Symbol" pitchFamily="2" charset="2"/>
                </a:rPr>
                <a:t>m</a:t>
              </a:r>
              <a:r>
                <a:rPr lang="en-US" altLang="en-IQ" sz="1600" dirty="0">
                  <a:solidFill>
                    <a:srgbClr val="CC3300"/>
                  </a:solidFill>
                </a:rPr>
                <a:t> = 0.10 M</a:t>
              </a:r>
            </a:p>
          </p:txBody>
        </p:sp>
      </p:grpSp>
    </p:spTree>
    <p:extLst>
      <p:ext uri="{BB962C8B-B14F-4D97-AF65-F5344CB8AC3E}">
        <p14:creationId xmlns:p14="http://schemas.microsoft.com/office/powerpoint/2010/main" val="218705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904052-CD1D-7A4D-8A69-C1275715F80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tretch>
            <a:fillRect/>
          </a:stretch>
        </p:blipFill>
        <p:spPr>
          <a:xfrm>
            <a:off x="745836" y="379934"/>
            <a:ext cx="9991437" cy="6347513"/>
          </a:xfrm>
          <a:prstGeom prst="rect">
            <a:avLst/>
          </a:prstGeom>
        </p:spPr>
      </p:pic>
      <p:sp>
        <p:nvSpPr>
          <p:cNvPr id="2" name="Slide Number Placeholder 1">
            <a:extLst>
              <a:ext uri="{FF2B5EF4-FFF2-40B4-BE49-F238E27FC236}">
                <a16:creationId xmlns:a16="http://schemas.microsoft.com/office/drawing/2014/main" id="{3035CFF8-8518-FF4A-B534-F069870A6D66}"/>
              </a:ext>
            </a:extLst>
          </p:cNvPr>
          <p:cNvSpPr>
            <a:spLocks noGrp="1"/>
          </p:cNvSpPr>
          <p:nvPr>
            <p:ph type="sldNum" sz="quarter" idx="12"/>
          </p:nvPr>
        </p:nvSpPr>
        <p:spPr/>
        <p:txBody>
          <a:bodyPr/>
          <a:lstStyle/>
          <a:p>
            <a:fld id="{6922B37E-6FAD-AE4E-AFEB-EA2EE6BF0F32}" type="slidenum">
              <a:rPr lang="en-IQ" smtClean="0"/>
              <a:t>57</a:t>
            </a:fld>
            <a:endParaRPr lang="en-IQ"/>
          </a:p>
        </p:txBody>
      </p:sp>
    </p:spTree>
    <p:extLst>
      <p:ext uri="{BB962C8B-B14F-4D97-AF65-F5344CB8AC3E}">
        <p14:creationId xmlns:p14="http://schemas.microsoft.com/office/powerpoint/2010/main" val="1781936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D6752B-7390-1948-82C0-82D96D18B881}"/>
              </a:ext>
            </a:extLst>
          </p:cNvPr>
          <p:cNvSpPr>
            <a:spLocks noGrp="1"/>
          </p:cNvSpPr>
          <p:nvPr>
            <p:ph type="sldNum" sz="quarter" idx="12"/>
          </p:nvPr>
        </p:nvSpPr>
        <p:spPr/>
        <p:txBody>
          <a:bodyPr/>
          <a:lstStyle/>
          <a:p>
            <a:fld id="{6922B37E-6FAD-AE4E-AFEB-EA2EE6BF0F32}" type="slidenum">
              <a:rPr lang="en-IQ" smtClean="0"/>
              <a:t>58</a:t>
            </a:fld>
            <a:endParaRPr lang="en-IQ"/>
          </a:p>
        </p:txBody>
      </p:sp>
      <p:sp>
        <p:nvSpPr>
          <p:cNvPr id="6" name="TextBox 5">
            <a:extLst>
              <a:ext uri="{FF2B5EF4-FFF2-40B4-BE49-F238E27FC236}">
                <a16:creationId xmlns:a16="http://schemas.microsoft.com/office/drawing/2014/main" id="{96C8BFB2-A34C-C547-841C-A9381DCCD1AE}"/>
              </a:ext>
            </a:extLst>
          </p:cNvPr>
          <p:cNvSpPr txBox="1"/>
          <p:nvPr/>
        </p:nvSpPr>
        <p:spPr>
          <a:xfrm>
            <a:off x="365760" y="136525"/>
            <a:ext cx="11169748" cy="5324535"/>
          </a:xfrm>
          <a:prstGeom prst="rect">
            <a:avLst/>
          </a:prstGeom>
          <a:noFill/>
        </p:spPr>
        <p:txBody>
          <a:bodyPr wrap="square">
            <a:spAutoFit/>
          </a:bodyPr>
          <a:lstStyle/>
          <a:p>
            <a:pPr algn="ctr"/>
            <a:r>
              <a:rPr lang="en-US" sz="2800" b="1" u="sng" dirty="0">
                <a:solidFill>
                  <a:srgbClr val="C00000"/>
                </a:solidFill>
                <a:effectLst/>
                <a:latin typeface="Times New Roman" panose="02020603050405020304" pitchFamily="18" charset="0"/>
                <a:cs typeface="Times New Roman" panose="02020603050405020304" pitchFamily="18" charset="0"/>
              </a:rPr>
              <a:t>Properties of Activity vs Concentration</a:t>
            </a:r>
          </a:p>
          <a:p>
            <a:pPr marL="285750" indent="-285750">
              <a:buFont typeface="Arial" panose="020B0604020202020204" pitchFamily="34" charset="0"/>
              <a:buChar char="•"/>
            </a:pPr>
            <a:r>
              <a:rPr lang="en-US" sz="3200" dirty="0">
                <a:effectLst/>
                <a:latin typeface="Times New Roman" panose="02020603050405020304" pitchFamily="18" charset="0"/>
                <a:cs typeface="Times New Roman" panose="02020603050405020304" pitchFamily="18" charset="0"/>
              </a:rPr>
              <a:t>For Dilute Solutions (IDEAL SOLUTIONS)</a:t>
            </a:r>
          </a:p>
          <a:p>
            <a:r>
              <a:rPr lang="en-US" sz="3200" dirty="0">
                <a:solidFill>
                  <a:srgbClr val="0000FF"/>
                </a:solidFill>
                <a:effectLst/>
                <a:latin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cs typeface="Times New Roman" panose="02020603050405020304" pitchFamily="18" charset="0"/>
              </a:rPr>
              <a:t>When </a:t>
            </a:r>
            <a:r>
              <a:rPr lang="el-GR" sz="3200" dirty="0">
                <a:effectLst/>
                <a:latin typeface="Times New Roman" panose="02020603050405020304" pitchFamily="18" charset="0"/>
                <a:cs typeface="Times New Roman" panose="02020603050405020304" pitchFamily="18" charset="0"/>
              </a:rPr>
              <a:t>μ &lt; 0.01 </a:t>
            </a:r>
            <a:r>
              <a:rPr lang="en-US" sz="3200" dirty="0">
                <a:effectLst/>
                <a:latin typeface="Times New Roman" panose="02020603050405020304" pitchFamily="18" charset="0"/>
                <a:cs typeface="Times New Roman" panose="02020603050405020304" pitchFamily="18" charset="0"/>
              </a:rPr>
              <a:t>then </a:t>
            </a:r>
            <a:r>
              <a:rPr lang="el-GR" sz="3200" dirty="0" err="1">
                <a:effectLst/>
                <a:latin typeface="Times New Roman" panose="02020603050405020304" pitchFamily="18" charset="0"/>
                <a:cs typeface="Times New Roman" panose="02020603050405020304" pitchFamily="18" charset="0"/>
              </a:rPr>
              <a:t>ϒχ</a:t>
            </a:r>
            <a:r>
              <a:rPr lang="el-GR" sz="3200" dirty="0">
                <a:effectLst/>
                <a:latin typeface="Times New Roman" panose="02020603050405020304" pitchFamily="18" charset="0"/>
                <a:cs typeface="Times New Roman" panose="02020603050405020304" pitchFamily="18" charset="0"/>
              </a:rPr>
              <a:t> =&gt; 1 </a:t>
            </a:r>
            <a:r>
              <a:rPr lang="en-US" sz="3200" dirty="0">
                <a:effectLst/>
                <a:latin typeface="Times New Roman" panose="02020603050405020304" pitchFamily="18" charset="0"/>
                <a:cs typeface="Times New Roman" panose="02020603050405020304" pitchFamily="18" charset="0"/>
              </a:rPr>
              <a:t>then ai =&gt; [</a:t>
            </a:r>
            <a:r>
              <a:rPr lang="en-US" sz="3200" dirty="0" err="1">
                <a:effectLst/>
                <a:latin typeface="Times New Roman" panose="02020603050405020304" pitchFamily="18" charset="0"/>
                <a:cs typeface="Times New Roman" panose="02020603050405020304" pitchFamily="18" charset="0"/>
              </a:rPr>
              <a:t>i</a:t>
            </a:r>
            <a:r>
              <a:rPr lang="en-US" sz="3200" dirty="0">
                <a:effectLst/>
                <a:latin typeface="Times New Roman" panose="02020603050405020304" pitchFamily="18" charset="0"/>
                <a:cs typeface="Times New Roman" panose="02020603050405020304" pitchFamily="18" charset="0"/>
              </a:rPr>
              <a:t>]</a:t>
            </a:r>
          </a:p>
          <a:p>
            <a:endParaRPr lang="en-US" sz="3200" dirt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200" dirty="0">
                <a:effectLst/>
                <a:latin typeface="Times New Roman" panose="02020603050405020304" pitchFamily="18" charset="0"/>
                <a:cs typeface="Times New Roman" panose="02020603050405020304" pitchFamily="18" charset="0"/>
              </a:rPr>
              <a:t>For NON-IDEAL SOLUTIONS</a:t>
            </a:r>
          </a:p>
          <a:p>
            <a:r>
              <a:rPr lang="en-US" sz="3200" dirty="0">
                <a:solidFill>
                  <a:srgbClr val="0000FF"/>
                </a:solidFill>
                <a:effectLst/>
                <a:latin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cs typeface="Times New Roman" panose="02020603050405020304" pitchFamily="18" charset="0"/>
              </a:rPr>
              <a:t>When </a:t>
            </a:r>
            <a:r>
              <a:rPr lang="el-GR" sz="3200" dirty="0">
                <a:effectLst/>
                <a:latin typeface="Times New Roman" panose="02020603050405020304" pitchFamily="18" charset="0"/>
                <a:cs typeface="Times New Roman" panose="02020603050405020304" pitchFamily="18" charset="0"/>
              </a:rPr>
              <a:t>μ &lt; 0.1 </a:t>
            </a:r>
            <a:r>
              <a:rPr lang="en-US" sz="3200" dirty="0">
                <a:effectLst/>
                <a:latin typeface="Times New Roman" panose="02020603050405020304" pitchFamily="18" charset="0"/>
                <a:cs typeface="Times New Roman" panose="02020603050405020304" pitchFamily="18" charset="0"/>
              </a:rPr>
              <a:t>then </a:t>
            </a:r>
            <a:r>
              <a:rPr lang="el-GR" sz="3200" dirty="0" err="1">
                <a:effectLst/>
                <a:latin typeface="Times New Roman" panose="02020603050405020304" pitchFamily="18" charset="0"/>
                <a:cs typeface="Times New Roman" panose="02020603050405020304" pitchFamily="18" charset="0"/>
              </a:rPr>
              <a:t>ϒχ</a:t>
            </a:r>
            <a:r>
              <a:rPr lang="el-GR" sz="3200" dirty="0">
                <a:effectLst/>
                <a:latin typeface="Times New Roman" panose="02020603050405020304" pitchFamily="18" charset="0"/>
                <a:cs typeface="Times New Roman" panose="02020603050405020304" pitchFamily="18" charset="0"/>
              </a:rPr>
              <a:t> &lt; 1 </a:t>
            </a:r>
            <a:r>
              <a:rPr lang="en-US" sz="3200" dirty="0">
                <a:effectLst/>
                <a:latin typeface="Times New Roman" panose="02020603050405020304" pitchFamily="18" charset="0"/>
                <a:cs typeface="Times New Roman" panose="02020603050405020304" pitchFamily="18" charset="0"/>
              </a:rPr>
              <a:t>then ai &lt; [</a:t>
            </a:r>
            <a:r>
              <a:rPr lang="en-US" sz="3200" dirty="0" err="1">
                <a:effectLst/>
                <a:latin typeface="Times New Roman" panose="02020603050405020304" pitchFamily="18" charset="0"/>
                <a:cs typeface="Times New Roman" panose="02020603050405020304" pitchFamily="18" charset="0"/>
              </a:rPr>
              <a:t>i</a:t>
            </a:r>
            <a:r>
              <a:rPr lang="en-US" sz="3200" dirty="0">
                <a:effectLst/>
                <a:latin typeface="Times New Roman" panose="02020603050405020304" pitchFamily="18" charset="0"/>
                <a:cs typeface="Times New Roman" panose="02020603050405020304" pitchFamily="18" charset="0"/>
              </a:rPr>
              <a:t>]</a:t>
            </a:r>
          </a:p>
          <a:p>
            <a:r>
              <a:rPr lang="en-US" sz="3200" dirty="0">
                <a:solidFill>
                  <a:srgbClr val="0000FF"/>
                </a:solidFill>
                <a:effectLst/>
                <a:latin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cs typeface="Times New Roman" panose="02020603050405020304" pitchFamily="18" charset="0"/>
              </a:rPr>
              <a:t>When </a:t>
            </a:r>
            <a:r>
              <a:rPr lang="el-GR" sz="3200" dirty="0">
                <a:effectLst/>
                <a:latin typeface="Times New Roman" panose="02020603050405020304" pitchFamily="18" charset="0"/>
                <a:cs typeface="Times New Roman" panose="02020603050405020304" pitchFamily="18" charset="0"/>
              </a:rPr>
              <a:t>μ &gt; 0.1 </a:t>
            </a:r>
            <a:r>
              <a:rPr lang="en-US" sz="3200" dirty="0">
                <a:effectLst/>
                <a:latin typeface="Times New Roman" panose="02020603050405020304" pitchFamily="18" charset="0"/>
                <a:cs typeface="Times New Roman" panose="02020603050405020304" pitchFamily="18" charset="0"/>
              </a:rPr>
              <a:t>then things get complicated</a:t>
            </a:r>
          </a:p>
          <a:p>
            <a:r>
              <a:rPr lang="en-US" sz="3200" dirty="0">
                <a:solidFill>
                  <a:srgbClr val="0000FF"/>
                </a:solidFill>
                <a:effectLst/>
                <a:latin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cs typeface="Times New Roman" panose="02020603050405020304" pitchFamily="18" charset="0"/>
              </a:rPr>
              <a:t>In general when we try to keep ionic strength</a:t>
            </a:r>
          </a:p>
          <a:p>
            <a:r>
              <a:rPr lang="en-US" sz="3200" dirty="0">
                <a:effectLst/>
                <a:latin typeface="Times New Roman" panose="02020603050405020304" pitchFamily="18" charset="0"/>
                <a:cs typeface="Times New Roman" panose="02020603050405020304" pitchFamily="18" charset="0"/>
              </a:rPr>
              <a:t>&lt; 0.1 so that we can use concentration instead of activities.</a:t>
            </a:r>
          </a:p>
          <a:p>
            <a:endParaRPr lang="en-US" sz="2800" dirty="0">
              <a:effectLst/>
              <a:latin typeface="Times New Roman" panose="02020603050405020304" pitchFamily="18" charset="0"/>
              <a:cs typeface="Times New Roman" panose="02020603050405020304" pitchFamily="18" charset="0"/>
            </a:endParaRPr>
          </a:p>
          <a:p>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9687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F3D446-A58B-DA48-BB3A-50145200BBA8}"/>
              </a:ext>
            </a:extLst>
          </p:cNvPr>
          <p:cNvSpPr>
            <a:spLocks noGrp="1"/>
          </p:cNvSpPr>
          <p:nvPr>
            <p:ph type="sldNum" sz="quarter" idx="12"/>
          </p:nvPr>
        </p:nvSpPr>
        <p:spPr>
          <a:xfrm>
            <a:off x="9504218" y="6559550"/>
            <a:ext cx="2743200" cy="365125"/>
          </a:xfrm>
        </p:spPr>
        <p:txBody>
          <a:bodyPr/>
          <a:lstStyle/>
          <a:p>
            <a:fld id="{6922B37E-6FAD-AE4E-AFEB-EA2EE6BF0F32}" type="slidenum">
              <a:rPr lang="en-IQ" smtClean="0"/>
              <a:t>59</a:t>
            </a:fld>
            <a:endParaRPr lang="en-IQ" dirty="0"/>
          </a:p>
        </p:txBody>
      </p:sp>
      <p:sp>
        <p:nvSpPr>
          <p:cNvPr id="5" name="Rectangle 4">
            <a:extLst>
              <a:ext uri="{FF2B5EF4-FFF2-40B4-BE49-F238E27FC236}">
                <a16:creationId xmlns:a16="http://schemas.microsoft.com/office/drawing/2014/main" id="{D564D808-42FF-1943-9835-8B4C1219128C}"/>
              </a:ext>
            </a:extLst>
          </p:cNvPr>
          <p:cNvSpPr/>
          <p:nvPr/>
        </p:nvSpPr>
        <p:spPr>
          <a:xfrm>
            <a:off x="7481455" y="6248400"/>
            <a:ext cx="4045527" cy="31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pic>
        <p:nvPicPr>
          <p:cNvPr id="11" name="Picture 10">
            <a:extLst>
              <a:ext uri="{FF2B5EF4-FFF2-40B4-BE49-F238E27FC236}">
                <a16:creationId xmlns:a16="http://schemas.microsoft.com/office/drawing/2014/main" id="{C215B41F-B058-6444-9754-B062BA9E30AC}"/>
              </a:ext>
            </a:extLst>
          </p:cNvPr>
          <p:cNvPicPr>
            <a:picLocks noChangeAspect="1"/>
          </p:cNvPicPr>
          <p:nvPr/>
        </p:nvPicPr>
        <p:blipFill>
          <a:blip r:embed="rId2"/>
          <a:stretch>
            <a:fillRect/>
          </a:stretch>
        </p:blipFill>
        <p:spPr>
          <a:xfrm>
            <a:off x="270164" y="819150"/>
            <a:ext cx="11651672" cy="5740400"/>
          </a:xfrm>
          <a:prstGeom prst="rect">
            <a:avLst/>
          </a:prstGeom>
        </p:spPr>
      </p:pic>
      <p:sp>
        <p:nvSpPr>
          <p:cNvPr id="13" name="TextBox 12">
            <a:extLst>
              <a:ext uri="{FF2B5EF4-FFF2-40B4-BE49-F238E27FC236}">
                <a16:creationId xmlns:a16="http://schemas.microsoft.com/office/drawing/2014/main" id="{C61FD1C5-797D-FB4A-92F4-FC7D5FE32161}"/>
              </a:ext>
            </a:extLst>
          </p:cNvPr>
          <p:cNvSpPr txBox="1"/>
          <p:nvPr/>
        </p:nvSpPr>
        <p:spPr>
          <a:xfrm>
            <a:off x="3380032" y="188490"/>
            <a:ext cx="5431936" cy="461665"/>
          </a:xfrm>
          <a:prstGeom prst="rect">
            <a:avLst/>
          </a:prstGeom>
          <a:noFill/>
          <a:ln w="28575">
            <a:solidFill>
              <a:srgbClr val="7030A0"/>
            </a:solidFill>
            <a:extLst>
              <a:ext uri="{C807C97D-BFC1-408E-A445-0C87EB9F89A2}">
                <ask:lineSketchStyleProps xmlns:ask="http://schemas.microsoft.com/office/drawing/2018/sketchyshapes">
                  <ask:type>
                    <ask:lineSketchScribble/>
                  </ask:type>
                </ask:lineSketchStyleProps>
              </a:ext>
            </a:extLst>
          </a:ln>
        </p:spPr>
        <p:txBody>
          <a:bodyPr wrap="none" rtlCol="0">
            <a:spAutoFit/>
          </a:bodyPr>
          <a:lstStyle/>
          <a:p>
            <a:r>
              <a:rPr lang="en-IQ" sz="2400" b="1" i="1" dirty="0">
                <a:solidFill>
                  <a:srgbClr val="C00000"/>
                </a:solidFill>
                <a:latin typeface="Times New Roman" panose="02020603050405020304" pitchFamily="18" charset="0"/>
                <a:cs typeface="Times New Roman" panose="02020603050405020304" pitchFamily="18" charset="0"/>
              </a:rPr>
              <a:t>Equ</a:t>
            </a:r>
            <a:r>
              <a:rPr lang="en-US" sz="2400" b="1" i="1" dirty="0" err="1">
                <a:solidFill>
                  <a:srgbClr val="C00000"/>
                </a:solidFill>
                <a:latin typeface="Times New Roman" panose="02020603050405020304" pitchFamily="18" charset="0"/>
                <a:cs typeface="Times New Roman" panose="02020603050405020304" pitchFamily="18" charset="0"/>
              </a:rPr>
              <a:t>i</a:t>
            </a:r>
            <a:r>
              <a:rPr lang="en-IQ" sz="2400" b="1" i="1" dirty="0">
                <a:solidFill>
                  <a:srgbClr val="C00000"/>
                </a:solidFill>
                <a:latin typeface="Times New Roman" panose="02020603050405020304" pitchFamily="18" charset="0"/>
                <a:cs typeface="Times New Roman" panose="02020603050405020304" pitchFamily="18" charset="0"/>
              </a:rPr>
              <a:t>librium Calculation with Activities </a:t>
            </a:r>
          </a:p>
        </p:txBody>
      </p:sp>
    </p:spTree>
    <p:extLst>
      <p:ext uri="{BB962C8B-B14F-4D97-AF65-F5344CB8AC3E}">
        <p14:creationId xmlns:p14="http://schemas.microsoft.com/office/powerpoint/2010/main" val="2390346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2FA6E-D915-284A-BCA3-50EF7A08EE35}"/>
              </a:ext>
            </a:extLst>
          </p:cNvPr>
          <p:cNvSpPr>
            <a:spLocks noGrp="1"/>
          </p:cNvSpPr>
          <p:nvPr>
            <p:ph type="title"/>
          </p:nvPr>
        </p:nvSpPr>
        <p:spPr>
          <a:xfrm>
            <a:off x="616527" y="76261"/>
            <a:ext cx="10515600" cy="352219"/>
          </a:xfrm>
        </p:spPr>
        <p:txBody>
          <a:bodyPr>
            <a:normAutofit fontScale="90000"/>
          </a:bodyPr>
          <a:lstStyle/>
          <a:p>
            <a:pPr algn="ctr"/>
            <a:br>
              <a:rPr lang="en-US" dirty="0">
                <a:solidFill>
                  <a:srgbClr val="007FA4"/>
                </a:solidFill>
                <a:effectLst/>
                <a:latin typeface="Helvetica" pitchFamily="2" charset="0"/>
              </a:rPr>
            </a:br>
            <a:r>
              <a:rPr lang="en-US" sz="3100" b="1" dirty="0">
                <a:solidFill>
                  <a:srgbClr val="007FA4"/>
                </a:solidFill>
                <a:effectLst/>
                <a:latin typeface="Times New Roman" panose="02020603050405020304" pitchFamily="18" charset="0"/>
                <a:cs typeface="Times New Roman" panose="02020603050405020304" pitchFamily="18" charset="0"/>
              </a:rPr>
              <a:t>The Equilibrium Constant</a:t>
            </a:r>
            <a:br>
              <a:rPr lang="en-US" dirty="0">
                <a:effectLst/>
                <a:latin typeface="Helvetica" pitchFamily="2" charset="0"/>
              </a:rPr>
            </a:br>
            <a:endParaRPr lang="en-IQ" dirty="0"/>
          </a:p>
        </p:txBody>
      </p:sp>
      <p:sp>
        <p:nvSpPr>
          <p:cNvPr id="3" name="Content Placeholder 2">
            <a:extLst>
              <a:ext uri="{FF2B5EF4-FFF2-40B4-BE49-F238E27FC236}">
                <a16:creationId xmlns:a16="http://schemas.microsoft.com/office/drawing/2014/main" id="{61FD8592-332A-EB46-BB04-235F226BD88F}"/>
              </a:ext>
            </a:extLst>
          </p:cNvPr>
          <p:cNvSpPr>
            <a:spLocks noGrp="1"/>
          </p:cNvSpPr>
          <p:nvPr>
            <p:ph idx="1"/>
          </p:nvPr>
        </p:nvSpPr>
        <p:spPr>
          <a:xfrm>
            <a:off x="505690" y="619083"/>
            <a:ext cx="11686310" cy="4351338"/>
          </a:xfrm>
        </p:spPr>
        <p:txBody>
          <a:bodyPr>
            <a:normAutofit/>
          </a:bodyPr>
          <a:lstStyle/>
          <a:p>
            <a:r>
              <a:rPr lang="en-US" sz="2400" dirty="0">
                <a:effectLst/>
                <a:latin typeface="Times New Roman" panose="02020603050405020304" pitchFamily="18" charset="0"/>
                <a:cs typeface="Times New Roman" panose="02020603050405020304" pitchFamily="18" charset="0"/>
              </a:rPr>
              <a:t>In a system at equilibrium, both the forward and reverse reactions are being carried out.</a:t>
            </a:r>
          </a:p>
          <a:p>
            <a:r>
              <a:rPr lang="en-US" sz="2400" dirty="0">
                <a:effectLst/>
                <a:latin typeface="Times New Roman" panose="02020603050405020304" pitchFamily="18" charset="0"/>
                <a:cs typeface="Times New Roman" panose="02020603050405020304" pitchFamily="18" charset="0"/>
              </a:rPr>
              <a:t> The equation is written with a double arrow:</a:t>
            </a:r>
          </a:p>
          <a:p>
            <a:endParaRPr lang="en-IQ" dirty="0"/>
          </a:p>
        </p:txBody>
      </p:sp>
      <p:pic>
        <p:nvPicPr>
          <p:cNvPr id="5" name="Picture 4">
            <a:extLst>
              <a:ext uri="{FF2B5EF4-FFF2-40B4-BE49-F238E27FC236}">
                <a16:creationId xmlns:a16="http://schemas.microsoft.com/office/drawing/2014/main" id="{4CA5D077-3155-8343-A764-1B3BE7F96FD4}"/>
              </a:ext>
            </a:extLst>
          </p:cNvPr>
          <p:cNvPicPr>
            <a:picLocks noChangeAspect="1"/>
          </p:cNvPicPr>
          <p:nvPr/>
        </p:nvPicPr>
        <p:blipFill>
          <a:blip r:embed="rId2"/>
          <a:stretch>
            <a:fillRect/>
          </a:stretch>
        </p:blipFill>
        <p:spPr>
          <a:xfrm>
            <a:off x="1216389" y="1652201"/>
            <a:ext cx="6960602" cy="2275610"/>
          </a:xfrm>
          <a:prstGeom prst="rect">
            <a:avLst/>
          </a:prstGeom>
        </p:spPr>
      </p:pic>
      <p:sp>
        <p:nvSpPr>
          <p:cNvPr id="7" name="TextBox 6">
            <a:extLst>
              <a:ext uri="{FF2B5EF4-FFF2-40B4-BE49-F238E27FC236}">
                <a16:creationId xmlns:a16="http://schemas.microsoft.com/office/drawing/2014/main" id="{0FBC9DDD-A89B-F745-B862-21387C8C09EA}"/>
              </a:ext>
            </a:extLst>
          </p:cNvPr>
          <p:cNvSpPr txBox="1"/>
          <p:nvPr/>
        </p:nvSpPr>
        <p:spPr>
          <a:xfrm>
            <a:off x="228600" y="3828549"/>
            <a:ext cx="6096000" cy="461665"/>
          </a:xfrm>
          <a:prstGeom prst="rect">
            <a:avLst/>
          </a:prstGeom>
          <a:noFill/>
        </p:spPr>
        <p:txBody>
          <a:bodyPr wrap="square">
            <a:spAutoFit/>
          </a:bodyPr>
          <a:lstStyle/>
          <a:p>
            <a:r>
              <a:rPr lang="en-US" sz="2400" b="1" dirty="0">
                <a:solidFill>
                  <a:srgbClr val="007FA4"/>
                </a:solidFill>
                <a:effectLst/>
                <a:latin typeface="Times New Roman" panose="02020603050405020304" pitchFamily="18" charset="0"/>
                <a:cs typeface="Times New Roman" panose="02020603050405020304" pitchFamily="18" charset="0"/>
              </a:rPr>
              <a:t>Equilibrium Constant Expression</a:t>
            </a:r>
            <a:endParaRPr lang="en-IQ" sz="2400" b="1" dirty="0">
              <a:latin typeface="Times New Roman" panose="02020603050405020304" pitchFamily="18" charset="0"/>
              <a:cs typeface="Times New Roman" panose="02020603050405020304" pitchFamily="18" charset="0"/>
            </a:endParaRPr>
          </a:p>
        </p:txBody>
      </p:sp>
      <p:pic>
        <p:nvPicPr>
          <p:cNvPr id="8" name="Content Placeholder 4">
            <a:extLst>
              <a:ext uri="{FF2B5EF4-FFF2-40B4-BE49-F238E27FC236}">
                <a16:creationId xmlns:a16="http://schemas.microsoft.com/office/drawing/2014/main" id="{3ADC3241-1AF3-3E43-BF56-8A370C0200A6}"/>
              </a:ext>
            </a:extLst>
          </p:cNvPr>
          <p:cNvPicPr>
            <a:picLocks noChangeAspect="1"/>
          </p:cNvPicPr>
          <p:nvPr/>
        </p:nvPicPr>
        <p:blipFill rotWithShape="1">
          <a:blip r:embed="rId3"/>
          <a:srcRect t="13445" r="7289"/>
          <a:stretch/>
        </p:blipFill>
        <p:spPr>
          <a:xfrm>
            <a:off x="1104900" y="4213545"/>
            <a:ext cx="7578437" cy="2556363"/>
          </a:xfrm>
          <a:prstGeom prst="rect">
            <a:avLst/>
          </a:prstGeom>
        </p:spPr>
      </p:pic>
      <p:sp>
        <p:nvSpPr>
          <p:cNvPr id="4" name="Slide Number Placeholder 3">
            <a:extLst>
              <a:ext uri="{FF2B5EF4-FFF2-40B4-BE49-F238E27FC236}">
                <a16:creationId xmlns:a16="http://schemas.microsoft.com/office/drawing/2014/main" id="{6B779452-B0CA-5443-8A93-7B267031CFEA}"/>
              </a:ext>
            </a:extLst>
          </p:cNvPr>
          <p:cNvSpPr>
            <a:spLocks noGrp="1"/>
          </p:cNvSpPr>
          <p:nvPr>
            <p:ph type="sldNum" sz="quarter" idx="12"/>
          </p:nvPr>
        </p:nvSpPr>
        <p:spPr/>
        <p:txBody>
          <a:bodyPr/>
          <a:lstStyle/>
          <a:p>
            <a:fld id="{6922B37E-6FAD-AE4E-AFEB-EA2EE6BF0F32}" type="slidenum">
              <a:rPr lang="en-IQ" smtClean="0"/>
              <a:t>6</a:t>
            </a:fld>
            <a:endParaRPr lang="en-IQ"/>
          </a:p>
        </p:txBody>
      </p:sp>
      <p:sp>
        <p:nvSpPr>
          <p:cNvPr id="6" name="TextBox 5">
            <a:extLst>
              <a:ext uri="{FF2B5EF4-FFF2-40B4-BE49-F238E27FC236}">
                <a16:creationId xmlns:a16="http://schemas.microsoft.com/office/drawing/2014/main" id="{DA5A9562-DBC8-AE46-82B4-C61E632137DE}"/>
              </a:ext>
            </a:extLst>
          </p:cNvPr>
          <p:cNvSpPr txBox="1"/>
          <p:nvPr/>
        </p:nvSpPr>
        <p:spPr>
          <a:xfrm>
            <a:off x="8021782" y="2064327"/>
            <a:ext cx="3934691" cy="2308324"/>
          </a:xfrm>
          <a:prstGeom prst="rect">
            <a:avLst/>
          </a:prstGeom>
          <a:noFill/>
          <a:ln>
            <a:solidFill>
              <a:schemeClr val="accent1"/>
            </a:solidFill>
          </a:ln>
        </p:spPr>
        <p:txBody>
          <a:bodyPr wrap="square" rtlCol="0">
            <a:spAutoFit/>
          </a:bodyPr>
          <a:lstStyle/>
          <a:p>
            <a:r>
              <a:rPr lang="en-US" b="1" dirty="0">
                <a:solidFill>
                  <a:schemeClr val="accent1">
                    <a:lumMod val="75000"/>
                  </a:schemeClr>
                </a:solidFill>
                <a:latin typeface="Times New Roman" panose="02020603050405020304" pitchFamily="18" charset="0"/>
                <a:cs typeface="Times New Roman" panose="02020603050405020304" pitchFamily="18" charset="0"/>
              </a:rPr>
              <a:t>In t</a:t>
            </a:r>
            <a:r>
              <a:rPr lang="en-IQ" b="1" dirty="0">
                <a:solidFill>
                  <a:schemeClr val="accent1">
                    <a:lumMod val="75000"/>
                  </a:schemeClr>
                </a:solidFill>
                <a:latin typeface="Times New Roman" panose="02020603050405020304" pitchFamily="18" charset="0"/>
                <a:cs typeface="Times New Roman" panose="02020603050405020304" pitchFamily="18" charset="0"/>
              </a:rPr>
              <a:t>he </a:t>
            </a:r>
            <a:r>
              <a:rPr lang="en-US" sz="1800" b="1" dirty="0">
                <a:solidFill>
                  <a:schemeClr val="accent1">
                    <a:lumMod val="75000"/>
                  </a:schemeClr>
                </a:solidFill>
                <a:effectLst/>
                <a:latin typeface="Times New Roman" panose="02020603050405020304" pitchFamily="18" charset="0"/>
                <a:cs typeface="Times New Roman" panose="02020603050405020304" pitchFamily="18" charset="0"/>
              </a:rPr>
              <a:t>Equilibrium Constant Expression Only includes gases(g) and aqueous species (eq), solid(s) and pure water will not be included in the expression since it does not make sense to discuss a solid in terms of a concentration </a:t>
            </a:r>
            <a:endParaRPr lang="en-IQ" sz="1800" b="1" dirty="0">
              <a:solidFill>
                <a:schemeClr val="accent1">
                  <a:lumMod val="75000"/>
                </a:schemeClr>
              </a:solidFill>
              <a:latin typeface="Times New Roman" panose="02020603050405020304" pitchFamily="18" charset="0"/>
              <a:cs typeface="Times New Roman" panose="02020603050405020304" pitchFamily="18" charset="0"/>
            </a:endParaRPr>
          </a:p>
          <a:p>
            <a:endParaRPr lang="en-IQ" dirty="0"/>
          </a:p>
        </p:txBody>
      </p:sp>
    </p:spTree>
    <p:extLst>
      <p:ext uri="{BB962C8B-B14F-4D97-AF65-F5344CB8AC3E}">
        <p14:creationId xmlns:p14="http://schemas.microsoft.com/office/powerpoint/2010/main" val="19405144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3B528B-7BB8-B748-AAB6-FE38FA7C849E}"/>
              </a:ext>
            </a:extLst>
          </p:cNvPr>
          <p:cNvSpPr>
            <a:spLocks noGrp="1"/>
          </p:cNvSpPr>
          <p:nvPr>
            <p:ph type="sldNum" sz="quarter" idx="12"/>
          </p:nvPr>
        </p:nvSpPr>
        <p:spPr/>
        <p:txBody>
          <a:bodyPr/>
          <a:lstStyle/>
          <a:p>
            <a:fld id="{6922B37E-6FAD-AE4E-AFEB-EA2EE6BF0F32}" type="slidenum">
              <a:rPr lang="en-IQ" smtClean="0"/>
              <a:t>60</a:t>
            </a:fld>
            <a:endParaRPr lang="en-IQ"/>
          </a:p>
        </p:txBody>
      </p:sp>
      <p:pic>
        <p:nvPicPr>
          <p:cNvPr id="9" name="Content Placeholder 5">
            <a:extLst>
              <a:ext uri="{FF2B5EF4-FFF2-40B4-BE49-F238E27FC236}">
                <a16:creationId xmlns:a16="http://schemas.microsoft.com/office/drawing/2014/main" id="{B17D38D0-C5ED-7842-9C50-4553A7782AB6}"/>
              </a:ext>
            </a:extLst>
          </p:cNvPr>
          <p:cNvPicPr>
            <a:picLocks noGrp="1" noChangeAspect="1"/>
          </p:cNvPicPr>
          <p:nvPr>
            <p:ph idx="1"/>
          </p:nvPr>
        </p:nvPicPr>
        <p:blipFill rotWithShape="1">
          <a:blip r:embed="rId2"/>
          <a:srcRect t="13078" r="3646"/>
          <a:stretch/>
        </p:blipFill>
        <p:spPr>
          <a:xfrm>
            <a:off x="685800" y="955962"/>
            <a:ext cx="10515600" cy="5250439"/>
          </a:xfrm>
        </p:spPr>
      </p:pic>
      <p:sp>
        <p:nvSpPr>
          <p:cNvPr id="2" name="TextBox 1">
            <a:extLst>
              <a:ext uri="{FF2B5EF4-FFF2-40B4-BE49-F238E27FC236}">
                <a16:creationId xmlns:a16="http://schemas.microsoft.com/office/drawing/2014/main" id="{CB53B9E8-CF6F-FB4B-848E-5AA26BB10B50}"/>
              </a:ext>
            </a:extLst>
          </p:cNvPr>
          <p:cNvSpPr txBox="1"/>
          <p:nvPr/>
        </p:nvSpPr>
        <p:spPr>
          <a:xfrm>
            <a:off x="3380032" y="188490"/>
            <a:ext cx="5431936" cy="461665"/>
          </a:xfrm>
          <a:prstGeom prst="rect">
            <a:avLst/>
          </a:prstGeom>
          <a:noFill/>
          <a:ln w="28575">
            <a:solidFill>
              <a:srgbClr val="7030A0"/>
            </a:solidFill>
            <a:extLst>
              <a:ext uri="{C807C97D-BFC1-408E-A445-0C87EB9F89A2}">
                <ask:lineSketchStyleProps xmlns:ask="http://schemas.microsoft.com/office/drawing/2018/sketchyshapes">
                  <ask:type>
                    <ask:lineSketchScribble/>
                  </ask:type>
                </ask:lineSketchStyleProps>
              </a:ext>
            </a:extLst>
          </a:ln>
        </p:spPr>
        <p:txBody>
          <a:bodyPr wrap="none" rtlCol="0">
            <a:spAutoFit/>
          </a:bodyPr>
          <a:lstStyle/>
          <a:p>
            <a:r>
              <a:rPr lang="en-IQ" sz="2400" b="1" i="1" dirty="0">
                <a:solidFill>
                  <a:srgbClr val="C00000"/>
                </a:solidFill>
                <a:latin typeface="Times New Roman" panose="02020603050405020304" pitchFamily="18" charset="0"/>
                <a:cs typeface="Times New Roman" panose="02020603050405020304" pitchFamily="18" charset="0"/>
              </a:rPr>
              <a:t>Equ</a:t>
            </a:r>
            <a:r>
              <a:rPr lang="en-US" sz="2400" b="1" i="1" dirty="0" err="1">
                <a:solidFill>
                  <a:srgbClr val="C00000"/>
                </a:solidFill>
                <a:latin typeface="Times New Roman" panose="02020603050405020304" pitchFamily="18" charset="0"/>
                <a:cs typeface="Times New Roman" panose="02020603050405020304" pitchFamily="18" charset="0"/>
              </a:rPr>
              <a:t>i</a:t>
            </a:r>
            <a:r>
              <a:rPr lang="en-IQ" sz="2400" b="1" i="1" dirty="0">
                <a:solidFill>
                  <a:srgbClr val="C00000"/>
                </a:solidFill>
                <a:latin typeface="Times New Roman" panose="02020603050405020304" pitchFamily="18" charset="0"/>
                <a:cs typeface="Times New Roman" panose="02020603050405020304" pitchFamily="18" charset="0"/>
              </a:rPr>
              <a:t>librium Calculation with Activities </a:t>
            </a:r>
          </a:p>
        </p:txBody>
      </p:sp>
    </p:spTree>
    <p:extLst>
      <p:ext uri="{BB962C8B-B14F-4D97-AF65-F5344CB8AC3E}">
        <p14:creationId xmlns:p14="http://schemas.microsoft.com/office/powerpoint/2010/main" val="275347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5">
            <a:extLst>
              <a:ext uri="{FF2B5EF4-FFF2-40B4-BE49-F238E27FC236}">
                <a16:creationId xmlns:a16="http://schemas.microsoft.com/office/drawing/2014/main" id="{FD3BCB9C-86F7-EB40-AF80-62C51B51A13F}"/>
              </a:ext>
            </a:extLst>
          </p:cNvPr>
          <p:cNvSpPr txBox="1">
            <a:spLocks noChangeArrowheads="1"/>
          </p:cNvSpPr>
          <p:nvPr/>
        </p:nvSpPr>
        <p:spPr bwMode="auto">
          <a:xfrm>
            <a:off x="-117030" y="393511"/>
            <a:ext cx="11906694"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panose="020B0604020202020204" pitchFamily="34" charset="0"/>
              </a:defRPr>
            </a:lvl1pPr>
            <a:lvl2pPr marL="914400" indent="-457200" eaLnBrk="0" hangingPunct="0">
              <a:defRPr b="1">
                <a:solidFill>
                  <a:schemeClr val="tx1"/>
                </a:solidFill>
                <a:latin typeface="Arial" panose="020B0604020202020204" pitchFamily="34" charset="0"/>
              </a:defRPr>
            </a:lvl2pPr>
            <a:lvl3pPr marL="1371600" indent="-4572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IQ" b="0" i="1" dirty="0">
              <a:solidFill>
                <a:schemeClr val="tx2"/>
              </a:solidFill>
              <a:latin typeface="Times New Roman" panose="02020603050405020304" pitchFamily="18" charset="0"/>
              <a:cs typeface="Times New Roman" panose="02020603050405020304" pitchFamily="18" charset="0"/>
            </a:endParaRPr>
          </a:p>
          <a:p>
            <a:pPr lvl="1" eaLnBrk="1" hangingPunct="1">
              <a:buClr>
                <a:srgbClr val="CC3300"/>
              </a:buClr>
              <a:buSzPct val="60000"/>
              <a:buFont typeface="Wingdings" pitchFamily="2" charset="2"/>
              <a:buNone/>
            </a:pPr>
            <a:r>
              <a:rPr lang="en-US" altLang="en-IQ" b="0" dirty="0">
                <a:latin typeface="Times New Roman" panose="02020603050405020304" pitchFamily="18" charset="0"/>
                <a:cs typeface="Times New Roman" panose="02020603050405020304" pitchFamily="18" charset="0"/>
              </a:rPr>
              <a:t>1.)	 </a:t>
            </a:r>
            <a:r>
              <a:rPr lang="en-US" altLang="en-IQ" b="0" dirty="0">
                <a:solidFill>
                  <a:srgbClr val="CC3300"/>
                </a:solidFill>
                <a:latin typeface="Times New Roman" panose="02020603050405020304" pitchFamily="18" charset="0"/>
                <a:cs typeface="Times New Roman" panose="02020603050405020304" pitchFamily="18" charset="0"/>
              </a:rPr>
              <a:t>When we measure pH with a pH meter, we are measuring the negative logarithm of the hydrogen ion activity</a:t>
            </a:r>
          </a:p>
          <a:p>
            <a:pPr lvl="2" eaLnBrk="1" hangingPunct="1">
              <a:buClr>
                <a:srgbClr val="CC3300"/>
              </a:buClr>
              <a:buSzPct val="60000"/>
              <a:buFont typeface="Wingdings" pitchFamily="2" charset="2"/>
              <a:buChar char="Ø"/>
            </a:pPr>
            <a:r>
              <a:rPr lang="en-US" altLang="en-IQ" sz="1600" b="0" dirty="0">
                <a:latin typeface="Times New Roman" panose="02020603050405020304" pitchFamily="18" charset="0"/>
                <a:cs typeface="Times New Roman" panose="02020603050405020304" pitchFamily="18" charset="0"/>
              </a:rPr>
              <a:t>Not measuring concentration</a:t>
            </a:r>
          </a:p>
          <a:p>
            <a:pPr lvl="2" eaLnBrk="1" hangingPunct="1">
              <a:buClr>
                <a:srgbClr val="CC3300"/>
              </a:buClr>
              <a:buSzPct val="60000"/>
              <a:buFont typeface="Wingdings" pitchFamily="2" charset="2"/>
              <a:buChar char="Ø"/>
            </a:pPr>
            <a:endParaRPr lang="en-US" altLang="en-IQ" sz="1600" b="0" dirty="0">
              <a:latin typeface="Times New Roman" panose="02020603050405020304" pitchFamily="18" charset="0"/>
              <a:cs typeface="Times New Roman" panose="02020603050405020304" pitchFamily="18" charset="0"/>
            </a:endParaRPr>
          </a:p>
          <a:p>
            <a:pPr lvl="2" eaLnBrk="1" hangingPunct="1">
              <a:buClr>
                <a:srgbClr val="CC3300"/>
              </a:buClr>
              <a:buSzPct val="60000"/>
              <a:buFont typeface="Wingdings" pitchFamily="2" charset="2"/>
              <a:buChar char="Ø"/>
            </a:pPr>
            <a:endParaRPr lang="en-US" altLang="en-IQ" sz="1600" b="0" dirty="0">
              <a:latin typeface="Times New Roman" panose="02020603050405020304" pitchFamily="18" charset="0"/>
              <a:cs typeface="Times New Roman" panose="02020603050405020304" pitchFamily="18" charset="0"/>
            </a:endParaRPr>
          </a:p>
          <a:p>
            <a:pPr lvl="1" eaLnBrk="1" hangingPunct="1">
              <a:buClr>
                <a:srgbClr val="CC3300"/>
              </a:buClr>
              <a:buSzPct val="60000"/>
              <a:buFont typeface="Wingdings" pitchFamily="2" charset="2"/>
              <a:buNone/>
            </a:pPr>
            <a:r>
              <a:rPr lang="en-US" altLang="en-IQ" b="0" dirty="0">
                <a:latin typeface="Times New Roman" panose="02020603050405020304" pitchFamily="18" charset="0"/>
                <a:cs typeface="Times New Roman" panose="02020603050405020304" pitchFamily="18" charset="0"/>
              </a:rPr>
              <a:t>2.)</a:t>
            </a:r>
            <a:r>
              <a:rPr lang="en-US" altLang="en-IQ" sz="1600" b="0" dirty="0">
                <a:latin typeface="Times New Roman" panose="02020603050405020304" pitchFamily="18" charset="0"/>
                <a:cs typeface="Times New Roman" panose="02020603050405020304" pitchFamily="18" charset="0"/>
              </a:rPr>
              <a:t>  </a:t>
            </a:r>
            <a:r>
              <a:rPr lang="en-US" altLang="en-IQ" b="0" dirty="0">
                <a:solidFill>
                  <a:srgbClr val="CC3300"/>
                </a:solidFill>
                <a:latin typeface="Times New Roman" panose="02020603050405020304" pitchFamily="18" charset="0"/>
                <a:cs typeface="Times New Roman" panose="02020603050405020304" pitchFamily="18" charset="0"/>
              </a:rPr>
              <a:t>Affect of pH with the Addition of a Salt</a:t>
            </a:r>
          </a:p>
          <a:p>
            <a:pPr lvl="2" eaLnBrk="1" hangingPunct="1">
              <a:buClr>
                <a:srgbClr val="CC3300"/>
              </a:buClr>
              <a:buSzPct val="60000"/>
              <a:buFont typeface="Wingdings" pitchFamily="2" charset="2"/>
              <a:buChar char="Ø"/>
            </a:pPr>
            <a:r>
              <a:rPr lang="en-US" altLang="en-IQ" sz="1600" b="0" dirty="0">
                <a:latin typeface="Times New Roman" panose="02020603050405020304" pitchFamily="18" charset="0"/>
                <a:cs typeface="Times New Roman" panose="02020603050405020304" pitchFamily="18" charset="0"/>
              </a:rPr>
              <a:t>Changes in ionic strength </a:t>
            </a:r>
            <a:r>
              <a:rPr lang="en-US" altLang="en-IQ" sz="1600" b="0" dirty="0">
                <a:latin typeface="Times New Roman" panose="02020603050405020304" pitchFamily="18" charset="0"/>
                <a:cs typeface="Times New Roman" panose="02020603050405020304" pitchFamily="18" charset="0"/>
                <a:sym typeface="Wingdings" pitchFamily="2" charset="2"/>
              </a:rPr>
              <a:t> Changes H</a:t>
            </a:r>
            <a:r>
              <a:rPr lang="en-US" altLang="en-IQ" sz="1600" b="0" baseline="30000" dirty="0">
                <a:latin typeface="Times New Roman" panose="02020603050405020304" pitchFamily="18" charset="0"/>
                <a:cs typeface="Times New Roman" panose="02020603050405020304" pitchFamily="18" charset="0"/>
                <a:sym typeface="Wingdings" pitchFamily="2" charset="2"/>
              </a:rPr>
              <a:t>+</a:t>
            </a:r>
            <a:r>
              <a:rPr lang="en-US" altLang="en-IQ" sz="1600" b="0" dirty="0">
                <a:latin typeface="Times New Roman" panose="02020603050405020304" pitchFamily="18" charset="0"/>
                <a:cs typeface="Times New Roman" panose="02020603050405020304" pitchFamily="18" charset="0"/>
                <a:sym typeface="Wingdings" pitchFamily="2" charset="2"/>
              </a:rPr>
              <a:t> and OH</a:t>
            </a:r>
            <a:r>
              <a:rPr lang="en-US" altLang="en-IQ" sz="1600" b="0" baseline="30000" dirty="0">
                <a:latin typeface="Times New Roman" panose="02020603050405020304" pitchFamily="18" charset="0"/>
                <a:cs typeface="Times New Roman" panose="02020603050405020304" pitchFamily="18" charset="0"/>
                <a:sym typeface="Wingdings" pitchFamily="2" charset="2"/>
              </a:rPr>
              <a:t>-</a:t>
            </a:r>
            <a:r>
              <a:rPr lang="en-US" altLang="en-IQ" sz="1600" b="0" dirty="0">
                <a:latin typeface="Times New Roman" panose="02020603050405020304" pitchFamily="18" charset="0"/>
                <a:cs typeface="Times New Roman" panose="02020603050405020304" pitchFamily="18" charset="0"/>
                <a:sym typeface="Wingdings" pitchFamily="2" charset="2"/>
              </a:rPr>
              <a:t> activity</a:t>
            </a:r>
          </a:p>
        </p:txBody>
      </p:sp>
      <p:graphicFrame>
        <p:nvGraphicFramePr>
          <p:cNvPr id="9218" name="Object 6">
            <a:extLst>
              <a:ext uri="{FF2B5EF4-FFF2-40B4-BE49-F238E27FC236}">
                <a16:creationId xmlns:a16="http://schemas.microsoft.com/office/drawing/2014/main" id="{C044129F-074C-0840-87C6-FB1D29340C5F}"/>
              </a:ext>
            </a:extLst>
          </p:cNvPr>
          <p:cNvGraphicFramePr>
            <a:graphicFrameLocks noChangeAspect="1"/>
          </p:cNvGraphicFramePr>
          <p:nvPr>
            <p:extLst>
              <p:ext uri="{D42A27DB-BD31-4B8C-83A1-F6EECF244321}">
                <p14:modId xmlns:p14="http://schemas.microsoft.com/office/powerpoint/2010/main" val="2784926981"/>
              </p:ext>
            </p:extLst>
          </p:nvPr>
        </p:nvGraphicFramePr>
        <p:xfrm>
          <a:off x="4060349" y="1035039"/>
          <a:ext cx="4064000" cy="558800"/>
        </p:xfrm>
        <a:graphic>
          <a:graphicData uri="http://schemas.openxmlformats.org/presentationml/2006/ole">
            <mc:AlternateContent xmlns:mc="http://schemas.openxmlformats.org/markup-compatibility/2006">
              <mc:Choice xmlns:v="urn:schemas-microsoft-com:vml" Requires="v">
                <p:oleObj spid="_x0000_s15489" name="Equation" r:id="rId3" imgW="46812200" imgH="6438900" progId="Equation.3">
                  <p:embed/>
                </p:oleObj>
              </mc:Choice>
              <mc:Fallback>
                <p:oleObj name="Equation" r:id="rId3" imgW="46812200" imgH="6438900" progId="Equation.3">
                  <p:embed/>
                  <p:pic>
                    <p:nvPicPr>
                      <p:cNvPr id="9218" name="Object 6">
                        <a:extLst>
                          <a:ext uri="{FF2B5EF4-FFF2-40B4-BE49-F238E27FC236}">
                            <a16:creationId xmlns:a16="http://schemas.microsoft.com/office/drawing/2014/main" id="{C044129F-074C-0840-87C6-FB1D29340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349" y="1035039"/>
                        <a:ext cx="40640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19" name="Object 18">
            <a:extLst>
              <a:ext uri="{FF2B5EF4-FFF2-40B4-BE49-F238E27FC236}">
                <a16:creationId xmlns:a16="http://schemas.microsoft.com/office/drawing/2014/main" id="{11E3AE2E-EB25-B440-837D-3D02EF610E4A}"/>
              </a:ext>
            </a:extLst>
          </p:cNvPr>
          <p:cNvGraphicFramePr>
            <a:graphicFrameLocks noChangeAspect="1"/>
          </p:cNvGraphicFramePr>
          <p:nvPr>
            <p:extLst>
              <p:ext uri="{D42A27DB-BD31-4B8C-83A1-F6EECF244321}">
                <p14:modId xmlns:p14="http://schemas.microsoft.com/office/powerpoint/2010/main" val="1876076590"/>
              </p:ext>
            </p:extLst>
          </p:nvPr>
        </p:nvGraphicFramePr>
        <p:xfrm>
          <a:off x="2815749" y="2301726"/>
          <a:ext cx="5308600" cy="558800"/>
        </p:xfrm>
        <a:graphic>
          <a:graphicData uri="http://schemas.openxmlformats.org/presentationml/2006/ole">
            <mc:AlternateContent xmlns:mc="http://schemas.openxmlformats.org/markup-compatibility/2006">
              <mc:Choice xmlns:v="urn:schemas-microsoft-com:vml" Requires="v">
                <p:oleObj spid="_x0000_s15490" name="Equation" r:id="rId5" imgW="61150500" imgH="6438900" progId="Equation.3">
                  <p:embed/>
                </p:oleObj>
              </mc:Choice>
              <mc:Fallback>
                <p:oleObj name="Equation" r:id="rId5" imgW="61150500" imgH="6438900" progId="Equation.3">
                  <p:embed/>
                  <p:pic>
                    <p:nvPicPr>
                      <p:cNvPr id="9219" name="Object 18">
                        <a:extLst>
                          <a:ext uri="{FF2B5EF4-FFF2-40B4-BE49-F238E27FC236}">
                            <a16:creationId xmlns:a16="http://schemas.microsoft.com/office/drawing/2014/main" id="{11E3AE2E-EB25-B440-837D-3D02EF610E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5749" y="2301726"/>
                        <a:ext cx="53086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TextBox 3">
            <a:extLst>
              <a:ext uri="{FF2B5EF4-FFF2-40B4-BE49-F238E27FC236}">
                <a16:creationId xmlns:a16="http://schemas.microsoft.com/office/drawing/2014/main" id="{F970519B-BAD8-D943-B0EA-9D85B506233E}"/>
              </a:ext>
            </a:extLst>
          </p:cNvPr>
          <p:cNvSpPr txBox="1"/>
          <p:nvPr/>
        </p:nvSpPr>
        <p:spPr>
          <a:xfrm>
            <a:off x="285306" y="2810569"/>
            <a:ext cx="11906694" cy="1200329"/>
          </a:xfrm>
          <a:prstGeom prst="rect">
            <a:avLst/>
          </a:prstGeom>
          <a:noFill/>
        </p:spPr>
        <p:txBody>
          <a:bodyPr wrap="square" rtlCol="0">
            <a:spAutoFit/>
          </a:bodyPr>
          <a:lstStyle/>
          <a:p>
            <a:r>
              <a:rPr lang="en-IQ" dirty="0">
                <a:latin typeface="Times New Roman" panose="02020603050405020304" pitchFamily="18" charset="0"/>
                <a:cs typeface="Times New Roman" panose="02020603050405020304" pitchFamily="18" charset="0"/>
              </a:rPr>
              <a:t>Measuring the H</a:t>
            </a:r>
            <a:r>
              <a:rPr lang="en-IQ" baseline="30000" dirty="0">
                <a:latin typeface="Times New Roman" panose="02020603050405020304" pitchFamily="18" charset="0"/>
                <a:cs typeface="Times New Roman" panose="02020603050405020304" pitchFamily="18" charset="0"/>
              </a:rPr>
              <a:t>+</a:t>
            </a:r>
            <a:r>
              <a:rPr lang="en-IQ" dirty="0">
                <a:latin typeface="Times New Roman" panose="02020603050405020304" pitchFamily="18" charset="0"/>
                <a:cs typeface="Times New Roman" panose="02020603050405020304" pitchFamily="18" charset="0"/>
              </a:rPr>
              <a:t> ion concent</a:t>
            </a:r>
            <a:r>
              <a:rPr lang="en-US" dirty="0">
                <a:latin typeface="Times New Roman" panose="02020603050405020304" pitchFamily="18" charset="0"/>
                <a:cs typeface="Times New Roman" panose="02020603050405020304" pitchFamily="18" charset="0"/>
              </a:rPr>
              <a:t>ra</a:t>
            </a:r>
            <a:r>
              <a:rPr lang="en-IQ" dirty="0">
                <a:latin typeface="Times New Roman" panose="02020603050405020304" pitchFamily="18" charset="0"/>
                <a:cs typeface="Times New Roman" panose="02020603050405020304" pitchFamily="18" charset="0"/>
              </a:rPr>
              <a:t>tion impacted by i</a:t>
            </a:r>
            <a:r>
              <a:rPr lang="en-US" dirty="0">
                <a:latin typeface="Times New Roman" panose="02020603050405020304" pitchFamily="18" charset="0"/>
                <a:cs typeface="Times New Roman" panose="02020603050405020304" pitchFamily="18" charset="0"/>
              </a:rPr>
              <a:t>on</a:t>
            </a:r>
            <a:r>
              <a:rPr lang="en-IQ" dirty="0">
                <a:latin typeface="Times New Roman" panose="02020603050405020304" pitchFamily="18" charset="0"/>
                <a:cs typeface="Times New Roman" panose="02020603050405020304" pitchFamily="18" charset="0"/>
              </a:rPr>
              <a:t>ic sh</a:t>
            </a:r>
            <a:r>
              <a:rPr lang="en-US" dirty="0" err="1">
                <a:latin typeface="Times New Roman" panose="02020603050405020304" pitchFamily="18" charset="0"/>
                <a:cs typeface="Times New Roman" panose="02020603050405020304" pitchFamily="18" charset="0"/>
              </a:rPr>
              <a:t>ie</a:t>
            </a:r>
            <a:r>
              <a:rPr lang="en-IQ" dirty="0">
                <a:latin typeface="Times New Roman" panose="02020603050405020304" pitchFamily="18" charset="0"/>
                <a:cs typeface="Times New Roman" panose="02020603050405020304" pitchFamily="18" charset="0"/>
              </a:rPr>
              <a:t>lding, it is measuring the ac</a:t>
            </a:r>
            <a:r>
              <a:rPr lang="en-US" dirty="0" err="1">
                <a:latin typeface="Times New Roman" panose="02020603050405020304" pitchFamily="18" charset="0"/>
                <a:cs typeface="Times New Roman" panose="02020603050405020304" pitchFamily="18" charset="0"/>
              </a:rPr>
              <a:t>ti</a:t>
            </a:r>
            <a:r>
              <a:rPr lang="en-IQ" dirty="0">
                <a:latin typeface="Times New Roman" panose="02020603050405020304" pitchFamily="18" charset="0"/>
                <a:cs typeface="Times New Roman" panose="02020603050405020304" pitchFamily="18" charset="0"/>
              </a:rPr>
              <a:t>vity, is the true of the apparent concentration as im</a:t>
            </a:r>
            <a:r>
              <a:rPr lang="en-US" dirty="0">
                <a:latin typeface="Times New Roman" panose="02020603050405020304" pitchFamily="18" charset="0"/>
                <a:cs typeface="Times New Roman" panose="02020603050405020304" pitchFamily="18" charset="0"/>
              </a:rPr>
              <a:t>p</a:t>
            </a:r>
            <a:r>
              <a:rPr lang="en-IQ" dirty="0">
                <a:latin typeface="Times New Roman" panose="02020603050405020304" pitchFamily="18" charset="0"/>
                <a:cs typeface="Times New Roman" panose="02020603050405020304" pitchFamily="18" charset="0"/>
              </a:rPr>
              <a:t>acted by non-zero i</a:t>
            </a:r>
            <a:r>
              <a:rPr lang="en-US" dirty="0">
                <a:latin typeface="Times New Roman" panose="02020603050405020304" pitchFamily="18" charset="0"/>
                <a:cs typeface="Times New Roman" panose="02020603050405020304" pitchFamily="18" charset="0"/>
              </a:rPr>
              <a:t>on</a:t>
            </a:r>
            <a:r>
              <a:rPr lang="en-IQ" dirty="0">
                <a:latin typeface="Times New Roman" panose="02020603050405020304" pitchFamily="18" charset="0"/>
                <a:cs typeface="Times New Roman" panose="02020603050405020304" pitchFamily="18" charset="0"/>
              </a:rPr>
              <a:t>ic streng</a:t>
            </a:r>
            <a:r>
              <a:rPr lang="en-US" dirty="0" err="1">
                <a:latin typeface="Times New Roman" panose="02020603050405020304" pitchFamily="18" charset="0"/>
                <a:cs typeface="Times New Roman" panose="02020603050405020304" pitchFamily="18" charset="0"/>
              </a:rPr>
              <a:t>th</a:t>
            </a:r>
            <a:r>
              <a:rPr lang="en-IQ"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r>
              <a:rPr lang="en-IQ" dirty="0">
                <a:latin typeface="Times New Roman" panose="02020603050405020304" pitchFamily="18" charset="0"/>
                <a:cs typeface="Times New Roman" panose="02020603050405020304" pitchFamily="18" charset="0"/>
              </a:rPr>
              <a:t>how many of those hydrogen ions are ac</a:t>
            </a:r>
            <a:r>
              <a:rPr lang="en-US" dirty="0">
                <a:latin typeface="Times New Roman" panose="02020603050405020304" pitchFamily="18" charset="0"/>
                <a:cs typeface="Times New Roman" panose="02020603050405020304" pitchFamily="18" charset="0"/>
              </a:rPr>
              <a:t>t</a:t>
            </a:r>
            <a:r>
              <a:rPr lang="en-IQ" dirty="0">
                <a:latin typeface="Times New Roman" panose="02020603050405020304" pitchFamily="18" charset="0"/>
                <a:cs typeface="Times New Roman" panose="02020603050405020304" pitchFamily="18" charset="0"/>
              </a:rPr>
              <a:t>ually av</a:t>
            </a:r>
            <a:r>
              <a:rPr lang="en-US" dirty="0">
                <a:latin typeface="Times New Roman" panose="02020603050405020304" pitchFamily="18" charset="0"/>
                <a:cs typeface="Times New Roman" panose="02020603050405020304" pitchFamily="18" charset="0"/>
              </a:rPr>
              <a:t>a</a:t>
            </a:r>
            <a:r>
              <a:rPr lang="en-IQ" dirty="0">
                <a:latin typeface="Times New Roman" panose="02020603050405020304" pitchFamily="18" charset="0"/>
                <a:cs typeface="Times New Roman" panose="02020603050405020304" pitchFamily="18" charset="0"/>
              </a:rPr>
              <a:t>ilable to be measured is going to be </a:t>
            </a:r>
            <a:r>
              <a:rPr lang="en-US" dirty="0">
                <a:latin typeface="Times New Roman" panose="02020603050405020304" pitchFamily="18" charset="0"/>
                <a:cs typeface="Times New Roman" panose="02020603050405020304" pitchFamily="18" charset="0"/>
              </a:rPr>
              <a:t>a</a:t>
            </a:r>
            <a:r>
              <a:rPr lang="en-IQ" dirty="0">
                <a:latin typeface="Times New Roman" panose="02020603050405020304" pitchFamily="18" charset="0"/>
                <a:cs typeface="Times New Roman" panose="02020603050405020304" pitchFamily="18" charset="0"/>
              </a:rPr>
              <a:t>ffected well wh</a:t>
            </a:r>
            <a:r>
              <a:rPr lang="en-US" dirty="0">
                <a:latin typeface="Times New Roman" panose="02020603050405020304" pitchFamily="18" charset="0"/>
                <a:cs typeface="Times New Roman" panose="02020603050405020304" pitchFamily="18" charset="0"/>
              </a:rPr>
              <a:t>at</a:t>
            </a:r>
            <a:r>
              <a:rPr lang="en-IQ" dirty="0">
                <a:latin typeface="Times New Roman" panose="02020603050405020304" pitchFamily="18" charset="0"/>
                <a:cs typeface="Times New Roman" panose="02020603050405020304" pitchFamily="18" charset="0"/>
              </a:rPr>
              <a:t>ever else in the solution. So how do we comput</a:t>
            </a:r>
            <a:r>
              <a:rPr lang="en-US" dirty="0">
                <a:latin typeface="Times New Roman" panose="02020603050405020304" pitchFamily="18" charset="0"/>
                <a:cs typeface="Times New Roman" panose="02020603050405020304" pitchFamily="18" charset="0"/>
              </a:rPr>
              <a:t>e</a:t>
            </a:r>
            <a:r>
              <a:rPr lang="en-IQ" dirty="0">
                <a:latin typeface="Times New Roman" panose="02020603050405020304" pitchFamily="18" charset="0"/>
                <a:cs typeface="Times New Roman" panose="02020603050405020304" pitchFamily="18" charset="0"/>
              </a:rPr>
              <a:t> the actual pH of the solution </a:t>
            </a:r>
          </a:p>
          <a:p>
            <a:r>
              <a:rPr lang="en-IQ" dirty="0">
                <a:latin typeface="Times New Roman" panose="02020603050405020304" pitchFamily="18" charset="0"/>
                <a:cs typeface="Times New Roman" panose="02020603050405020304" pitchFamily="18" charset="0"/>
              </a:rPr>
              <a:t>esp</a:t>
            </a:r>
            <a:r>
              <a:rPr lang="en-US" dirty="0" err="1">
                <a:latin typeface="Times New Roman" panose="02020603050405020304" pitchFamily="18" charset="0"/>
                <a:cs typeface="Times New Roman" panose="02020603050405020304" pitchFamily="18" charset="0"/>
              </a:rPr>
              <a:t>ec</a:t>
            </a:r>
            <a:r>
              <a:rPr lang="en-IQ" dirty="0">
                <a:latin typeface="Times New Roman" panose="02020603050405020304" pitchFamily="18" charset="0"/>
                <a:cs typeface="Times New Roman" panose="02020603050405020304" pitchFamily="18" charset="0"/>
              </a:rPr>
              <a:t>ially when it's in the presence of another salt </a:t>
            </a:r>
            <a:r>
              <a:rPr lang="en-US" dirty="0">
                <a:latin typeface="Times New Roman" panose="02020603050405020304" pitchFamily="18" charset="0"/>
                <a:cs typeface="Times New Roman" panose="02020603050405020304" pitchFamily="18" charset="0"/>
              </a:rPr>
              <a:t>that </a:t>
            </a:r>
            <a:r>
              <a:rPr lang="en-IQ" dirty="0">
                <a:latin typeface="Times New Roman" panose="02020603050405020304" pitchFamily="18" charset="0"/>
                <a:cs typeface="Times New Roman" panose="02020603050405020304" pitchFamily="18" charset="0"/>
              </a:rPr>
              <a:t>is not contr</a:t>
            </a:r>
            <a:r>
              <a:rPr lang="en-US" dirty="0" err="1">
                <a:latin typeface="Times New Roman" panose="02020603050405020304" pitchFamily="18" charset="0"/>
                <a:cs typeface="Times New Roman" panose="02020603050405020304" pitchFamily="18" charset="0"/>
              </a:rPr>
              <a:t>i</a:t>
            </a:r>
            <a:r>
              <a:rPr lang="en-IQ" dirty="0">
                <a:latin typeface="Times New Roman" panose="02020603050405020304" pitchFamily="18" charset="0"/>
                <a:cs typeface="Times New Roman" panose="02020603050405020304" pitchFamily="18" charset="0"/>
              </a:rPr>
              <a:t>buting H</a:t>
            </a:r>
            <a:r>
              <a:rPr lang="en-IQ" baseline="30000" dirty="0">
                <a:latin typeface="Times New Roman" panose="02020603050405020304" pitchFamily="18" charset="0"/>
                <a:cs typeface="Times New Roman" panose="02020603050405020304" pitchFamily="18" charset="0"/>
              </a:rPr>
              <a:t>+</a:t>
            </a:r>
            <a:r>
              <a:rPr lang="en-IQ" dirty="0">
                <a:latin typeface="Times New Roman" panose="02020603050405020304" pitchFamily="18" charset="0"/>
                <a:cs typeface="Times New Roman" panose="02020603050405020304" pitchFamily="18" charset="0"/>
              </a:rPr>
              <a:t> and OH</a:t>
            </a:r>
            <a:r>
              <a:rPr lang="en-IQ" baseline="30000" dirty="0">
                <a:latin typeface="Times New Roman" panose="02020603050405020304" pitchFamily="18" charset="0"/>
                <a:cs typeface="Times New Roman" panose="02020603050405020304" pitchFamily="18" charset="0"/>
              </a:rPr>
              <a:t>-</a:t>
            </a:r>
            <a:r>
              <a:rPr lang="en-IQ" dirty="0">
                <a:latin typeface="Times New Roman" panose="02020603050405020304" pitchFamily="18" charset="0"/>
                <a:cs typeface="Times New Roman" panose="02020603050405020304" pitchFamily="18" charset="0"/>
              </a:rPr>
              <a:t> </a:t>
            </a:r>
            <a:endParaRPr lang="en-IQ" baseline="30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3AD0058-9C4C-F04D-AF1D-AA2856AE2195}"/>
              </a:ext>
            </a:extLst>
          </p:cNvPr>
          <p:cNvSpPr txBox="1"/>
          <p:nvPr/>
        </p:nvSpPr>
        <p:spPr>
          <a:xfrm>
            <a:off x="3407664" y="64531"/>
            <a:ext cx="4470400" cy="461665"/>
          </a:xfrm>
          <a:prstGeom prst="rect">
            <a:avLst/>
          </a:prstGeom>
          <a:noFill/>
          <a:ln w="19050">
            <a:solidFill>
              <a:srgbClr val="FFC000"/>
            </a:solidFill>
          </a:ln>
        </p:spPr>
        <p:txBody>
          <a:bodyPr wrap="square" rtlCol="0">
            <a:spAutoFit/>
          </a:bodyPr>
          <a:lstStyle/>
          <a:p>
            <a:pPr algn="ctr"/>
            <a:r>
              <a:rPr lang="en-IQ" sz="2400" b="1" dirty="0">
                <a:solidFill>
                  <a:srgbClr val="C00000"/>
                </a:solidFill>
                <a:latin typeface="Times New Roman" panose="02020603050405020304" pitchFamily="18" charset="0"/>
                <a:cs typeface="Times New Roman" panose="02020603050405020304" pitchFamily="18" charset="0"/>
              </a:rPr>
              <a:t>Acids, Bases, and Ac</a:t>
            </a:r>
            <a:r>
              <a:rPr lang="en-US" sz="2400" b="1" dirty="0">
                <a:solidFill>
                  <a:srgbClr val="C00000"/>
                </a:solidFill>
                <a:latin typeface="Times New Roman" panose="02020603050405020304" pitchFamily="18" charset="0"/>
                <a:cs typeface="Times New Roman" panose="02020603050405020304" pitchFamily="18" charset="0"/>
              </a:rPr>
              <a:t>t</a:t>
            </a:r>
            <a:r>
              <a:rPr lang="en-IQ" sz="2400" b="1" dirty="0">
                <a:solidFill>
                  <a:srgbClr val="C00000"/>
                </a:solidFill>
                <a:latin typeface="Times New Roman" panose="02020603050405020304" pitchFamily="18" charset="0"/>
                <a:cs typeface="Times New Roman" panose="02020603050405020304" pitchFamily="18" charset="0"/>
              </a:rPr>
              <a:t>ivity </a:t>
            </a:r>
          </a:p>
        </p:txBody>
      </p:sp>
      <p:pic>
        <p:nvPicPr>
          <p:cNvPr id="7" name="Picture 6">
            <a:extLst>
              <a:ext uri="{FF2B5EF4-FFF2-40B4-BE49-F238E27FC236}">
                <a16:creationId xmlns:a16="http://schemas.microsoft.com/office/drawing/2014/main" id="{556E5997-C838-4B42-B151-A6083A49D7FC}"/>
              </a:ext>
            </a:extLst>
          </p:cNvPr>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039" t="377" r="8969" b="66097"/>
          <a:stretch/>
        </p:blipFill>
        <p:spPr bwMode="auto">
          <a:xfrm>
            <a:off x="2272189" y="4209941"/>
            <a:ext cx="6395720" cy="2319510"/>
          </a:xfrm>
          <a:prstGeom prst="rect">
            <a:avLst/>
          </a:prstGeom>
          <a:noFill/>
          <a:ln>
            <a:noFill/>
          </a:ln>
        </p:spPr>
      </p:pic>
    </p:spTree>
    <p:extLst>
      <p:ext uri="{BB962C8B-B14F-4D97-AF65-F5344CB8AC3E}">
        <p14:creationId xmlns:p14="http://schemas.microsoft.com/office/powerpoint/2010/main" val="31859487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B3EF79-4910-E44D-BE46-B2DD8D6F2FD7}"/>
              </a:ext>
            </a:extLst>
          </p:cNvPr>
          <p:cNvSpPr>
            <a:spLocks noGrp="1"/>
          </p:cNvSpPr>
          <p:nvPr>
            <p:ph type="sldNum" sz="quarter" idx="12"/>
          </p:nvPr>
        </p:nvSpPr>
        <p:spPr>
          <a:xfrm>
            <a:off x="9125712" y="6571514"/>
            <a:ext cx="2743200" cy="365125"/>
          </a:xfrm>
        </p:spPr>
        <p:txBody>
          <a:bodyPr/>
          <a:lstStyle/>
          <a:p>
            <a:fld id="{6922B37E-6FAD-AE4E-AFEB-EA2EE6BF0F32}" type="slidenum">
              <a:rPr lang="en-IQ" smtClean="0"/>
              <a:t>62</a:t>
            </a:fld>
            <a:endParaRPr lang="en-IQ"/>
          </a:p>
        </p:txBody>
      </p:sp>
      <p:pic>
        <p:nvPicPr>
          <p:cNvPr id="5" name="Picture 4">
            <a:extLst>
              <a:ext uri="{FF2B5EF4-FFF2-40B4-BE49-F238E27FC236}">
                <a16:creationId xmlns:a16="http://schemas.microsoft.com/office/drawing/2014/main" id="{303657BF-989B-2A49-8C2C-67A04EC0D60B}"/>
              </a:ext>
            </a:extLst>
          </p:cNvPr>
          <p:cNvPicPr>
            <a:picLocks noChangeAspect="1"/>
          </p:cNvPicPr>
          <p:nvPr/>
        </p:nvPicPr>
        <p:blipFill rotWithShape="1">
          <a:blip r:embed="rId3"/>
          <a:srcRect l="4422" t="17604" r="8257" b="3461"/>
          <a:stretch/>
        </p:blipFill>
        <p:spPr>
          <a:xfrm>
            <a:off x="6492240" y="576595"/>
            <a:ext cx="5554834" cy="5921767"/>
          </a:xfrm>
          <a:prstGeom prst="rect">
            <a:avLst/>
          </a:prstGeom>
          <a:ln w="28575">
            <a:solidFill>
              <a:srgbClr val="FFC000"/>
            </a:solidFill>
            <a:extLst>
              <a:ext uri="{C807C97D-BFC1-408E-A445-0C87EB9F89A2}">
                <ask:lineSketchStyleProps xmlns:ask="http://schemas.microsoft.com/office/drawing/2018/sketchyshapes" sd="3784309432">
                  <a:custGeom>
                    <a:avLst/>
                    <a:gdLst>
                      <a:gd name="connsiteX0" fmla="*/ 0 w 5554834"/>
                      <a:gd name="connsiteY0" fmla="*/ 0 h 5921767"/>
                      <a:gd name="connsiteX1" fmla="*/ 555483 w 5554834"/>
                      <a:gd name="connsiteY1" fmla="*/ 0 h 5921767"/>
                      <a:gd name="connsiteX2" fmla="*/ 944322 w 5554834"/>
                      <a:gd name="connsiteY2" fmla="*/ 0 h 5921767"/>
                      <a:gd name="connsiteX3" fmla="*/ 1388709 w 5554834"/>
                      <a:gd name="connsiteY3" fmla="*/ 0 h 5921767"/>
                      <a:gd name="connsiteX4" fmla="*/ 1833095 w 5554834"/>
                      <a:gd name="connsiteY4" fmla="*/ 0 h 5921767"/>
                      <a:gd name="connsiteX5" fmla="*/ 2221934 w 5554834"/>
                      <a:gd name="connsiteY5" fmla="*/ 0 h 5921767"/>
                      <a:gd name="connsiteX6" fmla="*/ 2777417 w 5554834"/>
                      <a:gd name="connsiteY6" fmla="*/ 0 h 5921767"/>
                      <a:gd name="connsiteX7" fmla="*/ 3221804 w 5554834"/>
                      <a:gd name="connsiteY7" fmla="*/ 0 h 5921767"/>
                      <a:gd name="connsiteX8" fmla="*/ 3888384 w 5554834"/>
                      <a:gd name="connsiteY8" fmla="*/ 0 h 5921767"/>
                      <a:gd name="connsiteX9" fmla="*/ 4277222 w 5554834"/>
                      <a:gd name="connsiteY9" fmla="*/ 0 h 5921767"/>
                      <a:gd name="connsiteX10" fmla="*/ 4943802 w 5554834"/>
                      <a:gd name="connsiteY10" fmla="*/ 0 h 5921767"/>
                      <a:gd name="connsiteX11" fmla="*/ 5554834 w 5554834"/>
                      <a:gd name="connsiteY11" fmla="*/ 0 h 5921767"/>
                      <a:gd name="connsiteX12" fmla="*/ 5554834 w 5554834"/>
                      <a:gd name="connsiteY12" fmla="*/ 532959 h 5921767"/>
                      <a:gd name="connsiteX13" fmla="*/ 5554834 w 5554834"/>
                      <a:gd name="connsiteY13" fmla="*/ 1184353 h 5921767"/>
                      <a:gd name="connsiteX14" fmla="*/ 5554834 w 5554834"/>
                      <a:gd name="connsiteY14" fmla="*/ 1717312 h 5921767"/>
                      <a:gd name="connsiteX15" fmla="*/ 5554834 w 5554834"/>
                      <a:gd name="connsiteY15" fmla="*/ 2427924 h 5921767"/>
                      <a:gd name="connsiteX16" fmla="*/ 5554834 w 5554834"/>
                      <a:gd name="connsiteY16" fmla="*/ 3020101 h 5921767"/>
                      <a:gd name="connsiteX17" fmla="*/ 5554834 w 5554834"/>
                      <a:gd name="connsiteY17" fmla="*/ 3493843 h 5921767"/>
                      <a:gd name="connsiteX18" fmla="*/ 5554834 w 5554834"/>
                      <a:gd name="connsiteY18" fmla="*/ 3908366 h 5921767"/>
                      <a:gd name="connsiteX19" fmla="*/ 5554834 w 5554834"/>
                      <a:gd name="connsiteY19" fmla="*/ 4618978 h 5921767"/>
                      <a:gd name="connsiteX20" fmla="*/ 5554834 w 5554834"/>
                      <a:gd name="connsiteY20" fmla="*/ 5270373 h 5921767"/>
                      <a:gd name="connsiteX21" fmla="*/ 5554834 w 5554834"/>
                      <a:gd name="connsiteY21" fmla="*/ 5921767 h 5921767"/>
                      <a:gd name="connsiteX22" fmla="*/ 5054899 w 5554834"/>
                      <a:gd name="connsiteY22" fmla="*/ 5921767 h 5921767"/>
                      <a:gd name="connsiteX23" fmla="*/ 4554964 w 5554834"/>
                      <a:gd name="connsiteY23" fmla="*/ 5921767 h 5921767"/>
                      <a:gd name="connsiteX24" fmla="*/ 3943932 w 5554834"/>
                      <a:gd name="connsiteY24" fmla="*/ 5921767 h 5921767"/>
                      <a:gd name="connsiteX25" fmla="*/ 3332900 w 5554834"/>
                      <a:gd name="connsiteY25" fmla="*/ 5921767 h 5921767"/>
                      <a:gd name="connsiteX26" fmla="*/ 2721869 w 5554834"/>
                      <a:gd name="connsiteY26" fmla="*/ 5921767 h 5921767"/>
                      <a:gd name="connsiteX27" fmla="*/ 2166385 w 5554834"/>
                      <a:gd name="connsiteY27" fmla="*/ 5921767 h 5921767"/>
                      <a:gd name="connsiteX28" fmla="*/ 1610902 w 5554834"/>
                      <a:gd name="connsiteY28" fmla="*/ 5921767 h 5921767"/>
                      <a:gd name="connsiteX29" fmla="*/ 999870 w 5554834"/>
                      <a:gd name="connsiteY29" fmla="*/ 5921767 h 5921767"/>
                      <a:gd name="connsiteX30" fmla="*/ 0 w 5554834"/>
                      <a:gd name="connsiteY30" fmla="*/ 5921767 h 5921767"/>
                      <a:gd name="connsiteX31" fmla="*/ 0 w 5554834"/>
                      <a:gd name="connsiteY31" fmla="*/ 5507243 h 5921767"/>
                      <a:gd name="connsiteX32" fmla="*/ 0 w 5554834"/>
                      <a:gd name="connsiteY32" fmla="*/ 4915067 h 5921767"/>
                      <a:gd name="connsiteX33" fmla="*/ 0 w 5554834"/>
                      <a:gd name="connsiteY33" fmla="*/ 4322890 h 5921767"/>
                      <a:gd name="connsiteX34" fmla="*/ 0 w 5554834"/>
                      <a:gd name="connsiteY34" fmla="*/ 3908366 h 5921767"/>
                      <a:gd name="connsiteX35" fmla="*/ 0 w 5554834"/>
                      <a:gd name="connsiteY35" fmla="*/ 3316190 h 5921767"/>
                      <a:gd name="connsiteX36" fmla="*/ 0 w 5554834"/>
                      <a:gd name="connsiteY36" fmla="*/ 2783230 h 5921767"/>
                      <a:gd name="connsiteX37" fmla="*/ 0 w 5554834"/>
                      <a:gd name="connsiteY37" fmla="*/ 2368707 h 5921767"/>
                      <a:gd name="connsiteX38" fmla="*/ 0 w 5554834"/>
                      <a:gd name="connsiteY38" fmla="*/ 1717312 h 5921767"/>
                      <a:gd name="connsiteX39" fmla="*/ 0 w 5554834"/>
                      <a:gd name="connsiteY39" fmla="*/ 1302789 h 5921767"/>
                      <a:gd name="connsiteX40" fmla="*/ 0 w 5554834"/>
                      <a:gd name="connsiteY40" fmla="*/ 888265 h 5921767"/>
                      <a:gd name="connsiteX41" fmla="*/ 0 w 5554834"/>
                      <a:gd name="connsiteY41" fmla="*/ 0 h 592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4834" h="5921767" fill="none" extrusionOk="0">
                        <a:moveTo>
                          <a:pt x="0" y="0"/>
                        </a:moveTo>
                        <a:cubicBezTo>
                          <a:pt x="269387" y="-21126"/>
                          <a:pt x="297795" y="8144"/>
                          <a:pt x="555483" y="0"/>
                        </a:cubicBezTo>
                        <a:cubicBezTo>
                          <a:pt x="813171" y="-8144"/>
                          <a:pt x="861075" y="2833"/>
                          <a:pt x="944322" y="0"/>
                        </a:cubicBezTo>
                        <a:cubicBezTo>
                          <a:pt x="1027569" y="-2833"/>
                          <a:pt x="1179383" y="22635"/>
                          <a:pt x="1388709" y="0"/>
                        </a:cubicBezTo>
                        <a:cubicBezTo>
                          <a:pt x="1598035" y="-22635"/>
                          <a:pt x="1705228" y="42523"/>
                          <a:pt x="1833095" y="0"/>
                        </a:cubicBezTo>
                        <a:cubicBezTo>
                          <a:pt x="1960962" y="-42523"/>
                          <a:pt x="2061258" y="18111"/>
                          <a:pt x="2221934" y="0"/>
                        </a:cubicBezTo>
                        <a:cubicBezTo>
                          <a:pt x="2382610" y="-18111"/>
                          <a:pt x="2624445" y="26572"/>
                          <a:pt x="2777417" y="0"/>
                        </a:cubicBezTo>
                        <a:cubicBezTo>
                          <a:pt x="2930389" y="-26572"/>
                          <a:pt x="3049807" y="24020"/>
                          <a:pt x="3221804" y="0"/>
                        </a:cubicBezTo>
                        <a:cubicBezTo>
                          <a:pt x="3393801" y="-24020"/>
                          <a:pt x="3561962" y="72543"/>
                          <a:pt x="3888384" y="0"/>
                        </a:cubicBezTo>
                        <a:cubicBezTo>
                          <a:pt x="4214806" y="-72543"/>
                          <a:pt x="4115880" y="37475"/>
                          <a:pt x="4277222" y="0"/>
                        </a:cubicBezTo>
                        <a:cubicBezTo>
                          <a:pt x="4438564" y="-37475"/>
                          <a:pt x="4632923" y="52297"/>
                          <a:pt x="4943802" y="0"/>
                        </a:cubicBezTo>
                        <a:cubicBezTo>
                          <a:pt x="5254681" y="-52297"/>
                          <a:pt x="5362415" y="40954"/>
                          <a:pt x="5554834" y="0"/>
                        </a:cubicBezTo>
                        <a:cubicBezTo>
                          <a:pt x="5575052" y="224541"/>
                          <a:pt x="5522444" y="331664"/>
                          <a:pt x="5554834" y="532959"/>
                        </a:cubicBezTo>
                        <a:cubicBezTo>
                          <a:pt x="5587224" y="734254"/>
                          <a:pt x="5552305" y="904115"/>
                          <a:pt x="5554834" y="1184353"/>
                        </a:cubicBezTo>
                        <a:cubicBezTo>
                          <a:pt x="5557363" y="1464591"/>
                          <a:pt x="5552065" y="1485388"/>
                          <a:pt x="5554834" y="1717312"/>
                        </a:cubicBezTo>
                        <a:cubicBezTo>
                          <a:pt x="5557603" y="1949236"/>
                          <a:pt x="5529438" y="2098160"/>
                          <a:pt x="5554834" y="2427924"/>
                        </a:cubicBezTo>
                        <a:cubicBezTo>
                          <a:pt x="5580230" y="2757688"/>
                          <a:pt x="5532766" y="2748198"/>
                          <a:pt x="5554834" y="3020101"/>
                        </a:cubicBezTo>
                        <a:cubicBezTo>
                          <a:pt x="5576902" y="3292004"/>
                          <a:pt x="5508049" y="3287652"/>
                          <a:pt x="5554834" y="3493843"/>
                        </a:cubicBezTo>
                        <a:cubicBezTo>
                          <a:pt x="5601619" y="3700034"/>
                          <a:pt x="5522946" y="3747492"/>
                          <a:pt x="5554834" y="3908366"/>
                        </a:cubicBezTo>
                        <a:cubicBezTo>
                          <a:pt x="5586722" y="4069240"/>
                          <a:pt x="5524083" y="4295350"/>
                          <a:pt x="5554834" y="4618978"/>
                        </a:cubicBezTo>
                        <a:cubicBezTo>
                          <a:pt x="5585585" y="4942606"/>
                          <a:pt x="5482767" y="5132046"/>
                          <a:pt x="5554834" y="5270373"/>
                        </a:cubicBezTo>
                        <a:cubicBezTo>
                          <a:pt x="5626901" y="5408701"/>
                          <a:pt x="5497224" y="5634737"/>
                          <a:pt x="5554834" y="5921767"/>
                        </a:cubicBezTo>
                        <a:cubicBezTo>
                          <a:pt x="5355099" y="5956005"/>
                          <a:pt x="5182363" y="5887493"/>
                          <a:pt x="5054899" y="5921767"/>
                        </a:cubicBezTo>
                        <a:cubicBezTo>
                          <a:pt x="4927436" y="5956041"/>
                          <a:pt x="4741566" y="5885286"/>
                          <a:pt x="4554964" y="5921767"/>
                        </a:cubicBezTo>
                        <a:cubicBezTo>
                          <a:pt x="4368363" y="5958248"/>
                          <a:pt x="4215923" y="5874447"/>
                          <a:pt x="3943932" y="5921767"/>
                        </a:cubicBezTo>
                        <a:cubicBezTo>
                          <a:pt x="3671941" y="5969087"/>
                          <a:pt x="3558386" y="5864390"/>
                          <a:pt x="3332900" y="5921767"/>
                        </a:cubicBezTo>
                        <a:cubicBezTo>
                          <a:pt x="3107414" y="5979144"/>
                          <a:pt x="2922666" y="5879503"/>
                          <a:pt x="2721869" y="5921767"/>
                        </a:cubicBezTo>
                        <a:cubicBezTo>
                          <a:pt x="2521072" y="5964031"/>
                          <a:pt x="2354248" y="5857506"/>
                          <a:pt x="2166385" y="5921767"/>
                        </a:cubicBezTo>
                        <a:cubicBezTo>
                          <a:pt x="1978522" y="5986028"/>
                          <a:pt x="1805299" y="5921228"/>
                          <a:pt x="1610902" y="5921767"/>
                        </a:cubicBezTo>
                        <a:cubicBezTo>
                          <a:pt x="1416505" y="5922306"/>
                          <a:pt x="1302967" y="5891989"/>
                          <a:pt x="999870" y="5921767"/>
                        </a:cubicBezTo>
                        <a:cubicBezTo>
                          <a:pt x="696773" y="5951545"/>
                          <a:pt x="401551" y="5905516"/>
                          <a:pt x="0" y="5921767"/>
                        </a:cubicBezTo>
                        <a:cubicBezTo>
                          <a:pt x="-34441" y="5824071"/>
                          <a:pt x="31417" y="5689930"/>
                          <a:pt x="0" y="5507243"/>
                        </a:cubicBezTo>
                        <a:cubicBezTo>
                          <a:pt x="-31417" y="5324556"/>
                          <a:pt x="48278" y="5037545"/>
                          <a:pt x="0" y="4915067"/>
                        </a:cubicBezTo>
                        <a:cubicBezTo>
                          <a:pt x="-48278" y="4792589"/>
                          <a:pt x="62996" y="4532608"/>
                          <a:pt x="0" y="4322890"/>
                        </a:cubicBezTo>
                        <a:cubicBezTo>
                          <a:pt x="-62996" y="4113172"/>
                          <a:pt x="11663" y="4067081"/>
                          <a:pt x="0" y="3908366"/>
                        </a:cubicBezTo>
                        <a:cubicBezTo>
                          <a:pt x="-11663" y="3749651"/>
                          <a:pt x="50731" y="3520546"/>
                          <a:pt x="0" y="3316190"/>
                        </a:cubicBezTo>
                        <a:cubicBezTo>
                          <a:pt x="-50731" y="3111834"/>
                          <a:pt x="17368" y="2944698"/>
                          <a:pt x="0" y="2783230"/>
                        </a:cubicBezTo>
                        <a:cubicBezTo>
                          <a:pt x="-17368" y="2621762"/>
                          <a:pt x="43040" y="2523282"/>
                          <a:pt x="0" y="2368707"/>
                        </a:cubicBezTo>
                        <a:cubicBezTo>
                          <a:pt x="-43040" y="2214132"/>
                          <a:pt x="28948" y="1938552"/>
                          <a:pt x="0" y="1717312"/>
                        </a:cubicBezTo>
                        <a:cubicBezTo>
                          <a:pt x="-28948" y="1496073"/>
                          <a:pt x="19903" y="1501846"/>
                          <a:pt x="0" y="1302789"/>
                        </a:cubicBezTo>
                        <a:cubicBezTo>
                          <a:pt x="-19903" y="1103732"/>
                          <a:pt x="18605" y="1009692"/>
                          <a:pt x="0" y="888265"/>
                        </a:cubicBezTo>
                        <a:cubicBezTo>
                          <a:pt x="-18605" y="766838"/>
                          <a:pt x="28090" y="329866"/>
                          <a:pt x="0" y="0"/>
                        </a:cubicBezTo>
                        <a:close/>
                      </a:path>
                      <a:path w="5554834" h="5921767" stroke="0" extrusionOk="0">
                        <a:moveTo>
                          <a:pt x="0" y="0"/>
                        </a:moveTo>
                        <a:cubicBezTo>
                          <a:pt x="185322" y="-16441"/>
                          <a:pt x="226939" y="7577"/>
                          <a:pt x="388838" y="0"/>
                        </a:cubicBezTo>
                        <a:cubicBezTo>
                          <a:pt x="550737" y="-7577"/>
                          <a:pt x="707083" y="52523"/>
                          <a:pt x="833225" y="0"/>
                        </a:cubicBezTo>
                        <a:cubicBezTo>
                          <a:pt x="959367" y="-52523"/>
                          <a:pt x="1275558" y="18106"/>
                          <a:pt x="1388709" y="0"/>
                        </a:cubicBezTo>
                        <a:cubicBezTo>
                          <a:pt x="1501860" y="-18106"/>
                          <a:pt x="1613031" y="39025"/>
                          <a:pt x="1777547" y="0"/>
                        </a:cubicBezTo>
                        <a:cubicBezTo>
                          <a:pt x="1942063" y="-39025"/>
                          <a:pt x="2010991" y="33899"/>
                          <a:pt x="2221934" y="0"/>
                        </a:cubicBezTo>
                        <a:cubicBezTo>
                          <a:pt x="2432877" y="-33899"/>
                          <a:pt x="2628992" y="67731"/>
                          <a:pt x="2832965" y="0"/>
                        </a:cubicBezTo>
                        <a:cubicBezTo>
                          <a:pt x="3036938" y="-67731"/>
                          <a:pt x="3153343" y="42006"/>
                          <a:pt x="3332900" y="0"/>
                        </a:cubicBezTo>
                        <a:cubicBezTo>
                          <a:pt x="3512457" y="-42006"/>
                          <a:pt x="3610338" y="1608"/>
                          <a:pt x="3721739" y="0"/>
                        </a:cubicBezTo>
                        <a:cubicBezTo>
                          <a:pt x="3833140" y="-1608"/>
                          <a:pt x="4105310" y="30351"/>
                          <a:pt x="4221674" y="0"/>
                        </a:cubicBezTo>
                        <a:cubicBezTo>
                          <a:pt x="4338038" y="-30351"/>
                          <a:pt x="4613853" y="67862"/>
                          <a:pt x="4888254" y="0"/>
                        </a:cubicBezTo>
                        <a:cubicBezTo>
                          <a:pt x="5162655" y="-67862"/>
                          <a:pt x="5279029" y="24534"/>
                          <a:pt x="5554834" y="0"/>
                        </a:cubicBezTo>
                        <a:cubicBezTo>
                          <a:pt x="5615594" y="281021"/>
                          <a:pt x="5539020" y="322823"/>
                          <a:pt x="5554834" y="592177"/>
                        </a:cubicBezTo>
                        <a:cubicBezTo>
                          <a:pt x="5570648" y="861531"/>
                          <a:pt x="5496285" y="1148219"/>
                          <a:pt x="5554834" y="1302789"/>
                        </a:cubicBezTo>
                        <a:cubicBezTo>
                          <a:pt x="5613383" y="1457359"/>
                          <a:pt x="5545485" y="1708789"/>
                          <a:pt x="5554834" y="2013401"/>
                        </a:cubicBezTo>
                        <a:cubicBezTo>
                          <a:pt x="5564183" y="2318013"/>
                          <a:pt x="5520546" y="2428698"/>
                          <a:pt x="5554834" y="2546360"/>
                        </a:cubicBezTo>
                        <a:cubicBezTo>
                          <a:pt x="5589122" y="2664022"/>
                          <a:pt x="5518898" y="2789260"/>
                          <a:pt x="5554834" y="3020101"/>
                        </a:cubicBezTo>
                        <a:cubicBezTo>
                          <a:pt x="5590770" y="3250942"/>
                          <a:pt x="5528022" y="3385230"/>
                          <a:pt x="5554834" y="3612278"/>
                        </a:cubicBezTo>
                        <a:cubicBezTo>
                          <a:pt x="5581646" y="3839326"/>
                          <a:pt x="5503213" y="4117682"/>
                          <a:pt x="5554834" y="4322890"/>
                        </a:cubicBezTo>
                        <a:cubicBezTo>
                          <a:pt x="5606455" y="4528098"/>
                          <a:pt x="5534801" y="4576252"/>
                          <a:pt x="5554834" y="4737414"/>
                        </a:cubicBezTo>
                        <a:cubicBezTo>
                          <a:pt x="5574867" y="4898576"/>
                          <a:pt x="5546501" y="4998479"/>
                          <a:pt x="5554834" y="5211155"/>
                        </a:cubicBezTo>
                        <a:cubicBezTo>
                          <a:pt x="5563167" y="5423831"/>
                          <a:pt x="5543417" y="5641632"/>
                          <a:pt x="5554834" y="5921767"/>
                        </a:cubicBezTo>
                        <a:cubicBezTo>
                          <a:pt x="5318752" y="5947966"/>
                          <a:pt x="5151269" y="5857257"/>
                          <a:pt x="4999351" y="5921767"/>
                        </a:cubicBezTo>
                        <a:cubicBezTo>
                          <a:pt x="4847433" y="5986277"/>
                          <a:pt x="4717554" y="5864863"/>
                          <a:pt x="4499416" y="5921767"/>
                        </a:cubicBezTo>
                        <a:cubicBezTo>
                          <a:pt x="4281278" y="5978671"/>
                          <a:pt x="4182445" y="5872528"/>
                          <a:pt x="3999480" y="5921767"/>
                        </a:cubicBezTo>
                        <a:cubicBezTo>
                          <a:pt x="3816515" y="5971006"/>
                          <a:pt x="3667216" y="5900610"/>
                          <a:pt x="3388449" y="5921767"/>
                        </a:cubicBezTo>
                        <a:cubicBezTo>
                          <a:pt x="3109682" y="5942924"/>
                          <a:pt x="3114736" y="5904251"/>
                          <a:pt x="2944062" y="5921767"/>
                        </a:cubicBezTo>
                        <a:cubicBezTo>
                          <a:pt x="2773388" y="5939283"/>
                          <a:pt x="2467327" y="5850098"/>
                          <a:pt x="2333030" y="5921767"/>
                        </a:cubicBezTo>
                        <a:cubicBezTo>
                          <a:pt x="2198733" y="5993436"/>
                          <a:pt x="2007566" y="5875476"/>
                          <a:pt x="1833095" y="5921767"/>
                        </a:cubicBezTo>
                        <a:cubicBezTo>
                          <a:pt x="1658624" y="5968058"/>
                          <a:pt x="1579551" y="5872774"/>
                          <a:pt x="1333160" y="5921767"/>
                        </a:cubicBezTo>
                        <a:cubicBezTo>
                          <a:pt x="1086770" y="5970760"/>
                          <a:pt x="868959" y="5848891"/>
                          <a:pt x="722128" y="5921767"/>
                        </a:cubicBezTo>
                        <a:cubicBezTo>
                          <a:pt x="575297" y="5994643"/>
                          <a:pt x="199829" y="5851511"/>
                          <a:pt x="0" y="5921767"/>
                        </a:cubicBezTo>
                        <a:cubicBezTo>
                          <a:pt x="-9110" y="5747560"/>
                          <a:pt x="52872" y="5653712"/>
                          <a:pt x="0" y="5448026"/>
                        </a:cubicBezTo>
                        <a:cubicBezTo>
                          <a:pt x="-52872" y="5242340"/>
                          <a:pt x="21366" y="5182614"/>
                          <a:pt x="0" y="5033502"/>
                        </a:cubicBezTo>
                        <a:cubicBezTo>
                          <a:pt x="-21366" y="4884390"/>
                          <a:pt x="11562" y="4746222"/>
                          <a:pt x="0" y="4500543"/>
                        </a:cubicBezTo>
                        <a:cubicBezTo>
                          <a:pt x="-11562" y="4254864"/>
                          <a:pt x="47045" y="4073789"/>
                          <a:pt x="0" y="3908366"/>
                        </a:cubicBezTo>
                        <a:cubicBezTo>
                          <a:pt x="-47045" y="3742943"/>
                          <a:pt x="22173" y="3548399"/>
                          <a:pt x="0" y="3316190"/>
                        </a:cubicBezTo>
                        <a:cubicBezTo>
                          <a:pt x="-22173" y="3083981"/>
                          <a:pt x="43154" y="3083926"/>
                          <a:pt x="0" y="2901666"/>
                        </a:cubicBezTo>
                        <a:cubicBezTo>
                          <a:pt x="-43154" y="2719406"/>
                          <a:pt x="27688" y="2598896"/>
                          <a:pt x="0" y="2427924"/>
                        </a:cubicBezTo>
                        <a:cubicBezTo>
                          <a:pt x="-27688" y="2256952"/>
                          <a:pt x="32500" y="1947838"/>
                          <a:pt x="0" y="1717312"/>
                        </a:cubicBezTo>
                        <a:cubicBezTo>
                          <a:pt x="-32500" y="1486786"/>
                          <a:pt x="28839" y="1275321"/>
                          <a:pt x="0" y="1125136"/>
                        </a:cubicBezTo>
                        <a:cubicBezTo>
                          <a:pt x="-28839" y="974951"/>
                          <a:pt x="60786" y="835743"/>
                          <a:pt x="0" y="592177"/>
                        </a:cubicBezTo>
                        <a:cubicBezTo>
                          <a:pt x="-60786" y="348611"/>
                          <a:pt x="30915" y="189373"/>
                          <a:pt x="0" y="0"/>
                        </a:cubicBezTo>
                        <a:close/>
                      </a:path>
                    </a:pathLst>
                  </a:custGeom>
                  <ask:type>
                    <ask:lineSketchScribble/>
                  </ask:type>
                </ask:lineSketchStyleProps>
              </a:ext>
            </a:extLst>
          </a:ln>
        </p:spPr>
      </p:pic>
      <p:sp>
        <p:nvSpPr>
          <p:cNvPr id="2" name="TextBox 1">
            <a:extLst>
              <a:ext uri="{FF2B5EF4-FFF2-40B4-BE49-F238E27FC236}">
                <a16:creationId xmlns:a16="http://schemas.microsoft.com/office/drawing/2014/main" id="{9AACE9EF-047D-3248-ACBC-CA72135F1678}"/>
              </a:ext>
            </a:extLst>
          </p:cNvPr>
          <p:cNvSpPr txBox="1"/>
          <p:nvPr/>
        </p:nvSpPr>
        <p:spPr>
          <a:xfrm>
            <a:off x="3407664" y="64531"/>
            <a:ext cx="4470400" cy="461665"/>
          </a:xfrm>
          <a:prstGeom prst="rect">
            <a:avLst/>
          </a:prstGeom>
          <a:noFill/>
          <a:ln w="19050">
            <a:solidFill>
              <a:srgbClr val="FFC000"/>
            </a:solidFill>
          </a:ln>
        </p:spPr>
        <p:txBody>
          <a:bodyPr wrap="square" rtlCol="0">
            <a:spAutoFit/>
          </a:bodyPr>
          <a:lstStyle/>
          <a:p>
            <a:pPr algn="ctr"/>
            <a:r>
              <a:rPr lang="en-IQ" sz="2400" b="1" dirty="0">
                <a:solidFill>
                  <a:srgbClr val="C00000"/>
                </a:solidFill>
                <a:latin typeface="Times New Roman" panose="02020603050405020304" pitchFamily="18" charset="0"/>
                <a:cs typeface="Times New Roman" panose="02020603050405020304" pitchFamily="18" charset="0"/>
              </a:rPr>
              <a:t>Acids, Bases, and Ac</a:t>
            </a:r>
            <a:r>
              <a:rPr lang="en-US" sz="2400" b="1" dirty="0">
                <a:solidFill>
                  <a:srgbClr val="C00000"/>
                </a:solidFill>
                <a:latin typeface="Times New Roman" panose="02020603050405020304" pitchFamily="18" charset="0"/>
                <a:cs typeface="Times New Roman" panose="02020603050405020304" pitchFamily="18" charset="0"/>
              </a:rPr>
              <a:t>t</a:t>
            </a:r>
            <a:r>
              <a:rPr lang="en-IQ" sz="2400" b="1" dirty="0">
                <a:solidFill>
                  <a:srgbClr val="C00000"/>
                </a:solidFill>
                <a:latin typeface="Times New Roman" panose="02020603050405020304" pitchFamily="18" charset="0"/>
                <a:cs typeface="Times New Roman" panose="02020603050405020304" pitchFamily="18" charset="0"/>
              </a:rPr>
              <a:t>ivity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60B73EF-9203-4640-85F3-BD2D57610717}"/>
                  </a:ext>
                </a:extLst>
              </p:cNvPr>
              <p:cNvSpPr txBox="1"/>
              <p:nvPr/>
            </p:nvSpPr>
            <p:spPr>
              <a:xfrm>
                <a:off x="144926" y="677385"/>
                <a:ext cx="6133954" cy="5975738"/>
              </a:xfrm>
              <a:prstGeom prst="rect">
                <a:avLst/>
              </a:prstGeom>
              <a:noFill/>
              <a:ln w="28575">
                <a:solidFill>
                  <a:srgbClr val="FFC000"/>
                </a:solidFill>
                <a:extLst>
                  <a:ext uri="{C807C97D-BFC1-408E-A445-0C87EB9F89A2}">
                    <ask:lineSketchStyleProps xmlns:ask="http://schemas.microsoft.com/office/drawing/2018/sketchyshapes" sd="2597791719">
                      <a:custGeom>
                        <a:avLst/>
                        <a:gdLst>
                          <a:gd name="connsiteX0" fmla="*/ 0 w 6133954"/>
                          <a:gd name="connsiteY0" fmla="*/ 0 h 5975738"/>
                          <a:gd name="connsiteX1" fmla="*/ 373614 w 6133954"/>
                          <a:gd name="connsiteY1" fmla="*/ 0 h 5975738"/>
                          <a:gd name="connsiteX2" fmla="*/ 931246 w 6133954"/>
                          <a:gd name="connsiteY2" fmla="*/ 0 h 5975738"/>
                          <a:gd name="connsiteX3" fmla="*/ 1488878 w 6133954"/>
                          <a:gd name="connsiteY3" fmla="*/ 0 h 5975738"/>
                          <a:gd name="connsiteX4" fmla="*/ 2107850 w 6133954"/>
                          <a:gd name="connsiteY4" fmla="*/ 0 h 5975738"/>
                          <a:gd name="connsiteX5" fmla="*/ 2665482 w 6133954"/>
                          <a:gd name="connsiteY5" fmla="*/ 0 h 5975738"/>
                          <a:gd name="connsiteX6" fmla="*/ 3161774 w 6133954"/>
                          <a:gd name="connsiteY6" fmla="*/ 0 h 5975738"/>
                          <a:gd name="connsiteX7" fmla="*/ 3596728 w 6133954"/>
                          <a:gd name="connsiteY7" fmla="*/ 0 h 5975738"/>
                          <a:gd name="connsiteX8" fmla="*/ 4031681 w 6133954"/>
                          <a:gd name="connsiteY8" fmla="*/ 0 h 5975738"/>
                          <a:gd name="connsiteX9" fmla="*/ 4650652 w 6133954"/>
                          <a:gd name="connsiteY9" fmla="*/ 0 h 5975738"/>
                          <a:gd name="connsiteX10" fmla="*/ 5208285 w 6133954"/>
                          <a:gd name="connsiteY10" fmla="*/ 0 h 5975738"/>
                          <a:gd name="connsiteX11" fmla="*/ 6133954 w 6133954"/>
                          <a:gd name="connsiteY11" fmla="*/ 0 h 5975738"/>
                          <a:gd name="connsiteX12" fmla="*/ 6133954 w 6133954"/>
                          <a:gd name="connsiteY12" fmla="*/ 478059 h 5975738"/>
                          <a:gd name="connsiteX13" fmla="*/ 6133954 w 6133954"/>
                          <a:gd name="connsiteY13" fmla="*/ 1015875 h 5975738"/>
                          <a:gd name="connsiteX14" fmla="*/ 6133954 w 6133954"/>
                          <a:gd name="connsiteY14" fmla="*/ 1553692 h 5975738"/>
                          <a:gd name="connsiteX15" fmla="*/ 6133954 w 6133954"/>
                          <a:gd name="connsiteY15" fmla="*/ 1971994 h 5975738"/>
                          <a:gd name="connsiteX16" fmla="*/ 6133954 w 6133954"/>
                          <a:gd name="connsiteY16" fmla="*/ 2450053 h 5975738"/>
                          <a:gd name="connsiteX17" fmla="*/ 6133954 w 6133954"/>
                          <a:gd name="connsiteY17" fmla="*/ 2987869 h 5975738"/>
                          <a:gd name="connsiteX18" fmla="*/ 6133954 w 6133954"/>
                          <a:gd name="connsiteY18" fmla="*/ 3465928 h 5975738"/>
                          <a:gd name="connsiteX19" fmla="*/ 6133954 w 6133954"/>
                          <a:gd name="connsiteY19" fmla="*/ 3943987 h 5975738"/>
                          <a:gd name="connsiteX20" fmla="*/ 6133954 w 6133954"/>
                          <a:gd name="connsiteY20" fmla="*/ 4541561 h 5975738"/>
                          <a:gd name="connsiteX21" fmla="*/ 6133954 w 6133954"/>
                          <a:gd name="connsiteY21" fmla="*/ 5258649 h 5975738"/>
                          <a:gd name="connsiteX22" fmla="*/ 6133954 w 6133954"/>
                          <a:gd name="connsiteY22" fmla="*/ 5975738 h 5975738"/>
                          <a:gd name="connsiteX23" fmla="*/ 5514982 w 6133954"/>
                          <a:gd name="connsiteY23" fmla="*/ 5975738 h 5975738"/>
                          <a:gd name="connsiteX24" fmla="*/ 5018690 w 6133954"/>
                          <a:gd name="connsiteY24" fmla="*/ 5975738 h 5975738"/>
                          <a:gd name="connsiteX25" fmla="*/ 4338378 w 6133954"/>
                          <a:gd name="connsiteY25" fmla="*/ 5975738 h 5975738"/>
                          <a:gd name="connsiteX26" fmla="*/ 3842086 w 6133954"/>
                          <a:gd name="connsiteY26" fmla="*/ 5975738 h 5975738"/>
                          <a:gd name="connsiteX27" fmla="*/ 3161774 w 6133954"/>
                          <a:gd name="connsiteY27" fmla="*/ 5975738 h 5975738"/>
                          <a:gd name="connsiteX28" fmla="*/ 2481463 w 6133954"/>
                          <a:gd name="connsiteY28" fmla="*/ 5975738 h 5975738"/>
                          <a:gd name="connsiteX29" fmla="*/ 1985171 w 6133954"/>
                          <a:gd name="connsiteY29" fmla="*/ 5975738 h 5975738"/>
                          <a:gd name="connsiteX30" fmla="*/ 1611557 w 6133954"/>
                          <a:gd name="connsiteY30" fmla="*/ 5975738 h 5975738"/>
                          <a:gd name="connsiteX31" fmla="*/ 931246 w 6133954"/>
                          <a:gd name="connsiteY31" fmla="*/ 5975738 h 5975738"/>
                          <a:gd name="connsiteX32" fmla="*/ 496293 w 6133954"/>
                          <a:gd name="connsiteY32" fmla="*/ 5975738 h 5975738"/>
                          <a:gd name="connsiteX33" fmla="*/ 0 w 6133954"/>
                          <a:gd name="connsiteY33" fmla="*/ 5975738 h 5975738"/>
                          <a:gd name="connsiteX34" fmla="*/ 0 w 6133954"/>
                          <a:gd name="connsiteY34" fmla="*/ 5557436 h 5975738"/>
                          <a:gd name="connsiteX35" fmla="*/ 0 w 6133954"/>
                          <a:gd name="connsiteY35" fmla="*/ 5019620 h 5975738"/>
                          <a:gd name="connsiteX36" fmla="*/ 0 w 6133954"/>
                          <a:gd name="connsiteY36" fmla="*/ 4422046 h 5975738"/>
                          <a:gd name="connsiteX37" fmla="*/ 0 w 6133954"/>
                          <a:gd name="connsiteY37" fmla="*/ 3704958 h 5975738"/>
                          <a:gd name="connsiteX38" fmla="*/ 0 w 6133954"/>
                          <a:gd name="connsiteY38" fmla="*/ 3107384 h 5975738"/>
                          <a:gd name="connsiteX39" fmla="*/ 0 w 6133954"/>
                          <a:gd name="connsiteY39" fmla="*/ 2629325 h 5975738"/>
                          <a:gd name="connsiteX40" fmla="*/ 0 w 6133954"/>
                          <a:gd name="connsiteY40" fmla="*/ 2031751 h 5975738"/>
                          <a:gd name="connsiteX41" fmla="*/ 0 w 6133954"/>
                          <a:gd name="connsiteY41" fmla="*/ 1493935 h 5975738"/>
                          <a:gd name="connsiteX42" fmla="*/ 0 w 6133954"/>
                          <a:gd name="connsiteY42" fmla="*/ 956118 h 5975738"/>
                          <a:gd name="connsiteX43" fmla="*/ 0 w 6133954"/>
                          <a:gd name="connsiteY43" fmla="*/ 0 h 597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33954" h="5975738" extrusionOk="0">
                            <a:moveTo>
                              <a:pt x="0" y="0"/>
                            </a:moveTo>
                            <a:cubicBezTo>
                              <a:pt x="84739" y="-16229"/>
                              <a:pt x="199451" y="2178"/>
                              <a:pt x="373614" y="0"/>
                            </a:cubicBezTo>
                            <a:cubicBezTo>
                              <a:pt x="547777" y="-2178"/>
                              <a:pt x="719655" y="32979"/>
                              <a:pt x="931246" y="0"/>
                            </a:cubicBezTo>
                            <a:cubicBezTo>
                              <a:pt x="1142837" y="-32979"/>
                              <a:pt x="1329310" y="5573"/>
                              <a:pt x="1488878" y="0"/>
                            </a:cubicBezTo>
                            <a:cubicBezTo>
                              <a:pt x="1648446" y="-5573"/>
                              <a:pt x="1829477" y="57037"/>
                              <a:pt x="2107850" y="0"/>
                            </a:cubicBezTo>
                            <a:cubicBezTo>
                              <a:pt x="2386223" y="-57037"/>
                              <a:pt x="2416718" y="11073"/>
                              <a:pt x="2665482" y="0"/>
                            </a:cubicBezTo>
                            <a:cubicBezTo>
                              <a:pt x="2914246" y="-11073"/>
                              <a:pt x="2983941" y="41785"/>
                              <a:pt x="3161774" y="0"/>
                            </a:cubicBezTo>
                            <a:cubicBezTo>
                              <a:pt x="3339607" y="-41785"/>
                              <a:pt x="3383193" y="4519"/>
                              <a:pt x="3596728" y="0"/>
                            </a:cubicBezTo>
                            <a:cubicBezTo>
                              <a:pt x="3810263" y="-4519"/>
                              <a:pt x="3872645" y="38537"/>
                              <a:pt x="4031681" y="0"/>
                            </a:cubicBezTo>
                            <a:cubicBezTo>
                              <a:pt x="4190717" y="-38537"/>
                              <a:pt x="4455487" y="15085"/>
                              <a:pt x="4650652" y="0"/>
                            </a:cubicBezTo>
                            <a:cubicBezTo>
                              <a:pt x="4845817" y="-15085"/>
                              <a:pt x="4936637" y="57308"/>
                              <a:pt x="5208285" y="0"/>
                            </a:cubicBezTo>
                            <a:cubicBezTo>
                              <a:pt x="5479933" y="-57308"/>
                              <a:pt x="5914689" y="20130"/>
                              <a:pt x="6133954" y="0"/>
                            </a:cubicBezTo>
                            <a:cubicBezTo>
                              <a:pt x="6156433" y="189651"/>
                              <a:pt x="6128386" y="274033"/>
                              <a:pt x="6133954" y="478059"/>
                            </a:cubicBezTo>
                            <a:cubicBezTo>
                              <a:pt x="6139522" y="682085"/>
                              <a:pt x="6110109" y="899263"/>
                              <a:pt x="6133954" y="1015875"/>
                            </a:cubicBezTo>
                            <a:cubicBezTo>
                              <a:pt x="6157799" y="1132487"/>
                              <a:pt x="6087842" y="1333476"/>
                              <a:pt x="6133954" y="1553692"/>
                            </a:cubicBezTo>
                            <a:cubicBezTo>
                              <a:pt x="6180066" y="1773908"/>
                              <a:pt x="6125009" y="1848373"/>
                              <a:pt x="6133954" y="1971994"/>
                            </a:cubicBezTo>
                            <a:cubicBezTo>
                              <a:pt x="6142899" y="2095615"/>
                              <a:pt x="6114785" y="2258126"/>
                              <a:pt x="6133954" y="2450053"/>
                            </a:cubicBezTo>
                            <a:cubicBezTo>
                              <a:pt x="6153123" y="2641980"/>
                              <a:pt x="6127443" y="2809299"/>
                              <a:pt x="6133954" y="2987869"/>
                            </a:cubicBezTo>
                            <a:cubicBezTo>
                              <a:pt x="6140465" y="3166439"/>
                              <a:pt x="6114699" y="3359005"/>
                              <a:pt x="6133954" y="3465928"/>
                            </a:cubicBezTo>
                            <a:cubicBezTo>
                              <a:pt x="6153209" y="3572851"/>
                              <a:pt x="6121456" y="3844923"/>
                              <a:pt x="6133954" y="3943987"/>
                            </a:cubicBezTo>
                            <a:cubicBezTo>
                              <a:pt x="6146452" y="4043051"/>
                              <a:pt x="6062712" y="4255934"/>
                              <a:pt x="6133954" y="4541561"/>
                            </a:cubicBezTo>
                            <a:cubicBezTo>
                              <a:pt x="6205196" y="4827188"/>
                              <a:pt x="6071412" y="5019397"/>
                              <a:pt x="6133954" y="5258649"/>
                            </a:cubicBezTo>
                            <a:cubicBezTo>
                              <a:pt x="6196496" y="5497901"/>
                              <a:pt x="6055502" y="5809042"/>
                              <a:pt x="6133954" y="5975738"/>
                            </a:cubicBezTo>
                            <a:cubicBezTo>
                              <a:pt x="5927157" y="5992892"/>
                              <a:pt x="5694302" y="5930254"/>
                              <a:pt x="5514982" y="5975738"/>
                            </a:cubicBezTo>
                            <a:cubicBezTo>
                              <a:pt x="5335662" y="6021222"/>
                              <a:pt x="5225914" y="5964919"/>
                              <a:pt x="5018690" y="5975738"/>
                            </a:cubicBezTo>
                            <a:cubicBezTo>
                              <a:pt x="4811466" y="5986557"/>
                              <a:pt x="4569002" y="5927601"/>
                              <a:pt x="4338378" y="5975738"/>
                            </a:cubicBezTo>
                            <a:cubicBezTo>
                              <a:pt x="4107754" y="6023875"/>
                              <a:pt x="4049241" y="5952185"/>
                              <a:pt x="3842086" y="5975738"/>
                            </a:cubicBezTo>
                            <a:cubicBezTo>
                              <a:pt x="3634931" y="5999291"/>
                              <a:pt x="3435167" y="5932924"/>
                              <a:pt x="3161774" y="5975738"/>
                            </a:cubicBezTo>
                            <a:cubicBezTo>
                              <a:pt x="2888381" y="6018552"/>
                              <a:pt x="2641266" y="5931867"/>
                              <a:pt x="2481463" y="5975738"/>
                            </a:cubicBezTo>
                            <a:cubicBezTo>
                              <a:pt x="2321660" y="6019609"/>
                              <a:pt x="2163736" y="5954348"/>
                              <a:pt x="1985171" y="5975738"/>
                            </a:cubicBezTo>
                            <a:cubicBezTo>
                              <a:pt x="1806606" y="5997128"/>
                              <a:pt x="1752797" y="5957746"/>
                              <a:pt x="1611557" y="5975738"/>
                            </a:cubicBezTo>
                            <a:cubicBezTo>
                              <a:pt x="1470317" y="5993730"/>
                              <a:pt x="1082549" y="5926774"/>
                              <a:pt x="931246" y="5975738"/>
                            </a:cubicBezTo>
                            <a:cubicBezTo>
                              <a:pt x="779943" y="6024702"/>
                              <a:pt x="685254" y="5957101"/>
                              <a:pt x="496293" y="5975738"/>
                            </a:cubicBezTo>
                            <a:cubicBezTo>
                              <a:pt x="307332" y="5994375"/>
                              <a:pt x="219553" y="5944779"/>
                              <a:pt x="0" y="5975738"/>
                            </a:cubicBezTo>
                            <a:cubicBezTo>
                              <a:pt x="-13045" y="5869105"/>
                              <a:pt x="48668" y="5655292"/>
                              <a:pt x="0" y="5557436"/>
                            </a:cubicBezTo>
                            <a:cubicBezTo>
                              <a:pt x="-48668" y="5459580"/>
                              <a:pt x="22985" y="5135514"/>
                              <a:pt x="0" y="5019620"/>
                            </a:cubicBezTo>
                            <a:cubicBezTo>
                              <a:pt x="-22985" y="4903726"/>
                              <a:pt x="29624" y="4680080"/>
                              <a:pt x="0" y="4422046"/>
                            </a:cubicBezTo>
                            <a:cubicBezTo>
                              <a:pt x="-29624" y="4164012"/>
                              <a:pt x="8912" y="4030106"/>
                              <a:pt x="0" y="3704958"/>
                            </a:cubicBezTo>
                            <a:cubicBezTo>
                              <a:pt x="-8912" y="3379810"/>
                              <a:pt x="11275" y="3312662"/>
                              <a:pt x="0" y="3107384"/>
                            </a:cubicBezTo>
                            <a:cubicBezTo>
                              <a:pt x="-11275" y="2902106"/>
                              <a:pt x="23299" y="2816631"/>
                              <a:pt x="0" y="2629325"/>
                            </a:cubicBezTo>
                            <a:cubicBezTo>
                              <a:pt x="-23299" y="2442019"/>
                              <a:pt x="14714" y="2233611"/>
                              <a:pt x="0" y="2031751"/>
                            </a:cubicBezTo>
                            <a:cubicBezTo>
                              <a:pt x="-14714" y="1829891"/>
                              <a:pt x="36608" y="1642252"/>
                              <a:pt x="0" y="1493935"/>
                            </a:cubicBezTo>
                            <a:cubicBezTo>
                              <a:pt x="-36608" y="1345618"/>
                              <a:pt x="53076" y="1224330"/>
                              <a:pt x="0" y="956118"/>
                            </a:cubicBezTo>
                            <a:cubicBezTo>
                              <a:pt x="-53076" y="687906"/>
                              <a:pt x="48984" y="372912"/>
                              <a:pt x="0" y="0"/>
                            </a:cubicBezTo>
                            <a:close/>
                          </a:path>
                        </a:pathLst>
                      </a:custGeom>
                      <ask:type>
                        <ask:lineSketchScribble/>
                      </ask:type>
                    </ask:lineSketchStyleProps>
                  </a:ext>
                </a:extLst>
              </a:ln>
            </p:spPr>
            <p:txBody>
              <a:bodyPr wrap="square" rtlCol="0">
                <a:spAutoFit/>
              </a:bodyPr>
              <a:lstStyle/>
              <a:p>
                <a:r>
                  <a:rPr lang="en-US" dirty="0">
                    <a:latin typeface="Times New Roman" panose="02020603050405020304" pitchFamily="18" charset="0"/>
                    <a:cs typeface="Times New Roman" panose="02020603050405020304" pitchFamily="18" charset="0"/>
                  </a:rPr>
                  <a:t>C</a:t>
                </a:r>
                <a:r>
                  <a:rPr lang="en-IQ" dirty="0">
                    <a:latin typeface="Times New Roman" panose="02020603050405020304" pitchFamily="18" charset="0"/>
                    <a:cs typeface="Times New Roman" panose="02020603050405020304" pitchFamily="18" charset="0"/>
                  </a:rPr>
                  <a:t>alculate the pH and [H</a:t>
                </a:r>
                <a:r>
                  <a:rPr lang="en-IQ" baseline="30000" dirty="0">
                    <a:latin typeface="Times New Roman" panose="02020603050405020304" pitchFamily="18" charset="0"/>
                    <a:cs typeface="Times New Roman" panose="02020603050405020304" pitchFamily="18" charset="0"/>
                  </a:rPr>
                  <a:t>+</a:t>
                </a:r>
                <a:r>
                  <a:rPr lang="en-IQ" dirty="0">
                    <a:latin typeface="Times New Roman" panose="02020603050405020304" pitchFamily="18" charset="0"/>
                    <a:cs typeface="Times New Roman" panose="02020603050405020304" pitchFamily="18" charset="0"/>
                  </a:rPr>
                  <a:t>] in 0.05 M LiNO</a:t>
                </a:r>
                <a:r>
                  <a:rPr lang="en-IQ" baseline="-25000" dirty="0">
                    <a:latin typeface="Times New Roman" panose="02020603050405020304" pitchFamily="18" charset="0"/>
                    <a:cs typeface="Times New Roman" panose="02020603050405020304" pitchFamily="18" charset="0"/>
                  </a:rPr>
                  <a:t>3</a:t>
                </a:r>
              </a:p>
              <a:p>
                <a:r>
                  <a:rPr lang="en-US" dirty="0">
                    <a:latin typeface="Times New Roman" panose="02020603050405020304" pitchFamily="18" charset="0"/>
                    <a:cs typeface="Times New Roman" panose="02020603050405020304" pitchFamily="18" charset="0"/>
                  </a:rPr>
                  <a:t>F</a:t>
                </a:r>
                <a:r>
                  <a:rPr lang="en-IQ" dirty="0">
                    <a:latin typeface="Times New Roman" panose="02020603050405020304" pitchFamily="18" charset="0"/>
                    <a:cs typeface="Times New Roman" panose="02020603050405020304" pitchFamily="18" charset="0"/>
                  </a:rPr>
                  <a:t>rom the table in slide 55 the activity co</a:t>
                </a:r>
                <a:r>
                  <a:rPr lang="en-US" dirty="0">
                    <a:latin typeface="Times New Roman" panose="02020603050405020304" pitchFamily="18" charset="0"/>
                    <a:cs typeface="Times New Roman" panose="02020603050405020304" pitchFamily="18" charset="0"/>
                  </a:rPr>
                  <a:t>efficie</a:t>
                </a:r>
                <a:r>
                  <a:rPr lang="en-IQ" dirty="0">
                    <a:latin typeface="Times New Roman" panose="02020603050405020304" pitchFamily="18" charset="0"/>
                    <a:cs typeface="Times New Roman" panose="02020603050405020304" pitchFamily="18" charset="0"/>
                  </a:rPr>
                  <a:t>nt at 0.05 M for [H+], [OH-] is </a:t>
                </a:r>
                <a14:m>
                  <m:oMath xmlns:m="http://schemas.openxmlformats.org/officeDocument/2006/math">
                    <m:r>
                      <a:rPr lang="en-US" altLang="tr-TR" sz="24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𝜸</m:t>
                    </m:r>
                  </m:oMath>
                </a14:m>
                <a:r>
                  <a:rPr lang="en-IQ" sz="2400" baseline="-25000" dirty="0">
                    <a:latin typeface="Times New Roman" panose="02020603050405020304" pitchFamily="18" charset="0"/>
                    <a:cs typeface="Times New Roman" panose="02020603050405020304" pitchFamily="18" charset="0"/>
                  </a:rPr>
                  <a:t>H+ = 0.86,</a:t>
                </a:r>
                <a14:m>
                  <m:oMath xmlns:m="http://schemas.openxmlformats.org/officeDocument/2006/math">
                    <m:r>
                      <a:rPr lang="en-US" altLang="tr-TR" sz="2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𝜸</m:t>
                    </m:r>
                  </m:oMath>
                </a14:m>
                <a:r>
                  <a:rPr lang="en-IQ" sz="2400" baseline="-25000" dirty="0">
                    <a:latin typeface="Times New Roman" panose="02020603050405020304" pitchFamily="18" charset="0"/>
                    <a:cs typeface="Times New Roman" panose="02020603050405020304" pitchFamily="18" charset="0"/>
                  </a:rPr>
                  <a:t>OH- = 0.81</a:t>
                </a:r>
              </a:p>
              <a:p>
                <a:r>
                  <a:rPr lang="en-IQ" dirty="0">
                    <a:latin typeface="Times New Roman" panose="02020603050405020304" pitchFamily="18" charset="0"/>
                    <a:cs typeface="Times New Roman" panose="02020603050405020304" pitchFamily="18" charset="0"/>
                  </a:rPr>
                  <a:t>                     H</a:t>
                </a:r>
                <a:r>
                  <a:rPr lang="en-IQ" baseline="-25000" dirty="0">
                    <a:latin typeface="Times New Roman" panose="02020603050405020304" pitchFamily="18" charset="0"/>
                    <a:cs typeface="Times New Roman" panose="02020603050405020304" pitchFamily="18" charset="0"/>
                  </a:rPr>
                  <a:t>2</a:t>
                </a:r>
                <a:r>
                  <a:rPr lang="en-IQ" dirty="0">
                    <a:latin typeface="Times New Roman" panose="02020603050405020304" pitchFamily="18" charset="0"/>
                    <a:cs typeface="Times New Roman" panose="02020603050405020304" pitchFamily="18" charset="0"/>
                  </a:rPr>
                  <a:t>O  </a:t>
                </a:r>
                <a14:m>
                  <m:oMath xmlns:m="http://schemas.openxmlformats.org/officeDocument/2006/math">
                    <m:r>
                      <a:rPr lang="en-IQ"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IQ" dirty="0">
                    <a:latin typeface="Times New Roman" panose="02020603050405020304" pitchFamily="18" charset="0"/>
                    <a:cs typeface="Times New Roman" panose="02020603050405020304" pitchFamily="18" charset="0"/>
                  </a:rPr>
                  <a:t>  H</a:t>
                </a:r>
                <a:r>
                  <a:rPr lang="en-IQ" baseline="30000" dirty="0">
                    <a:latin typeface="Times New Roman" panose="02020603050405020304" pitchFamily="18" charset="0"/>
                    <a:cs typeface="Times New Roman" panose="02020603050405020304" pitchFamily="18" charset="0"/>
                  </a:rPr>
                  <a:t>+</a:t>
                </a:r>
                <a:r>
                  <a:rPr lang="en-IQ" dirty="0">
                    <a:latin typeface="Times New Roman" panose="02020603050405020304" pitchFamily="18" charset="0"/>
                    <a:cs typeface="Times New Roman" panose="02020603050405020304" pitchFamily="18" charset="0"/>
                  </a:rPr>
                  <a:t> +OH</a:t>
                </a:r>
                <a:r>
                  <a:rPr lang="en-IQ" baseline="30000" dirty="0">
                    <a:latin typeface="Times New Roman" panose="02020603050405020304" pitchFamily="18" charset="0"/>
                    <a:cs typeface="Times New Roman" panose="02020603050405020304" pitchFamily="18" charset="0"/>
                  </a:rPr>
                  <a:t>-</a:t>
                </a:r>
                <a:r>
                  <a:rPr lang="en-IQ" dirty="0">
                    <a:latin typeface="Times New Roman" panose="02020603050405020304" pitchFamily="18" charset="0"/>
                    <a:cs typeface="Times New Roman" panose="02020603050405020304" pitchFamily="18" charset="0"/>
                  </a:rPr>
                  <a:t>   </a:t>
                </a:r>
              </a:p>
              <a:p>
                <a:r>
                  <a:rPr lang="en-IQ" dirty="0">
                    <a:latin typeface="Times New Roman" panose="02020603050405020304" pitchFamily="18" charset="0"/>
                    <a:cs typeface="Times New Roman" panose="02020603050405020304" pitchFamily="18" charset="0"/>
                  </a:rPr>
                  <a:t>                 I      -             0       0</a:t>
                </a:r>
              </a:p>
              <a:p>
                <a:r>
                  <a:rPr lang="en-IQ" baseline="-25000" dirty="0">
                    <a:latin typeface="Times New Roman" panose="02020603050405020304" pitchFamily="18" charset="0"/>
                    <a:cs typeface="Times New Roman" panose="02020603050405020304" pitchFamily="18" charset="0"/>
                  </a:rPr>
                  <a:t>                         </a:t>
                </a:r>
                <a:r>
                  <a:rPr lang="en-IQ" dirty="0">
                    <a:latin typeface="Times New Roman" panose="02020603050405020304" pitchFamily="18" charset="0"/>
                    <a:cs typeface="Times New Roman" panose="02020603050405020304" pitchFamily="18" charset="0"/>
                  </a:rPr>
                  <a:t>C</a:t>
                </a:r>
                <a:r>
                  <a:rPr lang="en-IQ" baseline="-25000" dirty="0">
                    <a:latin typeface="Times New Roman" panose="02020603050405020304" pitchFamily="18" charset="0"/>
                    <a:cs typeface="Times New Roman" panose="02020603050405020304" pitchFamily="18" charset="0"/>
                  </a:rPr>
                  <a:t>       </a:t>
                </a:r>
                <a:r>
                  <a:rPr lang="en-IQ" dirty="0">
                    <a:latin typeface="Times New Roman" panose="02020603050405020304" pitchFamily="18" charset="0"/>
                    <a:cs typeface="Times New Roman" panose="02020603050405020304" pitchFamily="18" charset="0"/>
                  </a:rPr>
                  <a:t>-            +x     +x          </a:t>
                </a:r>
              </a:p>
              <a:p>
                <a:r>
                  <a:rPr lang="en-IQ" dirty="0">
                    <a:latin typeface="Times New Roman" panose="02020603050405020304" pitchFamily="18" charset="0"/>
                    <a:cs typeface="Times New Roman" panose="02020603050405020304" pitchFamily="18" charset="0"/>
                  </a:rPr>
                  <a:t>                 E    -              x       x</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a:t>
                </a:r>
                <a:r>
                  <a:rPr lang="en-US" b="1" baseline="-25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a:t>
                </a:r>
                <a:r>
                  <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1x10</a:t>
                </a:r>
                <a:r>
                  <a:rPr lang="en-US" sz="1800" b="1" baseline="30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-14</a:t>
                </a:r>
                <a:r>
                  <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 [H</a:t>
                </a:r>
                <a:r>
                  <a:rPr lang="en-US" sz="1800" b="1" baseline="30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][OH</a:t>
                </a:r>
                <a:r>
                  <a:rPr lang="en-US" sz="1800" b="1" baseline="30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Replaced with activity to get:</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1x10</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-14</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[H</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]0.86</a:t>
                </a:r>
                <a14:m>
                  <m:oMath xmlns:m="http://schemas.openxmlformats.org/officeDocument/2006/math">
                    <m:r>
                      <a:rPr lang="en-US" sz="1800" i="1"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[OH</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]0.81</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r>
                      <a:rPr lang="en-US" sz="1800" i="1"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[OH</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i="1" smtClean="0">
                            <a:latin typeface="Cambria Math" panose="02040503050406030204" pitchFamily="18" charset="0"/>
                            <a:cs typeface="Arial" panose="020B0604020202020204" pitchFamily="34" charset="0"/>
                          </a:rPr>
                        </m:ctrlPr>
                      </m:fPr>
                      <m:num>
                        <m:r>
                          <m:rPr>
                            <m:nor/>
                          </m:rPr>
                          <a:rPr lang="en-US" dirty="0">
                            <a:latin typeface="Times New Roman" panose="02020603050405020304" pitchFamily="18" charset="0"/>
                            <a:ea typeface="Calibri" panose="020F0502020204030204" pitchFamily="34" charset="0"/>
                            <a:cs typeface="Times New Roman" panose="02020603050405020304" pitchFamily="18" charset="0"/>
                          </a:rPr>
                          <m:t>1</m:t>
                        </m:r>
                        <m:r>
                          <m:rPr>
                            <m:nor/>
                          </m:rPr>
                          <a:rPr lang="en-US" dirty="0">
                            <a:latin typeface="Times New Roman" panose="02020603050405020304" pitchFamily="18" charset="0"/>
                            <a:ea typeface="Calibri" panose="020F0502020204030204" pitchFamily="34" charset="0"/>
                            <a:cs typeface="Times New Roman" panose="02020603050405020304" pitchFamily="18" charset="0"/>
                          </a:rPr>
                          <m:t>x</m:t>
                        </m:r>
                        <m:r>
                          <m:rPr>
                            <m:nor/>
                          </m:rPr>
                          <a:rPr lang="en-US" dirty="0">
                            <a:latin typeface="Times New Roman" panose="02020603050405020304" pitchFamily="18" charset="0"/>
                            <a:ea typeface="Calibri" panose="020F0502020204030204" pitchFamily="34" charset="0"/>
                            <a:cs typeface="Times New Roman" panose="02020603050405020304" pitchFamily="18" charset="0"/>
                          </a:rPr>
                          <m:t>10−14</m:t>
                        </m:r>
                      </m:num>
                      <m:den>
                        <m:r>
                          <m:rPr>
                            <m:nor/>
                          </m:rPr>
                          <a:rPr lang="en-US" dirty="0">
                            <a:latin typeface="Times New Roman" panose="02020603050405020304" pitchFamily="18" charset="0"/>
                            <a:ea typeface="Calibri" panose="020F0502020204030204" pitchFamily="34" charset="0"/>
                            <a:cs typeface="Times New Roman" panose="02020603050405020304" pitchFamily="18" charset="0"/>
                          </a:rPr>
                          <m:t>0.86</m:t>
                        </m:r>
                        <m:r>
                          <a:rPr lang="en-US" b="0" i="1" dirty="0" smtClean="0">
                            <a:latin typeface="Cambria Math" panose="02040503050406030204" pitchFamily="18" charset="0"/>
                            <a:ea typeface="Calibri" panose="020F0502020204030204" pitchFamily="34" charset="0"/>
                            <a:cs typeface="Arial" panose="020B0604020202020204" pitchFamily="34" charset="0"/>
                          </a:rPr>
                          <m:t> </m:t>
                        </m:r>
                        <m:r>
                          <a:rPr lang="en-US" b="0" i="1" dirty="0" smtClean="0">
                            <a:latin typeface="Cambria Math" panose="02040503050406030204" pitchFamily="18" charset="0"/>
                            <a:ea typeface="Cambria Math" panose="02040503050406030204" pitchFamily="18" charset="0"/>
                            <a:cs typeface="Arial" panose="020B0604020202020204" pitchFamily="34" charset="0"/>
                          </a:rPr>
                          <m:t>×</m:t>
                        </m:r>
                        <m:r>
                          <m:rPr>
                            <m:nor/>
                          </m:rPr>
                          <a:rPr lang="en-US" dirty="0">
                            <a:latin typeface="Times New Roman" panose="02020603050405020304" pitchFamily="18" charset="0"/>
                            <a:ea typeface="Calibri" panose="020F0502020204030204" pitchFamily="34" charset="0"/>
                            <a:cs typeface="Times New Roman" panose="02020603050405020304" pitchFamily="18" charset="0"/>
                          </a:rPr>
                          <m:t>0.81</m:t>
                        </m:r>
                      </m:den>
                    </m:f>
                  </m:oMath>
                </a14:m>
                <a:r>
                  <a:rPr lang="en-US" dirty="0">
                    <a:latin typeface="Times New Roman" panose="02020603050405020304" pitchFamily="18" charset="0"/>
                    <a:ea typeface="Calibri" panose="020F0502020204030204" pitchFamily="34" charset="0"/>
                    <a:cs typeface="Times New Roman" panose="02020603050405020304" pitchFamily="18" charset="0"/>
                  </a:rPr>
                  <a:t> ……… [H</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r>
                      <a:rPr lang="en-US" i="1">
                        <a:latin typeface="Cambria Math" panose="02040503050406030204" pitchFamily="18" charset="0"/>
                        <a:ea typeface="Calibri" panose="020F0502020204030204" pitchFamily="34" charset="0"/>
                        <a:cs typeface="Arial" panose="020B0604020202020204" pitchFamily="34" charset="0"/>
                      </a:rPr>
                      <m:t> </m:t>
                    </m:r>
                  </m:oMath>
                </a14:m>
                <a:r>
                  <a:rPr lang="en-US" dirty="0">
                    <a:latin typeface="Times New Roman" panose="02020603050405020304" pitchFamily="18" charset="0"/>
                    <a:ea typeface="Calibri" panose="020F0502020204030204" pitchFamily="34" charset="0"/>
                    <a:cs typeface="Times New Roman" panose="02020603050405020304" pitchFamily="18" charset="0"/>
                  </a:rPr>
                  <a:t>[OH</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 1.4355x10</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-14</a:t>
                </a:r>
              </a:p>
              <a:p>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r>
                      <a:rPr lang="en-US" sz="1800" i="1"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[OH</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X.X </a:t>
                </a:r>
                <a:r>
                  <a:rPr lang="en-US" dirty="0">
                    <a:latin typeface="Times New Roman" panose="02020603050405020304" pitchFamily="18" charset="0"/>
                    <a:ea typeface="Calibri" panose="020F0502020204030204" pitchFamily="34" charset="0"/>
                    <a:cs typeface="Times New Roman" panose="02020603050405020304" pitchFamily="18" charset="0"/>
                  </a:rPr>
                  <a:t>…….. [H</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r>
                      <a:rPr lang="en-US" i="1">
                        <a:latin typeface="Cambria Math" panose="02040503050406030204" pitchFamily="18" charset="0"/>
                        <a:ea typeface="Calibri" panose="020F0502020204030204" pitchFamily="34" charset="0"/>
                        <a:cs typeface="Arial" panose="020B0604020202020204" pitchFamily="34" charset="0"/>
                      </a:rPr>
                      <m:t> </m:t>
                    </m:r>
                  </m:oMath>
                </a14:m>
                <a:r>
                  <a:rPr lang="en-US" dirty="0">
                    <a:latin typeface="Times New Roman" panose="02020603050405020304" pitchFamily="18" charset="0"/>
                    <a:ea typeface="Calibri" panose="020F0502020204030204" pitchFamily="34" charset="0"/>
                    <a:cs typeface="Times New Roman" panose="02020603050405020304" pitchFamily="18" charset="0"/>
                  </a:rPr>
                  <a:t>[OH</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 X</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2</a:t>
                </a:r>
              </a:p>
              <a:p>
                <a:r>
                  <a:rPr lang="en-US" dirty="0">
                    <a:latin typeface="Times New Roman" panose="02020603050405020304" pitchFamily="18" charset="0"/>
                    <a:ea typeface="Calibri" panose="020F0502020204030204" pitchFamily="34" charset="0"/>
                    <a:cs typeface="Times New Roman" panose="02020603050405020304" pitchFamily="18" charset="0"/>
                  </a:rPr>
                  <a:t>X</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2 </a:t>
                </a:r>
                <a:r>
                  <a:rPr lang="en-US" dirty="0">
                    <a:latin typeface="Times New Roman" panose="02020603050405020304" pitchFamily="18" charset="0"/>
                    <a:ea typeface="Calibri" panose="020F0502020204030204" pitchFamily="34" charset="0"/>
                    <a:cs typeface="Times New Roman" panose="02020603050405020304" pitchFamily="18" charset="0"/>
                  </a:rPr>
                  <a:t>= 1.4355x10</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-14.  </a:t>
                </a:r>
                <a:r>
                  <a:rPr lang="en-US" dirty="0">
                    <a:latin typeface="Times New Roman" panose="02020603050405020304" pitchFamily="18" charset="0"/>
                    <a:ea typeface="Calibri" panose="020F0502020204030204" pitchFamily="34" charset="0"/>
                    <a:cs typeface="Times New Roman" panose="02020603050405020304" pitchFamily="18" charset="0"/>
                  </a:rPr>
                  <a:t>(take the root for each side to get)</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X=1.19</a:t>
                </a:r>
                <a:r>
                  <a:rPr lang="en-US" dirty="0">
                    <a:latin typeface="Times New Roman" panose="02020603050405020304" pitchFamily="18" charset="0"/>
                    <a:ea typeface="Calibri" panose="020F0502020204030204" pitchFamily="34" charset="0"/>
                    <a:cs typeface="Times New Roman" panose="02020603050405020304" pitchFamily="18" charset="0"/>
                  </a:rPr>
                  <a:t>x10</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-7</a:t>
                </a:r>
              </a:p>
              <a:p>
                <a:endParaRPr lang="en-US" baseline="30000"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Find the AH</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a:t>
                </a:r>
                <a:r>
                  <a:rPr lang="en-US" b="1" baseline="-25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 = </a:t>
                </a:r>
                <a:r>
                  <a:rPr lang="en-US"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a:t>
                </a:r>
                <a:r>
                  <a:rPr lang="en-US" b="1" baseline="30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r>
                      <a:rPr lang="en-US" b="1" i="1">
                        <a:solidFill>
                          <a:srgbClr val="C00000"/>
                        </a:solidFill>
                        <a:latin typeface="Cambria Math" panose="02040503050406030204" pitchFamily="18" charset="0"/>
                        <a:ea typeface="Calibri" panose="020F0502020204030204" pitchFamily="34" charset="0"/>
                        <a:cs typeface="Arial" panose="020B0604020202020204" pitchFamily="34" charset="0"/>
                      </a:rPr>
                      <m:t> </m:t>
                    </m:r>
                    <m:r>
                      <a:rPr lang="en-US" b="1"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𝜸</m:t>
                    </m:r>
                  </m:oMath>
                </a14:m>
                <a:r>
                  <a:rPr lang="en-US" b="1" baseline="-25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a:t>
                </a:r>
              </a:p>
              <a:p>
                <a:endParaRPr lang="en-US" baseline="30000" dirty="0">
                  <a:latin typeface="Times New Roman" panose="02020603050405020304" pitchFamily="18" charset="0"/>
                  <a:ea typeface="Calibri" panose="020F0502020204030204" pitchFamily="34" charset="0"/>
                  <a:cs typeface="Times New Roman" panose="02020603050405020304" pitchFamily="18" charset="0"/>
                </a:endParaRPr>
              </a:p>
              <a:p>
                <a:r>
                  <a:rPr lang="en-US" baseline="30000" dirty="0">
                    <a:latin typeface="Times New Roman" panose="02020603050405020304" pitchFamily="18" charset="0"/>
                    <a:ea typeface="Calibri" panose="020F0502020204030204" pitchFamily="34" charset="0"/>
                    <a:cs typeface="Times New Roman" panose="02020603050405020304" pitchFamily="18" charset="0"/>
                  </a:rPr>
                  <a:t>A</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H+ = </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1.19</a:t>
                </a:r>
                <a:r>
                  <a:rPr lang="en-US" dirty="0">
                    <a:latin typeface="Times New Roman" panose="02020603050405020304" pitchFamily="18" charset="0"/>
                    <a:ea typeface="Calibri" panose="020F0502020204030204" pitchFamily="34" charset="0"/>
                    <a:cs typeface="Times New Roman" panose="02020603050405020304" pitchFamily="18" charset="0"/>
                  </a:rPr>
                  <a:t>x10</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-7</a:t>
                </a:r>
                <a:r>
                  <a:rPr lang="en-US" dirty="0">
                    <a:latin typeface="Times New Roman" panose="02020603050405020304" pitchFamily="18" charset="0"/>
                    <a:ea typeface="Calibri" panose="020F0502020204030204" pitchFamily="34" charset="0"/>
                    <a:cs typeface="Times New Roman" panose="02020603050405020304" pitchFamily="18" charset="0"/>
                  </a:rPr>
                  <a:t>)0.86=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1.02</a:t>
                </a:r>
                <a:r>
                  <a:rPr lang="en-US" dirty="0">
                    <a:latin typeface="Times New Roman" panose="02020603050405020304" pitchFamily="18" charset="0"/>
                    <a:ea typeface="Calibri" panose="020F0502020204030204" pitchFamily="34" charset="0"/>
                    <a:cs typeface="Times New Roman" panose="02020603050405020304" pitchFamily="18" charset="0"/>
                  </a:rPr>
                  <a:t>x10</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-7 </a:t>
                </a:r>
                <a:r>
                  <a:rPr lang="en-US" dirty="0">
                    <a:latin typeface="Times New Roman" panose="02020603050405020304" pitchFamily="18" charset="0"/>
                    <a:ea typeface="Calibri" panose="020F0502020204030204" pitchFamily="34" charset="0"/>
                    <a:cs typeface="Times New Roman" panose="02020603050405020304" pitchFamily="18" charset="0"/>
                  </a:rPr>
                  <a:t>M</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pH = -log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1.02</a:t>
                </a:r>
                <a:r>
                  <a:rPr lang="en-US" dirty="0">
                    <a:latin typeface="Times New Roman" panose="02020603050405020304" pitchFamily="18" charset="0"/>
                    <a:ea typeface="Calibri" panose="020F0502020204030204" pitchFamily="34" charset="0"/>
                    <a:cs typeface="Times New Roman" panose="02020603050405020304" pitchFamily="18" charset="0"/>
                  </a:rPr>
                  <a:t>x10</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-7   </a:t>
                </a:r>
                <a:r>
                  <a:rPr lang="en-US" dirty="0">
                    <a:latin typeface="Times New Roman" panose="02020603050405020304" pitchFamily="18" charset="0"/>
                    <a:ea typeface="Calibri" panose="020F0502020204030204" pitchFamily="34" charset="0"/>
                    <a:cs typeface="Times New Roman" panose="02020603050405020304" pitchFamily="18" charset="0"/>
                  </a:rPr>
                  <a:t>=  6.99</a:t>
                </a:r>
              </a:p>
            </p:txBody>
          </p:sp>
        </mc:Choice>
        <mc:Fallback xmlns="">
          <p:sp>
            <p:nvSpPr>
              <p:cNvPr id="3" name="TextBox 2">
                <a:extLst>
                  <a:ext uri="{FF2B5EF4-FFF2-40B4-BE49-F238E27FC236}">
                    <a16:creationId xmlns:a16="http://schemas.microsoft.com/office/drawing/2014/main" id="{B60B73EF-9203-4640-85F3-BD2D57610717}"/>
                  </a:ext>
                </a:extLst>
              </p:cNvPr>
              <p:cNvSpPr txBox="1">
                <a:spLocks noRot="1" noChangeAspect="1" noMove="1" noResize="1" noEditPoints="1" noAdjustHandles="1" noChangeArrowheads="1" noChangeShapeType="1" noTextEdit="1"/>
              </p:cNvSpPr>
              <p:nvPr/>
            </p:nvSpPr>
            <p:spPr>
              <a:xfrm>
                <a:off x="144926" y="677385"/>
                <a:ext cx="6133954" cy="5975738"/>
              </a:xfrm>
              <a:prstGeom prst="rect">
                <a:avLst/>
              </a:prstGeom>
              <a:blipFill>
                <a:blip r:embed="rId4"/>
                <a:stretch>
                  <a:fillRect l="-409" b="-210"/>
                </a:stretch>
              </a:blipFill>
              <a:ln w="28575">
                <a:solidFill>
                  <a:srgbClr val="FFC000"/>
                </a:solidFill>
                <a:extLst>
                  <a:ext uri="{C807C97D-BFC1-408E-A445-0C87EB9F89A2}">
                    <ask:lineSketchStyleProps xmlns:ask="http://schemas.microsoft.com/office/drawing/2018/sketchyshapes" sd="2597791719">
                      <a:custGeom>
                        <a:avLst/>
                        <a:gdLst>
                          <a:gd name="connsiteX0" fmla="*/ 0 w 6133954"/>
                          <a:gd name="connsiteY0" fmla="*/ 0 h 5975738"/>
                          <a:gd name="connsiteX1" fmla="*/ 373614 w 6133954"/>
                          <a:gd name="connsiteY1" fmla="*/ 0 h 5975738"/>
                          <a:gd name="connsiteX2" fmla="*/ 931246 w 6133954"/>
                          <a:gd name="connsiteY2" fmla="*/ 0 h 5975738"/>
                          <a:gd name="connsiteX3" fmla="*/ 1488878 w 6133954"/>
                          <a:gd name="connsiteY3" fmla="*/ 0 h 5975738"/>
                          <a:gd name="connsiteX4" fmla="*/ 2107850 w 6133954"/>
                          <a:gd name="connsiteY4" fmla="*/ 0 h 5975738"/>
                          <a:gd name="connsiteX5" fmla="*/ 2665482 w 6133954"/>
                          <a:gd name="connsiteY5" fmla="*/ 0 h 5975738"/>
                          <a:gd name="connsiteX6" fmla="*/ 3161774 w 6133954"/>
                          <a:gd name="connsiteY6" fmla="*/ 0 h 5975738"/>
                          <a:gd name="connsiteX7" fmla="*/ 3596728 w 6133954"/>
                          <a:gd name="connsiteY7" fmla="*/ 0 h 5975738"/>
                          <a:gd name="connsiteX8" fmla="*/ 4031681 w 6133954"/>
                          <a:gd name="connsiteY8" fmla="*/ 0 h 5975738"/>
                          <a:gd name="connsiteX9" fmla="*/ 4650652 w 6133954"/>
                          <a:gd name="connsiteY9" fmla="*/ 0 h 5975738"/>
                          <a:gd name="connsiteX10" fmla="*/ 5208285 w 6133954"/>
                          <a:gd name="connsiteY10" fmla="*/ 0 h 5975738"/>
                          <a:gd name="connsiteX11" fmla="*/ 6133954 w 6133954"/>
                          <a:gd name="connsiteY11" fmla="*/ 0 h 5975738"/>
                          <a:gd name="connsiteX12" fmla="*/ 6133954 w 6133954"/>
                          <a:gd name="connsiteY12" fmla="*/ 478059 h 5975738"/>
                          <a:gd name="connsiteX13" fmla="*/ 6133954 w 6133954"/>
                          <a:gd name="connsiteY13" fmla="*/ 1015875 h 5975738"/>
                          <a:gd name="connsiteX14" fmla="*/ 6133954 w 6133954"/>
                          <a:gd name="connsiteY14" fmla="*/ 1553692 h 5975738"/>
                          <a:gd name="connsiteX15" fmla="*/ 6133954 w 6133954"/>
                          <a:gd name="connsiteY15" fmla="*/ 1971994 h 5975738"/>
                          <a:gd name="connsiteX16" fmla="*/ 6133954 w 6133954"/>
                          <a:gd name="connsiteY16" fmla="*/ 2450053 h 5975738"/>
                          <a:gd name="connsiteX17" fmla="*/ 6133954 w 6133954"/>
                          <a:gd name="connsiteY17" fmla="*/ 2987869 h 5975738"/>
                          <a:gd name="connsiteX18" fmla="*/ 6133954 w 6133954"/>
                          <a:gd name="connsiteY18" fmla="*/ 3465928 h 5975738"/>
                          <a:gd name="connsiteX19" fmla="*/ 6133954 w 6133954"/>
                          <a:gd name="connsiteY19" fmla="*/ 3943987 h 5975738"/>
                          <a:gd name="connsiteX20" fmla="*/ 6133954 w 6133954"/>
                          <a:gd name="connsiteY20" fmla="*/ 4541561 h 5975738"/>
                          <a:gd name="connsiteX21" fmla="*/ 6133954 w 6133954"/>
                          <a:gd name="connsiteY21" fmla="*/ 5258649 h 5975738"/>
                          <a:gd name="connsiteX22" fmla="*/ 6133954 w 6133954"/>
                          <a:gd name="connsiteY22" fmla="*/ 5975738 h 5975738"/>
                          <a:gd name="connsiteX23" fmla="*/ 5514982 w 6133954"/>
                          <a:gd name="connsiteY23" fmla="*/ 5975738 h 5975738"/>
                          <a:gd name="connsiteX24" fmla="*/ 5018690 w 6133954"/>
                          <a:gd name="connsiteY24" fmla="*/ 5975738 h 5975738"/>
                          <a:gd name="connsiteX25" fmla="*/ 4338378 w 6133954"/>
                          <a:gd name="connsiteY25" fmla="*/ 5975738 h 5975738"/>
                          <a:gd name="connsiteX26" fmla="*/ 3842086 w 6133954"/>
                          <a:gd name="connsiteY26" fmla="*/ 5975738 h 5975738"/>
                          <a:gd name="connsiteX27" fmla="*/ 3161774 w 6133954"/>
                          <a:gd name="connsiteY27" fmla="*/ 5975738 h 5975738"/>
                          <a:gd name="connsiteX28" fmla="*/ 2481463 w 6133954"/>
                          <a:gd name="connsiteY28" fmla="*/ 5975738 h 5975738"/>
                          <a:gd name="connsiteX29" fmla="*/ 1985171 w 6133954"/>
                          <a:gd name="connsiteY29" fmla="*/ 5975738 h 5975738"/>
                          <a:gd name="connsiteX30" fmla="*/ 1611557 w 6133954"/>
                          <a:gd name="connsiteY30" fmla="*/ 5975738 h 5975738"/>
                          <a:gd name="connsiteX31" fmla="*/ 931246 w 6133954"/>
                          <a:gd name="connsiteY31" fmla="*/ 5975738 h 5975738"/>
                          <a:gd name="connsiteX32" fmla="*/ 496293 w 6133954"/>
                          <a:gd name="connsiteY32" fmla="*/ 5975738 h 5975738"/>
                          <a:gd name="connsiteX33" fmla="*/ 0 w 6133954"/>
                          <a:gd name="connsiteY33" fmla="*/ 5975738 h 5975738"/>
                          <a:gd name="connsiteX34" fmla="*/ 0 w 6133954"/>
                          <a:gd name="connsiteY34" fmla="*/ 5557436 h 5975738"/>
                          <a:gd name="connsiteX35" fmla="*/ 0 w 6133954"/>
                          <a:gd name="connsiteY35" fmla="*/ 5019620 h 5975738"/>
                          <a:gd name="connsiteX36" fmla="*/ 0 w 6133954"/>
                          <a:gd name="connsiteY36" fmla="*/ 4422046 h 5975738"/>
                          <a:gd name="connsiteX37" fmla="*/ 0 w 6133954"/>
                          <a:gd name="connsiteY37" fmla="*/ 3704958 h 5975738"/>
                          <a:gd name="connsiteX38" fmla="*/ 0 w 6133954"/>
                          <a:gd name="connsiteY38" fmla="*/ 3107384 h 5975738"/>
                          <a:gd name="connsiteX39" fmla="*/ 0 w 6133954"/>
                          <a:gd name="connsiteY39" fmla="*/ 2629325 h 5975738"/>
                          <a:gd name="connsiteX40" fmla="*/ 0 w 6133954"/>
                          <a:gd name="connsiteY40" fmla="*/ 2031751 h 5975738"/>
                          <a:gd name="connsiteX41" fmla="*/ 0 w 6133954"/>
                          <a:gd name="connsiteY41" fmla="*/ 1493935 h 5975738"/>
                          <a:gd name="connsiteX42" fmla="*/ 0 w 6133954"/>
                          <a:gd name="connsiteY42" fmla="*/ 956118 h 5975738"/>
                          <a:gd name="connsiteX43" fmla="*/ 0 w 6133954"/>
                          <a:gd name="connsiteY43" fmla="*/ 0 h 597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33954" h="5975738" extrusionOk="0">
                            <a:moveTo>
                              <a:pt x="0" y="0"/>
                            </a:moveTo>
                            <a:cubicBezTo>
                              <a:pt x="84739" y="-16229"/>
                              <a:pt x="199451" y="2178"/>
                              <a:pt x="373614" y="0"/>
                            </a:cubicBezTo>
                            <a:cubicBezTo>
                              <a:pt x="547777" y="-2178"/>
                              <a:pt x="719655" y="32979"/>
                              <a:pt x="931246" y="0"/>
                            </a:cubicBezTo>
                            <a:cubicBezTo>
                              <a:pt x="1142837" y="-32979"/>
                              <a:pt x="1329310" y="5573"/>
                              <a:pt x="1488878" y="0"/>
                            </a:cubicBezTo>
                            <a:cubicBezTo>
                              <a:pt x="1648446" y="-5573"/>
                              <a:pt x="1829477" y="57037"/>
                              <a:pt x="2107850" y="0"/>
                            </a:cubicBezTo>
                            <a:cubicBezTo>
                              <a:pt x="2386223" y="-57037"/>
                              <a:pt x="2416718" y="11073"/>
                              <a:pt x="2665482" y="0"/>
                            </a:cubicBezTo>
                            <a:cubicBezTo>
                              <a:pt x="2914246" y="-11073"/>
                              <a:pt x="2983941" y="41785"/>
                              <a:pt x="3161774" y="0"/>
                            </a:cubicBezTo>
                            <a:cubicBezTo>
                              <a:pt x="3339607" y="-41785"/>
                              <a:pt x="3383193" y="4519"/>
                              <a:pt x="3596728" y="0"/>
                            </a:cubicBezTo>
                            <a:cubicBezTo>
                              <a:pt x="3810263" y="-4519"/>
                              <a:pt x="3872645" y="38537"/>
                              <a:pt x="4031681" y="0"/>
                            </a:cubicBezTo>
                            <a:cubicBezTo>
                              <a:pt x="4190717" y="-38537"/>
                              <a:pt x="4455487" y="15085"/>
                              <a:pt x="4650652" y="0"/>
                            </a:cubicBezTo>
                            <a:cubicBezTo>
                              <a:pt x="4845817" y="-15085"/>
                              <a:pt x="4936637" y="57308"/>
                              <a:pt x="5208285" y="0"/>
                            </a:cubicBezTo>
                            <a:cubicBezTo>
                              <a:pt x="5479933" y="-57308"/>
                              <a:pt x="5914689" y="20130"/>
                              <a:pt x="6133954" y="0"/>
                            </a:cubicBezTo>
                            <a:cubicBezTo>
                              <a:pt x="6156433" y="189651"/>
                              <a:pt x="6128386" y="274033"/>
                              <a:pt x="6133954" y="478059"/>
                            </a:cubicBezTo>
                            <a:cubicBezTo>
                              <a:pt x="6139522" y="682085"/>
                              <a:pt x="6110109" y="899263"/>
                              <a:pt x="6133954" y="1015875"/>
                            </a:cubicBezTo>
                            <a:cubicBezTo>
                              <a:pt x="6157799" y="1132487"/>
                              <a:pt x="6087842" y="1333476"/>
                              <a:pt x="6133954" y="1553692"/>
                            </a:cubicBezTo>
                            <a:cubicBezTo>
                              <a:pt x="6180066" y="1773908"/>
                              <a:pt x="6125009" y="1848373"/>
                              <a:pt x="6133954" y="1971994"/>
                            </a:cubicBezTo>
                            <a:cubicBezTo>
                              <a:pt x="6142899" y="2095615"/>
                              <a:pt x="6114785" y="2258126"/>
                              <a:pt x="6133954" y="2450053"/>
                            </a:cubicBezTo>
                            <a:cubicBezTo>
                              <a:pt x="6153123" y="2641980"/>
                              <a:pt x="6127443" y="2809299"/>
                              <a:pt x="6133954" y="2987869"/>
                            </a:cubicBezTo>
                            <a:cubicBezTo>
                              <a:pt x="6140465" y="3166439"/>
                              <a:pt x="6114699" y="3359005"/>
                              <a:pt x="6133954" y="3465928"/>
                            </a:cubicBezTo>
                            <a:cubicBezTo>
                              <a:pt x="6153209" y="3572851"/>
                              <a:pt x="6121456" y="3844923"/>
                              <a:pt x="6133954" y="3943987"/>
                            </a:cubicBezTo>
                            <a:cubicBezTo>
                              <a:pt x="6146452" y="4043051"/>
                              <a:pt x="6062712" y="4255934"/>
                              <a:pt x="6133954" y="4541561"/>
                            </a:cubicBezTo>
                            <a:cubicBezTo>
                              <a:pt x="6205196" y="4827188"/>
                              <a:pt x="6071412" y="5019397"/>
                              <a:pt x="6133954" y="5258649"/>
                            </a:cubicBezTo>
                            <a:cubicBezTo>
                              <a:pt x="6196496" y="5497901"/>
                              <a:pt x="6055502" y="5809042"/>
                              <a:pt x="6133954" y="5975738"/>
                            </a:cubicBezTo>
                            <a:cubicBezTo>
                              <a:pt x="5927157" y="5992892"/>
                              <a:pt x="5694302" y="5930254"/>
                              <a:pt x="5514982" y="5975738"/>
                            </a:cubicBezTo>
                            <a:cubicBezTo>
                              <a:pt x="5335662" y="6021222"/>
                              <a:pt x="5225914" y="5964919"/>
                              <a:pt x="5018690" y="5975738"/>
                            </a:cubicBezTo>
                            <a:cubicBezTo>
                              <a:pt x="4811466" y="5986557"/>
                              <a:pt x="4569002" y="5927601"/>
                              <a:pt x="4338378" y="5975738"/>
                            </a:cubicBezTo>
                            <a:cubicBezTo>
                              <a:pt x="4107754" y="6023875"/>
                              <a:pt x="4049241" y="5952185"/>
                              <a:pt x="3842086" y="5975738"/>
                            </a:cubicBezTo>
                            <a:cubicBezTo>
                              <a:pt x="3634931" y="5999291"/>
                              <a:pt x="3435167" y="5932924"/>
                              <a:pt x="3161774" y="5975738"/>
                            </a:cubicBezTo>
                            <a:cubicBezTo>
                              <a:pt x="2888381" y="6018552"/>
                              <a:pt x="2641266" y="5931867"/>
                              <a:pt x="2481463" y="5975738"/>
                            </a:cubicBezTo>
                            <a:cubicBezTo>
                              <a:pt x="2321660" y="6019609"/>
                              <a:pt x="2163736" y="5954348"/>
                              <a:pt x="1985171" y="5975738"/>
                            </a:cubicBezTo>
                            <a:cubicBezTo>
                              <a:pt x="1806606" y="5997128"/>
                              <a:pt x="1752797" y="5957746"/>
                              <a:pt x="1611557" y="5975738"/>
                            </a:cubicBezTo>
                            <a:cubicBezTo>
                              <a:pt x="1470317" y="5993730"/>
                              <a:pt x="1082549" y="5926774"/>
                              <a:pt x="931246" y="5975738"/>
                            </a:cubicBezTo>
                            <a:cubicBezTo>
                              <a:pt x="779943" y="6024702"/>
                              <a:pt x="685254" y="5957101"/>
                              <a:pt x="496293" y="5975738"/>
                            </a:cubicBezTo>
                            <a:cubicBezTo>
                              <a:pt x="307332" y="5994375"/>
                              <a:pt x="219553" y="5944779"/>
                              <a:pt x="0" y="5975738"/>
                            </a:cubicBezTo>
                            <a:cubicBezTo>
                              <a:pt x="-13045" y="5869105"/>
                              <a:pt x="48668" y="5655292"/>
                              <a:pt x="0" y="5557436"/>
                            </a:cubicBezTo>
                            <a:cubicBezTo>
                              <a:pt x="-48668" y="5459580"/>
                              <a:pt x="22985" y="5135514"/>
                              <a:pt x="0" y="5019620"/>
                            </a:cubicBezTo>
                            <a:cubicBezTo>
                              <a:pt x="-22985" y="4903726"/>
                              <a:pt x="29624" y="4680080"/>
                              <a:pt x="0" y="4422046"/>
                            </a:cubicBezTo>
                            <a:cubicBezTo>
                              <a:pt x="-29624" y="4164012"/>
                              <a:pt x="8912" y="4030106"/>
                              <a:pt x="0" y="3704958"/>
                            </a:cubicBezTo>
                            <a:cubicBezTo>
                              <a:pt x="-8912" y="3379810"/>
                              <a:pt x="11275" y="3312662"/>
                              <a:pt x="0" y="3107384"/>
                            </a:cubicBezTo>
                            <a:cubicBezTo>
                              <a:pt x="-11275" y="2902106"/>
                              <a:pt x="23299" y="2816631"/>
                              <a:pt x="0" y="2629325"/>
                            </a:cubicBezTo>
                            <a:cubicBezTo>
                              <a:pt x="-23299" y="2442019"/>
                              <a:pt x="14714" y="2233611"/>
                              <a:pt x="0" y="2031751"/>
                            </a:cubicBezTo>
                            <a:cubicBezTo>
                              <a:pt x="-14714" y="1829891"/>
                              <a:pt x="36608" y="1642252"/>
                              <a:pt x="0" y="1493935"/>
                            </a:cubicBezTo>
                            <a:cubicBezTo>
                              <a:pt x="-36608" y="1345618"/>
                              <a:pt x="53076" y="1224330"/>
                              <a:pt x="0" y="956118"/>
                            </a:cubicBezTo>
                            <a:cubicBezTo>
                              <a:pt x="-53076" y="687906"/>
                              <a:pt x="48984" y="372912"/>
                              <a:pt x="0" y="0"/>
                            </a:cubicBezTo>
                            <a:close/>
                          </a:path>
                        </a:pathLst>
                      </a:custGeom>
                      <ask:type>
                        <ask:lineSketchScribble/>
                      </ask:type>
                    </ask:lineSketchStyleProps>
                  </a:ext>
                </a:extLst>
              </a:ln>
            </p:spPr>
            <p:txBody>
              <a:bodyPr/>
              <a:lstStyle/>
              <a:p>
                <a:r>
                  <a:rPr lang="en-IQ">
                    <a:noFill/>
                  </a:rPr>
                  <a:t> </a:t>
                </a:r>
              </a:p>
            </p:txBody>
          </p:sp>
        </mc:Fallback>
      </mc:AlternateContent>
      <p:pic>
        <p:nvPicPr>
          <p:cNvPr id="8" name="Picture 7">
            <a:extLst>
              <a:ext uri="{FF2B5EF4-FFF2-40B4-BE49-F238E27FC236}">
                <a16:creationId xmlns:a16="http://schemas.microsoft.com/office/drawing/2014/main" id="{B68E43E8-F29F-5D4D-919E-7A315C553A22}"/>
              </a:ext>
            </a:extLst>
          </p:cNvPr>
          <p:cNvPicPr>
            <a:picLocks noChangeAspect="1"/>
          </p:cNvPicPr>
          <p:nvPr/>
        </p:nvPicPr>
        <p:blipFill>
          <a:blip r:embed="rId5"/>
          <a:stretch>
            <a:fillRect/>
          </a:stretch>
        </p:blipFill>
        <p:spPr>
          <a:xfrm>
            <a:off x="818896" y="3001264"/>
            <a:ext cx="4470400" cy="427736"/>
          </a:xfrm>
          <a:prstGeom prst="rect">
            <a:avLst/>
          </a:prstGeom>
          <a:ln>
            <a:solidFill>
              <a:srgbClr val="C00000"/>
            </a:solidFill>
          </a:ln>
        </p:spPr>
      </p:pic>
      <p:graphicFrame>
        <p:nvGraphicFramePr>
          <p:cNvPr id="9" name="Object 6">
            <a:extLst>
              <a:ext uri="{FF2B5EF4-FFF2-40B4-BE49-F238E27FC236}">
                <a16:creationId xmlns:a16="http://schemas.microsoft.com/office/drawing/2014/main" id="{FB4A423F-EA62-BF45-834C-A7D0364A05E4}"/>
              </a:ext>
            </a:extLst>
          </p:cNvPr>
          <p:cNvGraphicFramePr>
            <a:graphicFrameLocks noChangeAspect="1"/>
          </p:cNvGraphicFramePr>
          <p:nvPr>
            <p:extLst>
              <p:ext uri="{D42A27DB-BD31-4B8C-83A1-F6EECF244321}">
                <p14:modId xmlns:p14="http://schemas.microsoft.com/office/powerpoint/2010/main" val="160090058"/>
              </p:ext>
            </p:extLst>
          </p:nvPr>
        </p:nvGraphicFramePr>
        <p:xfrm>
          <a:off x="2214880" y="5901215"/>
          <a:ext cx="4064000" cy="558800"/>
        </p:xfrm>
        <a:graphic>
          <a:graphicData uri="http://schemas.openxmlformats.org/presentationml/2006/ole">
            <mc:AlternateContent xmlns:mc="http://schemas.openxmlformats.org/markup-compatibility/2006">
              <mc:Choice xmlns:v="urn:schemas-microsoft-com:vml" Requires="v">
                <p:oleObj spid="_x0000_s16449" name="Equation" r:id="rId6" imgW="46812200" imgH="6438900" progId="Equation.3">
                  <p:embed/>
                </p:oleObj>
              </mc:Choice>
              <mc:Fallback>
                <p:oleObj name="Equation" r:id="rId6" imgW="46812200" imgH="6438900" progId="Equation.3">
                  <p:embed/>
                  <p:pic>
                    <p:nvPicPr>
                      <p:cNvPr id="9" name="Object 6">
                        <a:extLst>
                          <a:ext uri="{FF2B5EF4-FFF2-40B4-BE49-F238E27FC236}">
                            <a16:creationId xmlns:a16="http://schemas.microsoft.com/office/drawing/2014/main" id="{FB4A423F-EA62-BF45-834C-A7D0364A0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880" y="5901215"/>
                        <a:ext cx="40640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51583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A24A5E-D2A3-CF49-A36F-95B27B5C4121}"/>
                  </a:ext>
                </a:extLst>
              </p:cNvPr>
              <p:cNvSpPr>
                <a:spLocks noGrp="1"/>
              </p:cNvSpPr>
              <p:nvPr>
                <p:ph idx="1"/>
              </p:nvPr>
            </p:nvSpPr>
            <p:spPr>
              <a:xfrm>
                <a:off x="117764" y="0"/>
                <a:ext cx="11880272" cy="4351338"/>
              </a:xfrm>
            </p:spPr>
            <p:txBody>
              <a:bodyPr/>
              <a:lstStyle/>
              <a:p>
                <a:endParaRPr lang="en-US" sz="1800" b="1" dirty="0">
                  <a:effectLst/>
                  <a:latin typeface="Times New Roman" panose="02020603050405020304" pitchFamily="18" charset="0"/>
                  <a:ea typeface="Calibri" panose="020F0502020204030204" pitchFamily="34" charset="0"/>
                  <a:cs typeface="Arial" panose="020B0604020202020204" pitchFamily="34" charset="0"/>
                </a:endParaRPr>
              </a:p>
              <a:p>
                <a:endParaRPr lang="en-US" sz="1800" b="1" dirty="0">
                  <a:latin typeface="Times New Roman" panose="02020603050405020304" pitchFamily="18" charset="0"/>
                  <a:ea typeface="Calibri" panose="020F0502020204030204" pitchFamily="34" charset="0"/>
                  <a:cs typeface="Arial" panose="020B0604020202020204" pitchFamily="34" charset="0"/>
                </a:endParaRPr>
              </a:p>
              <a:p>
                <a:r>
                  <a:rPr lang="en-US" sz="1800" b="1" dirty="0">
                    <a:effectLst/>
                    <a:latin typeface="Times New Roman" panose="02020603050405020304" pitchFamily="18" charset="0"/>
                    <a:ea typeface="Calibri" panose="020F0502020204030204" pitchFamily="34" charset="0"/>
                    <a:cs typeface="Arial" panose="020B0604020202020204" pitchFamily="34" charset="0"/>
                  </a:rPr>
                  <a:t>Example:</a:t>
                </a:r>
                <a:r>
                  <a:rPr lang="en-US" sz="1800" dirty="0">
                    <a:effectLst/>
                    <a:latin typeface="Times New Roman" panose="02020603050405020304" pitchFamily="18" charset="0"/>
                    <a:ea typeface="Calibri" panose="020F0502020204030204" pitchFamily="34" charset="0"/>
                    <a:cs typeface="Arial" panose="020B0604020202020204" pitchFamily="34" charset="0"/>
                  </a:rPr>
                  <a:t> use activities to calculate the solubility of Ba(IO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 in a solution containing 0.033 M of MgCl</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 Ksp =1.57</a:t>
                </a:r>
                <a:r>
                  <a:rPr lang="en-IQ" sz="1800" b="1" dirty="0">
                    <a:solidFill>
                      <a:srgbClr val="C00000"/>
                    </a:solidFill>
                    <a:ea typeface="Cambria Math" panose="02040503050406030204" pitchFamily="18" charset="0"/>
                    <a:cs typeface="Arial" panose="020B0604020202020204" pitchFamily="34" charset="0"/>
                  </a:rPr>
                  <a:t> </a:t>
                </a:r>
                <a14:m>
                  <m:oMath xmlns:m="http://schemas.openxmlformats.org/officeDocument/2006/math">
                    <m:r>
                      <a:rPr lang="en-IQ" sz="1800"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 </m:t>
                    </m:r>
                  </m:oMath>
                </a14:m>
                <a:r>
                  <a:rPr lang="en-US" sz="1800" dirty="0">
                    <a:effectLst/>
                    <a:latin typeface="Times New Roman" panose="02020603050405020304" pitchFamily="18" charset="0"/>
                    <a:ea typeface="Calibri" panose="020F0502020204030204" pitchFamily="34" charset="0"/>
                    <a:cs typeface="Arial" panose="020B0604020202020204" pitchFamily="34" charset="0"/>
                  </a:rPr>
                  <a:t>10</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-9</a:t>
                </a:r>
                <a:r>
                  <a:rPr lang="en-US" sz="1800" dirty="0">
                    <a:effectLst/>
                    <a:latin typeface="Times New Roman" panose="02020603050405020304" pitchFamily="18" charset="0"/>
                    <a:ea typeface="Calibri" panose="020F0502020204030204" pitchFamily="34" charset="0"/>
                    <a:cs typeface="Arial" panose="020B0604020202020204" pitchFamily="34" charset="0"/>
                  </a:rPr>
                  <a:t> . use ion size for Ba</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+2 </a:t>
                </a:r>
                <a:r>
                  <a:rPr lang="en-US" sz="1800" dirty="0">
                    <a:effectLst/>
                    <a:latin typeface="Times New Roman" panose="02020603050405020304" pitchFamily="18" charset="0"/>
                    <a:ea typeface="Calibri" panose="020F0502020204030204" pitchFamily="34" charset="0"/>
                    <a:cs typeface="Arial" panose="020B0604020202020204" pitchFamily="34" charset="0"/>
                  </a:rPr>
                  <a:t>=600pm and IO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=500pm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endParaRPr lang="en-IQ" sz="1800" dirty="0">
                  <a:effectLst/>
                  <a:latin typeface="Calibri" panose="020F0502020204030204" pitchFamily="34" charset="0"/>
                  <a:ea typeface="Calibri" panose="020F0502020204030204" pitchFamily="34" charset="0"/>
                  <a:cs typeface="Arial" panose="020B0604020202020204" pitchFamily="34" charset="0"/>
                </a:endParaRPr>
              </a:p>
              <a:p>
                <a:endParaRPr lang="en-IQ" dirty="0"/>
              </a:p>
            </p:txBody>
          </p:sp>
        </mc:Choice>
        <mc:Fallback xmlns="">
          <p:sp>
            <p:nvSpPr>
              <p:cNvPr id="3" name="Content Placeholder 2">
                <a:extLst>
                  <a:ext uri="{FF2B5EF4-FFF2-40B4-BE49-F238E27FC236}">
                    <a16:creationId xmlns:a16="http://schemas.microsoft.com/office/drawing/2014/main" id="{7CA24A5E-D2A3-CF49-A36F-95B27B5C4121}"/>
                  </a:ext>
                </a:extLst>
              </p:cNvPr>
              <p:cNvSpPr>
                <a:spLocks noGrp="1" noRot="1" noChangeAspect="1" noMove="1" noResize="1" noEditPoints="1" noAdjustHandles="1" noChangeArrowheads="1" noChangeShapeType="1" noTextEdit="1"/>
              </p:cNvSpPr>
              <p:nvPr>
                <p:ph idx="1"/>
              </p:nvPr>
            </p:nvSpPr>
            <p:spPr>
              <a:xfrm>
                <a:off x="117764" y="0"/>
                <a:ext cx="11880272" cy="4351338"/>
              </a:xfrm>
              <a:blipFill>
                <a:blip r:embed="rId2"/>
                <a:stretch>
                  <a:fillRect l="-321" r="-427"/>
                </a:stretch>
              </a:blipFill>
            </p:spPr>
            <p:txBody>
              <a:bodyPr/>
              <a:lstStyle/>
              <a:p>
                <a:r>
                  <a:rPr lang="en-IQ">
                    <a:noFill/>
                  </a:rPr>
                  <a:t> </a:t>
                </a:r>
              </a:p>
            </p:txBody>
          </p:sp>
        </mc:Fallback>
      </mc:AlternateContent>
      <p:sp>
        <p:nvSpPr>
          <p:cNvPr id="7" name="Rectangle 6">
            <a:extLst>
              <a:ext uri="{FF2B5EF4-FFF2-40B4-BE49-F238E27FC236}">
                <a16:creationId xmlns:a16="http://schemas.microsoft.com/office/drawing/2014/main" id="{E2EF284D-5AE8-EE40-AAAF-DB99603EC0A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Q"/>
          </a:p>
        </p:txBody>
      </p:sp>
      <p:pic>
        <p:nvPicPr>
          <p:cNvPr id="10" name="Picture 9">
            <a:extLst>
              <a:ext uri="{FF2B5EF4-FFF2-40B4-BE49-F238E27FC236}">
                <a16:creationId xmlns:a16="http://schemas.microsoft.com/office/drawing/2014/main" id="{BF9DF0AB-6897-774D-BF0A-5AB7ECAAD88B}"/>
              </a:ext>
            </a:extLst>
          </p:cNvPr>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7764" y="1389253"/>
            <a:ext cx="7439891" cy="5332222"/>
          </a:xfrm>
          <a:prstGeom prst="rect">
            <a:avLst/>
          </a:prstGeom>
          <a:noFill/>
          <a:ln>
            <a:noFill/>
          </a:ln>
        </p:spPr>
      </p:pic>
      <p:pic>
        <p:nvPicPr>
          <p:cNvPr id="11" name="Picture 10">
            <a:extLst>
              <a:ext uri="{FF2B5EF4-FFF2-40B4-BE49-F238E27FC236}">
                <a16:creationId xmlns:a16="http://schemas.microsoft.com/office/drawing/2014/main" id="{B3938BBC-4870-E546-8F2B-F6EAC666DDFC}"/>
              </a:ext>
            </a:extLst>
          </p:cNvPr>
          <p:cNvPicPr/>
          <p:nvPr/>
        </p:nvPicPr>
        <p:blipFill>
          <a:blip r:embed="rId5"/>
          <a:stretch>
            <a:fillRect/>
          </a:stretch>
        </p:blipFill>
        <p:spPr>
          <a:xfrm>
            <a:off x="7968095" y="2176052"/>
            <a:ext cx="4028209" cy="3393498"/>
          </a:xfrm>
          <a:prstGeom prst="rect">
            <a:avLst/>
          </a:prstGeom>
        </p:spPr>
      </p:pic>
      <p:sp>
        <p:nvSpPr>
          <p:cNvPr id="2" name="Slide Number Placeholder 1">
            <a:extLst>
              <a:ext uri="{FF2B5EF4-FFF2-40B4-BE49-F238E27FC236}">
                <a16:creationId xmlns:a16="http://schemas.microsoft.com/office/drawing/2014/main" id="{8B6DB9CA-43EE-3445-B916-8DB0887776F2}"/>
              </a:ext>
            </a:extLst>
          </p:cNvPr>
          <p:cNvSpPr>
            <a:spLocks noGrp="1"/>
          </p:cNvSpPr>
          <p:nvPr>
            <p:ph type="sldNum" sz="quarter" idx="12"/>
          </p:nvPr>
        </p:nvSpPr>
        <p:spPr/>
        <p:txBody>
          <a:bodyPr/>
          <a:lstStyle/>
          <a:p>
            <a:fld id="{6922B37E-6FAD-AE4E-AFEB-EA2EE6BF0F32}" type="slidenum">
              <a:rPr lang="en-IQ" smtClean="0"/>
              <a:t>63</a:t>
            </a:fld>
            <a:endParaRPr lang="en-IQ"/>
          </a:p>
        </p:txBody>
      </p:sp>
      <p:sp>
        <p:nvSpPr>
          <p:cNvPr id="13" name="TextBox 12">
            <a:extLst>
              <a:ext uri="{FF2B5EF4-FFF2-40B4-BE49-F238E27FC236}">
                <a16:creationId xmlns:a16="http://schemas.microsoft.com/office/drawing/2014/main" id="{FE105B09-AD88-804A-93BC-D08CE0FC7544}"/>
              </a:ext>
            </a:extLst>
          </p:cNvPr>
          <p:cNvSpPr txBox="1"/>
          <p:nvPr/>
        </p:nvSpPr>
        <p:spPr>
          <a:xfrm>
            <a:off x="3822700" y="136525"/>
            <a:ext cx="4470400" cy="461665"/>
          </a:xfrm>
          <a:prstGeom prst="rect">
            <a:avLst/>
          </a:prstGeom>
          <a:noFill/>
          <a:ln w="19050">
            <a:solidFill>
              <a:srgbClr val="FFC000"/>
            </a:solidFill>
          </a:ln>
        </p:spPr>
        <p:txBody>
          <a:bodyPr wrap="square" rtlCol="0">
            <a:spAutoFit/>
          </a:bodyPr>
          <a:lstStyle/>
          <a:p>
            <a:pPr algn="ctr"/>
            <a:r>
              <a:rPr lang="en-IQ" sz="2400" b="1" dirty="0">
                <a:solidFill>
                  <a:srgbClr val="C00000"/>
                </a:solidFill>
                <a:latin typeface="Times New Roman" panose="02020603050405020304" pitchFamily="18" charset="0"/>
                <a:cs typeface="Times New Roman" panose="02020603050405020304" pitchFamily="18" charset="0"/>
              </a:rPr>
              <a:t>Solu</a:t>
            </a:r>
            <a:r>
              <a:rPr lang="en-US" sz="2400" b="1" dirty="0">
                <a:solidFill>
                  <a:srgbClr val="C00000"/>
                </a:solidFill>
                <a:latin typeface="Times New Roman" panose="02020603050405020304" pitchFamily="18" charset="0"/>
                <a:cs typeface="Times New Roman" panose="02020603050405020304" pitchFamily="18" charset="0"/>
              </a:rPr>
              <a:t>bili</a:t>
            </a:r>
            <a:r>
              <a:rPr lang="en-IQ" sz="2400" b="1" dirty="0">
                <a:solidFill>
                  <a:srgbClr val="C00000"/>
                </a:solidFill>
                <a:latin typeface="Times New Roman" panose="02020603050405020304" pitchFamily="18" charset="0"/>
                <a:cs typeface="Times New Roman" panose="02020603050405020304" pitchFamily="18" charset="0"/>
              </a:rPr>
              <a:t>ty and Ac</a:t>
            </a:r>
            <a:r>
              <a:rPr lang="en-US" sz="2400" b="1" dirty="0">
                <a:solidFill>
                  <a:srgbClr val="C00000"/>
                </a:solidFill>
                <a:latin typeface="Times New Roman" panose="02020603050405020304" pitchFamily="18" charset="0"/>
                <a:cs typeface="Times New Roman" panose="02020603050405020304" pitchFamily="18" charset="0"/>
              </a:rPr>
              <a:t>t</a:t>
            </a:r>
            <a:r>
              <a:rPr lang="en-IQ" sz="2400" b="1" dirty="0">
                <a:solidFill>
                  <a:srgbClr val="C00000"/>
                </a:solidFill>
                <a:latin typeface="Times New Roman" panose="02020603050405020304" pitchFamily="18" charset="0"/>
                <a:cs typeface="Times New Roman" panose="02020603050405020304" pitchFamily="18" charset="0"/>
              </a:rPr>
              <a:t>ivity </a:t>
            </a:r>
          </a:p>
        </p:txBody>
      </p:sp>
    </p:spTree>
    <p:extLst>
      <p:ext uri="{BB962C8B-B14F-4D97-AF65-F5344CB8AC3E}">
        <p14:creationId xmlns:p14="http://schemas.microsoft.com/office/powerpoint/2010/main" val="39262088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5DC765-059A-C641-9063-3E317DA87FDD}"/>
              </a:ext>
            </a:extLst>
          </p:cNvPr>
          <p:cNvSpPr>
            <a:spLocks noGrp="1"/>
          </p:cNvSpPr>
          <p:nvPr>
            <p:ph type="sldNum" sz="quarter" idx="12"/>
          </p:nvPr>
        </p:nvSpPr>
        <p:spPr>
          <a:xfrm>
            <a:off x="9296400" y="6380734"/>
            <a:ext cx="2743200" cy="365125"/>
          </a:xfrm>
        </p:spPr>
        <p:txBody>
          <a:bodyPr/>
          <a:lstStyle/>
          <a:p>
            <a:fld id="{6922B37E-6FAD-AE4E-AFEB-EA2EE6BF0F32}" type="slidenum">
              <a:rPr lang="en-IQ" smtClean="0"/>
              <a:t>64</a:t>
            </a:fld>
            <a:endParaRPr lang="en-IQ" dirty="0"/>
          </a:p>
        </p:txBody>
      </p:sp>
      <p:pic>
        <p:nvPicPr>
          <p:cNvPr id="5" name="Picture 4">
            <a:extLst>
              <a:ext uri="{FF2B5EF4-FFF2-40B4-BE49-F238E27FC236}">
                <a16:creationId xmlns:a16="http://schemas.microsoft.com/office/drawing/2014/main" id="{FEF2827F-E309-2C40-BF26-5A72645E1A51}"/>
              </a:ext>
            </a:extLst>
          </p:cNvPr>
          <p:cNvPicPr>
            <a:picLocks noChangeAspect="1"/>
          </p:cNvPicPr>
          <p:nvPr/>
        </p:nvPicPr>
        <p:blipFill rotWithShape="1">
          <a:blip r:embed="rId3"/>
          <a:srcRect t="17366" r="13032" b="6181"/>
          <a:stretch/>
        </p:blipFill>
        <p:spPr>
          <a:xfrm>
            <a:off x="152400" y="852954"/>
            <a:ext cx="5243227" cy="5710342"/>
          </a:xfrm>
          <a:prstGeom prst="rect">
            <a:avLst/>
          </a:prstGeom>
          <a:ln>
            <a:solidFill>
              <a:srgbClr val="FFC000"/>
            </a:solidFill>
          </a:ln>
        </p:spPr>
      </p:pic>
      <p:sp>
        <p:nvSpPr>
          <p:cNvPr id="10" name="Rectangle 9">
            <a:extLst>
              <a:ext uri="{FF2B5EF4-FFF2-40B4-BE49-F238E27FC236}">
                <a16:creationId xmlns:a16="http://schemas.microsoft.com/office/drawing/2014/main" id="{714A5EE8-9148-1B43-A7AD-946179994CC0}"/>
              </a:ext>
            </a:extLst>
          </p:cNvPr>
          <p:cNvSpPr/>
          <p:nvPr/>
        </p:nvSpPr>
        <p:spPr>
          <a:xfrm>
            <a:off x="5279136" y="3218688"/>
            <a:ext cx="256032" cy="198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7540509-FEA2-E743-A9A3-EEC8A884B96D}"/>
                  </a:ext>
                </a:extLst>
              </p:cNvPr>
              <p:cNvSpPr txBox="1"/>
              <p:nvPr/>
            </p:nvSpPr>
            <p:spPr>
              <a:xfrm>
                <a:off x="5535168" y="187561"/>
                <a:ext cx="6400800" cy="6184322"/>
              </a:xfrm>
              <a:prstGeom prst="rect">
                <a:avLst/>
              </a:prstGeom>
              <a:noFill/>
              <a:ln>
                <a:solidFill>
                  <a:srgbClr val="FFC000"/>
                </a:solidFill>
              </a:ln>
            </p:spPr>
            <p:txBody>
              <a:bodyPr wrap="square" rtlCol="0">
                <a:spAutoFit/>
              </a:bodyPr>
              <a:lstStyle/>
              <a:p>
                <a:r>
                  <a:rPr lang="en-IQ" sz="1600" dirty="0">
                    <a:latin typeface="Times New Roman" panose="02020603050405020304" pitchFamily="18" charset="0"/>
                    <a:cs typeface="Times New Roman" panose="02020603050405020304" pitchFamily="18" charset="0"/>
                  </a:rPr>
                  <a:t>What is the molar solu</a:t>
                </a:r>
                <a:r>
                  <a:rPr lang="en-US" sz="1600" dirty="0">
                    <a:latin typeface="Times New Roman" panose="02020603050405020304" pitchFamily="18" charset="0"/>
                    <a:cs typeface="Times New Roman" panose="02020603050405020304" pitchFamily="18" charset="0"/>
                  </a:rPr>
                  <a:t>bili</a:t>
                </a:r>
                <a:r>
                  <a:rPr lang="en-IQ" sz="1600" dirty="0">
                    <a:latin typeface="Times New Roman" panose="02020603050405020304" pitchFamily="18" charset="0"/>
                    <a:cs typeface="Times New Roman" panose="02020603050405020304" pitchFamily="18" charset="0"/>
                  </a:rPr>
                  <a:t>ty of AgI (K</a:t>
                </a:r>
                <a:r>
                  <a:rPr lang="en-IQ" sz="1600" baseline="-25000" dirty="0">
                    <a:latin typeface="Times New Roman" panose="02020603050405020304" pitchFamily="18" charset="0"/>
                    <a:cs typeface="Times New Roman" panose="02020603050405020304" pitchFamily="18" charset="0"/>
                  </a:rPr>
                  <a:t>sp</a:t>
                </a:r>
                <a:r>
                  <a:rPr lang="en-IQ" sz="1600" dirty="0">
                    <a:latin typeface="Times New Roman" panose="02020603050405020304" pitchFamily="18" charset="0"/>
                    <a:cs typeface="Times New Roman" panose="02020603050405020304" pitchFamily="18" charset="0"/>
                  </a:rPr>
                  <a:t>= 8.3</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x10</a:t>
                </a:r>
                <a:r>
                  <a:rPr lang="en-US" sz="1600" baseline="30000" dirty="0">
                    <a:effectLst/>
                    <a:latin typeface="Times New Roman" panose="02020603050405020304" pitchFamily="18" charset="0"/>
                    <a:ea typeface="Calibri" panose="020F0502020204030204" pitchFamily="34" charset="0"/>
                    <a:cs typeface="Times New Roman" panose="02020603050405020304" pitchFamily="18" charset="0"/>
                  </a:rPr>
                  <a:t>-17</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)in the presence of 0.05 M KNO</a:t>
                </a:r>
                <a:r>
                  <a:rPr lang="en-US" sz="16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AgI</a:t>
                </a:r>
                <a:r>
                  <a:rPr lang="en-US" sz="1600" dirty="0">
                    <a:latin typeface="Times New Roman" panose="02020603050405020304" pitchFamily="18" charset="0"/>
                    <a:cs typeface="Times New Roman" panose="02020603050405020304" pitchFamily="18" charset="0"/>
                  </a:rPr>
                  <a:t> </a:t>
                </a:r>
                <a14:m>
                  <m:oMath xmlns:m="http://schemas.openxmlformats.org/officeDocument/2006/math">
                    <m:r>
                      <a:rPr lang="en-US" sz="16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dirty="0">
                    <a:latin typeface="Times New Roman" panose="02020603050405020304" pitchFamily="18" charset="0"/>
                    <a:cs typeface="Times New Roman" panose="02020603050405020304" pitchFamily="18" charset="0"/>
                  </a:rPr>
                  <a:t>  Ag</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 I</a:t>
                </a:r>
                <a:r>
                  <a:rPr lang="en-US" sz="1600" baseline="300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I      -         0         0</a:t>
                </a:r>
              </a:p>
              <a:p>
                <a:r>
                  <a:rPr lang="en-US" sz="1600" dirty="0">
                    <a:latin typeface="Times New Roman" panose="02020603050405020304" pitchFamily="18" charset="0"/>
                    <a:cs typeface="Times New Roman" panose="02020603050405020304" pitchFamily="18" charset="0"/>
                  </a:rPr>
                  <a:t>C     -         -x        -x</a:t>
                </a:r>
              </a:p>
              <a:p>
                <a:r>
                  <a:rPr lang="en-US" sz="1600" dirty="0">
                    <a:latin typeface="Times New Roman" panose="02020603050405020304" pitchFamily="18" charset="0"/>
                    <a:cs typeface="Times New Roman" panose="02020603050405020304" pitchFamily="18" charset="0"/>
                  </a:rPr>
                  <a:t>E     -           x         x</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K</a:t>
                </a:r>
                <a:r>
                  <a:rPr lang="en-US" sz="1600" baseline="-25000" dirty="0">
                    <a:latin typeface="Times New Roman" panose="02020603050405020304" pitchFamily="18" charset="0"/>
                    <a:cs typeface="Times New Roman" panose="02020603050405020304" pitchFamily="18" charset="0"/>
                  </a:rPr>
                  <a:t>sp </a:t>
                </a:r>
                <a:r>
                  <a:rPr lang="en-US" sz="1600" dirty="0">
                    <a:latin typeface="Times New Roman" panose="02020603050405020304" pitchFamily="18" charset="0"/>
                    <a:cs typeface="Times New Roman" panose="02020603050405020304" pitchFamily="18" charset="0"/>
                  </a:rPr>
                  <a:t>=[Ag</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][I</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replace the concentration by activity to get:</a:t>
                </a:r>
              </a:p>
              <a:p>
                <a:r>
                  <a:rPr lang="en-US" sz="1600" dirty="0">
                    <a:latin typeface="Times New Roman" panose="02020603050405020304" pitchFamily="18" charset="0"/>
                    <a:cs typeface="Times New Roman" panose="02020603050405020304" pitchFamily="18" charset="0"/>
                  </a:rPr>
                  <a:t> K</a:t>
                </a:r>
                <a:r>
                  <a:rPr lang="en-US" sz="1600" baseline="-25000" dirty="0">
                    <a:latin typeface="Times New Roman" panose="02020603050405020304" pitchFamily="18" charset="0"/>
                    <a:cs typeface="Times New Roman" panose="02020603050405020304" pitchFamily="18" charset="0"/>
                  </a:rPr>
                  <a:t>sp </a:t>
                </a:r>
                <a:r>
                  <a:rPr lang="en-US" sz="1600" dirty="0">
                    <a:latin typeface="Times New Roman" panose="02020603050405020304" pitchFamily="18" charset="0"/>
                    <a:cs typeface="Times New Roman" panose="02020603050405020304" pitchFamily="18" charset="0"/>
                  </a:rPr>
                  <a:t>=A</a:t>
                </a:r>
                <a:r>
                  <a:rPr lang="en-US" sz="1600" baseline="-25000" dirty="0">
                    <a:latin typeface="Times New Roman" panose="02020603050405020304" pitchFamily="18" charset="0"/>
                    <a:cs typeface="Times New Roman" panose="02020603050405020304" pitchFamily="18" charset="0"/>
                  </a:rPr>
                  <a:t>Ag+ </a:t>
                </a:r>
                <a:r>
                  <a:rPr lang="en-US" sz="1600" dirty="0">
                    <a:latin typeface="Times New Roman" panose="02020603050405020304" pitchFamily="18" charset="0"/>
                    <a:cs typeface="Times New Roman" panose="02020603050405020304" pitchFamily="18" charset="0"/>
                  </a:rPr>
                  <a:t>A </a:t>
                </a:r>
                <a:r>
                  <a:rPr lang="en-US" sz="1600" baseline="-25000" dirty="0">
                    <a:latin typeface="Times New Roman" panose="02020603050405020304" pitchFamily="18" charset="0"/>
                    <a:cs typeface="Times New Roman" panose="02020603050405020304" pitchFamily="18" charset="0"/>
                  </a:rPr>
                  <a:t>I- </a:t>
                </a:r>
                <a:r>
                  <a:rPr lang="en-US" sz="1600" dirty="0">
                    <a:latin typeface="Times New Roman" panose="02020603050405020304" pitchFamily="18" charset="0"/>
                    <a:cs typeface="Times New Roman" panose="02020603050405020304" pitchFamily="18" charset="0"/>
                  </a:rPr>
                  <a:t>,         K</a:t>
                </a:r>
                <a:r>
                  <a:rPr lang="en-US" sz="1600" baseline="-25000" dirty="0">
                    <a:latin typeface="Times New Roman" panose="02020603050405020304" pitchFamily="18" charset="0"/>
                    <a:cs typeface="Times New Roman" panose="02020603050405020304" pitchFamily="18" charset="0"/>
                  </a:rPr>
                  <a:t>sp</a:t>
                </a:r>
                <a:r>
                  <a:rPr lang="en-US" sz="1600" dirty="0">
                    <a:latin typeface="Times New Roman" panose="02020603050405020304" pitchFamily="18" charset="0"/>
                    <a:cs typeface="Times New Roman" panose="02020603050405020304" pitchFamily="18" charset="0"/>
                  </a:rPr>
                  <a:t>=</a:t>
                </a:r>
                <a:r>
                  <a:rPr lang="en-US" sz="1600" baseline="-250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[Ag</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a:t>
                </a:r>
                <a:r>
                  <a:rPr lang="en-US" altLang="tr-TR" sz="1600" b="1" dirty="0">
                    <a:solidFill>
                      <a:srgbClr val="C00000"/>
                    </a:solidFill>
                    <a:ea typeface="Cambria Math" panose="02040503050406030204" pitchFamily="18" charset="0"/>
                    <a:cs typeface="Times New Roman" panose="02020603050405020304" pitchFamily="18" charset="0"/>
                  </a:rPr>
                  <a:t> </a:t>
                </a:r>
                <a14:m>
                  <m:oMath xmlns:m="http://schemas.openxmlformats.org/officeDocument/2006/math">
                    <m:r>
                      <a:rPr lang="en-US" altLang="tr-TR"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𝛾</m:t>
                    </m:r>
                  </m:oMath>
                </a14:m>
                <a:r>
                  <a:rPr lang="en-US" sz="1600" baseline="-25000" dirty="0">
                    <a:latin typeface="Times New Roman" panose="02020603050405020304" pitchFamily="18" charset="0"/>
                    <a:cs typeface="Times New Roman" panose="02020603050405020304" pitchFamily="18" charset="0"/>
                  </a:rPr>
                  <a:t>Ag+</a:t>
                </a:r>
                <a:r>
                  <a:rPr lang="en-US" sz="1600" dirty="0">
                    <a:latin typeface="Times New Roman" panose="02020603050405020304" pitchFamily="18" charset="0"/>
                    <a:cs typeface="Times New Roman" panose="02020603050405020304" pitchFamily="18" charset="0"/>
                  </a:rPr>
                  <a:t>[I</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a:t>
                </a:r>
                <a:r>
                  <a:rPr lang="en-US" altLang="tr-TR" sz="1600" b="1" dirty="0">
                    <a:solidFill>
                      <a:srgbClr val="C00000"/>
                    </a:solidFill>
                    <a:ea typeface="Cambria Math" panose="02040503050406030204" pitchFamily="18" charset="0"/>
                    <a:cs typeface="Times New Roman" panose="02020603050405020304" pitchFamily="18" charset="0"/>
                  </a:rPr>
                  <a:t> </a:t>
                </a:r>
                <a14:m>
                  <m:oMath xmlns:m="http://schemas.openxmlformats.org/officeDocument/2006/math">
                    <m:r>
                      <a:rPr lang="en-US" altLang="tr-TR"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𝛾</m:t>
                    </m:r>
                  </m:oMath>
                </a14:m>
                <a:r>
                  <a:rPr lang="en-US" sz="1600" baseline="-25000" dirty="0">
                    <a:latin typeface="Times New Roman" panose="02020603050405020304" pitchFamily="18" charset="0"/>
                    <a:cs typeface="Times New Roman" panose="02020603050405020304" pitchFamily="18" charset="0"/>
                  </a:rPr>
                  <a:t>I-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solving for ionic strength:</a:t>
                </a:r>
              </a:p>
              <a:p>
                <a:r>
                  <a:rPr lang="en-US" dirty="0">
                    <a:latin typeface="Times New Roman" panose="02020603050405020304" pitchFamily="18" charset="0"/>
                    <a:cs typeface="Times New Roman" panose="02020603050405020304" pitchFamily="18" charset="0"/>
                  </a:rPr>
                  <a:t> </a:t>
                </a:r>
              </a:p>
              <a:p>
                <a14:m>
                  <m:oMath xmlns:m="http://schemas.openxmlformats.org/officeDocument/2006/math">
                    <m:r>
                      <a:rPr lang="en-IQ" sz="1600" i="1" smtClean="0">
                        <a:latin typeface="Cambria Math" panose="02040503050406030204" pitchFamily="18" charset="0"/>
                        <a:ea typeface="Cambria Math" panose="02040503050406030204" pitchFamily="18" charset="0"/>
                      </a:rPr>
                      <m:t>𝜇</m:t>
                    </m:r>
                  </m:oMath>
                </a14:m>
                <a:r>
                  <a:rPr lang="en-IQ" sz="1600" dirty="0">
                    <a:latin typeface="Times New Roman" panose="02020603050405020304" pitchFamily="18" charset="0"/>
                  </a:rPr>
                  <a:t> =1/2{[K</a:t>
                </a:r>
                <a:r>
                  <a:rPr lang="en-IQ" sz="1600" baseline="30000" dirty="0">
                    <a:latin typeface="Times New Roman" panose="02020603050405020304" pitchFamily="18" charset="0"/>
                  </a:rPr>
                  <a:t>+</a:t>
                </a:r>
                <a:r>
                  <a:rPr lang="en-IQ" sz="1600" dirty="0">
                    <a:latin typeface="Times New Roman" panose="02020603050405020304" pitchFamily="18" charset="0"/>
                  </a:rPr>
                  <a:t>] </a:t>
                </a:r>
                <a14:m>
                  <m:oMath xmlns:m="http://schemas.openxmlformats.org/officeDocument/2006/math">
                    <m:r>
                      <a:rPr lang="en-IQ" sz="1600" i="1" smtClean="0">
                        <a:latin typeface="Cambria Math" panose="02040503050406030204" pitchFamily="18" charset="0"/>
                        <a:ea typeface="Cambria Math" panose="02040503050406030204" pitchFamily="18" charset="0"/>
                      </a:rPr>
                      <m:t> ×</m:t>
                    </m:r>
                  </m:oMath>
                </a14:m>
                <a:r>
                  <a:rPr lang="en-IQ" sz="1600" dirty="0">
                    <a:latin typeface="Times New Roman" panose="02020603050405020304" pitchFamily="18" charset="0"/>
                  </a:rPr>
                  <a:t>(+1)</a:t>
                </a:r>
                <a:r>
                  <a:rPr lang="en-IQ" sz="1600" baseline="30000" dirty="0">
                    <a:latin typeface="Times New Roman" panose="02020603050405020304" pitchFamily="18" charset="0"/>
                  </a:rPr>
                  <a:t>2</a:t>
                </a:r>
                <a:r>
                  <a:rPr lang="en-IQ" sz="1600" dirty="0">
                    <a:latin typeface="Times New Roman" panose="02020603050405020304" pitchFamily="18" charset="0"/>
                  </a:rPr>
                  <a:t> + [NO</a:t>
                </a:r>
                <a:r>
                  <a:rPr lang="en-IQ" sz="1600" baseline="30000" dirty="0">
                    <a:latin typeface="Times New Roman" panose="02020603050405020304" pitchFamily="18" charset="0"/>
                  </a:rPr>
                  <a:t>-</a:t>
                </a:r>
                <a:r>
                  <a:rPr lang="en-IQ" sz="1600" baseline="-25000" dirty="0">
                    <a:latin typeface="Times New Roman" panose="02020603050405020304" pitchFamily="18" charset="0"/>
                  </a:rPr>
                  <a:t>3</a:t>
                </a:r>
                <a:r>
                  <a:rPr lang="en-IQ" sz="1600" dirty="0">
                    <a:latin typeface="Times New Roman" panose="02020603050405020304" pitchFamily="18" charset="0"/>
                  </a:rPr>
                  <a:t>] </a:t>
                </a:r>
                <a14:m>
                  <m:oMath xmlns:m="http://schemas.openxmlformats.org/officeDocument/2006/math">
                    <m:r>
                      <a:rPr lang="en-IQ" sz="1600" i="1" smtClean="0">
                        <a:latin typeface="Cambria Math" panose="02040503050406030204" pitchFamily="18" charset="0"/>
                        <a:ea typeface="Cambria Math" panose="02040503050406030204" pitchFamily="18" charset="0"/>
                      </a:rPr>
                      <m:t>×</m:t>
                    </m:r>
                  </m:oMath>
                </a14:m>
                <a:r>
                  <a:rPr lang="en-IQ" sz="1600" dirty="0">
                    <a:latin typeface="Times New Roman" panose="02020603050405020304" pitchFamily="18" charset="0"/>
                  </a:rPr>
                  <a:t>(-1)</a:t>
                </a:r>
                <a:r>
                  <a:rPr lang="en-IQ" sz="1600" baseline="30000" dirty="0">
                    <a:latin typeface="Times New Roman" panose="02020603050405020304" pitchFamily="18" charset="0"/>
                  </a:rPr>
                  <a:t>2</a:t>
                </a:r>
                <a:r>
                  <a:rPr lang="en-IQ" sz="1600" dirty="0">
                    <a:latin typeface="Times New Roman" panose="02020603050405020304" pitchFamily="18" charset="0"/>
                  </a:rPr>
                  <a:t> </a:t>
                </a:r>
              </a:p>
              <a:p>
                <a14:m>
                  <m:oMath xmlns:m="http://schemas.openxmlformats.org/officeDocument/2006/math">
                    <m:r>
                      <a:rPr lang="en-IQ" sz="1600" i="1" smtClean="0">
                        <a:latin typeface="Cambria Math" panose="02040503050406030204" pitchFamily="18" charset="0"/>
                        <a:ea typeface="Cambria Math" panose="02040503050406030204" pitchFamily="18" charset="0"/>
                      </a:rPr>
                      <m:t>𝜇</m:t>
                    </m:r>
                  </m:oMath>
                </a14:m>
                <a:r>
                  <a:rPr lang="en-IQ" sz="1600" dirty="0">
                    <a:latin typeface="Times New Roman" panose="02020603050405020304" pitchFamily="18" charset="0"/>
                  </a:rPr>
                  <a:t> =1/2{(0.05)+  </a:t>
                </a:r>
                <a14:m>
                  <m:oMath xmlns:m="http://schemas.openxmlformats.org/officeDocument/2006/math">
                    <m:r>
                      <a:rPr lang="en-IQ" sz="1600" i="1" smtClean="0">
                        <a:latin typeface="Cambria Math" panose="02040503050406030204" pitchFamily="18" charset="0"/>
                        <a:ea typeface="Cambria Math" panose="02040503050406030204" pitchFamily="18" charset="0"/>
                      </a:rPr>
                      <m:t>×</m:t>
                    </m:r>
                  </m:oMath>
                </a14:m>
                <a:r>
                  <a:rPr lang="en-IQ" sz="1600" dirty="0">
                    <a:latin typeface="Times New Roman" panose="02020603050405020304" pitchFamily="18" charset="0"/>
                  </a:rPr>
                  <a:t>(0.05)</a:t>
                </a:r>
                <a:r>
                  <a:rPr lang="en-IQ" sz="1600" baseline="30000" dirty="0">
                    <a:latin typeface="Times New Roman" panose="02020603050405020304" pitchFamily="18" charset="0"/>
                  </a:rPr>
                  <a:t>=</a:t>
                </a:r>
                <a:r>
                  <a:rPr lang="en-IQ" sz="1600" dirty="0">
                    <a:latin typeface="Times New Roman" panose="02020603050405020304" pitchFamily="18" charset="0"/>
                  </a:rPr>
                  <a:t> 0.05 </a:t>
                </a:r>
              </a:p>
              <a:p>
                <a:r>
                  <a:rPr lang="en-US" sz="1600" dirty="0">
                    <a:latin typeface="Times New Roman" panose="02020603050405020304" pitchFamily="18" charset="0"/>
                    <a:cs typeface="Times New Roman" panose="02020603050405020304" pitchFamily="18" charset="0"/>
                  </a:rPr>
                  <a:t>F</a:t>
                </a:r>
                <a:r>
                  <a:rPr lang="en-IQ" sz="1600" dirty="0">
                    <a:latin typeface="Times New Roman" panose="02020603050405020304" pitchFamily="18" charset="0"/>
                    <a:cs typeface="Times New Roman" panose="02020603050405020304" pitchFamily="18" charset="0"/>
                  </a:rPr>
                  <a:t>rom the table in slide 55 the activity co</a:t>
                </a:r>
                <a:r>
                  <a:rPr lang="en-US" sz="1600" dirty="0">
                    <a:latin typeface="Times New Roman" panose="02020603050405020304" pitchFamily="18" charset="0"/>
                    <a:cs typeface="Times New Roman" panose="02020603050405020304" pitchFamily="18" charset="0"/>
                  </a:rPr>
                  <a:t>efficie</a:t>
                </a:r>
                <a:r>
                  <a:rPr lang="en-IQ" sz="1600" dirty="0">
                    <a:latin typeface="Times New Roman" panose="02020603050405020304" pitchFamily="18" charset="0"/>
                    <a:cs typeface="Times New Roman" panose="02020603050405020304" pitchFamily="18" charset="0"/>
                  </a:rPr>
                  <a:t>nt at 0.05 M for [Ag</a:t>
                </a:r>
                <a:r>
                  <a:rPr lang="en-IQ" sz="1600" baseline="30000" dirty="0">
                    <a:latin typeface="Times New Roman" panose="02020603050405020304" pitchFamily="18" charset="0"/>
                    <a:cs typeface="Times New Roman" panose="02020603050405020304" pitchFamily="18" charset="0"/>
                  </a:rPr>
                  <a:t>+</a:t>
                </a:r>
                <a:r>
                  <a:rPr lang="en-IQ" sz="1600" dirty="0">
                    <a:latin typeface="Times New Roman" panose="02020603050405020304" pitchFamily="18" charset="0"/>
                    <a:cs typeface="Times New Roman" panose="02020603050405020304" pitchFamily="18" charset="0"/>
                  </a:rPr>
                  <a:t>], [I</a:t>
                </a:r>
                <a:r>
                  <a:rPr lang="en-IQ" sz="1600" baseline="30000" dirty="0">
                    <a:latin typeface="Times New Roman" panose="02020603050405020304" pitchFamily="18" charset="0"/>
                    <a:cs typeface="Times New Roman" panose="02020603050405020304" pitchFamily="18" charset="0"/>
                  </a:rPr>
                  <a:t>-</a:t>
                </a:r>
                <a:r>
                  <a:rPr lang="en-IQ" sz="1600" dirty="0">
                    <a:latin typeface="Times New Roman" panose="02020603050405020304" pitchFamily="18" charset="0"/>
                    <a:cs typeface="Times New Roman" panose="02020603050405020304" pitchFamily="18" charset="0"/>
                  </a:rPr>
                  <a:t>] is </a:t>
                </a:r>
                <a14:m>
                  <m:oMath xmlns:m="http://schemas.openxmlformats.org/officeDocument/2006/math">
                    <m:r>
                      <m:rPr>
                        <m:sty m:val="p"/>
                      </m:rPr>
                      <a:rPr lang="en-US" altLang="tr-TR" sz="20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γ</m:t>
                    </m:r>
                  </m:oMath>
                </a14:m>
                <a:r>
                  <a:rPr lang="en-IQ" sz="2000" baseline="-25000" dirty="0">
                    <a:latin typeface="Times New Roman" panose="02020603050405020304" pitchFamily="18" charset="0"/>
                    <a:cs typeface="Times New Roman" panose="02020603050405020304" pitchFamily="18" charset="0"/>
                  </a:rPr>
                  <a:t>Ag+ = 0.80,</a:t>
                </a:r>
                <a14:m>
                  <m:oMath xmlns:m="http://schemas.openxmlformats.org/officeDocument/2006/math">
                    <m:r>
                      <m:rPr>
                        <m:sty m:val="p"/>
                      </m:rPr>
                      <a:rPr lang="en-US" altLang="tr-TR" sz="20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γ</m:t>
                    </m:r>
                  </m:oMath>
                </a14:m>
                <a:r>
                  <a:rPr lang="en-IQ" sz="2000" baseline="-25000" dirty="0">
                    <a:latin typeface="Times New Roman" panose="02020603050405020304" pitchFamily="18" charset="0"/>
                    <a:cs typeface="Times New Roman" panose="02020603050405020304" pitchFamily="18" charset="0"/>
                  </a:rPr>
                  <a:t>I</a:t>
                </a:r>
                <a:r>
                  <a:rPr lang="en-IQ" sz="2000" baseline="30000" dirty="0">
                    <a:latin typeface="Times New Roman" panose="02020603050405020304" pitchFamily="18" charset="0"/>
                    <a:cs typeface="Times New Roman" panose="02020603050405020304" pitchFamily="18" charset="0"/>
                  </a:rPr>
                  <a:t>-</a:t>
                </a:r>
                <a:r>
                  <a:rPr lang="en-IQ" sz="2000" baseline="-25000" dirty="0">
                    <a:latin typeface="Times New Roman" panose="02020603050405020304" pitchFamily="18" charset="0"/>
                    <a:cs typeface="Times New Roman" panose="02020603050405020304" pitchFamily="18" charset="0"/>
                  </a:rPr>
                  <a:t> = 0.805</a:t>
                </a:r>
              </a:p>
              <a:p>
                <a:r>
                  <a:rPr lang="en-US" sz="1600" dirty="0">
                    <a:latin typeface="Times New Roman" panose="02020603050405020304" pitchFamily="18" charset="0"/>
                    <a:cs typeface="Times New Roman" panose="02020603050405020304" pitchFamily="18" charset="0"/>
                  </a:rPr>
                  <a:t>K</a:t>
                </a:r>
                <a:r>
                  <a:rPr lang="en-US" sz="1600" baseline="-25000" dirty="0">
                    <a:latin typeface="Times New Roman" panose="02020603050405020304" pitchFamily="18" charset="0"/>
                    <a:cs typeface="Times New Roman" panose="02020603050405020304" pitchFamily="18" charset="0"/>
                  </a:rPr>
                  <a:t>sp</a:t>
                </a:r>
                <a:r>
                  <a:rPr lang="en-US" sz="1600" dirty="0">
                    <a:latin typeface="Times New Roman" panose="02020603050405020304" pitchFamily="18" charset="0"/>
                    <a:cs typeface="Times New Roman" panose="02020603050405020304" pitchFamily="18" charset="0"/>
                  </a:rPr>
                  <a:t>=</a:t>
                </a:r>
                <a:r>
                  <a:rPr lang="en-US" sz="1600" baseline="-250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[Ag</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a:t>
                </a:r>
                <a:r>
                  <a:rPr lang="en-US" altLang="tr-TR" sz="1600" b="1" dirty="0">
                    <a:solidFill>
                      <a:srgbClr val="C00000"/>
                    </a:solidFill>
                    <a:ea typeface="Cambria Math" panose="02040503050406030204" pitchFamily="18" charset="0"/>
                    <a:cs typeface="Times New Roman" panose="02020603050405020304" pitchFamily="18" charset="0"/>
                  </a:rPr>
                  <a:t> </a:t>
                </a:r>
                <a14:m>
                  <m:oMath xmlns:m="http://schemas.openxmlformats.org/officeDocument/2006/math">
                    <m:r>
                      <a:rPr lang="en-US" altLang="tr-TR"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𝛾</m:t>
                    </m:r>
                  </m:oMath>
                </a14:m>
                <a:r>
                  <a:rPr lang="en-US" sz="1600" baseline="-25000" dirty="0">
                    <a:latin typeface="Times New Roman" panose="02020603050405020304" pitchFamily="18" charset="0"/>
                    <a:cs typeface="Times New Roman" panose="02020603050405020304" pitchFamily="18" charset="0"/>
                  </a:rPr>
                  <a:t>Ag+</a:t>
                </a:r>
                <a:r>
                  <a:rPr lang="en-US" sz="1600" dirty="0">
                    <a:latin typeface="Times New Roman" panose="02020603050405020304" pitchFamily="18" charset="0"/>
                    <a:cs typeface="Times New Roman" panose="02020603050405020304" pitchFamily="18" charset="0"/>
                  </a:rPr>
                  <a:t>[I</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a:t>
                </a:r>
                <a:r>
                  <a:rPr lang="en-US" altLang="tr-TR" sz="1600" b="1" dirty="0">
                    <a:solidFill>
                      <a:srgbClr val="C00000"/>
                    </a:solidFill>
                    <a:ea typeface="Cambria Math" panose="02040503050406030204" pitchFamily="18" charset="0"/>
                    <a:cs typeface="Times New Roman" panose="02020603050405020304" pitchFamily="18" charset="0"/>
                  </a:rPr>
                  <a:t> </a:t>
                </a:r>
                <a14:m>
                  <m:oMath xmlns:m="http://schemas.openxmlformats.org/officeDocument/2006/math">
                    <m:r>
                      <a:rPr lang="en-US" altLang="tr-TR"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𝛾</m:t>
                    </m:r>
                  </m:oMath>
                </a14:m>
                <a:r>
                  <a:rPr lang="en-US" sz="1600" baseline="-25000" dirty="0">
                    <a:latin typeface="Times New Roman" panose="02020603050405020304" pitchFamily="18" charset="0"/>
                    <a:cs typeface="Times New Roman" panose="02020603050405020304" pitchFamily="18" charset="0"/>
                  </a:rPr>
                  <a:t>I-</a:t>
                </a:r>
                <a:endParaRPr lang="en-IQ" sz="2000" baseline="-250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K</a:t>
                </a:r>
                <a:r>
                  <a:rPr lang="en-US" sz="1600" baseline="-25000" dirty="0">
                    <a:latin typeface="Times New Roman" panose="02020603050405020304" pitchFamily="18" charset="0"/>
                    <a:cs typeface="Times New Roman" panose="02020603050405020304" pitchFamily="18" charset="0"/>
                  </a:rPr>
                  <a:t>sp</a:t>
                </a:r>
                <a:r>
                  <a:rPr lang="en-US" sz="1600" dirty="0">
                    <a:latin typeface="Times New Roman" panose="02020603050405020304" pitchFamily="18" charset="0"/>
                    <a:cs typeface="Times New Roman" panose="02020603050405020304" pitchFamily="18" charset="0"/>
                  </a:rPr>
                  <a:t>=</a:t>
                </a:r>
                <a:r>
                  <a:rPr lang="en-US" sz="1600" baseline="-250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[X]</a:t>
                </a:r>
                <a:r>
                  <a:rPr lang="en-US" altLang="tr-TR" sz="1600" b="1" dirty="0">
                    <a:solidFill>
                      <a:srgbClr val="C00000"/>
                    </a:solidFill>
                    <a:ea typeface="Cambria Math" panose="02040503050406030204" pitchFamily="18" charset="0"/>
                    <a:cs typeface="Times New Roman" panose="02020603050405020304" pitchFamily="18" charset="0"/>
                  </a:rPr>
                  <a:t> </a:t>
                </a:r>
                <a14:m>
                  <m:oMath xmlns:m="http://schemas.openxmlformats.org/officeDocument/2006/math">
                    <m:r>
                      <a:rPr lang="en-US" altLang="tr-TR"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𝛾</m:t>
                    </m:r>
                  </m:oMath>
                </a14:m>
                <a:r>
                  <a:rPr lang="en-US" sz="1600" baseline="-25000" dirty="0">
                    <a:latin typeface="Times New Roman" panose="02020603050405020304" pitchFamily="18" charset="0"/>
                    <a:cs typeface="Times New Roman" panose="02020603050405020304" pitchFamily="18" charset="0"/>
                  </a:rPr>
                  <a:t>Ag+</a:t>
                </a:r>
                <a:r>
                  <a:rPr lang="en-US" sz="1600" dirty="0">
                    <a:latin typeface="Times New Roman" panose="02020603050405020304" pitchFamily="18" charset="0"/>
                    <a:cs typeface="Times New Roman" panose="02020603050405020304" pitchFamily="18" charset="0"/>
                  </a:rPr>
                  <a:t>[X]</a:t>
                </a:r>
                <a:r>
                  <a:rPr lang="en-US" altLang="tr-TR" sz="1600" b="1" dirty="0">
                    <a:solidFill>
                      <a:srgbClr val="C00000"/>
                    </a:solidFill>
                    <a:ea typeface="Cambria Math" panose="02040503050406030204" pitchFamily="18" charset="0"/>
                    <a:cs typeface="Times New Roman" panose="02020603050405020304" pitchFamily="18" charset="0"/>
                  </a:rPr>
                  <a:t> </a:t>
                </a:r>
                <a14:m>
                  <m:oMath xmlns:m="http://schemas.openxmlformats.org/officeDocument/2006/math">
                    <m:r>
                      <a:rPr lang="en-US" altLang="tr-TR"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𝛾</m:t>
                    </m:r>
                  </m:oMath>
                </a14:m>
                <a:r>
                  <a:rPr lang="en-US" sz="1600" baseline="-25000" dirty="0">
                    <a:latin typeface="Times New Roman" panose="02020603050405020304" pitchFamily="18" charset="0"/>
                    <a:cs typeface="Times New Roman" panose="02020603050405020304" pitchFamily="18" charset="0"/>
                  </a:rPr>
                  <a:t>I- </a:t>
                </a:r>
              </a:p>
              <a:p>
                <a:r>
                  <a:rPr lang="en-US" sz="1600" dirty="0">
                    <a:latin typeface="Times New Roman" panose="02020603050405020304" pitchFamily="18" charset="0"/>
                    <a:cs typeface="Times New Roman" panose="02020603050405020304" pitchFamily="18" charset="0"/>
                  </a:rPr>
                  <a:t>K</a:t>
                </a:r>
                <a:r>
                  <a:rPr lang="en-US" sz="1600" baseline="-25000" dirty="0">
                    <a:latin typeface="Times New Roman" panose="02020603050405020304" pitchFamily="18" charset="0"/>
                    <a:cs typeface="Times New Roman" panose="02020603050405020304" pitchFamily="18" charset="0"/>
                  </a:rPr>
                  <a:t>sp</a:t>
                </a:r>
                <a:r>
                  <a:rPr lang="en-US" sz="1600" dirty="0">
                    <a:latin typeface="Times New Roman" panose="02020603050405020304" pitchFamily="18" charset="0"/>
                    <a:cs typeface="Times New Roman" panose="02020603050405020304" pitchFamily="18" charset="0"/>
                  </a:rPr>
                  <a:t>=</a:t>
                </a:r>
                <a:r>
                  <a:rPr lang="en-US" sz="1600" baseline="-250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[X]</a:t>
                </a:r>
                <a:r>
                  <a:rPr lang="en-US" altLang="tr-TR" sz="1600" b="1" dirty="0">
                    <a:solidFill>
                      <a:srgbClr val="C00000"/>
                    </a:solidFill>
                    <a:ea typeface="Cambria Math" panose="02040503050406030204" pitchFamily="18" charset="0"/>
                    <a:cs typeface="Times New Roman" panose="02020603050405020304" pitchFamily="18" charset="0"/>
                  </a:rPr>
                  <a:t> </a:t>
                </a:r>
                <a:r>
                  <a:rPr lang="en-US" altLang="tr-TR" sz="1600" dirty="0">
                    <a:latin typeface="Times New Roman" panose="02020603050405020304" pitchFamily="18" charset="0"/>
                    <a:ea typeface="Cambria Math" panose="02040503050406030204" pitchFamily="18" charset="0"/>
                    <a:cs typeface="Times New Roman" panose="02020603050405020304" pitchFamily="18" charset="0"/>
                  </a:rPr>
                  <a:t>0.80</a:t>
                </a:r>
                <a:r>
                  <a:rPr lang="en-US" sz="1600" dirty="0">
                    <a:latin typeface="Times New Roman" panose="02020603050405020304" pitchFamily="18" charset="0"/>
                    <a:cs typeface="Times New Roman" panose="02020603050405020304" pitchFamily="18" charset="0"/>
                  </a:rPr>
                  <a:t>[X] 0.805,      </a:t>
                </a:r>
                <a:r>
                  <a:rPr lang="en-IQ" sz="1600" dirty="0">
                    <a:latin typeface="Times New Roman" panose="02020603050405020304" pitchFamily="18" charset="0"/>
                    <a:cs typeface="Times New Roman" panose="02020603050405020304" pitchFamily="18" charset="0"/>
                  </a:rPr>
                  <a:t>8.3</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x10</a:t>
                </a:r>
                <a:r>
                  <a:rPr lang="en-US" sz="1600" baseline="30000" dirty="0">
                    <a:effectLst/>
                    <a:latin typeface="Times New Roman" panose="02020603050405020304" pitchFamily="18" charset="0"/>
                    <a:ea typeface="Calibri" panose="020F0502020204030204" pitchFamily="34" charset="0"/>
                    <a:cs typeface="Times New Roman" panose="02020603050405020304" pitchFamily="18" charset="0"/>
                  </a:rPr>
                  <a:t>-17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0.644 </a:t>
                </a:r>
                <a14:m>
                  <m:oMath xmlns:m="http://schemas.openxmlformats.org/officeDocument/2006/math">
                    <m:r>
                      <a:rPr lang="en-IQ"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 </m:t>
                    </m:r>
                    <m:r>
                      <m:rPr>
                        <m:sty m:val="p"/>
                      </m:rPr>
                      <a:rPr lang="en-US" sz="1600" b="0" i="0" smtClean="0">
                        <a:latin typeface="Cambria Math" panose="02040503050406030204" pitchFamily="18" charset="0"/>
                        <a:ea typeface="Cambria Math" panose="02040503050406030204" pitchFamily="18" charset="0"/>
                      </a:rPr>
                      <m:t>X</m:t>
                    </m:r>
                  </m:oMath>
                </a14:m>
                <a:r>
                  <a:rPr lang="en-US" sz="1600" baseline="30000" dirty="0">
                    <a:effectLst/>
                    <a:latin typeface="Times New Roman" panose="02020603050405020304" pitchFamily="18" charset="0"/>
                    <a:ea typeface="Calibri" panose="020F0502020204030204" pitchFamily="34" charset="0"/>
                    <a:cs typeface="Times New Roman" panose="02020603050405020304" pitchFamily="18" charset="0"/>
                  </a:rPr>
                  <a:t>2</a:t>
                </a:r>
              </a:p>
              <a:p>
                <a:endParaRPr lang="en-US" sz="1600" b="0" i="0" dirty="0">
                  <a:latin typeface="Cambria Math" panose="02040503050406030204" pitchFamily="18" charset="0"/>
                  <a:ea typeface="Cambria Math" panose="02040503050406030204" pitchFamily="18" charset="0"/>
                </a:endParaRPr>
              </a:p>
              <a:p>
                <a14:m>
                  <m:oMath xmlns:m="http://schemas.openxmlformats.org/officeDocument/2006/math">
                    <m:r>
                      <m:rPr>
                        <m:sty m:val="p"/>
                      </m:rPr>
                      <a:rPr lang="en-US" sz="1600" b="0" i="0" smtClean="0">
                        <a:latin typeface="Cambria Math" panose="02040503050406030204" pitchFamily="18" charset="0"/>
                        <a:ea typeface="Cambria Math" panose="02040503050406030204" pitchFamily="18" charset="0"/>
                      </a:rPr>
                      <m:t>X</m:t>
                    </m:r>
                  </m:oMath>
                </a14:m>
                <a:r>
                  <a:rPr lang="en-US" sz="1600" baseline="300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1600" i="1">
                            <a:latin typeface="Cambria Math" panose="02040503050406030204" pitchFamily="18" charset="0"/>
                            <a:cs typeface="Arial" panose="020B0604020202020204" pitchFamily="34" charset="0"/>
                          </a:rPr>
                        </m:ctrlPr>
                      </m:fPr>
                      <m:num>
                        <m:r>
                          <m:rPr>
                            <m:nor/>
                          </m:rPr>
                          <a:rPr lang="en-IQ" sz="1600" dirty="0">
                            <a:latin typeface="Times New Roman" panose="02020603050405020304" pitchFamily="18" charset="0"/>
                            <a:cs typeface="Times New Roman" panose="02020603050405020304" pitchFamily="18" charset="0"/>
                          </a:rPr>
                          <m:t>8.3</m:t>
                        </m:r>
                        <m:r>
                          <m:rPr>
                            <m:nor/>
                          </m:rPr>
                          <a:rPr lang="en-US" sz="16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en-US" sz="1600" dirty="0">
                            <a:latin typeface="Times New Roman" panose="02020603050405020304" pitchFamily="18" charset="0"/>
                            <a:ea typeface="Calibri" panose="020F0502020204030204" pitchFamily="34" charset="0"/>
                            <a:cs typeface="Times New Roman" panose="02020603050405020304" pitchFamily="18" charset="0"/>
                          </a:rPr>
                          <m:t>x</m:t>
                        </m:r>
                        <m:r>
                          <m:rPr>
                            <m:nor/>
                          </m:rPr>
                          <a:rPr lang="en-US" sz="1600" dirty="0">
                            <a:latin typeface="Times New Roman" panose="02020603050405020304" pitchFamily="18" charset="0"/>
                            <a:ea typeface="Calibri" panose="020F0502020204030204" pitchFamily="34" charset="0"/>
                            <a:cs typeface="Times New Roman" panose="02020603050405020304" pitchFamily="18" charset="0"/>
                          </a:rPr>
                          <m:t>10−17</m:t>
                        </m:r>
                      </m:num>
                      <m:den>
                        <m:r>
                          <m:rPr>
                            <m:nor/>
                          </m:rPr>
                          <a:rPr lang="en-US" sz="1600" dirty="0">
                            <a:latin typeface="Times New Roman" panose="02020603050405020304" pitchFamily="18" charset="0"/>
                            <a:ea typeface="Calibri" panose="020F0502020204030204" pitchFamily="34" charset="0"/>
                            <a:cs typeface="Times New Roman" panose="02020603050405020304" pitchFamily="18" charset="0"/>
                          </a:rPr>
                          <m:t>0</m:t>
                        </m:r>
                        <m:r>
                          <m:rPr>
                            <m:nor/>
                          </m:rPr>
                          <a:rPr lang="en-US" sz="1600" dirty="0" smtClean="0">
                            <a:latin typeface="Times New Roman" panose="02020603050405020304" pitchFamily="18" charset="0"/>
                            <a:ea typeface="Calibri" panose="020F0502020204030204" pitchFamily="34" charset="0"/>
                            <a:cs typeface="Times New Roman" panose="02020603050405020304" pitchFamily="18" charset="0"/>
                          </a:rPr>
                          <m:t>.6</m:t>
                        </m:r>
                        <m:r>
                          <m:rPr>
                            <m:nor/>
                          </m:rPr>
                          <a:rPr lang="en-US" sz="1600" dirty="0">
                            <a:latin typeface="Times New Roman" panose="02020603050405020304" pitchFamily="18" charset="0"/>
                            <a:ea typeface="Calibri" panose="020F0502020204030204" pitchFamily="34" charset="0"/>
                            <a:cs typeface="Times New Roman" panose="02020603050405020304" pitchFamily="18" charset="0"/>
                          </a:rPr>
                          <m:t>44</m:t>
                        </m:r>
                      </m:den>
                    </m:f>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(take the root for each side to get)</a:t>
                </a:r>
              </a:p>
              <a:p>
                <a:endParaRPr lang="en-IQ" sz="1600" baseline="30000" dirty="0">
                  <a:latin typeface="Times New Roman" panose="02020603050405020304" pitchFamily="18" charset="0"/>
                </a:endParaRPr>
              </a:p>
              <a:p>
                <a:r>
                  <a:rPr lang="en-IQ" sz="1600" dirty="0">
                    <a:latin typeface="Times New Roman" panose="02020603050405020304" pitchFamily="18" charset="0"/>
                  </a:rPr>
                  <a:t>X=1.14</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x10</a:t>
                </a:r>
                <a:r>
                  <a:rPr lang="en-US" sz="1600" baseline="300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en-IQ" sz="1600" dirty="0">
                  <a:latin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7540509-FEA2-E743-A9A3-EEC8A884B96D}"/>
                  </a:ext>
                </a:extLst>
              </p:cNvPr>
              <p:cNvSpPr txBox="1">
                <a:spLocks noRot="1" noChangeAspect="1" noMove="1" noResize="1" noEditPoints="1" noAdjustHandles="1" noChangeArrowheads="1" noChangeShapeType="1" noTextEdit="1"/>
              </p:cNvSpPr>
              <p:nvPr/>
            </p:nvSpPr>
            <p:spPr>
              <a:xfrm>
                <a:off x="5535168" y="187561"/>
                <a:ext cx="6400800" cy="6184322"/>
              </a:xfrm>
              <a:prstGeom prst="rect">
                <a:avLst/>
              </a:prstGeom>
              <a:blipFill>
                <a:blip r:embed="rId4"/>
                <a:stretch>
                  <a:fillRect l="-395" t="-204"/>
                </a:stretch>
              </a:blipFill>
              <a:ln>
                <a:solidFill>
                  <a:srgbClr val="FFC000"/>
                </a:solidFill>
              </a:ln>
            </p:spPr>
            <p:txBody>
              <a:bodyPr/>
              <a:lstStyle/>
              <a:p>
                <a:r>
                  <a:rPr lang="en-IQ">
                    <a:noFill/>
                  </a:rPr>
                  <a:t> </a:t>
                </a:r>
              </a:p>
            </p:txBody>
          </p:sp>
        </mc:Fallback>
      </mc:AlternateContent>
      <p:graphicFrame>
        <p:nvGraphicFramePr>
          <p:cNvPr id="13" name="Object 6">
            <a:extLst>
              <a:ext uri="{FF2B5EF4-FFF2-40B4-BE49-F238E27FC236}">
                <a16:creationId xmlns:a16="http://schemas.microsoft.com/office/drawing/2014/main" id="{A0351130-5C03-154D-B696-C5D48700169B}"/>
              </a:ext>
            </a:extLst>
          </p:cNvPr>
          <p:cNvGraphicFramePr>
            <a:graphicFrameLocks noChangeAspect="1"/>
          </p:cNvGraphicFramePr>
          <p:nvPr>
            <p:extLst>
              <p:ext uri="{D42A27DB-BD31-4B8C-83A1-F6EECF244321}">
                <p14:modId xmlns:p14="http://schemas.microsoft.com/office/powerpoint/2010/main" val="3778597221"/>
              </p:ext>
            </p:extLst>
          </p:nvPr>
        </p:nvGraphicFramePr>
        <p:xfrm>
          <a:off x="8289576" y="2506631"/>
          <a:ext cx="3475704" cy="485386"/>
        </p:xfrm>
        <a:graphic>
          <a:graphicData uri="http://schemas.openxmlformats.org/presentationml/2006/ole">
            <mc:AlternateContent xmlns:mc="http://schemas.openxmlformats.org/markup-compatibility/2006">
              <mc:Choice xmlns:v="urn:schemas-microsoft-com:vml" Requires="v">
                <p:oleObj spid="_x0000_s14387" name="Equation" r:id="rId5" imgW="52082700" imgH="9944100" progId="Equation.3">
                  <p:embed/>
                </p:oleObj>
              </mc:Choice>
              <mc:Fallback>
                <p:oleObj name="Equation" r:id="rId5" imgW="52082700" imgH="9944100" progId="Equation.3">
                  <p:embed/>
                  <p:pic>
                    <p:nvPicPr>
                      <p:cNvPr id="15" name="Object 6">
                        <a:extLst>
                          <a:ext uri="{FF2B5EF4-FFF2-40B4-BE49-F238E27FC236}">
                            <a16:creationId xmlns:a16="http://schemas.microsoft.com/office/drawing/2014/main" id="{7BFFBF94-6562-4346-93D3-5208F0AEDA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9576" y="2506631"/>
                        <a:ext cx="3475704" cy="485386"/>
                      </a:xfrm>
                      <a:prstGeom prst="rect">
                        <a:avLst/>
                      </a:prstGeom>
                      <a:noFill/>
                      <a:ln w="28575">
                        <a:solidFill>
                          <a:schemeClr val="accent5">
                            <a:lumMod val="75000"/>
                          </a:schemeClr>
                        </a:solidFill>
                      </a:ln>
                      <a:effectLst/>
                    </p:spPr>
                  </p:pic>
                </p:oleObj>
              </mc:Fallback>
            </mc:AlternateContent>
          </a:graphicData>
        </a:graphic>
      </p:graphicFrame>
      <p:sp>
        <p:nvSpPr>
          <p:cNvPr id="14" name="TextBox 13">
            <a:extLst>
              <a:ext uri="{FF2B5EF4-FFF2-40B4-BE49-F238E27FC236}">
                <a16:creationId xmlns:a16="http://schemas.microsoft.com/office/drawing/2014/main" id="{69E3BC97-D3C0-DC40-BA7E-EB3CDD4768DE}"/>
              </a:ext>
            </a:extLst>
          </p:cNvPr>
          <p:cNvSpPr txBox="1"/>
          <p:nvPr/>
        </p:nvSpPr>
        <p:spPr>
          <a:xfrm>
            <a:off x="256032" y="88685"/>
            <a:ext cx="4470400" cy="461665"/>
          </a:xfrm>
          <a:prstGeom prst="rect">
            <a:avLst/>
          </a:prstGeom>
          <a:noFill/>
          <a:ln w="19050">
            <a:solidFill>
              <a:srgbClr val="FFC000"/>
            </a:solidFill>
          </a:ln>
        </p:spPr>
        <p:txBody>
          <a:bodyPr wrap="square" rtlCol="0">
            <a:spAutoFit/>
          </a:bodyPr>
          <a:lstStyle/>
          <a:p>
            <a:pPr algn="ctr"/>
            <a:r>
              <a:rPr lang="en-IQ" sz="2400" b="1" dirty="0">
                <a:solidFill>
                  <a:srgbClr val="C00000"/>
                </a:solidFill>
                <a:latin typeface="Times New Roman" panose="02020603050405020304" pitchFamily="18" charset="0"/>
                <a:cs typeface="Times New Roman" panose="02020603050405020304" pitchFamily="18" charset="0"/>
              </a:rPr>
              <a:t>Solu</a:t>
            </a:r>
            <a:r>
              <a:rPr lang="en-US" sz="2400" b="1" dirty="0">
                <a:solidFill>
                  <a:srgbClr val="C00000"/>
                </a:solidFill>
                <a:latin typeface="Times New Roman" panose="02020603050405020304" pitchFamily="18" charset="0"/>
                <a:cs typeface="Times New Roman" panose="02020603050405020304" pitchFamily="18" charset="0"/>
              </a:rPr>
              <a:t>bili</a:t>
            </a:r>
            <a:r>
              <a:rPr lang="en-IQ" sz="2400" b="1" dirty="0">
                <a:solidFill>
                  <a:srgbClr val="C00000"/>
                </a:solidFill>
                <a:latin typeface="Times New Roman" panose="02020603050405020304" pitchFamily="18" charset="0"/>
                <a:cs typeface="Times New Roman" panose="02020603050405020304" pitchFamily="18" charset="0"/>
              </a:rPr>
              <a:t>ty and Ac</a:t>
            </a:r>
            <a:r>
              <a:rPr lang="en-US" sz="2400" b="1" dirty="0">
                <a:solidFill>
                  <a:srgbClr val="C00000"/>
                </a:solidFill>
                <a:latin typeface="Times New Roman" panose="02020603050405020304" pitchFamily="18" charset="0"/>
                <a:cs typeface="Times New Roman" panose="02020603050405020304" pitchFamily="18" charset="0"/>
              </a:rPr>
              <a:t>t</a:t>
            </a:r>
            <a:r>
              <a:rPr lang="en-IQ" sz="2400" b="1" dirty="0">
                <a:solidFill>
                  <a:srgbClr val="C00000"/>
                </a:solidFill>
                <a:latin typeface="Times New Roman" panose="02020603050405020304" pitchFamily="18" charset="0"/>
                <a:cs typeface="Times New Roman" panose="02020603050405020304" pitchFamily="18" charset="0"/>
              </a:rPr>
              <a:t>ivity </a:t>
            </a:r>
          </a:p>
        </p:txBody>
      </p:sp>
    </p:spTree>
    <p:extLst>
      <p:ext uri="{BB962C8B-B14F-4D97-AF65-F5344CB8AC3E}">
        <p14:creationId xmlns:p14="http://schemas.microsoft.com/office/powerpoint/2010/main" val="3177980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D120CF-1472-2944-8666-8BBB02A4FF5F}"/>
              </a:ext>
            </a:extLst>
          </p:cNvPr>
          <p:cNvSpPr>
            <a:spLocks noGrp="1"/>
          </p:cNvSpPr>
          <p:nvPr>
            <p:ph idx="1"/>
          </p:nvPr>
        </p:nvSpPr>
        <p:spPr>
          <a:xfrm>
            <a:off x="107373" y="176934"/>
            <a:ext cx="11977254" cy="6681066"/>
          </a:xfrm>
        </p:spPr>
        <p:txBody>
          <a:bodyPr>
            <a:normAutofit/>
          </a:bodyPr>
          <a:lstStyle/>
          <a:p>
            <a:pPr marL="0" indent="0" algn="ctr">
              <a:buNone/>
            </a:pPr>
            <a:r>
              <a:rPr lang="en-US" sz="24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Hydrolysis of Salt and the pH Calculation </a:t>
            </a:r>
            <a:endParaRPr lang="en-IQ" sz="2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b="1" i="0" dirty="0">
                <a:solidFill>
                  <a:srgbClr val="3C4852"/>
                </a:solidFill>
                <a:effectLst/>
                <a:latin typeface="Times New Roman" panose="02020603050405020304" pitchFamily="18" charset="0"/>
                <a:cs typeface="Times New Roman" panose="02020603050405020304" pitchFamily="18" charset="0"/>
              </a:rPr>
              <a:t>The process of salt reacting with water to produce an acidic, basic, or neutral solution is called hydrolysis</a:t>
            </a:r>
            <a:endParaRPr lang="en-IQ" sz="1800" dirty="0"/>
          </a:p>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The amphoteric property of water makes possible the reaction of water as: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342900" marR="914400" lvl="0" indent="-342900" algn="just">
              <a:spcBef>
                <a:spcPts val="505"/>
              </a:spcBef>
              <a:buFont typeface="+mj-lt"/>
              <a:buAutoNum type="arabicPeriod"/>
              <a:tabLst>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 weak acid with salts of strong bases.</a:t>
            </a:r>
            <a:endParaRPr lang="en-IQ" sz="1800" dirty="0">
              <a:effectLst/>
              <a:latin typeface="Times New Roman" panose="02020603050405020304" pitchFamily="18" charset="0"/>
              <a:ea typeface="Times New Roman" panose="02020603050405020304" pitchFamily="18" charset="0"/>
            </a:endParaRPr>
          </a:p>
          <a:p>
            <a:pPr marL="342900" marR="914400" lvl="0" indent="-342900" algn="just">
              <a:spcBef>
                <a:spcPts val="505"/>
              </a:spcBef>
              <a:buFont typeface="+mj-lt"/>
              <a:buAutoNum type="arabicPeriod"/>
              <a:tabLst>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 weak base with salts of strong acids.</a:t>
            </a:r>
            <a:endParaRPr lang="en-IQ" sz="1800" dirty="0">
              <a:effectLst/>
              <a:latin typeface="Times New Roman" panose="02020603050405020304" pitchFamily="18" charset="0"/>
              <a:ea typeface="Times New Roman" panose="02020603050405020304" pitchFamily="18" charset="0"/>
            </a:endParaRPr>
          </a:p>
          <a:p>
            <a:pPr marL="342900" marR="914400" lvl="0" indent="-342900" algn="just">
              <a:spcBef>
                <a:spcPts val="505"/>
              </a:spcBef>
              <a:buFont typeface="+mj-lt"/>
              <a:buAutoNum type="arabicPeriod"/>
              <a:tabLst>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However, the solution may be tested acidic, basic, or neutral depending upon the hydrolysis of the dissolved salt. </a:t>
            </a:r>
            <a:endParaRPr lang="en-IQ" sz="1800" dirty="0">
              <a:effectLst/>
              <a:latin typeface="Times New Roman" panose="02020603050405020304" pitchFamily="18" charset="0"/>
              <a:ea typeface="Times New Roman" panose="02020603050405020304" pitchFamily="18" charset="0"/>
            </a:endParaRPr>
          </a:p>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Hydrolysis is the reaction between water and the negative or positive ion of the salt. the hydrolysis of salt plays an important role in acid-base titrations since only the salt formed should be present at the endpoint, and the production of the salt solution established at the endpoint titration the proper indicator for each particular acid-base titration can be chosen.</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dirty="0">
                <a:effectLst/>
                <a:latin typeface="Times New Roman" panose="02020603050405020304" pitchFamily="18" charset="0"/>
                <a:ea typeface="Calibri" panose="020F0502020204030204" pitchFamily="34" charset="0"/>
                <a:cs typeface="Arial" panose="020B0604020202020204" pitchFamily="34" charset="0"/>
              </a:rPr>
              <a:t>Salt that can react with water are classified as follows:</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342900" marR="914400" lvl="0" indent="-342900" algn="just">
              <a:spcBef>
                <a:spcPts val="505"/>
              </a:spcBef>
              <a:buFont typeface="+mj-lt"/>
              <a:buAutoNum type="arabicPeriod"/>
              <a:tabLst>
                <a:tab pos="228600" algn="l"/>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Salts of strong acids and strong bases (salts whose ions are aprotic )</a:t>
            </a:r>
            <a:endParaRPr lang="en-IQ" sz="1800" dirty="0">
              <a:effectLst/>
              <a:latin typeface="Times New Roman" panose="02020603050405020304" pitchFamily="18" charset="0"/>
              <a:ea typeface="Times New Roman" panose="02020603050405020304" pitchFamily="18" charset="0"/>
            </a:endParaRPr>
          </a:p>
          <a:p>
            <a:pPr marL="508000" marR="914400" indent="-256540" algn="just">
              <a:spcBef>
                <a:spcPts val="505"/>
              </a:spcBef>
              <a:tabLst>
                <a:tab pos="228600" algn="l"/>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e.g. NaCl. KNO</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KClO</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RbCl</a:t>
            </a:r>
            <a:endParaRPr lang="en-IQ" sz="1800" dirty="0">
              <a:effectLst/>
              <a:latin typeface="Times New Roman" panose="02020603050405020304" pitchFamily="18" charset="0"/>
              <a:ea typeface="Times New Roman" panose="02020603050405020304" pitchFamily="18" charset="0"/>
            </a:endParaRPr>
          </a:p>
          <a:p>
            <a:pPr marL="342900" marR="914400" lvl="0" indent="-342900" algn="just">
              <a:spcBef>
                <a:spcPts val="505"/>
              </a:spcBef>
              <a:buFont typeface="+mj-lt"/>
              <a:buAutoNum type="arabicPeriod"/>
              <a:tabLst>
                <a:tab pos="228600" algn="l"/>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Salts of weak acids and strong bases (salts whose anions are basic )</a:t>
            </a:r>
            <a:endParaRPr lang="en-IQ" sz="1800" dirty="0">
              <a:effectLst/>
              <a:latin typeface="Times New Roman" panose="02020603050405020304" pitchFamily="18" charset="0"/>
              <a:ea typeface="Times New Roman" panose="02020603050405020304" pitchFamily="18" charset="0"/>
            </a:endParaRPr>
          </a:p>
          <a:p>
            <a:pPr marL="457200" marR="914400" indent="-256540" algn="just">
              <a:spcBef>
                <a:spcPts val="505"/>
              </a:spcBef>
              <a:tabLst>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KCN, CH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COONa, Na</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Na</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IQ" sz="1800" dirty="0">
              <a:effectLst/>
              <a:latin typeface="Times New Roman" panose="02020603050405020304" pitchFamily="18" charset="0"/>
              <a:ea typeface="Times New Roman" panose="02020603050405020304" pitchFamily="18" charset="0"/>
            </a:endParaRPr>
          </a:p>
          <a:p>
            <a:pPr marL="342900" marR="914400" lvl="0" indent="-342900" algn="just">
              <a:spcBef>
                <a:spcPts val="505"/>
              </a:spcBef>
              <a:spcAft>
                <a:spcPts val="0"/>
              </a:spcAft>
              <a:buFont typeface="+mj-lt"/>
              <a:buAutoNum type="arabicPeriod"/>
              <a:tabLst>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Salts of strong acids and weak bases (salts whose cations are acidic )</a:t>
            </a:r>
            <a:endParaRPr lang="en-IQ" sz="1800" dirty="0">
              <a:effectLst/>
              <a:latin typeface="Times New Roman" panose="02020603050405020304" pitchFamily="18" charset="0"/>
              <a:ea typeface="Times New Roman" panose="02020603050405020304" pitchFamily="18" charset="0"/>
            </a:endParaRPr>
          </a:p>
          <a:p>
            <a:pPr marL="228600" marR="914400" indent="-256540" algn="just">
              <a:spcBef>
                <a:spcPts val="505"/>
              </a:spcBef>
              <a:spcAft>
                <a:spcPts val="0"/>
              </a:spcAft>
              <a:tabLst>
                <a:tab pos="251460" algn="l"/>
                <a:tab pos="3086100" algn="ctr"/>
              </a:tabLst>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e.g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NH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Cl, NH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CN, CH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COONH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IQ" sz="1800" dirty="0">
              <a:effectLst/>
              <a:latin typeface="Times New Roman" panose="02020603050405020304" pitchFamily="18" charset="0"/>
              <a:ea typeface="Times New Roman" panose="02020603050405020304" pitchFamily="18" charset="0"/>
            </a:endParaRPr>
          </a:p>
          <a:p>
            <a:pPr marL="342900" marR="914400" lvl="0" indent="-342900" algn="just">
              <a:spcBef>
                <a:spcPts val="505"/>
              </a:spcBef>
              <a:spcAft>
                <a:spcPts val="0"/>
              </a:spcAft>
              <a:buFont typeface="+mj-lt"/>
              <a:buAutoNum type="arabicPeriod"/>
              <a:tabLst>
                <a:tab pos="251460" algn="l"/>
                <a:tab pos="3086100" algn="ct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Salts of weak acids and weak acids and weak bases (salts whose anions are basic, and whose cation are acidic) , e.g.: NH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CN,CH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COONH</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IQ" sz="1800" dirty="0">
              <a:effectLst/>
              <a:latin typeface="Times New Roman" panose="02020603050405020304" pitchFamily="18" charset="0"/>
              <a:ea typeface="Times New Roman" panose="02020603050405020304" pitchFamily="18" charset="0"/>
            </a:endParaRPr>
          </a:p>
          <a:p>
            <a:endParaRPr lang="en-IQ" sz="1800" dirty="0"/>
          </a:p>
        </p:txBody>
      </p:sp>
      <p:sp>
        <p:nvSpPr>
          <p:cNvPr id="2" name="Slide Number Placeholder 1">
            <a:extLst>
              <a:ext uri="{FF2B5EF4-FFF2-40B4-BE49-F238E27FC236}">
                <a16:creationId xmlns:a16="http://schemas.microsoft.com/office/drawing/2014/main" id="{40706B35-F9A2-734E-9AA5-D22FCDB3AC6C}"/>
              </a:ext>
            </a:extLst>
          </p:cNvPr>
          <p:cNvSpPr>
            <a:spLocks noGrp="1"/>
          </p:cNvSpPr>
          <p:nvPr>
            <p:ph type="sldNum" sz="quarter" idx="12"/>
          </p:nvPr>
        </p:nvSpPr>
        <p:spPr/>
        <p:txBody>
          <a:bodyPr/>
          <a:lstStyle/>
          <a:p>
            <a:fld id="{6922B37E-6FAD-AE4E-AFEB-EA2EE6BF0F32}" type="slidenum">
              <a:rPr lang="en-IQ" smtClean="0"/>
              <a:t>65</a:t>
            </a:fld>
            <a:endParaRPr lang="en-IQ"/>
          </a:p>
        </p:txBody>
      </p:sp>
    </p:spTree>
    <p:extLst>
      <p:ext uri="{BB962C8B-B14F-4D97-AF65-F5344CB8AC3E}">
        <p14:creationId xmlns:p14="http://schemas.microsoft.com/office/powerpoint/2010/main" val="3343493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A5D303-9D16-8145-956D-C020E95C67F8}"/>
                  </a:ext>
                </a:extLst>
              </p:cNvPr>
              <p:cNvSpPr>
                <a:spLocks noGrp="1"/>
              </p:cNvSpPr>
              <p:nvPr>
                <p:ph idx="1"/>
              </p:nvPr>
            </p:nvSpPr>
            <p:spPr>
              <a:xfrm>
                <a:off x="51954" y="136525"/>
                <a:ext cx="12088091" cy="6567055"/>
              </a:xfrm>
              <a:ln>
                <a:noFill/>
              </a:ln>
            </p:spPr>
            <p:txBody>
              <a:bodyPr>
                <a:normAutofit/>
              </a:bodyPr>
              <a:lstStyle/>
              <a:p>
                <a:pPr marL="0" indent="0" algn="ctr">
                  <a:lnSpc>
                    <a:spcPct val="106000"/>
                  </a:lnSpc>
                  <a:spcAft>
                    <a:spcPts val="800"/>
                  </a:spcAft>
                  <a:buNone/>
                  <a:tabLst>
                    <a:tab pos="251460" algn="l"/>
                    <a:tab pos="3086100" algn="ctr"/>
                  </a:tabLst>
                </a:pPr>
                <a:r>
                  <a:rPr lang="en-US"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Hydrolysis of Salts of </a:t>
                </a:r>
                <a:r>
                  <a:rPr lang="en-US" b="1" u="sng" dirty="0">
                    <a:solidFill>
                      <a:srgbClr val="C00000"/>
                    </a:solidFill>
                    <a:latin typeface="Times New Roman" panose="02020603050405020304" pitchFamily="18" charset="0"/>
                    <a:ea typeface="Calibri" panose="020F0502020204030204" pitchFamily="34" charset="0"/>
                    <a:cs typeface="Arial" panose="020B0604020202020204" pitchFamily="34" charset="0"/>
                  </a:rPr>
                  <a:t>S</a:t>
                </a:r>
                <a:r>
                  <a:rPr lang="en-US"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trong Acids and </a:t>
                </a:r>
                <a:r>
                  <a:rPr lang="en-US" b="1" u="sng" dirty="0">
                    <a:solidFill>
                      <a:srgbClr val="C00000"/>
                    </a:solidFill>
                    <a:latin typeface="Times New Roman" panose="02020603050405020304" pitchFamily="18" charset="0"/>
                    <a:ea typeface="Calibri" panose="020F0502020204030204" pitchFamily="34" charset="0"/>
                    <a:cs typeface="Arial" panose="020B0604020202020204" pitchFamily="34" charset="0"/>
                  </a:rPr>
                  <a:t>S</a:t>
                </a:r>
                <a:r>
                  <a:rPr lang="en-US"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trong Bases</a:t>
                </a:r>
                <a:endParaRPr lang="en-IQ"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tabLst>
                    <a:tab pos="251460" algn="l"/>
                    <a:tab pos="3086100" algn="ctr"/>
                  </a:tabLst>
                </a:pPr>
                <a:r>
                  <a:rPr lang="en-US" sz="1800" b="0" i="0" dirty="0">
                    <a:solidFill>
                      <a:srgbClr val="000000"/>
                    </a:solidFill>
                    <a:effectLst/>
                    <a:latin typeface="Times New Roman" panose="02020603050405020304" pitchFamily="18" charset="0"/>
                    <a:cs typeface="Times New Roman" panose="02020603050405020304" pitchFamily="18" charset="0"/>
                  </a:rPr>
                  <a:t>Salts are ionic compounds. When they dissolve in water they dissociate 100% producing free aqueous ions.</a:t>
                </a:r>
              </a:p>
              <a:p>
                <a:pPr algn="just">
                  <a:lnSpc>
                    <a:spcPct val="106000"/>
                  </a:lnSpc>
                  <a:spcAft>
                    <a:spcPts val="800"/>
                  </a:spcAft>
                  <a:tabLst>
                    <a:tab pos="251460" algn="l"/>
                    <a:tab pos="3086100" algn="ctr"/>
                  </a:tabLst>
                </a:pPr>
                <a:r>
                  <a:rPr lang="en-US" sz="1800" b="0" i="0" dirty="0">
                    <a:solidFill>
                      <a:srgbClr val="000000"/>
                    </a:solidFill>
                    <a:effectLst/>
                    <a:latin typeface="Times New Roman" panose="02020603050405020304" pitchFamily="18" charset="0"/>
                    <a:cs typeface="Times New Roman" panose="02020603050405020304" pitchFamily="18" charset="0"/>
                  </a:rPr>
                  <a:t>When both ions come from strong acids and bases, they have no interactions with the ions formed by the dissociation of water (hydrogen and hydroxide ions), however, if the ions come from weak acids and bases, then they interact with the ions from water establishing equilibria. For example sodium chloride salt. </a:t>
                </a:r>
                <a:endParaRPr lang="en-US" sz="1800" b="1" i="0" dirty="0">
                  <a:solidFill>
                    <a:srgbClr val="3C4852"/>
                  </a:solidFill>
                  <a:effectLst/>
                  <a:latin typeface="Times New Roman" panose="02020603050405020304" pitchFamily="18" charset="0"/>
                  <a:cs typeface="Times New Roman" panose="02020603050405020304" pitchFamily="18" charset="0"/>
                </a:endParaRPr>
              </a:p>
              <a:p>
                <a:pPr marL="0" indent="0" algn="ctr">
                  <a:lnSpc>
                    <a:spcPct val="106000"/>
                  </a:lnSpc>
                  <a:spcAft>
                    <a:spcPts val="800"/>
                  </a:spcAft>
                  <a:buNone/>
                  <a:tabLst>
                    <a:tab pos="250825" algn="l"/>
                  </a:tabLst>
                </a:pPr>
                <a:endParaRPr lang="en-US" sz="2000" b="1" baseline="30000" dirty="0">
                  <a:latin typeface="Times New Roman" panose="02020603050405020304" pitchFamily="18" charset="0"/>
                  <a:ea typeface="Calibri" panose="020F0502020204030204" pitchFamily="34" charset="0"/>
                  <a:cs typeface="Arial" panose="020B0604020202020204" pitchFamily="34" charset="0"/>
                </a:endParaRPr>
              </a:p>
              <a:p>
                <a:pPr marL="0" indent="0" algn="ctr">
                  <a:lnSpc>
                    <a:spcPct val="106000"/>
                  </a:lnSpc>
                  <a:spcAft>
                    <a:spcPts val="800"/>
                  </a:spcAft>
                  <a:buNone/>
                  <a:tabLst>
                    <a:tab pos="250825" algn="l"/>
                  </a:tabLst>
                </a:pPr>
                <a:r>
                  <a:rPr lang="en-US" sz="2000" b="1" dirty="0">
                    <a:latin typeface="Times New Roman" panose="02020603050405020304" pitchFamily="18" charset="0"/>
                    <a:ea typeface="Calibri" panose="020F0502020204030204" pitchFamily="34" charset="0"/>
                    <a:cs typeface="Arial" panose="020B0604020202020204" pitchFamily="34" charset="0"/>
                  </a:rPr>
                  <a:t>K</a:t>
                </a:r>
                <a:r>
                  <a:rPr lang="en-US" sz="2000" b="1" baseline="30000" dirty="0">
                    <a:latin typeface="Times New Roman" panose="02020603050405020304" pitchFamily="18" charset="0"/>
                    <a:ea typeface="Calibri" panose="020F0502020204030204" pitchFamily="34" charset="0"/>
                    <a:cs typeface="Arial" panose="020B0604020202020204" pitchFamily="34" charset="0"/>
                  </a:rPr>
                  <a:t>+</a:t>
                </a:r>
                <a:r>
                  <a:rPr lang="en-US" sz="2000" b="1" dirty="0">
                    <a:latin typeface="Times New Roman" panose="02020603050405020304" pitchFamily="18" charset="0"/>
                    <a:ea typeface="Calibri" panose="020F0502020204030204" pitchFamily="34" charset="0"/>
                    <a:cs typeface="Arial" panose="020B0604020202020204" pitchFamily="34" charset="0"/>
                  </a:rPr>
                  <a:t> +NO</a:t>
                </a:r>
                <a:r>
                  <a:rPr lang="en-US" sz="2000" b="1" baseline="30000" dirty="0">
                    <a:latin typeface="Times New Roman" panose="02020603050405020304" pitchFamily="18" charset="0"/>
                    <a:ea typeface="Calibri" panose="020F0502020204030204" pitchFamily="34" charset="0"/>
                    <a:cs typeface="Arial" panose="020B0604020202020204" pitchFamily="34" charset="0"/>
                  </a:rPr>
                  <a:t>-</a:t>
                </a:r>
                <a:r>
                  <a:rPr lang="en-US" sz="2000" b="1" baseline="-25000" dirty="0">
                    <a:latin typeface="Times New Roman" panose="02020603050405020304" pitchFamily="18" charset="0"/>
                    <a:ea typeface="Calibri" panose="020F0502020204030204" pitchFamily="34" charset="0"/>
                    <a:cs typeface="Arial" panose="020B0604020202020204" pitchFamily="34" charset="0"/>
                  </a:rPr>
                  <a:t>3</a:t>
                </a:r>
                <a:r>
                  <a:rPr lang="en-US" sz="2000" b="1" dirty="0">
                    <a:latin typeface="Times New Roman" panose="02020603050405020304" pitchFamily="18" charset="0"/>
                    <a:ea typeface="Calibri" panose="020F0502020204030204" pitchFamily="34" charset="0"/>
                    <a:cs typeface="Arial" panose="020B0604020202020204" pitchFamily="34" charset="0"/>
                  </a:rPr>
                  <a:t>+ 2H</a:t>
                </a:r>
                <a:r>
                  <a:rPr lang="en-US" sz="2000" b="1" baseline="-25000" dirty="0">
                    <a:latin typeface="Times New Roman" panose="02020603050405020304" pitchFamily="18" charset="0"/>
                    <a:ea typeface="Calibri" panose="020F0502020204030204" pitchFamily="34" charset="0"/>
                    <a:cs typeface="Arial" panose="020B0604020202020204" pitchFamily="34" charset="0"/>
                  </a:rPr>
                  <a:t>2</a:t>
                </a:r>
                <a:r>
                  <a:rPr lang="en-US" sz="2000" b="1" dirty="0">
                    <a:latin typeface="Times New Roman" panose="02020603050405020304" pitchFamily="18" charset="0"/>
                    <a:ea typeface="Calibri" panose="020F0502020204030204" pitchFamily="34" charset="0"/>
                    <a:cs typeface="Arial" panose="020B0604020202020204" pitchFamily="34" charset="0"/>
                  </a:rPr>
                  <a:t>O</a:t>
                </a:r>
                <a14:m>
                  <m:oMath xmlns:m="http://schemas.openxmlformats.org/officeDocument/2006/math">
                    <m:r>
                      <a:rPr lang="en-US" sz="2000" b="1" i="1">
                        <a:latin typeface="Cambria Math" panose="02040503050406030204" pitchFamily="18" charset="0"/>
                        <a:ea typeface="Cambria Math" panose="02040503050406030204" pitchFamily="18" charset="0"/>
                        <a:cs typeface="Arial" panose="020B0604020202020204" pitchFamily="34" charset="0"/>
                      </a:rPr>
                      <m:t>→</m:t>
                    </m:r>
                  </m:oMath>
                </a14:m>
                <a:r>
                  <a:rPr lang="en-US" sz="2000" b="1" dirty="0">
                    <a:latin typeface="Times New Roman" panose="02020603050405020304" pitchFamily="18" charset="0"/>
                    <a:ea typeface="Calibri" panose="020F0502020204030204" pitchFamily="34" charset="0"/>
                    <a:cs typeface="Arial" panose="020B0604020202020204" pitchFamily="34" charset="0"/>
                  </a:rPr>
                  <a:t> K</a:t>
                </a:r>
                <a:r>
                  <a:rPr lang="en-US" sz="2000" b="1" baseline="30000" dirty="0">
                    <a:latin typeface="Times New Roman" panose="02020603050405020304" pitchFamily="18" charset="0"/>
                    <a:ea typeface="Calibri" panose="020F0502020204030204" pitchFamily="34" charset="0"/>
                    <a:cs typeface="Arial" panose="020B0604020202020204" pitchFamily="34" charset="0"/>
                  </a:rPr>
                  <a:t>+</a:t>
                </a:r>
                <a:r>
                  <a:rPr lang="en-US" sz="2000" b="1" dirty="0">
                    <a:latin typeface="Times New Roman" panose="02020603050405020304" pitchFamily="18" charset="0"/>
                    <a:ea typeface="Calibri" panose="020F0502020204030204" pitchFamily="34" charset="0"/>
                    <a:cs typeface="Arial" panose="020B0604020202020204" pitchFamily="34" charset="0"/>
                  </a:rPr>
                  <a:t> + NO</a:t>
                </a:r>
                <a:r>
                  <a:rPr lang="en-US" sz="2000" b="1" baseline="30000" dirty="0">
                    <a:latin typeface="Times New Roman" panose="02020603050405020304" pitchFamily="18" charset="0"/>
                    <a:ea typeface="Calibri" panose="020F0502020204030204" pitchFamily="34" charset="0"/>
                    <a:cs typeface="Arial" panose="020B0604020202020204" pitchFamily="34" charset="0"/>
                  </a:rPr>
                  <a:t>-</a:t>
                </a:r>
                <a:r>
                  <a:rPr lang="en-US" sz="2000" b="1" baseline="-25000" dirty="0">
                    <a:latin typeface="Times New Roman" panose="02020603050405020304" pitchFamily="18" charset="0"/>
                    <a:ea typeface="Calibri" panose="020F0502020204030204" pitchFamily="34" charset="0"/>
                    <a:cs typeface="Arial" panose="020B0604020202020204" pitchFamily="34" charset="0"/>
                  </a:rPr>
                  <a:t>3</a:t>
                </a:r>
                <a:r>
                  <a:rPr lang="en-US" sz="2000" b="1" dirty="0">
                    <a:latin typeface="Times New Roman" panose="02020603050405020304" pitchFamily="18" charset="0"/>
                    <a:ea typeface="Calibri" panose="020F0502020204030204" pitchFamily="34" charset="0"/>
                    <a:cs typeface="Arial" panose="020B0604020202020204" pitchFamily="34" charset="0"/>
                  </a:rPr>
                  <a:t> + H</a:t>
                </a:r>
                <a:r>
                  <a:rPr lang="en-US" sz="2000" b="1" baseline="-25000" dirty="0">
                    <a:latin typeface="Times New Roman" panose="02020603050405020304" pitchFamily="18" charset="0"/>
                    <a:ea typeface="Calibri" panose="020F0502020204030204" pitchFamily="34" charset="0"/>
                    <a:cs typeface="Arial" panose="020B0604020202020204" pitchFamily="34" charset="0"/>
                  </a:rPr>
                  <a:t>3</a:t>
                </a:r>
                <a:r>
                  <a:rPr lang="en-US" sz="2000" b="1" dirty="0">
                    <a:latin typeface="Times New Roman" panose="02020603050405020304" pitchFamily="18" charset="0"/>
                    <a:ea typeface="Calibri" panose="020F0502020204030204" pitchFamily="34" charset="0"/>
                    <a:cs typeface="Arial" panose="020B0604020202020204" pitchFamily="34" charset="0"/>
                  </a:rPr>
                  <a:t>O</a:t>
                </a:r>
                <a:r>
                  <a:rPr lang="en-US" sz="2000" b="1" baseline="30000" dirty="0">
                    <a:latin typeface="Times New Roman" panose="02020603050405020304" pitchFamily="18" charset="0"/>
                    <a:ea typeface="Calibri" panose="020F0502020204030204" pitchFamily="34" charset="0"/>
                    <a:cs typeface="Arial" panose="020B0604020202020204" pitchFamily="34" charset="0"/>
                  </a:rPr>
                  <a:t>+</a:t>
                </a:r>
                <a:r>
                  <a:rPr lang="en-US" sz="2000" b="1" dirty="0">
                    <a:latin typeface="Times New Roman" panose="02020603050405020304" pitchFamily="18" charset="0"/>
                    <a:ea typeface="Calibri" panose="020F0502020204030204" pitchFamily="34" charset="0"/>
                    <a:cs typeface="Arial" panose="020B0604020202020204" pitchFamily="34" charset="0"/>
                  </a:rPr>
                  <a:t> + OH</a:t>
                </a:r>
                <a:r>
                  <a:rPr lang="en-US" sz="2000" b="1" baseline="30000" dirty="0">
                    <a:latin typeface="Times New Roman" panose="02020603050405020304" pitchFamily="18" charset="0"/>
                    <a:ea typeface="Calibri" panose="020F0502020204030204" pitchFamily="34" charset="0"/>
                    <a:cs typeface="Arial" panose="020B0604020202020204" pitchFamily="34" charset="0"/>
                  </a:rPr>
                  <a:t>-</a:t>
                </a:r>
              </a:p>
              <a:p>
                <a:r>
                  <a:rPr lang="en-US" sz="2000" dirty="0">
                    <a:effectLst/>
                    <a:latin typeface="Times New Roman" panose="02020603050405020304" pitchFamily="18" charset="0"/>
                    <a:ea typeface="Calibri" panose="020F0502020204030204" pitchFamily="34" charset="0"/>
                    <a:cs typeface="Arial" panose="020B0604020202020204" pitchFamily="34" charset="0"/>
                  </a:rPr>
                  <a:t>It can be seen that no hydrolysis is taking place between ions of salts of strong acid and strong bases, and </a:t>
                </a:r>
                <a:r>
                  <a:rPr lang="en-US" sz="2000">
                    <a:effectLst/>
                    <a:latin typeface="Times New Roman" panose="02020603050405020304" pitchFamily="18" charset="0"/>
                    <a:ea typeface="Calibri" panose="020F0502020204030204" pitchFamily="34" charset="0"/>
                    <a:cs typeface="Arial" panose="020B0604020202020204" pitchFamily="34" charset="0"/>
                  </a:rPr>
                  <a:t>water.</a:t>
                </a:r>
              </a:p>
              <a:p>
                <a:r>
                  <a:rPr lang="en-US" sz="2000">
                    <a:effectLst/>
                    <a:latin typeface="Times New Roman" panose="02020603050405020304" pitchFamily="18" charset="0"/>
                    <a:ea typeface="Calibri" panose="020F0502020204030204" pitchFamily="34" charset="0"/>
                    <a:cs typeface="Arial" panose="020B0604020202020204" pitchFamily="34" charset="0"/>
                  </a:rPr>
                  <a:t> </a:t>
                </a:r>
                <a:r>
                  <a:rPr lang="en-US" sz="2000" dirty="0">
                    <a:effectLst/>
                    <a:latin typeface="Times New Roman" panose="02020603050405020304" pitchFamily="18" charset="0"/>
                    <a:ea typeface="Calibri" panose="020F0502020204030204" pitchFamily="34" charset="0"/>
                    <a:cs typeface="Arial" panose="020B0604020202020204" pitchFamily="34" charset="0"/>
                  </a:rPr>
                  <a:t>If mass action law is applied, the only equilibrium that can be set up is that of water. The spectator ions can be canceled from both sides of the equation. </a:t>
                </a:r>
                <a:endParaRPr lang="en-IQ" sz="2000" dirty="0">
                  <a:effectLst/>
                  <a:latin typeface="Calibri" panose="020F0502020204030204" pitchFamily="34" charset="0"/>
                  <a:ea typeface="Calibri" panose="020F0502020204030204" pitchFamily="34" charset="0"/>
                  <a:cs typeface="Arial" panose="020B0604020202020204" pitchFamily="34" charset="0"/>
                </a:endParaRPr>
              </a:p>
              <a:p>
                <a:pPr marL="0" indent="0" algn="ctr">
                  <a:buNone/>
                </a:pPr>
                <a:r>
                  <a:rPr lang="en-IQ" sz="2000" dirty="0">
                    <a:solidFill>
                      <a:srgbClr val="C00000"/>
                    </a:solidFill>
                    <a:latin typeface="Times New Roman" panose="02020603050405020304" pitchFamily="18" charset="0"/>
                    <a:cs typeface="Times New Roman" panose="02020603050405020304" pitchFamily="18" charset="0"/>
                  </a:rPr>
                  <a:t>2H</a:t>
                </a:r>
                <a:r>
                  <a:rPr lang="en-IQ" sz="2000" baseline="-25000" dirty="0">
                    <a:solidFill>
                      <a:srgbClr val="C00000"/>
                    </a:solidFill>
                    <a:latin typeface="Times New Roman" panose="02020603050405020304" pitchFamily="18" charset="0"/>
                    <a:cs typeface="Times New Roman" panose="02020603050405020304" pitchFamily="18" charset="0"/>
                  </a:rPr>
                  <a:t>2</a:t>
                </a:r>
                <a:r>
                  <a:rPr lang="en-IQ" sz="2000" dirty="0">
                    <a:solidFill>
                      <a:srgbClr val="C00000"/>
                    </a:solidFill>
                    <a:latin typeface="Times New Roman" panose="02020603050405020304" pitchFamily="18" charset="0"/>
                    <a:cs typeface="Times New Roman" panose="02020603050405020304" pitchFamily="18" charset="0"/>
                  </a:rPr>
                  <a:t>O</a:t>
                </a:r>
                <a14:m>
                  <m:oMath xmlns:m="http://schemas.openxmlformats.org/officeDocument/2006/math">
                    <m:r>
                      <a:rPr lang="en-IQ" sz="2000" i="1" smtClean="0">
                        <a:solidFill>
                          <a:srgbClr val="C00000"/>
                        </a:solidFill>
                        <a:latin typeface="Cambria Math" panose="02040503050406030204" pitchFamily="18" charset="0"/>
                        <a:ea typeface="Cambria Math" panose="02040503050406030204" pitchFamily="18" charset="0"/>
                      </a:rPr>
                      <m:t>→</m:t>
                    </m:r>
                  </m:oMath>
                </a14:m>
                <a:r>
                  <a:rPr lang="en-IQ" sz="2000" dirty="0">
                    <a:solidFill>
                      <a:srgbClr val="C00000"/>
                    </a:solidFill>
                    <a:latin typeface="Times New Roman" panose="02020603050405020304" pitchFamily="18" charset="0"/>
                    <a:cs typeface="Times New Roman" panose="02020603050405020304" pitchFamily="18" charset="0"/>
                  </a:rPr>
                  <a:t> H</a:t>
                </a:r>
                <a:r>
                  <a:rPr lang="en-IQ" sz="2000" baseline="-25000" dirty="0">
                    <a:solidFill>
                      <a:srgbClr val="C00000"/>
                    </a:solidFill>
                    <a:latin typeface="Times New Roman" panose="02020603050405020304" pitchFamily="18" charset="0"/>
                    <a:cs typeface="Times New Roman" panose="02020603050405020304" pitchFamily="18" charset="0"/>
                  </a:rPr>
                  <a:t>3</a:t>
                </a:r>
                <a:r>
                  <a:rPr lang="en-IQ" sz="2000" dirty="0">
                    <a:solidFill>
                      <a:srgbClr val="C00000"/>
                    </a:solidFill>
                    <a:latin typeface="Times New Roman" panose="02020603050405020304" pitchFamily="18" charset="0"/>
                    <a:cs typeface="Times New Roman" panose="02020603050405020304" pitchFamily="18" charset="0"/>
                  </a:rPr>
                  <a:t>O</a:t>
                </a:r>
                <a:r>
                  <a:rPr lang="en-IQ" sz="2000" baseline="30000" dirty="0">
                    <a:solidFill>
                      <a:srgbClr val="C00000"/>
                    </a:solidFill>
                    <a:latin typeface="Times New Roman" panose="02020603050405020304" pitchFamily="18" charset="0"/>
                    <a:cs typeface="Times New Roman" panose="02020603050405020304" pitchFamily="18" charset="0"/>
                  </a:rPr>
                  <a:t>+</a:t>
                </a:r>
                <a:r>
                  <a:rPr lang="en-IQ" sz="2000" dirty="0">
                    <a:solidFill>
                      <a:srgbClr val="C00000"/>
                    </a:solidFill>
                    <a:latin typeface="Times New Roman" panose="02020603050405020304" pitchFamily="18" charset="0"/>
                    <a:cs typeface="Times New Roman" panose="02020603050405020304" pitchFamily="18" charset="0"/>
                  </a:rPr>
                  <a:t> + OH</a:t>
                </a:r>
                <a:r>
                  <a:rPr lang="en-IQ" sz="2000" baseline="30000" dirty="0">
                    <a:solidFill>
                      <a:srgbClr val="C00000"/>
                    </a:solidFill>
                    <a:latin typeface="Times New Roman" panose="02020603050405020304" pitchFamily="18" charset="0"/>
                    <a:cs typeface="Times New Roman" panose="02020603050405020304" pitchFamily="18" charset="0"/>
                  </a:rPr>
                  <a:t>-</a:t>
                </a:r>
              </a:p>
              <a:p>
                <a:pPr marL="0" indent="0" algn="ctr">
                  <a:buNone/>
                </a:pPr>
                <a:r>
                  <a:rPr lang="en-IQ" sz="2000" dirty="0">
                    <a:solidFill>
                      <a:srgbClr val="C00000"/>
                    </a:solidFill>
                    <a:latin typeface="Times New Roman" panose="02020603050405020304" pitchFamily="18" charset="0"/>
                    <a:cs typeface="Times New Roman" panose="02020603050405020304" pitchFamily="18" charset="0"/>
                  </a:rPr>
                  <a:t>[H</a:t>
                </a:r>
                <a:r>
                  <a:rPr lang="en-IQ" sz="2000" baseline="-25000" dirty="0">
                    <a:solidFill>
                      <a:srgbClr val="C00000"/>
                    </a:solidFill>
                    <a:latin typeface="Times New Roman" panose="02020603050405020304" pitchFamily="18" charset="0"/>
                    <a:cs typeface="Times New Roman" panose="02020603050405020304" pitchFamily="18" charset="0"/>
                  </a:rPr>
                  <a:t>3</a:t>
                </a:r>
                <a:r>
                  <a:rPr lang="en-IQ" sz="2000" dirty="0">
                    <a:solidFill>
                      <a:srgbClr val="C00000"/>
                    </a:solidFill>
                    <a:latin typeface="Times New Roman" panose="02020603050405020304" pitchFamily="18" charset="0"/>
                    <a:cs typeface="Times New Roman" panose="02020603050405020304" pitchFamily="18" charset="0"/>
                  </a:rPr>
                  <a:t>O</a:t>
                </a:r>
                <a:r>
                  <a:rPr lang="en-IQ" sz="2000" baseline="30000" dirty="0">
                    <a:solidFill>
                      <a:srgbClr val="C00000"/>
                    </a:solidFill>
                    <a:latin typeface="Times New Roman" panose="02020603050405020304" pitchFamily="18" charset="0"/>
                    <a:cs typeface="Times New Roman" panose="02020603050405020304" pitchFamily="18" charset="0"/>
                  </a:rPr>
                  <a:t>+</a:t>
                </a:r>
                <a:r>
                  <a:rPr lang="en-IQ" sz="2000" dirty="0">
                    <a:solidFill>
                      <a:srgbClr val="C00000"/>
                    </a:solidFill>
                    <a:latin typeface="Times New Roman" panose="02020603050405020304" pitchFamily="18" charset="0"/>
                    <a:cs typeface="Times New Roman" panose="02020603050405020304" pitchFamily="18" charset="0"/>
                  </a:rPr>
                  <a:t>][OH</a:t>
                </a:r>
                <a:r>
                  <a:rPr lang="en-IQ" sz="2000" baseline="30000" dirty="0">
                    <a:solidFill>
                      <a:srgbClr val="C00000"/>
                    </a:solidFill>
                    <a:latin typeface="Times New Roman" panose="02020603050405020304" pitchFamily="18" charset="0"/>
                    <a:cs typeface="Times New Roman" panose="02020603050405020304" pitchFamily="18" charset="0"/>
                  </a:rPr>
                  <a:t>-</a:t>
                </a:r>
                <a:r>
                  <a:rPr lang="en-IQ" sz="2000" dirty="0">
                    <a:solidFill>
                      <a:srgbClr val="C00000"/>
                    </a:solidFill>
                    <a:latin typeface="Times New Roman" panose="02020603050405020304" pitchFamily="18" charset="0"/>
                    <a:cs typeface="Times New Roman" panose="02020603050405020304" pitchFamily="18" charset="0"/>
                  </a:rPr>
                  <a:t>]=K</a:t>
                </a:r>
                <a:r>
                  <a:rPr lang="en-IQ" sz="2000" baseline="-25000" dirty="0">
                    <a:solidFill>
                      <a:srgbClr val="C00000"/>
                    </a:solidFill>
                    <a:latin typeface="Times New Roman" panose="02020603050405020304" pitchFamily="18" charset="0"/>
                    <a:cs typeface="Times New Roman" panose="02020603050405020304" pitchFamily="18" charset="0"/>
                  </a:rPr>
                  <a:t>W</a:t>
                </a:r>
                <a:r>
                  <a:rPr lang="en-IQ" sz="2000" dirty="0">
                    <a:solidFill>
                      <a:srgbClr val="C00000"/>
                    </a:solidFill>
                    <a:latin typeface="Times New Roman" panose="02020603050405020304" pitchFamily="18" charset="0"/>
                    <a:cs typeface="Times New Roman" panose="02020603050405020304" pitchFamily="18" charset="0"/>
                  </a:rPr>
                  <a:t>=1</a:t>
                </a:r>
                <a14:m>
                  <m:oMath xmlns:m="http://schemas.openxmlformats.org/officeDocument/2006/math">
                    <m:r>
                      <a:rPr lang="en-IQ" sz="2000" i="1" smtClean="0">
                        <a:solidFill>
                          <a:srgbClr val="C00000"/>
                        </a:solidFill>
                        <a:latin typeface="Cambria Math" panose="02040503050406030204" pitchFamily="18" charset="0"/>
                        <a:ea typeface="Cambria Math" panose="02040503050406030204" pitchFamily="18" charset="0"/>
                      </a:rPr>
                      <m:t>×</m:t>
                    </m:r>
                  </m:oMath>
                </a14:m>
                <a:r>
                  <a:rPr lang="en-IQ" sz="2000" dirty="0">
                    <a:solidFill>
                      <a:srgbClr val="C00000"/>
                    </a:solidFill>
                    <a:latin typeface="Times New Roman" panose="02020603050405020304" pitchFamily="18" charset="0"/>
                    <a:cs typeface="Times New Roman" panose="02020603050405020304" pitchFamily="18" charset="0"/>
                  </a:rPr>
                  <a:t>10</a:t>
                </a:r>
                <a:r>
                  <a:rPr lang="en-IQ" sz="2000" baseline="30000" dirty="0">
                    <a:solidFill>
                      <a:srgbClr val="C00000"/>
                    </a:solidFill>
                    <a:latin typeface="Times New Roman" panose="02020603050405020304" pitchFamily="18" charset="0"/>
                    <a:cs typeface="Times New Roman" panose="02020603050405020304" pitchFamily="18" charset="0"/>
                  </a:rPr>
                  <a:t>-14</a:t>
                </a:r>
                <a:r>
                  <a:rPr lang="en-IQ" sz="2000" dirty="0">
                    <a:solidFill>
                      <a:srgbClr val="C00000"/>
                    </a:solidFill>
                    <a:latin typeface="Times New Roman" panose="02020603050405020304" pitchFamily="18" charset="0"/>
                    <a:cs typeface="Times New Roman" panose="02020603050405020304" pitchFamily="18" charset="0"/>
                  </a:rPr>
                  <a:t> at 25</a:t>
                </a:r>
                <a14:m>
                  <m:oMath xmlns:m="http://schemas.openxmlformats.org/officeDocument/2006/math">
                    <m:r>
                      <a:rPr lang="en-IQ" sz="2000" i="1" smtClean="0">
                        <a:solidFill>
                          <a:srgbClr val="C00000"/>
                        </a:solidFill>
                        <a:latin typeface="Cambria Math" panose="02040503050406030204" pitchFamily="18" charset="0"/>
                        <a:ea typeface="Cambria Math" panose="02040503050406030204" pitchFamily="18" charset="0"/>
                      </a:rPr>
                      <m:t>℃</m:t>
                    </m:r>
                  </m:oMath>
                </a14:m>
                <a:endParaRPr lang="en-IQ" sz="2000" dirty="0">
                  <a:solidFill>
                    <a:srgbClr val="C00000"/>
                  </a:solidFill>
                  <a:latin typeface="Times New Roman" panose="02020603050405020304" pitchFamily="18" charset="0"/>
                  <a:cs typeface="Times New Roman" panose="02020603050405020304" pitchFamily="18" charset="0"/>
                </a:endParaRPr>
              </a:p>
              <a:p>
                <a:pPr marL="0" indent="0" algn="ctr">
                  <a:buNone/>
                </a:pPr>
                <a:r>
                  <a:rPr lang="en-IQ" sz="2000" dirty="0">
                    <a:solidFill>
                      <a:srgbClr val="C00000"/>
                    </a:solidFill>
                    <a:latin typeface="Times New Roman" panose="02020603050405020304" pitchFamily="18" charset="0"/>
                    <a:cs typeface="Times New Roman" panose="02020603050405020304" pitchFamily="18" charset="0"/>
                  </a:rPr>
                  <a:t>[H</a:t>
                </a:r>
                <a:r>
                  <a:rPr lang="en-IQ" sz="2000" baseline="-25000" dirty="0">
                    <a:solidFill>
                      <a:srgbClr val="C00000"/>
                    </a:solidFill>
                    <a:latin typeface="Times New Roman" panose="02020603050405020304" pitchFamily="18" charset="0"/>
                    <a:cs typeface="Times New Roman" panose="02020603050405020304" pitchFamily="18" charset="0"/>
                  </a:rPr>
                  <a:t>3</a:t>
                </a:r>
                <a:r>
                  <a:rPr lang="en-IQ" sz="2000" dirty="0">
                    <a:solidFill>
                      <a:srgbClr val="C00000"/>
                    </a:solidFill>
                    <a:latin typeface="Times New Roman" panose="02020603050405020304" pitchFamily="18" charset="0"/>
                    <a:cs typeface="Times New Roman" panose="02020603050405020304" pitchFamily="18" charset="0"/>
                  </a:rPr>
                  <a:t>O</a:t>
                </a:r>
                <a:r>
                  <a:rPr lang="en-IQ" sz="2000" baseline="30000" dirty="0">
                    <a:solidFill>
                      <a:srgbClr val="C00000"/>
                    </a:solidFill>
                    <a:latin typeface="Times New Roman" panose="02020603050405020304" pitchFamily="18" charset="0"/>
                    <a:cs typeface="Times New Roman" panose="02020603050405020304" pitchFamily="18" charset="0"/>
                  </a:rPr>
                  <a:t>+</a:t>
                </a:r>
                <a:r>
                  <a:rPr lang="en-IQ" sz="2000" dirty="0">
                    <a:solidFill>
                      <a:srgbClr val="C00000"/>
                    </a:solidFill>
                    <a:latin typeface="Times New Roman" panose="02020603050405020304" pitchFamily="18" charset="0"/>
                    <a:cs typeface="Times New Roman" panose="02020603050405020304" pitchFamily="18" charset="0"/>
                  </a:rPr>
                  <a:t>]= [OH</a:t>
                </a:r>
                <a:r>
                  <a:rPr lang="en-IQ" sz="2000" baseline="30000" dirty="0">
                    <a:solidFill>
                      <a:srgbClr val="C00000"/>
                    </a:solidFill>
                    <a:latin typeface="Times New Roman" panose="02020603050405020304" pitchFamily="18" charset="0"/>
                    <a:cs typeface="Times New Roman" panose="02020603050405020304" pitchFamily="18" charset="0"/>
                  </a:rPr>
                  <a:t>-</a:t>
                </a:r>
                <a:r>
                  <a:rPr lang="en-IQ" sz="2000" dirty="0">
                    <a:solidFill>
                      <a:srgbClr val="C00000"/>
                    </a:solidFill>
                    <a:latin typeface="Times New Roman" panose="02020603050405020304" pitchFamily="18" charset="0"/>
                    <a:cs typeface="Times New Roman" panose="02020603050405020304" pitchFamily="18" charset="0"/>
                  </a:rPr>
                  <a:t>]= K</a:t>
                </a:r>
                <a:r>
                  <a:rPr lang="en-IQ" sz="2000" baseline="-25000" dirty="0">
                    <a:solidFill>
                      <a:srgbClr val="C00000"/>
                    </a:solidFill>
                    <a:latin typeface="Times New Roman" panose="02020603050405020304" pitchFamily="18" charset="0"/>
                    <a:cs typeface="Times New Roman" panose="02020603050405020304" pitchFamily="18" charset="0"/>
                  </a:rPr>
                  <a:t>W</a:t>
                </a:r>
                <a:r>
                  <a:rPr lang="en-IQ" sz="2000" dirty="0">
                    <a:solidFill>
                      <a:srgbClr val="C00000"/>
                    </a:solidFill>
                    <a:latin typeface="Times New Roman" panose="02020603050405020304" pitchFamily="18" charset="0"/>
                    <a:cs typeface="Times New Roman" panose="02020603050405020304" pitchFamily="18" charset="0"/>
                  </a:rPr>
                  <a:t>=1</a:t>
                </a:r>
                <a14:m>
                  <m:oMath xmlns:m="http://schemas.openxmlformats.org/officeDocument/2006/math">
                    <m:r>
                      <a:rPr lang="en-IQ" sz="2000" i="1" smtClean="0">
                        <a:solidFill>
                          <a:srgbClr val="C00000"/>
                        </a:solidFill>
                        <a:latin typeface="Cambria Math" panose="02040503050406030204" pitchFamily="18" charset="0"/>
                        <a:ea typeface="Cambria Math" panose="02040503050406030204" pitchFamily="18" charset="0"/>
                      </a:rPr>
                      <m:t>×</m:t>
                    </m:r>
                  </m:oMath>
                </a14:m>
                <a:r>
                  <a:rPr lang="en-IQ" sz="2000" dirty="0">
                    <a:solidFill>
                      <a:srgbClr val="C00000"/>
                    </a:solidFill>
                    <a:latin typeface="Times New Roman" panose="02020603050405020304" pitchFamily="18" charset="0"/>
                    <a:cs typeface="Times New Roman" panose="02020603050405020304" pitchFamily="18" charset="0"/>
                  </a:rPr>
                  <a:t>10</a:t>
                </a:r>
                <a:r>
                  <a:rPr lang="en-IQ" sz="2000" baseline="30000" dirty="0">
                    <a:solidFill>
                      <a:srgbClr val="C00000"/>
                    </a:solidFill>
                    <a:latin typeface="Times New Roman" panose="02020603050405020304" pitchFamily="18" charset="0"/>
                    <a:cs typeface="Times New Roman" panose="02020603050405020304" pitchFamily="18" charset="0"/>
                  </a:rPr>
                  <a:t>-14</a:t>
                </a:r>
                <a:r>
                  <a:rPr lang="en-IQ" sz="2000" dirty="0">
                    <a:solidFill>
                      <a:srgbClr val="C00000"/>
                    </a:solidFill>
                    <a:latin typeface="Times New Roman" panose="02020603050405020304" pitchFamily="18" charset="0"/>
                    <a:cs typeface="Times New Roman" panose="02020603050405020304" pitchFamily="18" charset="0"/>
                  </a:rPr>
                  <a:t> = 1</a:t>
                </a:r>
                <a14:m>
                  <m:oMath xmlns:m="http://schemas.openxmlformats.org/officeDocument/2006/math">
                    <m:r>
                      <a:rPr lang="en-IQ" sz="2000" i="1" smtClean="0">
                        <a:solidFill>
                          <a:srgbClr val="C00000"/>
                        </a:solidFill>
                        <a:latin typeface="Cambria Math" panose="02040503050406030204" pitchFamily="18" charset="0"/>
                        <a:ea typeface="Cambria Math" panose="02040503050406030204" pitchFamily="18" charset="0"/>
                      </a:rPr>
                      <m:t>×</m:t>
                    </m:r>
                  </m:oMath>
                </a14:m>
                <a:r>
                  <a:rPr lang="en-IQ" sz="2000" dirty="0">
                    <a:solidFill>
                      <a:srgbClr val="C00000"/>
                    </a:solidFill>
                    <a:latin typeface="Times New Roman" panose="02020603050405020304" pitchFamily="18" charset="0"/>
                    <a:cs typeface="Times New Roman" panose="02020603050405020304" pitchFamily="18" charset="0"/>
                  </a:rPr>
                  <a:t>10</a:t>
                </a:r>
                <a:r>
                  <a:rPr lang="en-IQ" sz="2000" baseline="30000" dirty="0">
                    <a:solidFill>
                      <a:srgbClr val="C00000"/>
                    </a:solidFill>
                    <a:latin typeface="Times New Roman" panose="02020603050405020304" pitchFamily="18" charset="0"/>
                    <a:cs typeface="Times New Roman" panose="02020603050405020304" pitchFamily="18" charset="0"/>
                  </a:rPr>
                  <a:t>-7</a:t>
                </a:r>
              </a:p>
              <a:p>
                <a:pPr marL="0" indent="0" algn="ctr">
                  <a:buNone/>
                </a:pPr>
                <a:r>
                  <a:rPr lang="en-IQ" sz="2000" dirty="0">
                    <a:solidFill>
                      <a:srgbClr val="C00000"/>
                    </a:solidFill>
                    <a:latin typeface="Times New Roman" panose="02020603050405020304" pitchFamily="18" charset="0"/>
                    <a:cs typeface="Times New Roman" panose="02020603050405020304" pitchFamily="18" charset="0"/>
                  </a:rPr>
                  <a:t>pH=7</a:t>
                </a:r>
              </a:p>
              <a:p>
                <a:endParaRPr lang="en-IQ" sz="20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D2A5D303-9D16-8145-956D-C020E95C67F8}"/>
                  </a:ext>
                </a:extLst>
              </p:cNvPr>
              <p:cNvSpPr>
                <a:spLocks noGrp="1" noRot="1" noChangeAspect="1" noMove="1" noResize="1" noEditPoints="1" noAdjustHandles="1" noChangeArrowheads="1" noChangeShapeType="1" noTextEdit="1"/>
              </p:cNvSpPr>
              <p:nvPr>
                <p:ph idx="1"/>
              </p:nvPr>
            </p:nvSpPr>
            <p:spPr>
              <a:xfrm>
                <a:off x="51954" y="136525"/>
                <a:ext cx="12088091" cy="6567055"/>
              </a:xfrm>
              <a:blipFill>
                <a:blip r:embed="rId2"/>
                <a:stretch>
                  <a:fillRect l="-420" t="-965" r="-525"/>
                </a:stretch>
              </a:blipFill>
              <a:ln>
                <a:noFill/>
              </a:ln>
            </p:spPr>
            <p:txBody>
              <a:bodyPr/>
              <a:lstStyle/>
              <a:p>
                <a:r>
                  <a:rPr lang="en-IQ">
                    <a:noFill/>
                  </a:rPr>
                  <a:t> </a:t>
                </a:r>
              </a:p>
            </p:txBody>
          </p:sp>
        </mc:Fallback>
      </mc:AlternateContent>
      <p:sp>
        <p:nvSpPr>
          <p:cNvPr id="2" name="Slide Number Placeholder 1">
            <a:extLst>
              <a:ext uri="{FF2B5EF4-FFF2-40B4-BE49-F238E27FC236}">
                <a16:creationId xmlns:a16="http://schemas.microsoft.com/office/drawing/2014/main" id="{A19FFC39-21A5-8543-B54A-8B7DBC2A1A87}"/>
              </a:ext>
            </a:extLst>
          </p:cNvPr>
          <p:cNvSpPr>
            <a:spLocks noGrp="1"/>
          </p:cNvSpPr>
          <p:nvPr>
            <p:ph type="sldNum" sz="quarter" idx="12"/>
          </p:nvPr>
        </p:nvSpPr>
        <p:spPr/>
        <p:txBody>
          <a:bodyPr/>
          <a:lstStyle/>
          <a:p>
            <a:fld id="{6922B37E-6FAD-AE4E-AFEB-EA2EE6BF0F32}" type="slidenum">
              <a:rPr lang="en-IQ" smtClean="0"/>
              <a:t>66</a:t>
            </a:fld>
            <a:endParaRPr lang="en-IQ"/>
          </a:p>
        </p:txBody>
      </p:sp>
      <p:pic>
        <p:nvPicPr>
          <p:cNvPr id="10" name="Picture 9">
            <a:extLst>
              <a:ext uri="{FF2B5EF4-FFF2-40B4-BE49-F238E27FC236}">
                <a16:creationId xmlns:a16="http://schemas.microsoft.com/office/drawing/2014/main" id="{2D2E10C2-B6CF-6C48-B535-398329863DFD}"/>
              </a:ext>
            </a:extLst>
          </p:cNvPr>
          <p:cNvPicPr>
            <a:picLocks noChangeAspect="1"/>
          </p:cNvPicPr>
          <p:nvPr/>
        </p:nvPicPr>
        <p:blipFill>
          <a:blip r:embed="rId3"/>
          <a:stretch>
            <a:fillRect/>
          </a:stretch>
        </p:blipFill>
        <p:spPr>
          <a:xfrm>
            <a:off x="3890818" y="2141104"/>
            <a:ext cx="4216400" cy="469900"/>
          </a:xfrm>
          <a:prstGeom prst="rect">
            <a:avLst/>
          </a:prstGeom>
        </p:spPr>
      </p:pic>
      <p:sp>
        <p:nvSpPr>
          <p:cNvPr id="11" name="Rectangle 10">
            <a:extLst>
              <a:ext uri="{FF2B5EF4-FFF2-40B4-BE49-F238E27FC236}">
                <a16:creationId xmlns:a16="http://schemas.microsoft.com/office/drawing/2014/main" id="{A9DBFB2C-A72A-6A4F-AD6D-6CBEE21E7836}"/>
              </a:ext>
            </a:extLst>
          </p:cNvPr>
          <p:cNvSpPr/>
          <p:nvPr/>
        </p:nvSpPr>
        <p:spPr>
          <a:xfrm>
            <a:off x="3633353" y="2790247"/>
            <a:ext cx="5029199" cy="38792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Tree>
    <p:extLst>
      <p:ext uri="{BB962C8B-B14F-4D97-AF65-F5344CB8AC3E}">
        <p14:creationId xmlns:p14="http://schemas.microsoft.com/office/powerpoint/2010/main" val="36890062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F0BE62-77F3-FF49-8466-30AFD0D467E5}"/>
                  </a:ext>
                </a:extLst>
              </p:cNvPr>
              <p:cNvSpPr>
                <a:spLocks noGrp="1"/>
              </p:cNvSpPr>
              <p:nvPr>
                <p:ph idx="1"/>
              </p:nvPr>
            </p:nvSpPr>
            <p:spPr>
              <a:xfrm>
                <a:off x="114300" y="-9780"/>
                <a:ext cx="11963400" cy="6731255"/>
              </a:xfrm>
            </p:spPr>
            <p:txBody>
              <a:bodyPr>
                <a:noAutofit/>
              </a:bodyPr>
              <a:lstStyle/>
              <a:p>
                <a:pPr marL="0" indent="0" algn="ctr">
                  <a:lnSpc>
                    <a:spcPct val="106000"/>
                  </a:lnSpc>
                  <a:spcAft>
                    <a:spcPts val="800"/>
                  </a:spcAft>
                  <a:buNone/>
                  <a:tabLst>
                    <a:tab pos="251460" algn="l"/>
                    <a:tab pos="3086100" algn="ctr"/>
                  </a:tabLst>
                </a:pP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Hydrolysis of Salts of Weak </a:t>
                </a:r>
                <a:r>
                  <a:rPr lang="en-US" sz="16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a:t>
                </a:r>
                <a:r>
                  <a:rPr lang="en-US" sz="1600" b="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cid and Strong </a:t>
                </a:r>
                <a:r>
                  <a:rPr lang="en-US" sz="16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B</a:t>
                </a:r>
                <a:r>
                  <a:rPr lang="en-US" sz="1600" b="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as</a:t>
                </a: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a:t>
                </a:r>
              </a:p>
              <a:p>
                <a:pPr>
                  <a:lnSpc>
                    <a:spcPct val="106000"/>
                  </a:lnSpc>
                  <a:spcAft>
                    <a:spcPts val="800"/>
                  </a:spcAft>
                  <a:tabLst>
                    <a:tab pos="251460" algn="l"/>
                    <a:tab pos="3086100" algn="ctr"/>
                  </a:tabLst>
                </a:pP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0" i="0" dirty="0">
                    <a:solidFill>
                      <a:srgbClr val="000000"/>
                    </a:solidFill>
                    <a:effectLst/>
                    <a:latin typeface="Times New Roman" panose="02020603050405020304" pitchFamily="18" charset="0"/>
                    <a:cs typeface="Times New Roman" panose="02020603050405020304" pitchFamily="18" charset="0"/>
                  </a:rPr>
                  <a:t>Salts of ethanoic acid produce free ethanoate ions in solution that can interact with the hydrogen ions from the water. The ethanoate ions set up an equilibrium producing ethanoic acid molecules by absorbing free hydrogen ions from the water. This affects the overall pH of the solution. Example</a:t>
                </a:r>
                <a:r>
                  <a:rPr lang="en-US" sz="1600" b="0" i="0" dirty="0">
                    <a:effectLst/>
                    <a:latin typeface="Times New Roman" panose="02020603050405020304" pitchFamily="18" charset="0"/>
                    <a:cs typeface="Times New Roman" panose="02020603050405020304" pitchFamily="18" charset="0"/>
                  </a:rPr>
                  <a:t>: Sodium ethanoate solution - CH</a:t>
                </a:r>
                <a:r>
                  <a:rPr lang="en-US" sz="1600" b="0" i="0" baseline="-25000" dirty="0">
                    <a:effectLst/>
                    <a:latin typeface="Times New Roman" panose="02020603050405020304" pitchFamily="18" charset="0"/>
                    <a:cs typeface="Times New Roman" panose="02020603050405020304" pitchFamily="18" charset="0"/>
                  </a:rPr>
                  <a:t>3</a:t>
                </a:r>
                <a:r>
                  <a:rPr lang="en-US" sz="1600" b="0" i="0" dirty="0">
                    <a:effectLst/>
                    <a:latin typeface="Times New Roman" panose="02020603050405020304" pitchFamily="18" charset="0"/>
                    <a:cs typeface="Times New Roman" panose="02020603050405020304" pitchFamily="18" charset="0"/>
                  </a:rPr>
                  <a:t>COOH(</a:t>
                </a:r>
                <a:r>
                  <a:rPr lang="en-US" sz="1600" b="0" i="0" dirty="0" err="1">
                    <a:effectLst/>
                    <a:latin typeface="Times New Roman" panose="02020603050405020304" pitchFamily="18" charset="0"/>
                    <a:cs typeface="Times New Roman" panose="02020603050405020304" pitchFamily="18" charset="0"/>
                  </a:rPr>
                  <a:t>aq</a:t>
                </a:r>
                <a:r>
                  <a:rPr lang="en-US" sz="1600" b="0" i="0" dirty="0">
                    <a:effectLst/>
                    <a:latin typeface="Times New Roman" panose="02020603050405020304" pitchFamily="18" charset="0"/>
                    <a:cs typeface="Times New Roman" panose="02020603050405020304" pitchFamily="18" charset="0"/>
                  </a:rPr>
                  <a:t>)</a:t>
                </a:r>
                <a:r>
                  <a:rPr lang="en-US" sz="1600" b="0" i="0" dirty="0">
                    <a:solidFill>
                      <a:srgbClr val="000000"/>
                    </a:solidFill>
                    <a:effectLst/>
                    <a:latin typeface="Times New Roman" panose="02020603050405020304" pitchFamily="18" charset="0"/>
                    <a:cs typeface="Times New Roman" panose="02020603050405020304" pitchFamily="18" charset="0"/>
                  </a:rPr>
                  <a:t> Sodium ethanoate is 100% dissociated into ions:-</a:t>
                </a:r>
              </a:p>
              <a:p>
                <a:endParaRPr lang="en-US" sz="1600" b="0" i="0" dirty="0">
                  <a:solidFill>
                    <a:srgbClr val="000000"/>
                  </a:solidFill>
                  <a:effectLst/>
                  <a:latin typeface="Times New Roman" panose="02020603050405020304" pitchFamily="18" charset="0"/>
                  <a:cs typeface="Times New Roman" panose="02020603050405020304" pitchFamily="18" charset="0"/>
                </a:endParaRPr>
              </a:p>
              <a:p>
                <a:r>
                  <a:rPr lang="en-US" sz="1600" b="0" i="0" dirty="0">
                    <a:solidFill>
                      <a:srgbClr val="000000"/>
                    </a:solidFill>
                    <a:effectLst/>
                    <a:latin typeface="Times New Roman" panose="02020603050405020304" pitchFamily="18" charset="0"/>
                    <a:cs typeface="Times New Roman" panose="02020603050405020304" pitchFamily="18" charset="0"/>
                  </a:rPr>
                  <a:t>Sodium ions do not interact with the water ions. They remain free in the solution. However, the ethanoate ions </a:t>
                </a:r>
                <a:r>
                  <a:rPr lang="en-US" sz="1600" b="0" i="0" u="sng" dirty="0">
                    <a:solidFill>
                      <a:srgbClr val="000000"/>
                    </a:solidFill>
                    <a:effectLst/>
                    <a:latin typeface="Times New Roman" panose="02020603050405020304" pitchFamily="18" charset="0"/>
                    <a:cs typeface="Times New Roman" panose="02020603050405020304" pitchFamily="18" charset="0"/>
                  </a:rPr>
                  <a:t>do</a:t>
                </a:r>
                <a:r>
                  <a:rPr lang="en-US" sz="1600" b="0" i="0" dirty="0">
                    <a:solidFill>
                      <a:srgbClr val="000000"/>
                    </a:solidFill>
                    <a:effectLst/>
                    <a:latin typeface="Times New Roman" panose="02020603050405020304" pitchFamily="18" charset="0"/>
                    <a:cs typeface="Times New Roman" panose="02020603050405020304" pitchFamily="18" charset="0"/>
                  </a:rPr>
                  <a:t> interact with the hydrogen ions from the water equilibrium.</a:t>
                </a:r>
              </a:p>
              <a:p>
                <a:endParaRPr lang="en-US" sz="1600" b="0" i="0" dirty="0">
                  <a:solidFill>
                    <a:srgbClr val="000000"/>
                  </a:solidFill>
                  <a:effectLst/>
                  <a:latin typeface="Times New Roman" panose="02020603050405020304" pitchFamily="18" charset="0"/>
                  <a:cs typeface="Times New Roman" panose="02020603050405020304" pitchFamily="18" charset="0"/>
                </a:endParaRPr>
              </a:p>
              <a:p>
                <a:pPr>
                  <a:spcBef>
                    <a:spcPts val="0"/>
                  </a:spcBef>
                </a:pPr>
                <a:r>
                  <a:rPr lang="en-US" sz="1600" b="0" i="0" dirty="0">
                    <a:solidFill>
                      <a:srgbClr val="000000"/>
                    </a:solidFill>
                    <a:effectLst/>
                    <a:latin typeface="Times New Roman" panose="02020603050405020304" pitchFamily="18" charset="0"/>
                    <a:cs typeface="Times New Roman" panose="02020603050405020304" pitchFamily="18" charset="0"/>
                  </a:rPr>
                  <a:t>We know that this last equilibrium lies to the side of the ethanoic acid (to the right), removing the hydrogen ions from the solution. As [H</a:t>
                </a:r>
                <a:r>
                  <a:rPr lang="en-US" sz="1600" b="0" i="0" baseline="30000" dirty="0">
                    <a:solidFill>
                      <a:srgbClr val="000000"/>
                    </a:solidFill>
                    <a:effectLst/>
                    <a:latin typeface="Times New Roman" panose="02020603050405020304" pitchFamily="18" charset="0"/>
                    <a:cs typeface="Times New Roman" panose="02020603050405020304" pitchFamily="18" charset="0"/>
                  </a:rPr>
                  <a:t>+</a:t>
                </a:r>
                <a:r>
                  <a:rPr lang="en-US" sz="1600" b="0" i="0" dirty="0">
                    <a:solidFill>
                      <a:srgbClr val="000000"/>
                    </a:solidFill>
                    <a:effectLst/>
                    <a:latin typeface="Times New Roman" panose="02020603050405020304" pitchFamily="18" charset="0"/>
                    <a:cs typeface="Times New Roman" panose="02020603050405020304" pitchFamily="18" charset="0"/>
                  </a:rPr>
                  <a:t>] decreases, the pH rises. Hence a solution of sodium ethanoate has a pH greater than 7. We say that </a:t>
                </a:r>
                <a:r>
                  <a:rPr lang="en-US" sz="1600" b="1" i="0" dirty="0">
                    <a:solidFill>
                      <a:srgbClr val="C00000"/>
                    </a:solidFill>
                    <a:effectLst/>
                    <a:latin typeface="Times New Roman" panose="02020603050405020304" pitchFamily="18" charset="0"/>
                    <a:cs typeface="Times New Roman" panose="02020603050405020304" pitchFamily="18" charset="0"/>
                  </a:rPr>
                  <a:t>sodium ethanoate is basic by hydrolysis</a:t>
                </a:r>
                <a:r>
                  <a:rPr lang="en-US" sz="1600" b="0" i="0" dirty="0">
                    <a:solidFill>
                      <a:srgbClr val="C00000"/>
                    </a:solidFill>
                    <a:effectLst/>
                    <a:latin typeface="Times New Roman" panose="02020603050405020304" pitchFamily="18" charset="0"/>
                    <a:cs typeface="Times New Roman" panose="02020603050405020304" pitchFamily="18" charset="0"/>
                  </a:rPr>
                  <a:t>.</a:t>
                </a:r>
                <a:endParaRPr lang="en-US" sz="1600" b="0" i="0" dirty="0">
                  <a:solidFill>
                    <a:srgbClr val="000000"/>
                  </a:solidFill>
                  <a:effectLst/>
                  <a:latin typeface="Times New Roman" panose="02020603050405020304" pitchFamily="18" charset="0"/>
                  <a:cs typeface="Times New Roman" panose="02020603050405020304" pitchFamily="18" charset="0"/>
                </a:endParaRPr>
              </a:p>
              <a:p>
                <a:pPr algn="just">
                  <a:lnSpc>
                    <a:spcPct val="106000"/>
                  </a:lnSpc>
                  <a:spcBef>
                    <a:spcPts val="0"/>
                  </a:spcBef>
                  <a:spcAft>
                    <a:spcPts val="800"/>
                  </a:spcAft>
                  <a:tabLst>
                    <a:tab pos="251460" algn="l"/>
                    <a:tab pos="3086100" algn="ctr"/>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The anions of this type of salt are </a:t>
                </a: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Monotropic such as CN</a:t>
                </a:r>
                <a:r>
                  <a:rPr lang="en-US" sz="1600" b="1" baseline="30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Ditropic such as CO</a:t>
                </a:r>
                <a:r>
                  <a:rPr lang="en-US" sz="1600" b="1" baseline="-25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1600" b="1" baseline="30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Q" sz="1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Triprotic such as PO</a:t>
                </a:r>
                <a:r>
                  <a:rPr lang="en-US" sz="1600" b="1" baseline="-25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1600" b="1" baseline="30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IQ" sz="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Consider the reaction of the sodium salt of hydrogen cyanide with water, which can be presented as follows:</a:t>
                </a:r>
              </a:p>
              <a:p>
                <a:pPr marL="0" indent="0" algn="ctr">
                  <a:buNone/>
                </a:pPr>
                <a:r>
                  <a:rPr lang="en-US" sz="1600" dirty="0">
                    <a:latin typeface="Times New Roman" panose="02020603050405020304" pitchFamily="18" charset="0"/>
                    <a:cs typeface="Times New Roman" panose="02020603050405020304" pitchFamily="18" charset="0"/>
                  </a:rPr>
                  <a:t>   </a:t>
                </a:r>
                <a:r>
                  <a:rPr lang="en-US" sz="1600" b="1" dirty="0">
                    <a:solidFill>
                      <a:srgbClr val="C00000"/>
                    </a:solidFill>
                    <a:latin typeface="Times New Roman" panose="02020603050405020304" pitchFamily="18" charset="0"/>
                    <a:cs typeface="Times New Roman" panose="02020603050405020304" pitchFamily="18" charset="0"/>
                  </a:rPr>
                  <a:t>NaCN </a:t>
                </a:r>
                <a14:m>
                  <m:oMath xmlns:m="http://schemas.openxmlformats.org/officeDocument/2006/math">
                    <m:r>
                      <a:rPr lang="en-US" sz="1600" b="1"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1600" b="1" dirty="0">
                    <a:solidFill>
                      <a:srgbClr val="C00000"/>
                    </a:solidFill>
                    <a:latin typeface="Times New Roman" panose="02020603050405020304" pitchFamily="18" charset="0"/>
                    <a:cs typeface="Times New Roman" panose="02020603050405020304" pitchFamily="18" charset="0"/>
                  </a:rPr>
                  <a:t>Na</a:t>
                </a:r>
                <a:r>
                  <a:rPr lang="en-US" sz="1600" b="1" baseline="30000" dirty="0">
                    <a:solidFill>
                      <a:srgbClr val="C00000"/>
                    </a:solidFill>
                    <a:latin typeface="Times New Roman" panose="02020603050405020304" pitchFamily="18" charset="0"/>
                    <a:cs typeface="Times New Roman" panose="02020603050405020304" pitchFamily="18" charset="0"/>
                  </a:rPr>
                  <a:t>+</a:t>
                </a:r>
                <a:r>
                  <a:rPr lang="en-US" sz="1600" b="1" dirty="0">
                    <a:solidFill>
                      <a:srgbClr val="C00000"/>
                    </a:solidFill>
                    <a:latin typeface="Times New Roman" panose="02020603050405020304" pitchFamily="18" charset="0"/>
                    <a:cs typeface="Times New Roman" panose="02020603050405020304" pitchFamily="18" charset="0"/>
                  </a:rPr>
                  <a:t> + CN</a:t>
                </a:r>
                <a:r>
                  <a:rPr lang="en-US" sz="1600" b="1" baseline="30000" dirty="0">
                    <a:solidFill>
                      <a:srgbClr val="C00000"/>
                    </a:solidFill>
                    <a:latin typeface="Times New Roman" panose="02020603050405020304" pitchFamily="18" charset="0"/>
                    <a:cs typeface="Times New Roman" panose="02020603050405020304" pitchFamily="18" charset="0"/>
                  </a:rPr>
                  <a:t>-</a:t>
                </a:r>
              </a:p>
              <a:p>
                <a:pPr marL="0" indent="0">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Na+ ion can neither gain nor lose a proton, but the anion CN</a:t>
                </a:r>
                <a:r>
                  <a:rPr lang="en-US" sz="1600" baseline="30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is base (proton acceptor), thus taking up a proton from water leaving a hydroxide ion in the solution. Thus, </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the basicity of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NaCN</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solution in water is due to this formation of OH</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ions pH&gt;7): </a:t>
                </a: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CN</a:t>
                </a:r>
                <a:r>
                  <a:rPr lang="en-US" sz="1600" b="1" baseline="30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+HOH </a:t>
                </a:r>
                <a14:m>
                  <m:oMath xmlns:m="http://schemas.openxmlformats.org/officeDocument/2006/math">
                    <m:r>
                      <a:rPr lang="en-US" sz="1600" b="1" i="1"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HCN+ OH</a:t>
                </a:r>
                <a:r>
                  <a:rPr lang="en-US" sz="1600" b="1" baseline="30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hydorlysis</a:t>
                </a:r>
                <a:r>
                  <a:rPr lang="en-IQ" sz="1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Applying the equilibrium expression for this reaction we get: </a:t>
                </a:r>
                <a:endParaRPr lang="en-IQ"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buNone/>
                </a:pPr>
                <a14:m>
                  <m:oMath xmlns:m="http://schemas.openxmlformats.org/officeDocument/2006/math">
                    <m:f>
                      <m:fPr>
                        <m:ctrlPr>
                          <a:rPr lang="en-IQ" sz="1600" b="1" i="1" smtClean="0">
                            <a:solidFill>
                              <a:srgbClr val="C00000"/>
                            </a:solidFill>
                            <a:latin typeface="Cambria Math" panose="02040503050406030204" pitchFamily="18" charset="0"/>
                            <a:cs typeface="Arial" panose="020B0604020202020204" pitchFamily="34" charset="0"/>
                          </a:rPr>
                        </m:ctrlPr>
                      </m:fPr>
                      <m:num>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a:rPr lang="en-US" sz="1600" b="1" i="1" smtClean="0">
                                <a:solidFill>
                                  <a:srgbClr val="C00000"/>
                                </a:solidFill>
                                <a:latin typeface="Cambria Math" panose="02040503050406030204" pitchFamily="18" charset="0"/>
                                <a:cs typeface="Arial" panose="020B0604020202020204" pitchFamily="34" charset="0"/>
                              </a:rPr>
                              <m:t>𝑯𝑪𝑵</m:t>
                            </m:r>
                          </m:e>
                        </m:d>
                        <m:r>
                          <a:rPr lang="en-US" sz="1600" b="1" i="1" smtClean="0">
                            <a:solidFill>
                              <a:srgbClr val="C00000"/>
                            </a:solidFill>
                            <a:latin typeface="Cambria Math" panose="02040503050406030204" pitchFamily="18" charset="0"/>
                            <a:cs typeface="Arial" panose="020B0604020202020204" pitchFamily="34" charset="0"/>
                          </a:rPr>
                          <m:t>[</m:t>
                        </m:r>
                        <m:r>
                          <a:rPr lang="en-US" sz="1600" b="1" i="1" smtClean="0">
                            <a:solidFill>
                              <a:srgbClr val="C00000"/>
                            </a:solidFill>
                            <a:latin typeface="Cambria Math" panose="02040503050406030204" pitchFamily="18" charset="0"/>
                            <a:cs typeface="Arial" panose="020B0604020202020204" pitchFamily="34" charset="0"/>
                          </a:rPr>
                          <m:t>𝑶𝑯</m:t>
                        </m:r>
                        <m:r>
                          <a:rPr lang="en-US" sz="1600" b="1" i="1" smtClean="0">
                            <a:solidFill>
                              <a:srgbClr val="C00000"/>
                            </a:solidFill>
                            <a:latin typeface="Cambria Math" panose="02040503050406030204" pitchFamily="18" charset="0"/>
                            <a:cs typeface="Arial" panose="020B0604020202020204" pitchFamily="34" charset="0"/>
                          </a:rPr>
                          <m:t>−]</m:t>
                        </m:r>
                      </m:num>
                      <m:den>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a:rPr lang="en-US" sz="1600" b="1" i="1" smtClean="0">
                                <a:solidFill>
                                  <a:srgbClr val="C00000"/>
                                </a:solidFill>
                                <a:latin typeface="Cambria Math" panose="02040503050406030204" pitchFamily="18" charset="0"/>
                                <a:cs typeface="Arial" panose="020B0604020202020204" pitchFamily="34" charset="0"/>
                              </a:rPr>
                              <m:t>𝑪𝑵</m:t>
                            </m:r>
                            <m:r>
                              <a:rPr lang="en-US" sz="1600" b="1" i="1" smtClean="0">
                                <a:solidFill>
                                  <a:srgbClr val="C00000"/>
                                </a:solidFill>
                                <a:latin typeface="Cambria Math" panose="02040503050406030204" pitchFamily="18" charset="0"/>
                                <a:cs typeface="Arial" panose="020B0604020202020204" pitchFamily="34" charset="0"/>
                              </a:rPr>
                              <m:t>−</m:t>
                            </m:r>
                          </m:e>
                        </m:d>
                        <m:r>
                          <a:rPr lang="en-US" sz="1600" b="1" i="1" smtClean="0">
                            <a:solidFill>
                              <a:srgbClr val="C00000"/>
                            </a:solidFill>
                            <a:latin typeface="Cambria Math" panose="02040503050406030204" pitchFamily="18" charset="0"/>
                            <a:cs typeface="Arial" panose="020B0604020202020204" pitchFamily="34" charset="0"/>
                          </a:rPr>
                          <m:t>[</m:t>
                        </m:r>
                        <m:r>
                          <a:rPr lang="en-US" sz="1600" b="1" i="1" smtClean="0">
                            <a:solidFill>
                              <a:srgbClr val="C00000"/>
                            </a:solidFill>
                            <a:latin typeface="Cambria Math" panose="02040503050406030204" pitchFamily="18" charset="0"/>
                            <a:cs typeface="Arial" panose="020B0604020202020204" pitchFamily="34" charset="0"/>
                          </a:rPr>
                          <m:t>𝑯</m:t>
                        </m:r>
                        <m:r>
                          <a:rPr lang="en-US" sz="1600" b="1" i="1" baseline="-25000" smtClean="0">
                            <a:solidFill>
                              <a:srgbClr val="C00000"/>
                            </a:solidFill>
                            <a:latin typeface="Cambria Math" panose="02040503050406030204" pitchFamily="18" charset="0"/>
                            <a:cs typeface="Arial" panose="020B0604020202020204" pitchFamily="34" charset="0"/>
                          </a:rPr>
                          <m:t>𝟐</m:t>
                        </m:r>
                        <m:r>
                          <a:rPr lang="en-US" sz="1600" b="1" i="1" smtClean="0">
                            <a:solidFill>
                              <a:srgbClr val="C00000"/>
                            </a:solidFill>
                            <a:latin typeface="Cambria Math" panose="02040503050406030204" pitchFamily="18" charset="0"/>
                            <a:cs typeface="Arial" panose="020B0604020202020204" pitchFamily="34" charset="0"/>
                          </a:rPr>
                          <m:t>𝑶</m:t>
                        </m:r>
                        <m:r>
                          <a:rPr lang="en-US" sz="1600" b="1" i="1" smtClean="0">
                            <a:solidFill>
                              <a:srgbClr val="C00000"/>
                            </a:solidFill>
                            <a:latin typeface="Cambria Math" panose="02040503050406030204" pitchFamily="18" charset="0"/>
                            <a:cs typeface="Arial" panose="020B0604020202020204" pitchFamily="34" charset="0"/>
                          </a:rPr>
                          <m:t>]</m:t>
                        </m:r>
                      </m:den>
                    </m:f>
                  </m:oMath>
                </a14:m>
                <a:r>
                  <a:rPr lang="en-IQ" sz="1600" b="1" baseline="30000" dirty="0">
                    <a:solidFill>
                      <a:srgbClr val="C00000"/>
                    </a:solidFill>
                    <a:latin typeface="Times New Roman" panose="02020603050405020304" pitchFamily="18" charset="0"/>
                    <a:cs typeface="Times New Roman" panose="02020603050405020304" pitchFamily="18" charset="0"/>
                  </a:rPr>
                  <a:t>= </a:t>
                </a:r>
                <a:r>
                  <a:rPr lang="en-IQ" sz="1600" b="1" dirty="0">
                    <a:solidFill>
                      <a:srgbClr val="C00000"/>
                    </a:solidFill>
                    <a:latin typeface="Times New Roman" panose="02020603050405020304" pitchFamily="18" charset="0"/>
                    <a:cs typeface="Times New Roman" panose="02020603050405020304" pitchFamily="18" charset="0"/>
                  </a:rPr>
                  <a:t> K</a:t>
                </a:r>
                <a:r>
                  <a:rPr lang="en-IQ" sz="1600" b="1" baseline="-25000" dirty="0">
                    <a:solidFill>
                      <a:srgbClr val="C00000"/>
                    </a:solidFill>
                    <a:latin typeface="Times New Roman" panose="02020603050405020304" pitchFamily="18" charset="0"/>
                    <a:cs typeface="Times New Roman" panose="02020603050405020304" pitchFamily="18" charset="0"/>
                  </a:rPr>
                  <a:t>e</a:t>
                </a:r>
                <a:r>
                  <a:rPr lang="en-IQ" sz="1600" b="1" dirty="0">
                    <a:solidFill>
                      <a:srgbClr val="C00000"/>
                    </a:solidFill>
                    <a:latin typeface="Times New Roman" panose="02020603050405020304" pitchFamily="18" charset="0"/>
                    <a:cs typeface="Times New Roman" panose="02020603050405020304" pitchFamily="18" charset="0"/>
                  </a:rPr>
                  <a:t>…………..(1)</a:t>
                </a:r>
              </a:p>
              <a:p>
                <a:pPr marL="0" indent="0">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Where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K</a:t>
                </a:r>
                <a:r>
                  <a:rPr lang="en-US" sz="1600" baseline="-25000" dirty="0" err="1">
                    <a:effectLst/>
                    <a:latin typeface="Times New Roman" panose="02020603050405020304" pitchFamily="18" charset="0"/>
                    <a:ea typeface="Calibri" panose="020F0502020204030204" pitchFamily="34" charset="0"/>
                    <a:cs typeface="Times New Roman" panose="02020603050405020304" pitchFamily="18" charset="0"/>
                  </a:rPr>
                  <a:t>e</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is the equilibrium constant for hydrolysis reaction, and K</a:t>
                </a:r>
                <a:r>
                  <a:rPr lang="en-US" sz="1600" baseline="-25000" dirty="0">
                    <a:effectLst/>
                    <a:latin typeface="Times New Roman" panose="02020603050405020304" pitchFamily="18" charset="0"/>
                    <a:ea typeface="Calibri" panose="020F0502020204030204" pitchFamily="34" charset="0"/>
                    <a:cs typeface="Times New Roman" panose="02020603050405020304" pitchFamily="18" charset="0"/>
                  </a:rPr>
                  <a:t>h</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is the hydrolysis constant,     </a:t>
                </a:r>
                <a14:m>
                  <m:oMath xmlns:m="http://schemas.openxmlformats.org/officeDocument/2006/math">
                    <m:f>
                      <m:fPr>
                        <m:ctrlPr>
                          <a:rPr lang="en-IQ" sz="1600" b="1" i="1" smtClean="0">
                            <a:solidFill>
                              <a:srgbClr val="C00000"/>
                            </a:solidFill>
                            <a:latin typeface="Cambria Math" panose="02040503050406030204" pitchFamily="18" charset="0"/>
                            <a:cs typeface="Arial" panose="020B0604020202020204" pitchFamily="34" charset="0"/>
                          </a:rPr>
                        </m:ctrlPr>
                      </m:fPr>
                      <m:num>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a:rPr lang="en-US" sz="1600" b="1" i="0" smtClean="0">
                                <a:solidFill>
                                  <a:srgbClr val="C00000"/>
                                </a:solidFill>
                                <a:latin typeface="Cambria Math" panose="02040503050406030204" pitchFamily="18" charset="0"/>
                                <a:cs typeface="Arial" panose="020B0604020202020204" pitchFamily="34" charset="0"/>
                              </a:rPr>
                              <m:t>𝐇𝐂𝐍</m:t>
                            </m:r>
                          </m:e>
                        </m:d>
                        <m:r>
                          <a:rPr lang="en-US" sz="1600" b="1" i="0" smtClean="0">
                            <a:solidFill>
                              <a:srgbClr val="C00000"/>
                            </a:solidFill>
                            <a:latin typeface="Cambria Math" panose="02040503050406030204" pitchFamily="18" charset="0"/>
                            <a:cs typeface="Arial" panose="020B0604020202020204" pitchFamily="34" charset="0"/>
                          </a:rPr>
                          <m:t>[</m:t>
                        </m:r>
                        <m:r>
                          <a:rPr lang="en-US" sz="1600" b="1" i="0" smtClean="0">
                            <a:solidFill>
                              <a:srgbClr val="C00000"/>
                            </a:solidFill>
                            <a:latin typeface="Cambria Math" panose="02040503050406030204" pitchFamily="18" charset="0"/>
                            <a:cs typeface="Arial" panose="020B0604020202020204" pitchFamily="34" charset="0"/>
                          </a:rPr>
                          <m:t>𝐎𝐇</m:t>
                        </m:r>
                        <m:r>
                          <a:rPr lang="en-US" sz="1600" b="1" i="0" smtClean="0">
                            <a:solidFill>
                              <a:srgbClr val="C00000"/>
                            </a:solidFill>
                            <a:latin typeface="Cambria Math" panose="02040503050406030204" pitchFamily="18" charset="0"/>
                            <a:cs typeface="Arial" panose="020B0604020202020204" pitchFamily="34" charset="0"/>
                          </a:rPr>
                          <m:t>−]</m:t>
                        </m:r>
                      </m:num>
                      <m:den>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a:rPr lang="en-US" sz="1600" b="1" i="0" smtClean="0">
                                <a:solidFill>
                                  <a:srgbClr val="C00000"/>
                                </a:solidFill>
                                <a:latin typeface="Cambria Math" panose="02040503050406030204" pitchFamily="18" charset="0"/>
                                <a:cs typeface="Arial" panose="020B0604020202020204" pitchFamily="34" charset="0"/>
                              </a:rPr>
                              <m:t>𝐂𝐍</m:t>
                            </m:r>
                            <m:r>
                              <a:rPr lang="en-US" sz="1600" b="1" i="0" smtClean="0">
                                <a:solidFill>
                                  <a:srgbClr val="C00000"/>
                                </a:solidFill>
                                <a:latin typeface="Cambria Math" panose="02040503050406030204" pitchFamily="18" charset="0"/>
                                <a:cs typeface="Arial" panose="020B0604020202020204" pitchFamily="34" charset="0"/>
                              </a:rPr>
                              <m:t>−</m:t>
                            </m:r>
                          </m:e>
                        </m:d>
                      </m:den>
                    </m:f>
                  </m:oMath>
                </a14:m>
                <a:r>
                  <a:rPr lang="en-IQ" sz="1600" b="1" baseline="30000" dirty="0">
                    <a:solidFill>
                      <a:srgbClr val="C00000"/>
                    </a:solidFill>
                    <a:latin typeface="Times New Roman" panose="02020603050405020304" pitchFamily="18" charset="0"/>
                    <a:cs typeface="Times New Roman" panose="02020603050405020304" pitchFamily="18" charset="0"/>
                  </a:rPr>
                  <a:t>= </a:t>
                </a:r>
                <a:r>
                  <a:rPr lang="en-IQ" sz="1600" b="1" dirty="0">
                    <a:solidFill>
                      <a:srgbClr val="C00000"/>
                    </a:solidFill>
                    <a:latin typeface="Times New Roman" panose="02020603050405020304" pitchFamily="18" charset="0"/>
                    <a:cs typeface="Times New Roman" panose="02020603050405020304" pitchFamily="18" charset="0"/>
                  </a:rPr>
                  <a:t> K</a:t>
                </a:r>
                <a:r>
                  <a:rPr lang="en-IQ" sz="1600" b="1" baseline="-25000" dirty="0">
                    <a:solidFill>
                      <a:srgbClr val="C00000"/>
                    </a:solidFill>
                    <a:latin typeface="Times New Roman" panose="02020603050405020304" pitchFamily="18" charset="0"/>
                    <a:cs typeface="Times New Roman" panose="02020603050405020304" pitchFamily="18" charset="0"/>
                  </a:rPr>
                  <a:t>e</a:t>
                </a:r>
                <a:r>
                  <a:rPr lang="en-IQ" sz="1600" b="1" dirty="0">
                    <a:solidFill>
                      <a:srgbClr val="C00000"/>
                    </a:solidFill>
                    <a:latin typeface="Times New Roman" panose="02020603050405020304" pitchFamily="18" charset="0"/>
                    <a:cs typeface="Times New Roman" panose="02020603050405020304" pitchFamily="18" charset="0"/>
                  </a:rPr>
                  <a:t> [H</a:t>
                </a:r>
                <a:r>
                  <a:rPr lang="en-IQ" sz="1600" b="1" baseline="-25000" dirty="0">
                    <a:solidFill>
                      <a:srgbClr val="C00000"/>
                    </a:solidFill>
                    <a:latin typeface="Times New Roman" panose="02020603050405020304" pitchFamily="18" charset="0"/>
                    <a:cs typeface="Times New Roman" panose="02020603050405020304" pitchFamily="18" charset="0"/>
                  </a:rPr>
                  <a:t>2</a:t>
                </a:r>
                <a:r>
                  <a:rPr lang="en-IQ" sz="1600" b="1" dirty="0">
                    <a:solidFill>
                      <a:srgbClr val="C00000"/>
                    </a:solidFill>
                    <a:latin typeface="Times New Roman" panose="02020603050405020304" pitchFamily="18" charset="0"/>
                    <a:cs typeface="Times New Roman" panose="02020603050405020304" pitchFamily="18" charset="0"/>
                  </a:rPr>
                  <a:t>O]=K</a:t>
                </a:r>
                <a:r>
                  <a:rPr lang="en-IQ" sz="1600" b="1" baseline="-25000" dirty="0">
                    <a:solidFill>
                      <a:srgbClr val="C00000"/>
                    </a:solidFill>
                    <a:latin typeface="Times New Roman" panose="02020603050405020304" pitchFamily="18" charset="0"/>
                    <a:cs typeface="Times New Roman" panose="02020603050405020304" pitchFamily="18" charset="0"/>
                  </a:rPr>
                  <a:t>h</a:t>
                </a:r>
                <a:r>
                  <a:rPr lang="en-IQ" sz="1600" b="1" dirty="0">
                    <a:solidFill>
                      <a:srgbClr val="C00000"/>
                    </a:solidFill>
                    <a:latin typeface="Times New Roman" panose="02020603050405020304" pitchFamily="18" charset="0"/>
                    <a:cs typeface="Times New Roman" panose="02020603050405020304" pitchFamily="18" charset="0"/>
                  </a:rPr>
                  <a:t>…………..(2)</a:t>
                </a:r>
              </a:p>
              <a:p>
                <a:pPr marL="0" indent="0">
                  <a:buNone/>
                </a:pPr>
                <a:r>
                  <a:rPr lang="en-IQ" sz="1600" dirty="0">
                    <a:latin typeface="Times New Roman" panose="02020603050405020304" pitchFamily="18" charset="0"/>
                    <a:cs typeface="Times New Roman" panose="02020603050405020304" pitchFamily="18" charset="0"/>
                  </a:rPr>
                  <a:t>Where K</a:t>
                </a:r>
                <a:r>
                  <a:rPr lang="en-IQ" sz="1600" baseline="-25000" dirty="0">
                    <a:latin typeface="Times New Roman" panose="02020603050405020304" pitchFamily="18" charset="0"/>
                    <a:cs typeface="Times New Roman" panose="02020603050405020304" pitchFamily="18" charset="0"/>
                  </a:rPr>
                  <a:t>e</a:t>
                </a:r>
                <a:r>
                  <a:rPr lang="en-IQ" sz="1600" dirty="0">
                    <a:latin typeface="Times New Roman" panose="02020603050405020304" pitchFamily="18" charset="0"/>
                    <a:cs typeface="Times New Roman" panose="02020603050405020304" pitchFamily="18" charset="0"/>
                  </a:rPr>
                  <a:t> is the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equilibrium</a:t>
                </a:r>
                <a:r>
                  <a:rPr lang="en-IQ" sz="1600" dirty="0">
                    <a:latin typeface="Times New Roman" panose="02020603050405020304" pitchFamily="18" charset="0"/>
                    <a:cs typeface="Times New Roman" panose="02020603050405020304" pitchFamily="18" charset="0"/>
                  </a:rPr>
                  <a:t> constant</a:t>
                </a:r>
                <a:r>
                  <a:rPr lang="en-US" sz="1600" dirty="0">
                    <a:latin typeface="Times New Roman" panose="02020603050405020304" pitchFamily="18" charset="0"/>
                    <a:cs typeface="Times New Roman" panose="02020603050405020304" pitchFamily="18" charset="0"/>
                  </a:rPr>
                  <a:t> </a:t>
                </a:r>
                <a:r>
                  <a:rPr lang="en-IQ" sz="1600" dirty="0">
                    <a:latin typeface="Times New Roman" panose="02020603050405020304" pitchFamily="18" charset="0"/>
                    <a:cs typeface="Times New Roman" panose="02020603050405020304" pitchFamily="18" charset="0"/>
                  </a:rPr>
                  <a:t>for the hydroysis reaction and K</a:t>
                </a:r>
                <a:r>
                  <a:rPr lang="en-IQ" sz="1600" baseline="-25000" dirty="0">
                    <a:latin typeface="Times New Roman" panose="02020603050405020304" pitchFamily="18" charset="0"/>
                    <a:cs typeface="Times New Roman" panose="02020603050405020304" pitchFamily="18" charset="0"/>
                  </a:rPr>
                  <a:t>h</a:t>
                </a:r>
                <a:r>
                  <a:rPr lang="en-IQ" sz="1600" dirty="0">
                    <a:latin typeface="Times New Roman" panose="02020603050405020304" pitchFamily="18" charset="0"/>
                    <a:cs typeface="Times New Roman" panose="02020603050405020304" pitchFamily="18" charset="0"/>
                  </a:rPr>
                  <a:t> is the hydrolysis constsnt.</a:t>
                </a:r>
              </a:p>
              <a:p>
                <a:pPr marL="0" indent="0">
                  <a:buNone/>
                </a:pPr>
                <a:r>
                  <a:rPr lang="en-IQ" sz="1600" dirty="0">
                    <a:latin typeface="Times New Roman" panose="02020603050405020304" pitchFamily="18" charset="0"/>
                    <a:cs typeface="Times New Roman" panose="02020603050405020304" pitchFamily="18" charset="0"/>
                  </a:rPr>
                  <a:t>Subsituting </a:t>
                </a:r>
                <a:r>
                  <a:rPr lang="en-IQ" sz="1600" b="1" dirty="0">
                    <a:solidFill>
                      <a:srgbClr val="C00000"/>
                    </a:solidFill>
                    <a:latin typeface="Times New Roman" panose="02020603050405020304" pitchFamily="18" charset="0"/>
                    <a:cs typeface="Times New Roman" panose="02020603050405020304" pitchFamily="18" charset="0"/>
                  </a:rPr>
                  <a:t>Kw/[H</a:t>
                </a:r>
                <a:r>
                  <a:rPr lang="en-IQ" sz="1600" b="1" baseline="-25000" dirty="0">
                    <a:solidFill>
                      <a:srgbClr val="C00000"/>
                    </a:solidFill>
                    <a:latin typeface="Times New Roman" panose="02020603050405020304" pitchFamily="18" charset="0"/>
                    <a:cs typeface="Times New Roman" panose="02020603050405020304" pitchFamily="18" charset="0"/>
                  </a:rPr>
                  <a:t>3</a:t>
                </a:r>
                <a:r>
                  <a:rPr lang="en-IQ" sz="1600" b="1" dirty="0">
                    <a:solidFill>
                      <a:srgbClr val="C00000"/>
                    </a:solidFill>
                    <a:latin typeface="Times New Roman" panose="02020603050405020304" pitchFamily="18" charset="0"/>
                    <a:cs typeface="Times New Roman" panose="02020603050405020304" pitchFamily="18" charset="0"/>
                  </a:rPr>
                  <a:t>O</a:t>
                </a:r>
                <a:r>
                  <a:rPr lang="en-IQ" sz="1600" b="1" baseline="30000" dirty="0">
                    <a:solidFill>
                      <a:srgbClr val="C00000"/>
                    </a:solidFill>
                    <a:latin typeface="Times New Roman" panose="02020603050405020304" pitchFamily="18" charset="0"/>
                    <a:cs typeface="Times New Roman" panose="02020603050405020304" pitchFamily="18" charset="0"/>
                  </a:rPr>
                  <a:t>+</a:t>
                </a:r>
                <a:r>
                  <a:rPr lang="en-IQ" sz="1600" b="1" dirty="0">
                    <a:solidFill>
                      <a:srgbClr val="C00000"/>
                    </a:solidFill>
                    <a:latin typeface="Times New Roman" panose="02020603050405020304" pitchFamily="18" charset="0"/>
                    <a:cs typeface="Times New Roman" panose="02020603050405020304" pitchFamily="18" charset="0"/>
                  </a:rPr>
                  <a:t>] For [OH</a:t>
                </a:r>
                <a:r>
                  <a:rPr lang="en-IQ" sz="1600" b="1" baseline="30000" dirty="0">
                    <a:solidFill>
                      <a:srgbClr val="C00000"/>
                    </a:solidFill>
                    <a:latin typeface="Times New Roman" panose="02020603050405020304" pitchFamily="18" charset="0"/>
                    <a:cs typeface="Times New Roman" panose="02020603050405020304" pitchFamily="18" charset="0"/>
                  </a:rPr>
                  <a:t>-</a:t>
                </a:r>
                <a:r>
                  <a:rPr lang="en-IQ" sz="1600" b="1" dirty="0">
                    <a:solidFill>
                      <a:srgbClr val="C00000"/>
                    </a:solidFill>
                    <a:latin typeface="Times New Roman" panose="02020603050405020304" pitchFamily="18" charset="0"/>
                    <a:cs typeface="Times New Roman" panose="02020603050405020304" pitchFamily="18" charset="0"/>
                  </a:rPr>
                  <a:t>] </a:t>
                </a:r>
                <a:r>
                  <a:rPr lang="en-IQ" sz="1600" dirty="0">
                    <a:latin typeface="Times New Roman" panose="02020603050405020304" pitchFamily="18" charset="0"/>
                    <a:cs typeface="Times New Roman" panose="02020603050405020304" pitchFamily="18" charset="0"/>
                  </a:rPr>
                  <a:t>in equation 2 to get, </a:t>
                </a:r>
                <a14:m>
                  <m:oMath xmlns:m="http://schemas.openxmlformats.org/officeDocument/2006/math">
                    <m:f>
                      <m:fPr>
                        <m:ctrlPr>
                          <a:rPr lang="en-IQ" sz="1600" b="1" i="1" smtClean="0">
                            <a:solidFill>
                              <a:srgbClr val="C00000"/>
                            </a:solidFill>
                            <a:latin typeface="Cambria Math" panose="02040503050406030204" pitchFamily="18" charset="0"/>
                            <a:cs typeface="Arial" panose="020B0604020202020204" pitchFamily="34" charset="0"/>
                          </a:rPr>
                        </m:ctrlPr>
                      </m:fPr>
                      <m:num>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a:rPr lang="en-US" sz="1600" b="1" i="0" smtClean="0">
                                <a:solidFill>
                                  <a:srgbClr val="C00000"/>
                                </a:solidFill>
                                <a:latin typeface="Cambria Math" panose="02040503050406030204" pitchFamily="18" charset="0"/>
                                <a:cs typeface="Arial" panose="020B0604020202020204" pitchFamily="34" charset="0"/>
                              </a:rPr>
                              <m:t>𝐇𝐂𝐍</m:t>
                            </m:r>
                          </m:e>
                        </m:d>
                        <m:r>
                          <a:rPr lang="en-US" sz="1600" b="1" i="0" smtClean="0">
                            <a:solidFill>
                              <a:srgbClr val="C00000"/>
                            </a:solidFill>
                            <a:latin typeface="Cambria Math" panose="02040503050406030204" pitchFamily="18" charset="0"/>
                            <a:cs typeface="Arial" panose="020B0604020202020204" pitchFamily="34" charset="0"/>
                          </a:rPr>
                          <m:t>[</m:t>
                        </m:r>
                        <m:r>
                          <a:rPr lang="en-US" sz="1600" b="1" i="0" smtClean="0">
                            <a:solidFill>
                              <a:srgbClr val="C00000"/>
                            </a:solidFill>
                            <a:latin typeface="Cambria Math" panose="02040503050406030204" pitchFamily="18" charset="0"/>
                            <a:cs typeface="Arial" panose="020B0604020202020204" pitchFamily="34" charset="0"/>
                          </a:rPr>
                          <m:t>𝐊𝐰</m:t>
                        </m:r>
                        <m:r>
                          <a:rPr lang="en-US" sz="1600" b="1" i="0" smtClean="0">
                            <a:solidFill>
                              <a:srgbClr val="C00000"/>
                            </a:solidFill>
                            <a:latin typeface="Cambria Math" panose="02040503050406030204" pitchFamily="18" charset="0"/>
                            <a:cs typeface="Arial" panose="020B0604020202020204" pitchFamily="34" charset="0"/>
                          </a:rPr>
                          <m:t>]</m:t>
                        </m:r>
                      </m:num>
                      <m:den>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a:rPr lang="en-US" sz="1600" b="1" i="0" smtClean="0">
                                <a:solidFill>
                                  <a:srgbClr val="C00000"/>
                                </a:solidFill>
                                <a:latin typeface="Cambria Math" panose="02040503050406030204" pitchFamily="18" charset="0"/>
                                <a:cs typeface="Arial" panose="020B0604020202020204" pitchFamily="34" charset="0"/>
                              </a:rPr>
                              <m:t>𝐂𝐍</m:t>
                            </m:r>
                            <m:r>
                              <a:rPr lang="en-US" sz="1600" b="1" i="0" smtClean="0">
                                <a:solidFill>
                                  <a:srgbClr val="C00000"/>
                                </a:solidFill>
                                <a:latin typeface="Cambria Math" panose="02040503050406030204" pitchFamily="18" charset="0"/>
                                <a:cs typeface="Arial" panose="020B0604020202020204" pitchFamily="34" charset="0"/>
                              </a:rPr>
                              <m:t>−</m:t>
                            </m:r>
                          </m:e>
                        </m:d>
                        <m:r>
                          <a:rPr lang="en-US" sz="1600" b="1" i="1" smtClean="0">
                            <a:solidFill>
                              <a:srgbClr val="C00000"/>
                            </a:solidFill>
                            <a:latin typeface="Cambria Math" panose="02040503050406030204" pitchFamily="18" charset="0"/>
                            <a:cs typeface="Arial" panose="020B0604020202020204" pitchFamily="34" charset="0"/>
                          </a:rPr>
                          <m:t>[</m:t>
                        </m:r>
                        <m:r>
                          <a:rPr lang="en-US" sz="1600" b="1" i="1" smtClean="0">
                            <a:solidFill>
                              <a:srgbClr val="C00000"/>
                            </a:solidFill>
                            <a:latin typeface="Cambria Math" panose="02040503050406030204" pitchFamily="18" charset="0"/>
                            <a:cs typeface="Arial" panose="020B0604020202020204" pitchFamily="34" charset="0"/>
                          </a:rPr>
                          <m:t>𝑯</m:t>
                        </m:r>
                        <m:r>
                          <a:rPr lang="en-US" sz="1600" b="1" i="1" baseline="-25000" smtClean="0">
                            <a:solidFill>
                              <a:srgbClr val="C00000"/>
                            </a:solidFill>
                            <a:latin typeface="Cambria Math" panose="02040503050406030204" pitchFamily="18" charset="0"/>
                            <a:cs typeface="Arial" panose="020B0604020202020204" pitchFamily="34" charset="0"/>
                          </a:rPr>
                          <m:t>𝟑</m:t>
                        </m:r>
                        <m:r>
                          <a:rPr lang="en-US" sz="1600" b="1" i="1" smtClean="0">
                            <a:solidFill>
                              <a:srgbClr val="C00000"/>
                            </a:solidFill>
                            <a:latin typeface="Cambria Math" panose="02040503050406030204" pitchFamily="18" charset="0"/>
                            <a:cs typeface="Arial" panose="020B0604020202020204" pitchFamily="34" charset="0"/>
                          </a:rPr>
                          <m:t>𝑶</m:t>
                        </m:r>
                        <m:r>
                          <a:rPr lang="en-US" sz="1600" b="1" i="1" smtClean="0">
                            <a:solidFill>
                              <a:srgbClr val="C00000"/>
                            </a:solidFill>
                            <a:latin typeface="Cambria Math" panose="02040503050406030204" pitchFamily="18" charset="0"/>
                            <a:cs typeface="Arial" panose="020B0604020202020204" pitchFamily="34" charset="0"/>
                          </a:rPr>
                          <m:t>+]</m:t>
                        </m:r>
                      </m:den>
                    </m:f>
                  </m:oMath>
                </a14:m>
                <a:r>
                  <a:rPr lang="en-IQ" sz="1600" b="1" baseline="30000" dirty="0">
                    <a:solidFill>
                      <a:srgbClr val="C00000"/>
                    </a:solidFill>
                    <a:latin typeface="Times New Roman" panose="02020603050405020304" pitchFamily="18" charset="0"/>
                    <a:cs typeface="Times New Roman" panose="02020603050405020304" pitchFamily="18" charset="0"/>
                  </a:rPr>
                  <a:t>= </a:t>
                </a:r>
                <a:r>
                  <a:rPr lang="en-IQ" sz="1600" b="1" dirty="0">
                    <a:solidFill>
                      <a:srgbClr val="C00000"/>
                    </a:solidFill>
                    <a:latin typeface="Times New Roman" panose="02020603050405020304" pitchFamily="18" charset="0"/>
                    <a:cs typeface="Times New Roman" panose="02020603050405020304" pitchFamily="18" charset="0"/>
                  </a:rPr>
                  <a:t>K</a:t>
                </a:r>
                <a:r>
                  <a:rPr lang="en-IQ" sz="1600" b="1" baseline="-25000" dirty="0">
                    <a:solidFill>
                      <a:srgbClr val="C00000"/>
                    </a:solidFill>
                    <a:latin typeface="Times New Roman" panose="02020603050405020304" pitchFamily="18" charset="0"/>
                    <a:cs typeface="Times New Roman" panose="02020603050405020304" pitchFamily="18" charset="0"/>
                  </a:rPr>
                  <a:t>h</a:t>
                </a:r>
                <a:r>
                  <a:rPr lang="en-IQ" sz="1600" b="1" dirty="0">
                    <a:solidFill>
                      <a:srgbClr val="C00000"/>
                    </a:solidFill>
                    <a:latin typeface="Times New Roman" panose="02020603050405020304" pitchFamily="18" charset="0"/>
                    <a:cs typeface="Times New Roman" panose="02020603050405020304" pitchFamily="18" charset="0"/>
                  </a:rPr>
                  <a:t>……………………(3), since </a:t>
                </a:r>
                <a14:m>
                  <m:oMath xmlns:m="http://schemas.openxmlformats.org/officeDocument/2006/math">
                    <m:f>
                      <m:fPr>
                        <m:ctrlPr>
                          <a:rPr lang="en-IQ" sz="1600" b="1" i="1" smtClean="0">
                            <a:solidFill>
                              <a:srgbClr val="C00000"/>
                            </a:solidFill>
                            <a:latin typeface="Cambria Math" panose="02040503050406030204" pitchFamily="18" charset="0"/>
                            <a:cs typeface="Arial" panose="020B0604020202020204" pitchFamily="34" charset="0"/>
                          </a:rPr>
                        </m:ctrlPr>
                      </m:fPr>
                      <m:num>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a:rPr lang="en-US" sz="1600" b="1" i="0" smtClean="0">
                                <a:solidFill>
                                  <a:srgbClr val="C00000"/>
                                </a:solidFill>
                                <a:latin typeface="Cambria Math" panose="02040503050406030204" pitchFamily="18" charset="0"/>
                                <a:cs typeface="Arial" panose="020B0604020202020204" pitchFamily="34" charset="0"/>
                              </a:rPr>
                              <m:t>𝐇𝐂𝐍</m:t>
                            </m:r>
                          </m:e>
                        </m:d>
                      </m:num>
                      <m:den>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a:rPr lang="en-US" sz="1600" b="1" i="0" smtClean="0">
                                <a:solidFill>
                                  <a:srgbClr val="C00000"/>
                                </a:solidFill>
                                <a:latin typeface="Cambria Math" panose="02040503050406030204" pitchFamily="18" charset="0"/>
                                <a:cs typeface="Arial" panose="020B0604020202020204" pitchFamily="34" charset="0"/>
                              </a:rPr>
                              <m:t>𝐂𝐍</m:t>
                            </m:r>
                            <m:r>
                              <a:rPr lang="en-US" sz="1600" b="1" i="0" smtClean="0">
                                <a:solidFill>
                                  <a:srgbClr val="C00000"/>
                                </a:solidFill>
                                <a:latin typeface="Cambria Math" panose="02040503050406030204" pitchFamily="18" charset="0"/>
                                <a:cs typeface="Arial" panose="020B0604020202020204" pitchFamily="34" charset="0"/>
                              </a:rPr>
                              <m:t>−</m:t>
                            </m:r>
                          </m:e>
                        </m:d>
                        <m:r>
                          <a:rPr lang="en-US" sz="1600" b="1" i="1" smtClean="0">
                            <a:solidFill>
                              <a:srgbClr val="C00000"/>
                            </a:solidFill>
                            <a:latin typeface="Cambria Math" panose="02040503050406030204" pitchFamily="18" charset="0"/>
                            <a:cs typeface="Arial" panose="020B0604020202020204" pitchFamily="34" charset="0"/>
                          </a:rPr>
                          <m:t>[</m:t>
                        </m:r>
                        <m:r>
                          <a:rPr lang="en-US" sz="1600" b="1" i="1" smtClean="0">
                            <a:solidFill>
                              <a:srgbClr val="C00000"/>
                            </a:solidFill>
                            <a:latin typeface="Cambria Math" panose="02040503050406030204" pitchFamily="18" charset="0"/>
                            <a:cs typeface="Arial" panose="020B0604020202020204" pitchFamily="34" charset="0"/>
                          </a:rPr>
                          <m:t>𝑯</m:t>
                        </m:r>
                        <m:r>
                          <a:rPr lang="en-US" sz="1600" b="1" i="1" baseline="-25000" smtClean="0">
                            <a:solidFill>
                              <a:srgbClr val="C00000"/>
                            </a:solidFill>
                            <a:latin typeface="Cambria Math" panose="02040503050406030204" pitchFamily="18" charset="0"/>
                            <a:cs typeface="Arial" panose="020B0604020202020204" pitchFamily="34" charset="0"/>
                          </a:rPr>
                          <m:t>𝟑</m:t>
                        </m:r>
                        <m:r>
                          <a:rPr lang="en-US" sz="1600" b="1" i="1" smtClean="0">
                            <a:solidFill>
                              <a:srgbClr val="C00000"/>
                            </a:solidFill>
                            <a:latin typeface="Cambria Math" panose="02040503050406030204" pitchFamily="18" charset="0"/>
                            <a:cs typeface="Arial" panose="020B0604020202020204" pitchFamily="34" charset="0"/>
                          </a:rPr>
                          <m:t>𝑶</m:t>
                        </m:r>
                        <m:r>
                          <a:rPr lang="en-US" sz="1600" b="1" i="1" smtClean="0">
                            <a:solidFill>
                              <a:srgbClr val="C00000"/>
                            </a:solidFill>
                            <a:latin typeface="Cambria Math" panose="02040503050406030204" pitchFamily="18" charset="0"/>
                            <a:cs typeface="Arial" panose="020B0604020202020204" pitchFamily="34" charset="0"/>
                          </a:rPr>
                          <m:t>+]</m:t>
                        </m:r>
                      </m:den>
                    </m:f>
                  </m:oMath>
                </a14:m>
                <a:r>
                  <a:rPr lang="en-IQ" sz="1600" b="1" baseline="30000" dirty="0">
                    <a:solidFill>
                      <a:srgbClr val="C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IQ" sz="1600" b="1" i="1" smtClean="0">
                            <a:solidFill>
                              <a:srgbClr val="C00000"/>
                            </a:solidFill>
                            <a:latin typeface="Cambria Math" panose="02040503050406030204" pitchFamily="18" charset="0"/>
                            <a:cs typeface="Arial" panose="020B0604020202020204" pitchFamily="34" charset="0"/>
                          </a:rPr>
                        </m:ctrlPr>
                      </m:fPr>
                      <m:num>
                        <m:r>
                          <a:rPr lang="en-US" sz="1600" b="1" i="1" smtClean="0">
                            <a:solidFill>
                              <a:srgbClr val="C00000"/>
                            </a:solidFill>
                            <a:latin typeface="Cambria Math" panose="02040503050406030204" pitchFamily="18" charset="0"/>
                            <a:cs typeface="Arial" panose="020B0604020202020204" pitchFamily="34" charset="0"/>
                          </a:rPr>
                          <m:t>𝟏</m:t>
                        </m:r>
                      </m:num>
                      <m:den>
                        <m:r>
                          <a:rPr lang="en-US" sz="1600" b="1" i="1" smtClean="0">
                            <a:solidFill>
                              <a:srgbClr val="C00000"/>
                            </a:solidFill>
                            <a:latin typeface="Cambria Math" panose="02040503050406030204" pitchFamily="18" charset="0"/>
                            <a:cs typeface="Arial" panose="020B0604020202020204" pitchFamily="34" charset="0"/>
                          </a:rPr>
                          <m:t>𝑲𝒂</m:t>
                        </m:r>
                      </m:den>
                    </m:f>
                  </m:oMath>
                </a14:m>
                <a:endParaRPr lang="en-IQ" sz="1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31F0BE62-77F3-FF49-8466-30AFD0D467E5}"/>
                  </a:ext>
                </a:extLst>
              </p:cNvPr>
              <p:cNvSpPr>
                <a:spLocks noGrp="1" noRot="1" noChangeAspect="1" noMove="1" noResize="1" noEditPoints="1" noAdjustHandles="1" noChangeArrowheads="1" noChangeShapeType="1" noTextEdit="1"/>
              </p:cNvSpPr>
              <p:nvPr>
                <p:ph idx="1"/>
              </p:nvPr>
            </p:nvSpPr>
            <p:spPr>
              <a:xfrm>
                <a:off x="114300" y="-9780"/>
                <a:ext cx="11963400" cy="6731255"/>
              </a:xfrm>
              <a:blipFill>
                <a:blip r:embed="rId2"/>
                <a:stretch>
                  <a:fillRect l="-318" t="-188" r="-106"/>
                </a:stretch>
              </a:blipFill>
            </p:spPr>
            <p:txBody>
              <a:bodyPr/>
              <a:lstStyle/>
              <a:p>
                <a:r>
                  <a:rPr lang="en-IQ">
                    <a:noFill/>
                  </a:rPr>
                  <a:t> </a:t>
                </a:r>
              </a:p>
            </p:txBody>
          </p:sp>
        </mc:Fallback>
      </mc:AlternateContent>
      <p:sp>
        <p:nvSpPr>
          <p:cNvPr id="2" name="Slide Number Placeholder 1">
            <a:extLst>
              <a:ext uri="{FF2B5EF4-FFF2-40B4-BE49-F238E27FC236}">
                <a16:creationId xmlns:a16="http://schemas.microsoft.com/office/drawing/2014/main" id="{A060A6A2-79F6-7A4A-BEE3-72AEEC504480}"/>
              </a:ext>
            </a:extLst>
          </p:cNvPr>
          <p:cNvSpPr>
            <a:spLocks noGrp="1"/>
          </p:cNvSpPr>
          <p:nvPr>
            <p:ph type="sldNum" sz="quarter" idx="12"/>
          </p:nvPr>
        </p:nvSpPr>
        <p:spPr/>
        <p:txBody>
          <a:bodyPr/>
          <a:lstStyle/>
          <a:p>
            <a:fld id="{6922B37E-6FAD-AE4E-AFEB-EA2EE6BF0F32}" type="slidenum">
              <a:rPr lang="en-IQ" smtClean="0"/>
              <a:t>67</a:t>
            </a:fld>
            <a:endParaRPr lang="en-IQ"/>
          </a:p>
        </p:txBody>
      </p:sp>
      <p:pic>
        <p:nvPicPr>
          <p:cNvPr id="4" name="Picture 3">
            <a:extLst>
              <a:ext uri="{FF2B5EF4-FFF2-40B4-BE49-F238E27FC236}">
                <a16:creationId xmlns:a16="http://schemas.microsoft.com/office/drawing/2014/main" id="{BF0FF500-EF6C-9C40-B6DD-7983EEC5162E}"/>
              </a:ext>
            </a:extLst>
          </p:cNvPr>
          <p:cNvPicPr>
            <a:picLocks noChangeAspect="1"/>
          </p:cNvPicPr>
          <p:nvPr/>
        </p:nvPicPr>
        <p:blipFill rotWithShape="1">
          <a:blip r:embed="rId3"/>
          <a:srcRect l="10450" t="30854" r="12573" b="25113"/>
          <a:stretch/>
        </p:blipFill>
        <p:spPr>
          <a:xfrm>
            <a:off x="4215703" y="1348590"/>
            <a:ext cx="3206496" cy="321364"/>
          </a:xfrm>
          <a:prstGeom prst="rect">
            <a:avLst/>
          </a:prstGeom>
          <a:ln>
            <a:solidFill>
              <a:srgbClr val="C00000"/>
            </a:solidFill>
          </a:ln>
        </p:spPr>
      </p:pic>
      <p:pic>
        <p:nvPicPr>
          <p:cNvPr id="5" name="Picture 4">
            <a:extLst>
              <a:ext uri="{FF2B5EF4-FFF2-40B4-BE49-F238E27FC236}">
                <a16:creationId xmlns:a16="http://schemas.microsoft.com/office/drawing/2014/main" id="{12F9EA27-72C8-9D48-BB18-FE65EF6666B8}"/>
              </a:ext>
            </a:extLst>
          </p:cNvPr>
          <p:cNvPicPr>
            <a:picLocks noChangeAspect="1"/>
          </p:cNvPicPr>
          <p:nvPr/>
        </p:nvPicPr>
        <p:blipFill>
          <a:blip r:embed="rId4"/>
          <a:stretch>
            <a:fillRect/>
          </a:stretch>
        </p:blipFill>
        <p:spPr>
          <a:xfrm>
            <a:off x="3377067" y="2170495"/>
            <a:ext cx="1993900" cy="318716"/>
          </a:xfrm>
          <a:prstGeom prst="rect">
            <a:avLst/>
          </a:prstGeom>
          <a:ln>
            <a:solidFill>
              <a:srgbClr val="C00000"/>
            </a:solidFill>
          </a:ln>
        </p:spPr>
      </p:pic>
      <p:pic>
        <p:nvPicPr>
          <p:cNvPr id="6" name="Picture 5">
            <a:extLst>
              <a:ext uri="{FF2B5EF4-FFF2-40B4-BE49-F238E27FC236}">
                <a16:creationId xmlns:a16="http://schemas.microsoft.com/office/drawing/2014/main" id="{8C8D654A-DB6E-A343-8642-492F8967B3B0}"/>
              </a:ext>
            </a:extLst>
          </p:cNvPr>
          <p:cNvPicPr>
            <a:picLocks noChangeAspect="1"/>
          </p:cNvPicPr>
          <p:nvPr/>
        </p:nvPicPr>
        <p:blipFill rotWithShape="1">
          <a:blip r:embed="rId5"/>
          <a:srcRect l="14110" t="24625" r="16908" b="24766"/>
          <a:stretch/>
        </p:blipFill>
        <p:spPr>
          <a:xfrm>
            <a:off x="6096000" y="2170495"/>
            <a:ext cx="2926080" cy="321364"/>
          </a:xfrm>
          <a:prstGeom prst="rect">
            <a:avLst/>
          </a:prstGeom>
          <a:ln>
            <a:solidFill>
              <a:srgbClr val="C00000"/>
            </a:solidFill>
          </a:ln>
        </p:spPr>
      </p:pic>
    </p:spTree>
    <p:extLst>
      <p:ext uri="{BB962C8B-B14F-4D97-AF65-F5344CB8AC3E}">
        <p14:creationId xmlns:p14="http://schemas.microsoft.com/office/powerpoint/2010/main" val="1955357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C5F2E82-DA70-3B46-B936-C7950F3F1FE4}"/>
                  </a:ext>
                </a:extLst>
              </p:cNvPr>
              <p:cNvSpPr>
                <a:spLocks noGrp="1"/>
              </p:cNvSpPr>
              <p:nvPr>
                <p:ph idx="1"/>
              </p:nvPr>
            </p:nvSpPr>
            <p:spPr>
              <a:xfrm>
                <a:off x="0" y="145212"/>
                <a:ext cx="12192000" cy="6334702"/>
              </a:xfrm>
              <a:ln>
                <a:noFill/>
              </a:ln>
            </p:spPr>
            <p:txBody>
              <a:bodyPr>
                <a:normAutofit/>
              </a:bodyPr>
              <a:lstStyle/>
              <a:p>
                <a:r>
                  <a:rPr lang="en-IQ" sz="1800" dirty="0">
                    <a:latin typeface="Times New Roman" panose="02020603050405020304" pitchFamily="18" charset="0"/>
                    <a:cs typeface="Times New Roman" panose="02020603050405020304" pitchFamily="18" charset="0"/>
                  </a:rPr>
                  <a:t>Where K</a:t>
                </a:r>
                <a:r>
                  <a:rPr lang="en-IQ" sz="1800" baseline="-25000" dirty="0">
                    <a:latin typeface="Times New Roman" panose="02020603050405020304" pitchFamily="18" charset="0"/>
                    <a:cs typeface="Times New Roman" panose="02020603050405020304" pitchFamily="18" charset="0"/>
                  </a:rPr>
                  <a:t>a</a:t>
                </a:r>
                <a:r>
                  <a:rPr lang="en-IQ" sz="1800" dirty="0">
                    <a:latin typeface="Times New Roman" panose="02020603050405020304" pitchFamily="18" charset="0"/>
                    <a:cs typeface="Times New Roman" panose="02020603050405020304" pitchFamily="18" charset="0"/>
                  </a:rPr>
                  <a:t> is the ionization of cons</a:t>
                </a:r>
                <a:r>
                  <a:rPr lang="en-US" sz="1800" dirty="0">
                    <a:latin typeface="Times New Roman" panose="02020603050405020304" pitchFamily="18" charset="0"/>
                    <a:cs typeface="Times New Roman" panose="02020603050405020304" pitchFamily="18" charset="0"/>
                  </a:rPr>
                  <a:t>ta</a:t>
                </a:r>
                <a:r>
                  <a:rPr lang="en-IQ" sz="1800" dirty="0">
                    <a:latin typeface="Times New Roman" panose="02020603050405020304" pitchFamily="18" charset="0"/>
                    <a:cs typeface="Times New Roman" panose="02020603050405020304" pitchFamily="18" charset="0"/>
                  </a:rPr>
                  <a:t>nt of HCN, then, </a:t>
                </a:r>
              </a:p>
              <a:p>
                <a:pPr marL="0" indent="0" algn="ctr">
                  <a:buNone/>
                </a:pP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d>
                          <m:dPr>
                            <m:begChr m:val="["/>
                            <m:endChr m:val="]"/>
                            <m:ctrlPr>
                              <a:rPr lang="en-US" sz="1800" b="1" i="1" smtClean="0">
                                <a:solidFill>
                                  <a:srgbClr val="C00000"/>
                                </a:solidFill>
                                <a:latin typeface="Cambria Math" panose="02040503050406030204" pitchFamily="18" charset="0"/>
                                <a:cs typeface="Arial" panose="020B0604020202020204" pitchFamily="34" charset="0"/>
                              </a:rPr>
                            </m:ctrlPr>
                          </m:dPr>
                          <m:e>
                            <m:r>
                              <a:rPr lang="en-US" sz="1800" b="1" i="0" smtClean="0">
                                <a:solidFill>
                                  <a:srgbClr val="C00000"/>
                                </a:solidFill>
                                <a:latin typeface="Cambria Math" panose="02040503050406030204" pitchFamily="18" charset="0"/>
                                <a:cs typeface="Arial" panose="020B0604020202020204" pitchFamily="34" charset="0"/>
                              </a:rPr>
                              <m:t>𝐇𝐂𝐍</m:t>
                            </m:r>
                          </m:e>
                        </m:d>
                        <m:r>
                          <a:rPr lang="en-US" sz="1800" b="1" i="0" smtClean="0">
                            <a:solidFill>
                              <a:srgbClr val="C00000"/>
                            </a:solidFill>
                            <a:latin typeface="Cambria Math" panose="02040503050406030204" pitchFamily="18" charset="0"/>
                            <a:cs typeface="Arial" panose="020B0604020202020204" pitchFamily="34" charset="0"/>
                          </a:rPr>
                          <m:t>[</m:t>
                        </m:r>
                        <m:r>
                          <a:rPr lang="en-US" sz="1800" b="1" i="0" smtClean="0">
                            <a:solidFill>
                              <a:srgbClr val="C00000"/>
                            </a:solidFill>
                            <a:latin typeface="Cambria Math" panose="02040503050406030204" pitchFamily="18" charset="0"/>
                            <a:cs typeface="Arial" panose="020B0604020202020204" pitchFamily="34" charset="0"/>
                          </a:rPr>
                          <m:t>𝐊𝐰</m:t>
                        </m:r>
                        <m:r>
                          <a:rPr lang="en-US" sz="1800" b="1" i="0" smtClean="0">
                            <a:solidFill>
                              <a:srgbClr val="C00000"/>
                            </a:solidFill>
                            <a:latin typeface="Cambria Math" panose="02040503050406030204" pitchFamily="18" charset="0"/>
                            <a:cs typeface="Arial" panose="020B0604020202020204" pitchFamily="34" charset="0"/>
                          </a:rPr>
                          <m:t>]</m:t>
                        </m:r>
                      </m:num>
                      <m:den>
                        <m:d>
                          <m:dPr>
                            <m:begChr m:val="["/>
                            <m:endChr m:val="]"/>
                            <m:ctrlPr>
                              <a:rPr lang="en-US" sz="1800" b="1" i="1" smtClean="0">
                                <a:solidFill>
                                  <a:srgbClr val="C00000"/>
                                </a:solidFill>
                                <a:latin typeface="Cambria Math" panose="02040503050406030204" pitchFamily="18" charset="0"/>
                                <a:cs typeface="Arial" panose="020B0604020202020204" pitchFamily="34" charset="0"/>
                              </a:rPr>
                            </m:ctrlPr>
                          </m:dPr>
                          <m:e>
                            <m:r>
                              <a:rPr lang="en-US" sz="1800" b="1" i="0" smtClean="0">
                                <a:solidFill>
                                  <a:srgbClr val="C00000"/>
                                </a:solidFill>
                                <a:latin typeface="Cambria Math" panose="02040503050406030204" pitchFamily="18" charset="0"/>
                                <a:cs typeface="Arial" panose="020B0604020202020204" pitchFamily="34" charset="0"/>
                              </a:rPr>
                              <m:t>𝐂𝐍</m:t>
                            </m:r>
                            <m:r>
                              <a:rPr lang="en-US" sz="1800" b="1" i="0" smtClean="0">
                                <a:solidFill>
                                  <a:srgbClr val="C00000"/>
                                </a:solidFill>
                                <a:latin typeface="Cambria Math" panose="02040503050406030204" pitchFamily="18" charset="0"/>
                                <a:cs typeface="Arial" panose="020B0604020202020204" pitchFamily="34" charset="0"/>
                              </a:rPr>
                              <m:t>−</m:t>
                            </m:r>
                          </m:e>
                        </m:d>
                        <m:r>
                          <a:rPr lang="en-US" sz="1800" b="1" i="1" smtClean="0">
                            <a:solidFill>
                              <a:srgbClr val="C00000"/>
                            </a:solidFill>
                            <a:latin typeface="Cambria Math" panose="02040503050406030204" pitchFamily="18" charset="0"/>
                            <a:cs typeface="Arial" panose="020B0604020202020204" pitchFamily="34" charset="0"/>
                          </a:rPr>
                          <m:t>[</m:t>
                        </m:r>
                        <m:r>
                          <a:rPr lang="en-US" sz="1800" b="1" i="1" smtClean="0">
                            <a:solidFill>
                              <a:srgbClr val="C00000"/>
                            </a:solidFill>
                            <a:latin typeface="Cambria Math" panose="02040503050406030204" pitchFamily="18" charset="0"/>
                            <a:cs typeface="Arial" panose="020B0604020202020204" pitchFamily="34" charset="0"/>
                          </a:rPr>
                          <m:t>𝑯</m:t>
                        </m:r>
                        <m:r>
                          <a:rPr lang="en-US" sz="1800" b="1" i="1" baseline="-25000" smtClean="0">
                            <a:solidFill>
                              <a:srgbClr val="C00000"/>
                            </a:solidFill>
                            <a:latin typeface="Cambria Math" panose="02040503050406030204" pitchFamily="18" charset="0"/>
                            <a:cs typeface="Arial" panose="020B0604020202020204" pitchFamily="34" charset="0"/>
                          </a:rPr>
                          <m:t>𝟑</m:t>
                        </m:r>
                        <m:r>
                          <a:rPr lang="en-US" sz="1800" b="1" i="1" smtClean="0">
                            <a:solidFill>
                              <a:srgbClr val="C00000"/>
                            </a:solidFill>
                            <a:latin typeface="Cambria Math" panose="02040503050406030204" pitchFamily="18" charset="0"/>
                            <a:cs typeface="Arial" panose="020B0604020202020204" pitchFamily="34" charset="0"/>
                          </a:rPr>
                          <m:t>𝑶</m:t>
                        </m:r>
                        <m:r>
                          <a:rPr lang="en-US" sz="1800" b="1" i="1" smtClean="0">
                            <a:solidFill>
                              <a:srgbClr val="C00000"/>
                            </a:solidFill>
                            <a:latin typeface="Cambria Math" panose="02040503050406030204" pitchFamily="18" charset="0"/>
                            <a:cs typeface="Arial" panose="020B0604020202020204" pitchFamily="34" charset="0"/>
                          </a:rPr>
                          <m:t>+]</m:t>
                        </m:r>
                      </m:den>
                    </m:f>
                    <m:r>
                      <a:rPr lang="en-US" sz="1800" b="1" i="1" smtClean="0">
                        <a:solidFill>
                          <a:srgbClr val="C00000"/>
                        </a:solidFill>
                        <a:latin typeface="Cambria Math" panose="02040503050406030204" pitchFamily="18" charset="0"/>
                        <a:cs typeface="Arial" panose="020B0604020202020204" pitchFamily="34" charset="0"/>
                      </a:rPr>
                      <m:t>= </m:t>
                    </m:r>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𝑲</m:t>
                        </m:r>
                        <m:r>
                          <a:rPr lang="en-US" sz="1800" b="1" i="1" baseline="-25000" smtClean="0">
                            <a:solidFill>
                              <a:srgbClr val="C00000"/>
                            </a:solidFill>
                            <a:latin typeface="Cambria Math" panose="02040503050406030204" pitchFamily="18" charset="0"/>
                            <a:cs typeface="Arial" panose="020B0604020202020204" pitchFamily="34" charset="0"/>
                          </a:rPr>
                          <m:t>𝒘</m:t>
                        </m:r>
                      </m:num>
                      <m:den>
                        <m:r>
                          <a:rPr lang="en-US" sz="1800" b="1" i="0" smtClean="0">
                            <a:solidFill>
                              <a:srgbClr val="C00000"/>
                            </a:solidFill>
                            <a:latin typeface="Cambria Math" panose="02040503050406030204" pitchFamily="18" charset="0"/>
                            <a:cs typeface="Arial" panose="020B0604020202020204" pitchFamily="34" charset="0"/>
                          </a:rPr>
                          <m:t>𝐊</m:t>
                        </m:r>
                        <m:r>
                          <a:rPr lang="en-US" sz="1800" b="1" i="1" smtClean="0">
                            <a:solidFill>
                              <a:srgbClr val="C00000"/>
                            </a:solidFill>
                            <a:latin typeface="Cambria Math" panose="02040503050406030204" pitchFamily="18" charset="0"/>
                            <a:cs typeface="Arial" panose="020B0604020202020204" pitchFamily="34" charset="0"/>
                          </a:rPr>
                          <m:t>𝒂</m:t>
                        </m:r>
                      </m:den>
                    </m:f>
                  </m:oMath>
                </a14:m>
                <a:r>
                  <a:rPr lang="en-IQ" sz="1800" b="1" baseline="30000" dirty="0">
                    <a:solidFill>
                      <a:srgbClr val="C00000"/>
                    </a:solidFill>
                    <a:latin typeface="Times New Roman" panose="02020603050405020304" pitchFamily="18" charset="0"/>
                    <a:cs typeface="Times New Roman" panose="02020603050405020304" pitchFamily="18" charset="0"/>
                  </a:rPr>
                  <a:t>     </a:t>
                </a:r>
                <a:r>
                  <a:rPr lang="en-IQ" sz="1800" b="1" dirty="0">
                    <a:solidFill>
                      <a:srgbClr val="C00000"/>
                    </a:solidFill>
                    <a:latin typeface="Times New Roman" panose="02020603050405020304" pitchFamily="18" charset="0"/>
                    <a:cs typeface="Times New Roman" panose="02020603050405020304" pitchFamily="18" charset="0"/>
                  </a:rPr>
                  <a:t>= </a:t>
                </a:r>
                <a:r>
                  <a:rPr lang="en-IQ" sz="1800" b="1" baseline="30000" dirty="0">
                    <a:solidFill>
                      <a:srgbClr val="C00000"/>
                    </a:solidFill>
                    <a:latin typeface="Times New Roman" panose="02020603050405020304" pitchFamily="18" charset="0"/>
                    <a:cs typeface="Times New Roman" panose="02020603050405020304" pitchFamily="18" charset="0"/>
                  </a:rPr>
                  <a:t>    </a:t>
                </a:r>
                <a:r>
                  <a:rPr lang="en-IQ" sz="1800" b="1" dirty="0">
                    <a:solidFill>
                      <a:srgbClr val="C00000"/>
                    </a:solidFill>
                    <a:latin typeface="Times New Roman" panose="02020603050405020304" pitchFamily="18" charset="0"/>
                    <a:cs typeface="Times New Roman" panose="02020603050405020304" pitchFamily="18" charset="0"/>
                  </a:rPr>
                  <a:t> K</a:t>
                </a:r>
                <a:r>
                  <a:rPr lang="en-IQ" sz="1800" b="1" baseline="-25000" dirty="0">
                    <a:solidFill>
                      <a:srgbClr val="C00000"/>
                    </a:solidFill>
                    <a:latin typeface="Times New Roman" panose="02020603050405020304" pitchFamily="18" charset="0"/>
                    <a:cs typeface="Times New Roman" panose="02020603050405020304" pitchFamily="18" charset="0"/>
                  </a:rPr>
                  <a:t>h</a:t>
                </a:r>
                <a:r>
                  <a:rPr lang="en-IQ" sz="1800" b="1" dirty="0">
                    <a:solidFill>
                      <a:srgbClr val="C00000"/>
                    </a:solidFill>
                    <a:latin typeface="Times New Roman" panose="02020603050405020304" pitchFamily="18" charset="0"/>
                    <a:cs typeface="Times New Roman" panose="02020603050405020304" pitchFamily="18" charset="0"/>
                  </a:rPr>
                  <a:t>…………..(4)</a:t>
                </a:r>
              </a:p>
              <a:p>
                <a:r>
                  <a:rPr lang="en-IQ" sz="1800" dirty="0">
                    <a:latin typeface="Times New Roman" panose="02020603050405020304" pitchFamily="18" charset="0"/>
                    <a:cs typeface="Times New Roman" panose="02020603050405020304" pitchFamily="18" charset="0"/>
                  </a:rPr>
                  <a:t>When the ratio K</a:t>
                </a:r>
                <a:r>
                  <a:rPr lang="en-IQ" sz="1800" baseline="-25000" dirty="0">
                    <a:latin typeface="Times New Roman" panose="02020603050405020304" pitchFamily="18" charset="0"/>
                    <a:cs typeface="Times New Roman" panose="02020603050405020304" pitchFamily="18" charset="0"/>
                  </a:rPr>
                  <a:t>w</a:t>
                </a:r>
                <a:r>
                  <a:rPr lang="en-IQ" sz="1800" dirty="0">
                    <a:latin typeface="Times New Roman" panose="02020603050405020304" pitchFamily="18" charset="0"/>
                    <a:cs typeface="Times New Roman" panose="02020603050405020304" pitchFamily="18" charset="0"/>
                  </a:rPr>
                  <a:t>/K</a:t>
                </a:r>
                <a:r>
                  <a:rPr lang="en-IQ" sz="1800" baseline="-25000" dirty="0">
                    <a:latin typeface="Times New Roman" panose="02020603050405020304" pitchFamily="18" charset="0"/>
                    <a:cs typeface="Times New Roman" panose="02020603050405020304" pitchFamily="18" charset="0"/>
                  </a:rPr>
                  <a:t>a</a:t>
                </a:r>
                <a:r>
                  <a:rPr lang="en-IQ" sz="1800" dirty="0">
                    <a:latin typeface="Times New Roman" panose="02020603050405020304" pitchFamily="18" charset="0"/>
                    <a:cs typeface="Times New Roman" panose="02020603050405020304" pitchFamily="18" charset="0"/>
                  </a:rPr>
                  <a:t> is subsitiuted in equation (2) we obtain: </a:t>
                </a:r>
              </a:p>
              <a:p>
                <a:pPr marL="0" indent="0" algn="ctr">
                  <a:buNone/>
                </a:pP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d>
                          <m:dPr>
                            <m:begChr m:val="["/>
                            <m:endChr m:val="]"/>
                            <m:ctrlPr>
                              <a:rPr lang="en-US" sz="1800" b="1" i="1" smtClean="0">
                                <a:solidFill>
                                  <a:srgbClr val="C00000"/>
                                </a:solidFill>
                                <a:latin typeface="Cambria Math" panose="02040503050406030204" pitchFamily="18" charset="0"/>
                                <a:cs typeface="Arial" panose="020B0604020202020204" pitchFamily="34" charset="0"/>
                              </a:rPr>
                            </m:ctrlPr>
                          </m:dPr>
                          <m:e>
                            <m:r>
                              <a:rPr lang="en-US" sz="1800" b="1" i="0" smtClean="0">
                                <a:solidFill>
                                  <a:srgbClr val="C00000"/>
                                </a:solidFill>
                                <a:latin typeface="Cambria Math" panose="02040503050406030204" pitchFamily="18" charset="0"/>
                                <a:cs typeface="Arial" panose="020B0604020202020204" pitchFamily="34" charset="0"/>
                              </a:rPr>
                              <m:t>𝐇𝐂𝐍</m:t>
                            </m:r>
                          </m:e>
                        </m:d>
                        <m:r>
                          <a:rPr lang="en-US" sz="1800" b="1" i="0" smtClean="0">
                            <a:solidFill>
                              <a:srgbClr val="C00000"/>
                            </a:solidFill>
                            <a:latin typeface="Cambria Math" panose="02040503050406030204" pitchFamily="18" charset="0"/>
                            <a:cs typeface="Arial" panose="020B0604020202020204" pitchFamily="34" charset="0"/>
                          </a:rPr>
                          <m:t>[</m:t>
                        </m:r>
                        <m:r>
                          <a:rPr lang="en-US" sz="1800" b="1" i="0" smtClean="0">
                            <a:solidFill>
                              <a:srgbClr val="C00000"/>
                            </a:solidFill>
                            <a:latin typeface="Cambria Math" panose="02040503050406030204" pitchFamily="18" charset="0"/>
                            <a:cs typeface="Arial" panose="020B0604020202020204" pitchFamily="34" charset="0"/>
                          </a:rPr>
                          <m:t>𝐎𝐇</m:t>
                        </m:r>
                        <m:r>
                          <a:rPr lang="en-US" sz="1800" b="1" i="0" smtClean="0">
                            <a:solidFill>
                              <a:srgbClr val="C00000"/>
                            </a:solidFill>
                            <a:latin typeface="Cambria Math" panose="02040503050406030204" pitchFamily="18" charset="0"/>
                            <a:cs typeface="Arial" panose="020B0604020202020204" pitchFamily="34" charset="0"/>
                          </a:rPr>
                          <m:t>−]</m:t>
                        </m:r>
                      </m:num>
                      <m:den>
                        <m:d>
                          <m:dPr>
                            <m:begChr m:val="["/>
                            <m:endChr m:val="]"/>
                            <m:ctrlPr>
                              <a:rPr lang="en-US" sz="1800" b="1" i="1" smtClean="0">
                                <a:solidFill>
                                  <a:srgbClr val="C00000"/>
                                </a:solidFill>
                                <a:latin typeface="Cambria Math" panose="02040503050406030204" pitchFamily="18" charset="0"/>
                                <a:cs typeface="Arial" panose="020B0604020202020204" pitchFamily="34" charset="0"/>
                              </a:rPr>
                            </m:ctrlPr>
                          </m:dPr>
                          <m:e>
                            <m:r>
                              <a:rPr lang="en-US" sz="1800" b="1" i="0" smtClean="0">
                                <a:solidFill>
                                  <a:srgbClr val="C00000"/>
                                </a:solidFill>
                                <a:latin typeface="Cambria Math" panose="02040503050406030204" pitchFamily="18" charset="0"/>
                                <a:cs typeface="Arial" panose="020B0604020202020204" pitchFamily="34" charset="0"/>
                              </a:rPr>
                              <m:t>𝐂𝐍</m:t>
                            </m:r>
                            <m:r>
                              <a:rPr lang="en-US" sz="1800" b="1" i="0" smtClean="0">
                                <a:solidFill>
                                  <a:srgbClr val="C00000"/>
                                </a:solidFill>
                                <a:latin typeface="Cambria Math" panose="02040503050406030204" pitchFamily="18" charset="0"/>
                                <a:cs typeface="Arial" panose="020B0604020202020204" pitchFamily="34" charset="0"/>
                              </a:rPr>
                              <m:t>−</m:t>
                            </m:r>
                          </m:e>
                        </m:d>
                      </m:den>
                    </m:f>
                    <m:r>
                      <a:rPr lang="en-US" sz="1800" b="1" i="1" smtClean="0">
                        <a:solidFill>
                          <a:srgbClr val="C00000"/>
                        </a:solidFill>
                        <a:latin typeface="Cambria Math" panose="02040503050406030204" pitchFamily="18" charset="0"/>
                        <a:cs typeface="Arial" panose="020B0604020202020204" pitchFamily="34" charset="0"/>
                      </a:rPr>
                      <m:t>= </m:t>
                    </m:r>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𝑲</m:t>
                        </m:r>
                        <m:r>
                          <a:rPr lang="en-US" sz="1800" b="1" i="1" baseline="-25000" smtClean="0">
                            <a:solidFill>
                              <a:srgbClr val="C00000"/>
                            </a:solidFill>
                            <a:latin typeface="Cambria Math" panose="02040503050406030204" pitchFamily="18" charset="0"/>
                            <a:cs typeface="Arial" panose="020B0604020202020204" pitchFamily="34" charset="0"/>
                          </a:rPr>
                          <m:t>𝒘</m:t>
                        </m:r>
                      </m:num>
                      <m:den>
                        <m:r>
                          <a:rPr lang="en-US" sz="1800" b="1" i="0" smtClean="0">
                            <a:solidFill>
                              <a:srgbClr val="C00000"/>
                            </a:solidFill>
                            <a:latin typeface="Cambria Math" panose="02040503050406030204" pitchFamily="18" charset="0"/>
                            <a:cs typeface="Arial" panose="020B0604020202020204" pitchFamily="34" charset="0"/>
                          </a:rPr>
                          <m:t>𝐊</m:t>
                        </m:r>
                        <m:r>
                          <a:rPr lang="en-US" sz="1800" b="1" i="1" smtClean="0">
                            <a:solidFill>
                              <a:srgbClr val="C00000"/>
                            </a:solidFill>
                            <a:latin typeface="Cambria Math" panose="02040503050406030204" pitchFamily="18" charset="0"/>
                            <a:cs typeface="Arial" panose="020B0604020202020204" pitchFamily="34" charset="0"/>
                          </a:rPr>
                          <m:t>𝒂</m:t>
                        </m:r>
                      </m:den>
                    </m:f>
                  </m:oMath>
                </a14:m>
                <a:r>
                  <a:rPr lang="en-IQ" sz="1800" b="1" baseline="30000" dirty="0">
                    <a:solidFill>
                      <a:srgbClr val="C00000"/>
                    </a:solidFill>
                    <a:latin typeface="Times New Roman" panose="02020603050405020304" pitchFamily="18" charset="0"/>
                    <a:cs typeface="Times New Roman" panose="02020603050405020304" pitchFamily="18" charset="0"/>
                  </a:rPr>
                  <a:t>     </a:t>
                </a:r>
                <a:r>
                  <a:rPr lang="en-IQ" sz="1800" b="1" dirty="0">
                    <a:solidFill>
                      <a:srgbClr val="C00000"/>
                    </a:solidFill>
                    <a:latin typeface="Times New Roman" panose="02020603050405020304" pitchFamily="18" charset="0"/>
                    <a:cs typeface="Times New Roman" panose="02020603050405020304" pitchFamily="18" charset="0"/>
                  </a:rPr>
                  <a:t>=  </a:t>
                </a:r>
                <a:r>
                  <a:rPr lang="en-IQ" sz="1800" b="1" baseline="30000" dirty="0">
                    <a:solidFill>
                      <a:srgbClr val="C00000"/>
                    </a:solidFill>
                    <a:latin typeface="Times New Roman" panose="02020603050405020304" pitchFamily="18" charset="0"/>
                    <a:cs typeface="Times New Roman" panose="02020603050405020304" pitchFamily="18" charset="0"/>
                  </a:rPr>
                  <a:t>   </a:t>
                </a:r>
                <a:r>
                  <a:rPr lang="en-IQ" sz="1800" b="1" dirty="0">
                    <a:solidFill>
                      <a:srgbClr val="C00000"/>
                    </a:solidFill>
                    <a:latin typeface="Times New Roman" panose="02020603050405020304" pitchFamily="18" charset="0"/>
                    <a:cs typeface="Times New Roman" panose="02020603050405020304" pitchFamily="18" charset="0"/>
                  </a:rPr>
                  <a:t> K</a:t>
                </a:r>
                <a:r>
                  <a:rPr lang="en-IQ" sz="1800" b="1" baseline="-25000" dirty="0">
                    <a:solidFill>
                      <a:srgbClr val="C00000"/>
                    </a:solidFill>
                    <a:latin typeface="Times New Roman" panose="02020603050405020304" pitchFamily="18" charset="0"/>
                    <a:cs typeface="Times New Roman" panose="02020603050405020304" pitchFamily="18" charset="0"/>
                  </a:rPr>
                  <a:t>h</a:t>
                </a:r>
                <a:r>
                  <a:rPr lang="en-IQ" sz="1800" b="1" dirty="0">
                    <a:solidFill>
                      <a:srgbClr val="C00000"/>
                    </a:solidFill>
                    <a:latin typeface="Times New Roman" panose="02020603050405020304" pitchFamily="18" charset="0"/>
                    <a:cs typeface="Times New Roman" panose="02020603050405020304" pitchFamily="18" charset="0"/>
                  </a:rPr>
                  <a:t>…………..(5)</a:t>
                </a:r>
              </a:p>
              <a:p>
                <a:r>
                  <a:rPr lang="en-US" sz="1800" dirty="0">
                    <a:effectLst/>
                    <a:latin typeface="Times New Roman" panose="02020603050405020304" pitchFamily="18" charset="0"/>
                    <a:ea typeface="Calibri" panose="020F0502020204030204" pitchFamily="34" charset="0"/>
                    <a:cs typeface="Arial" panose="020B0604020202020204" pitchFamily="34" charset="0"/>
                  </a:rPr>
                  <a:t>In the hydrolysis reaction [HCN]=[OH] ,and assuming complete ionization of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NaCN</a:t>
                </a:r>
                <a:r>
                  <a:rPr lang="en-US" sz="1800" dirty="0">
                    <a:effectLst/>
                    <a:latin typeface="Times New Roman" panose="02020603050405020304" pitchFamily="18" charset="0"/>
                    <a:ea typeface="Calibri" panose="020F0502020204030204" pitchFamily="34" charset="0"/>
                    <a:cs typeface="Arial" panose="020B0604020202020204" pitchFamily="34" charset="0"/>
                  </a:rPr>
                  <a:t> and the conversion of CN</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to HCN is relatively small , the molar conc. of CN</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ion well approximately be the same as that of salt: so that [CN</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]=C</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S</a:t>
                </a:r>
                <a:r>
                  <a:rPr lang="en-US" sz="1800" dirty="0">
                    <a:effectLst/>
                    <a:latin typeface="Times New Roman" panose="02020603050405020304" pitchFamily="18" charset="0"/>
                    <a:ea typeface="Calibri" panose="020F0502020204030204" pitchFamily="34" charset="0"/>
                    <a:cs typeface="Arial" panose="020B0604020202020204" pitchFamily="34" charset="0"/>
                  </a:rPr>
                  <a:t> where Cs is the conc. of the salt in mol/L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L="0" indent="0" algn="ctr">
                  <a:buNone/>
                </a:pP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 </m:t>
                        </m:r>
                        <m:d>
                          <m:dPr>
                            <m:begChr m:val="["/>
                            <m:endChr m:val="]"/>
                            <m:ctrlPr>
                              <a:rPr lang="en-US" sz="1800" b="1" i="1" smtClean="0">
                                <a:solidFill>
                                  <a:srgbClr val="C00000"/>
                                </a:solidFill>
                                <a:latin typeface="Cambria Math" panose="02040503050406030204" pitchFamily="18" charset="0"/>
                                <a:cs typeface="Arial" panose="020B0604020202020204" pitchFamily="34" charset="0"/>
                              </a:rPr>
                            </m:ctrlPr>
                          </m:dPr>
                          <m:e>
                            <m:r>
                              <a:rPr lang="en-US" sz="1800" b="1" i="0" smtClean="0">
                                <a:solidFill>
                                  <a:srgbClr val="C00000"/>
                                </a:solidFill>
                                <a:latin typeface="Cambria Math" panose="02040503050406030204" pitchFamily="18" charset="0"/>
                                <a:cs typeface="Arial" panose="020B0604020202020204" pitchFamily="34" charset="0"/>
                              </a:rPr>
                              <m:t>𝐎𝐇</m:t>
                            </m:r>
                            <m:r>
                              <a:rPr lang="en-US" sz="1800" b="1" i="0" smtClean="0">
                                <a:solidFill>
                                  <a:srgbClr val="C00000"/>
                                </a:solidFill>
                                <a:latin typeface="Cambria Math" panose="02040503050406030204" pitchFamily="18" charset="0"/>
                                <a:cs typeface="Arial" panose="020B0604020202020204" pitchFamily="34" charset="0"/>
                              </a:rPr>
                              <m:t>−</m:t>
                            </m:r>
                          </m:e>
                        </m:d>
                        <m:r>
                          <a:rPr lang="en-US" sz="1800" b="1" i="1" baseline="30000" smtClean="0">
                            <a:solidFill>
                              <a:srgbClr val="C00000"/>
                            </a:solidFill>
                            <a:latin typeface="Cambria Math" panose="02040503050406030204" pitchFamily="18" charset="0"/>
                            <a:cs typeface="Arial" panose="020B0604020202020204" pitchFamily="34" charset="0"/>
                          </a:rPr>
                          <m:t>𝟐</m:t>
                        </m:r>
                      </m:num>
                      <m:den>
                        <m:r>
                          <a:rPr lang="en-US" sz="1800" b="1" i="1" smtClean="0">
                            <a:solidFill>
                              <a:srgbClr val="C00000"/>
                            </a:solidFill>
                            <a:latin typeface="Cambria Math" panose="02040503050406030204" pitchFamily="18" charset="0"/>
                            <a:cs typeface="Arial" panose="020B0604020202020204" pitchFamily="34" charset="0"/>
                          </a:rPr>
                          <m:t>𝑪𝒔</m:t>
                        </m:r>
                      </m:den>
                    </m:f>
                    <m:r>
                      <a:rPr lang="en-US" sz="1800" b="1" i="1" smtClean="0">
                        <a:solidFill>
                          <a:srgbClr val="C00000"/>
                        </a:solidFill>
                        <a:latin typeface="Cambria Math" panose="02040503050406030204" pitchFamily="18" charset="0"/>
                        <a:cs typeface="Arial" panose="020B0604020202020204" pitchFamily="34" charset="0"/>
                      </a:rPr>
                      <m:t>= </m:t>
                    </m:r>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𝑲</m:t>
                        </m:r>
                        <m:r>
                          <a:rPr lang="en-US" sz="1800" b="1" i="1" baseline="-25000" smtClean="0">
                            <a:solidFill>
                              <a:srgbClr val="C00000"/>
                            </a:solidFill>
                            <a:latin typeface="Cambria Math" panose="02040503050406030204" pitchFamily="18" charset="0"/>
                            <a:cs typeface="Arial" panose="020B0604020202020204" pitchFamily="34" charset="0"/>
                          </a:rPr>
                          <m:t>𝒘</m:t>
                        </m:r>
                      </m:num>
                      <m:den>
                        <m:r>
                          <a:rPr lang="en-US" sz="1800" b="1" i="0" smtClean="0">
                            <a:solidFill>
                              <a:srgbClr val="C00000"/>
                            </a:solidFill>
                            <a:latin typeface="Cambria Math" panose="02040503050406030204" pitchFamily="18" charset="0"/>
                            <a:cs typeface="Arial" panose="020B0604020202020204" pitchFamily="34" charset="0"/>
                          </a:rPr>
                          <m:t>𝐊</m:t>
                        </m:r>
                        <m:r>
                          <a:rPr lang="en-US" sz="1800" b="1" i="1" smtClean="0">
                            <a:solidFill>
                              <a:srgbClr val="C00000"/>
                            </a:solidFill>
                            <a:latin typeface="Cambria Math" panose="02040503050406030204" pitchFamily="18" charset="0"/>
                            <a:cs typeface="Arial" panose="020B0604020202020204" pitchFamily="34" charset="0"/>
                          </a:rPr>
                          <m:t>𝒂</m:t>
                        </m:r>
                        <m:r>
                          <a:rPr lang="en-US" sz="1800" b="1" i="1" smtClean="0">
                            <a:solidFill>
                              <a:srgbClr val="C00000"/>
                            </a:solidFill>
                            <a:latin typeface="Cambria Math" panose="02040503050406030204" pitchFamily="18" charset="0"/>
                            <a:cs typeface="Arial" panose="020B0604020202020204" pitchFamily="34" charset="0"/>
                          </a:rPr>
                          <m:t> </m:t>
                        </m:r>
                      </m:den>
                    </m:f>
                  </m:oMath>
                </a14:m>
                <a:r>
                  <a:rPr lang="en-IQ" sz="1800" b="1" baseline="30000" dirty="0">
                    <a:solidFill>
                      <a:srgbClr val="C00000"/>
                    </a:solidFill>
                    <a:latin typeface="Times New Roman" panose="02020603050405020304" pitchFamily="18" charset="0"/>
                    <a:cs typeface="Times New Roman" panose="02020603050405020304" pitchFamily="18" charset="0"/>
                  </a:rPr>
                  <a:t>      =   …………………. </a:t>
                </a:r>
                <a:r>
                  <a:rPr lang="en-IQ" sz="1800" b="1" dirty="0">
                    <a:solidFill>
                      <a:srgbClr val="C00000"/>
                    </a:solidFill>
                    <a:latin typeface="Times New Roman" panose="02020603050405020304" pitchFamily="18" charset="0"/>
                    <a:cs typeface="Times New Roman" panose="02020603050405020304" pitchFamily="18" charset="0"/>
                  </a:rPr>
                  <a:t>(6)</a:t>
                </a:r>
              </a:p>
              <a:p>
                <a:pPr marL="0" indent="0" algn="ctr">
                  <a:buNone/>
                </a:pPr>
                <a:r>
                  <a:rPr lang="en-IQ" sz="1800" b="1" dirty="0">
                    <a:solidFill>
                      <a:srgbClr val="C00000"/>
                    </a:solidFill>
                    <a:latin typeface="Times New Roman" panose="02020603050405020304" pitchFamily="18" charset="0"/>
                    <a:cs typeface="Times New Roman" panose="02020603050405020304" pitchFamily="18" charset="0"/>
                  </a:rPr>
                  <a:t>[OH</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a:t>
                </a:r>
                <a:r>
                  <a:rPr lang="en-IQ" sz="1800" b="1" baseline="30000" dirty="0">
                    <a:solidFill>
                      <a:srgbClr val="C00000"/>
                    </a:solidFill>
                    <a:latin typeface="Times New Roman" panose="02020603050405020304" pitchFamily="18" charset="0"/>
                    <a:cs typeface="Times New Roman" panose="02020603050405020304" pitchFamily="18" charset="0"/>
                  </a:rPr>
                  <a:t>2</a:t>
                </a:r>
                <a:r>
                  <a:rPr lang="en-IQ" sz="1800" b="1"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0" smtClean="0">
                            <a:solidFill>
                              <a:srgbClr val="C00000"/>
                            </a:solidFill>
                            <a:latin typeface="Cambria Math" panose="02040503050406030204" pitchFamily="18" charset="0"/>
                            <a:cs typeface="Arial" panose="020B0604020202020204" pitchFamily="34" charset="0"/>
                          </a:rPr>
                          <m:t>𝐊</m:t>
                        </m:r>
                        <m:r>
                          <a:rPr lang="en-US" sz="1800" b="1" i="0" baseline="-25000" smtClean="0">
                            <a:solidFill>
                              <a:srgbClr val="C00000"/>
                            </a:solidFill>
                            <a:latin typeface="Cambria Math" panose="02040503050406030204" pitchFamily="18" charset="0"/>
                            <a:cs typeface="Arial" panose="020B0604020202020204" pitchFamily="34" charset="0"/>
                          </a:rPr>
                          <m:t>𝐰</m:t>
                        </m:r>
                        <m:r>
                          <a:rPr lang="en-US" sz="1800" b="1" i="0" smtClean="0">
                            <a:solidFill>
                              <a:srgbClr val="C00000"/>
                            </a:solidFill>
                            <a:latin typeface="Cambria Math" panose="02040503050406030204" pitchFamily="18" charset="0"/>
                            <a:cs typeface="Arial" panose="020B0604020202020204" pitchFamily="34" charset="0"/>
                          </a:rPr>
                          <m:t> </m:t>
                        </m:r>
                        <m:r>
                          <a:rPr lang="en-US" sz="1800" b="1" i="0" smtClean="0">
                            <a:solidFill>
                              <a:srgbClr val="C00000"/>
                            </a:solidFill>
                            <a:latin typeface="Cambria Math" panose="02040503050406030204" pitchFamily="18" charset="0"/>
                            <a:cs typeface="Arial" panose="020B0604020202020204" pitchFamily="34" charset="0"/>
                          </a:rPr>
                          <m:t>𝐂𝐬</m:t>
                        </m:r>
                      </m:num>
                      <m:den>
                        <m:r>
                          <a:rPr lang="en-US" sz="1800" b="1" i="1" smtClean="0">
                            <a:solidFill>
                              <a:srgbClr val="C00000"/>
                            </a:solidFill>
                            <a:latin typeface="Cambria Math" panose="02040503050406030204" pitchFamily="18" charset="0"/>
                            <a:cs typeface="Arial" panose="020B0604020202020204" pitchFamily="34" charset="0"/>
                          </a:rPr>
                          <m:t>𝑲</m:t>
                        </m:r>
                        <m:r>
                          <a:rPr lang="en-US" sz="1800" b="1" i="1" baseline="-25000" smtClean="0">
                            <a:solidFill>
                              <a:srgbClr val="C00000"/>
                            </a:solidFill>
                            <a:latin typeface="Cambria Math" panose="02040503050406030204" pitchFamily="18" charset="0"/>
                            <a:cs typeface="Arial" panose="020B0604020202020204" pitchFamily="34" charset="0"/>
                          </a:rPr>
                          <m:t>𝒂</m:t>
                        </m:r>
                      </m:den>
                    </m:f>
                  </m:oMath>
                </a14:m>
                <a:r>
                  <a:rPr lang="en-IQ" sz="1800" b="1" dirty="0">
                    <a:solidFill>
                      <a:srgbClr val="C00000"/>
                    </a:solidFill>
                    <a:latin typeface="Times New Roman" panose="02020603050405020304" pitchFamily="18" charset="0"/>
                    <a:cs typeface="Times New Roman" panose="02020603050405020304" pitchFamily="18" charset="0"/>
                  </a:rPr>
                  <a:t>……………(7)</a:t>
                </a:r>
              </a:p>
              <a:p>
                <a:pPr marL="0" indent="0">
                  <a:buNone/>
                </a:pPr>
                <a:r>
                  <a:rPr lang="en-IQ" sz="1800" b="1" dirty="0">
                    <a:solidFill>
                      <a:srgbClr val="C00000"/>
                    </a:solidFill>
                    <a:latin typeface="Times New Roman" panose="02020603050405020304" pitchFamily="18" charset="0"/>
                    <a:cs typeface="Times New Roman" panose="02020603050405020304" pitchFamily="18" charset="0"/>
                  </a:rPr>
                  <a:t>Converting [OH</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 to K</a:t>
                </a:r>
                <a:r>
                  <a:rPr lang="en-IQ" sz="1800" b="1" baseline="-25000" dirty="0">
                    <a:solidFill>
                      <a:srgbClr val="C00000"/>
                    </a:solidFill>
                    <a:latin typeface="Times New Roman" panose="02020603050405020304" pitchFamily="18" charset="0"/>
                    <a:cs typeface="Times New Roman" panose="02020603050405020304" pitchFamily="18" charset="0"/>
                  </a:rPr>
                  <a:t>w</a:t>
                </a:r>
                <a:r>
                  <a:rPr lang="en-IQ" sz="1800" b="1" dirty="0">
                    <a:solidFill>
                      <a:srgbClr val="C00000"/>
                    </a:solidFill>
                    <a:latin typeface="Times New Roman" panose="02020603050405020304" pitchFamily="18" charset="0"/>
                    <a:cs typeface="Times New Roman" panose="02020603050405020304" pitchFamily="18" charset="0"/>
                  </a:rPr>
                  <a:t>/[H</a:t>
                </a:r>
                <a:r>
                  <a:rPr lang="en-IQ" sz="1800" b="1" baseline="-25000" dirty="0">
                    <a:solidFill>
                      <a:srgbClr val="C00000"/>
                    </a:solidFill>
                    <a:latin typeface="Times New Roman" panose="02020603050405020304" pitchFamily="18" charset="0"/>
                    <a:cs typeface="Times New Roman" panose="02020603050405020304" pitchFamily="18" charset="0"/>
                  </a:rPr>
                  <a:t>3</a:t>
                </a:r>
                <a:r>
                  <a:rPr lang="en-IQ" sz="1800" b="1" dirty="0">
                    <a:solidFill>
                      <a:srgbClr val="C00000"/>
                    </a:solidFill>
                    <a:latin typeface="Times New Roman" panose="02020603050405020304" pitchFamily="18" charset="0"/>
                    <a:cs typeface="Times New Roman" panose="02020603050405020304" pitchFamily="18" charset="0"/>
                  </a:rPr>
                  <a:t>O</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 gives:</a:t>
                </a:r>
              </a:p>
              <a:p>
                <a:pPr marL="0" indent="0">
                  <a:buNone/>
                </a:pP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d>
                          <m:dPr>
                            <m:ctrlPr>
                              <a:rPr lang="en-US" sz="1800" b="1" i="1" smtClean="0">
                                <a:solidFill>
                                  <a:srgbClr val="C00000"/>
                                </a:solidFill>
                                <a:latin typeface="Cambria Math" panose="02040503050406030204" pitchFamily="18" charset="0"/>
                                <a:cs typeface="Arial" panose="020B0604020202020204" pitchFamily="34" charset="0"/>
                              </a:rPr>
                            </m:ctrlPr>
                          </m:dPr>
                          <m:e>
                            <m:r>
                              <a:rPr lang="en-US" sz="1800" b="1" i="0" smtClean="0">
                                <a:solidFill>
                                  <a:srgbClr val="C00000"/>
                                </a:solidFill>
                                <a:latin typeface="Cambria Math" panose="02040503050406030204" pitchFamily="18" charset="0"/>
                                <a:cs typeface="Arial" panose="020B0604020202020204" pitchFamily="34" charset="0"/>
                              </a:rPr>
                              <m:t>𝐊</m:t>
                            </m:r>
                            <m:r>
                              <a:rPr lang="en-US" sz="1800" b="1" i="0" baseline="-25000" smtClean="0">
                                <a:solidFill>
                                  <a:srgbClr val="C00000"/>
                                </a:solidFill>
                                <a:latin typeface="Cambria Math" panose="02040503050406030204" pitchFamily="18" charset="0"/>
                                <a:cs typeface="Arial" panose="020B0604020202020204" pitchFamily="34" charset="0"/>
                              </a:rPr>
                              <m:t>𝐰</m:t>
                            </m:r>
                          </m:e>
                        </m:d>
                        <m:r>
                          <a:rPr lang="en-US" sz="1800" b="1" i="1" baseline="30000" smtClean="0">
                            <a:solidFill>
                              <a:srgbClr val="C00000"/>
                            </a:solidFill>
                            <a:latin typeface="Cambria Math" panose="02040503050406030204" pitchFamily="18" charset="0"/>
                            <a:cs typeface="Arial" panose="020B0604020202020204" pitchFamily="34" charset="0"/>
                          </a:rPr>
                          <m:t>𝟐</m:t>
                        </m:r>
                      </m:num>
                      <m:den>
                        <m:d>
                          <m:dPr>
                            <m:begChr m:val="["/>
                            <m:endChr m:val="]"/>
                            <m:ctrlPr>
                              <a:rPr lang="en-US" sz="1800" b="1" i="1" smtClean="0">
                                <a:solidFill>
                                  <a:srgbClr val="C00000"/>
                                </a:solidFill>
                                <a:latin typeface="Cambria Math" panose="02040503050406030204" pitchFamily="18" charset="0"/>
                                <a:cs typeface="Arial" panose="020B0604020202020204" pitchFamily="34" charset="0"/>
                              </a:rPr>
                            </m:ctrlPr>
                          </m:dPr>
                          <m:e>
                            <m:r>
                              <a:rPr lang="en-US" sz="1800" b="1" i="0" smtClean="0">
                                <a:solidFill>
                                  <a:srgbClr val="C00000"/>
                                </a:solidFill>
                                <a:latin typeface="Cambria Math" panose="02040503050406030204" pitchFamily="18" charset="0"/>
                                <a:cs typeface="Arial" panose="020B0604020202020204" pitchFamily="34" charset="0"/>
                              </a:rPr>
                              <m:t>𝐇</m:t>
                            </m:r>
                            <m:r>
                              <a:rPr lang="en-US" sz="1800" b="1" i="0" baseline="-25000" smtClean="0">
                                <a:solidFill>
                                  <a:srgbClr val="C00000"/>
                                </a:solidFill>
                                <a:latin typeface="Cambria Math" panose="02040503050406030204" pitchFamily="18" charset="0"/>
                                <a:cs typeface="Arial" panose="020B0604020202020204" pitchFamily="34" charset="0"/>
                              </a:rPr>
                              <m:t>𝟑</m:t>
                            </m:r>
                            <m:r>
                              <a:rPr lang="en-US" sz="1800" b="1" i="0" smtClean="0">
                                <a:solidFill>
                                  <a:srgbClr val="C00000"/>
                                </a:solidFill>
                                <a:latin typeface="Cambria Math" panose="02040503050406030204" pitchFamily="18" charset="0"/>
                                <a:cs typeface="Arial" panose="020B0604020202020204" pitchFamily="34" charset="0"/>
                              </a:rPr>
                              <m:t>𝐎</m:t>
                            </m:r>
                            <m:r>
                              <a:rPr lang="en-US" sz="1800" b="1" i="0" smtClean="0">
                                <a:solidFill>
                                  <a:srgbClr val="C00000"/>
                                </a:solidFill>
                                <a:latin typeface="Cambria Math" panose="02040503050406030204" pitchFamily="18" charset="0"/>
                                <a:cs typeface="Arial" panose="020B0604020202020204" pitchFamily="34" charset="0"/>
                              </a:rPr>
                              <m:t>−</m:t>
                            </m:r>
                          </m:e>
                        </m:d>
                        <m:r>
                          <a:rPr lang="en-US" sz="1800" b="1" i="1" baseline="30000" smtClean="0">
                            <a:solidFill>
                              <a:srgbClr val="C00000"/>
                            </a:solidFill>
                            <a:latin typeface="Cambria Math" panose="02040503050406030204" pitchFamily="18" charset="0"/>
                            <a:cs typeface="Arial" panose="020B0604020202020204" pitchFamily="34" charset="0"/>
                          </a:rPr>
                          <m:t>𝟐</m:t>
                        </m:r>
                      </m:den>
                    </m:f>
                  </m:oMath>
                </a14:m>
                <a:r>
                  <a:rPr lang="en-IQ" sz="1800" b="1" dirty="0">
                    <a:solidFill>
                      <a:srgbClr val="C000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0" smtClean="0">
                            <a:solidFill>
                              <a:srgbClr val="C00000"/>
                            </a:solidFill>
                            <a:latin typeface="Cambria Math" panose="02040503050406030204" pitchFamily="18" charset="0"/>
                            <a:cs typeface="Arial" panose="020B0604020202020204" pitchFamily="34" charset="0"/>
                          </a:rPr>
                          <m:t>𝐊</m:t>
                        </m:r>
                        <m:r>
                          <a:rPr lang="en-US" sz="1800" b="1" i="0" baseline="-25000" smtClean="0">
                            <a:solidFill>
                              <a:srgbClr val="C00000"/>
                            </a:solidFill>
                            <a:latin typeface="Cambria Math" panose="02040503050406030204" pitchFamily="18" charset="0"/>
                            <a:cs typeface="Arial" panose="020B0604020202020204" pitchFamily="34" charset="0"/>
                          </a:rPr>
                          <m:t>𝐰</m:t>
                        </m:r>
                        <m:r>
                          <a:rPr lang="en-US" sz="1800" b="1" i="0" smtClean="0">
                            <a:solidFill>
                              <a:srgbClr val="C00000"/>
                            </a:solidFill>
                            <a:latin typeface="Cambria Math" panose="02040503050406030204" pitchFamily="18" charset="0"/>
                            <a:cs typeface="Arial" panose="020B0604020202020204" pitchFamily="34" charset="0"/>
                          </a:rPr>
                          <m:t> </m:t>
                        </m:r>
                        <m:r>
                          <a:rPr lang="en-US" sz="1800" b="1" i="0" smtClean="0">
                            <a:solidFill>
                              <a:srgbClr val="C00000"/>
                            </a:solidFill>
                            <a:latin typeface="Cambria Math" panose="02040503050406030204" pitchFamily="18" charset="0"/>
                            <a:cs typeface="Arial" panose="020B0604020202020204" pitchFamily="34" charset="0"/>
                          </a:rPr>
                          <m:t>𝐂𝐬</m:t>
                        </m:r>
                      </m:num>
                      <m:den>
                        <m:r>
                          <a:rPr lang="en-US" sz="1800" b="1" i="1" smtClean="0">
                            <a:solidFill>
                              <a:srgbClr val="C00000"/>
                            </a:solidFill>
                            <a:latin typeface="Cambria Math" panose="02040503050406030204" pitchFamily="18" charset="0"/>
                            <a:cs typeface="Arial" panose="020B0604020202020204" pitchFamily="34" charset="0"/>
                          </a:rPr>
                          <m:t>   </m:t>
                        </m:r>
                        <m:r>
                          <a:rPr lang="en-US" sz="1800" b="1" i="1" smtClean="0">
                            <a:solidFill>
                              <a:srgbClr val="C00000"/>
                            </a:solidFill>
                            <a:latin typeface="Cambria Math" panose="02040503050406030204" pitchFamily="18" charset="0"/>
                            <a:cs typeface="Arial" panose="020B0604020202020204" pitchFamily="34" charset="0"/>
                          </a:rPr>
                          <m:t>𝑲𝒂</m:t>
                        </m:r>
                        <m:r>
                          <a:rPr lang="en-US" sz="1800" b="1" i="1" smtClean="0">
                            <a:solidFill>
                              <a:srgbClr val="C00000"/>
                            </a:solidFill>
                            <a:latin typeface="Cambria Math" panose="02040503050406030204" pitchFamily="18" charset="0"/>
                            <a:cs typeface="Arial" panose="020B0604020202020204" pitchFamily="34" charset="0"/>
                          </a:rPr>
                          <m:t>   </m:t>
                        </m:r>
                      </m:den>
                    </m:f>
                  </m:oMath>
                </a14:m>
                <a:r>
                  <a:rPr lang="en-IQ" sz="1800" b="1" dirty="0">
                    <a:solidFill>
                      <a:srgbClr val="C00000"/>
                    </a:solidFill>
                    <a:latin typeface="Times New Roman" panose="02020603050405020304" pitchFamily="18" charset="0"/>
                    <a:cs typeface="Times New Roman" panose="02020603050405020304" pitchFamily="18" charset="0"/>
                  </a:rPr>
                  <a:t>    and           [H</a:t>
                </a:r>
                <a:r>
                  <a:rPr lang="en-IQ" sz="1800" b="1" baseline="-25000" dirty="0">
                    <a:solidFill>
                      <a:srgbClr val="C00000"/>
                    </a:solidFill>
                    <a:latin typeface="Times New Roman" panose="02020603050405020304" pitchFamily="18" charset="0"/>
                    <a:cs typeface="Times New Roman" panose="02020603050405020304" pitchFamily="18" charset="0"/>
                  </a:rPr>
                  <a:t>3</a:t>
                </a:r>
                <a:r>
                  <a:rPr lang="en-IQ" sz="1800" b="1" dirty="0">
                    <a:solidFill>
                      <a:srgbClr val="C00000"/>
                    </a:solidFill>
                    <a:latin typeface="Times New Roman" panose="02020603050405020304" pitchFamily="18" charset="0"/>
                    <a:cs typeface="Times New Roman" panose="02020603050405020304" pitchFamily="18" charset="0"/>
                  </a:rPr>
                  <a:t>O</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IQ" sz="1800" b="1" i="1" smtClean="0">
                            <a:solidFill>
                              <a:srgbClr val="C00000"/>
                            </a:solidFill>
                            <a:latin typeface="Cambria Math" panose="02040503050406030204" pitchFamily="18" charset="0"/>
                            <a:cs typeface="Times New Roman" panose="02020603050405020304" pitchFamily="18" charset="0"/>
                          </a:rPr>
                        </m:ctrlPr>
                      </m:radPr>
                      <m:deg/>
                      <m:e>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0" smtClean="0">
                                <a:solidFill>
                                  <a:srgbClr val="C00000"/>
                                </a:solidFill>
                                <a:latin typeface="Cambria Math" panose="02040503050406030204" pitchFamily="18" charset="0"/>
                                <a:cs typeface="Arial" panose="020B0604020202020204" pitchFamily="34" charset="0"/>
                              </a:rPr>
                              <m:t>𝐊</m:t>
                            </m:r>
                            <m:r>
                              <a:rPr lang="en-US" sz="1800" b="1" i="0" baseline="-25000" smtClean="0">
                                <a:solidFill>
                                  <a:srgbClr val="C00000"/>
                                </a:solidFill>
                                <a:latin typeface="Cambria Math" panose="02040503050406030204" pitchFamily="18" charset="0"/>
                                <a:cs typeface="Arial" panose="020B0604020202020204" pitchFamily="34" charset="0"/>
                              </a:rPr>
                              <m:t>𝐰</m:t>
                            </m:r>
                            <m:r>
                              <a:rPr lang="en-US" sz="1800" b="1" i="1" smtClean="0">
                                <a:solidFill>
                                  <a:srgbClr val="C00000"/>
                                </a:solidFill>
                                <a:latin typeface="Cambria Math" panose="02040503050406030204" pitchFamily="18" charset="0"/>
                                <a:cs typeface="Arial" panose="020B0604020202020204" pitchFamily="34" charset="0"/>
                              </a:rPr>
                              <m:t>𝑲</m:t>
                            </m:r>
                            <m:r>
                              <a:rPr lang="en-US" sz="1800" b="1" i="1" baseline="-25000" smtClean="0">
                                <a:solidFill>
                                  <a:srgbClr val="C00000"/>
                                </a:solidFill>
                                <a:latin typeface="Cambria Math" panose="02040503050406030204" pitchFamily="18" charset="0"/>
                                <a:cs typeface="Arial" panose="020B0604020202020204" pitchFamily="34" charset="0"/>
                              </a:rPr>
                              <m:t>𝒂</m:t>
                            </m:r>
                          </m:num>
                          <m:den>
                            <m:r>
                              <a:rPr lang="en-US" sz="1800" b="1" i="0" smtClean="0">
                                <a:solidFill>
                                  <a:srgbClr val="C00000"/>
                                </a:solidFill>
                                <a:latin typeface="Cambria Math" panose="02040503050406030204" pitchFamily="18" charset="0"/>
                                <a:cs typeface="Arial" panose="020B0604020202020204" pitchFamily="34" charset="0"/>
                              </a:rPr>
                              <m:t>𝐂</m:t>
                            </m:r>
                            <m:r>
                              <a:rPr lang="en-US" sz="1800" b="1" i="0" baseline="-25000" smtClean="0">
                                <a:solidFill>
                                  <a:srgbClr val="C00000"/>
                                </a:solidFill>
                                <a:latin typeface="Cambria Math" panose="02040503050406030204" pitchFamily="18" charset="0"/>
                                <a:cs typeface="Arial" panose="020B0604020202020204" pitchFamily="34" charset="0"/>
                              </a:rPr>
                              <m:t>𝐬</m:t>
                            </m:r>
                          </m:den>
                        </m:f>
                      </m:e>
                    </m:rad>
                  </m:oMath>
                </a14:m>
                <a:r>
                  <a:rPr lang="en-IQ" sz="1800" b="1" dirty="0">
                    <a:solidFill>
                      <a:srgbClr val="C00000"/>
                    </a:solidFill>
                    <a:latin typeface="Times New Roman" panose="02020603050405020304" pitchFamily="18" charset="0"/>
                    <a:cs typeface="Times New Roman" panose="02020603050405020304" pitchFamily="18" charset="0"/>
                  </a:rPr>
                  <a:t>………………(8)</a:t>
                </a:r>
              </a:p>
              <a:p>
                <a:pPr marL="0" indent="0" algn="ctr">
                  <a:buNone/>
                </a:pPr>
                <a:r>
                  <a:rPr lang="en-IQ" sz="1800" b="1" dirty="0">
                    <a:solidFill>
                      <a:srgbClr val="C00000"/>
                    </a:solidFill>
                    <a:latin typeface="Times New Roman" panose="02020603050405020304" pitchFamily="18" charset="0"/>
                    <a:cs typeface="Times New Roman" panose="02020603050405020304" pitchFamily="18" charset="0"/>
                  </a:rPr>
                  <a:t>pH= -log[H</a:t>
                </a:r>
                <a:r>
                  <a:rPr lang="en-IQ" sz="1800" b="1" baseline="-25000" dirty="0">
                    <a:solidFill>
                      <a:srgbClr val="C00000"/>
                    </a:solidFill>
                    <a:latin typeface="Times New Roman" panose="02020603050405020304" pitchFamily="18" charset="0"/>
                    <a:cs typeface="Times New Roman" panose="02020603050405020304" pitchFamily="18" charset="0"/>
                  </a:rPr>
                  <a:t>3</a:t>
                </a:r>
                <a:r>
                  <a:rPr lang="en-IQ" sz="1800" b="1" dirty="0">
                    <a:solidFill>
                      <a:srgbClr val="C00000"/>
                    </a:solidFill>
                    <a:latin typeface="Times New Roman" panose="02020603050405020304" pitchFamily="18" charset="0"/>
                    <a:cs typeface="Times New Roman" panose="02020603050405020304" pitchFamily="18" charset="0"/>
                  </a:rPr>
                  <a:t>O</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 ½(-log </a:t>
                </a: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0" smtClean="0">
                            <a:solidFill>
                              <a:srgbClr val="C00000"/>
                            </a:solidFill>
                            <a:latin typeface="Cambria Math" panose="02040503050406030204" pitchFamily="18" charset="0"/>
                            <a:cs typeface="Arial" panose="020B0604020202020204" pitchFamily="34" charset="0"/>
                          </a:rPr>
                          <m:t>𝐊</m:t>
                        </m:r>
                        <m:r>
                          <a:rPr lang="en-US" sz="1800" b="1" i="0" baseline="-25000" smtClean="0">
                            <a:solidFill>
                              <a:srgbClr val="C00000"/>
                            </a:solidFill>
                            <a:latin typeface="Cambria Math" panose="02040503050406030204" pitchFamily="18" charset="0"/>
                            <a:cs typeface="Arial" panose="020B0604020202020204" pitchFamily="34" charset="0"/>
                          </a:rPr>
                          <m:t>𝐰</m:t>
                        </m:r>
                        <m:r>
                          <a:rPr lang="en-US" sz="1800" b="1" i="1" smtClean="0">
                            <a:solidFill>
                              <a:srgbClr val="C00000"/>
                            </a:solidFill>
                            <a:latin typeface="Cambria Math" panose="02040503050406030204" pitchFamily="18" charset="0"/>
                            <a:cs typeface="Arial" panose="020B0604020202020204" pitchFamily="34" charset="0"/>
                          </a:rPr>
                          <m:t>𝑲</m:t>
                        </m:r>
                        <m:r>
                          <a:rPr lang="en-US" sz="1800" b="1" i="1" baseline="-25000" smtClean="0">
                            <a:solidFill>
                              <a:srgbClr val="C00000"/>
                            </a:solidFill>
                            <a:latin typeface="Cambria Math" panose="02040503050406030204" pitchFamily="18" charset="0"/>
                            <a:cs typeface="Arial" panose="020B0604020202020204" pitchFamily="34" charset="0"/>
                          </a:rPr>
                          <m:t>𝒂</m:t>
                        </m:r>
                      </m:num>
                      <m:den>
                        <m:r>
                          <a:rPr lang="en-US" sz="1800" b="1" i="0" smtClean="0">
                            <a:solidFill>
                              <a:srgbClr val="C00000"/>
                            </a:solidFill>
                            <a:latin typeface="Cambria Math" panose="02040503050406030204" pitchFamily="18" charset="0"/>
                            <a:cs typeface="Arial" panose="020B0604020202020204" pitchFamily="34" charset="0"/>
                          </a:rPr>
                          <m:t>𝐂</m:t>
                        </m:r>
                        <m:r>
                          <a:rPr lang="en-US" sz="1800" b="1" i="0" baseline="-25000" smtClean="0">
                            <a:solidFill>
                              <a:srgbClr val="C00000"/>
                            </a:solidFill>
                            <a:latin typeface="Cambria Math" panose="02040503050406030204" pitchFamily="18" charset="0"/>
                            <a:cs typeface="Arial" panose="020B0604020202020204" pitchFamily="34" charset="0"/>
                          </a:rPr>
                          <m:t>𝐬</m:t>
                        </m:r>
                      </m:den>
                    </m:f>
                  </m:oMath>
                </a14:m>
                <a:r>
                  <a:rPr lang="en-IQ" sz="1800" b="1" dirty="0">
                    <a:solidFill>
                      <a:srgbClr val="C00000"/>
                    </a:solidFill>
                    <a:latin typeface="Times New Roman" panose="02020603050405020304" pitchFamily="18" charset="0"/>
                    <a:cs typeface="Times New Roman" panose="02020603050405020304" pitchFamily="18" charset="0"/>
                  </a:rPr>
                  <a:t> )</a:t>
                </a:r>
              </a:p>
              <a:p>
                <a:pPr marL="0" indent="0" algn="ctr">
                  <a:buNone/>
                </a:pPr>
                <a:r>
                  <a:rPr lang="en-IQ" sz="1800" b="1" dirty="0">
                    <a:solidFill>
                      <a:srgbClr val="C00000"/>
                    </a:solidFill>
                    <a:latin typeface="Times New Roman" panose="02020603050405020304" pitchFamily="18" charset="0"/>
                    <a:cs typeface="Times New Roman" panose="02020603050405020304" pitchFamily="18" charset="0"/>
                  </a:rPr>
                  <a:t>pH= ½ (-log </a:t>
                </a:r>
                <a14:m>
                  <m:oMath xmlns:m="http://schemas.openxmlformats.org/officeDocument/2006/math">
                    <m:r>
                      <a:rPr lang="en-US" sz="1800" b="1" i="0" smtClean="0">
                        <a:solidFill>
                          <a:srgbClr val="C00000"/>
                        </a:solidFill>
                        <a:latin typeface="Cambria Math" panose="02040503050406030204" pitchFamily="18" charset="0"/>
                        <a:cs typeface="Arial" panose="020B0604020202020204" pitchFamily="34" charset="0"/>
                      </a:rPr>
                      <m:t>𝐊</m:t>
                    </m:r>
                    <m:r>
                      <a:rPr lang="en-US" sz="1800" b="1" i="0" baseline="-25000" smtClean="0">
                        <a:solidFill>
                          <a:srgbClr val="C00000"/>
                        </a:solidFill>
                        <a:latin typeface="Cambria Math" panose="02040503050406030204" pitchFamily="18" charset="0"/>
                        <a:cs typeface="Arial" panose="020B0604020202020204" pitchFamily="34" charset="0"/>
                      </a:rPr>
                      <m:t>𝐰</m:t>
                    </m:r>
                    <m:r>
                      <a:rPr lang="en-US" sz="1800" b="1" i="1" baseline="-25000" smtClean="0">
                        <a:solidFill>
                          <a:srgbClr val="C00000"/>
                        </a:solidFill>
                        <a:latin typeface="Cambria Math" panose="02040503050406030204" pitchFamily="18" charset="0"/>
                        <a:cs typeface="Arial" panose="020B0604020202020204" pitchFamily="34" charset="0"/>
                      </a:rPr>
                      <m:t> </m:t>
                    </m:r>
                    <m:r>
                      <a:rPr lang="en-US" sz="1800" b="1" i="1" smtClean="0">
                        <a:solidFill>
                          <a:srgbClr val="C00000"/>
                        </a:solidFill>
                        <a:latin typeface="Cambria Math" panose="02040503050406030204" pitchFamily="18" charset="0"/>
                        <a:cs typeface="Arial" panose="020B0604020202020204" pitchFamily="34" charset="0"/>
                      </a:rPr>
                      <m:t>−</m:t>
                    </m:r>
                  </m:oMath>
                </a14:m>
                <a:r>
                  <a:rPr lang="en-IQ" sz="1800" b="1" dirty="0">
                    <a:solidFill>
                      <a:srgbClr val="C00000"/>
                    </a:solidFill>
                    <a:latin typeface="Times New Roman" panose="02020603050405020304" pitchFamily="18" charset="0"/>
                    <a:cs typeface="Times New Roman" panose="02020603050405020304" pitchFamily="18" charset="0"/>
                  </a:rPr>
                  <a:t> log </a:t>
                </a:r>
                <a14:m>
                  <m:oMath xmlns:m="http://schemas.openxmlformats.org/officeDocument/2006/math">
                    <m:r>
                      <a:rPr lang="en-US" sz="1800" b="1" i="1" smtClean="0">
                        <a:solidFill>
                          <a:srgbClr val="C00000"/>
                        </a:solidFill>
                        <a:latin typeface="Cambria Math" panose="02040503050406030204" pitchFamily="18" charset="0"/>
                        <a:cs typeface="Arial" panose="020B0604020202020204" pitchFamily="34" charset="0"/>
                      </a:rPr>
                      <m:t>𝑲</m:t>
                    </m:r>
                    <m:r>
                      <a:rPr lang="en-US" sz="1800" b="1" i="1" baseline="-25000" smtClean="0">
                        <a:solidFill>
                          <a:srgbClr val="C00000"/>
                        </a:solidFill>
                        <a:latin typeface="Cambria Math" panose="02040503050406030204" pitchFamily="18" charset="0"/>
                        <a:cs typeface="Arial" panose="020B0604020202020204" pitchFamily="34" charset="0"/>
                      </a:rPr>
                      <m:t>𝒂</m:t>
                    </m:r>
                  </m:oMath>
                </a14:m>
                <a:r>
                  <a:rPr lang="en-IQ" sz="1800" b="1" dirty="0">
                    <a:solidFill>
                      <a:srgbClr val="C00000"/>
                    </a:solidFill>
                    <a:latin typeface="Times New Roman" panose="02020603050405020304" pitchFamily="18" charset="0"/>
                    <a:cs typeface="Times New Roman" panose="02020603050405020304" pitchFamily="18" charset="0"/>
                  </a:rPr>
                  <a:t> +log </a:t>
                </a:r>
                <a14:m>
                  <m:oMath xmlns:m="http://schemas.openxmlformats.org/officeDocument/2006/math">
                    <m:r>
                      <a:rPr lang="en-US" sz="1800" b="1" i="0" smtClean="0">
                        <a:solidFill>
                          <a:srgbClr val="C00000"/>
                        </a:solidFill>
                        <a:latin typeface="Cambria Math" panose="02040503050406030204" pitchFamily="18" charset="0"/>
                        <a:cs typeface="Arial" panose="020B0604020202020204" pitchFamily="34" charset="0"/>
                      </a:rPr>
                      <m:t>𝐂</m:t>
                    </m:r>
                    <m:r>
                      <a:rPr lang="en-US" sz="1800" b="1" i="0" baseline="-25000" smtClean="0">
                        <a:solidFill>
                          <a:srgbClr val="C00000"/>
                        </a:solidFill>
                        <a:latin typeface="Cambria Math" panose="02040503050406030204" pitchFamily="18" charset="0"/>
                        <a:cs typeface="Arial" panose="020B0604020202020204" pitchFamily="34" charset="0"/>
                      </a:rPr>
                      <m:t>𝐬</m:t>
                    </m:r>
                  </m:oMath>
                </a14:m>
                <a:r>
                  <a:rPr lang="en-IQ" sz="1800" b="1" dirty="0">
                    <a:solidFill>
                      <a:srgbClr val="C00000"/>
                    </a:solidFill>
                    <a:latin typeface="Times New Roman" panose="02020603050405020304" pitchFamily="18" charset="0"/>
                    <a:cs typeface="Times New Roman" panose="02020603050405020304" pitchFamily="18" charset="0"/>
                  </a:rPr>
                  <a:t>)</a:t>
                </a:r>
              </a:p>
              <a:p>
                <a:pPr marL="0" indent="0" algn="ctr">
                  <a:buNone/>
                </a:pPr>
                <a:r>
                  <a:rPr lang="en-IQ" sz="1800" b="1" dirty="0">
                    <a:solidFill>
                      <a:srgbClr val="C00000"/>
                    </a:solidFill>
                    <a:latin typeface="Times New Roman" panose="02020603050405020304" pitchFamily="18" charset="0"/>
                    <a:cs typeface="Times New Roman" panose="02020603050405020304" pitchFamily="18" charset="0"/>
                  </a:rPr>
                  <a:t>pH= ½ (pK</a:t>
                </a:r>
                <a:r>
                  <a:rPr lang="en-IQ" sz="1800" b="1" baseline="-25000" dirty="0">
                    <a:solidFill>
                      <a:srgbClr val="C00000"/>
                    </a:solidFill>
                    <a:latin typeface="Times New Roman" panose="02020603050405020304" pitchFamily="18" charset="0"/>
                    <a:cs typeface="Times New Roman" panose="02020603050405020304" pitchFamily="18" charset="0"/>
                  </a:rPr>
                  <a:t>w</a:t>
                </a:r>
                <a:r>
                  <a:rPr lang="en-IQ" sz="1800" b="1" dirty="0">
                    <a:solidFill>
                      <a:srgbClr val="C00000"/>
                    </a:solidFill>
                    <a:latin typeface="Times New Roman" panose="02020603050405020304" pitchFamily="18" charset="0"/>
                    <a:cs typeface="Times New Roman" panose="02020603050405020304" pitchFamily="18" charset="0"/>
                  </a:rPr>
                  <a:t>+pK</a:t>
                </a:r>
                <a:r>
                  <a:rPr lang="en-IQ" sz="1800" b="1" baseline="-25000" dirty="0">
                    <a:solidFill>
                      <a:srgbClr val="C00000"/>
                    </a:solidFill>
                    <a:latin typeface="Times New Roman" panose="02020603050405020304" pitchFamily="18" charset="0"/>
                    <a:cs typeface="Times New Roman" panose="02020603050405020304" pitchFamily="18" charset="0"/>
                  </a:rPr>
                  <a:t>a</a:t>
                </a:r>
                <a:r>
                  <a:rPr lang="en-IQ" sz="1800" b="1" dirty="0">
                    <a:solidFill>
                      <a:srgbClr val="C00000"/>
                    </a:solidFill>
                    <a:latin typeface="Times New Roman" panose="02020603050405020304" pitchFamily="18" charset="0"/>
                    <a:cs typeface="Times New Roman" panose="02020603050405020304" pitchFamily="18" charset="0"/>
                  </a:rPr>
                  <a:t>+log </a:t>
                </a:r>
                <a14:m>
                  <m:oMath xmlns:m="http://schemas.openxmlformats.org/officeDocument/2006/math">
                    <m:r>
                      <a:rPr lang="en-US" sz="1800" b="1" i="0" smtClean="0">
                        <a:solidFill>
                          <a:srgbClr val="C00000"/>
                        </a:solidFill>
                        <a:latin typeface="Cambria Math" panose="02040503050406030204" pitchFamily="18" charset="0"/>
                        <a:cs typeface="Arial" panose="020B0604020202020204" pitchFamily="34" charset="0"/>
                      </a:rPr>
                      <m:t>𝐂</m:t>
                    </m:r>
                    <m:r>
                      <a:rPr lang="en-US" sz="1800" b="1" i="0" baseline="-25000" smtClean="0">
                        <a:solidFill>
                          <a:srgbClr val="C00000"/>
                        </a:solidFill>
                        <a:latin typeface="Cambria Math" panose="02040503050406030204" pitchFamily="18" charset="0"/>
                        <a:cs typeface="Arial" panose="020B0604020202020204" pitchFamily="34" charset="0"/>
                      </a:rPr>
                      <m:t>𝐬</m:t>
                    </m:r>
                  </m:oMath>
                </a14:m>
                <a:r>
                  <a:rPr lang="en-IQ" sz="1800" b="1" dirty="0">
                    <a:solidFill>
                      <a:srgbClr val="C00000"/>
                    </a:solidFill>
                    <a:latin typeface="Times New Roman" panose="02020603050405020304" pitchFamily="18" charset="0"/>
                    <a:cs typeface="Times New Roman" panose="02020603050405020304" pitchFamily="18" charset="0"/>
                  </a:rPr>
                  <a:t>)…………….(9)</a:t>
                </a:r>
              </a:p>
              <a:p>
                <a:pPr marL="0" indent="0" algn="ctr">
                  <a:buNone/>
                </a:pPr>
                <a:endParaRPr lang="en-IQ" sz="1800" b="1" dirty="0">
                  <a:solidFill>
                    <a:srgbClr val="C00000"/>
                  </a:solidFill>
                  <a:latin typeface="Times New Roman" panose="02020603050405020304" pitchFamily="18" charset="0"/>
                  <a:cs typeface="Times New Roman" panose="02020603050405020304" pitchFamily="18" charset="0"/>
                </a:endParaRPr>
              </a:p>
              <a:p>
                <a:endParaRPr lang="en-IQ" sz="1800" dirty="0">
                  <a:latin typeface="Times New Roman" panose="02020603050405020304" pitchFamily="18" charset="0"/>
                  <a:cs typeface="Times New Roman" panose="02020603050405020304" pitchFamily="18" charset="0"/>
                </a:endParaRPr>
              </a:p>
            </p:txBody>
          </p:sp>
        </mc:Choice>
        <mc:Fallback xmlns="">
          <p:sp>
            <p:nvSpPr>
              <p:cNvPr id="6" name="Content Placeholder 5">
                <a:extLst>
                  <a:ext uri="{FF2B5EF4-FFF2-40B4-BE49-F238E27FC236}">
                    <a16:creationId xmlns:a16="http://schemas.microsoft.com/office/drawing/2014/main" id="{CC5F2E82-DA70-3B46-B936-C7950F3F1FE4}"/>
                  </a:ext>
                </a:extLst>
              </p:cNvPr>
              <p:cNvSpPr>
                <a:spLocks noGrp="1" noRot="1" noChangeAspect="1" noMove="1" noResize="1" noEditPoints="1" noAdjustHandles="1" noChangeArrowheads="1" noChangeShapeType="1" noTextEdit="1"/>
              </p:cNvSpPr>
              <p:nvPr>
                <p:ph idx="1"/>
              </p:nvPr>
            </p:nvSpPr>
            <p:spPr>
              <a:xfrm>
                <a:off x="0" y="145212"/>
                <a:ext cx="12192000" cy="6334702"/>
              </a:xfrm>
              <a:blipFill>
                <a:blip r:embed="rId2"/>
                <a:stretch>
                  <a:fillRect l="-416" t="-800"/>
                </a:stretch>
              </a:blipFill>
              <a:ln>
                <a:noFill/>
              </a:ln>
            </p:spPr>
            <p:txBody>
              <a:bodyPr/>
              <a:lstStyle/>
              <a:p>
                <a:r>
                  <a:rPr lang="en-IQ">
                    <a:noFill/>
                  </a:rPr>
                  <a:t> </a:t>
                </a:r>
              </a:p>
            </p:txBody>
          </p:sp>
        </mc:Fallback>
      </mc:AlternateContent>
      <p:sp>
        <p:nvSpPr>
          <p:cNvPr id="2" name="Slide Number Placeholder 1">
            <a:extLst>
              <a:ext uri="{FF2B5EF4-FFF2-40B4-BE49-F238E27FC236}">
                <a16:creationId xmlns:a16="http://schemas.microsoft.com/office/drawing/2014/main" id="{11027CAE-A880-3B4D-9286-6AD11F9E4136}"/>
              </a:ext>
            </a:extLst>
          </p:cNvPr>
          <p:cNvSpPr>
            <a:spLocks noGrp="1"/>
          </p:cNvSpPr>
          <p:nvPr>
            <p:ph type="sldNum" sz="quarter" idx="12"/>
          </p:nvPr>
        </p:nvSpPr>
        <p:spPr/>
        <p:txBody>
          <a:bodyPr/>
          <a:lstStyle/>
          <a:p>
            <a:fld id="{6922B37E-6FAD-AE4E-AFEB-EA2EE6BF0F32}" type="slidenum">
              <a:rPr lang="en-IQ" smtClean="0"/>
              <a:t>68</a:t>
            </a:fld>
            <a:endParaRPr lang="en-IQ" dirty="0"/>
          </a:p>
        </p:txBody>
      </p:sp>
      <p:sp>
        <p:nvSpPr>
          <p:cNvPr id="3" name="Rectangle 2">
            <a:extLst>
              <a:ext uri="{FF2B5EF4-FFF2-40B4-BE49-F238E27FC236}">
                <a16:creationId xmlns:a16="http://schemas.microsoft.com/office/drawing/2014/main" id="{C30F4DBC-9A1F-B841-9395-8C6CC4981BCB}"/>
              </a:ext>
            </a:extLst>
          </p:cNvPr>
          <p:cNvSpPr/>
          <p:nvPr/>
        </p:nvSpPr>
        <p:spPr>
          <a:xfrm>
            <a:off x="3974592" y="5632704"/>
            <a:ext cx="4340352" cy="40233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7" name="Right Arrow 6">
            <a:extLst>
              <a:ext uri="{FF2B5EF4-FFF2-40B4-BE49-F238E27FC236}">
                <a16:creationId xmlns:a16="http://schemas.microsoft.com/office/drawing/2014/main" id="{BA58B295-5181-4744-B4BD-73A441B4CF0E}"/>
              </a:ext>
            </a:extLst>
          </p:cNvPr>
          <p:cNvSpPr/>
          <p:nvPr/>
        </p:nvSpPr>
        <p:spPr>
          <a:xfrm rot="20858936" flipV="1">
            <a:off x="2877204" y="5905324"/>
            <a:ext cx="1100653" cy="885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8" name="TextBox 7">
            <a:extLst>
              <a:ext uri="{FF2B5EF4-FFF2-40B4-BE49-F238E27FC236}">
                <a16:creationId xmlns:a16="http://schemas.microsoft.com/office/drawing/2014/main" id="{DD17A41D-EB10-4E42-85F7-EA3FA07B2320}"/>
              </a:ext>
            </a:extLst>
          </p:cNvPr>
          <p:cNvSpPr txBox="1"/>
          <p:nvPr/>
        </p:nvSpPr>
        <p:spPr>
          <a:xfrm>
            <a:off x="359500" y="6081846"/>
            <a:ext cx="3666388" cy="369332"/>
          </a:xfrm>
          <a:prstGeom prst="rect">
            <a:avLst/>
          </a:prstGeom>
          <a:noFill/>
          <a:ln w="28575">
            <a:solidFill>
              <a:srgbClr val="C00000"/>
            </a:solidFill>
          </a:ln>
        </p:spPr>
        <p:txBody>
          <a:bodyPr wrap="none" rtlCol="0">
            <a:spAutoFit/>
          </a:bodyPr>
          <a:lstStyle/>
          <a:p>
            <a:r>
              <a:rPr lang="en-IQ" dirty="0">
                <a:latin typeface="Times New Roman" panose="02020603050405020304" pitchFamily="18" charset="0"/>
                <a:cs typeface="Times New Roman" panose="02020603050405020304" pitchFamily="18" charset="0"/>
              </a:rPr>
              <a:t>C</a:t>
            </a:r>
            <a:r>
              <a:rPr lang="en-IQ" sz="1800" dirty="0">
                <a:latin typeface="Times New Roman" panose="02020603050405020304" pitchFamily="18" charset="0"/>
                <a:cs typeface="Times New Roman" panose="02020603050405020304" pitchFamily="18" charset="0"/>
              </a:rPr>
              <a:t>alculation o</a:t>
            </a:r>
            <a:r>
              <a:rPr lang="en-US" sz="1800" dirty="0">
                <a:latin typeface="Times New Roman" panose="02020603050405020304" pitchFamily="18" charset="0"/>
                <a:cs typeface="Times New Roman" panose="02020603050405020304" pitchFamily="18" charset="0"/>
              </a:rPr>
              <a:t>f</a:t>
            </a:r>
            <a:r>
              <a:rPr lang="en-IQ" sz="1800" dirty="0">
                <a:latin typeface="Times New Roman" panose="02020603050405020304" pitchFamily="18" charset="0"/>
                <a:cs typeface="Times New Roman" panose="02020603050405020304" pitchFamily="18" charset="0"/>
              </a:rPr>
              <a:t> pH of the salt solution </a:t>
            </a:r>
            <a:endParaRPr lang="en-IQ" dirty="0"/>
          </a:p>
        </p:txBody>
      </p:sp>
      <p:sp>
        <p:nvSpPr>
          <p:cNvPr id="9" name="Rectangle 8">
            <a:extLst>
              <a:ext uri="{FF2B5EF4-FFF2-40B4-BE49-F238E27FC236}">
                <a16:creationId xmlns:a16="http://schemas.microsoft.com/office/drawing/2014/main" id="{E9312CB5-52C9-9241-ACEB-BF3EA8155C78}"/>
              </a:ext>
            </a:extLst>
          </p:cNvPr>
          <p:cNvSpPr/>
          <p:nvPr/>
        </p:nvSpPr>
        <p:spPr>
          <a:xfrm>
            <a:off x="2670048" y="4120896"/>
            <a:ext cx="3645408" cy="65836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10" name="TextBox 9">
            <a:extLst>
              <a:ext uri="{FF2B5EF4-FFF2-40B4-BE49-F238E27FC236}">
                <a16:creationId xmlns:a16="http://schemas.microsoft.com/office/drawing/2014/main" id="{4DE8904A-D854-554F-9664-94F096035C89}"/>
              </a:ext>
            </a:extLst>
          </p:cNvPr>
          <p:cNvSpPr txBox="1"/>
          <p:nvPr/>
        </p:nvSpPr>
        <p:spPr>
          <a:xfrm>
            <a:off x="7906528" y="3742701"/>
            <a:ext cx="2499360" cy="923330"/>
          </a:xfrm>
          <a:prstGeom prst="rect">
            <a:avLst/>
          </a:prstGeom>
          <a:noFill/>
          <a:ln>
            <a:noFill/>
          </a:ln>
        </p:spPr>
        <p:txBody>
          <a:bodyPr wrap="square" rtlCol="0">
            <a:spAutoFit/>
          </a:bodyPr>
          <a:lstStyle/>
          <a:p>
            <a:r>
              <a:rPr lang="en-US" dirty="0">
                <a:latin typeface="Times New Roman" panose="02020603050405020304" pitchFamily="18" charset="0"/>
                <a:ea typeface="Calibri" panose="020F0502020204030204" pitchFamily="34" charset="0"/>
                <a:cs typeface="Arial" panose="020B0604020202020204" pitchFamily="34" charset="0"/>
              </a:rPr>
              <a:t>C</a:t>
            </a:r>
            <a:r>
              <a:rPr lang="en-US" sz="1800" dirty="0">
                <a:effectLst/>
                <a:latin typeface="Times New Roman" panose="02020603050405020304" pitchFamily="18" charset="0"/>
                <a:ea typeface="Calibri" panose="020F0502020204030204" pitchFamily="34" charset="0"/>
                <a:cs typeface="Arial" panose="020B0604020202020204" pitchFamily="34" charset="0"/>
              </a:rPr>
              <a:t>alculation of the hydronium ion concertation.</a:t>
            </a:r>
            <a:endParaRPr lang="en-IQ" dirty="0"/>
          </a:p>
        </p:txBody>
      </p:sp>
      <p:sp>
        <p:nvSpPr>
          <p:cNvPr id="11" name="Oval 10">
            <a:extLst>
              <a:ext uri="{FF2B5EF4-FFF2-40B4-BE49-F238E27FC236}">
                <a16:creationId xmlns:a16="http://schemas.microsoft.com/office/drawing/2014/main" id="{0BFDA138-20C1-094D-938C-679F38095786}"/>
              </a:ext>
            </a:extLst>
          </p:cNvPr>
          <p:cNvSpPr/>
          <p:nvPr/>
        </p:nvSpPr>
        <p:spPr>
          <a:xfrm>
            <a:off x="7735824" y="3531933"/>
            <a:ext cx="2212848" cy="1344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12" name="Right Arrow 11">
            <a:extLst>
              <a:ext uri="{FF2B5EF4-FFF2-40B4-BE49-F238E27FC236}">
                <a16:creationId xmlns:a16="http://schemas.microsoft.com/office/drawing/2014/main" id="{EE81C42E-E16B-3240-99F8-C477E0216A63}"/>
              </a:ext>
            </a:extLst>
          </p:cNvPr>
          <p:cNvSpPr/>
          <p:nvPr/>
        </p:nvSpPr>
        <p:spPr>
          <a:xfrm rot="9969155">
            <a:off x="6318152" y="4143099"/>
            <a:ext cx="1420368" cy="172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Tree>
    <p:extLst>
      <p:ext uri="{BB962C8B-B14F-4D97-AF65-F5344CB8AC3E}">
        <p14:creationId xmlns:p14="http://schemas.microsoft.com/office/powerpoint/2010/main" val="31664845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FB6C92-6FC7-C740-BDE5-DA732F6F7860}"/>
                  </a:ext>
                </a:extLst>
              </p:cNvPr>
              <p:cNvSpPr>
                <a:spLocks noGrp="1"/>
              </p:cNvSpPr>
              <p:nvPr>
                <p:ph idx="1"/>
              </p:nvPr>
            </p:nvSpPr>
            <p:spPr>
              <a:xfrm>
                <a:off x="228599" y="204643"/>
                <a:ext cx="11963401" cy="6126884"/>
              </a:xfrm>
            </p:spPr>
            <p:txBody>
              <a:bodyPr>
                <a:normAutofit/>
              </a:bodyPr>
              <a:lstStyle/>
              <a:p>
                <a:r>
                  <a:rPr lang="en-US" sz="1800" dirty="0">
                    <a:effectLst/>
                    <a:latin typeface="Times New Roman" panose="02020603050405020304" pitchFamily="18" charset="0"/>
                    <a:ea typeface="Calibri" panose="020F0502020204030204" pitchFamily="34" charset="0"/>
                    <a:cs typeface="Arial" panose="020B0604020202020204" pitchFamily="34" charset="0"/>
                  </a:rPr>
                  <a:t>The degree of hydrolysis of a salt whose anion is base is calculated from equation (7).</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r>
                  <a:rPr lang="en-IQ" sz="1800" dirty="0">
                    <a:latin typeface="Times New Roman" panose="02020603050405020304" pitchFamily="18" charset="0"/>
                    <a:cs typeface="Times New Roman" panose="02020603050405020304" pitchFamily="18" charset="0"/>
                  </a:rPr>
                  <a:t>Degree of hydrolysis= </a:t>
                </a: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 </m:t>
                        </m:r>
                        <m:d>
                          <m:dPr>
                            <m:begChr m:val="["/>
                            <m:endChr m:val="]"/>
                            <m:ctrlPr>
                              <a:rPr lang="en-US" sz="1800" b="1" i="1" smtClean="0">
                                <a:solidFill>
                                  <a:srgbClr val="C00000"/>
                                </a:solidFill>
                                <a:latin typeface="Cambria Math" panose="02040503050406030204" pitchFamily="18" charset="0"/>
                                <a:cs typeface="Arial" panose="020B0604020202020204" pitchFamily="34" charset="0"/>
                              </a:rPr>
                            </m:ctrlPr>
                          </m:dPr>
                          <m:e>
                            <m:r>
                              <a:rPr lang="en-US" sz="1800" b="1" i="0" smtClean="0">
                                <a:solidFill>
                                  <a:srgbClr val="C00000"/>
                                </a:solidFill>
                                <a:latin typeface="Cambria Math" panose="02040503050406030204" pitchFamily="18" charset="0"/>
                                <a:cs typeface="Arial" panose="020B0604020202020204" pitchFamily="34" charset="0"/>
                              </a:rPr>
                              <m:t>𝐎𝐇</m:t>
                            </m:r>
                            <m:r>
                              <a:rPr lang="en-US" sz="1800" b="1" i="0" smtClean="0">
                                <a:solidFill>
                                  <a:srgbClr val="C00000"/>
                                </a:solidFill>
                                <a:latin typeface="Cambria Math" panose="02040503050406030204" pitchFamily="18" charset="0"/>
                                <a:cs typeface="Arial" panose="020B0604020202020204" pitchFamily="34" charset="0"/>
                              </a:rPr>
                              <m:t>−</m:t>
                            </m:r>
                          </m:e>
                        </m:d>
                      </m:num>
                      <m:den>
                        <m:r>
                          <a:rPr lang="en-US" sz="1800" b="1" i="1" smtClean="0">
                            <a:solidFill>
                              <a:srgbClr val="C00000"/>
                            </a:solidFill>
                            <a:latin typeface="Cambria Math" panose="02040503050406030204" pitchFamily="18" charset="0"/>
                            <a:cs typeface="Arial" panose="020B0604020202020204" pitchFamily="34" charset="0"/>
                          </a:rPr>
                          <m:t>𝑪𝒔</m:t>
                        </m:r>
                      </m:den>
                    </m:f>
                  </m:oMath>
                </a14:m>
                <a:r>
                  <a:rPr lang="en-IQ" sz="1800" dirty="0">
                    <a:latin typeface="Times New Roman" panose="02020603050405020304" pitchFamily="18" charset="0"/>
                    <a:cs typeface="Times New Roman" panose="02020603050405020304" pitchFamily="18" charset="0"/>
                  </a:rPr>
                  <a:t>, and</a:t>
                </a:r>
                <a:r>
                  <a:rPr lang="en-US" sz="1800" dirty="0">
                    <a:latin typeface="Times New Roman" panose="02020603050405020304" pitchFamily="18" charset="0"/>
                    <a:cs typeface="Times New Roman" panose="02020603050405020304" pitchFamily="18" charset="0"/>
                  </a:rPr>
                  <a:t> Per</a:t>
                </a:r>
                <a:r>
                  <a:rPr lang="en-IQ" sz="1800" dirty="0">
                    <a:latin typeface="Times New Roman" panose="02020603050405020304" pitchFamily="18" charset="0"/>
                    <a:cs typeface="Times New Roman" panose="02020603050405020304" pitchFamily="18" charset="0"/>
                  </a:rPr>
                  <a:t>cent hydrolysis=</a:t>
                </a:r>
                <a:r>
                  <a:rPr lang="en-IQ" sz="1800" b="1" dirty="0">
                    <a:solidFill>
                      <a:srgbClr val="C00000"/>
                    </a:solidFill>
                    <a:cs typeface="Arial" panose="020B0604020202020204" pitchFamily="34" charset="0"/>
                  </a:rPr>
                  <a:t> </a:t>
                </a: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 </m:t>
                        </m:r>
                        <m:d>
                          <m:dPr>
                            <m:begChr m:val="["/>
                            <m:endChr m:val="]"/>
                            <m:ctrlPr>
                              <a:rPr lang="en-US" sz="1800" b="1" i="1" smtClean="0">
                                <a:solidFill>
                                  <a:srgbClr val="C00000"/>
                                </a:solidFill>
                                <a:latin typeface="Cambria Math" panose="02040503050406030204" pitchFamily="18" charset="0"/>
                                <a:cs typeface="Arial" panose="020B0604020202020204" pitchFamily="34" charset="0"/>
                              </a:rPr>
                            </m:ctrlPr>
                          </m:dPr>
                          <m:e>
                            <m:r>
                              <a:rPr lang="en-US" sz="1800" b="1" i="0" smtClean="0">
                                <a:solidFill>
                                  <a:srgbClr val="C00000"/>
                                </a:solidFill>
                                <a:latin typeface="Cambria Math" panose="02040503050406030204" pitchFamily="18" charset="0"/>
                                <a:cs typeface="Arial" panose="020B0604020202020204" pitchFamily="34" charset="0"/>
                              </a:rPr>
                              <m:t>𝐎𝐇</m:t>
                            </m:r>
                            <m:r>
                              <a:rPr lang="en-US" sz="1800" b="1" i="0" smtClean="0">
                                <a:solidFill>
                                  <a:srgbClr val="C00000"/>
                                </a:solidFill>
                                <a:latin typeface="Cambria Math" panose="02040503050406030204" pitchFamily="18" charset="0"/>
                                <a:cs typeface="Arial" panose="020B0604020202020204" pitchFamily="34" charset="0"/>
                              </a:rPr>
                              <m:t>−</m:t>
                            </m:r>
                          </m:e>
                        </m:d>
                      </m:num>
                      <m:den>
                        <m:r>
                          <a:rPr lang="en-US" sz="1800" b="1" i="1" smtClean="0">
                            <a:solidFill>
                              <a:srgbClr val="C00000"/>
                            </a:solidFill>
                            <a:latin typeface="Cambria Math" panose="02040503050406030204" pitchFamily="18" charset="0"/>
                            <a:cs typeface="Arial" panose="020B0604020202020204" pitchFamily="34" charset="0"/>
                          </a:rPr>
                          <m:t>𝑪𝒔</m:t>
                        </m:r>
                      </m:den>
                    </m:f>
                    <m:r>
                      <a:rPr lang="en-US" sz="1800" b="1" i="0" smtClean="0">
                        <a:solidFill>
                          <a:srgbClr val="C00000"/>
                        </a:solidFill>
                        <a:latin typeface="Cambria Math" panose="02040503050406030204" pitchFamily="18" charset="0"/>
                        <a:cs typeface="Arial" panose="020B0604020202020204" pitchFamily="34" charset="0"/>
                      </a:rPr>
                      <m:t> </m:t>
                    </m:r>
                    <m:r>
                      <a:rPr lang="en-IQ" sz="1800" b="1"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IQ" sz="1800" b="1" dirty="0">
                    <a:solidFill>
                      <a:srgbClr val="C00000"/>
                    </a:solidFill>
                    <a:latin typeface="Times New Roman" panose="02020603050405020304" pitchFamily="18" charset="0"/>
                    <a:cs typeface="Times New Roman" panose="02020603050405020304" pitchFamily="18" charset="0"/>
                  </a:rPr>
                  <a:t>100</a:t>
                </a:r>
              </a:p>
              <a:p>
                <a:endParaRPr lang="en-IQ" sz="1800" dirty="0">
                  <a:latin typeface="Times New Roman" panose="02020603050405020304" pitchFamily="18" charset="0"/>
                  <a:cs typeface="Times New Roman" panose="02020603050405020304" pitchFamily="18" charset="0"/>
                </a:endParaRPr>
              </a:p>
              <a:p>
                <a:endParaRPr lang="en-IQ" sz="1800" dirty="0">
                  <a:latin typeface="Times New Roman" panose="02020603050405020304" pitchFamily="18" charset="0"/>
                  <a:cs typeface="Times New Roman" panose="02020603050405020304" pitchFamily="18" charset="0"/>
                </a:endParaRPr>
              </a:p>
              <a:p>
                <a:endParaRPr lang="en-IQ" sz="1800" dirty="0">
                  <a:latin typeface="Times New Roman" panose="02020603050405020304" pitchFamily="18" charset="0"/>
                  <a:cs typeface="Times New Roman" panose="02020603050405020304" pitchFamily="18" charset="0"/>
                </a:endParaRPr>
              </a:p>
              <a:p>
                <a:r>
                  <a:rPr lang="en-IQ" sz="1800" dirty="0">
                    <a:latin typeface="Times New Roman" panose="02020603050405020304" pitchFamily="18" charset="0"/>
                    <a:cs typeface="Times New Roman" panose="02020603050405020304" pitchFamily="18" charset="0"/>
                  </a:rPr>
                  <a:t>Equation (8) will be applied from which the value [OH</a:t>
                </a:r>
                <a:r>
                  <a:rPr lang="en-IQ" sz="1800" baseline="30000" dirty="0">
                    <a:latin typeface="Times New Roman" panose="02020603050405020304" pitchFamily="18" charset="0"/>
                    <a:cs typeface="Times New Roman" panose="02020603050405020304" pitchFamily="18" charset="0"/>
                  </a:rPr>
                  <a:t>-</a:t>
                </a:r>
                <a:r>
                  <a:rPr lang="en-IQ" sz="1800" dirty="0">
                    <a:latin typeface="Times New Roman" panose="02020603050405020304" pitchFamily="18" charset="0"/>
                    <a:cs typeface="Times New Roman" panose="02020603050405020304" pitchFamily="18" charset="0"/>
                  </a:rPr>
                  <a:t>] will b</a:t>
                </a:r>
                <a:r>
                  <a:rPr lang="en-US" sz="1800" dirty="0">
                    <a:latin typeface="Times New Roman" panose="02020603050405020304" pitchFamily="18" charset="0"/>
                    <a:cs typeface="Times New Roman" panose="02020603050405020304" pitchFamily="18" charset="0"/>
                  </a:rPr>
                  <a:t>e</a:t>
                </a:r>
                <a:r>
                  <a:rPr lang="en-IQ" sz="1800" dirty="0">
                    <a:latin typeface="Times New Roman" panose="02020603050405020304" pitchFamily="18" charset="0"/>
                    <a:cs typeface="Times New Roman" panose="02020603050405020304" pitchFamily="18" charset="0"/>
                  </a:rPr>
                  <a:t> driven for the purpose of calculating the degree of hydrolysis.</a:t>
                </a:r>
              </a:p>
              <a:p>
                <a:r>
                  <a:rPr lang="en-IQ" sz="2400" b="1" dirty="0">
                    <a:solidFill>
                      <a:srgbClr val="C00000"/>
                    </a:solidFill>
                    <a:latin typeface="Times New Roman" panose="02020603050405020304" pitchFamily="18" charset="0"/>
                    <a:cs typeface="Times New Roman" panose="02020603050405020304" pitchFamily="18" charset="0"/>
                  </a:rPr>
                  <a:t>[H</a:t>
                </a:r>
                <a:r>
                  <a:rPr lang="en-IQ" sz="2400" b="1" baseline="-25000" dirty="0">
                    <a:solidFill>
                      <a:srgbClr val="C00000"/>
                    </a:solidFill>
                    <a:latin typeface="Times New Roman" panose="02020603050405020304" pitchFamily="18" charset="0"/>
                    <a:cs typeface="Times New Roman" panose="02020603050405020304" pitchFamily="18" charset="0"/>
                  </a:rPr>
                  <a:t>3</a:t>
                </a:r>
                <a:r>
                  <a:rPr lang="en-IQ" sz="2400" b="1" dirty="0">
                    <a:solidFill>
                      <a:srgbClr val="C00000"/>
                    </a:solidFill>
                    <a:latin typeface="Times New Roman" panose="02020603050405020304" pitchFamily="18" charset="0"/>
                    <a:cs typeface="Times New Roman" panose="02020603050405020304" pitchFamily="18" charset="0"/>
                  </a:rPr>
                  <a:t>O</a:t>
                </a:r>
                <a:r>
                  <a:rPr lang="en-IQ" sz="2400" b="1" baseline="30000" dirty="0">
                    <a:solidFill>
                      <a:srgbClr val="C00000"/>
                    </a:solidFill>
                    <a:latin typeface="Times New Roman" panose="02020603050405020304" pitchFamily="18" charset="0"/>
                    <a:cs typeface="Times New Roman" panose="02020603050405020304" pitchFamily="18" charset="0"/>
                  </a:rPr>
                  <a:t>+</a:t>
                </a:r>
                <a:r>
                  <a:rPr lang="en-IQ" sz="2400" b="1"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IQ" b="1" i="1" smtClean="0">
                            <a:solidFill>
                              <a:srgbClr val="C00000"/>
                            </a:solidFill>
                            <a:latin typeface="Cambria Math" panose="02040503050406030204" pitchFamily="18" charset="0"/>
                            <a:cs typeface="Times New Roman" panose="02020603050405020304" pitchFamily="18" charset="0"/>
                          </a:rPr>
                        </m:ctrlPr>
                      </m:radPr>
                      <m:deg/>
                      <m:e>
                        <m:f>
                          <m:fPr>
                            <m:ctrlPr>
                              <a:rPr lang="en-IQ" b="1" i="1" smtClean="0">
                                <a:solidFill>
                                  <a:srgbClr val="C00000"/>
                                </a:solidFill>
                                <a:latin typeface="Cambria Math" panose="02040503050406030204" pitchFamily="18" charset="0"/>
                                <a:cs typeface="Arial" panose="020B0604020202020204" pitchFamily="34" charset="0"/>
                              </a:rPr>
                            </m:ctrlPr>
                          </m:fPr>
                          <m:num>
                            <m:r>
                              <a:rPr lang="en-US" b="1" i="0" smtClean="0">
                                <a:solidFill>
                                  <a:srgbClr val="C00000"/>
                                </a:solidFill>
                                <a:latin typeface="Cambria Math" panose="02040503050406030204" pitchFamily="18" charset="0"/>
                                <a:cs typeface="Arial" panose="020B0604020202020204" pitchFamily="34" charset="0"/>
                              </a:rPr>
                              <m:t>𝐊</m:t>
                            </m:r>
                            <m:r>
                              <a:rPr lang="en-US" b="1" i="0" baseline="-25000" smtClean="0">
                                <a:solidFill>
                                  <a:srgbClr val="C00000"/>
                                </a:solidFill>
                                <a:latin typeface="Cambria Math" panose="02040503050406030204" pitchFamily="18" charset="0"/>
                                <a:cs typeface="Arial" panose="020B0604020202020204" pitchFamily="34" charset="0"/>
                              </a:rPr>
                              <m:t>𝐰</m:t>
                            </m:r>
                            <m:r>
                              <a:rPr lang="en-US" b="1" i="1" smtClean="0">
                                <a:solidFill>
                                  <a:srgbClr val="C00000"/>
                                </a:solidFill>
                                <a:latin typeface="Cambria Math" panose="02040503050406030204" pitchFamily="18" charset="0"/>
                                <a:cs typeface="Arial" panose="020B0604020202020204" pitchFamily="34" charset="0"/>
                              </a:rPr>
                              <m:t>𝑲</m:t>
                            </m:r>
                            <m:r>
                              <a:rPr lang="en-US" b="1" i="1" baseline="-25000" smtClean="0">
                                <a:solidFill>
                                  <a:srgbClr val="C00000"/>
                                </a:solidFill>
                                <a:latin typeface="Cambria Math" panose="02040503050406030204" pitchFamily="18" charset="0"/>
                                <a:cs typeface="Arial" panose="020B0604020202020204" pitchFamily="34" charset="0"/>
                              </a:rPr>
                              <m:t>𝒂</m:t>
                            </m:r>
                          </m:num>
                          <m:den>
                            <m:r>
                              <a:rPr lang="en-US" b="1" i="0" smtClean="0">
                                <a:solidFill>
                                  <a:srgbClr val="C00000"/>
                                </a:solidFill>
                                <a:latin typeface="Cambria Math" panose="02040503050406030204" pitchFamily="18" charset="0"/>
                                <a:cs typeface="Arial" panose="020B0604020202020204" pitchFamily="34" charset="0"/>
                              </a:rPr>
                              <m:t>𝐂</m:t>
                            </m:r>
                            <m:r>
                              <a:rPr lang="en-US" b="1" i="0" baseline="-25000" smtClean="0">
                                <a:solidFill>
                                  <a:srgbClr val="C00000"/>
                                </a:solidFill>
                                <a:latin typeface="Cambria Math" panose="02040503050406030204" pitchFamily="18" charset="0"/>
                                <a:cs typeface="Arial" panose="020B0604020202020204" pitchFamily="34" charset="0"/>
                              </a:rPr>
                              <m:t>𝐬</m:t>
                            </m:r>
                          </m:den>
                        </m:f>
                      </m:e>
                    </m:rad>
                  </m:oMath>
                </a14:m>
                <a:r>
                  <a:rPr lang="en-IQ" dirty="0">
                    <a:latin typeface="Times New Roman" panose="02020603050405020304" pitchFamily="18" charset="0"/>
                    <a:cs typeface="Times New Roman" panose="02020603050405020304" pitchFamily="18" charset="0"/>
                  </a:rPr>
                  <a:t> </a:t>
                </a:r>
                <a:r>
                  <a:rPr lang="en-IQ" b="1" dirty="0">
                    <a:solidFill>
                      <a:srgbClr val="C00000"/>
                    </a:solidFill>
                    <a:latin typeface="Times New Roman" panose="02020603050405020304" pitchFamily="18" charset="0"/>
                    <a:cs typeface="Times New Roman" panose="02020603050405020304" pitchFamily="18" charset="0"/>
                  </a:rPr>
                  <a:t> = </a:t>
                </a:r>
                <a14:m>
                  <m:oMath xmlns:m="http://schemas.openxmlformats.org/officeDocument/2006/math">
                    <m:rad>
                      <m:radPr>
                        <m:degHide m:val="on"/>
                        <m:ctrlPr>
                          <a:rPr lang="en-IQ" b="1" i="1" smtClean="0">
                            <a:solidFill>
                              <a:srgbClr val="C00000"/>
                            </a:solidFill>
                            <a:latin typeface="Cambria Math" panose="02040503050406030204" pitchFamily="18" charset="0"/>
                            <a:cs typeface="Times New Roman" panose="02020603050405020304" pitchFamily="18" charset="0"/>
                          </a:rPr>
                        </m:ctrlPr>
                      </m:radPr>
                      <m:deg/>
                      <m:e>
                        <m:f>
                          <m:fPr>
                            <m:ctrlPr>
                              <a:rPr lang="en-IQ" b="1" i="1" smtClean="0">
                                <a:solidFill>
                                  <a:srgbClr val="C00000"/>
                                </a:solidFill>
                                <a:latin typeface="Cambria Math" panose="02040503050406030204" pitchFamily="18" charset="0"/>
                                <a:cs typeface="Arial" panose="020B0604020202020204" pitchFamily="34" charset="0"/>
                              </a:rPr>
                            </m:ctrlPr>
                          </m:fPr>
                          <m:num>
                            <m:r>
                              <a:rPr lang="en-US" b="1" i="1" smtClean="0">
                                <a:solidFill>
                                  <a:srgbClr val="C00000"/>
                                </a:solidFill>
                                <a:latin typeface="Cambria Math" panose="02040503050406030204" pitchFamily="18" charset="0"/>
                                <a:cs typeface="Arial" panose="020B0604020202020204" pitchFamily="34" charset="0"/>
                              </a:rPr>
                              <m:t>(</m:t>
                            </m:r>
                            <m:r>
                              <a:rPr lang="en-US" b="1" i="1" smtClean="0">
                                <a:solidFill>
                                  <a:srgbClr val="C00000"/>
                                </a:solidFill>
                                <a:latin typeface="Cambria Math" panose="02040503050406030204" pitchFamily="18" charset="0"/>
                                <a:cs typeface="Arial" panose="020B0604020202020204" pitchFamily="34" charset="0"/>
                              </a:rPr>
                              <m:t>𝟏</m:t>
                            </m:r>
                            <m:r>
                              <a:rPr lang="en-US" b="1"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r>
                              <a:rPr lang="en-US" b="1" i="1" smtClean="0">
                                <a:solidFill>
                                  <a:srgbClr val="C00000"/>
                                </a:solidFill>
                                <a:latin typeface="Cambria Math" panose="02040503050406030204" pitchFamily="18" charset="0"/>
                                <a:cs typeface="Arial" panose="020B0604020202020204" pitchFamily="34" charset="0"/>
                              </a:rPr>
                              <m:t>𝟏𝟎</m:t>
                            </m:r>
                            <m:r>
                              <a:rPr lang="en-US" b="0" i="1" baseline="30000" smtClean="0">
                                <a:solidFill>
                                  <a:srgbClr val="C00000"/>
                                </a:solidFill>
                                <a:latin typeface="Cambria Math" panose="02040503050406030204" pitchFamily="18" charset="0"/>
                                <a:cs typeface="Arial" panose="020B0604020202020204" pitchFamily="34" charset="0"/>
                              </a:rPr>
                              <m:t>−</m:t>
                            </m:r>
                            <m:r>
                              <a:rPr lang="en-US" b="1" i="1" baseline="30000" smtClean="0">
                                <a:solidFill>
                                  <a:srgbClr val="C00000"/>
                                </a:solidFill>
                                <a:latin typeface="Cambria Math" panose="02040503050406030204" pitchFamily="18" charset="0"/>
                                <a:cs typeface="Arial" panose="020B0604020202020204" pitchFamily="34" charset="0"/>
                              </a:rPr>
                              <m:t>𝟏𝟒</m:t>
                            </m:r>
                            <m:r>
                              <a:rPr lang="en-US" b="1" i="1" smtClean="0">
                                <a:solidFill>
                                  <a:srgbClr val="C00000"/>
                                </a:solidFill>
                                <a:latin typeface="Cambria Math" panose="02040503050406030204" pitchFamily="18" charset="0"/>
                                <a:cs typeface="Arial" panose="020B0604020202020204" pitchFamily="34" charset="0"/>
                              </a:rPr>
                              <m:t>)(</m:t>
                            </m:r>
                            <m:r>
                              <a:rPr lang="en-US" b="1" i="1" smtClean="0">
                                <a:solidFill>
                                  <a:srgbClr val="C00000"/>
                                </a:solidFill>
                                <a:latin typeface="Cambria Math" panose="02040503050406030204" pitchFamily="18" charset="0"/>
                                <a:cs typeface="Arial" panose="020B0604020202020204" pitchFamily="34" charset="0"/>
                              </a:rPr>
                              <m:t>𝟏</m:t>
                            </m:r>
                            <m:r>
                              <a:rPr lang="en-US" b="1" i="1" smtClean="0">
                                <a:solidFill>
                                  <a:srgbClr val="C00000"/>
                                </a:solidFill>
                                <a:latin typeface="Cambria Math" panose="02040503050406030204" pitchFamily="18" charset="0"/>
                                <a:cs typeface="Arial" panose="020B0604020202020204" pitchFamily="34" charset="0"/>
                              </a:rPr>
                              <m:t>.</m:t>
                            </m:r>
                            <m:r>
                              <a:rPr lang="en-US" b="1" i="1" smtClean="0">
                                <a:solidFill>
                                  <a:srgbClr val="C00000"/>
                                </a:solidFill>
                                <a:latin typeface="Cambria Math" panose="02040503050406030204" pitchFamily="18" charset="0"/>
                                <a:cs typeface="Arial" panose="020B0604020202020204" pitchFamily="34" charset="0"/>
                              </a:rPr>
                              <m:t>𝟖</m:t>
                            </m:r>
                            <m:r>
                              <a:rPr lang="en-US" b="1" i="1" smtClean="0">
                                <a:solidFill>
                                  <a:srgbClr val="C00000"/>
                                </a:solidFill>
                                <a:latin typeface="Cambria Math" panose="02040503050406030204" pitchFamily="18" charset="0"/>
                                <a:cs typeface="Arial" panose="020B0604020202020204" pitchFamily="34" charset="0"/>
                              </a:rPr>
                              <m:t> ×</m:t>
                            </m:r>
                            <m:r>
                              <a:rPr lang="en-US" b="1" i="1" smtClean="0">
                                <a:solidFill>
                                  <a:srgbClr val="C00000"/>
                                </a:solidFill>
                                <a:latin typeface="Cambria Math" panose="02040503050406030204" pitchFamily="18" charset="0"/>
                                <a:cs typeface="Arial" panose="020B0604020202020204" pitchFamily="34" charset="0"/>
                              </a:rPr>
                              <m:t>𝟏𝟎</m:t>
                            </m:r>
                            <m:r>
                              <a:rPr lang="en-US" b="1" i="1" baseline="30000" smtClean="0">
                                <a:solidFill>
                                  <a:srgbClr val="C00000"/>
                                </a:solidFill>
                                <a:latin typeface="Cambria Math" panose="02040503050406030204" pitchFamily="18" charset="0"/>
                                <a:cs typeface="Arial" panose="020B0604020202020204" pitchFamily="34" charset="0"/>
                              </a:rPr>
                              <m:t>−</m:t>
                            </m:r>
                            <m:r>
                              <a:rPr lang="en-US" b="1" i="1" baseline="30000" smtClean="0">
                                <a:solidFill>
                                  <a:srgbClr val="C00000"/>
                                </a:solidFill>
                                <a:latin typeface="Cambria Math" panose="02040503050406030204" pitchFamily="18" charset="0"/>
                                <a:cs typeface="Arial" panose="020B0604020202020204" pitchFamily="34" charset="0"/>
                              </a:rPr>
                              <m:t>𝟓</m:t>
                            </m:r>
                            <m:r>
                              <a:rPr lang="en-US" b="1" i="1" smtClean="0">
                                <a:solidFill>
                                  <a:srgbClr val="C00000"/>
                                </a:solidFill>
                                <a:latin typeface="Cambria Math" panose="02040503050406030204" pitchFamily="18" charset="0"/>
                                <a:cs typeface="Arial" panose="020B0604020202020204" pitchFamily="34" charset="0"/>
                              </a:rPr>
                              <m:t>)</m:t>
                            </m:r>
                          </m:num>
                          <m:den>
                            <m:r>
                              <a:rPr lang="en-US" b="1" i="0" smtClean="0">
                                <a:solidFill>
                                  <a:srgbClr val="C00000"/>
                                </a:solidFill>
                                <a:latin typeface="Cambria Math" panose="02040503050406030204" pitchFamily="18" charset="0"/>
                                <a:cs typeface="Arial" panose="020B0604020202020204" pitchFamily="34" charset="0"/>
                              </a:rPr>
                              <m:t>𝟎</m:t>
                            </m:r>
                            <m:r>
                              <a:rPr lang="en-US" b="1" i="0" smtClean="0">
                                <a:solidFill>
                                  <a:srgbClr val="C00000"/>
                                </a:solidFill>
                                <a:latin typeface="Cambria Math" panose="02040503050406030204" pitchFamily="18" charset="0"/>
                                <a:cs typeface="Arial" panose="020B0604020202020204" pitchFamily="34" charset="0"/>
                              </a:rPr>
                              <m:t>.</m:t>
                            </m:r>
                            <m:r>
                              <a:rPr lang="en-US" b="1" i="0" smtClean="0">
                                <a:solidFill>
                                  <a:srgbClr val="C00000"/>
                                </a:solidFill>
                                <a:latin typeface="Cambria Math" panose="02040503050406030204" pitchFamily="18" charset="0"/>
                                <a:cs typeface="Arial" panose="020B0604020202020204" pitchFamily="34" charset="0"/>
                              </a:rPr>
                              <m:t>𝟎𝟑𝟎</m:t>
                            </m:r>
                          </m:den>
                        </m:f>
                      </m:e>
                    </m:rad>
                    <m:r>
                      <a:rPr lang="en-US" b="0" i="1" baseline="-25000" smtClean="0">
                        <a:solidFill>
                          <a:srgbClr val="C00000"/>
                        </a:solidFill>
                        <a:latin typeface="Cambria Math" panose="02040503050406030204" pitchFamily="18" charset="0"/>
                        <a:cs typeface="Arial" panose="020B0604020202020204" pitchFamily="34" charset="0"/>
                      </a:rPr>
                      <m:t>. </m:t>
                    </m:r>
                  </m:oMath>
                </a14:m>
                <a:r>
                  <a:rPr lang="en-IQ" sz="1800" b="1" dirty="0">
                    <a:solidFill>
                      <a:srgbClr val="C00000"/>
                    </a:solidFill>
                    <a:latin typeface="Times New Roman" panose="02020603050405020304" pitchFamily="18" charset="0"/>
                    <a:cs typeface="Times New Roman" panose="02020603050405020304" pitchFamily="18" charset="0"/>
                  </a:rPr>
                  <a:t>[H</a:t>
                </a:r>
                <a:r>
                  <a:rPr lang="en-IQ" sz="1800" b="1" baseline="-25000" dirty="0">
                    <a:solidFill>
                      <a:srgbClr val="C00000"/>
                    </a:solidFill>
                    <a:latin typeface="Times New Roman" panose="02020603050405020304" pitchFamily="18" charset="0"/>
                    <a:cs typeface="Times New Roman" panose="02020603050405020304" pitchFamily="18" charset="0"/>
                  </a:rPr>
                  <a:t>3</a:t>
                </a:r>
                <a:r>
                  <a:rPr lang="en-IQ" sz="1800" b="1" dirty="0">
                    <a:solidFill>
                      <a:srgbClr val="C00000"/>
                    </a:solidFill>
                    <a:latin typeface="Times New Roman" panose="02020603050405020304" pitchFamily="18" charset="0"/>
                    <a:cs typeface="Times New Roman" panose="02020603050405020304" pitchFamily="18" charset="0"/>
                  </a:rPr>
                  <a:t>O</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 2.45</a:t>
                </a:r>
                <a:r>
                  <a:rPr lang="en-US" sz="1800" b="1" dirty="0">
                    <a:solidFill>
                      <a:srgbClr val="C00000"/>
                    </a:solidFill>
                    <a:ea typeface="Cambria Math" panose="02040503050406030204" pitchFamily="18" charset="0"/>
                    <a:cs typeface="Arial" panose="020B0604020202020204" pitchFamily="34" charset="0"/>
                  </a:rPr>
                  <a:t> </a:t>
                </a:r>
                <a14:m>
                  <m:oMath xmlns:m="http://schemas.openxmlformats.org/officeDocument/2006/math">
                    <m:r>
                      <a:rPr lang="en-US" sz="1800" b="1"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IQ" sz="1800" b="1" dirty="0">
                    <a:solidFill>
                      <a:srgbClr val="C00000"/>
                    </a:solidFill>
                    <a:latin typeface="Times New Roman" panose="02020603050405020304" pitchFamily="18" charset="0"/>
                    <a:cs typeface="Times New Roman" panose="02020603050405020304" pitchFamily="18" charset="0"/>
                  </a:rPr>
                  <a:t>10</a:t>
                </a:r>
                <a:r>
                  <a:rPr lang="en-IQ" sz="1800" b="1" baseline="30000" dirty="0">
                    <a:solidFill>
                      <a:srgbClr val="C00000"/>
                    </a:solidFill>
                    <a:latin typeface="Times New Roman" panose="02020603050405020304" pitchFamily="18" charset="0"/>
                    <a:cs typeface="Times New Roman" panose="02020603050405020304" pitchFamily="18" charset="0"/>
                  </a:rPr>
                  <a:t>-9 </a:t>
                </a:r>
                <a:r>
                  <a:rPr lang="en-IQ" sz="1800" b="1" dirty="0">
                    <a:solidFill>
                      <a:srgbClr val="C00000"/>
                    </a:solidFill>
                    <a:latin typeface="Times New Roman" panose="02020603050405020304" pitchFamily="18" charset="0"/>
                    <a:cs typeface="Times New Roman" panose="02020603050405020304" pitchFamily="18" charset="0"/>
                  </a:rPr>
                  <a:t>M</a:t>
                </a:r>
              </a:p>
              <a:p>
                <a:r>
                  <a:rPr lang="en-IQ" sz="1800" b="1" dirty="0">
                    <a:solidFill>
                      <a:srgbClr val="C00000"/>
                    </a:solidFill>
                    <a:latin typeface="Times New Roman" panose="02020603050405020304" pitchFamily="18" charset="0"/>
                    <a:cs typeface="Times New Roman" panose="02020603050405020304" pitchFamily="18" charset="0"/>
                  </a:rPr>
                  <a:t>pH= -log[H</a:t>
                </a:r>
                <a:r>
                  <a:rPr lang="en-IQ" sz="1800" b="1" baseline="-25000" dirty="0">
                    <a:solidFill>
                      <a:srgbClr val="C00000"/>
                    </a:solidFill>
                    <a:latin typeface="Times New Roman" panose="02020603050405020304" pitchFamily="18" charset="0"/>
                    <a:cs typeface="Times New Roman" panose="02020603050405020304" pitchFamily="18" charset="0"/>
                  </a:rPr>
                  <a:t>3</a:t>
                </a:r>
                <a:r>
                  <a:rPr lang="en-IQ" sz="1800" b="1" dirty="0">
                    <a:solidFill>
                      <a:srgbClr val="C00000"/>
                    </a:solidFill>
                    <a:latin typeface="Times New Roman" panose="02020603050405020304" pitchFamily="18" charset="0"/>
                    <a:cs typeface="Times New Roman" panose="02020603050405020304" pitchFamily="18" charset="0"/>
                  </a:rPr>
                  <a:t>O</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 -log (2.45</a:t>
                </a:r>
                <a:r>
                  <a:rPr lang="en-US" sz="1800" b="1" dirty="0">
                    <a:solidFill>
                      <a:srgbClr val="C00000"/>
                    </a:solidFill>
                    <a:ea typeface="Cambria Math" panose="02040503050406030204" pitchFamily="18" charset="0"/>
                    <a:cs typeface="Arial" panose="020B0604020202020204" pitchFamily="34" charset="0"/>
                  </a:rPr>
                  <a:t> </a:t>
                </a:r>
                <a14:m>
                  <m:oMath xmlns:m="http://schemas.openxmlformats.org/officeDocument/2006/math">
                    <m:r>
                      <a:rPr lang="en-US" sz="1800" b="1"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IQ" sz="1800" b="1" dirty="0">
                    <a:solidFill>
                      <a:srgbClr val="C00000"/>
                    </a:solidFill>
                    <a:latin typeface="Times New Roman" panose="02020603050405020304" pitchFamily="18" charset="0"/>
                    <a:cs typeface="Times New Roman" panose="02020603050405020304" pitchFamily="18" charset="0"/>
                  </a:rPr>
                  <a:t>10</a:t>
                </a:r>
                <a:r>
                  <a:rPr lang="en-IQ" sz="1800" b="1" baseline="30000" dirty="0">
                    <a:solidFill>
                      <a:srgbClr val="C00000"/>
                    </a:solidFill>
                    <a:latin typeface="Times New Roman" panose="02020603050405020304" pitchFamily="18" charset="0"/>
                    <a:cs typeface="Times New Roman" panose="02020603050405020304" pitchFamily="18" charset="0"/>
                  </a:rPr>
                  <a:t>-9</a:t>
                </a:r>
                <a:r>
                  <a:rPr lang="en-IQ" sz="1800" b="1" dirty="0">
                    <a:solidFill>
                      <a:srgbClr val="C00000"/>
                    </a:solidFill>
                    <a:latin typeface="Times New Roman" panose="02020603050405020304" pitchFamily="18" charset="0"/>
                    <a:cs typeface="Times New Roman" panose="02020603050405020304" pitchFamily="18" charset="0"/>
                  </a:rPr>
                  <a:t>)=9-0.389=8.6</a:t>
                </a:r>
              </a:p>
              <a:p>
                <a:r>
                  <a:rPr lang="en-IQ" sz="1800" b="1" dirty="0">
                    <a:solidFill>
                      <a:srgbClr val="C00000"/>
                    </a:solidFill>
                    <a:latin typeface="Times New Roman" panose="02020603050405020304" pitchFamily="18" charset="0"/>
                    <a:cs typeface="Times New Roman" panose="02020603050405020304" pitchFamily="18" charset="0"/>
                  </a:rPr>
                  <a:t>pOH=14-pH=14-8.6=5.4</a:t>
                </a:r>
              </a:p>
              <a:p>
                <a:r>
                  <a:rPr lang="en-IQ" sz="1800" b="1" dirty="0">
                    <a:solidFill>
                      <a:srgbClr val="C00000"/>
                    </a:solidFill>
                    <a:latin typeface="Times New Roman" panose="02020603050405020304" pitchFamily="18" charset="0"/>
                    <a:cs typeface="Times New Roman" panose="02020603050405020304" pitchFamily="18" charset="0"/>
                  </a:rPr>
                  <a:t>[OH</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]=10-5.4=4.1</a:t>
                </a:r>
                <a:r>
                  <a:rPr lang="en-US" sz="1800" b="1" dirty="0">
                    <a:solidFill>
                      <a:srgbClr val="C00000"/>
                    </a:solidFill>
                    <a:ea typeface="Cambria Math" panose="02040503050406030204" pitchFamily="18" charset="0"/>
                    <a:cs typeface="Arial" panose="020B0604020202020204" pitchFamily="34" charset="0"/>
                  </a:rPr>
                  <a:t> </a:t>
                </a:r>
                <a14:m>
                  <m:oMath xmlns:m="http://schemas.openxmlformats.org/officeDocument/2006/math">
                    <m:r>
                      <a:rPr lang="en-US" sz="1800" b="1"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IQ" sz="1800" b="1" dirty="0">
                    <a:solidFill>
                      <a:srgbClr val="C00000"/>
                    </a:solidFill>
                    <a:latin typeface="Times New Roman" panose="02020603050405020304" pitchFamily="18" charset="0"/>
                    <a:cs typeface="Times New Roman" panose="02020603050405020304" pitchFamily="18" charset="0"/>
                  </a:rPr>
                  <a:t>10</a:t>
                </a:r>
                <a:r>
                  <a:rPr lang="en-IQ" sz="1800" b="1" baseline="30000" dirty="0">
                    <a:solidFill>
                      <a:srgbClr val="C00000"/>
                    </a:solidFill>
                    <a:latin typeface="Times New Roman" panose="02020603050405020304" pitchFamily="18" charset="0"/>
                    <a:cs typeface="Times New Roman" panose="02020603050405020304" pitchFamily="18" charset="0"/>
                  </a:rPr>
                  <a:t>-5</a:t>
                </a:r>
                <a:r>
                  <a:rPr lang="en-IQ" sz="1800" b="1" dirty="0">
                    <a:solidFill>
                      <a:srgbClr val="C00000"/>
                    </a:solidFill>
                    <a:latin typeface="Times New Roman" panose="02020603050405020304" pitchFamily="18" charset="0"/>
                    <a:cs typeface="Times New Roman" panose="02020603050405020304" pitchFamily="18" charset="0"/>
                  </a:rPr>
                  <a:t> M</a:t>
                </a:r>
              </a:p>
              <a:p>
                <a:pPr marL="0" indent="0" algn="just">
                  <a:lnSpc>
                    <a:spcPct val="106000"/>
                  </a:lnSpc>
                  <a:spcBef>
                    <a:spcPts val="0"/>
                  </a:spcBef>
                  <a:buNone/>
                  <a:tabLst>
                    <a:tab pos="251460" algn="l"/>
                    <a:tab pos="3086100" algn="ctr"/>
                  </a:tabLst>
                </a:pPr>
                <a:r>
                  <a:rPr lang="en-IQ" sz="1800" dirty="0">
                    <a:latin typeface="Times New Roman" panose="02020603050405020304" pitchFamily="18" charset="0"/>
                    <a:cs typeface="Times New Roman" panose="02020603050405020304" pitchFamily="18" charset="0"/>
                  </a:rPr>
                  <a:t>The Degree of hydrolysis= </a:t>
                </a: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 </m:t>
                        </m:r>
                        <m:d>
                          <m:dPr>
                            <m:begChr m:val="["/>
                            <m:endChr m:val="]"/>
                            <m:ctrlPr>
                              <a:rPr lang="en-US" sz="1800" b="1" i="1" smtClean="0">
                                <a:solidFill>
                                  <a:srgbClr val="C00000"/>
                                </a:solidFill>
                                <a:latin typeface="Cambria Math" panose="02040503050406030204" pitchFamily="18" charset="0"/>
                                <a:cs typeface="Arial" panose="020B0604020202020204" pitchFamily="34" charset="0"/>
                              </a:rPr>
                            </m:ctrlPr>
                          </m:dPr>
                          <m:e>
                            <m:r>
                              <a:rPr lang="en-US" sz="1800" b="1" i="0" smtClean="0">
                                <a:solidFill>
                                  <a:srgbClr val="C00000"/>
                                </a:solidFill>
                                <a:latin typeface="Cambria Math" panose="02040503050406030204" pitchFamily="18" charset="0"/>
                                <a:cs typeface="Arial" panose="020B0604020202020204" pitchFamily="34" charset="0"/>
                              </a:rPr>
                              <m:t>𝐎𝐇</m:t>
                            </m:r>
                            <m:r>
                              <a:rPr lang="en-US" sz="1800" b="1" i="0" smtClean="0">
                                <a:solidFill>
                                  <a:srgbClr val="C00000"/>
                                </a:solidFill>
                                <a:latin typeface="Cambria Math" panose="02040503050406030204" pitchFamily="18" charset="0"/>
                                <a:cs typeface="Arial" panose="020B0604020202020204" pitchFamily="34" charset="0"/>
                              </a:rPr>
                              <m:t>−</m:t>
                            </m:r>
                          </m:e>
                        </m:d>
                      </m:num>
                      <m:den>
                        <m:r>
                          <a:rPr lang="en-US" sz="1800" b="1" i="1" smtClean="0">
                            <a:solidFill>
                              <a:srgbClr val="C00000"/>
                            </a:solidFill>
                            <a:latin typeface="Cambria Math" panose="02040503050406030204" pitchFamily="18" charset="0"/>
                            <a:cs typeface="Arial" panose="020B0604020202020204" pitchFamily="34" charset="0"/>
                          </a:rPr>
                          <m:t>𝑪𝒔</m:t>
                        </m:r>
                      </m:den>
                    </m:f>
                  </m:oMath>
                </a14:m>
                <a:r>
                  <a:rPr lang="en-IQ" sz="1800" dirty="0">
                    <a:latin typeface="Times New Roman" panose="02020603050405020304" pitchFamily="18" charset="0"/>
                    <a:cs typeface="Times New Roman" panose="02020603050405020304" pitchFamily="18" charset="0"/>
                  </a:rPr>
                  <a:t> = </a:t>
                </a: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r>
                          <m:rPr>
                            <m:nor/>
                          </m:rPr>
                          <a:rPr lang="en-IQ" sz="1800" b="1" dirty="0" smtClean="0">
                            <a:solidFill>
                              <a:srgbClr val="C00000"/>
                            </a:solidFill>
                            <a:latin typeface="Times New Roman" panose="02020603050405020304" pitchFamily="18" charset="0"/>
                            <a:cs typeface="Times New Roman" panose="02020603050405020304" pitchFamily="18" charset="0"/>
                          </a:rPr>
                          <m:t>4.1</m:t>
                        </m:r>
                        <m:r>
                          <m:rPr>
                            <m:nor/>
                          </m:rPr>
                          <a:rPr lang="en-US" sz="1800" b="1" dirty="0" smtClean="0">
                            <a:solidFill>
                              <a:srgbClr val="C00000"/>
                            </a:solidFill>
                            <a:ea typeface="Cambria Math" panose="02040503050406030204" pitchFamily="18" charset="0"/>
                            <a:cs typeface="Arial" panose="020B0604020202020204" pitchFamily="34" charset="0"/>
                          </a:rPr>
                          <m:t> </m:t>
                        </m:r>
                        <m:r>
                          <a:rPr lang="en-US" sz="1800" b="1"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r>
                          <m:rPr>
                            <m:nor/>
                          </m:rPr>
                          <a:rPr lang="en-IQ" sz="1800" b="1" dirty="0">
                            <a:solidFill>
                              <a:srgbClr val="C00000"/>
                            </a:solidFill>
                            <a:latin typeface="Times New Roman" panose="02020603050405020304" pitchFamily="18" charset="0"/>
                            <a:cs typeface="Times New Roman" panose="02020603050405020304" pitchFamily="18" charset="0"/>
                          </a:rPr>
                          <m:t>10</m:t>
                        </m:r>
                        <m:r>
                          <m:rPr>
                            <m:nor/>
                          </m:rPr>
                          <a:rPr lang="en-IQ" sz="1800" b="1" baseline="30000" dirty="0">
                            <a:solidFill>
                              <a:srgbClr val="C00000"/>
                            </a:solidFill>
                            <a:latin typeface="Times New Roman" panose="02020603050405020304" pitchFamily="18" charset="0"/>
                            <a:cs typeface="Times New Roman" panose="02020603050405020304" pitchFamily="18" charset="0"/>
                          </a:rPr>
                          <m:t>−5</m:t>
                        </m:r>
                      </m:num>
                      <m:den>
                        <m:r>
                          <a:rPr lang="en-US" sz="1800" b="1" i="0" smtClean="0">
                            <a:solidFill>
                              <a:srgbClr val="C00000"/>
                            </a:solidFill>
                            <a:latin typeface="Cambria Math" panose="02040503050406030204" pitchFamily="18" charset="0"/>
                            <a:cs typeface="Arial" panose="020B0604020202020204" pitchFamily="34" charset="0"/>
                          </a:rPr>
                          <m:t>𝟎</m:t>
                        </m:r>
                        <m:r>
                          <a:rPr lang="en-US" sz="1800" b="1" i="0" smtClean="0">
                            <a:solidFill>
                              <a:srgbClr val="C00000"/>
                            </a:solidFill>
                            <a:latin typeface="Cambria Math" panose="02040503050406030204" pitchFamily="18" charset="0"/>
                            <a:cs typeface="Arial" panose="020B0604020202020204" pitchFamily="34" charset="0"/>
                          </a:rPr>
                          <m:t>.</m:t>
                        </m:r>
                        <m:r>
                          <a:rPr lang="en-US" sz="1800" b="1" i="0" smtClean="0">
                            <a:solidFill>
                              <a:srgbClr val="C00000"/>
                            </a:solidFill>
                            <a:latin typeface="Cambria Math" panose="02040503050406030204" pitchFamily="18" charset="0"/>
                            <a:cs typeface="Arial" panose="020B0604020202020204" pitchFamily="34" charset="0"/>
                          </a:rPr>
                          <m:t>𝟎𝟑𝟎</m:t>
                        </m:r>
                      </m:den>
                    </m:f>
                  </m:oMath>
                </a14:m>
                <a:r>
                  <a:rPr lang="en-IQ" sz="1800" dirty="0">
                    <a:latin typeface="Times New Roman" panose="02020603050405020304" pitchFamily="18" charset="0"/>
                    <a:cs typeface="Times New Roman" panose="02020603050405020304" pitchFamily="18" charset="0"/>
                  </a:rPr>
                  <a:t> = </a:t>
                </a:r>
                <a:r>
                  <a:rPr lang="en-IQ" sz="1800" b="1" dirty="0">
                    <a:solidFill>
                      <a:srgbClr val="C00000"/>
                    </a:solidFill>
                    <a:latin typeface="Times New Roman" panose="02020603050405020304" pitchFamily="18" charset="0"/>
                    <a:cs typeface="Times New Roman" panose="02020603050405020304" pitchFamily="18" charset="0"/>
                  </a:rPr>
                  <a:t>1.4</a:t>
                </a:r>
                <a:r>
                  <a:rPr lang="en-US" sz="1800" b="1" dirty="0">
                    <a:solidFill>
                      <a:srgbClr val="C00000"/>
                    </a:solidFill>
                    <a:ea typeface="Cambria Math" panose="02040503050406030204" pitchFamily="18" charset="0"/>
                    <a:cs typeface="Arial" panose="020B0604020202020204" pitchFamily="34" charset="0"/>
                  </a:rPr>
                  <a:t> </a:t>
                </a:r>
                <a14:m>
                  <m:oMath xmlns:m="http://schemas.openxmlformats.org/officeDocument/2006/math">
                    <m:r>
                      <a:rPr lang="en-US" sz="1800" b="1"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IQ" sz="1800" b="1" dirty="0">
                    <a:solidFill>
                      <a:srgbClr val="C00000"/>
                    </a:solidFill>
                    <a:latin typeface="Times New Roman" panose="02020603050405020304" pitchFamily="18" charset="0"/>
                    <a:cs typeface="Times New Roman" panose="02020603050405020304" pitchFamily="18" charset="0"/>
                  </a:rPr>
                  <a:t>10</a:t>
                </a:r>
                <a:r>
                  <a:rPr lang="en-IQ" sz="1800" b="1" baseline="30000" dirty="0">
                    <a:solidFill>
                      <a:srgbClr val="C00000"/>
                    </a:solidFill>
                    <a:latin typeface="Times New Roman" panose="02020603050405020304" pitchFamily="18" charset="0"/>
                    <a:cs typeface="Times New Roman" panose="02020603050405020304" pitchFamily="18" charset="0"/>
                  </a:rPr>
                  <a:t>-4, </a:t>
                </a:r>
                <a:r>
                  <a:rPr lang="en-IQ" sz="1800" b="1" dirty="0">
                    <a:solidFill>
                      <a:srgbClr val="C00000"/>
                    </a:solidFill>
                    <a:latin typeface="Times New Roman" panose="02020603050405020304" pitchFamily="18" charset="0"/>
                    <a:cs typeface="Times New Roman" panose="02020603050405020304" pitchFamily="18" charset="0"/>
                  </a:rPr>
                  <a:t>we can also determine [OH</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 directly from equation(7)</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just">
                  <a:lnSpc>
                    <a:spcPct val="106000"/>
                  </a:lnSpc>
                  <a:spcBef>
                    <a:spcPts val="0"/>
                  </a:spcBef>
                  <a:buNone/>
                  <a:tabLst>
                    <a:tab pos="251460" algn="l"/>
                    <a:tab pos="3086100" algn="ctr"/>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Example: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latin typeface="Times New Roman" panose="02020603050405020304" pitchFamily="18" charset="0"/>
                    <a:ea typeface="Calibri" panose="020F0502020204030204" pitchFamily="34" charset="0"/>
                    <a:cs typeface="Times New Roman" panose="02020603050405020304" pitchFamily="18" charset="0"/>
                  </a:rPr>
                  <a:t>W</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hat is the pH and percent hydrolysis of 0.3M Na</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solution 24 ml of which were diluted with water to give </a:t>
                </a:r>
              </a:p>
              <a:p>
                <a:pPr marL="0" indent="0" algn="just">
                  <a:lnSpc>
                    <a:spcPct val="106000"/>
                  </a:lnSpc>
                  <a:spcBef>
                    <a:spcPts val="0"/>
                  </a:spcBef>
                  <a:buNone/>
                  <a:tabLst>
                    <a:tab pos="251460" algn="l"/>
                    <a:tab pos="3086100" algn="ctr"/>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100 ml? Ka =5.6x10</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-11</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Q" sz="1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Q" sz="1800" b="1" dirty="0">
                  <a:solidFill>
                    <a:srgbClr val="C00000"/>
                  </a:solidFill>
                  <a:latin typeface="Times New Roman" panose="02020603050405020304" pitchFamily="18" charset="0"/>
                  <a:cs typeface="Times New Roman" panose="02020603050405020304" pitchFamily="18" charset="0"/>
                </a:endParaRPr>
              </a:p>
              <a:p>
                <a:endParaRPr lang="en-IQ" sz="18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94FB6C92-6FC7-C740-BDE5-DA732F6F7860}"/>
                  </a:ext>
                </a:extLst>
              </p:cNvPr>
              <p:cNvSpPr>
                <a:spLocks noGrp="1" noRot="1" noChangeAspect="1" noMove="1" noResize="1" noEditPoints="1" noAdjustHandles="1" noChangeArrowheads="1" noChangeShapeType="1" noTextEdit="1"/>
              </p:cNvSpPr>
              <p:nvPr>
                <p:ph idx="1"/>
              </p:nvPr>
            </p:nvSpPr>
            <p:spPr>
              <a:xfrm>
                <a:off x="228599" y="204643"/>
                <a:ext cx="11963401" cy="6126884"/>
              </a:xfrm>
              <a:blipFill>
                <a:blip r:embed="rId2"/>
                <a:stretch>
                  <a:fillRect l="-636" t="-828"/>
                </a:stretch>
              </a:blipFill>
            </p:spPr>
            <p:txBody>
              <a:bodyPr/>
              <a:lstStyle/>
              <a:p>
                <a:r>
                  <a:rPr lang="en-IQ">
                    <a:noFill/>
                  </a:rPr>
                  <a:t> </a:t>
                </a:r>
              </a:p>
            </p:txBody>
          </p:sp>
        </mc:Fallback>
      </mc:AlternateContent>
      <p:sp>
        <p:nvSpPr>
          <p:cNvPr id="2" name="Slide Number Placeholder 1">
            <a:extLst>
              <a:ext uri="{FF2B5EF4-FFF2-40B4-BE49-F238E27FC236}">
                <a16:creationId xmlns:a16="http://schemas.microsoft.com/office/drawing/2014/main" id="{35D8E0BC-CD0D-E04F-9C0B-D55D87DA6FD2}"/>
              </a:ext>
            </a:extLst>
          </p:cNvPr>
          <p:cNvSpPr>
            <a:spLocks noGrp="1"/>
          </p:cNvSpPr>
          <p:nvPr>
            <p:ph type="sldNum" sz="quarter" idx="12"/>
          </p:nvPr>
        </p:nvSpPr>
        <p:spPr/>
        <p:txBody>
          <a:bodyPr/>
          <a:lstStyle/>
          <a:p>
            <a:fld id="{6922B37E-6FAD-AE4E-AFEB-EA2EE6BF0F32}" type="slidenum">
              <a:rPr lang="en-IQ" smtClean="0"/>
              <a:t>69</a:t>
            </a:fld>
            <a:endParaRPr lang="en-IQ"/>
          </a:p>
        </p:txBody>
      </p:sp>
      <p:sp>
        <p:nvSpPr>
          <p:cNvPr id="4" name="Rectangle 3">
            <a:extLst>
              <a:ext uri="{FF2B5EF4-FFF2-40B4-BE49-F238E27FC236}">
                <a16:creationId xmlns:a16="http://schemas.microsoft.com/office/drawing/2014/main" id="{31925E1D-7871-254E-BC90-1FD5FD3C2DBA}"/>
              </a:ext>
            </a:extLst>
          </p:cNvPr>
          <p:cNvSpPr/>
          <p:nvPr/>
        </p:nvSpPr>
        <p:spPr>
          <a:xfrm>
            <a:off x="499872" y="573024"/>
            <a:ext cx="6998208" cy="51206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5" name="TextBox 4">
            <a:extLst>
              <a:ext uri="{FF2B5EF4-FFF2-40B4-BE49-F238E27FC236}">
                <a16:creationId xmlns:a16="http://schemas.microsoft.com/office/drawing/2014/main" id="{D3D8DF77-72A8-244F-B107-DADE133D0FB2}"/>
              </a:ext>
            </a:extLst>
          </p:cNvPr>
          <p:cNvSpPr txBox="1"/>
          <p:nvPr/>
        </p:nvSpPr>
        <p:spPr>
          <a:xfrm>
            <a:off x="8995050" y="902207"/>
            <a:ext cx="2435196" cy="923330"/>
          </a:xfrm>
          <a:prstGeom prst="rect">
            <a:avLst/>
          </a:prstGeom>
          <a:noFill/>
        </p:spPr>
        <p:txBody>
          <a:bodyPr wrap="square" rtlCol="0">
            <a:spAutoFit/>
          </a:bodyPr>
          <a:lstStyle/>
          <a:p>
            <a:r>
              <a:rPr lang="en-US" dirty="0">
                <a:latin typeface="Times New Roman" panose="02020603050405020304" pitchFamily="18" charset="0"/>
                <a:ea typeface="Calibri" panose="020F0502020204030204" pitchFamily="34" charset="0"/>
                <a:cs typeface="Arial" panose="020B0604020202020204" pitchFamily="34" charset="0"/>
              </a:rPr>
              <a:t>C</a:t>
            </a:r>
            <a:r>
              <a:rPr lang="en-US" sz="1800" dirty="0">
                <a:effectLst/>
                <a:latin typeface="Times New Roman" panose="02020603050405020304" pitchFamily="18" charset="0"/>
                <a:ea typeface="Calibri" panose="020F0502020204030204" pitchFamily="34" charset="0"/>
                <a:cs typeface="Arial" panose="020B0604020202020204" pitchFamily="34" charset="0"/>
              </a:rPr>
              <a:t>alculation the</a:t>
            </a:r>
            <a:r>
              <a:rPr lang="en-IQ" sz="1800" dirty="0">
                <a:latin typeface="Times New Roman" panose="02020603050405020304" pitchFamily="18" charset="0"/>
                <a:cs typeface="Times New Roman" panose="02020603050405020304" pitchFamily="18" charset="0"/>
              </a:rPr>
              <a:t> Degree of hydrolysis</a:t>
            </a:r>
            <a:r>
              <a:rPr lang="en-US" sz="1800" dirty="0">
                <a:effectLst/>
                <a:latin typeface="Times New Roman" panose="02020603050405020304" pitchFamily="18" charset="0"/>
                <a:ea typeface="Calibri" panose="020F0502020204030204" pitchFamily="34" charset="0"/>
                <a:cs typeface="Arial" panose="020B0604020202020204" pitchFamily="34" charset="0"/>
              </a:rPr>
              <a:t> and the</a:t>
            </a:r>
            <a:r>
              <a:rPr lang="en-US" sz="1800" dirty="0">
                <a:latin typeface="Times New Roman" panose="02020603050405020304" pitchFamily="18" charset="0"/>
                <a:cs typeface="Times New Roman" panose="02020603050405020304" pitchFamily="18" charset="0"/>
              </a:rPr>
              <a:t> Per</a:t>
            </a:r>
            <a:r>
              <a:rPr lang="en-IQ" sz="1800" dirty="0">
                <a:latin typeface="Times New Roman" panose="02020603050405020304" pitchFamily="18" charset="0"/>
                <a:cs typeface="Times New Roman" panose="02020603050405020304" pitchFamily="18" charset="0"/>
              </a:rPr>
              <a:t>cent of hydrolysis</a:t>
            </a:r>
            <a:endParaRPr lang="en-IQ" dirty="0"/>
          </a:p>
        </p:txBody>
      </p:sp>
      <p:sp>
        <p:nvSpPr>
          <p:cNvPr id="6" name="Oval 5">
            <a:extLst>
              <a:ext uri="{FF2B5EF4-FFF2-40B4-BE49-F238E27FC236}">
                <a16:creationId xmlns:a16="http://schemas.microsoft.com/office/drawing/2014/main" id="{50E003BE-0E0D-F048-8790-A15B7271DC51}"/>
              </a:ext>
            </a:extLst>
          </p:cNvPr>
          <p:cNvSpPr/>
          <p:nvPr/>
        </p:nvSpPr>
        <p:spPr>
          <a:xfrm>
            <a:off x="8682690" y="691439"/>
            <a:ext cx="3009437" cy="1344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7" name="Right Arrow 6">
            <a:extLst>
              <a:ext uri="{FF2B5EF4-FFF2-40B4-BE49-F238E27FC236}">
                <a16:creationId xmlns:a16="http://schemas.microsoft.com/office/drawing/2014/main" id="{8AAE06B6-A7A4-F349-9AA9-BA36D31A2234}"/>
              </a:ext>
            </a:extLst>
          </p:cNvPr>
          <p:cNvSpPr/>
          <p:nvPr/>
        </p:nvSpPr>
        <p:spPr>
          <a:xfrm rot="12313541">
            <a:off x="7475239" y="1074413"/>
            <a:ext cx="1294411" cy="1184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Tree>
    <p:extLst>
      <p:ext uri="{BB962C8B-B14F-4D97-AF65-F5344CB8AC3E}">
        <p14:creationId xmlns:p14="http://schemas.microsoft.com/office/powerpoint/2010/main" val="3710480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40B85433-1A59-0446-9F19-AD591398841D}"/>
              </a:ext>
            </a:extLst>
          </p:cNvPr>
          <p:cNvPicPr>
            <a:picLocks noGrp="1" noChangeAspect="1"/>
          </p:cNvPicPr>
          <p:nvPr>
            <p:ph idx="1"/>
          </p:nvPr>
        </p:nvPicPr>
        <p:blipFill>
          <a:blip r:embed="rId2"/>
          <a:stretch>
            <a:fillRect/>
          </a:stretch>
        </p:blipFill>
        <p:spPr>
          <a:xfrm>
            <a:off x="192073" y="401782"/>
            <a:ext cx="11807854" cy="5680363"/>
          </a:xfrm>
          <a:prstGeom prst="rect">
            <a:avLst/>
          </a:prstGeom>
        </p:spPr>
      </p:pic>
      <p:sp>
        <p:nvSpPr>
          <p:cNvPr id="2" name="Slide Number Placeholder 1">
            <a:extLst>
              <a:ext uri="{FF2B5EF4-FFF2-40B4-BE49-F238E27FC236}">
                <a16:creationId xmlns:a16="http://schemas.microsoft.com/office/drawing/2014/main" id="{A86603B2-D045-664D-AC80-0A7843FCB69A}"/>
              </a:ext>
            </a:extLst>
          </p:cNvPr>
          <p:cNvSpPr>
            <a:spLocks noGrp="1"/>
          </p:cNvSpPr>
          <p:nvPr>
            <p:ph type="sldNum" sz="quarter" idx="12"/>
          </p:nvPr>
        </p:nvSpPr>
        <p:spPr/>
        <p:txBody>
          <a:bodyPr/>
          <a:lstStyle/>
          <a:p>
            <a:fld id="{6922B37E-6FAD-AE4E-AFEB-EA2EE6BF0F32}" type="slidenum">
              <a:rPr lang="en-IQ" smtClean="0"/>
              <a:t>7</a:t>
            </a:fld>
            <a:endParaRPr lang="en-IQ"/>
          </a:p>
        </p:txBody>
      </p:sp>
    </p:spTree>
    <p:extLst>
      <p:ext uri="{BB962C8B-B14F-4D97-AF65-F5344CB8AC3E}">
        <p14:creationId xmlns:p14="http://schemas.microsoft.com/office/powerpoint/2010/main" val="41230202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Box 2">
                <a:extLst>
                  <a:ext uri="{FF2B5EF4-FFF2-40B4-BE49-F238E27FC236}">
                    <a16:creationId xmlns:a16="http://schemas.microsoft.com/office/drawing/2014/main" id="{5AEA1E2A-3A24-1945-B88D-5DD210182C41}"/>
                  </a:ext>
                </a:extLst>
              </p:cNvPr>
              <p:cNvSpPr txBox="1">
                <a:spLocks noGrp="1" noChangeArrowheads="1"/>
              </p:cNvSpPr>
              <p:nvPr>
                <p:ph idx="1"/>
              </p:nvPr>
            </p:nvSpPr>
            <p:spPr bwMode="auto">
              <a:xfrm>
                <a:off x="85344" y="0"/>
                <a:ext cx="11943721" cy="6737742"/>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indent="0" algn="ctr">
                  <a:lnSpc>
                    <a:spcPct val="106000"/>
                  </a:lnSpc>
                  <a:spcAft>
                    <a:spcPts val="800"/>
                  </a:spcAft>
                  <a:buNone/>
                  <a:tabLst>
                    <a:tab pos="251460" algn="l"/>
                    <a:tab pos="3086100" algn="ctr"/>
                  </a:tabLst>
                </a:pP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Hydrolysis of Salt of </a:t>
                </a:r>
                <a:r>
                  <a:rPr lang="en-US" sz="1800" b="1" u="sng" dirty="0">
                    <a:solidFill>
                      <a:srgbClr val="C00000"/>
                    </a:solidFill>
                    <a:latin typeface="Times New Roman" panose="02020603050405020304" pitchFamily="18" charset="0"/>
                    <a:ea typeface="Calibri" panose="020F0502020204030204" pitchFamily="34" charset="0"/>
                    <a:cs typeface="Arial" panose="020B0604020202020204" pitchFamily="34" charset="0"/>
                  </a:rPr>
                  <a:t>S</a:t>
                </a: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trong Acids and </a:t>
                </a:r>
                <a:r>
                  <a:rPr lang="en-US" sz="1800" b="1" u="sng" dirty="0">
                    <a:solidFill>
                      <a:srgbClr val="C00000"/>
                    </a:solidFill>
                    <a:latin typeface="Times New Roman" panose="02020603050405020304" pitchFamily="18" charset="0"/>
                    <a:ea typeface="Calibri" panose="020F0502020204030204" pitchFamily="34" charset="0"/>
                    <a:cs typeface="Arial" panose="020B0604020202020204" pitchFamily="34" charset="0"/>
                  </a:rPr>
                  <a:t>W</a:t>
                </a: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eak Bases </a:t>
                </a:r>
                <a:endParaRPr lang="en-IQ" sz="1800" b="1" u="sng" dirty="0">
                  <a:solidFill>
                    <a:srgbClr val="C00000"/>
                  </a:solidFill>
                  <a:latin typeface="Calibri" panose="020F0502020204030204" pitchFamily="34" charset="0"/>
                  <a:ea typeface="Calibri" panose="020F0502020204030204" pitchFamily="34" charset="0"/>
                  <a:cs typeface="Arial" panose="020B0604020202020204" pitchFamily="34" charset="0"/>
                </a:endParaRPr>
              </a:p>
              <a:p>
                <a:pPr>
                  <a:lnSpc>
                    <a:spcPct val="106000"/>
                  </a:lnSpc>
                  <a:spcBef>
                    <a:spcPts val="0"/>
                  </a:spcBef>
                  <a:tabLst>
                    <a:tab pos="251460" algn="l"/>
                    <a:tab pos="3086100" algn="ctr"/>
                  </a:tabLst>
                </a:pPr>
                <a:r>
                  <a:rPr lang="en-US" sz="1600" b="0" i="0" dirty="0">
                    <a:solidFill>
                      <a:srgbClr val="000000"/>
                    </a:solidFill>
                    <a:effectLst/>
                    <a:latin typeface="Times New Roman" panose="02020603050405020304" pitchFamily="18" charset="0"/>
                    <a:cs typeface="Times New Roman" panose="02020603050405020304" pitchFamily="18" charset="0"/>
                  </a:rPr>
                  <a:t>Ammonium chloride is a classic example of a salt formed by a strong acid (hydrochloric acid ) and a weak base (ammonia). </a:t>
                </a:r>
              </a:p>
              <a:p>
                <a:pPr>
                  <a:lnSpc>
                    <a:spcPct val="106000"/>
                  </a:lnSpc>
                  <a:spcBef>
                    <a:spcPts val="0"/>
                  </a:spcBef>
                  <a:tabLst>
                    <a:tab pos="251460" algn="l"/>
                    <a:tab pos="3086100" algn="ctr"/>
                  </a:tabLst>
                </a:pPr>
                <a:r>
                  <a:rPr lang="en-US" sz="1600" b="0" i="0" dirty="0">
                    <a:solidFill>
                      <a:srgbClr val="000000"/>
                    </a:solidFill>
                    <a:effectLst/>
                    <a:latin typeface="Times New Roman" panose="02020603050405020304" pitchFamily="18" charset="0"/>
                    <a:cs typeface="Times New Roman" panose="02020603050405020304" pitchFamily="18" charset="0"/>
                  </a:rPr>
                  <a:t>When it is dissolved in water the ammonium ions interact with the free hydroxide ions from water, creating ammonia and water molecules.</a:t>
                </a:r>
              </a:p>
              <a:p>
                <a:pPr>
                  <a:lnSpc>
                    <a:spcPct val="106000"/>
                  </a:lnSpc>
                  <a:spcBef>
                    <a:spcPts val="0"/>
                  </a:spcBef>
                  <a:tabLst>
                    <a:tab pos="251460" algn="l"/>
                    <a:tab pos="3086100" algn="ctr"/>
                  </a:tabLst>
                </a:pPr>
                <a:r>
                  <a:rPr lang="en-US" sz="1600" b="0" i="0" dirty="0">
                    <a:solidFill>
                      <a:srgbClr val="000000"/>
                    </a:solidFill>
                    <a:effectLst/>
                    <a:latin typeface="Times New Roman" panose="02020603050405020304" pitchFamily="18" charset="0"/>
                    <a:cs typeface="Times New Roman" panose="02020603050405020304" pitchFamily="18" charset="0"/>
                  </a:rPr>
                  <a:t>The effect is the removal of hydroxide ions, which must be compensated for by increasing the hydrogen ion content of the solution to keep K</a:t>
                </a:r>
                <a:r>
                  <a:rPr lang="en-US" sz="1600" b="0" i="0" baseline="-25000" dirty="0">
                    <a:solidFill>
                      <a:srgbClr val="000000"/>
                    </a:solidFill>
                    <a:effectLst/>
                    <a:latin typeface="Times New Roman" panose="02020603050405020304" pitchFamily="18" charset="0"/>
                    <a:cs typeface="Times New Roman" panose="02020603050405020304" pitchFamily="18" charset="0"/>
                  </a:rPr>
                  <a:t>w </a:t>
                </a:r>
                <a:r>
                  <a:rPr lang="en-US" sz="1600" b="0" i="0" dirty="0">
                    <a:solidFill>
                      <a:srgbClr val="000000"/>
                    </a:solidFill>
                    <a:effectLst/>
                    <a:latin typeface="Times New Roman" panose="02020603050405020304" pitchFamily="18" charset="0"/>
                    <a:cs typeface="Times New Roman" panose="02020603050405020304" pitchFamily="18" charset="0"/>
                  </a:rPr>
                  <a:t>unchanged. </a:t>
                </a:r>
                <a:r>
                  <a:rPr lang="en-US" sz="1600" b="0" i="0" dirty="0">
                    <a:effectLst/>
                    <a:latin typeface="Times New Roman" panose="02020603050405020304" pitchFamily="18" charset="0"/>
                    <a:cs typeface="Times New Roman" panose="02020603050405020304" pitchFamily="18" charset="0"/>
                  </a:rPr>
                  <a:t>Example: Ammonium chloride solution, NH</a:t>
                </a:r>
                <a:r>
                  <a:rPr lang="en-US" sz="1600" b="0" i="0" baseline="-25000" dirty="0">
                    <a:effectLst/>
                    <a:latin typeface="Times New Roman" panose="02020603050405020304" pitchFamily="18" charset="0"/>
                    <a:cs typeface="Times New Roman" panose="02020603050405020304" pitchFamily="18" charset="0"/>
                  </a:rPr>
                  <a:t>4</a:t>
                </a:r>
                <a:r>
                  <a:rPr lang="en-US" sz="1600" b="0" i="0" dirty="0">
                    <a:effectLst/>
                    <a:latin typeface="Times New Roman" panose="02020603050405020304" pitchFamily="18" charset="0"/>
                    <a:cs typeface="Times New Roman" panose="02020603050405020304" pitchFamily="18" charset="0"/>
                  </a:rPr>
                  <a:t>Cl, </a:t>
                </a:r>
                <a:r>
                  <a:rPr lang="en-US" sz="1600" b="0" i="0" dirty="0">
                    <a:solidFill>
                      <a:srgbClr val="000000"/>
                    </a:solidFill>
                    <a:effectLst/>
                    <a:latin typeface="Times New Roman" panose="02020603050405020304" pitchFamily="18" charset="0"/>
                    <a:cs typeface="Times New Roman" panose="02020603050405020304" pitchFamily="18" charset="0"/>
                  </a:rPr>
                  <a:t>Ammonium chloride dissociates 100% into ions in solution.</a:t>
                </a:r>
              </a:p>
              <a:p>
                <a:pPr>
                  <a:lnSpc>
                    <a:spcPct val="106000"/>
                  </a:lnSpc>
                  <a:spcBef>
                    <a:spcPts val="0"/>
                  </a:spcBef>
                  <a:tabLst>
                    <a:tab pos="251460" algn="l"/>
                    <a:tab pos="3086100" algn="ctr"/>
                  </a:tabLst>
                </a:pPr>
                <a:endParaRPr lang="en-US" sz="1600" b="0" i="0" dirty="0">
                  <a:solidFill>
                    <a:srgbClr val="000000"/>
                  </a:solidFill>
                  <a:effectLst/>
                  <a:latin typeface="Times New Roman" panose="02020603050405020304" pitchFamily="18" charset="0"/>
                  <a:cs typeface="Times New Roman" panose="02020603050405020304" pitchFamily="18" charset="0"/>
                </a:endParaRPr>
              </a:p>
              <a:p>
                <a:pPr>
                  <a:lnSpc>
                    <a:spcPct val="106000"/>
                  </a:lnSpc>
                  <a:spcAft>
                    <a:spcPts val="800"/>
                  </a:spcAft>
                  <a:tabLst>
                    <a:tab pos="251460" algn="l"/>
                    <a:tab pos="3086100" algn="ctr"/>
                  </a:tabLst>
                </a:pPr>
                <a:r>
                  <a:rPr lang="en-US" sz="1600" b="0" i="0" dirty="0">
                    <a:solidFill>
                      <a:srgbClr val="000000"/>
                    </a:solidFill>
                    <a:effectLst/>
                    <a:latin typeface="Times New Roman" panose="02020603050405020304" pitchFamily="18" charset="0"/>
                    <a:cs typeface="Times New Roman" panose="02020603050405020304" pitchFamily="18" charset="0"/>
                  </a:rPr>
                  <a:t>The ammonium ions interact with the hydroxide ions from the water removing them from the solution (equilibrium lies to the right).</a:t>
                </a:r>
              </a:p>
              <a:p>
                <a:pPr algn="l"/>
                <a:endParaRPr lang="en-US" sz="1600" b="0" i="0" dirty="0">
                  <a:solidFill>
                    <a:srgbClr val="000000"/>
                  </a:solidFill>
                  <a:effectLst/>
                  <a:latin typeface="Times New Roman" panose="02020603050405020304" pitchFamily="18" charset="0"/>
                  <a:cs typeface="Times New Roman" panose="02020603050405020304" pitchFamily="18" charset="0"/>
                </a:endParaRPr>
              </a:p>
              <a:p>
                <a:pPr algn="l"/>
                <a:r>
                  <a:rPr lang="en-US" sz="1600" b="0" i="0" dirty="0">
                    <a:solidFill>
                      <a:srgbClr val="000000"/>
                    </a:solidFill>
                    <a:effectLst/>
                    <a:latin typeface="Times New Roman" panose="02020603050405020304" pitchFamily="18" charset="0"/>
                    <a:cs typeface="Times New Roman" panose="02020603050405020304" pitchFamily="18" charset="0"/>
                  </a:rPr>
                  <a:t>This increases the concentration of hydrogen ions (as [H</a:t>
                </a:r>
                <a:r>
                  <a:rPr lang="en-US" sz="1600" b="0" i="0" baseline="30000" dirty="0">
                    <a:solidFill>
                      <a:srgbClr val="000000"/>
                    </a:solidFill>
                    <a:effectLst/>
                    <a:latin typeface="Times New Roman" panose="02020603050405020304" pitchFamily="18" charset="0"/>
                    <a:cs typeface="Times New Roman" panose="02020603050405020304" pitchFamily="18" charset="0"/>
                  </a:rPr>
                  <a:t>+</a:t>
                </a:r>
                <a:r>
                  <a:rPr lang="en-US" sz="1600" b="0" i="0" dirty="0">
                    <a:solidFill>
                      <a:srgbClr val="000000"/>
                    </a:solidFill>
                    <a:effectLst/>
                    <a:latin typeface="Times New Roman" panose="02020603050405020304" pitchFamily="18" charset="0"/>
                    <a:cs typeface="Times New Roman" panose="02020603050405020304" pitchFamily="18" charset="0"/>
                  </a:rPr>
                  <a:t>] x [OH</a:t>
                </a:r>
                <a:r>
                  <a:rPr lang="en-US" sz="1600" b="0" i="0" baseline="30000" dirty="0">
                    <a:solidFill>
                      <a:srgbClr val="000000"/>
                    </a:solidFill>
                    <a:effectLst/>
                    <a:latin typeface="Times New Roman" panose="02020603050405020304" pitchFamily="18" charset="0"/>
                    <a:cs typeface="Times New Roman" panose="02020603050405020304" pitchFamily="18" charset="0"/>
                  </a:rPr>
                  <a:t>-</a:t>
                </a:r>
                <a:r>
                  <a:rPr lang="en-US" sz="1600" b="0" i="0" dirty="0">
                    <a:solidFill>
                      <a:srgbClr val="000000"/>
                    </a:solidFill>
                    <a:effectLst/>
                    <a:latin typeface="Times New Roman" panose="02020603050405020304" pitchFamily="18" charset="0"/>
                    <a:cs typeface="Times New Roman" panose="02020603050405020304" pitchFamily="18" charset="0"/>
                  </a:rPr>
                  <a:t>] is constant) increasing the acidity of the solution (decreasing pH)</a:t>
                </a:r>
              </a:p>
              <a:p>
                <a:pPr algn="l"/>
                <a:r>
                  <a:rPr lang="en-US" sz="1600" b="0" i="0" dirty="0">
                    <a:solidFill>
                      <a:srgbClr val="000000"/>
                    </a:solidFill>
                    <a:effectLst/>
                    <a:latin typeface="Times New Roman" panose="02020603050405020304" pitchFamily="18" charset="0"/>
                    <a:cs typeface="Times New Roman" panose="02020603050405020304" pitchFamily="18" charset="0"/>
                  </a:rPr>
                  <a:t>We say that a solution of </a:t>
                </a:r>
                <a:r>
                  <a:rPr lang="en-US" sz="1600" b="1" i="0" dirty="0">
                    <a:solidFill>
                      <a:srgbClr val="C00000"/>
                    </a:solidFill>
                    <a:effectLst/>
                    <a:latin typeface="Times New Roman" panose="02020603050405020304" pitchFamily="18" charset="0"/>
                    <a:cs typeface="Times New Roman" panose="02020603050405020304" pitchFamily="18" charset="0"/>
                  </a:rPr>
                  <a:t>ammonium chloride is acidic by hydrolysis</a:t>
                </a:r>
                <a:r>
                  <a:rPr lang="en-US" sz="1600" b="0" i="0" dirty="0">
                    <a:solidFill>
                      <a:srgbClr val="C00000"/>
                    </a:solidFill>
                    <a:effectLst/>
                    <a:latin typeface="Times New Roman" panose="02020603050405020304" pitchFamily="18" charset="0"/>
                    <a:cs typeface="Times New Roman" panose="02020603050405020304" pitchFamily="18" charset="0"/>
                  </a:rPr>
                  <a:t>.</a:t>
                </a:r>
                <a:endParaRPr lang="en-US" sz="1600" b="0" i="0" dirty="0">
                  <a:solidFill>
                    <a:srgbClr val="C00000"/>
                  </a:solidFill>
                  <a:latin typeface="Times New Roman" panose="02020603050405020304" pitchFamily="18" charset="0"/>
                  <a:cs typeface="Times New Roman" panose="02020603050405020304" pitchFamily="18" charset="0"/>
                </a:endParaRPr>
              </a:p>
              <a:p>
                <a:pPr algn="l"/>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Hydrate cations , such as Al(H</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6</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,CR(H</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6</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,Fe(H</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6</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and Zn(H</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6</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IQ" sz="1600" baseline="300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914400" lvl="0" indent="0" algn="just">
                  <a:spcBef>
                    <a:spcPts val="505"/>
                  </a:spcBef>
                  <a:spcAft>
                    <a:spcPts val="0"/>
                  </a:spcAft>
                  <a:buNone/>
                  <a:tabLst>
                    <a:tab pos="251460" algn="l"/>
                    <a:tab pos="3086100" algn="ctr"/>
                  </a:tabLst>
                </a:pPr>
                <a:endParaRPr lang="en-IQ" sz="16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914400" lvl="0" indent="0" algn="ctr">
                  <a:spcBef>
                    <a:spcPts val="505"/>
                  </a:spcBef>
                  <a:spcAft>
                    <a:spcPts val="0"/>
                  </a:spcAft>
                  <a:buNone/>
                  <a:tabLst>
                    <a:tab pos="251460" algn="l"/>
                    <a:tab pos="3086100" algn="ctr"/>
                  </a:tabLst>
                </a:pPr>
                <a:r>
                  <a:rPr lang="en-IQ" sz="16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Hydrolysis of </a:t>
                </a:r>
                <a:r>
                  <a:rPr lang="en-US" sz="1600" b="1" u="sng"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U</a:t>
                </a:r>
                <a:r>
                  <a:rPr lang="en-US" sz="1600" b="1" u="sng"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nhydrated</a:t>
                </a:r>
                <a:r>
                  <a:rPr lang="en-US" sz="16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Cations </a:t>
                </a:r>
              </a:p>
              <a:p>
                <a:pPr marL="0" marR="914400" lvl="0" indent="0">
                  <a:spcBef>
                    <a:spcPts val="505"/>
                  </a:spcBef>
                  <a:spcAft>
                    <a:spcPts val="0"/>
                  </a:spcAft>
                  <a:buNone/>
                  <a:tabLst>
                    <a:tab pos="251460" algn="l"/>
                    <a:tab pos="3086100" algn="ctr"/>
                  </a:tabLs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NH</a:t>
                </a:r>
                <a:r>
                  <a:rPr lang="en-US" sz="16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Cl is composed of the aprotic chloride and proton doner NH4+ in water solution the NH4+ donates a proton to water the hydrolysis reaction therefore is</a:t>
                </a:r>
                <a:r>
                  <a:rPr lang="en-US"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NH</a:t>
                </a:r>
                <a:r>
                  <a:rPr lang="en-US" sz="1600" b="1" baseline="300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1600" b="1" baseline="-250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O</a:t>
                </a:r>
                <a14:m>
                  <m:oMath xmlns:m="http://schemas.openxmlformats.org/officeDocument/2006/math">
                    <m:r>
                      <a:rPr lang="en-US" sz="1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NH</a:t>
                </a:r>
                <a:r>
                  <a:rPr lang="en-US" sz="1600" b="1" baseline="-250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1600" b="1" baseline="-250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1600" b="1" baseline="300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marR="914400" lvl="0" indent="0">
                  <a:spcBef>
                    <a:spcPts val="505"/>
                  </a:spcBef>
                  <a:spcAft>
                    <a:spcPts val="0"/>
                  </a:spcAft>
                  <a:buNone/>
                  <a:tabLst>
                    <a:tab pos="251460" algn="l"/>
                    <a:tab pos="3086100" algn="ctr"/>
                  </a:tabLst>
                </a:pPr>
                <a:r>
                  <a:rPr lang="en-US" sz="1600" dirty="0">
                    <a:solidFill>
                      <a:schemeClr val="tx1"/>
                    </a:solidFill>
                    <a:effectLst/>
                    <a:latin typeface="Times New Roman" panose="02020603050405020304" pitchFamily="18" charset="0"/>
                    <a:ea typeface="Times New Roman" panose="02020603050405020304" pitchFamily="18" charset="0"/>
                  </a:rPr>
                  <a:t>The formation of </a:t>
                </a:r>
                <a:r>
                  <a:rPr lang="en-US" sz="1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16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16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contributes to the acidity of the aqueous solution of ammonium chloride(pH</a:t>
                </a:r>
                <a14:m>
                  <m:oMath xmlns:m="http://schemas.openxmlformats.org/officeDocument/2006/math">
                    <m:r>
                      <a:rPr lang="en-US"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&lt;7)</m:t>
                    </m:r>
                  </m:oMath>
                </a14:m>
                <a:endParaRPr lang="en-US" sz="1600" dirty="0">
                  <a:solidFill>
                    <a:schemeClr val="tx1"/>
                  </a:solidFill>
                  <a:effectLst/>
                  <a:latin typeface="Times New Roman" panose="02020603050405020304" pitchFamily="18" charset="0"/>
                  <a:ea typeface="Times New Roman" panose="02020603050405020304" pitchFamily="18" charset="0"/>
                </a:endParaRPr>
              </a:p>
              <a:p>
                <a:pPr marL="0" marR="914400" lvl="0" indent="0">
                  <a:spcBef>
                    <a:spcPts val="505"/>
                  </a:spcBef>
                  <a:spcAft>
                    <a:spcPts val="0"/>
                  </a:spcAft>
                  <a:buNone/>
                  <a:tabLst>
                    <a:tab pos="251460" algn="l"/>
                    <a:tab pos="3086100" algn="ctr"/>
                  </a:tabLst>
                </a:pPr>
                <a:r>
                  <a:rPr lang="en-US" sz="1600" dirty="0">
                    <a:effectLst/>
                    <a:latin typeface="Times New Roman" panose="02020603050405020304" pitchFamily="18" charset="0"/>
                    <a:ea typeface="Times New Roman" panose="02020603050405020304" pitchFamily="18" charset="0"/>
                  </a:rPr>
                  <a:t>By the application of the mass action law to the above equation we obtain:</a:t>
                </a:r>
              </a:p>
              <a:p>
                <a:pPr marL="0" marR="914400" lvl="0" indent="0">
                  <a:spcBef>
                    <a:spcPts val="505"/>
                  </a:spcBef>
                  <a:spcAft>
                    <a:spcPts val="0"/>
                  </a:spcAft>
                  <a:buNone/>
                  <a:tabLst>
                    <a:tab pos="251460" algn="l"/>
                    <a:tab pos="3086100" algn="ctr"/>
                  </a:tabLst>
                </a:pPr>
                <a14:m>
                  <m:oMath xmlns:m="http://schemas.openxmlformats.org/officeDocument/2006/math">
                    <m:f>
                      <m:fPr>
                        <m:ctrlPr>
                          <a:rPr lang="en-IQ" sz="1600" b="1" i="1" smtClean="0">
                            <a:solidFill>
                              <a:srgbClr val="C00000"/>
                            </a:solidFill>
                            <a:latin typeface="Cambria Math" panose="02040503050406030204" pitchFamily="18" charset="0"/>
                            <a:cs typeface="Arial" panose="020B0604020202020204" pitchFamily="34" charset="0"/>
                          </a:rPr>
                        </m:ctrlPr>
                      </m:fPr>
                      <m:num>
                        <m:r>
                          <a:rPr lang="en-US" sz="1600" b="1" i="1" smtClean="0">
                            <a:solidFill>
                              <a:srgbClr val="C00000"/>
                            </a:solidFill>
                            <a:latin typeface="Cambria Math" panose="02040503050406030204" pitchFamily="18" charset="0"/>
                            <a:cs typeface="Arial" panose="020B0604020202020204" pitchFamily="34" charset="0"/>
                          </a:rPr>
                          <m:t> </m:t>
                        </m:r>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16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3</m:t>
                            </m:r>
                          </m:e>
                        </m:d>
                        <m:r>
                          <a:rPr lang="en-US" sz="1600" b="1" i="1" smtClean="0">
                            <a:solidFill>
                              <a:srgbClr val="C00000"/>
                            </a:solidFill>
                            <a:latin typeface="Cambria Math" panose="02040503050406030204" pitchFamily="18" charset="0"/>
                            <a:cs typeface="Arial" panose="020B0604020202020204" pitchFamily="34" charset="0"/>
                          </a:rPr>
                          <m:t>[</m:t>
                        </m:r>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H</m:t>
                        </m:r>
                        <m:r>
                          <m:rPr>
                            <m:nor/>
                          </m:rPr>
                          <a:rPr lang="en-US" sz="16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O</m:t>
                        </m:r>
                        <m:r>
                          <m:rPr>
                            <m:nor/>
                          </m:rPr>
                          <a:rPr lang="en-US" sz="1600" b="1" baseline="30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  </m:t>
                        </m:r>
                        <m:r>
                          <a:rPr lang="en-US" sz="1600" b="1" i="1" smtClean="0">
                            <a:solidFill>
                              <a:srgbClr val="C00000"/>
                            </a:solidFill>
                            <a:latin typeface="Cambria Math" panose="02040503050406030204" pitchFamily="18" charset="0"/>
                            <a:cs typeface="Arial" panose="020B0604020202020204" pitchFamily="34" charset="0"/>
                          </a:rPr>
                          <m:t>]</m:t>
                        </m:r>
                      </m:num>
                      <m:den>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1600" b="1" baseline="30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4+</m:t>
                            </m:r>
                          </m:e>
                        </m:d>
                        <m:r>
                          <a:rPr lang="en-US" sz="1600" b="1" i="1" smtClean="0">
                            <a:solidFill>
                              <a:srgbClr val="C00000"/>
                            </a:solidFill>
                            <a:latin typeface="Cambria Math" panose="02040503050406030204" pitchFamily="18" charset="0"/>
                            <a:cs typeface="Arial" panose="020B0604020202020204" pitchFamily="34" charset="0"/>
                          </a:rPr>
                          <m:t>[</m:t>
                        </m:r>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H</m:t>
                        </m:r>
                        <m:r>
                          <m:rPr>
                            <m:nor/>
                          </m:rPr>
                          <a:rPr lang="en-US" sz="16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O</m:t>
                        </m:r>
                        <m:r>
                          <a:rPr lang="en-US" sz="1600" b="1" i="1" smtClean="0">
                            <a:solidFill>
                              <a:srgbClr val="C00000"/>
                            </a:solidFill>
                            <a:latin typeface="Cambria Math" panose="02040503050406030204" pitchFamily="18" charset="0"/>
                            <a:cs typeface="Arial" panose="020B0604020202020204" pitchFamily="34" charset="0"/>
                          </a:rPr>
                          <m:t>]</m:t>
                        </m:r>
                      </m:den>
                    </m:f>
                  </m:oMath>
                </a14:m>
                <a:r>
                  <a:rPr lang="en-US" sz="1600" b="1" dirty="0">
                    <a:solidFill>
                      <a:srgbClr val="C00000"/>
                    </a:solidFill>
                    <a:effectLst/>
                    <a:latin typeface="Times New Roman" panose="02020603050405020304" pitchFamily="18" charset="0"/>
                    <a:ea typeface="Times New Roman" panose="02020603050405020304" pitchFamily="18" charset="0"/>
                  </a:rPr>
                  <a:t> = </a:t>
                </a:r>
                <a:r>
                  <a:rPr lang="en-US" sz="1600" b="1" dirty="0" err="1">
                    <a:solidFill>
                      <a:srgbClr val="C00000"/>
                    </a:solidFill>
                    <a:effectLst/>
                    <a:latin typeface="Times New Roman" panose="02020603050405020304" pitchFamily="18" charset="0"/>
                    <a:ea typeface="Times New Roman" panose="02020603050405020304" pitchFamily="18" charset="0"/>
                  </a:rPr>
                  <a:t>K</a:t>
                </a:r>
                <a:r>
                  <a:rPr lang="en-US" sz="1600" b="1" baseline="-25000" dirty="0" err="1">
                    <a:solidFill>
                      <a:srgbClr val="C00000"/>
                    </a:solidFill>
                    <a:latin typeface="Times New Roman" panose="02020603050405020304" pitchFamily="18" charset="0"/>
                    <a:ea typeface="Times New Roman" panose="02020603050405020304" pitchFamily="18" charset="0"/>
                  </a:rPr>
                  <a:t>e</a:t>
                </a:r>
                <a:r>
                  <a:rPr lang="en-US" sz="1600" b="1" baseline="-25000" dirty="0">
                    <a:solidFill>
                      <a:srgbClr val="C00000"/>
                    </a:solidFill>
                    <a:effectLst/>
                    <a:latin typeface="Times New Roman" panose="02020603050405020304" pitchFamily="18" charset="0"/>
                    <a:ea typeface="Times New Roman" panose="02020603050405020304" pitchFamily="18" charset="0"/>
                  </a:rPr>
                  <a:t> </a:t>
                </a:r>
                <a:r>
                  <a:rPr lang="en-US" sz="1600" b="1" dirty="0">
                    <a:solidFill>
                      <a:srgbClr val="C00000"/>
                    </a:solidFill>
                    <a:effectLst/>
                    <a:latin typeface="Times New Roman" panose="02020603050405020304" pitchFamily="18" charset="0"/>
                    <a:ea typeface="Times New Roman" panose="02020603050405020304" pitchFamily="18" charset="0"/>
                  </a:rPr>
                  <a:t>……….(10)                      </a:t>
                </a:r>
                <a14:m>
                  <m:oMath xmlns:m="http://schemas.openxmlformats.org/officeDocument/2006/math">
                    <m:f>
                      <m:fPr>
                        <m:ctrlPr>
                          <a:rPr lang="en-IQ" sz="1600" b="1" i="1" smtClean="0">
                            <a:solidFill>
                              <a:srgbClr val="C00000"/>
                            </a:solidFill>
                            <a:latin typeface="Cambria Math" panose="02040503050406030204" pitchFamily="18" charset="0"/>
                            <a:cs typeface="Arial" panose="020B0604020202020204" pitchFamily="34" charset="0"/>
                          </a:rPr>
                        </m:ctrlPr>
                      </m:fPr>
                      <m:num>
                        <m:r>
                          <a:rPr lang="en-US" sz="1600" b="1" i="1" smtClean="0">
                            <a:solidFill>
                              <a:srgbClr val="C00000"/>
                            </a:solidFill>
                            <a:latin typeface="Cambria Math" panose="02040503050406030204" pitchFamily="18" charset="0"/>
                            <a:cs typeface="Arial" panose="020B0604020202020204" pitchFamily="34" charset="0"/>
                          </a:rPr>
                          <m:t> </m:t>
                        </m:r>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16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3</m:t>
                            </m:r>
                          </m:e>
                        </m:d>
                        <m:r>
                          <a:rPr lang="en-US" sz="1600" b="1" i="1" smtClean="0">
                            <a:solidFill>
                              <a:srgbClr val="C00000"/>
                            </a:solidFill>
                            <a:latin typeface="Cambria Math" panose="02040503050406030204" pitchFamily="18" charset="0"/>
                            <a:cs typeface="Arial" panose="020B0604020202020204" pitchFamily="34" charset="0"/>
                          </a:rPr>
                          <m:t>[</m:t>
                        </m:r>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H</m:t>
                        </m:r>
                        <m:r>
                          <m:rPr>
                            <m:nor/>
                          </m:rPr>
                          <a:rPr lang="en-US" sz="16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O</m:t>
                        </m:r>
                        <m:r>
                          <m:rPr>
                            <m:nor/>
                          </m:rPr>
                          <a:rPr lang="en-US" sz="1600" b="1" baseline="30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 </m:t>
                        </m:r>
                        <m:r>
                          <a:rPr lang="en-US" sz="1600" b="1" i="1" smtClean="0">
                            <a:solidFill>
                              <a:srgbClr val="C00000"/>
                            </a:solidFill>
                            <a:latin typeface="Cambria Math" panose="02040503050406030204" pitchFamily="18" charset="0"/>
                            <a:cs typeface="Arial" panose="020B0604020202020204" pitchFamily="34" charset="0"/>
                          </a:rPr>
                          <m:t>]</m:t>
                        </m:r>
                      </m:num>
                      <m:den>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1600" b="1" baseline="30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4+</m:t>
                            </m:r>
                          </m:e>
                        </m:d>
                      </m:den>
                    </m:f>
                  </m:oMath>
                </a14:m>
                <a:r>
                  <a:rPr lang="en-US" sz="1600" b="1" dirty="0">
                    <a:solidFill>
                      <a:srgbClr val="C00000"/>
                    </a:solidFill>
                    <a:effectLst/>
                    <a:latin typeface="Times New Roman" panose="02020603050405020304" pitchFamily="18" charset="0"/>
                    <a:ea typeface="Times New Roman" panose="02020603050405020304" pitchFamily="18" charset="0"/>
                  </a:rPr>
                  <a:t> = </a:t>
                </a:r>
                <a:r>
                  <a:rPr lang="en-US" sz="1600" b="1" dirty="0" err="1">
                    <a:solidFill>
                      <a:srgbClr val="C00000"/>
                    </a:solidFill>
                    <a:effectLst/>
                    <a:latin typeface="Times New Roman" panose="02020603050405020304" pitchFamily="18" charset="0"/>
                    <a:ea typeface="Times New Roman" panose="02020603050405020304" pitchFamily="18" charset="0"/>
                  </a:rPr>
                  <a:t>K</a:t>
                </a:r>
                <a:r>
                  <a:rPr lang="en-US" sz="1600" b="1" baseline="-25000" dirty="0" err="1">
                    <a:solidFill>
                      <a:srgbClr val="C00000"/>
                    </a:solidFill>
                    <a:latin typeface="Times New Roman" panose="02020603050405020304" pitchFamily="18" charset="0"/>
                    <a:ea typeface="Times New Roman" panose="02020603050405020304" pitchFamily="18" charset="0"/>
                  </a:rPr>
                  <a:t>e</a:t>
                </a:r>
                <a:r>
                  <a:rPr lang="en-US" sz="1600" b="1" dirty="0">
                    <a:solidFill>
                      <a:srgbClr val="C00000"/>
                    </a:solidFill>
                    <a:effectLst/>
                    <a:latin typeface="Times New Roman" panose="02020603050405020304" pitchFamily="18" charset="0"/>
                    <a:ea typeface="Times New Roman" panose="02020603050405020304" pitchFamily="18" charset="0"/>
                  </a:rPr>
                  <a:t>[H</a:t>
                </a:r>
                <a:r>
                  <a:rPr lang="en-US" sz="1600" b="1" baseline="-25000" dirty="0">
                    <a:solidFill>
                      <a:srgbClr val="C00000"/>
                    </a:solidFill>
                    <a:effectLst/>
                    <a:latin typeface="Times New Roman" panose="02020603050405020304" pitchFamily="18" charset="0"/>
                    <a:ea typeface="Times New Roman" panose="02020603050405020304" pitchFamily="18" charset="0"/>
                  </a:rPr>
                  <a:t>2</a:t>
                </a:r>
                <a:r>
                  <a:rPr lang="en-US" sz="1600" b="1" dirty="0">
                    <a:solidFill>
                      <a:srgbClr val="C00000"/>
                    </a:solidFill>
                    <a:effectLst/>
                    <a:latin typeface="Times New Roman" panose="02020603050405020304" pitchFamily="18" charset="0"/>
                    <a:ea typeface="Times New Roman" panose="02020603050405020304" pitchFamily="18" charset="0"/>
                  </a:rPr>
                  <a:t>O]=K</a:t>
                </a:r>
                <a:r>
                  <a:rPr lang="en-US" sz="1600" b="1" baseline="-25000" dirty="0">
                    <a:solidFill>
                      <a:srgbClr val="C00000"/>
                    </a:solidFill>
                    <a:effectLst/>
                    <a:latin typeface="Times New Roman" panose="02020603050405020304" pitchFamily="18" charset="0"/>
                    <a:ea typeface="Times New Roman" panose="02020603050405020304" pitchFamily="18" charset="0"/>
                  </a:rPr>
                  <a:t>h</a:t>
                </a:r>
                <a:r>
                  <a:rPr lang="en-US" sz="1600" b="1" dirty="0">
                    <a:solidFill>
                      <a:srgbClr val="C00000"/>
                    </a:solidFill>
                    <a:effectLst/>
                    <a:latin typeface="Times New Roman" panose="02020603050405020304" pitchFamily="18" charset="0"/>
                    <a:ea typeface="Times New Roman" panose="02020603050405020304" pitchFamily="18" charset="0"/>
                  </a:rPr>
                  <a:t>……………(11)</a:t>
                </a:r>
              </a:p>
              <a:p>
                <a:pPr marL="0" marR="914400" lvl="0" indent="0">
                  <a:spcBef>
                    <a:spcPts val="505"/>
                  </a:spcBef>
                  <a:spcAft>
                    <a:spcPts val="0"/>
                  </a:spcAft>
                  <a:buNone/>
                  <a:tabLst>
                    <a:tab pos="251460" algn="l"/>
                    <a:tab pos="3086100" algn="ctr"/>
                  </a:tabLst>
                </a:pPr>
                <a:r>
                  <a:rPr lang="en-US" sz="1600" dirty="0">
                    <a:latin typeface="Times New Roman" panose="02020603050405020304" pitchFamily="18" charset="0"/>
                    <a:ea typeface="Times New Roman" panose="02020603050405020304" pitchFamily="18" charset="0"/>
                  </a:rPr>
                  <a:t>Substituting of </a:t>
                </a:r>
                <a:r>
                  <a:rPr lang="en-US" sz="1600" b="1" dirty="0">
                    <a:solidFill>
                      <a:srgbClr val="C00000"/>
                    </a:solidFill>
                    <a:latin typeface="Times New Roman" panose="02020603050405020304" pitchFamily="18" charset="0"/>
                    <a:ea typeface="Times New Roman" panose="02020603050405020304" pitchFamily="18" charset="0"/>
                  </a:rPr>
                  <a:t>K</a:t>
                </a:r>
                <a:r>
                  <a:rPr lang="en-US" sz="1600" b="1" baseline="-25000" dirty="0">
                    <a:solidFill>
                      <a:srgbClr val="C00000"/>
                    </a:solidFill>
                    <a:latin typeface="Times New Roman" panose="02020603050405020304" pitchFamily="18" charset="0"/>
                    <a:ea typeface="Times New Roman" panose="02020603050405020304" pitchFamily="18" charset="0"/>
                  </a:rPr>
                  <a:t>w</a:t>
                </a:r>
                <a:r>
                  <a:rPr lang="en-US" sz="1600" b="1" dirty="0">
                    <a:solidFill>
                      <a:srgbClr val="C00000"/>
                    </a:solidFill>
                    <a:latin typeface="Times New Roman" panose="02020603050405020304" pitchFamily="18" charset="0"/>
                    <a:ea typeface="Times New Roman" panose="02020603050405020304" pitchFamily="18" charset="0"/>
                  </a:rPr>
                  <a:t>/[OH</a:t>
                </a:r>
                <a:r>
                  <a:rPr lang="en-US" sz="1600" b="1" baseline="30000" dirty="0">
                    <a:solidFill>
                      <a:srgbClr val="C00000"/>
                    </a:solidFill>
                    <a:latin typeface="Times New Roman" panose="02020603050405020304" pitchFamily="18" charset="0"/>
                    <a:ea typeface="Times New Roman" panose="02020603050405020304" pitchFamily="18" charset="0"/>
                  </a:rPr>
                  <a:t>-</a:t>
                </a:r>
                <a:r>
                  <a:rPr lang="en-US" sz="1600" b="1" dirty="0">
                    <a:solidFill>
                      <a:srgbClr val="C00000"/>
                    </a:solidFill>
                    <a:latin typeface="Times New Roman" panose="02020603050405020304" pitchFamily="18" charset="0"/>
                    <a:ea typeface="Times New Roman" panose="02020603050405020304" pitchFamily="18" charset="0"/>
                  </a:rPr>
                  <a:t>]</a:t>
                </a:r>
                <a:r>
                  <a:rPr lang="en-US" sz="1600" dirty="0">
                    <a:latin typeface="Times New Roman" panose="02020603050405020304" pitchFamily="18" charset="0"/>
                    <a:ea typeface="Times New Roman" panose="02020603050405020304" pitchFamily="18" charset="0"/>
                  </a:rPr>
                  <a:t> for [H</a:t>
                </a:r>
                <a:r>
                  <a:rPr lang="en-US" sz="1600" baseline="-25000" dirty="0">
                    <a:latin typeface="Times New Roman" panose="02020603050405020304" pitchFamily="18" charset="0"/>
                    <a:ea typeface="Times New Roman" panose="02020603050405020304" pitchFamily="18" charset="0"/>
                  </a:rPr>
                  <a:t>3</a:t>
                </a:r>
                <a:r>
                  <a:rPr lang="en-US" sz="1600" dirty="0">
                    <a:latin typeface="Times New Roman" panose="02020603050405020304" pitchFamily="18" charset="0"/>
                    <a:ea typeface="Times New Roman" panose="02020603050405020304" pitchFamily="18" charset="0"/>
                  </a:rPr>
                  <a:t>O</a:t>
                </a:r>
                <a:r>
                  <a:rPr lang="en-US" sz="1600" baseline="30000" dirty="0">
                    <a:latin typeface="Times New Roman" panose="02020603050405020304" pitchFamily="18" charset="0"/>
                    <a:ea typeface="Times New Roman" panose="02020603050405020304" pitchFamily="18" charset="0"/>
                  </a:rPr>
                  <a:t>+</a:t>
                </a:r>
                <a:r>
                  <a:rPr lang="en-US" sz="1600" dirty="0">
                    <a:latin typeface="Times New Roman" panose="02020603050405020304" pitchFamily="18" charset="0"/>
                    <a:ea typeface="Times New Roman" panose="02020603050405020304" pitchFamily="18" charset="0"/>
                  </a:rPr>
                  <a:t>] in equation (10) we get: </a:t>
                </a:r>
                <a14:m>
                  <m:oMath xmlns:m="http://schemas.openxmlformats.org/officeDocument/2006/math">
                    <m:f>
                      <m:fPr>
                        <m:ctrlPr>
                          <a:rPr lang="en-IQ" sz="1600" b="1" i="1" smtClean="0">
                            <a:solidFill>
                              <a:srgbClr val="C00000"/>
                            </a:solidFill>
                            <a:latin typeface="Cambria Math" panose="02040503050406030204" pitchFamily="18" charset="0"/>
                            <a:cs typeface="Arial" panose="020B0604020202020204" pitchFamily="34" charset="0"/>
                          </a:rPr>
                        </m:ctrlPr>
                      </m:fPr>
                      <m:num>
                        <m:r>
                          <a:rPr lang="en-US" sz="1600" b="1" i="1" smtClean="0">
                            <a:solidFill>
                              <a:srgbClr val="C00000"/>
                            </a:solidFill>
                            <a:latin typeface="Cambria Math" panose="02040503050406030204" pitchFamily="18" charset="0"/>
                            <a:cs typeface="Arial" panose="020B0604020202020204" pitchFamily="34" charset="0"/>
                          </a:rPr>
                          <m:t> </m:t>
                        </m:r>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16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3</m:t>
                            </m:r>
                          </m:e>
                        </m:d>
                        <m:r>
                          <a:rPr lang="en-US" sz="1600" b="1" i="1" smtClean="0">
                            <a:solidFill>
                              <a:srgbClr val="C00000"/>
                            </a:solidFill>
                            <a:latin typeface="Cambria Math" panose="02040503050406030204" pitchFamily="18" charset="0"/>
                            <a:cs typeface="Arial" panose="020B0604020202020204" pitchFamily="34" charset="0"/>
                          </a:rPr>
                          <m:t>[</m:t>
                        </m:r>
                        <m:r>
                          <m:rPr>
                            <m:nor/>
                          </m:rPr>
                          <a:rPr lang="en-US" sz="1600" b="1" dirty="0" smtClean="0">
                            <a:solidFill>
                              <a:srgbClr val="C00000"/>
                            </a:solidFill>
                            <a:latin typeface="Times New Roman" panose="02020603050405020304" pitchFamily="18" charset="0"/>
                            <a:ea typeface="Times New Roman" panose="02020603050405020304" pitchFamily="18" charset="0"/>
                          </a:rPr>
                          <m:t>K</m:t>
                        </m:r>
                        <m:r>
                          <m:rPr>
                            <m:nor/>
                          </m:rPr>
                          <a:rPr lang="en-US" sz="1600" b="1" baseline="-25000" dirty="0" smtClean="0">
                            <a:solidFill>
                              <a:srgbClr val="C00000"/>
                            </a:solidFill>
                            <a:latin typeface="Times New Roman" panose="02020603050405020304" pitchFamily="18" charset="0"/>
                            <a:ea typeface="Times New Roman" panose="02020603050405020304" pitchFamily="18" charset="0"/>
                          </a:rPr>
                          <m:t>w</m:t>
                        </m:r>
                        <m:r>
                          <a:rPr lang="en-US" sz="1600" b="1" i="1" smtClean="0">
                            <a:solidFill>
                              <a:srgbClr val="C00000"/>
                            </a:solidFill>
                            <a:latin typeface="Cambria Math" panose="02040503050406030204" pitchFamily="18" charset="0"/>
                            <a:cs typeface="Arial" panose="020B0604020202020204" pitchFamily="34" charset="0"/>
                          </a:rPr>
                          <m:t>]</m:t>
                        </m:r>
                      </m:num>
                      <m:den>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1600" b="1" baseline="30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4+</m:t>
                            </m:r>
                          </m:e>
                        </m:d>
                        <m:r>
                          <a:rPr lang="en-US" sz="1600" b="1" i="1" smtClean="0">
                            <a:solidFill>
                              <a:srgbClr val="C00000"/>
                            </a:solidFill>
                            <a:latin typeface="Cambria Math" panose="02040503050406030204" pitchFamily="18" charset="0"/>
                            <a:cs typeface="Arial" panose="020B0604020202020204" pitchFamily="34" charset="0"/>
                          </a:rPr>
                          <m:t>[</m:t>
                        </m:r>
                        <m:r>
                          <m:rPr>
                            <m:nor/>
                          </m:rPr>
                          <a:rPr lang="en-US" sz="1600" b="1" dirty="0" smtClean="0">
                            <a:solidFill>
                              <a:srgbClr val="C00000"/>
                            </a:solidFill>
                            <a:latin typeface="Times New Roman" panose="02020603050405020304" pitchFamily="18" charset="0"/>
                            <a:ea typeface="Times New Roman" panose="02020603050405020304" pitchFamily="18" charset="0"/>
                          </a:rPr>
                          <m:t>OH</m:t>
                        </m:r>
                        <m:r>
                          <m:rPr>
                            <m:nor/>
                          </m:rPr>
                          <a:rPr lang="en-US" sz="1600" b="1" baseline="30000" dirty="0" smtClean="0">
                            <a:solidFill>
                              <a:srgbClr val="C00000"/>
                            </a:solidFill>
                            <a:latin typeface="Times New Roman" panose="02020603050405020304" pitchFamily="18" charset="0"/>
                            <a:ea typeface="Times New Roman" panose="02020603050405020304" pitchFamily="18" charset="0"/>
                          </a:rPr>
                          <m:t>−</m:t>
                        </m:r>
                        <m:r>
                          <a:rPr lang="en-US" sz="1600" b="1" i="1" smtClean="0">
                            <a:solidFill>
                              <a:srgbClr val="C00000"/>
                            </a:solidFill>
                            <a:latin typeface="Cambria Math" panose="02040503050406030204" pitchFamily="18" charset="0"/>
                            <a:cs typeface="Arial" panose="020B0604020202020204" pitchFamily="34" charset="0"/>
                          </a:rPr>
                          <m:t>]</m:t>
                        </m:r>
                      </m:den>
                    </m:f>
                  </m:oMath>
                </a14:m>
                <a:r>
                  <a:rPr lang="en-US" sz="1600" b="1" dirty="0">
                    <a:solidFill>
                      <a:srgbClr val="C00000"/>
                    </a:solidFill>
                    <a:effectLst/>
                    <a:latin typeface="Times New Roman" panose="02020603050405020304" pitchFamily="18" charset="0"/>
                    <a:ea typeface="Times New Roman" panose="02020603050405020304" pitchFamily="18" charset="0"/>
                  </a:rPr>
                  <a:t> = K</a:t>
                </a:r>
                <a:r>
                  <a:rPr lang="en-US" sz="1600" b="1" baseline="-25000" dirty="0">
                    <a:solidFill>
                      <a:srgbClr val="C00000"/>
                    </a:solidFill>
                    <a:effectLst/>
                    <a:latin typeface="Times New Roman" panose="02020603050405020304" pitchFamily="18" charset="0"/>
                    <a:ea typeface="Times New Roman" panose="02020603050405020304" pitchFamily="18" charset="0"/>
                  </a:rPr>
                  <a:t>h</a:t>
                </a:r>
                <a:r>
                  <a:rPr lang="en-US" sz="1600" b="1" dirty="0">
                    <a:solidFill>
                      <a:srgbClr val="C00000"/>
                    </a:solidFill>
                    <a:effectLst/>
                    <a:latin typeface="Times New Roman" panose="02020603050405020304" pitchFamily="18" charset="0"/>
                    <a:ea typeface="Times New Roman" panose="02020603050405020304" pitchFamily="18" charset="0"/>
                  </a:rPr>
                  <a:t>……………….(12)</a:t>
                </a:r>
              </a:p>
              <a:p>
                <a:pPr marL="0" marR="914400" lvl="0" indent="0">
                  <a:spcBef>
                    <a:spcPts val="505"/>
                  </a:spcBef>
                  <a:spcAft>
                    <a:spcPts val="0"/>
                  </a:spcAft>
                  <a:buNone/>
                  <a:tabLst>
                    <a:tab pos="251460" algn="l"/>
                    <a:tab pos="3086100" algn="ctr"/>
                  </a:tabLst>
                </a:pPr>
                <a:r>
                  <a:rPr lang="en-US" sz="1600" dirty="0">
                    <a:latin typeface="Times New Roman" panose="02020603050405020304" pitchFamily="18" charset="0"/>
                    <a:ea typeface="Times New Roman" panose="02020603050405020304" pitchFamily="18" charset="0"/>
                  </a:rPr>
                  <a:t>But since, </a:t>
                </a:r>
                <a14:m>
                  <m:oMath xmlns:m="http://schemas.openxmlformats.org/officeDocument/2006/math">
                    <m:f>
                      <m:fPr>
                        <m:ctrlPr>
                          <a:rPr lang="en-IQ" sz="1600" b="1" i="1" smtClean="0">
                            <a:solidFill>
                              <a:srgbClr val="C00000"/>
                            </a:solidFill>
                            <a:latin typeface="Cambria Math" panose="02040503050406030204" pitchFamily="18" charset="0"/>
                            <a:cs typeface="Arial" panose="020B0604020202020204" pitchFamily="34" charset="0"/>
                          </a:rPr>
                        </m:ctrlPr>
                      </m:fPr>
                      <m:num>
                        <m:r>
                          <a:rPr lang="en-US" sz="1600" b="1" i="1" smtClean="0">
                            <a:solidFill>
                              <a:srgbClr val="C00000"/>
                            </a:solidFill>
                            <a:latin typeface="Cambria Math" panose="02040503050406030204" pitchFamily="18" charset="0"/>
                            <a:cs typeface="Arial" panose="020B0604020202020204" pitchFamily="34" charset="0"/>
                          </a:rPr>
                          <m:t> </m:t>
                        </m:r>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16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3</m:t>
                            </m:r>
                          </m:e>
                        </m:d>
                      </m:num>
                      <m:den>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1600" b="1" baseline="30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4+</m:t>
                            </m:r>
                          </m:e>
                        </m:d>
                        <m:r>
                          <a:rPr lang="en-US" sz="1600" b="1" i="1" smtClean="0">
                            <a:solidFill>
                              <a:srgbClr val="C00000"/>
                            </a:solidFill>
                            <a:latin typeface="Cambria Math" panose="02040503050406030204" pitchFamily="18" charset="0"/>
                            <a:cs typeface="Arial" panose="020B0604020202020204" pitchFamily="34" charset="0"/>
                          </a:rPr>
                          <m:t>[</m:t>
                        </m:r>
                        <m:r>
                          <m:rPr>
                            <m:nor/>
                          </m:rPr>
                          <a:rPr lang="en-US" sz="1600" b="1" dirty="0" smtClean="0">
                            <a:solidFill>
                              <a:srgbClr val="C00000"/>
                            </a:solidFill>
                            <a:latin typeface="Times New Roman" panose="02020603050405020304" pitchFamily="18" charset="0"/>
                            <a:ea typeface="Times New Roman" panose="02020603050405020304" pitchFamily="18" charset="0"/>
                          </a:rPr>
                          <m:t>OH</m:t>
                        </m:r>
                        <m:r>
                          <m:rPr>
                            <m:nor/>
                          </m:rPr>
                          <a:rPr lang="en-US" sz="1600" b="1" baseline="30000" dirty="0" smtClean="0">
                            <a:solidFill>
                              <a:srgbClr val="C00000"/>
                            </a:solidFill>
                            <a:latin typeface="Times New Roman" panose="02020603050405020304" pitchFamily="18" charset="0"/>
                            <a:ea typeface="Times New Roman" panose="02020603050405020304" pitchFamily="18" charset="0"/>
                          </a:rPr>
                          <m:t>−</m:t>
                        </m:r>
                        <m:r>
                          <a:rPr lang="en-US" sz="1600" b="1" i="1" smtClean="0">
                            <a:solidFill>
                              <a:srgbClr val="C00000"/>
                            </a:solidFill>
                            <a:latin typeface="Cambria Math" panose="02040503050406030204" pitchFamily="18" charset="0"/>
                            <a:cs typeface="Arial" panose="020B0604020202020204" pitchFamily="34" charset="0"/>
                          </a:rPr>
                          <m:t>]</m:t>
                        </m:r>
                      </m:den>
                    </m:f>
                  </m:oMath>
                </a14:m>
                <a:r>
                  <a:rPr lang="en-US" sz="1600" dirty="0">
                    <a:latin typeface="Times New Roman" panose="02020603050405020304" pitchFamily="18" charset="0"/>
                    <a:ea typeface="Times New Roman" panose="02020603050405020304" pitchFamily="18" charset="0"/>
                  </a:rPr>
                  <a:t> = </a:t>
                </a:r>
                <a14:m>
                  <m:oMath xmlns:m="http://schemas.openxmlformats.org/officeDocument/2006/math">
                    <m:f>
                      <m:fPr>
                        <m:ctrlPr>
                          <a:rPr lang="en-IQ" sz="1600" b="1" i="1" smtClean="0">
                            <a:solidFill>
                              <a:srgbClr val="C00000"/>
                            </a:solidFill>
                            <a:latin typeface="Cambria Math" panose="02040503050406030204" pitchFamily="18" charset="0"/>
                            <a:cs typeface="Arial" panose="020B0604020202020204" pitchFamily="34" charset="0"/>
                          </a:rPr>
                        </m:ctrlPr>
                      </m:fPr>
                      <m:num>
                        <m:r>
                          <a:rPr lang="en-US" sz="1600" b="1" i="1" smtClean="0">
                            <a:solidFill>
                              <a:srgbClr val="C00000"/>
                            </a:solidFill>
                            <a:latin typeface="Cambria Math" panose="02040503050406030204" pitchFamily="18" charset="0"/>
                            <a:cs typeface="Arial" panose="020B0604020202020204" pitchFamily="34" charset="0"/>
                          </a:rPr>
                          <m:t> </m:t>
                        </m:r>
                        <m:r>
                          <a:rPr lang="en-US" sz="1600" b="1" i="1" smtClean="0">
                            <a:solidFill>
                              <a:srgbClr val="C00000"/>
                            </a:solidFill>
                            <a:latin typeface="Cambria Math" panose="02040503050406030204" pitchFamily="18" charset="0"/>
                            <a:cs typeface="Arial" panose="020B0604020202020204" pitchFamily="34" charset="0"/>
                          </a:rPr>
                          <m:t>𝟏</m:t>
                        </m:r>
                      </m:num>
                      <m:den>
                        <m:r>
                          <m:rPr>
                            <m:nor/>
                          </m:rPr>
                          <a:rPr lang="en-US" sz="1600" b="1" dirty="0" smtClean="0">
                            <a:solidFill>
                              <a:srgbClr val="C00000"/>
                            </a:solidFill>
                            <a:effectLst/>
                            <a:latin typeface="Times New Roman" panose="02020603050405020304" pitchFamily="18" charset="0"/>
                            <a:ea typeface="Times New Roman" panose="02020603050405020304" pitchFamily="18" charset="0"/>
                          </a:rPr>
                          <m:t>K</m:t>
                        </m:r>
                        <m:r>
                          <m:rPr>
                            <m:nor/>
                          </m:rPr>
                          <a:rPr lang="en-US" sz="1600" b="1" i="1" baseline="-25000" dirty="0" smtClean="0">
                            <a:solidFill>
                              <a:srgbClr val="C00000"/>
                            </a:solidFill>
                            <a:effectLst/>
                            <a:latin typeface="Times New Roman" panose="02020603050405020304" pitchFamily="18" charset="0"/>
                            <a:ea typeface="Times New Roman" panose="02020603050405020304" pitchFamily="18" charset="0"/>
                          </a:rPr>
                          <m:t>b</m:t>
                        </m:r>
                      </m:den>
                    </m:f>
                  </m:oMath>
                </a14:m>
                <a:r>
                  <a:rPr lang="en-US" sz="1600" dirty="0">
                    <a:latin typeface="Times New Roman" panose="02020603050405020304" pitchFamily="18" charset="0"/>
                    <a:ea typeface="Times New Roman" panose="02020603050405020304" pitchFamily="18" charset="0"/>
                  </a:rPr>
                  <a:t> , then ; </a:t>
                </a:r>
                <a14:m>
                  <m:oMath xmlns:m="http://schemas.openxmlformats.org/officeDocument/2006/math">
                    <m:f>
                      <m:fPr>
                        <m:ctrlPr>
                          <a:rPr lang="en-IQ" sz="1600" b="1" i="1" smtClean="0">
                            <a:solidFill>
                              <a:srgbClr val="C00000"/>
                            </a:solidFill>
                            <a:latin typeface="Cambria Math" panose="02040503050406030204" pitchFamily="18" charset="0"/>
                            <a:cs typeface="Arial" panose="020B0604020202020204" pitchFamily="34" charset="0"/>
                          </a:rPr>
                        </m:ctrlPr>
                      </m:fPr>
                      <m:num>
                        <m:r>
                          <a:rPr lang="en-US" sz="1600" b="1" i="1" smtClean="0">
                            <a:solidFill>
                              <a:srgbClr val="C00000"/>
                            </a:solidFill>
                            <a:latin typeface="Cambria Math" panose="02040503050406030204" pitchFamily="18" charset="0"/>
                            <a:cs typeface="Arial" panose="020B0604020202020204" pitchFamily="34" charset="0"/>
                          </a:rPr>
                          <m:t> </m:t>
                        </m:r>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16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3</m:t>
                            </m:r>
                          </m:e>
                        </m:d>
                        <m:r>
                          <a:rPr lang="en-US" sz="1600" b="1" i="1" smtClean="0">
                            <a:solidFill>
                              <a:srgbClr val="C00000"/>
                            </a:solidFill>
                            <a:latin typeface="Cambria Math" panose="02040503050406030204" pitchFamily="18" charset="0"/>
                            <a:cs typeface="Arial" panose="020B0604020202020204" pitchFamily="34" charset="0"/>
                          </a:rPr>
                          <m:t>[</m:t>
                        </m:r>
                        <m:r>
                          <m:rPr>
                            <m:nor/>
                          </m:rPr>
                          <a:rPr lang="en-US" sz="1600" b="1" dirty="0" smtClean="0">
                            <a:solidFill>
                              <a:srgbClr val="C00000"/>
                            </a:solidFill>
                            <a:latin typeface="Times New Roman" panose="02020603050405020304" pitchFamily="18" charset="0"/>
                            <a:ea typeface="Times New Roman" panose="02020603050405020304" pitchFamily="18" charset="0"/>
                          </a:rPr>
                          <m:t>K</m:t>
                        </m:r>
                        <m:r>
                          <m:rPr>
                            <m:nor/>
                          </m:rPr>
                          <a:rPr lang="en-US" sz="1600" b="1" baseline="-25000" dirty="0" smtClean="0">
                            <a:solidFill>
                              <a:srgbClr val="C00000"/>
                            </a:solidFill>
                            <a:latin typeface="Times New Roman" panose="02020603050405020304" pitchFamily="18" charset="0"/>
                            <a:ea typeface="Times New Roman" panose="02020603050405020304" pitchFamily="18" charset="0"/>
                          </a:rPr>
                          <m:t>w</m:t>
                        </m:r>
                        <m:r>
                          <a:rPr lang="en-US" sz="1600" b="1" i="1" smtClean="0">
                            <a:solidFill>
                              <a:srgbClr val="C00000"/>
                            </a:solidFill>
                            <a:latin typeface="Cambria Math" panose="02040503050406030204" pitchFamily="18" charset="0"/>
                            <a:cs typeface="Arial" panose="020B0604020202020204" pitchFamily="34" charset="0"/>
                          </a:rPr>
                          <m:t>]</m:t>
                        </m:r>
                      </m:num>
                      <m:den>
                        <m:d>
                          <m:dPr>
                            <m:begChr m:val="["/>
                            <m:endChr m:val="]"/>
                            <m:ctrlPr>
                              <a:rPr lang="en-US" sz="1600" b="1" i="1" smtClean="0">
                                <a:solidFill>
                                  <a:srgbClr val="C00000"/>
                                </a:solidFill>
                                <a:latin typeface="Cambria Math" panose="02040503050406030204" pitchFamily="18" charset="0"/>
                                <a:cs typeface="Arial" panose="020B0604020202020204" pitchFamily="34" charset="0"/>
                              </a:rPr>
                            </m:ctrlPr>
                          </m:dPr>
                          <m:e>
                            <m:r>
                              <m:rPr>
                                <m:nor/>
                              </m:rPr>
                              <a:rPr lang="en-US"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1600" b="1" baseline="30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4+</m:t>
                            </m:r>
                          </m:e>
                        </m:d>
                        <m:r>
                          <a:rPr lang="en-US" sz="1600" b="1" i="1" smtClean="0">
                            <a:solidFill>
                              <a:srgbClr val="C00000"/>
                            </a:solidFill>
                            <a:latin typeface="Cambria Math" panose="02040503050406030204" pitchFamily="18" charset="0"/>
                            <a:cs typeface="Arial" panose="020B0604020202020204" pitchFamily="34" charset="0"/>
                          </a:rPr>
                          <m:t>[</m:t>
                        </m:r>
                        <m:r>
                          <m:rPr>
                            <m:nor/>
                          </m:rPr>
                          <a:rPr lang="en-US" sz="1600" b="1" dirty="0" smtClean="0">
                            <a:solidFill>
                              <a:srgbClr val="C00000"/>
                            </a:solidFill>
                            <a:latin typeface="Times New Roman" panose="02020603050405020304" pitchFamily="18" charset="0"/>
                            <a:ea typeface="Times New Roman" panose="02020603050405020304" pitchFamily="18" charset="0"/>
                          </a:rPr>
                          <m:t>OH</m:t>
                        </m:r>
                        <m:r>
                          <m:rPr>
                            <m:nor/>
                          </m:rPr>
                          <a:rPr lang="en-US" sz="1600" b="1" baseline="30000" dirty="0" smtClean="0">
                            <a:solidFill>
                              <a:srgbClr val="C00000"/>
                            </a:solidFill>
                            <a:latin typeface="Times New Roman" panose="02020603050405020304" pitchFamily="18" charset="0"/>
                            <a:ea typeface="Times New Roman" panose="02020603050405020304" pitchFamily="18" charset="0"/>
                          </a:rPr>
                          <m:t>−</m:t>
                        </m:r>
                        <m:r>
                          <a:rPr lang="en-US" sz="1600" b="1" i="1" smtClean="0">
                            <a:solidFill>
                              <a:srgbClr val="C00000"/>
                            </a:solidFill>
                            <a:latin typeface="Cambria Math" panose="02040503050406030204" pitchFamily="18" charset="0"/>
                            <a:cs typeface="Arial" panose="020B0604020202020204" pitchFamily="34" charset="0"/>
                          </a:rPr>
                          <m:t>]</m:t>
                        </m:r>
                      </m:den>
                    </m:f>
                  </m:oMath>
                </a14:m>
                <a:r>
                  <a:rPr lang="en-US" sz="1600" b="1" dirty="0">
                    <a:solidFill>
                      <a:srgbClr val="C00000"/>
                    </a:solidFill>
                    <a:effectLst/>
                    <a:latin typeface="Times New Roman" panose="02020603050405020304" pitchFamily="18" charset="0"/>
                    <a:ea typeface="Times New Roman" panose="02020603050405020304" pitchFamily="18" charset="0"/>
                  </a:rPr>
                  <a:t> = </a:t>
                </a:r>
                <a14:m>
                  <m:oMath xmlns:m="http://schemas.openxmlformats.org/officeDocument/2006/math">
                    <m:f>
                      <m:fPr>
                        <m:ctrlPr>
                          <a:rPr lang="en-IQ" sz="1600" b="1" i="1" smtClean="0">
                            <a:solidFill>
                              <a:srgbClr val="C00000"/>
                            </a:solidFill>
                            <a:latin typeface="Cambria Math" panose="02040503050406030204" pitchFamily="18" charset="0"/>
                            <a:cs typeface="Arial" panose="020B0604020202020204" pitchFamily="34" charset="0"/>
                          </a:rPr>
                        </m:ctrlPr>
                      </m:fPr>
                      <m:num>
                        <m:r>
                          <a:rPr lang="en-US" sz="1600" b="1" i="1" smtClean="0">
                            <a:solidFill>
                              <a:srgbClr val="C00000"/>
                            </a:solidFill>
                            <a:latin typeface="Cambria Math" panose="02040503050406030204" pitchFamily="18" charset="0"/>
                            <a:cs typeface="Arial" panose="020B0604020202020204" pitchFamily="34" charset="0"/>
                          </a:rPr>
                          <m:t> </m:t>
                        </m:r>
                        <m:r>
                          <m:rPr>
                            <m:nor/>
                          </m:rPr>
                          <a:rPr lang="en-US" sz="1600" b="1" dirty="0" smtClean="0">
                            <a:solidFill>
                              <a:srgbClr val="C00000"/>
                            </a:solidFill>
                            <a:latin typeface="Times New Roman" panose="02020603050405020304" pitchFamily="18" charset="0"/>
                            <a:ea typeface="Times New Roman" panose="02020603050405020304" pitchFamily="18" charset="0"/>
                          </a:rPr>
                          <m:t>K</m:t>
                        </m:r>
                        <m:r>
                          <m:rPr>
                            <m:nor/>
                          </m:rPr>
                          <a:rPr lang="en-US" sz="1600" b="1" baseline="-25000" dirty="0" smtClean="0">
                            <a:solidFill>
                              <a:srgbClr val="C00000"/>
                            </a:solidFill>
                            <a:latin typeface="Times New Roman" panose="02020603050405020304" pitchFamily="18" charset="0"/>
                            <a:ea typeface="Times New Roman" panose="02020603050405020304" pitchFamily="18" charset="0"/>
                          </a:rPr>
                          <m:t>w</m:t>
                        </m:r>
                      </m:num>
                      <m:den>
                        <m:r>
                          <m:rPr>
                            <m:nor/>
                          </m:rPr>
                          <a:rPr lang="en-US" sz="1600" b="1" dirty="0" smtClean="0">
                            <a:solidFill>
                              <a:srgbClr val="C00000"/>
                            </a:solidFill>
                            <a:effectLst/>
                            <a:latin typeface="Times New Roman" panose="02020603050405020304" pitchFamily="18" charset="0"/>
                            <a:ea typeface="Times New Roman" panose="02020603050405020304" pitchFamily="18" charset="0"/>
                          </a:rPr>
                          <m:t>K</m:t>
                        </m:r>
                        <m:r>
                          <m:rPr>
                            <m:nor/>
                          </m:rPr>
                          <a:rPr lang="en-US" sz="1600" b="1" i="1" baseline="-25000" dirty="0" smtClean="0">
                            <a:solidFill>
                              <a:srgbClr val="C00000"/>
                            </a:solidFill>
                            <a:effectLst/>
                            <a:latin typeface="Times New Roman" panose="02020603050405020304" pitchFamily="18" charset="0"/>
                            <a:ea typeface="Times New Roman" panose="02020603050405020304" pitchFamily="18" charset="0"/>
                          </a:rPr>
                          <m:t>b</m:t>
                        </m:r>
                      </m:den>
                    </m:f>
                    <m:r>
                      <a:rPr lang="en-US" sz="1600" b="1" i="1" baseline="-25000" dirty="0" smtClean="0">
                        <a:solidFill>
                          <a:srgbClr val="C00000"/>
                        </a:solidFill>
                        <a:effectLst/>
                        <a:latin typeface="Cambria Math" panose="02040503050406030204" pitchFamily="18" charset="0"/>
                        <a:ea typeface="Times New Roman" panose="02020603050405020304" pitchFamily="18" charset="0"/>
                      </a:rPr>
                      <m:t> </m:t>
                    </m:r>
                  </m:oMath>
                </a14:m>
                <a:r>
                  <a:rPr lang="en-US" sz="1600" b="1" dirty="0">
                    <a:solidFill>
                      <a:srgbClr val="C00000"/>
                    </a:solidFill>
                    <a:effectLst/>
                    <a:latin typeface="Times New Roman" panose="02020603050405020304" pitchFamily="18" charset="0"/>
                    <a:ea typeface="Times New Roman" panose="02020603050405020304" pitchFamily="18" charset="0"/>
                  </a:rPr>
                  <a:t>= K</a:t>
                </a:r>
                <a:r>
                  <a:rPr lang="en-US" sz="1600" b="1" baseline="-25000" dirty="0">
                    <a:solidFill>
                      <a:srgbClr val="C00000"/>
                    </a:solidFill>
                    <a:effectLst/>
                    <a:latin typeface="Times New Roman" panose="02020603050405020304" pitchFamily="18" charset="0"/>
                    <a:ea typeface="Times New Roman" panose="02020603050405020304" pitchFamily="18" charset="0"/>
                  </a:rPr>
                  <a:t>h</a:t>
                </a:r>
                <a:r>
                  <a:rPr lang="en-US" sz="1600" b="1" dirty="0">
                    <a:solidFill>
                      <a:srgbClr val="C00000"/>
                    </a:solidFill>
                    <a:effectLst/>
                    <a:latin typeface="Times New Roman" panose="02020603050405020304" pitchFamily="18" charset="0"/>
                    <a:ea typeface="Times New Roman" panose="02020603050405020304" pitchFamily="18" charset="0"/>
                  </a:rPr>
                  <a:t>………………..(13)</a:t>
                </a:r>
                <a:endParaRPr lang="en-US" sz="1600" dirty="0">
                  <a:latin typeface="Times New Roman" panose="02020603050405020304" pitchFamily="18" charset="0"/>
                  <a:ea typeface="Times New Roman" panose="02020603050405020304" pitchFamily="18" charset="0"/>
                </a:endParaRPr>
              </a:p>
            </p:txBody>
          </p:sp>
        </mc:Choice>
        <mc:Fallback xmlns="">
          <p:sp>
            <p:nvSpPr>
              <p:cNvPr id="4" name="Text Box 2">
                <a:extLst>
                  <a:ext uri="{FF2B5EF4-FFF2-40B4-BE49-F238E27FC236}">
                    <a16:creationId xmlns:a16="http://schemas.microsoft.com/office/drawing/2014/main" id="{5AEA1E2A-3A24-1945-B88D-5DD210182C41}"/>
                  </a:ext>
                </a:extLst>
              </p:cNvPr>
              <p:cNvSpPr txBox="1">
                <a:spLocks noGrp="1" noRot="1" noChangeAspect="1" noMove="1" noResize="1" noEditPoints="1" noAdjustHandles="1" noChangeArrowheads="1" noChangeShapeType="1" noTextEdit="1"/>
              </p:cNvSpPr>
              <p:nvPr>
                <p:ph idx="1"/>
              </p:nvPr>
            </p:nvSpPr>
            <p:spPr bwMode="auto">
              <a:xfrm>
                <a:off x="85344" y="0"/>
                <a:ext cx="11943721" cy="6737742"/>
              </a:xfrm>
              <a:prstGeom prst="rect">
                <a:avLst/>
              </a:prstGeom>
              <a:blipFill>
                <a:blip r:embed="rId2"/>
                <a:stretch>
                  <a:fillRect l="-212" t="-377"/>
                </a:stretch>
              </a:blipFill>
              <a:ln w="9525">
                <a:noFill/>
                <a:miter lim="800000"/>
                <a:headEnd/>
                <a:tailEnd/>
              </a:ln>
            </p:spPr>
            <p:txBody>
              <a:bodyPr/>
              <a:lstStyle/>
              <a:p>
                <a:r>
                  <a:rPr lang="en-IQ">
                    <a:noFill/>
                  </a:rPr>
                  <a:t> </a:t>
                </a:r>
              </a:p>
            </p:txBody>
          </p:sp>
        </mc:Fallback>
      </mc:AlternateContent>
      <p:sp>
        <p:nvSpPr>
          <p:cNvPr id="2" name="Slide Number Placeholder 1">
            <a:extLst>
              <a:ext uri="{FF2B5EF4-FFF2-40B4-BE49-F238E27FC236}">
                <a16:creationId xmlns:a16="http://schemas.microsoft.com/office/drawing/2014/main" id="{C6E5A158-F9EB-1542-9A04-B03D4289C776}"/>
              </a:ext>
            </a:extLst>
          </p:cNvPr>
          <p:cNvSpPr>
            <a:spLocks noGrp="1"/>
          </p:cNvSpPr>
          <p:nvPr>
            <p:ph type="sldNum" sz="quarter" idx="12"/>
          </p:nvPr>
        </p:nvSpPr>
        <p:spPr/>
        <p:txBody>
          <a:bodyPr/>
          <a:lstStyle/>
          <a:p>
            <a:fld id="{6922B37E-6FAD-AE4E-AFEB-EA2EE6BF0F32}" type="slidenum">
              <a:rPr lang="en-IQ" smtClean="0"/>
              <a:t>70</a:t>
            </a:fld>
            <a:endParaRPr lang="en-IQ"/>
          </a:p>
        </p:txBody>
      </p:sp>
      <p:pic>
        <p:nvPicPr>
          <p:cNvPr id="5" name="Picture 4">
            <a:extLst>
              <a:ext uri="{FF2B5EF4-FFF2-40B4-BE49-F238E27FC236}">
                <a16:creationId xmlns:a16="http://schemas.microsoft.com/office/drawing/2014/main" id="{DF88B627-C334-2549-A060-C599B6B6A8E5}"/>
              </a:ext>
            </a:extLst>
          </p:cNvPr>
          <p:cNvPicPr>
            <a:picLocks noChangeAspect="1"/>
          </p:cNvPicPr>
          <p:nvPr/>
        </p:nvPicPr>
        <p:blipFill>
          <a:blip r:embed="rId3"/>
          <a:stretch>
            <a:fillRect/>
          </a:stretch>
        </p:blipFill>
        <p:spPr>
          <a:xfrm>
            <a:off x="4051300" y="1506220"/>
            <a:ext cx="4089400" cy="341868"/>
          </a:xfrm>
          <a:prstGeom prst="rect">
            <a:avLst/>
          </a:prstGeom>
        </p:spPr>
      </p:pic>
      <p:pic>
        <p:nvPicPr>
          <p:cNvPr id="6" name="Picture 5">
            <a:extLst>
              <a:ext uri="{FF2B5EF4-FFF2-40B4-BE49-F238E27FC236}">
                <a16:creationId xmlns:a16="http://schemas.microsoft.com/office/drawing/2014/main" id="{808F4173-955F-7B40-A604-49DF5CE37DEA}"/>
              </a:ext>
            </a:extLst>
          </p:cNvPr>
          <p:cNvPicPr>
            <a:picLocks noChangeAspect="1"/>
          </p:cNvPicPr>
          <p:nvPr/>
        </p:nvPicPr>
        <p:blipFill>
          <a:blip r:embed="rId4"/>
          <a:stretch>
            <a:fillRect/>
          </a:stretch>
        </p:blipFill>
        <p:spPr>
          <a:xfrm>
            <a:off x="4056954" y="2279904"/>
            <a:ext cx="4000500" cy="341868"/>
          </a:xfrm>
          <a:prstGeom prst="rect">
            <a:avLst/>
          </a:prstGeom>
          <a:ln>
            <a:solidFill>
              <a:srgbClr val="C00000"/>
            </a:solidFill>
          </a:ln>
        </p:spPr>
      </p:pic>
    </p:spTree>
    <p:extLst>
      <p:ext uri="{BB962C8B-B14F-4D97-AF65-F5344CB8AC3E}">
        <p14:creationId xmlns:p14="http://schemas.microsoft.com/office/powerpoint/2010/main" val="17731815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041A3E-B33C-2B40-B6CA-3332F5C1AE42}"/>
              </a:ext>
            </a:extLst>
          </p:cNvPr>
          <p:cNvSpPr/>
          <p:nvPr/>
        </p:nvSpPr>
        <p:spPr>
          <a:xfrm>
            <a:off x="4544290" y="2803956"/>
            <a:ext cx="3380509" cy="817419"/>
          </a:xfrm>
          <a:prstGeom prst="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2B8624-435F-594F-85BD-6C30E22C9046}"/>
                  </a:ext>
                </a:extLst>
              </p:cNvPr>
              <p:cNvSpPr>
                <a:spLocks noGrp="1"/>
              </p:cNvSpPr>
              <p:nvPr>
                <p:ph idx="1"/>
              </p:nvPr>
            </p:nvSpPr>
            <p:spPr>
              <a:xfrm>
                <a:off x="-1" y="163079"/>
                <a:ext cx="12039601" cy="6018265"/>
              </a:xfrm>
            </p:spPr>
            <p:txBody>
              <a:bodyPr>
                <a:normAutofit/>
              </a:bodyPr>
              <a:lstStyle/>
              <a:p>
                <a:pPr marL="0" indent="0">
                  <a:buNone/>
                </a:pPr>
                <a:r>
                  <a:rPr lang="en-US" sz="1800" b="1" dirty="0">
                    <a:solidFill>
                      <a:srgbClr val="C00000"/>
                    </a:solidFill>
                    <a:latin typeface="Times New Roman" panose="02020603050405020304" pitchFamily="18" charset="0"/>
                    <a:cs typeface="Times New Roman" panose="02020603050405020304" pitchFamily="18" charset="0"/>
                  </a:rPr>
                  <a:t>A</a:t>
                </a:r>
                <a:r>
                  <a:rPr lang="en-IQ" sz="1800" b="1" dirty="0">
                    <a:solidFill>
                      <a:srgbClr val="C00000"/>
                    </a:solidFill>
                    <a:latin typeface="Times New Roman" panose="02020603050405020304" pitchFamily="18" charset="0"/>
                    <a:cs typeface="Times New Roman" panose="02020603050405020304" pitchFamily="18" charset="0"/>
                  </a:rPr>
                  <a:t>nd </a:t>
                </a: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 </m:t>
                        </m:r>
                        <m:d>
                          <m:dPr>
                            <m:begChr m:val="["/>
                            <m:endChr m:val="]"/>
                            <m:ctrlPr>
                              <a:rPr lang="en-US" sz="1800" b="1" i="1" smtClean="0">
                                <a:solidFill>
                                  <a:srgbClr val="C00000"/>
                                </a:solidFill>
                                <a:latin typeface="Cambria Math" panose="02040503050406030204" pitchFamily="18" charset="0"/>
                                <a:cs typeface="Arial" panose="020B0604020202020204" pitchFamily="34" charset="0"/>
                              </a:rPr>
                            </m:ctrlPr>
                          </m:dPr>
                          <m:e>
                            <m:r>
                              <m:rPr>
                                <m:nor/>
                              </m:rPr>
                              <a:rPr lang="en-US" sz="18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18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3</m:t>
                            </m:r>
                          </m:e>
                        </m:d>
                        <m:r>
                          <a:rPr lang="en-US" sz="1800" b="1" i="1" smtClean="0">
                            <a:solidFill>
                              <a:srgbClr val="C00000"/>
                            </a:solidFill>
                            <a:latin typeface="Cambria Math" panose="02040503050406030204" pitchFamily="18" charset="0"/>
                            <a:cs typeface="Arial" panose="020B0604020202020204" pitchFamily="34" charset="0"/>
                          </a:rPr>
                          <m:t>[</m:t>
                        </m:r>
                        <m:r>
                          <m:rPr>
                            <m:nor/>
                          </m:rPr>
                          <a:rPr lang="en-US" sz="18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H</m:t>
                        </m:r>
                        <m:r>
                          <m:rPr>
                            <m:nor/>
                          </m:rPr>
                          <a:rPr lang="en-US" sz="18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18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O</m:t>
                        </m:r>
                        <m:r>
                          <m:rPr>
                            <m:nor/>
                          </m:rPr>
                          <a:rPr lang="en-US" sz="1800" b="1" baseline="30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  </m:t>
                        </m:r>
                        <m:r>
                          <a:rPr lang="en-US" sz="1800" b="1" i="1" smtClean="0">
                            <a:solidFill>
                              <a:srgbClr val="C00000"/>
                            </a:solidFill>
                            <a:latin typeface="Cambria Math" panose="02040503050406030204" pitchFamily="18" charset="0"/>
                            <a:cs typeface="Arial" panose="020B0604020202020204" pitchFamily="34" charset="0"/>
                          </a:rPr>
                          <m:t>]</m:t>
                        </m:r>
                      </m:num>
                      <m:den>
                        <m:d>
                          <m:dPr>
                            <m:begChr m:val="["/>
                            <m:endChr m:val="]"/>
                            <m:ctrlPr>
                              <a:rPr lang="en-US" sz="1800" b="1" i="1" smtClean="0">
                                <a:solidFill>
                                  <a:srgbClr val="C00000"/>
                                </a:solidFill>
                                <a:latin typeface="Cambria Math" panose="02040503050406030204" pitchFamily="18" charset="0"/>
                                <a:cs typeface="Arial" panose="020B0604020202020204" pitchFamily="34" charset="0"/>
                              </a:rPr>
                            </m:ctrlPr>
                          </m:dPr>
                          <m:e>
                            <m:r>
                              <m:rPr>
                                <m:nor/>
                              </m:rPr>
                              <a:rPr lang="en-US" sz="18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1800" b="1" baseline="30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4+</m:t>
                            </m:r>
                          </m:e>
                        </m:d>
                      </m:den>
                    </m:f>
                  </m:oMath>
                </a14:m>
                <a:r>
                  <a:rPr lang="en-IQ" sz="1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 </m:t>
                        </m:r>
                        <m:r>
                          <m:rPr>
                            <m:nor/>
                          </m:rPr>
                          <a:rPr lang="en-US" sz="18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K</m:t>
                        </m:r>
                        <m:r>
                          <m:rPr>
                            <m:nor/>
                          </m:rPr>
                          <a:rPr lang="en-US" sz="18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w</m:t>
                        </m:r>
                      </m:num>
                      <m:den>
                        <m:r>
                          <m:rPr>
                            <m:nor/>
                          </m:rPr>
                          <a:rPr lang="en-US" sz="18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m:t>K</m:t>
                        </m:r>
                        <m:r>
                          <m:rPr>
                            <m:nor/>
                          </m:rPr>
                          <a:rPr lang="en-US" sz="1800" b="1" i="1" baseline="-250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m:t>b</m:t>
                        </m:r>
                      </m:den>
                    </m:f>
                  </m:oMath>
                </a14:m>
                <a:r>
                  <a:rPr lang="en-IQ" sz="1800" dirty="0">
                    <a:solidFill>
                      <a:srgbClr val="C00000"/>
                    </a:solidFill>
                    <a:latin typeface="Times New Roman" panose="02020603050405020304" pitchFamily="18" charset="0"/>
                    <a:cs typeface="Times New Roman" panose="02020603050405020304" pitchFamily="18" charset="0"/>
                  </a:rPr>
                  <a:t>……………(14)</a:t>
                </a:r>
              </a:p>
              <a:p>
                <a:pPr marL="0" indent="0">
                  <a:buNone/>
                </a:pPr>
                <a:r>
                  <a:rPr lang="en-US" sz="1800" dirty="0">
                    <a:latin typeface="Times New Roman" panose="02020603050405020304" pitchFamily="18" charset="0"/>
                    <a:cs typeface="Times New Roman" panose="02020603050405020304" pitchFamily="18" charset="0"/>
                  </a:rPr>
                  <a:t>I</a:t>
                </a:r>
                <a:r>
                  <a:rPr lang="en-IQ" sz="1800" dirty="0">
                    <a:latin typeface="Times New Roman" panose="02020603050405020304" pitchFamily="18" charset="0"/>
                    <a:cs typeface="Times New Roman" panose="02020603050405020304" pitchFamily="18" charset="0"/>
                  </a:rPr>
                  <a:t>n the hydrolysis of NH</a:t>
                </a:r>
                <a:r>
                  <a:rPr lang="en-IQ" sz="1800" baseline="30000" dirty="0">
                    <a:latin typeface="Times New Roman" panose="02020603050405020304" pitchFamily="18" charset="0"/>
                    <a:cs typeface="Times New Roman" panose="02020603050405020304" pitchFamily="18" charset="0"/>
                  </a:rPr>
                  <a:t>4+ </a:t>
                </a:r>
                <a:r>
                  <a:rPr lang="en-IQ" sz="1800" dirty="0">
                    <a:latin typeface="Times New Roman" panose="02020603050405020304" pitchFamily="18" charset="0"/>
                    <a:cs typeface="Times New Roman" panose="02020603050405020304" pitchFamily="18" charset="0"/>
                  </a:rPr>
                  <a:t>ion one mole of H</a:t>
                </a:r>
                <a:r>
                  <a:rPr lang="en-IQ" sz="1800" baseline="-25000" dirty="0">
                    <a:latin typeface="Times New Roman" panose="02020603050405020304" pitchFamily="18" charset="0"/>
                    <a:cs typeface="Times New Roman" panose="02020603050405020304" pitchFamily="18" charset="0"/>
                  </a:rPr>
                  <a:t>3</a:t>
                </a:r>
                <a:r>
                  <a:rPr lang="en-IQ" sz="1800" dirty="0">
                    <a:latin typeface="Times New Roman" panose="02020603050405020304" pitchFamily="18" charset="0"/>
                    <a:cs typeface="Times New Roman" panose="02020603050405020304" pitchFamily="18" charset="0"/>
                  </a:rPr>
                  <a:t>O</a:t>
                </a:r>
                <a:r>
                  <a:rPr lang="en-IQ" sz="1800" baseline="30000" dirty="0">
                    <a:latin typeface="Times New Roman" panose="02020603050405020304" pitchFamily="18" charset="0"/>
                    <a:cs typeface="Times New Roman" panose="02020603050405020304" pitchFamily="18" charset="0"/>
                  </a:rPr>
                  <a:t>+</a:t>
                </a:r>
                <a:r>
                  <a:rPr lang="en-IQ" sz="1800" dirty="0">
                    <a:latin typeface="Times New Roman" panose="02020603050405020304" pitchFamily="18" charset="0"/>
                    <a:cs typeface="Times New Roman" panose="02020603050405020304" pitchFamily="18" charset="0"/>
                  </a:rPr>
                  <a:t> and one mole of NH</a:t>
                </a:r>
                <a:r>
                  <a:rPr lang="en-IQ" sz="1800" baseline="-25000" dirty="0">
                    <a:latin typeface="Times New Roman" panose="02020603050405020304" pitchFamily="18" charset="0"/>
                    <a:cs typeface="Times New Roman" panose="02020603050405020304" pitchFamily="18" charset="0"/>
                  </a:rPr>
                  <a:t>3</a:t>
                </a:r>
                <a:r>
                  <a:rPr lang="en-IQ" sz="1800" dirty="0">
                    <a:latin typeface="Times New Roman" panose="02020603050405020304" pitchFamily="18" charset="0"/>
                    <a:cs typeface="Times New Roman" panose="02020603050405020304" pitchFamily="18" charset="0"/>
                  </a:rPr>
                  <a:t> molecule are formed thus [NH</a:t>
                </a:r>
                <a:r>
                  <a:rPr lang="en-IQ" sz="1800" baseline="-25000" dirty="0">
                    <a:latin typeface="Times New Roman" panose="02020603050405020304" pitchFamily="18" charset="0"/>
                    <a:cs typeface="Times New Roman" panose="02020603050405020304" pitchFamily="18" charset="0"/>
                  </a:rPr>
                  <a:t>3</a:t>
                </a:r>
                <a:r>
                  <a:rPr lang="en-IQ" sz="1800" dirty="0">
                    <a:latin typeface="Times New Roman" panose="02020603050405020304" pitchFamily="18" charset="0"/>
                    <a:cs typeface="Times New Roman" panose="02020603050405020304" pitchFamily="18" charset="0"/>
                  </a:rPr>
                  <a:t>]=H</a:t>
                </a:r>
                <a:r>
                  <a:rPr lang="en-IQ" sz="1800" baseline="-25000" dirty="0">
                    <a:latin typeface="Times New Roman" panose="02020603050405020304" pitchFamily="18" charset="0"/>
                    <a:cs typeface="Times New Roman" panose="02020603050405020304" pitchFamily="18" charset="0"/>
                  </a:rPr>
                  <a:t>3</a:t>
                </a:r>
                <a:r>
                  <a:rPr lang="en-IQ" sz="1800" dirty="0">
                    <a:latin typeface="Times New Roman" panose="02020603050405020304" pitchFamily="18" charset="0"/>
                    <a:cs typeface="Times New Roman" panose="02020603050405020304" pitchFamily="18" charset="0"/>
                  </a:rPr>
                  <a:t>O</a:t>
                </a:r>
                <a:r>
                  <a:rPr lang="en-IQ" sz="1800" baseline="30000" dirty="0">
                    <a:latin typeface="Times New Roman" panose="02020603050405020304" pitchFamily="18" charset="0"/>
                    <a:cs typeface="Times New Roman" panose="02020603050405020304" pitchFamily="18" charset="0"/>
                  </a:rPr>
                  <a:t>+</a:t>
                </a:r>
                <a:r>
                  <a:rPr lang="en-IQ" sz="1800" dirty="0">
                    <a:latin typeface="Times New Roman" panose="02020603050405020304" pitchFamily="18" charset="0"/>
                    <a:cs typeface="Times New Roman" panose="02020603050405020304" pitchFamily="18" charset="0"/>
                  </a:rPr>
                  <a:t>] and equation (14) can be changed into:</a:t>
                </a:r>
              </a:p>
              <a:p>
                <a:pPr marL="0" indent="0">
                  <a:buNone/>
                </a:pPr>
                <a:r>
                  <a:rPr lang="en-IQ" sz="1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 </m:t>
                        </m:r>
                        <m:d>
                          <m:dPr>
                            <m:begChr m:val="["/>
                            <m:endChr m:val="]"/>
                            <m:ctrlPr>
                              <a:rPr lang="en-US" sz="1800" b="1" i="1" smtClean="0">
                                <a:solidFill>
                                  <a:srgbClr val="C00000"/>
                                </a:solidFill>
                                <a:latin typeface="Cambria Math" panose="02040503050406030204" pitchFamily="18" charset="0"/>
                                <a:ea typeface="Times New Roman" panose="02020603050405020304" pitchFamily="18" charset="0"/>
                                <a:cs typeface="Arial" panose="020B0604020202020204" pitchFamily="34" charset="0"/>
                              </a:rPr>
                            </m:ctrlPr>
                          </m:dPr>
                          <m:e>
                            <m:r>
                              <m:rPr>
                                <m:nor/>
                              </m:rPr>
                              <a:rPr lang="en-US" sz="18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H</m:t>
                            </m:r>
                            <m:r>
                              <m:rPr>
                                <m:nor/>
                              </m:rPr>
                              <a:rPr lang="en-US" sz="18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18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O</m:t>
                            </m:r>
                            <m:r>
                              <m:rPr>
                                <m:nor/>
                              </m:rPr>
                              <a:rPr lang="en-US" sz="1800" b="1" baseline="30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m:t>
                            </m:r>
                          </m:e>
                        </m:d>
                        <m:r>
                          <a:rPr lang="en-US" sz="1800" b="1" i="0" baseline="30000" smtClean="0">
                            <a:solidFill>
                              <a:srgbClr val="C00000"/>
                            </a:solidFill>
                            <a:latin typeface="Cambria Math" panose="02040503050406030204" pitchFamily="18" charset="0"/>
                            <a:cs typeface="Arial" panose="020B0604020202020204" pitchFamily="34" charset="0"/>
                          </a:rPr>
                          <m:t>𝟐</m:t>
                        </m:r>
                      </m:num>
                      <m:den>
                        <m:d>
                          <m:dPr>
                            <m:begChr m:val="["/>
                            <m:endChr m:val="]"/>
                            <m:ctrlPr>
                              <a:rPr lang="en-US" sz="1800" b="1" i="1" smtClean="0">
                                <a:solidFill>
                                  <a:srgbClr val="C00000"/>
                                </a:solidFill>
                                <a:latin typeface="Cambria Math" panose="02040503050406030204" pitchFamily="18" charset="0"/>
                                <a:cs typeface="Arial" panose="020B0604020202020204" pitchFamily="34" charset="0"/>
                              </a:rPr>
                            </m:ctrlPr>
                          </m:dPr>
                          <m:e>
                            <m:r>
                              <m:rPr>
                                <m:nor/>
                              </m:rPr>
                              <a:rPr lang="en-US" sz="18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1800" b="1" baseline="30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4+</m:t>
                            </m:r>
                          </m:e>
                        </m:d>
                      </m:den>
                    </m:f>
                  </m:oMath>
                </a14:m>
                <a:r>
                  <a:rPr lang="en-IQ" sz="1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 </m:t>
                        </m:r>
                        <m:r>
                          <m:rPr>
                            <m:nor/>
                          </m:rPr>
                          <a:rPr lang="en-US" sz="18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K</m:t>
                        </m:r>
                        <m:r>
                          <m:rPr>
                            <m:nor/>
                          </m:rPr>
                          <a:rPr lang="en-US" sz="18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w</m:t>
                        </m:r>
                      </m:num>
                      <m:den>
                        <m:r>
                          <m:rPr>
                            <m:nor/>
                          </m:rPr>
                          <a:rPr lang="en-US" sz="18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m:t>K</m:t>
                        </m:r>
                        <m:r>
                          <m:rPr>
                            <m:nor/>
                          </m:rPr>
                          <a:rPr lang="en-US" sz="1800" b="1" i="1" baseline="-250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m:t>b</m:t>
                        </m:r>
                      </m:den>
                    </m:f>
                  </m:oMath>
                </a14:m>
                <a:r>
                  <a:rPr lang="en-IQ" sz="1800" dirty="0">
                    <a:solidFill>
                      <a:srgbClr val="C00000"/>
                    </a:solidFill>
                    <a:latin typeface="Times New Roman" panose="02020603050405020304" pitchFamily="18" charset="0"/>
                    <a:cs typeface="Times New Roman" panose="02020603050405020304" pitchFamily="18" charset="0"/>
                  </a:rPr>
                  <a:t>…………….(15)</a:t>
                </a:r>
              </a:p>
              <a:p>
                <a:pPr marL="0" indent="0">
                  <a:buNone/>
                </a:pPr>
                <a:r>
                  <a:rPr lang="en-IQ" sz="1800" dirty="0">
                    <a:latin typeface="Times New Roman" panose="02020603050405020304" pitchFamily="18" charset="0"/>
                    <a:cs typeface="Times New Roman" panose="02020603050405020304" pitchFamily="18" charset="0"/>
                  </a:rPr>
                  <a:t>Because of the complete ionazation of NH</a:t>
                </a:r>
                <a:r>
                  <a:rPr lang="en-IQ" sz="1800" baseline="-25000" dirty="0">
                    <a:latin typeface="Times New Roman" panose="02020603050405020304" pitchFamily="18" charset="0"/>
                    <a:cs typeface="Times New Roman" panose="02020603050405020304" pitchFamily="18" charset="0"/>
                  </a:rPr>
                  <a:t>4</a:t>
                </a:r>
                <a:r>
                  <a:rPr lang="en-IQ" sz="1800" dirty="0">
                    <a:latin typeface="Times New Roman" panose="02020603050405020304" pitchFamily="18" charset="0"/>
                    <a:cs typeface="Times New Roman" panose="02020603050405020304" pitchFamily="18" charset="0"/>
                  </a:rPr>
                  <a:t>Cl and because the conversion of NH</a:t>
                </a:r>
                <a:r>
                  <a:rPr lang="en-IQ" sz="1800" baseline="30000" dirty="0">
                    <a:latin typeface="Times New Roman" panose="02020603050405020304" pitchFamily="18" charset="0"/>
                    <a:cs typeface="Times New Roman" panose="02020603050405020304" pitchFamily="18" charset="0"/>
                  </a:rPr>
                  <a:t>4+ </a:t>
                </a:r>
                <a:r>
                  <a:rPr lang="en-IQ" sz="1800" dirty="0">
                    <a:latin typeface="Times New Roman" panose="02020603050405020304" pitchFamily="18" charset="0"/>
                    <a:cs typeface="Times New Roman" panose="02020603050405020304" pitchFamily="18" charset="0"/>
                  </a:rPr>
                  <a:t>yo NH</a:t>
                </a:r>
                <a:r>
                  <a:rPr lang="en-IQ" sz="1800" baseline="-25000" dirty="0">
                    <a:latin typeface="Times New Roman" panose="02020603050405020304" pitchFamily="18" charset="0"/>
                    <a:cs typeface="Times New Roman" panose="02020603050405020304" pitchFamily="18" charset="0"/>
                  </a:rPr>
                  <a:t>3</a:t>
                </a:r>
                <a:r>
                  <a:rPr lang="en-IQ" sz="1800" dirty="0">
                    <a:latin typeface="Times New Roman" panose="02020603050405020304" pitchFamily="18" charset="0"/>
                    <a:cs typeface="Times New Roman" panose="02020603050405020304" pitchFamily="18" charset="0"/>
                  </a:rPr>
                  <a:t> is relatively small the molar concentration of the NH</a:t>
                </a:r>
                <a:r>
                  <a:rPr lang="en-IQ" sz="1800" baseline="30000" dirty="0">
                    <a:latin typeface="Times New Roman" panose="02020603050405020304" pitchFamily="18" charset="0"/>
                    <a:cs typeface="Times New Roman" panose="02020603050405020304" pitchFamily="18" charset="0"/>
                  </a:rPr>
                  <a:t>4+ </a:t>
                </a:r>
                <a:r>
                  <a:rPr lang="en-IQ" sz="1800" dirty="0">
                    <a:latin typeface="Times New Roman" panose="02020603050405020304" pitchFamily="18" charset="0"/>
                    <a:cs typeface="Times New Roman" panose="02020603050405020304" pitchFamily="18" charset="0"/>
                  </a:rPr>
                  <a:t>will approximatly be the same as the that of NH</a:t>
                </a:r>
                <a:r>
                  <a:rPr lang="en-IQ" sz="1800" baseline="-25000" dirty="0">
                    <a:latin typeface="Times New Roman" panose="02020603050405020304" pitchFamily="18" charset="0"/>
                    <a:cs typeface="Times New Roman" panose="02020603050405020304" pitchFamily="18" charset="0"/>
                  </a:rPr>
                  <a:t>4</a:t>
                </a:r>
                <a:r>
                  <a:rPr lang="en-IQ" sz="1800" dirty="0">
                    <a:latin typeface="Times New Roman" panose="02020603050405020304" pitchFamily="18" charset="0"/>
                    <a:cs typeface="Times New Roman" panose="02020603050405020304" pitchFamily="18" charset="0"/>
                  </a:rPr>
                  <a:t>Cl designated C</a:t>
                </a:r>
                <a:r>
                  <a:rPr lang="en-IQ" sz="1800" baseline="-25000" dirty="0">
                    <a:latin typeface="Times New Roman" panose="02020603050405020304" pitchFamily="18" charset="0"/>
                    <a:cs typeface="Times New Roman" panose="02020603050405020304" pitchFamily="18" charset="0"/>
                  </a:rPr>
                  <a:t>s</a:t>
                </a:r>
                <a:r>
                  <a:rPr lang="en-IQ" sz="1800" dirty="0">
                    <a:latin typeface="Times New Roman" panose="02020603050405020304" pitchFamily="18" charset="0"/>
                    <a:cs typeface="Times New Roman" panose="02020603050405020304" pitchFamily="18" charset="0"/>
                  </a:rPr>
                  <a:t> that is to say C</a:t>
                </a:r>
                <a:r>
                  <a:rPr lang="en-IQ" sz="1800" baseline="-25000" dirty="0">
                    <a:latin typeface="Times New Roman" panose="02020603050405020304" pitchFamily="18" charset="0"/>
                    <a:cs typeface="Times New Roman" panose="02020603050405020304" pitchFamily="18" charset="0"/>
                  </a:rPr>
                  <a:t>s</a:t>
                </a:r>
                <a:r>
                  <a:rPr lang="en-IQ" sz="1800" dirty="0">
                    <a:latin typeface="Times New Roman" panose="02020603050405020304" pitchFamily="18" charset="0"/>
                    <a:cs typeface="Times New Roman" panose="02020603050405020304" pitchFamily="18" charset="0"/>
                  </a:rPr>
                  <a:t>-[H</a:t>
                </a:r>
                <a:r>
                  <a:rPr lang="en-IQ" sz="1800" baseline="-25000" dirty="0">
                    <a:latin typeface="Times New Roman" panose="02020603050405020304" pitchFamily="18" charset="0"/>
                    <a:cs typeface="Times New Roman" panose="02020603050405020304" pitchFamily="18" charset="0"/>
                  </a:rPr>
                  <a:t>3</a:t>
                </a:r>
                <a:r>
                  <a:rPr lang="en-IQ" sz="1800" dirty="0">
                    <a:latin typeface="Times New Roman" panose="02020603050405020304" pitchFamily="18" charset="0"/>
                    <a:cs typeface="Times New Roman" panose="02020603050405020304" pitchFamily="18" charset="0"/>
                  </a:rPr>
                  <a:t>O</a:t>
                </a:r>
                <a:r>
                  <a:rPr lang="en-IQ" sz="1800" baseline="30000" dirty="0">
                    <a:latin typeface="Times New Roman" panose="02020603050405020304" pitchFamily="18" charset="0"/>
                    <a:cs typeface="Times New Roman" panose="02020603050405020304" pitchFamily="18" charset="0"/>
                  </a:rPr>
                  <a:t>+</a:t>
                </a:r>
                <a:r>
                  <a:rPr lang="en-IQ" sz="1800" dirty="0">
                    <a:latin typeface="Times New Roman" panose="02020603050405020304" pitchFamily="18" charset="0"/>
                    <a:cs typeface="Times New Roman" panose="02020603050405020304" pitchFamily="18" charset="0"/>
                  </a:rPr>
                  <a:t>] is very close to C</a:t>
                </a:r>
                <a:r>
                  <a:rPr lang="en-IQ" sz="1800" baseline="-25000" dirty="0">
                    <a:latin typeface="Times New Roman" panose="02020603050405020304" pitchFamily="18" charset="0"/>
                    <a:cs typeface="Times New Roman" panose="02020603050405020304" pitchFamily="18" charset="0"/>
                  </a:rPr>
                  <a:t>s</a:t>
                </a:r>
                <a:r>
                  <a:rPr lang="en-IQ" sz="1800" dirty="0">
                    <a:latin typeface="Times New Roman" panose="02020603050405020304" pitchFamily="18" charset="0"/>
                    <a:cs typeface="Times New Roman" panose="02020603050405020304" pitchFamily="18" charset="0"/>
                  </a:rPr>
                  <a:t> as illustrated below</a:t>
                </a:r>
                <a:r>
                  <a:rPr lang="en-IQ" sz="1800" b="1" dirty="0">
                    <a:solidFill>
                      <a:srgbClr val="C00000"/>
                    </a:solidFill>
                    <a:latin typeface="Times New Roman" panose="02020603050405020304" pitchFamily="18" charset="0"/>
                    <a:cs typeface="Times New Roman" panose="02020603050405020304" pitchFamily="18" charset="0"/>
                  </a:rPr>
                  <a:t>:          </a:t>
                </a:r>
              </a:p>
              <a:p>
                <a:pPr marL="0" indent="0" algn="ctr">
                  <a:buNone/>
                </a:pPr>
                <a:r>
                  <a:rPr lang="en-IQ" sz="1800" b="1" dirty="0">
                    <a:solidFill>
                      <a:srgbClr val="C00000"/>
                    </a:solidFill>
                    <a:latin typeface="Times New Roman" panose="02020603050405020304" pitchFamily="18" charset="0"/>
                    <a:cs typeface="Times New Roman" panose="02020603050405020304" pitchFamily="18" charset="0"/>
                  </a:rPr>
                  <a:t>NH</a:t>
                </a:r>
                <a:r>
                  <a:rPr lang="en-IQ" sz="1800" b="1" baseline="30000" dirty="0">
                    <a:solidFill>
                      <a:srgbClr val="C00000"/>
                    </a:solidFill>
                    <a:latin typeface="Times New Roman" panose="02020603050405020304" pitchFamily="18" charset="0"/>
                    <a:cs typeface="Times New Roman" panose="02020603050405020304" pitchFamily="18" charset="0"/>
                  </a:rPr>
                  <a:t>4+ </a:t>
                </a:r>
                <a:r>
                  <a:rPr lang="en-IQ" sz="1800" b="1" dirty="0">
                    <a:solidFill>
                      <a:srgbClr val="C00000"/>
                    </a:solidFill>
                    <a:latin typeface="Times New Roman" panose="02020603050405020304" pitchFamily="18" charset="0"/>
                    <a:cs typeface="Times New Roman" panose="02020603050405020304" pitchFamily="18" charset="0"/>
                  </a:rPr>
                  <a:t>+ H</a:t>
                </a:r>
                <a:r>
                  <a:rPr lang="en-IQ" sz="1800" b="1" baseline="-25000" dirty="0">
                    <a:solidFill>
                      <a:srgbClr val="C00000"/>
                    </a:solidFill>
                    <a:latin typeface="Times New Roman" panose="02020603050405020304" pitchFamily="18" charset="0"/>
                    <a:cs typeface="Times New Roman" panose="02020603050405020304" pitchFamily="18" charset="0"/>
                  </a:rPr>
                  <a:t>2</a:t>
                </a:r>
                <a:r>
                  <a:rPr lang="en-IQ" sz="1800" b="1" dirty="0">
                    <a:solidFill>
                      <a:srgbClr val="C00000"/>
                    </a:solidFill>
                    <a:latin typeface="Times New Roman" panose="02020603050405020304" pitchFamily="18" charset="0"/>
                    <a:cs typeface="Times New Roman" panose="02020603050405020304" pitchFamily="18" charset="0"/>
                  </a:rPr>
                  <a:t>O </a:t>
                </a:r>
                <a14:m>
                  <m:oMath xmlns:m="http://schemas.openxmlformats.org/officeDocument/2006/math">
                    <m:r>
                      <a:rPr lang="en-IQ"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IQ" sz="1800" b="1" dirty="0">
                    <a:solidFill>
                      <a:srgbClr val="C00000"/>
                    </a:solidFill>
                    <a:latin typeface="Times New Roman" panose="02020603050405020304" pitchFamily="18" charset="0"/>
                    <a:cs typeface="Times New Roman" panose="02020603050405020304" pitchFamily="18" charset="0"/>
                  </a:rPr>
                  <a:t>NH</a:t>
                </a:r>
                <a:r>
                  <a:rPr lang="en-IQ" sz="1800" b="1" baseline="-25000" dirty="0">
                    <a:solidFill>
                      <a:srgbClr val="C00000"/>
                    </a:solidFill>
                    <a:latin typeface="Times New Roman" panose="02020603050405020304" pitchFamily="18" charset="0"/>
                    <a:cs typeface="Times New Roman" panose="02020603050405020304" pitchFamily="18" charset="0"/>
                  </a:rPr>
                  <a:t>3  </a:t>
                </a:r>
                <a:r>
                  <a:rPr lang="en-IQ" sz="1800" b="1" dirty="0">
                    <a:solidFill>
                      <a:srgbClr val="C00000"/>
                    </a:solidFill>
                    <a:latin typeface="Times New Roman" panose="02020603050405020304" pitchFamily="18" charset="0"/>
                    <a:cs typeface="Times New Roman" panose="02020603050405020304" pitchFamily="18" charset="0"/>
                  </a:rPr>
                  <a:t>+</a:t>
                </a:r>
                <a:r>
                  <a:rPr lang="en-IQ" sz="1800" b="1" baseline="-25000" dirty="0">
                    <a:solidFill>
                      <a:srgbClr val="C00000"/>
                    </a:solidFill>
                    <a:latin typeface="Times New Roman" panose="02020603050405020304" pitchFamily="18" charset="0"/>
                    <a:cs typeface="Times New Roman" panose="02020603050405020304" pitchFamily="18" charset="0"/>
                  </a:rPr>
                  <a:t> </a:t>
                </a:r>
                <a:r>
                  <a:rPr lang="en-IQ" sz="1800" b="1" dirty="0">
                    <a:solidFill>
                      <a:srgbClr val="C00000"/>
                    </a:solidFill>
                    <a:latin typeface="Times New Roman" panose="02020603050405020304" pitchFamily="18" charset="0"/>
                    <a:cs typeface="Times New Roman" panose="02020603050405020304" pitchFamily="18" charset="0"/>
                  </a:rPr>
                  <a:t>H</a:t>
                </a:r>
                <a:r>
                  <a:rPr lang="en-IQ" sz="1800" b="1" baseline="-25000" dirty="0">
                    <a:solidFill>
                      <a:srgbClr val="C00000"/>
                    </a:solidFill>
                    <a:latin typeface="Times New Roman" panose="02020603050405020304" pitchFamily="18" charset="0"/>
                    <a:cs typeface="Times New Roman" panose="02020603050405020304" pitchFamily="18" charset="0"/>
                  </a:rPr>
                  <a:t>3</a:t>
                </a:r>
                <a:r>
                  <a:rPr lang="en-IQ" sz="1800" b="1" dirty="0">
                    <a:solidFill>
                      <a:srgbClr val="C00000"/>
                    </a:solidFill>
                    <a:latin typeface="Times New Roman" panose="02020603050405020304" pitchFamily="18" charset="0"/>
                    <a:cs typeface="Times New Roman" panose="02020603050405020304" pitchFamily="18" charset="0"/>
                  </a:rPr>
                  <a:t>O</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 </a:t>
                </a:r>
              </a:p>
              <a:p>
                <a:pPr marL="0" indent="0">
                  <a:buNone/>
                </a:pPr>
                <a:r>
                  <a:rPr lang="en-IQ" sz="1800" dirty="0">
                    <a:latin typeface="Times New Roman" panose="02020603050405020304" pitchFamily="18" charset="0"/>
                    <a:cs typeface="Times New Roman" panose="02020603050405020304" pitchFamily="18" charset="0"/>
                  </a:rPr>
                  <a:t>                                                 </a:t>
                </a:r>
                <a:r>
                  <a:rPr lang="en-IQ" sz="1800" b="1" dirty="0">
                    <a:solidFill>
                      <a:srgbClr val="C00000"/>
                    </a:solidFill>
                    <a:latin typeface="Times New Roman" panose="02020603050405020304" pitchFamily="18" charset="0"/>
                    <a:cs typeface="Times New Roman" panose="02020603050405020304" pitchFamily="18" charset="0"/>
                  </a:rPr>
                  <a:t>                                C</a:t>
                </a:r>
                <a:r>
                  <a:rPr lang="en-IQ" sz="1800" b="1" baseline="-25000" dirty="0">
                    <a:solidFill>
                      <a:srgbClr val="C00000"/>
                    </a:solidFill>
                    <a:latin typeface="Times New Roman" panose="02020603050405020304" pitchFamily="18" charset="0"/>
                    <a:cs typeface="Times New Roman" panose="02020603050405020304" pitchFamily="18" charset="0"/>
                  </a:rPr>
                  <a:t>s</a:t>
                </a:r>
                <a:r>
                  <a:rPr lang="en-IQ" sz="1800" b="1" dirty="0">
                    <a:solidFill>
                      <a:srgbClr val="C00000"/>
                    </a:solidFill>
                    <a:latin typeface="Times New Roman" panose="02020603050405020304" pitchFamily="18" charset="0"/>
                    <a:cs typeface="Times New Roman" panose="02020603050405020304" pitchFamily="18" charset="0"/>
                  </a:rPr>
                  <a:t>-[H</a:t>
                </a:r>
                <a:r>
                  <a:rPr lang="en-IQ" sz="1800" b="1" baseline="-25000" dirty="0">
                    <a:solidFill>
                      <a:srgbClr val="C00000"/>
                    </a:solidFill>
                    <a:latin typeface="Times New Roman" panose="02020603050405020304" pitchFamily="18" charset="0"/>
                    <a:cs typeface="Times New Roman" panose="02020603050405020304" pitchFamily="18" charset="0"/>
                  </a:rPr>
                  <a:t>3</a:t>
                </a:r>
                <a:r>
                  <a:rPr lang="en-IQ" sz="1800" b="1" dirty="0">
                    <a:solidFill>
                      <a:srgbClr val="C00000"/>
                    </a:solidFill>
                    <a:latin typeface="Times New Roman" panose="02020603050405020304" pitchFamily="18" charset="0"/>
                    <a:cs typeface="Times New Roman" panose="02020603050405020304" pitchFamily="18" charset="0"/>
                  </a:rPr>
                  <a:t>O</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      [H</a:t>
                </a:r>
                <a:r>
                  <a:rPr lang="en-IQ" sz="1800" b="1" baseline="-25000" dirty="0">
                    <a:solidFill>
                      <a:srgbClr val="C00000"/>
                    </a:solidFill>
                    <a:latin typeface="Times New Roman" panose="02020603050405020304" pitchFamily="18" charset="0"/>
                    <a:cs typeface="Times New Roman" panose="02020603050405020304" pitchFamily="18" charset="0"/>
                  </a:rPr>
                  <a:t>3</a:t>
                </a:r>
                <a:r>
                  <a:rPr lang="en-IQ" sz="1800" b="1" dirty="0">
                    <a:solidFill>
                      <a:srgbClr val="C00000"/>
                    </a:solidFill>
                    <a:latin typeface="Times New Roman" panose="02020603050405020304" pitchFamily="18" charset="0"/>
                    <a:cs typeface="Times New Roman" panose="02020603050405020304" pitchFamily="18" charset="0"/>
                  </a:rPr>
                  <a:t>O</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    [H</a:t>
                </a:r>
                <a:r>
                  <a:rPr lang="en-IQ" sz="1800" b="1" baseline="-25000" dirty="0">
                    <a:solidFill>
                      <a:srgbClr val="C00000"/>
                    </a:solidFill>
                    <a:latin typeface="Times New Roman" panose="02020603050405020304" pitchFamily="18" charset="0"/>
                    <a:cs typeface="Times New Roman" panose="02020603050405020304" pitchFamily="18" charset="0"/>
                  </a:rPr>
                  <a:t>3</a:t>
                </a:r>
                <a:r>
                  <a:rPr lang="en-IQ" sz="1800" b="1" dirty="0">
                    <a:solidFill>
                      <a:srgbClr val="C00000"/>
                    </a:solidFill>
                    <a:latin typeface="Times New Roman" panose="02020603050405020304" pitchFamily="18" charset="0"/>
                    <a:cs typeface="Times New Roman" panose="02020603050405020304" pitchFamily="18" charset="0"/>
                  </a:rPr>
                  <a:t>O</a:t>
                </a:r>
                <a:r>
                  <a:rPr lang="en-IQ" sz="1800" b="1" baseline="30000" dirty="0">
                    <a:solidFill>
                      <a:srgbClr val="C00000"/>
                    </a:solidFill>
                    <a:latin typeface="Times New Roman" panose="02020603050405020304" pitchFamily="18" charset="0"/>
                    <a:cs typeface="Times New Roman" panose="02020603050405020304" pitchFamily="18" charset="0"/>
                  </a:rPr>
                  <a:t>+</a:t>
                </a:r>
                <a:r>
                  <a:rPr lang="en-IQ" sz="1800" b="1" dirty="0">
                    <a:solidFill>
                      <a:srgbClr val="C00000"/>
                    </a:solidFill>
                    <a:latin typeface="Times New Roman" panose="02020603050405020304" pitchFamily="18" charset="0"/>
                    <a:cs typeface="Times New Roman" panose="02020603050405020304" pitchFamily="18" charset="0"/>
                  </a:rPr>
                  <a:t>]</a:t>
                </a:r>
              </a:p>
              <a:p>
                <a:pPr marL="0" indent="0">
                  <a:buNone/>
                </a:pPr>
                <a:endParaRPr lang="en-IQ" sz="1800" b="1" dirty="0">
                  <a:solidFill>
                    <a:srgbClr val="C00000"/>
                  </a:solidFill>
                  <a:latin typeface="Times New Roman" panose="02020603050405020304" pitchFamily="18" charset="0"/>
                  <a:cs typeface="Times New Roman" panose="02020603050405020304" pitchFamily="18" charset="0"/>
                </a:endParaRPr>
              </a:p>
              <a:p>
                <a:pPr marL="0" indent="0">
                  <a:buNone/>
                </a:pPr>
                <a:endParaRPr lang="en-IQ" sz="1800" b="1" dirty="0">
                  <a:solidFill>
                    <a:srgbClr val="C00000"/>
                  </a:solidFill>
                  <a:latin typeface="Times New Roman" panose="02020603050405020304" pitchFamily="18" charset="0"/>
                  <a:cs typeface="Times New Roman" panose="02020603050405020304" pitchFamily="18" charset="0"/>
                </a:endParaRPr>
              </a:p>
              <a:p>
                <a:pPr marL="0" indent="0">
                  <a:buNone/>
                </a:pPr>
                <a:r>
                  <a:rPr lang="en-IQ" sz="1800" b="1" dirty="0">
                    <a:solidFill>
                      <a:srgbClr val="C00000"/>
                    </a:solidFill>
                    <a:latin typeface="Times New Roman" panose="02020603050405020304" pitchFamily="18" charset="0"/>
                    <a:cs typeface="Times New Roman" panose="02020603050405020304" pitchFamily="18" charset="0"/>
                  </a:rPr>
                  <a:t> </a:t>
                </a:r>
                <a:r>
                  <a:rPr lang="en-IQ" sz="1800" dirty="0">
                    <a:latin typeface="Times New Roman" panose="02020603050405020304" pitchFamily="18" charset="0"/>
                    <a:cs typeface="Times New Roman" panose="02020603050405020304" pitchFamily="18" charset="0"/>
                  </a:rPr>
                  <a:t>Equation(16) now becomes: </a:t>
                </a: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d>
                          <m:dPr>
                            <m:begChr m:val="["/>
                            <m:endChr m:val="]"/>
                            <m:ctrlPr>
                              <a:rPr lang="en-US" sz="1800" b="1" i="1" smtClean="0">
                                <a:solidFill>
                                  <a:srgbClr val="C00000"/>
                                </a:solidFill>
                                <a:latin typeface="Cambria Math" panose="02040503050406030204" pitchFamily="18" charset="0"/>
                                <a:ea typeface="Times New Roman" panose="02020603050405020304" pitchFamily="18" charset="0"/>
                                <a:cs typeface="Arial" panose="020B0604020202020204" pitchFamily="34" charset="0"/>
                              </a:rPr>
                            </m:ctrlPr>
                          </m:dPr>
                          <m:e>
                            <m:r>
                              <m:rPr>
                                <m:nor/>
                              </m:rPr>
                              <a:rPr lang="en-US" sz="18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H</m:t>
                            </m:r>
                            <m:r>
                              <m:rPr>
                                <m:nor/>
                              </m:rPr>
                              <a:rPr lang="en-US" sz="18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18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O</m:t>
                            </m:r>
                            <m:r>
                              <m:rPr>
                                <m:nor/>
                              </m:rPr>
                              <a:rPr lang="en-US" sz="1800" b="1" baseline="30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m:t>
                            </m:r>
                          </m:e>
                        </m:d>
                        <m:r>
                          <a:rPr lang="en-US" sz="1800" b="1" i="0" baseline="30000" smtClean="0">
                            <a:solidFill>
                              <a:srgbClr val="C00000"/>
                            </a:solidFill>
                            <a:latin typeface="Cambria Math" panose="02040503050406030204" pitchFamily="18" charset="0"/>
                            <a:cs typeface="Arial" panose="020B0604020202020204" pitchFamily="34" charset="0"/>
                          </a:rPr>
                          <m:t>𝟐</m:t>
                        </m:r>
                      </m:num>
                      <m:den>
                        <m:r>
                          <a:rPr lang="en-US" sz="1800" b="1" i="1" smtClean="0">
                            <a:solidFill>
                              <a:srgbClr val="C00000"/>
                            </a:solidFill>
                            <a:latin typeface="Cambria Math" panose="02040503050406030204" pitchFamily="18" charset="0"/>
                            <a:cs typeface="Arial" panose="020B0604020202020204" pitchFamily="34" charset="0"/>
                          </a:rPr>
                          <m:t>𝑪𝒔</m:t>
                        </m:r>
                      </m:den>
                    </m:f>
                    <m:r>
                      <a:rPr lang="en-US" sz="1800" b="1" i="0" smtClean="0">
                        <a:solidFill>
                          <a:srgbClr val="C00000"/>
                        </a:solidFill>
                        <a:latin typeface="Cambria Math" panose="02040503050406030204" pitchFamily="18" charset="0"/>
                        <a:cs typeface="Arial" panose="020B0604020202020204" pitchFamily="34" charset="0"/>
                      </a:rPr>
                      <m:t>= </m:t>
                    </m:r>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 </m:t>
                        </m:r>
                        <m:r>
                          <m:rPr>
                            <m:nor/>
                          </m:rPr>
                          <a:rPr lang="en-US" sz="18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K</m:t>
                        </m:r>
                        <m:r>
                          <m:rPr>
                            <m:nor/>
                          </m:rPr>
                          <a:rPr lang="en-US" sz="1800" b="1" baseline="-25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m:t>w</m:t>
                        </m:r>
                      </m:num>
                      <m:den>
                        <m:r>
                          <m:rPr>
                            <m:nor/>
                          </m:rPr>
                          <a:rPr lang="en-US" sz="18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m:t>K</m:t>
                        </m:r>
                        <m:r>
                          <m:rPr>
                            <m:nor/>
                          </m:rPr>
                          <a:rPr lang="en-US" sz="1800" b="1" i="1" baseline="-250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m:t>b</m:t>
                        </m:r>
                      </m:den>
                    </m:f>
                  </m:oMath>
                </a14:m>
                <a:r>
                  <a:rPr lang="en-IQ" sz="1800" dirty="0">
                    <a:latin typeface="Times New Roman" panose="02020603050405020304" pitchFamily="18" charset="0"/>
                    <a:cs typeface="Times New Roman" panose="02020603050405020304" pitchFamily="18" charset="0"/>
                  </a:rPr>
                  <a:t> this may be converted into: </a:t>
                </a:r>
                <a:r>
                  <a:rPr lang="en-IQ" sz="1600" b="1" dirty="0">
                    <a:solidFill>
                      <a:srgbClr val="C00000"/>
                    </a:solidFill>
                    <a:latin typeface="Times New Roman" panose="02020603050405020304" pitchFamily="18" charset="0"/>
                    <a:cs typeface="Times New Roman" panose="02020603050405020304" pitchFamily="18" charset="0"/>
                  </a:rPr>
                  <a:t>[H</a:t>
                </a:r>
                <a:r>
                  <a:rPr lang="en-IQ" sz="1600" b="1" baseline="-25000" dirty="0">
                    <a:solidFill>
                      <a:srgbClr val="C00000"/>
                    </a:solidFill>
                    <a:latin typeface="Times New Roman" panose="02020603050405020304" pitchFamily="18" charset="0"/>
                    <a:cs typeface="Times New Roman" panose="02020603050405020304" pitchFamily="18" charset="0"/>
                  </a:rPr>
                  <a:t>3</a:t>
                </a:r>
                <a:r>
                  <a:rPr lang="en-IQ" sz="1600" b="1" dirty="0">
                    <a:solidFill>
                      <a:srgbClr val="C00000"/>
                    </a:solidFill>
                    <a:latin typeface="Times New Roman" panose="02020603050405020304" pitchFamily="18" charset="0"/>
                    <a:cs typeface="Times New Roman" panose="02020603050405020304" pitchFamily="18" charset="0"/>
                  </a:rPr>
                  <a:t>O</a:t>
                </a:r>
                <a:r>
                  <a:rPr lang="en-IQ" sz="1600" b="1" baseline="30000" dirty="0">
                    <a:solidFill>
                      <a:srgbClr val="C00000"/>
                    </a:solidFill>
                    <a:latin typeface="Times New Roman" panose="02020603050405020304" pitchFamily="18" charset="0"/>
                    <a:cs typeface="Times New Roman" panose="02020603050405020304" pitchFamily="18" charset="0"/>
                  </a:rPr>
                  <a:t>+</a:t>
                </a:r>
                <a:r>
                  <a:rPr lang="en-IQ" sz="1600" b="1"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IQ" sz="1800" b="1" i="1" smtClean="0">
                            <a:solidFill>
                              <a:srgbClr val="C00000"/>
                            </a:solidFill>
                            <a:latin typeface="Cambria Math" panose="02040503050406030204" pitchFamily="18" charset="0"/>
                            <a:cs typeface="Times New Roman" panose="02020603050405020304" pitchFamily="18" charset="0"/>
                          </a:rPr>
                        </m:ctrlPr>
                      </m:radPr>
                      <m:deg/>
                      <m:e>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𝒌</m:t>
                            </m:r>
                            <m:r>
                              <a:rPr lang="en-US" sz="1800" b="1" i="1" baseline="-25000" smtClean="0">
                                <a:solidFill>
                                  <a:srgbClr val="C00000"/>
                                </a:solidFill>
                                <a:latin typeface="Cambria Math" panose="02040503050406030204" pitchFamily="18" charset="0"/>
                                <a:cs typeface="Arial" panose="020B0604020202020204" pitchFamily="34" charset="0"/>
                              </a:rPr>
                              <m:t>𝒘</m:t>
                            </m:r>
                            <m:r>
                              <a:rPr lang="en-US" sz="1800" b="1" i="1" smtClean="0">
                                <a:solidFill>
                                  <a:srgbClr val="C00000"/>
                                </a:solidFill>
                                <a:latin typeface="Cambria Math" panose="02040503050406030204" pitchFamily="18" charset="0"/>
                                <a:cs typeface="Arial" panose="020B0604020202020204" pitchFamily="34" charset="0"/>
                              </a:rPr>
                              <m:t> </m:t>
                            </m:r>
                            <m:r>
                              <a:rPr lang="en-US" sz="1800" b="1" i="1" smtClean="0">
                                <a:solidFill>
                                  <a:srgbClr val="C00000"/>
                                </a:solidFill>
                                <a:latin typeface="Cambria Math" panose="02040503050406030204" pitchFamily="18" charset="0"/>
                                <a:cs typeface="Arial" panose="020B0604020202020204" pitchFamily="34" charset="0"/>
                              </a:rPr>
                              <m:t>𝑪𝒔</m:t>
                            </m:r>
                          </m:num>
                          <m:den>
                            <m:r>
                              <a:rPr lang="en-US" sz="1800" b="1" i="1" smtClean="0">
                                <a:solidFill>
                                  <a:srgbClr val="C00000"/>
                                </a:solidFill>
                                <a:latin typeface="Cambria Math" panose="02040503050406030204" pitchFamily="18" charset="0"/>
                                <a:cs typeface="Arial" panose="020B0604020202020204" pitchFamily="34" charset="0"/>
                              </a:rPr>
                              <m:t> </m:t>
                            </m:r>
                            <m:r>
                              <a:rPr lang="en-US" sz="1800" b="1" i="1" smtClean="0">
                                <a:solidFill>
                                  <a:srgbClr val="C00000"/>
                                </a:solidFill>
                                <a:latin typeface="Cambria Math" panose="02040503050406030204" pitchFamily="18" charset="0"/>
                                <a:cs typeface="Arial" panose="020B0604020202020204" pitchFamily="34" charset="0"/>
                              </a:rPr>
                              <m:t>𝑲</m:t>
                            </m:r>
                            <m:r>
                              <m:rPr>
                                <m:nor/>
                              </m:rPr>
                              <a:rPr lang="en-US" sz="1800" b="1" i="1" baseline="-250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m:t>b</m:t>
                            </m:r>
                          </m:den>
                        </m:f>
                      </m:e>
                    </m:rad>
                  </m:oMath>
                </a14:m>
                <a:r>
                  <a:rPr lang="en-IQ" sz="1800" dirty="0">
                    <a:solidFill>
                      <a:srgbClr val="C00000"/>
                    </a:solidFill>
                    <a:latin typeface="Times New Roman" panose="02020603050405020304" pitchFamily="18" charset="0"/>
                    <a:cs typeface="Times New Roman" panose="02020603050405020304" pitchFamily="18" charset="0"/>
                  </a:rPr>
                  <a:t>………………(16)</a:t>
                </a:r>
              </a:p>
              <a:p>
                <a:pPr marL="0" indent="0">
                  <a:buNone/>
                </a:pPr>
                <a:r>
                  <a:rPr lang="en-IQ" sz="1800" dirty="0">
                    <a:solidFill>
                      <a:srgbClr val="C00000"/>
                    </a:solidFill>
                    <a:latin typeface="Times New Roman" panose="02020603050405020304" pitchFamily="18" charset="0"/>
                    <a:cs typeface="Times New Roman" panose="02020603050405020304" pitchFamily="18" charset="0"/>
                  </a:rPr>
                  <a:t>Hence,         </a:t>
                </a:r>
                <a:r>
                  <a:rPr lang="en-IQ" sz="1800" b="1" dirty="0">
                    <a:solidFill>
                      <a:srgbClr val="C00000"/>
                    </a:solidFill>
                    <a:latin typeface="Times New Roman" panose="02020603050405020304" pitchFamily="18" charset="0"/>
                    <a:cs typeface="Times New Roman" panose="02020603050405020304" pitchFamily="18" charset="0"/>
                  </a:rPr>
                  <a:t>pH= ½ (pK</a:t>
                </a:r>
                <a:r>
                  <a:rPr lang="en-IQ" sz="1800" b="1" baseline="-25000" dirty="0">
                    <a:solidFill>
                      <a:srgbClr val="C00000"/>
                    </a:solidFill>
                    <a:latin typeface="Times New Roman" panose="02020603050405020304" pitchFamily="18" charset="0"/>
                    <a:cs typeface="Times New Roman" panose="02020603050405020304" pitchFamily="18" charset="0"/>
                  </a:rPr>
                  <a:t>w </a:t>
                </a:r>
                <a:r>
                  <a:rPr lang="en-IQ" sz="1800" b="1" dirty="0">
                    <a:solidFill>
                      <a:srgbClr val="C00000"/>
                    </a:solidFill>
                    <a:latin typeface="Times New Roman" panose="02020603050405020304" pitchFamily="18" charset="0"/>
                    <a:cs typeface="Times New Roman" panose="02020603050405020304" pitchFamily="18" charset="0"/>
                  </a:rPr>
                  <a:t>– pK</a:t>
                </a:r>
                <a:r>
                  <a:rPr lang="en-IQ" sz="1800" b="1" baseline="-25000" dirty="0">
                    <a:solidFill>
                      <a:srgbClr val="C00000"/>
                    </a:solidFill>
                    <a:latin typeface="Times New Roman" panose="02020603050405020304" pitchFamily="18" charset="0"/>
                    <a:cs typeface="Times New Roman" panose="02020603050405020304" pitchFamily="18" charset="0"/>
                  </a:rPr>
                  <a:t>b </a:t>
                </a:r>
                <a:r>
                  <a:rPr lang="en-IQ" sz="1800" b="1" dirty="0">
                    <a:solidFill>
                      <a:srgbClr val="C00000"/>
                    </a:solidFill>
                    <a:latin typeface="Times New Roman" panose="02020603050405020304" pitchFamily="18" charset="0"/>
                    <a:cs typeface="Times New Roman" panose="02020603050405020304" pitchFamily="18" charset="0"/>
                  </a:rPr>
                  <a:t>- log </a:t>
                </a:r>
                <a14:m>
                  <m:oMath xmlns:m="http://schemas.openxmlformats.org/officeDocument/2006/math">
                    <m:r>
                      <a:rPr lang="en-US" sz="1800" b="1" i="0" smtClean="0">
                        <a:solidFill>
                          <a:srgbClr val="C00000"/>
                        </a:solidFill>
                        <a:latin typeface="Cambria Math" panose="02040503050406030204" pitchFamily="18" charset="0"/>
                        <a:cs typeface="Arial" panose="020B0604020202020204" pitchFamily="34" charset="0"/>
                      </a:rPr>
                      <m:t>𝐂</m:t>
                    </m:r>
                    <m:r>
                      <a:rPr lang="en-US" sz="1800" b="1" i="0" baseline="-25000" smtClean="0">
                        <a:solidFill>
                          <a:srgbClr val="C00000"/>
                        </a:solidFill>
                        <a:latin typeface="Cambria Math" panose="02040503050406030204" pitchFamily="18" charset="0"/>
                        <a:cs typeface="Arial" panose="020B0604020202020204" pitchFamily="34" charset="0"/>
                      </a:rPr>
                      <m:t>𝐬</m:t>
                    </m:r>
                  </m:oMath>
                </a14:m>
                <a:r>
                  <a:rPr lang="en-IQ" sz="1800" b="1" dirty="0">
                    <a:solidFill>
                      <a:srgbClr val="C00000"/>
                    </a:solidFill>
                    <a:latin typeface="Times New Roman" panose="02020603050405020304" pitchFamily="18" charset="0"/>
                    <a:cs typeface="Times New Roman" panose="02020603050405020304" pitchFamily="18" charset="0"/>
                  </a:rPr>
                  <a:t>)…………….(17)</a:t>
                </a: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Per</a:t>
                </a:r>
                <a:r>
                  <a:rPr lang="en-IQ" sz="1800" dirty="0">
                    <a:latin typeface="Times New Roman" panose="02020603050405020304" pitchFamily="18" charset="0"/>
                    <a:cs typeface="Times New Roman" panose="02020603050405020304" pitchFamily="18" charset="0"/>
                  </a:rPr>
                  <a:t>cent of hydrolysis=</a:t>
                </a:r>
                <a:r>
                  <a:rPr lang="en-IQ" sz="1800" b="1" dirty="0">
                    <a:solidFill>
                      <a:srgbClr val="C00000"/>
                    </a:solidFill>
                    <a:cs typeface="Arial" panose="020B0604020202020204" pitchFamily="34" charset="0"/>
                  </a:rPr>
                  <a:t> </a:t>
                </a:r>
                <a14:m>
                  <m:oMath xmlns:m="http://schemas.openxmlformats.org/officeDocument/2006/math">
                    <m:f>
                      <m:fPr>
                        <m:ctrlPr>
                          <a:rPr lang="en-IQ" sz="1800" b="1" i="1" smtClean="0">
                            <a:solidFill>
                              <a:srgbClr val="C00000"/>
                            </a:solidFill>
                            <a:latin typeface="Cambria Math" panose="02040503050406030204" pitchFamily="18" charset="0"/>
                            <a:cs typeface="Arial" panose="020B0604020202020204" pitchFamily="34" charset="0"/>
                          </a:rPr>
                        </m:ctrlPr>
                      </m:fPr>
                      <m:num>
                        <m:r>
                          <a:rPr lang="en-US" sz="1800" b="1" i="1" smtClean="0">
                            <a:solidFill>
                              <a:srgbClr val="C00000"/>
                            </a:solidFill>
                            <a:latin typeface="Cambria Math" panose="02040503050406030204" pitchFamily="18" charset="0"/>
                            <a:cs typeface="Arial" panose="020B0604020202020204" pitchFamily="34" charset="0"/>
                          </a:rPr>
                          <m:t> </m:t>
                        </m:r>
                        <m:d>
                          <m:dPr>
                            <m:begChr m:val="["/>
                            <m:endChr m:val="]"/>
                            <m:ctrlPr>
                              <a:rPr lang="en-US" sz="1800" b="1" i="1" smtClean="0">
                                <a:solidFill>
                                  <a:srgbClr val="C00000"/>
                                </a:solidFill>
                                <a:latin typeface="Cambria Math" panose="02040503050406030204" pitchFamily="18" charset="0"/>
                                <a:cs typeface="Arial" panose="020B0604020202020204" pitchFamily="34" charset="0"/>
                              </a:rPr>
                            </m:ctrlPr>
                          </m:dPr>
                          <m:e>
                            <m:r>
                              <m:rPr>
                                <m:nor/>
                              </m:rPr>
                              <a:rPr lang="en-IQ" sz="1800" b="1" dirty="0" smtClean="0">
                                <a:solidFill>
                                  <a:srgbClr val="C00000"/>
                                </a:solidFill>
                                <a:latin typeface="Times New Roman" panose="02020603050405020304" pitchFamily="18" charset="0"/>
                                <a:cs typeface="Times New Roman" panose="02020603050405020304" pitchFamily="18" charset="0"/>
                              </a:rPr>
                              <m:t>H</m:t>
                            </m:r>
                            <m:r>
                              <m:rPr>
                                <m:nor/>
                              </m:rPr>
                              <a:rPr lang="en-IQ" sz="1800" b="1" baseline="-25000" dirty="0" smtClean="0">
                                <a:solidFill>
                                  <a:srgbClr val="C00000"/>
                                </a:solidFill>
                                <a:latin typeface="Times New Roman" panose="02020603050405020304" pitchFamily="18" charset="0"/>
                                <a:cs typeface="Times New Roman" panose="02020603050405020304" pitchFamily="18" charset="0"/>
                              </a:rPr>
                              <m:t>3</m:t>
                            </m:r>
                            <m:r>
                              <m:rPr>
                                <m:nor/>
                              </m:rPr>
                              <a:rPr lang="en-IQ" sz="1800" b="1" dirty="0" smtClean="0">
                                <a:solidFill>
                                  <a:srgbClr val="C00000"/>
                                </a:solidFill>
                                <a:latin typeface="Times New Roman" panose="02020603050405020304" pitchFamily="18" charset="0"/>
                                <a:cs typeface="Times New Roman" panose="02020603050405020304" pitchFamily="18" charset="0"/>
                              </a:rPr>
                              <m:t>O</m:t>
                            </m:r>
                            <m:r>
                              <m:rPr>
                                <m:nor/>
                              </m:rPr>
                              <a:rPr lang="en-IQ" sz="1800" b="1" baseline="30000" dirty="0" smtClean="0">
                                <a:solidFill>
                                  <a:srgbClr val="C00000"/>
                                </a:solidFill>
                                <a:latin typeface="Times New Roman" panose="02020603050405020304" pitchFamily="18" charset="0"/>
                                <a:cs typeface="Times New Roman" panose="02020603050405020304" pitchFamily="18" charset="0"/>
                              </a:rPr>
                              <m:t>+</m:t>
                            </m:r>
                          </m:e>
                        </m:d>
                      </m:num>
                      <m:den>
                        <m:r>
                          <a:rPr lang="en-US" sz="1800" b="1" i="1" smtClean="0">
                            <a:solidFill>
                              <a:srgbClr val="C00000"/>
                            </a:solidFill>
                            <a:latin typeface="Cambria Math" panose="02040503050406030204" pitchFamily="18" charset="0"/>
                            <a:cs typeface="Arial" panose="020B0604020202020204" pitchFamily="34" charset="0"/>
                          </a:rPr>
                          <m:t>𝑪𝒔</m:t>
                        </m:r>
                      </m:den>
                    </m:f>
                    <m:r>
                      <a:rPr lang="en-US" sz="1800" b="1" i="0" smtClean="0">
                        <a:solidFill>
                          <a:srgbClr val="C00000"/>
                        </a:solidFill>
                        <a:latin typeface="Cambria Math" panose="02040503050406030204" pitchFamily="18" charset="0"/>
                        <a:cs typeface="Arial" panose="020B0604020202020204" pitchFamily="34" charset="0"/>
                      </a:rPr>
                      <m:t> </m:t>
                    </m:r>
                    <m:r>
                      <a:rPr lang="en-IQ" sz="1800" b="1"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IQ" sz="1800" b="1" dirty="0">
                    <a:solidFill>
                      <a:srgbClr val="C00000"/>
                    </a:solidFill>
                    <a:latin typeface="Times New Roman" panose="02020603050405020304" pitchFamily="18" charset="0"/>
                    <a:cs typeface="Times New Roman" panose="02020603050405020304" pitchFamily="18" charset="0"/>
                  </a:rPr>
                  <a:t>100</a:t>
                </a:r>
              </a:p>
              <a:p>
                <a:pPr marL="0" indent="0">
                  <a:buNone/>
                </a:pPr>
                <a:endParaRPr lang="en-IQ" sz="1800" dirty="0">
                  <a:solidFill>
                    <a:srgbClr val="C00000"/>
                  </a:solidFill>
                  <a:latin typeface="Times New Roman" panose="02020603050405020304" pitchFamily="18" charset="0"/>
                  <a:cs typeface="Times New Roman" panose="02020603050405020304" pitchFamily="18" charset="0"/>
                </a:endParaRPr>
              </a:p>
              <a:p>
                <a:pPr marL="0" indent="0">
                  <a:buNone/>
                </a:pPr>
                <a:endParaRPr lang="en-IQ" sz="1800"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3E2B8624-435F-594F-85BD-6C30E22C9046}"/>
                  </a:ext>
                </a:extLst>
              </p:cNvPr>
              <p:cNvSpPr>
                <a:spLocks noGrp="1" noRot="1" noChangeAspect="1" noMove="1" noResize="1" noEditPoints="1" noAdjustHandles="1" noChangeArrowheads="1" noChangeShapeType="1" noTextEdit="1"/>
              </p:cNvSpPr>
              <p:nvPr>
                <p:ph idx="1"/>
              </p:nvPr>
            </p:nvSpPr>
            <p:spPr>
              <a:xfrm>
                <a:off x="-1" y="163079"/>
                <a:ext cx="12039601" cy="6018265"/>
              </a:xfrm>
              <a:blipFill>
                <a:blip r:embed="rId2"/>
                <a:stretch>
                  <a:fillRect l="-421" t="-1684" r="-316" b="-421"/>
                </a:stretch>
              </a:blipFill>
            </p:spPr>
            <p:txBody>
              <a:bodyPr/>
              <a:lstStyle/>
              <a:p>
                <a:r>
                  <a:rPr lang="en-IQ">
                    <a:noFill/>
                  </a:rPr>
                  <a:t> </a:t>
                </a:r>
              </a:p>
            </p:txBody>
          </p:sp>
        </mc:Fallback>
      </mc:AlternateContent>
      <p:sp>
        <p:nvSpPr>
          <p:cNvPr id="2" name="Slide Number Placeholder 1">
            <a:extLst>
              <a:ext uri="{FF2B5EF4-FFF2-40B4-BE49-F238E27FC236}">
                <a16:creationId xmlns:a16="http://schemas.microsoft.com/office/drawing/2014/main" id="{27788F0B-7BFF-1C44-B992-D95109E347D2}"/>
              </a:ext>
            </a:extLst>
          </p:cNvPr>
          <p:cNvSpPr>
            <a:spLocks noGrp="1"/>
          </p:cNvSpPr>
          <p:nvPr>
            <p:ph type="sldNum" sz="quarter" idx="12"/>
          </p:nvPr>
        </p:nvSpPr>
        <p:spPr/>
        <p:txBody>
          <a:bodyPr/>
          <a:lstStyle/>
          <a:p>
            <a:fld id="{6922B37E-6FAD-AE4E-AFEB-EA2EE6BF0F32}" type="slidenum">
              <a:rPr lang="en-IQ" smtClean="0"/>
              <a:t>71</a:t>
            </a:fld>
            <a:endParaRPr lang="en-IQ" dirty="0"/>
          </a:p>
        </p:txBody>
      </p:sp>
      <p:sp>
        <p:nvSpPr>
          <p:cNvPr id="6" name="Rectangle 5">
            <a:extLst>
              <a:ext uri="{FF2B5EF4-FFF2-40B4-BE49-F238E27FC236}">
                <a16:creationId xmlns:a16="http://schemas.microsoft.com/office/drawing/2014/main" id="{23F59914-F880-BB46-BD20-39D0F40442EB}"/>
              </a:ext>
            </a:extLst>
          </p:cNvPr>
          <p:cNvSpPr/>
          <p:nvPr/>
        </p:nvSpPr>
        <p:spPr>
          <a:xfrm>
            <a:off x="1158240" y="4913376"/>
            <a:ext cx="4340352" cy="40233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7" name="TextBox 6">
            <a:extLst>
              <a:ext uri="{FF2B5EF4-FFF2-40B4-BE49-F238E27FC236}">
                <a16:creationId xmlns:a16="http://schemas.microsoft.com/office/drawing/2014/main" id="{FADB1FBD-CB0B-8042-B482-B6295327F759}"/>
              </a:ext>
            </a:extLst>
          </p:cNvPr>
          <p:cNvSpPr txBox="1"/>
          <p:nvPr/>
        </p:nvSpPr>
        <p:spPr>
          <a:xfrm>
            <a:off x="6234544" y="5416833"/>
            <a:ext cx="3666388" cy="369332"/>
          </a:xfrm>
          <a:prstGeom prst="rect">
            <a:avLst/>
          </a:prstGeom>
          <a:noFill/>
          <a:ln w="28575">
            <a:solidFill>
              <a:srgbClr val="C00000"/>
            </a:solidFill>
          </a:ln>
        </p:spPr>
        <p:txBody>
          <a:bodyPr wrap="none" rtlCol="0">
            <a:spAutoFit/>
          </a:bodyPr>
          <a:lstStyle/>
          <a:p>
            <a:r>
              <a:rPr lang="en-IQ" dirty="0">
                <a:latin typeface="Times New Roman" panose="02020603050405020304" pitchFamily="18" charset="0"/>
                <a:cs typeface="Times New Roman" panose="02020603050405020304" pitchFamily="18" charset="0"/>
              </a:rPr>
              <a:t>C</a:t>
            </a:r>
            <a:r>
              <a:rPr lang="en-IQ" sz="1800" dirty="0">
                <a:latin typeface="Times New Roman" panose="02020603050405020304" pitchFamily="18" charset="0"/>
                <a:cs typeface="Times New Roman" panose="02020603050405020304" pitchFamily="18" charset="0"/>
              </a:rPr>
              <a:t>alculation o</a:t>
            </a:r>
            <a:r>
              <a:rPr lang="en-US" sz="1800" dirty="0">
                <a:latin typeface="Times New Roman" panose="02020603050405020304" pitchFamily="18" charset="0"/>
                <a:cs typeface="Times New Roman" panose="02020603050405020304" pitchFamily="18" charset="0"/>
              </a:rPr>
              <a:t>f</a:t>
            </a:r>
            <a:r>
              <a:rPr lang="en-IQ" sz="1800" dirty="0">
                <a:latin typeface="Times New Roman" panose="02020603050405020304" pitchFamily="18" charset="0"/>
                <a:cs typeface="Times New Roman" panose="02020603050405020304" pitchFamily="18" charset="0"/>
              </a:rPr>
              <a:t> pH of the salt solution </a:t>
            </a:r>
            <a:endParaRPr lang="en-IQ" dirty="0"/>
          </a:p>
        </p:txBody>
      </p:sp>
      <p:cxnSp>
        <p:nvCxnSpPr>
          <p:cNvPr id="8" name="Straight Arrow Connector 7">
            <a:extLst>
              <a:ext uri="{FF2B5EF4-FFF2-40B4-BE49-F238E27FC236}">
                <a16:creationId xmlns:a16="http://schemas.microsoft.com/office/drawing/2014/main" id="{D966990C-7141-2C4B-8CD7-9274AA2A3A6F}"/>
              </a:ext>
            </a:extLst>
          </p:cNvPr>
          <p:cNvCxnSpPr>
            <a:cxnSpLocks/>
          </p:cNvCxnSpPr>
          <p:nvPr/>
        </p:nvCxnSpPr>
        <p:spPr>
          <a:xfrm flipH="1" flipV="1">
            <a:off x="5498592" y="5198266"/>
            <a:ext cx="735952" cy="403233"/>
          </a:xfrm>
          <a:prstGeom prst="straightConnector1">
            <a:avLst/>
          </a:prstGeom>
          <a:ln w="50800">
            <a:tailEnd type="triangle"/>
          </a:ln>
        </p:spPr>
        <p:style>
          <a:lnRef idx="3">
            <a:schemeClr val="accent6"/>
          </a:lnRef>
          <a:fillRef idx="0">
            <a:schemeClr val="accent6"/>
          </a:fillRef>
          <a:effectRef idx="2">
            <a:schemeClr val="accent6"/>
          </a:effectRef>
          <a:fontRef idx="minor">
            <a:schemeClr val="tx1"/>
          </a:fontRef>
        </p:style>
      </p:cxnSp>
      <p:sp>
        <p:nvSpPr>
          <p:cNvPr id="10" name="Oval 9">
            <a:extLst>
              <a:ext uri="{FF2B5EF4-FFF2-40B4-BE49-F238E27FC236}">
                <a16:creationId xmlns:a16="http://schemas.microsoft.com/office/drawing/2014/main" id="{D00C8C5A-DA00-FC40-B5CD-F9F363D3FD33}"/>
              </a:ext>
            </a:extLst>
          </p:cNvPr>
          <p:cNvSpPr/>
          <p:nvPr/>
        </p:nvSpPr>
        <p:spPr>
          <a:xfrm>
            <a:off x="9849636" y="3145448"/>
            <a:ext cx="2212848" cy="1344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11" name="TextBox 10">
            <a:extLst>
              <a:ext uri="{FF2B5EF4-FFF2-40B4-BE49-F238E27FC236}">
                <a16:creationId xmlns:a16="http://schemas.microsoft.com/office/drawing/2014/main" id="{98581CCD-C82C-1E4F-A7B1-E0280280F938}"/>
              </a:ext>
            </a:extLst>
          </p:cNvPr>
          <p:cNvSpPr txBox="1"/>
          <p:nvPr/>
        </p:nvSpPr>
        <p:spPr>
          <a:xfrm>
            <a:off x="10104120" y="3402173"/>
            <a:ext cx="2499360" cy="923330"/>
          </a:xfrm>
          <a:prstGeom prst="rect">
            <a:avLst/>
          </a:prstGeom>
          <a:noFill/>
          <a:ln>
            <a:noFill/>
          </a:ln>
        </p:spPr>
        <p:txBody>
          <a:bodyPr wrap="square" rtlCol="0">
            <a:spAutoFit/>
          </a:bodyPr>
          <a:lstStyle/>
          <a:p>
            <a:r>
              <a:rPr lang="en-US" dirty="0">
                <a:latin typeface="Times New Roman" panose="02020603050405020304" pitchFamily="18" charset="0"/>
                <a:ea typeface="Calibri" panose="020F0502020204030204" pitchFamily="34" charset="0"/>
                <a:cs typeface="Arial" panose="020B0604020202020204" pitchFamily="34" charset="0"/>
              </a:rPr>
              <a:t>C</a:t>
            </a:r>
            <a:r>
              <a:rPr lang="en-US" sz="1800" dirty="0">
                <a:effectLst/>
                <a:latin typeface="Times New Roman" panose="02020603050405020304" pitchFamily="18" charset="0"/>
                <a:ea typeface="Calibri" panose="020F0502020204030204" pitchFamily="34" charset="0"/>
                <a:cs typeface="Arial" panose="020B0604020202020204" pitchFamily="34" charset="0"/>
              </a:rPr>
              <a:t>alculation of the hydronium ion concertation.</a:t>
            </a:r>
            <a:endParaRPr lang="en-IQ" dirty="0"/>
          </a:p>
        </p:txBody>
      </p:sp>
      <p:cxnSp>
        <p:nvCxnSpPr>
          <p:cNvPr id="12" name="Straight Arrow Connector 11">
            <a:extLst>
              <a:ext uri="{FF2B5EF4-FFF2-40B4-BE49-F238E27FC236}">
                <a16:creationId xmlns:a16="http://schemas.microsoft.com/office/drawing/2014/main" id="{6488B829-F6F2-2447-B7A7-76D5DD363BFE}"/>
              </a:ext>
            </a:extLst>
          </p:cNvPr>
          <p:cNvCxnSpPr>
            <a:cxnSpLocks/>
          </p:cNvCxnSpPr>
          <p:nvPr/>
        </p:nvCxnSpPr>
        <p:spPr>
          <a:xfrm flipH="1">
            <a:off x="8610600" y="3701241"/>
            <a:ext cx="1239036" cy="519364"/>
          </a:xfrm>
          <a:prstGeom prst="straightConnector1">
            <a:avLst/>
          </a:prstGeom>
          <a:ln w="50800">
            <a:tailEnd type="triangle"/>
          </a:ln>
        </p:spPr>
        <p:style>
          <a:lnRef idx="3">
            <a:schemeClr val="accent6"/>
          </a:lnRef>
          <a:fillRef idx="0">
            <a:schemeClr val="accent6"/>
          </a:fillRef>
          <a:effectRef idx="2">
            <a:schemeClr val="accent6"/>
          </a:effectRef>
          <a:fontRef idx="minor">
            <a:schemeClr val="tx1"/>
          </a:fontRef>
        </p:style>
      </p:cxnSp>
      <p:sp>
        <p:nvSpPr>
          <p:cNvPr id="17" name="Rectangle 16">
            <a:extLst>
              <a:ext uri="{FF2B5EF4-FFF2-40B4-BE49-F238E27FC236}">
                <a16:creationId xmlns:a16="http://schemas.microsoft.com/office/drawing/2014/main" id="{29B45968-C679-1547-8DB0-15AC12CF0DEB}"/>
              </a:ext>
            </a:extLst>
          </p:cNvPr>
          <p:cNvSpPr/>
          <p:nvPr/>
        </p:nvSpPr>
        <p:spPr>
          <a:xfrm>
            <a:off x="6693410" y="4242772"/>
            <a:ext cx="3291840" cy="84124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19" name="Oval 18">
            <a:extLst>
              <a:ext uri="{FF2B5EF4-FFF2-40B4-BE49-F238E27FC236}">
                <a16:creationId xmlns:a16="http://schemas.microsoft.com/office/drawing/2014/main" id="{06DD1F92-F6F5-8A44-9DE5-17C3666A5C88}"/>
              </a:ext>
            </a:extLst>
          </p:cNvPr>
          <p:cNvSpPr/>
          <p:nvPr/>
        </p:nvSpPr>
        <p:spPr>
          <a:xfrm>
            <a:off x="4635107" y="5830603"/>
            <a:ext cx="2212848" cy="9872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0" name="TextBox 19">
            <a:extLst>
              <a:ext uri="{FF2B5EF4-FFF2-40B4-BE49-F238E27FC236}">
                <a16:creationId xmlns:a16="http://schemas.microsoft.com/office/drawing/2014/main" id="{44C5F3C5-65A9-4647-85EB-DDDD65374FF7}"/>
              </a:ext>
            </a:extLst>
          </p:cNvPr>
          <p:cNvSpPr txBox="1"/>
          <p:nvPr/>
        </p:nvSpPr>
        <p:spPr>
          <a:xfrm>
            <a:off x="5078073" y="5839391"/>
            <a:ext cx="1576990" cy="923330"/>
          </a:xfrm>
          <a:prstGeom prst="rect">
            <a:avLst/>
          </a:prstGeom>
          <a:noFill/>
        </p:spPr>
        <p:txBody>
          <a:bodyPr wrap="square" rtlCol="0">
            <a:spAutoFit/>
          </a:bodyPr>
          <a:lstStyle/>
          <a:p>
            <a:r>
              <a:rPr lang="en-US" dirty="0">
                <a:latin typeface="Times New Roman" panose="02020603050405020304" pitchFamily="18" charset="0"/>
                <a:ea typeface="Calibri" panose="020F0502020204030204" pitchFamily="34" charset="0"/>
                <a:cs typeface="Arial" panose="020B0604020202020204" pitchFamily="34" charset="0"/>
              </a:rPr>
              <a:t>C</a:t>
            </a:r>
            <a:r>
              <a:rPr lang="en-US" sz="1800" dirty="0">
                <a:effectLst/>
                <a:latin typeface="Times New Roman" panose="02020603050405020304" pitchFamily="18" charset="0"/>
                <a:ea typeface="Calibri" panose="020F0502020204030204" pitchFamily="34" charset="0"/>
                <a:cs typeface="Arial" panose="020B0604020202020204" pitchFamily="34" charset="0"/>
              </a:rPr>
              <a:t>alculation of the</a:t>
            </a:r>
            <a:r>
              <a:rPr lang="en-US" sz="1800" dirty="0">
                <a:latin typeface="Times New Roman" panose="02020603050405020304" pitchFamily="18" charset="0"/>
                <a:cs typeface="Times New Roman" panose="02020603050405020304" pitchFamily="18" charset="0"/>
              </a:rPr>
              <a:t> Per</a:t>
            </a:r>
            <a:r>
              <a:rPr lang="en-IQ" sz="1800" dirty="0">
                <a:latin typeface="Times New Roman" panose="02020603050405020304" pitchFamily="18" charset="0"/>
                <a:cs typeface="Times New Roman" panose="02020603050405020304" pitchFamily="18" charset="0"/>
              </a:rPr>
              <a:t>cent of hydrolysis</a:t>
            </a:r>
            <a:endParaRPr lang="en-IQ" dirty="0"/>
          </a:p>
        </p:txBody>
      </p:sp>
      <p:sp>
        <p:nvSpPr>
          <p:cNvPr id="21" name="Rectangle 20">
            <a:extLst>
              <a:ext uri="{FF2B5EF4-FFF2-40B4-BE49-F238E27FC236}">
                <a16:creationId xmlns:a16="http://schemas.microsoft.com/office/drawing/2014/main" id="{3AC58480-FCB7-3E4E-A4B0-44B6E0FF62F3}"/>
              </a:ext>
            </a:extLst>
          </p:cNvPr>
          <p:cNvSpPr/>
          <p:nvPr/>
        </p:nvSpPr>
        <p:spPr>
          <a:xfrm>
            <a:off x="71978" y="5509401"/>
            <a:ext cx="3615091" cy="84124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cxnSp>
        <p:nvCxnSpPr>
          <p:cNvPr id="22" name="Straight Arrow Connector 21">
            <a:extLst>
              <a:ext uri="{FF2B5EF4-FFF2-40B4-BE49-F238E27FC236}">
                <a16:creationId xmlns:a16="http://schemas.microsoft.com/office/drawing/2014/main" id="{C874AE67-B972-1E47-AC16-1B5611020DDD}"/>
              </a:ext>
            </a:extLst>
          </p:cNvPr>
          <p:cNvCxnSpPr>
            <a:cxnSpLocks/>
          </p:cNvCxnSpPr>
          <p:nvPr/>
        </p:nvCxnSpPr>
        <p:spPr>
          <a:xfrm flipH="1" flipV="1">
            <a:off x="3762059" y="6120640"/>
            <a:ext cx="873048" cy="291903"/>
          </a:xfrm>
          <a:prstGeom prst="straightConnector1">
            <a:avLst/>
          </a:prstGeom>
          <a:ln w="508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30769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BCE3DB-B2EB-E549-8B81-9473A163CE27}"/>
              </a:ext>
            </a:extLst>
          </p:cNvPr>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t="8862"/>
          <a:stretch/>
        </p:blipFill>
        <p:spPr>
          <a:xfrm>
            <a:off x="498764" y="20782"/>
            <a:ext cx="11097491" cy="6740236"/>
          </a:xfrm>
          <a:prstGeom prst="rect">
            <a:avLst/>
          </a:prstGeom>
        </p:spPr>
      </p:pic>
      <p:sp>
        <p:nvSpPr>
          <p:cNvPr id="2" name="Slide Number Placeholder 1">
            <a:extLst>
              <a:ext uri="{FF2B5EF4-FFF2-40B4-BE49-F238E27FC236}">
                <a16:creationId xmlns:a16="http://schemas.microsoft.com/office/drawing/2014/main" id="{7A3F525C-0F29-7848-8A41-AC22302BE99C}"/>
              </a:ext>
            </a:extLst>
          </p:cNvPr>
          <p:cNvSpPr>
            <a:spLocks noGrp="1"/>
          </p:cNvSpPr>
          <p:nvPr>
            <p:ph type="sldNum" sz="quarter" idx="12"/>
          </p:nvPr>
        </p:nvSpPr>
        <p:spPr/>
        <p:txBody>
          <a:bodyPr/>
          <a:lstStyle/>
          <a:p>
            <a:fld id="{6922B37E-6FAD-AE4E-AFEB-EA2EE6BF0F32}" type="slidenum">
              <a:rPr lang="en-IQ" smtClean="0"/>
              <a:t>72</a:t>
            </a:fld>
            <a:endParaRPr lang="en-IQ"/>
          </a:p>
        </p:txBody>
      </p:sp>
    </p:spTree>
    <p:extLst>
      <p:ext uri="{BB962C8B-B14F-4D97-AF65-F5344CB8AC3E}">
        <p14:creationId xmlns:p14="http://schemas.microsoft.com/office/powerpoint/2010/main" val="4006160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476D39-F9B6-1147-BCDF-01FC6211371D}"/>
              </a:ext>
            </a:extLst>
          </p:cNvPr>
          <p:cNvSpPr>
            <a:spLocks noGrp="1"/>
          </p:cNvSpPr>
          <p:nvPr>
            <p:ph idx="1"/>
          </p:nvPr>
        </p:nvSpPr>
        <p:spPr>
          <a:xfrm>
            <a:off x="187036" y="107661"/>
            <a:ext cx="12004963" cy="4351338"/>
          </a:xfrm>
        </p:spPr>
        <p:txBody>
          <a:bodyPr/>
          <a:lstStyle/>
          <a:p>
            <a:pPr marL="0" indent="0" algn="ctr">
              <a:lnSpc>
                <a:spcPct val="106000"/>
              </a:lnSpc>
              <a:spcAft>
                <a:spcPts val="800"/>
              </a:spcAft>
              <a:buNone/>
            </a:pP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Hydrolysis of </a:t>
            </a:r>
            <a:r>
              <a:rPr lang="en-US" sz="1800" b="1" u="sng" dirty="0">
                <a:solidFill>
                  <a:srgbClr val="C00000"/>
                </a:solidFill>
                <a:latin typeface="Times New Roman" panose="02020603050405020304" pitchFamily="18" charset="0"/>
                <a:ea typeface="Calibri" panose="020F0502020204030204" pitchFamily="34" charset="0"/>
                <a:cs typeface="Arial" panose="020B0604020202020204" pitchFamily="34" charset="0"/>
              </a:rPr>
              <a:t>S</a:t>
            </a: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alts </a:t>
            </a:r>
            <a:r>
              <a:rPr lang="en-US" sz="1800" b="1" u="sng" dirty="0">
                <a:solidFill>
                  <a:srgbClr val="C00000"/>
                </a:solidFill>
                <a:latin typeface="Times New Roman" panose="02020603050405020304" pitchFamily="18" charset="0"/>
                <a:ea typeface="Calibri" panose="020F0502020204030204" pitchFamily="34" charset="0"/>
                <a:cs typeface="Arial" panose="020B0604020202020204" pitchFamily="34" charset="0"/>
              </a:rPr>
              <a:t>W</a:t>
            </a: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eak Acid and </a:t>
            </a:r>
            <a:r>
              <a:rPr lang="en-US" sz="1800" b="1" u="sng" dirty="0">
                <a:solidFill>
                  <a:srgbClr val="C00000"/>
                </a:solidFill>
                <a:latin typeface="Times New Roman" panose="02020603050405020304" pitchFamily="18" charset="0"/>
                <a:ea typeface="Calibri" panose="020F0502020204030204" pitchFamily="34" charset="0"/>
                <a:cs typeface="Arial" panose="020B0604020202020204" pitchFamily="34" charset="0"/>
              </a:rPr>
              <a:t>W</a:t>
            </a:r>
            <a:r>
              <a:rPr lang="en-US" sz="18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eak Bases </a:t>
            </a:r>
            <a:endParaRPr lang="en-IQ" sz="1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The cations of this type of salt are acidic acid while anions are basic. Thus both ions undergo reactions.</a:t>
            </a:r>
          </a:p>
          <a:p>
            <a:pPr algn="just">
              <a:lnSpc>
                <a:spcPct val="106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 When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ammonium acetate</a:t>
            </a:r>
            <a:r>
              <a:rPr lang="en-US" sz="1800" dirty="0">
                <a:effectLst/>
                <a:latin typeface="Times New Roman" panose="02020603050405020304" pitchFamily="18" charset="0"/>
                <a:ea typeface="Calibri" panose="020F0502020204030204" pitchFamily="34" charset="0"/>
                <a:cs typeface="Arial" panose="020B0604020202020204" pitchFamily="34" charset="0"/>
              </a:rPr>
              <a:t> is dissolved in water, the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NH</a:t>
            </a:r>
            <a:r>
              <a:rPr lang="en-US" sz="18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4</a:t>
            </a:r>
            <a:r>
              <a:rPr lang="en-US" sz="1800" b="1" baseline="30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ion and</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CH</a:t>
            </a:r>
            <a:r>
              <a:rPr lang="en-US" sz="18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3</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COO</a:t>
            </a:r>
            <a:r>
              <a:rPr lang="en-US" sz="1800" b="1" baseline="30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ion will react with water.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endParaRPr lang="en-IQ" dirty="0"/>
          </a:p>
        </p:txBody>
      </p:sp>
      <p:pic>
        <p:nvPicPr>
          <p:cNvPr id="4" name="Picture 3">
            <a:extLst>
              <a:ext uri="{FF2B5EF4-FFF2-40B4-BE49-F238E27FC236}">
                <a16:creationId xmlns:a16="http://schemas.microsoft.com/office/drawing/2014/main" id="{4215328D-475F-9643-9F53-6420FC1E53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44307" y="1512269"/>
            <a:ext cx="6012873" cy="2535382"/>
          </a:xfrm>
          <a:prstGeom prst="rect">
            <a:avLst/>
          </a:prstGeom>
          <a:noFill/>
          <a:ln>
            <a:noFill/>
          </a:ln>
        </p:spPr>
      </p:pic>
      <p:pic>
        <p:nvPicPr>
          <p:cNvPr id="8" name="Picture 7">
            <a:extLst>
              <a:ext uri="{FF2B5EF4-FFF2-40B4-BE49-F238E27FC236}">
                <a16:creationId xmlns:a16="http://schemas.microsoft.com/office/drawing/2014/main" id="{122787F9-1380-164E-B2E7-F482D497676F}"/>
              </a:ext>
            </a:extLst>
          </p:cNvPr>
          <p:cNvPicPr/>
          <p:nvPr/>
        </p:nvPicPr>
        <p:blipFill>
          <a:blip r:embed="rId3"/>
          <a:stretch>
            <a:fillRect/>
          </a:stretch>
        </p:blipFill>
        <p:spPr>
          <a:xfrm rot="16200000">
            <a:off x="4794224" y="2905099"/>
            <a:ext cx="2224457" cy="5408295"/>
          </a:xfrm>
          <a:prstGeom prst="rect">
            <a:avLst/>
          </a:prstGeom>
        </p:spPr>
      </p:pic>
      <p:sp>
        <p:nvSpPr>
          <p:cNvPr id="10" name="TextBox 9">
            <a:extLst>
              <a:ext uri="{FF2B5EF4-FFF2-40B4-BE49-F238E27FC236}">
                <a16:creationId xmlns:a16="http://schemas.microsoft.com/office/drawing/2014/main" id="{7A8E3668-94A3-C44D-8114-F5A962A981AA}"/>
              </a:ext>
            </a:extLst>
          </p:cNvPr>
          <p:cNvSpPr txBox="1"/>
          <p:nvPr/>
        </p:nvSpPr>
        <p:spPr>
          <a:xfrm>
            <a:off x="96981" y="3997334"/>
            <a:ext cx="12004962"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The overall hydrolysis constant (K</a:t>
            </a:r>
            <a:r>
              <a:rPr lang="en-US" sz="1800" baseline="-25000" dirty="0">
                <a:effectLst/>
                <a:latin typeface="Times New Roman" panose="02020603050405020304" pitchFamily="18" charset="0"/>
                <a:ea typeface="Calibri" panose="020F0502020204030204" pitchFamily="34" charset="0"/>
              </a:rPr>
              <a:t>h</a:t>
            </a:r>
            <a:r>
              <a:rPr lang="en-US" sz="1800" dirty="0">
                <a:effectLst/>
                <a:latin typeface="Times New Roman" panose="02020603050405020304" pitchFamily="18" charset="0"/>
                <a:ea typeface="Calibri" panose="020F0502020204030204" pitchFamily="34" charset="0"/>
              </a:rPr>
              <a:t>) can be dissolved by multiplying the two individual hydrolysis expressions of 21 and 22</a:t>
            </a:r>
            <a:r>
              <a:rPr lang="en-IQ" dirty="0">
                <a:effectLst/>
              </a:rPr>
              <a:t> </a:t>
            </a:r>
            <a:endParaRPr lang="en-IQ" dirty="0"/>
          </a:p>
        </p:txBody>
      </p:sp>
      <p:sp>
        <p:nvSpPr>
          <p:cNvPr id="2" name="Slide Number Placeholder 1">
            <a:extLst>
              <a:ext uri="{FF2B5EF4-FFF2-40B4-BE49-F238E27FC236}">
                <a16:creationId xmlns:a16="http://schemas.microsoft.com/office/drawing/2014/main" id="{4DAB9807-ADAC-364E-A41F-BC4A0F6F96EF}"/>
              </a:ext>
            </a:extLst>
          </p:cNvPr>
          <p:cNvSpPr>
            <a:spLocks noGrp="1"/>
          </p:cNvSpPr>
          <p:nvPr>
            <p:ph type="sldNum" sz="quarter" idx="12"/>
          </p:nvPr>
        </p:nvSpPr>
        <p:spPr/>
        <p:txBody>
          <a:bodyPr/>
          <a:lstStyle/>
          <a:p>
            <a:fld id="{6922B37E-6FAD-AE4E-AFEB-EA2EE6BF0F32}" type="slidenum">
              <a:rPr lang="en-IQ" smtClean="0"/>
              <a:t>73</a:t>
            </a:fld>
            <a:endParaRPr lang="en-IQ"/>
          </a:p>
        </p:txBody>
      </p:sp>
      <p:cxnSp>
        <p:nvCxnSpPr>
          <p:cNvPr id="6" name="Straight Arrow Connector 5">
            <a:extLst>
              <a:ext uri="{FF2B5EF4-FFF2-40B4-BE49-F238E27FC236}">
                <a16:creationId xmlns:a16="http://schemas.microsoft.com/office/drawing/2014/main" id="{EF8B0016-AD53-B049-A55B-59E89FC52966}"/>
              </a:ext>
            </a:extLst>
          </p:cNvPr>
          <p:cNvCxnSpPr>
            <a:cxnSpLocks/>
          </p:cNvCxnSpPr>
          <p:nvPr/>
        </p:nvCxnSpPr>
        <p:spPr>
          <a:xfrm flipH="1" flipV="1">
            <a:off x="6778752" y="5864352"/>
            <a:ext cx="2182368" cy="288298"/>
          </a:xfrm>
          <a:prstGeom prst="straightConnector1">
            <a:avLst/>
          </a:prstGeom>
          <a:ln w="47625" cmpd="sng">
            <a:solidFill>
              <a:schemeClr val="accent1"/>
            </a:solidFill>
            <a:tailEnd type="triangle"/>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A222F791-451D-0E40-A153-03FD1191F4B5}"/>
              </a:ext>
            </a:extLst>
          </p:cNvPr>
          <p:cNvSpPr txBox="1"/>
          <p:nvPr/>
        </p:nvSpPr>
        <p:spPr>
          <a:xfrm>
            <a:off x="8961120" y="5705554"/>
            <a:ext cx="2938272" cy="646331"/>
          </a:xfrm>
          <a:prstGeom prst="rect">
            <a:avLst/>
          </a:prstGeom>
          <a:noFill/>
          <a:ln>
            <a:solidFill>
              <a:schemeClr val="accent1"/>
            </a:solidFill>
          </a:ln>
        </p:spPr>
        <p:txBody>
          <a:bodyPr wrap="square" rtlCol="0">
            <a:spAutoFit/>
          </a:bodyPr>
          <a:lstStyle/>
          <a:p>
            <a:r>
              <a:rPr lang="en-US" sz="1800" dirty="0">
                <a:effectLst/>
                <a:latin typeface="Times New Roman" panose="02020603050405020304" pitchFamily="18" charset="0"/>
                <a:ea typeface="Calibri" panose="020F0502020204030204" pitchFamily="34" charset="0"/>
              </a:rPr>
              <a:t>Multiplying both sides by </a:t>
            </a:r>
            <a:r>
              <a:rPr lang="en-US" sz="1800" b="1" dirty="0">
                <a:solidFill>
                  <a:srgbClr val="C00000"/>
                </a:solidFill>
                <a:effectLst/>
                <a:latin typeface="Times New Roman" panose="02020603050405020304" pitchFamily="18" charset="0"/>
                <a:ea typeface="Calibri" panose="020F0502020204030204" pitchFamily="34" charset="0"/>
              </a:rPr>
              <a:t>1/K</a:t>
            </a:r>
            <a:r>
              <a:rPr lang="en-US" sz="1800" b="1" baseline="-25000" dirty="0">
                <a:solidFill>
                  <a:srgbClr val="C00000"/>
                </a:solidFill>
                <a:effectLst/>
                <a:latin typeface="Times New Roman" panose="02020603050405020304" pitchFamily="18" charset="0"/>
                <a:ea typeface="Calibri" panose="020F0502020204030204" pitchFamily="34" charset="0"/>
              </a:rPr>
              <a:t>w</a:t>
            </a:r>
            <a:r>
              <a:rPr lang="en-US" sz="1800" b="1" dirty="0">
                <a:solidFill>
                  <a:srgbClr val="C00000"/>
                </a:solidFill>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to get the equation 24 </a:t>
            </a:r>
            <a:endParaRPr lang="en-IQ" dirty="0"/>
          </a:p>
        </p:txBody>
      </p:sp>
    </p:spTree>
    <p:extLst>
      <p:ext uri="{BB962C8B-B14F-4D97-AF65-F5344CB8AC3E}">
        <p14:creationId xmlns:p14="http://schemas.microsoft.com/office/powerpoint/2010/main" val="38284375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23B592-448C-9E4F-96C7-B45FC0583D5A}"/>
              </a:ext>
            </a:extLst>
          </p:cNvPr>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0218" y="110836"/>
            <a:ext cx="11111346" cy="6553200"/>
          </a:xfrm>
          <a:prstGeom prst="rect">
            <a:avLst/>
          </a:prstGeom>
          <a:noFill/>
          <a:ln>
            <a:noFill/>
          </a:ln>
        </p:spPr>
      </p:pic>
      <p:sp>
        <p:nvSpPr>
          <p:cNvPr id="2" name="Slide Number Placeholder 1">
            <a:extLst>
              <a:ext uri="{FF2B5EF4-FFF2-40B4-BE49-F238E27FC236}">
                <a16:creationId xmlns:a16="http://schemas.microsoft.com/office/drawing/2014/main" id="{BF163F38-0739-CD48-B096-08822A01AA31}"/>
              </a:ext>
            </a:extLst>
          </p:cNvPr>
          <p:cNvSpPr>
            <a:spLocks noGrp="1"/>
          </p:cNvSpPr>
          <p:nvPr>
            <p:ph type="sldNum" sz="quarter" idx="12"/>
          </p:nvPr>
        </p:nvSpPr>
        <p:spPr/>
        <p:txBody>
          <a:bodyPr/>
          <a:lstStyle/>
          <a:p>
            <a:fld id="{6922B37E-6FAD-AE4E-AFEB-EA2EE6BF0F32}" type="slidenum">
              <a:rPr lang="en-IQ" smtClean="0"/>
              <a:t>74</a:t>
            </a:fld>
            <a:endParaRPr lang="en-IQ"/>
          </a:p>
        </p:txBody>
      </p:sp>
    </p:spTree>
    <p:extLst>
      <p:ext uri="{BB962C8B-B14F-4D97-AF65-F5344CB8AC3E}">
        <p14:creationId xmlns:p14="http://schemas.microsoft.com/office/powerpoint/2010/main" val="2080745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370068-E188-1148-B578-E61B3C001499}"/>
              </a:ext>
            </a:extLst>
          </p:cNvPr>
          <p:cNvPicPr/>
          <p:nvPr/>
        </p:nvPicPr>
        <p:blipFill>
          <a:blip r:embed="rId2"/>
          <a:stretch>
            <a:fillRect/>
          </a:stretch>
        </p:blipFill>
        <p:spPr>
          <a:xfrm rot="16200000">
            <a:off x="4327340" y="-1842957"/>
            <a:ext cx="1757680" cy="5797465"/>
          </a:xfrm>
          <a:prstGeom prst="rect">
            <a:avLst/>
          </a:prstGeom>
        </p:spPr>
      </p:pic>
      <p:sp>
        <p:nvSpPr>
          <p:cNvPr id="6" name="TextBox 5">
            <a:extLst>
              <a:ext uri="{FF2B5EF4-FFF2-40B4-BE49-F238E27FC236}">
                <a16:creationId xmlns:a16="http://schemas.microsoft.com/office/drawing/2014/main" id="{873D0951-0019-B244-83A3-66F37B1FAF0C}"/>
              </a:ext>
            </a:extLst>
          </p:cNvPr>
          <p:cNvSpPr txBox="1"/>
          <p:nvPr/>
        </p:nvSpPr>
        <p:spPr>
          <a:xfrm>
            <a:off x="221673" y="2136017"/>
            <a:ext cx="11679381"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It can be seen that the pH of a solution containing a salt of this type in water is independent of the concertation of the salt</a:t>
            </a:r>
            <a:r>
              <a:rPr lang="en-IQ" dirty="0">
                <a:effectLst/>
              </a:rPr>
              <a:t> </a:t>
            </a:r>
            <a:endParaRPr lang="en-IQ" dirty="0"/>
          </a:p>
        </p:txBody>
      </p:sp>
      <p:sp>
        <p:nvSpPr>
          <p:cNvPr id="7" name="Text Box 2">
            <a:extLst>
              <a:ext uri="{FF2B5EF4-FFF2-40B4-BE49-F238E27FC236}">
                <a16:creationId xmlns:a16="http://schemas.microsoft.com/office/drawing/2014/main" id="{B5909E1F-15A9-FD4B-99C3-6F31215A6667}"/>
              </a:ext>
            </a:extLst>
          </p:cNvPr>
          <p:cNvSpPr txBox="1">
            <a:spLocks noChangeArrowheads="1"/>
          </p:cNvSpPr>
          <p:nvPr/>
        </p:nvSpPr>
        <p:spPr bwMode="auto">
          <a:xfrm>
            <a:off x="256309" y="2660766"/>
            <a:ext cx="11679381" cy="70455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lnSpc>
                <a:spcPct val="106000"/>
              </a:lnSpc>
              <a:spcAft>
                <a:spcPts val="800"/>
              </a:spcAft>
            </a:pPr>
            <a:r>
              <a:rPr lang="en-US" sz="16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Example: - What will be the pH and percent hydrolysis of a solution that is 0.2 M concerning CH</a:t>
            </a:r>
            <a:r>
              <a:rPr lang="en-US" sz="16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3</a:t>
            </a:r>
            <a:r>
              <a:rPr lang="en-US" sz="16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COONH</a:t>
            </a:r>
            <a:r>
              <a:rPr lang="en-US" sz="16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4</a:t>
            </a:r>
            <a:r>
              <a:rPr lang="en-US" sz="16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p>
          <a:p>
            <a:pPr algn="just">
              <a:lnSpc>
                <a:spcPct val="106000"/>
              </a:lnSpc>
              <a:spcAft>
                <a:spcPts val="800"/>
              </a:spcAft>
            </a:pPr>
            <a:r>
              <a:rPr lang="en-US" sz="16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K</a:t>
            </a:r>
            <a:r>
              <a:rPr lang="en-US" sz="16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a:t>
            </a:r>
            <a:r>
              <a:rPr lang="en-US" sz="16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(CH</a:t>
            </a:r>
            <a:r>
              <a:rPr lang="en-US" sz="16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3</a:t>
            </a:r>
            <a:r>
              <a:rPr lang="en-US" sz="16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CCOOH) = 1.8 X10</a:t>
            </a:r>
            <a:r>
              <a:rPr lang="en-US" sz="1600" b="1" baseline="30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-5</a:t>
            </a:r>
            <a:r>
              <a:rPr lang="en-US" sz="16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and </a:t>
            </a:r>
            <a:r>
              <a:rPr lang="en-US" sz="1600" b="1" dirty="0" err="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K</a:t>
            </a:r>
            <a:r>
              <a:rPr lang="en-US" sz="1600" b="1" baseline="-25000" dirty="0" err="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b</a:t>
            </a:r>
            <a:r>
              <a:rPr lang="en-US" sz="16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(NH</a:t>
            </a:r>
            <a:r>
              <a:rPr lang="en-US" sz="16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4</a:t>
            </a:r>
            <a:r>
              <a:rPr lang="en-US" sz="16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=1.75x10</a:t>
            </a:r>
            <a:r>
              <a:rPr lang="en-US" sz="1600" b="1" baseline="30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-5</a:t>
            </a:r>
            <a:r>
              <a:rPr lang="en-US" sz="16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endParaRPr lang="en-IQ" sz="1200"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F74BCFE-BAFA-2144-8307-BDFF11F1E220}"/>
              </a:ext>
            </a:extLst>
          </p:cNvPr>
          <p:cNvPicPr/>
          <p:nvPr/>
        </p:nvPicPr>
        <p:blipFill>
          <a:blip r:embed="rId3"/>
          <a:stretch>
            <a:fillRect/>
          </a:stretch>
        </p:blipFill>
        <p:spPr>
          <a:xfrm rot="16200000">
            <a:off x="1662048" y="2143442"/>
            <a:ext cx="3308350" cy="5847715"/>
          </a:xfrm>
          <a:prstGeom prst="rect">
            <a:avLst/>
          </a:prstGeom>
        </p:spPr>
      </p:pic>
      <p:sp>
        <p:nvSpPr>
          <p:cNvPr id="2" name="Slide Number Placeholder 1">
            <a:extLst>
              <a:ext uri="{FF2B5EF4-FFF2-40B4-BE49-F238E27FC236}">
                <a16:creationId xmlns:a16="http://schemas.microsoft.com/office/drawing/2014/main" id="{FDDAC78A-5B4B-A048-8FCD-86ADC50681AD}"/>
              </a:ext>
            </a:extLst>
          </p:cNvPr>
          <p:cNvSpPr>
            <a:spLocks noGrp="1"/>
          </p:cNvSpPr>
          <p:nvPr>
            <p:ph type="sldNum" sz="quarter" idx="12"/>
          </p:nvPr>
        </p:nvSpPr>
        <p:spPr/>
        <p:txBody>
          <a:bodyPr/>
          <a:lstStyle/>
          <a:p>
            <a:fld id="{6922B37E-6FAD-AE4E-AFEB-EA2EE6BF0F32}" type="slidenum">
              <a:rPr lang="en-IQ" smtClean="0"/>
              <a:t>75</a:t>
            </a:fld>
            <a:endParaRPr lang="en-IQ"/>
          </a:p>
        </p:txBody>
      </p:sp>
      <p:sp>
        <p:nvSpPr>
          <p:cNvPr id="9" name="Oval 8">
            <a:extLst>
              <a:ext uri="{FF2B5EF4-FFF2-40B4-BE49-F238E27FC236}">
                <a16:creationId xmlns:a16="http://schemas.microsoft.com/office/drawing/2014/main" id="{45BB57B3-4E36-4247-94F6-6136DBF010C9}"/>
              </a:ext>
            </a:extLst>
          </p:cNvPr>
          <p:cNvSpPr/>
          <p:nvPr/>
        </p:nvSpPr>
        <p:spPr>
          <a:xfrm>
            <a:off x="9140952" y="136525"/>
            <a:ext cx="2212848" cy="1344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10" name="TextBox 9">
            <a:extLst>
              <a:ext uri="{FF2B5EF4-FFF2-40B4-BE49-F238E27FC236}">
                <a16:creationId xmlns:a16="http://schemas.microsoft.com/office/drawing/2014/main" id="{8389E99A-1191-114F-9E68-046D5AAAE7EB}"/>
              </a:ext>
            </a:extLst>
          </p:cNvPr>
          <p:cNvSpPr txBox="1"/>
          <p:nvPr/>
        </p:nvSpPr>
        <p:spPr>
          <a:xfrm>
            <a:off x="9401694" y="347293"/>
            <a:ext cx="2499360" cy="923330"/>
          </a:xfrm>
          <a:prstGeom prst="rect">
            <a:avLst/>
          </a:prstGeom>
          <a:noFill/>
          <a:ln>
            <a:noFill/>
          </a:ln>
        </p:spPr>
        <p:txBody>
          <a:bodyPr wrap="square" rtlCol="0">
            <a:spAutoFit/>
          </a:bodyPr>
          <a:lstStyle/>
          <a:p>
            <a:r>
              <a:rPr lang="en-US" dirty="0">
                <a:latin typeface="Times New Roman" panose="02020603050405020304" pitchFamily="18" charset="0"/>
                <a:ea typeface="Calibri" panose="020F0502020204030204" pitchFamily="34" charset="0"/>
                <a:cs typeface="Arial" panose="020B0604020202020204" pitchFamily="34" charset="0"/>
              </a:rPr>
              <a:t>C</a:t>
            </a:r>
            <a:r>
              <a:rPr lang="en-US" sz="1800" dirty="0">
                <a:effectLst/>
                <a:latin typeface="Times New Roman" panose="02020603050405020304" pitchFamily="18" charset="0"/>
                <a:ea typeface="Calibri" panose="020F0502020204030204" pitchFamily="34" charset="0"/>
                <a:cs typeface="Arial" panose="020B0604020202020204" pitchFamily="34" charset="0"/>
              </a:rPr>
              <a:t>alculation of the hydronium ion concertation.</a:t>
            </a:r>
            <a:endParaRPr lang="en-IQ" dirty="0"/>
          </a:p>
        </p:txBody>
      </p:sp>
      <p:cxnSp>
        <p:nvCxnSpPr>
          <p:cNvPr id="11" name="Straight Arrow Connector 10">
            <a:extLst>
              <a:ext uri="{FF2B5EF4-FFF2-40B4-BE49-F238E27FC236}">
                <a16:creationId xmlns:a16="http://schemas.microsoft.com/office/drawing/2014/main" id="{8CA1BE8D-F5CD-3647-BBA0-E9268BB4BFA8}"/>
              </a:ext>
            </a:extLst>
          </p:cNvPr>
          <p:cNvCxnSpPr>
            <a:cxnSpLocks/>
            <a:stCxn id="9" idx="2"/>
          </p:cNvCxnSpPr>
          <p:nvPr/>
        </p:nvCxnSpPr>
        <p:spPr>
          <a:xfrm flipH="1" flipV="1">
            <a:off x="6061364" y="489423"/>
            <a:ext cx="3079588" cy="319536"/>
          </a:xfrm>
          <a:prstGeom prst="straightConnector1">
            <a:avLst/>
          </a:prstGeom>
          <a:ln w="50800">
            <a:tailEnd type="triangle"/>
          </a:ln>
        </p:spPr>
        <p:style>
          <a:lnRef idx="3">
            <a:schemeClr val="accent6"/>
          </a:lnRef>
          <a:fillRef idx="0">
            <a:schemeClr val="accent6"/>
          </a:fillRef>
          <a:effectRef idx="2">
            <a:schemeClr val="accent6"/>
          </a:effectRef>
          <a:fontRef idx="minor">
            <a:schemeClr val="tx1"/>
          </a:fontRef>
        </p:style>
      </p:cxnSp>
      <p:sp>
        <p:nvSpPr>
          <p:cNvPr id="13" name="TextBox 12">
            <a:extLst>
              <a:ext uri="{FF2B5EF4-FFF2-40B4-BE49-F238E27FC236}">
                <a16:creationId xmlns:a16="http://schemas.microsoft.com/office/drawing/2014/main" id="{61E7D695-0E90-7B48-AE2A-74760875BABF}"/>
              </a:ext>
            </a:extLst>
          </p:cNvPr>
          <p:cNvSpPr txBox="1"/>
          <p:nvPr/>
        </p:nvSpPr>
        <p:spPr>
          <a:xfrm>
            <a:off x="221673" y="1065748"/>
            <a:ext cx="1799984" cy="923330"/>
          </a:xfrm>
          <a:prstGeom prst="rect">
            <a:avLst/>
          </a:prstGeom>
          <a:noFill/>
          <a:ln w="28575">
            <a:solidFill>
              <a:srgbClr val="C00000"/>
            </a:solidFill>
          </a:ln>
        </p:spPr>
        <p:txBody>
          <a:bodyPr wrap="square" rtlCol="0">
            <a:spAutoFit/>
          </a:bodyPr>
          <a:lstStyle/>
          <a:p>
            <a:r>
              <a:rPr lang="en-IQ" dirty="0">
                <a:latin typeface="Times New Roman" panose="02020603050405020304" pitchFamily="18" charset="0"/>
                <a:cs typeface="Times New Roman" panose="02020603050405020304" pitchFamily="18" charset="0"/>
              </a:rPr>
              <a:t>C</a:t>
            </a:r>
            <a:r>
              <a:rPr lang="en-IQ" sz="1800" dirty="0">
                <a:latin typeface="Times New Roman" panose="02020603050405020304" pitchFamily="18" charset="0"/>
                <a:cs typeface="Times New Roman" panose="02020603050405020304" pitchFamily="18" charset="0"/>
              </a:rPr>
              <a:t>alculation o</a:t>
            </a:r>
            <a:r>
              <a:rPr lang="en-US" sz="1800" dirty="0">
                <a:latin typeface="Times New Roman" panose="02020603050405020304" pitchFamily="18" charset="0"/>
                <a:cs typeface="Times New Roman" panose="02020603050405020304" pitchFamily="18" charset="0"/>
              </a:rPr>
              <a:t>f</a:t>
            </a:r>
            <a:r>
              <a:rPr lang="en-IQ" sz="1800" dirty="0">
                <a:latin typeface="Times New Roman" panose="02020603050405020304" pitchFamily="18" charset="0"/>
                <a:cs typeface="Times New Roman" panose="02020603050405020304" pitchFamily="18" charset="0"/>
              </a:rPr>
              <a:t> pH of the salt solution </a:t>
            </a:r>
            <a:endParaRPr lang="en-IQ" dirty="0"/>
          </a:p>
        </p:txBody>
      </p:sp>
      <p:cxnSp>
        <p:nvCxnSpPr>
          <p:cNvPr id="14" name="Straight Arrow Connector 13">
            <a:extLst>
              <a:ext uri="{FF2B5EF4-FFF2-40B4-BE49-F238E27FC236}">
                <a16:creationId xmlns:a16="http://schemas.microsoft.com/office/drawing/2014/main" id="{8362E910-E4F8-174C-853F-D597488324D4}"/>
              </a:ext>
            </a:extLst>
          </p:cNvPr>
          <p:cNvCxnSpPr>
            <a:cxnSpLocks/>
          </p:cNvCxnSpPr>
          <p:nvPr/>
        </p:nvCxnSpPr>
        <p:spPr>
          <a:xfrm flipV="1">
            <a:off x="2021657" y="1374192"/>
            <a:ext cx="1294567" cy="132251"/>
          </a:xfrm>
          <a:prstGeom prst="straightConnector1">
            <a:avLst/>
          </a:prstGeom>
          <a:ln w="50800">
            <a:tailEnd type="triangle"/>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478EA8AE-3B08-9B46-B657-43EE7041D319}"/>
                  </a:ext>
                </a:extLst>
              </p:cNvPr>
              <p:cNvSpPr/>
              <p:nvPr/>
            </p:nvSpPr>
            <p:spPr>
              <a:xfrm>
                <a:off x="3316223" y="6335966"/>
                <a:ext cx="987553" cy="20294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Q" sz="1100" b="1" dirty="0">
                    <a:solidFill>
                      <a:schemeClr val="tx1"/>
                    </a:solidFill>
                  </a:rPr>
                  <a:t>(1.75</a:t>
                </a:r>
                <a14:m>
                  <m:oMath xmlns:m="http://schemas.openxmlformats.org/officeDocument/2006/math">
                    <m:r>
                      <a:rPr lang="en-IQ" sz="1100" b="1" i="1" smtClean="0">
                        <a:solidFill>
                          <a:schemeClr val="tx1"/>
                        </a:solidFill>
                        <a:latin typeface="Cambria Math" panose="02040503050406030204" pitchFamily="18" charset="0"/>
                        <a:ea typeface="Cambria Math" panose="02040503050406030204" pitchFamily="18" charset="0"/>
                      </a:rPr>
                      <m:t>×</m:t>
                    </m:r>
                  </m:oMath>
                </a14:m>
                <a:r>
                  <a:rPr lang="en-IQ" sz="1100" b="1" dirty="0">
                    <a:solidFill>
                      <a:schemeClr val="tx1"/>
                    </a:solidFill>
                  </a:rPr>
                  <a:t> 10</a:t>
                </a:r>
                <a:r>
                  <a:rPr lang="en-IQ" sz="1100" b="1" baseline="30000" dirty="0">
                    <a:solidFill>
                      <a:schemeClr val="tx1"/>
                    </a:solidFill>
                  </a:rPr>
                  <a:t>-5</a:t>
                </a:r>
                <a:r>
                  <a:rPr lang="en-IQ" sz="1100" b="1" dirty="0">
                    <a:solidFill>
                      <a:schemeClr val="tx1"/>
                    </a:solidFill>
                  </a:rPr>
                  <a:t> )</a:t>
                </a:r>
                <a:endParaRPr lang="en-IQ" sz="1600" b="1" baseline="30000" dirty="0">
                  <a:solidFill>
                    <a:schemeClr val="tx1"/>
                  </a:solidFill>
                </a:endParaRPr>
              </a:p>
            </p:txBody>
          </p:sp>
        </mc:Choice>
        <mc:Fallback xmlns="">
          <p:sp>
            <p:nvSpPr>
              <p:cNvPr id="3" name="Rectangle 2">
                <a:extLst>
                  <a:ext uri="{FF2B5EF4-FFF2-40B4-BE49-F238E27FC236}">
                    <a16:creationId xmlns:a16="http://schemas.microsoft.com/office/drawing/2014/main" id="{478EA8AE-3B08-9B46-B657-43EE7041D319}"/>
                  </a:ext>
                </a:extLst>
              </p:cNvPr>
              <p:cNvSpPr>
                <a:spLocks noRot="1" noChangeAspect="1" noMove="1" noResize="1" noEditPoints="1" noAdjustHandles="1" noChangeArrowheads="1" noChangeShapeType="1" noTextEdit="1"/>
              </p:cNvSpPr>
              <p:nvPr/>
            </p:nvSpPr>
            <p:spPr>
              <a:xfrm>
                <a:off x="3316223" y="6335966"/>
                <a:ext cx="987553" cy="202946"/>
              </a:xfrm>
              <a:prstGeom prst="rect">
                <a:avLst/>
              </a:prstGeom>
              <a:blipFill>
                <a:blip r:embed="rId4"/>
                <a:stretch>
                  <a:fillRect t="-11111" b="-22222"/>
                </a:stretch>
              </a:blipFill>
              <a:ln>
                <a:noFill/>
              </a:ln>
            </p:spPr>
            <p:txBody>
              <a:bodyPr/>
              <a:lstStyle/>
              <a:p>
                <a:r>
                  <a:rPr lang="en-IQ">
                    <a:noFill/>
                  </a:rPr>
                  <a:t> </a:t>
                </a:r>
              </a:p>
            </p:txBody>
          </p:sp>
        </mc:Fallback>
      </mc:AlternateContent>
    </p:spTree>
    <p:extLst>
      <p:ext uri="{BB962C8B-B14F-4D97-AF65-F5344CB8AC3E}">
        <p14:creationId xmlns:p14="http://schemas.microsoft.com/office/powerpoint/2010/main" val="2126032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82B19B-FE98-1A4A-B510-874E450B4F8E}"/>
              </a:ext>
            </a:extLst>
          </p:cNvPr>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25235" y="457200"/>
            <a:ext cx="9781309" cy="5527963"/>
          </a:xfrm>
          <a:prstGeom prst="rect">
            <a:avLst/>
          </a:prstGeom>
          <a:noFill/>
          <a:ln>
            <a:noFill/>
          </a:ln>
        </p:spPr>
      </p:pic>
      <p:sp>
        <p:nvSpPr>
          <p:cNvPr id="2" name="Slide Number Placeholder 1">
            <a:extLst>
              <a:ext uri="{FF2B5EF4-FFF2-40B4-BE49-F238E27FC236}">
                <a16:creationId xmlns:a16="http://schemas.microsoft.com/office/drawing/2014/main" id="{D75D13C0-A1C1-1C4D-885B-2D852FE04F9A}"/>
              </a:ext>
            </a:extLst>
          </p:cNvPr>
          <p:cNvSpPr>
            <a:spLocks noGrp="1"/>
          </p:cNvSpPr>
          <p:nvPr>
            <p:ph type="sldNum" sz="quarter" idx="12"/>
          </p:nvPr>
        </p:nvSpPr>
        <p:spPr/>
        <p:txBody>
          <a:bodyPr/>
          <a:lstStyle/>
          <a:p>
            <a:fld id="{6922B37E-6FAD-AE4E-AFEB-EA2EE6BF0F32}" type="slidenum">
              <a:rPr lang="en-IQ" smtClean="0"/>
              <a:t>76</a:t>
            </a:fld>
            <a:endParaRPr lang="en-IQ"/>
          </a:p>
        </p:txBody>
      </p:sp>
    </p:spTree>
    <p:extLst>
      <p:ext uri="{BB962C8B-B14F-4D97-AF65-F5344CB8AC3E}">
        <p14:creationId xmlns:p14="http://schemas.microsoft.com/office/powerpoint/2010/main" val="4280357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147F46-7190-D045-B1E2-A99A780A97E7}"/>
              </a:ext>
            </a:extLst>
          </p:cNvPr>
          <p:cNvSpPr>
            <a:spLocks noGrp="1"/>
          </p:cNvSpPr>
          <p:nvPr>
            <p:ph type="sldNum" sz="quarter" idx="12"/>
          </p:nvPr>
        </p:nvSpPr>
        <p:spPr/>
        <p:txBody>
          <a:bodyPr/>
          <a:lstStyle/>
          <a:p>
            <a:fld id="{6922B37E-6FAD-AE4E-AFEB-EA2EE6BF0F32}" type="slidenum">
              <a:rPr lang="en-IQ" smtClean="0"/>
              <a:t>77</a:t>
            </a:fld>
            <a:endParaRPr lang="en-IQ"/>
          </a:p>
        </p:txBody>
      </p:sp>
      <p:pic>
        <p:nvPicPr>
          <p:cNvPr id="6" name="Picture 5">
            <a:extLst>
              <a:ext uri="{FF2B5EF4-FFF2-40B4-BE49-F238E27FC236}">
                <a16:creationId xmlns:a16="http://schemas.microsoft.com/office/drawing/2014/main" id="{C4E43C01-EA48-0540-987D-A831C10FAAF7}"/>
              </a:ext>
            </a:extLst>
          </p:cNvPr>
          <p:cNvPicPr>
            <a:picLocks noChangeAspect="1"/>
          </p:cNvPicPr>
          <p:nvPr/>
        </p:nvPicPr>
        <p:blipFill>
          <a:blip r:embed="rId2"/>
          <a:stretch>
            <a:fillRect/>
          </a:stretch>
        </p:blipFill>
        <p:spPr>
          <a:xfrm>
            <a:off x="182880" y="233744"/>
            <a:ext cx="7005596" cy="5825680"/>
          </a:xfrm>
          <a:prstGeom prst="rect">
            <a:avLst/>
          </a:prstGeom>
        </p:spPr>
      </p:pic>
      <p:pic>
        <p:nvPicPr>
          <p:cNvPr id="9" name="Picture 8">
            <a:extLst>
              <a:ext uri="{FF2B5EF4-FFF2-40B4-BE49-F238E27FC236}">
                <a16:creationId xmlns:a16="http://schemas.microsoft.com/office/drawing/2014/main" id="{20ADA480-A2D0-6A43-A87F-09C02D369611}"/>
              </a:ext>
            </a:extLst>
          </p:cNvPr>
          <p:cNvPicPr>
            <a:picLocks noChangeAspect="1"/>
          </p:cNvPicPr>
          <p:nvPr/>
        </p:nvPicPr>
        <p:blipFill rotWithShape="1">
          <a:blip r:embed="rId3"/>
          <a:srcRect t="10239" r="4374" b="12108"/>
          <a:stretch/>
        </p:blipFill>
        <p:spPr>
          <a:xfrm>
            <a:off x="7103132" y="1237487"/>
            <a:ext cx="4820644" cy="2386585"/>
          </a:xfrm>
          <a:prstGeom prst="rect">
            <a:avLst/>
          </a:prstGeom>
        </p:spPr>
      </p:pic>
    </p:spTree>
    <p:extLst>
      <p:ext uri="{BB962C8B-B14F-4D97-AF65-F5344CB8AC3E}">
        <p14:creationId xmlns:p14="http://schemas.microsoft.com/office/powerpoint/2010/main" val="33819170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DEA05F-A7A8-2549-A7FF-67BA64FAFB0B}"/>
                  </a:ext>
                </a:extLst>
              </p:cNvPr>
              <p:cNvSpPr>
                <a:spLocks noGrp="1"/>
              </p:cNvSpPr>
              <p:nvPr>
                <p:ph idx="1"/>
              </p:nvPr>
            </p:nvSpPr>
            <p:spPr>
              <a:xfrm>
                <a:off x="138545" y="1508124"/>
                <a:ext cx="12053455" cy="4351338"/>
              </a:xfrm>
            </p:spPr>
            <p:txBody>
              <a:bodyPr>
                <a:normAutofit lnSpcReduction="10000"/>
              </a:bodyPr>
              <a:lstStyle/>
              <a:p>
                <a:pPr marL="0" indent="0">
                  <a:buNone/>
                </a:pPr>
                <a:r>
                  <a:rPr lang="en-IQ" sz="2000" dirty="0">
                    <a:latin typeface="Times New Roman" panose="02020603050405020304" pitchFamily="18" charset="0"/>
                    <a:cs typeface="Times New Roman" panose="02020603050405020304" pitchFamily="18" charset="0"/>
                  </a:rPr>
                  <a:t>1-Calculate pH of a sodium acetate solution at concentration of 0.01 M (pK</a:t>
                </a:r>
                <a:r>
                  <a:rPr lang="en-IQ" sz="2000" baseline="-25000" dirty="0">
                    <a:latin typeface="Times New Roman" panose="02020603050405020304" pitchFamily="18" charset="0"/>
                    <a:cs typeface="Times New Roman" panose="02020603050405020304" pitchFamily="18" charset="0"/>
                  </a:rPr>
                  <a:t>a</a:t>
                </a:r>
                <a:r>
                  <a:rPr lang="en-IQ" sz="2000" dirty="0">
                    <a:latin typeface="Times New Roman" panose="02020603050405020304" pitchFamily="18" charset="0"/>
                    <a:cs typeface="Times New Roman" panose="02020603050405020304" pitchFamily="18" charset="0"/>
                  </a:rPr>
                  <a:t> of sodium acetate is 4.8)</a:t>
                </a:r>
              </a:p>
              <a:p>
                <a:pPr marL="0" indent="0">
                  <a:buNone/>
                </a:pPr>
                <a:r>
                  <a:rPr lang="en-IQ" sz="2000" b="1" u="sng" dirty="0">
                    <a:solidFill>
                      <a:srgbClr val="C00000"/>
                    </a:solidFill>
                    <a:latin typeface="Times New Roman" panose="02020603050405020304" pitchFamily="18" charset="0"/>
                    <a:cs typeface="Times New Roman" panose="02020603050405020304" pitchFamily="18" charset="0"/>
                  </a:rPr>
                  <a:t>Solution:</a:t>
                </a:r>
              </a:p>
              <a:p>
                <a:pPr marL="0" indent="0">
                  <a:buNone/>
                </a:pPr>
                <a:r>
                  <a:rPr lang="en-IQ" sz="2000" b="1" dirty="0">
                    <a:solidFill>
                      <a:srgbClr val="C00000"/>
                    </a:solidFill>
                    <a:latin typeface="Times New Roman" panose="02020603050405020304" pitchFamily="18" charset="0"/>
                    <a:cs typeface="Times New Roman" panose="02020603050405020304" pitchFamily="18" charset="0"/>
                  </a:rPr>
                  <a:t>pH= ½ (pK</a:t>
                </a:r>
                <a:r>
                  <a:rPr lang="en-IQ" sz="2000" b="1" baseline="-25000" dirty="0">
                    <a:solidFill>
                      <a:srgbClr val="C00000"/>
                    </a:solidFill>
                    <a:latin typeface="Times New Roman" panose="02020603050405020304" pitchFamily="18" charset="0"/>
                    <a:cs typeface="Times New Roman" panose="02020603050405020304" pitchFamily="18" charset="0"/>
                  </a:rPr>
                  <a:t>w</a:t>
                </a:r>
                <a:r>
                  <a:rPr lang="en-IQ" sz="2000" b="1" dirty="0">
                    <a:solidFill>
                      <a:srgbClr val="C00000"/>
                    </a:solidFill>
                    <a:latin typeface="Times New Roman" panose="02020603050405020304" pitchFamily="18" charset="0"/>
                    <a:cs typeface="Times New Roman" panose="02020603050405020304" pitchFamily="18" charset="0"/>
                  </a:rPr>
                  <a:t>+pK</a:t>
                </a:r>
                <a:r>
                  <a:rPr lang="en-IQ" sz="2000" b="1" baseline="-25000" dirty="0">
                    <a:solidFill>
                      <a:srgbClr val="C00000"/>
                    </a:solidFill>
                    <a:latin typeface="Times New Roman" panose="02020603050405020304" pitchFamily="18" charset="0"/>
                    <a:cs typeface="Times New Roman" panose="02020603050405020304" pitchFamily="18" charset="0"/>
                  </a:rPr>
                  <a:t>a</a:t>
                </a:r>
                <a:r>
                  <a:rPr lang="en-IQ" sz="2000" b="1" dirty="0">
                    <a:solidFill>
                      <a:srgbClr val="C00000"/>
                    </a:solidFill>
                    <a:latin typeface="Times New Roman" panose="02020603050405020304" pitchFamily="18" charset="0"/>
                    <a:cs typeface="Times New Roman" panose="02020603050405020304" pitchFamily="18" charset="0"/>
                  </a:rPr>
                  <a:t>+log </a:t>
                </a:r>
                <a14:m>
                  <m:oMath xmlns:m="http://schemas.openxmlformats.org/officeDocument/2006/math">
                    <m:r>
                      <a:rPr lang="en-US" sz="2000" b="1" i="0" smtClean="0">
                        <a:solidFill>
                          <a:srgbClr val="C00000"/>
                        </a:solidFill>
                        <a:latin typeface="Cambria Math" panose="02040503050406030204" pitchFamily="18" charset="0"/>
                        <a:cs typeface="Arial" panose="020B0604020202020204" pitchFamily="34" charset="0"/>
                      </a:rPr>
                      <m:t>𝐂</m:t>
                    </m:r>
                    <m:r>
                      <a:rPr lang="en-US" sz="2000" b="1" i="0" baseline="-25000" smtClean="0">
                        <a:solidFill>
                          <a:srgbClr val="C00000"/>
                        </a:solidFill>
                        <a:latin typeface="Cambria Math" panose="02040503050406030204" pitchFamily="18" charset="0"/>
                        <a:cs typeface="Arial" panose="020B0604020202020204" pitchFamily="34" charset="0"/>
                      </a:rPr>
                      <m:t>𝐬</m:t>
                    </m:r>
                  </m:oMath>
                </a14:m>
                <a:r>
                  <a:rPr lang="en-IQ" sz="2000" b="1" dirty="0">
                    <a:solidFill>
                      <a:srgbClr val="C00000"/>
                    </a:solidFill>
                    <a:latin typeface="Times New Roman" panose="02020603050405020304" pitchFamily="18" charset="0"/>
                    <a:cs typeface="Times New Roman" panose="02020603050405020304" pitchFamily="18" charset="0"/>
                  </a:rPr>
                  <a:t>)= ½(14+4.8+log 0.01)= ½(18.8-2)= 8.4</a:t>
                </a:r>
              </a:p>
              <a:p>
                <a:pPr marL="0" indent="0">
                  <a:buNone/>
                </a:pPr>
                <a:endParaRPr lang="en-IQ" sz="2000" dirty="0">
                  <a:latin typeface="Times New Roman" panose="02020603050405020304" pitchFamily="18" charset="0"/>
                  <a:cs typeface="Times New Roman" panose="02020603050405020304" pitchFamily="18" charset="0"/>
                </a:endParaRPr>
              </a:p>
              <a:p>
                <a:pPr marL="0" indent="0">
                  <a:buNone/>
                </a:pPr>
                <a:r>
                  <a:rPr lang="en-IQ" sz="2000" dirty="0">
                    <a:latin typeface="Times New Roman" panose="02020603050405020304" pitchFamily="18" charset="0"/>
                    <a:cs typeface="Times New Roman" panose="02020603050405020304" pitchFamily="18" charset="0"/>
                  </a:rPr>
                  <a:t>2-Calculate pH of a</a:t>
                </a:r>
                <a:r>
                  <a:rPr lang="en-US" sz="2000" dirty="0">
                    <a:latin typeface="Times New Roman" panose="02020603050405020304" pitchFamily="18" charset="0"/>
                    <a:cs typeface="Times New Roman" panose="02020603050405020304" pitchFamily="18" charset="0"/>
                  </a:rPr>
                  <a:t>m</a:t>
                </a:r>
                <a:r>
                  <a:rPr lang="en-IQ" sz="2000" dirty="0">
                    <a:latin typeface="Times New Roman" panose="02020603050405020304" pitchFamily="18" charset="0"/>
                    <a:cs typeface="Times New Roman" panose="02020603050405020304" pitchFamily="18" charset="0"/>
                  </a:rPr>
                  <a:t>monium chloride solution at concentration of 0.1 M (pK</a:t>
                </a:r>
                <a:r>
                  <a:rPr lang="en-IQ" sz="2000" baseline="-25000" dirty="0">
                    <a:latin typeface="Times New Roman" panose="02020603050405020304" pitchFamily="18" charset="0"/>
                    <a:cs typeface="Times New Roman" panose="02020603050405020304" pitchFamily="18" charset="0"/>
                  </a:rPr>
                  <a:t>b</a:t>
                </a:r>
                <a:r>
                  <a:rPr lang="en-IQ" sz="2000" dirty="0">
                    <a:latin typeface="Times New Roman" panose="02020603050405020304" pitchFamily="18" charset="0"/>
                    <a:cs typeface="Times New Roman" panose="02020603050405020304" pitchFamily="18" charset="0"/>
                  </a:rPr>
                  <a:t> of a</a:t>
                </a:r>
                <a:r>
                  <a:rPr lang="en-US" sz="2000" dirty="0">
                    <a:latin typeface="Times New Roman" panose="02020603050405020304" pitchFamily="18" charset="0"/>
                    <a:cs typeface="Times New Roman" panose="02020603050405020304" pitchFamily="18" charset="0"/>
                  </a:rPr>
                  <a:t>m</a:t>
                </a:r>
                <a:r>
                  <a:rPr lang="en-IQ" sz="2000" dirty="0">
                    <a:latin typeface="Times New Roman" panose="02020603050405020304" pitchFamily="18" charset="0"/>
                    <a:cs typeface="Times New Roman" panose="02020603050405020304" pitchFamily="18" charset="0"/>
                  </a:rPr>
                  <a:t>monia is 4.75)</a:t>
                </a:r>
              </a:p>
              <a:p>
                <a:pPr marL="0" indent="0">
                  <a:buNone/>
                </a:pPr>
                <a:r>
                  <a:rPr lang="en-IQ" sz="2000" b="1" u="sng" dirty="0">
                    <a:solidFill>
                      <a:srgbClr val="C00000"/>
                    </a:solidFill>
                    <a:latin typeface="Times New Roman" panose="02020603050405020304" pitchFamily="18" charset="0"/>
                    <a:cs typeface="Times New Roman" panose="02020603050405020304" pitchFamily="18" charset="0"/>
                  </a:rPr>
                  <a:t>Solution:</a:t>
                </a:r>
              </a:p>
              <a:p>
                <a:pPr marL="0" indent="0">
                  <a:buNone/>
                </a:pPr>
                <a:r>
                  <a:rPr lang="en-IQ" sz="2000" b="1" dirty="0">
                    <a:solidFill>
                      <a:srgbClr val="C00000"/>
                    </a:solidFill>
                    <a:latin typeface="Times New Roman" panose="02020603050405020304" pitchFamily="18" charset="0"/>
                    <a:cs typeface="Times New Roman" panose="02020603050405020304" pitchFamily="18" charset="0"/>
                  </a:rPr>
                  <a:t>pH= ½ (pK</a:t>
                </a:r>
                <a:r>
                  <a:rPr lang="en-IQ" sz="2000" b="1" baseline="-25000" dirty="0">
                    <a:solidFill>
                      <a:srgbClr val="C00000"/>
                    </a:solidFill>
                    <a:latin typeface="Times New Roman" panose="02020603050405020304" pitchFamily="18" charset="0"/>
                    <a:cs typeface="Times New Roman" panose="02020603050405020304" pitchFamily="18" charset="0"/>
                  </a:rPr>
                  <a:t>w</a:t>
                </a:r>
                <a:r>
                  <a:rPr lang="en-IQ" sz="2000" b="1" dirty="0">
                    <a:solidFill>
                      <a:srgbClr val="C00000"/>
                    </a:solidFill>
                    <a:latin typeface="Times New Roman" panose="02020603050405020304" pitchFamily="18" charset="0"/>
                    <a:cs typeface="Times New Roman" panose="02020603050405020304" pitchFamily="18" charset="0"/>
                  </a:rPr>
                  <a:t>+pK</a:t>
                </a:r>
                <a:r>
                  <a:rPr lang="en-IQ" sz="2000" b="1" baseline="-25000" dirty="0">
                    <a:solidFill>
                      <a:srgbClr val="C00000"/>
                    </a:solidFill>
                    <a:latin typeface="Times New Roman" panose="02020603050405020304" pitchFamily="18" charset="0"/>
                    <a:cs typeface="Times New Roman" panose="02020603050405020304" pitchFamily="18" charset="0"/>
                  </a:rPr>
                  <a:t>b</a:t>
                </a:r>
                <a:r>
                  <a:rPr lang="en-IQ" sz="2000" b="1" dirty="0">
                    <a:solidFill>
                      <a:srgbClr val="C00000"/>
                    </a:solidFill>
                    <a:latin typeface="Times New Roman" panose="02020603050405020304" pitchFamily="18" charset="0"/>
                    <a:cs typeface="Times New Roman" panose="02020603050405020304" pitchFamily="18" charset="0"/>
                  </a:rPr>
                  <a:t>-l og </a:t>
                </a:r>
                <a14:m>
                  <m:oMath xmlns:m="http://schemas.openxmlformats.org/officeDocument/2006/math">
                    <m:r>
                      <a:rPr lang="en-US" sz="2000" b="1" i="0" smtClean="0">
                        <a:solidFill>
                          <a:srgbClr val="C00000"/>
                        </a:solidFill>
                        <a:latin typeface="Cambria Math" panose="02040503050406030204" pitchFamily="18" charset="0"/>
                        <a:cs typeface="Arial" panose="020B0604020202020204" pitchFamily="34" charset="0"/>
                      </a:rPr>
                      <m:t>𝐂</m:t>
                    </m:r>
                    <m:r>
                      <a:rPr lang="en-US" sz="2000" b="1" i="0" baseline="-25000" smtClean="0">
                        <a:solidFill>
                          <a:srgbClr val="C00000"/>
                        </a:solidFill>
                        <a:latin typeface="Cambria Math" panose="02040503050406030204" pitchFamily="18" charset="0"/>
                        <a:cs typeface="Arial" panose="020B0604020202020204" pitchFamily="34" charset="0"/>
                      </a:rPr>
                      <m:t>𝐬</m:t>
                    </m:r>
                  </m:oMath>
                </a14:m>
                <a:r>
                  <a:rPr lang="en-IQ" sz="2000" b="1" dirty="0">
                    <a:solidFill>
                      <a:srgbClr val="C00000"/>
                    </a:solidFill>
                    <a:latin typeface="Times New Roman" panose="02020603050405020304" pitchFamily="18" charset="0"/>
                    <a:cs typeface="Times New Roman" panose="02020603050405020304" pitchFamily="18" charset="0"/>
                  </a:rPr>
                  <a:t>)= ½(14+4.75+log 0.1)= ½(9.25+1)= 5.12</a:t>
                </a:r>
              </a:p>
              <a:p>
                <a:pPr marL="0" indent="0">
                  <a:buNone/>
                </a:pPr>
                <a:endParaRPr lang="en-IQ" sz="2000" b="1" dirty="0">
                  <a:solidFill>
                    <a:srgbClr val="C00000"/>
                  </a:solidFill>
                  <a:latin typeface="Times New Roman" panose="02020603050405020304" pitchFamily="18" charset="0"/>
                  <a:cs typeface="Times New Roman" panose="02020603050405020304" pitchFamily="18" charset="0"/>
                </a:endParaRPr>
              </a:p>
              <a:p>
                <a:pPr marL="0" indent="0">
                  <a:buNone/>
                </a:pPr>
                <a:r>
                  <a:rPr lang="en-IQ" sz="2000" dirty="0">
                    <a:latin typeface="Times New Roman" panose="02020603050405020304" pitchFamily="18" charset="0"/>
                    <a:cs typeface="Times New Roman" panose="02020603050405020304" pitchFamily="18" charset="0"/>
                  </a:rPr>
                  <a:t>3- Calculate pH of a</a:t>
                </a:r>
                <a:r>
                  <a:rPr lang="en-US" sz="2000" dirty="0">
                    <a:latin typeface="Times New Roman" panose="02020603050405020304" pitchFamily="18" charset="0"/>
                    <a:cs typeface="Times New Roman" panose="02020603050405020304" pitchFamily="18" charset="0"/>
                  </a:rPr>
                  <a:t>m</a:t>
                </a:r>
                <a:r>
                  <a:rPr lang="en-IQ" sz="2000" dirty="0">
                    <a:latin typeface="Times New Roman" panose="02020603050405020304" pitchFamily="18" charset="0"/>
                    <a:cs typeface="Times New Roman" panose="02020603050405020304" pitchFamily="18" charset="0"/>
                  </a:rPr>
                  <a:t>monium acetate solution at concentrations of 0.1 M and 0.01 M(pK</a:t>
                </a:r>
                <a:r>
                  <a:rPr lang="en-IQ" sz="2000" baseline="-25000" dirty="0">
                    <a:latin typeface="Times New Roman" panose="02020603050405020304" pitchFamily="18" charset="0"/>
                    <a:cs typeface="Times New Roman" panose="02020603050405020304" pitchFamily="18" charset="0"/>
                  </a:rPr>
                  <a:t>a</a:t>
                </a:r>
                <a:r>
                  <a:rPr lang="en-IQ" sz="2000" dirty="0">
                    <a:latin typeface="Times New Roman" panose="02020603050405020304" pitchFamily="18" charset="0"/>
                    <a:cs typeface="Times New Roman" panose="02020603050405020304" pitchFamily="18" charset="0"/>
                  </a:rPr>
                  <a:t> =4.8 pK</a:t>
                </a:r>
                <a:r>
                  <a:rPr lang="en-IQ" sz="2000" baseline="-25000" dirty="0">
                    <a:latin typeface="Times New Roman" panose="02020603050405020304" pitchFamily="18" charset="0"/>
                    <a:cs typeface="Times New Roman" panose="02020603050405020304" pitchFamily="18" charset="0"/>
                  </a:rPr>
                  <a:t>b</a:t>
                </a:r>
                <a:r>
                  <a:rPr lang="en-IQ" sz="2000" dirty="0">
                    <a:latin typeface="Times New Roman" panose="02020603050405020304" pitchFamily="18" charset="0"/>
                    <a:cs typeface="Times New Roman" panose="02020603050405020304" pitchFamily="18" charset="0"/>
                  </a:rPr>
                  <a:t> =4.75)</a:t>
                </a:r>
              </a:p>
              <a:p>
                <a:pPr marL="0" indent="0">
                  <a:buNone/>
                </a:pPr>
                <a:r>
                  <a:rPr lang="en-IQ" sz="2000" b="1" u="sng" dirty="0">
                    <a:solidFill>
                      <a:srgbClr val="C00000"/>
                    </a:solidFill>
                    <a:latin typeface="Times New Roman" panose="02020603050405020304" pitchFamily="18" charset="0"/>
                    <a:cs typeface="Times New Roman" panose="02020603050405020304" pitchFamily="18" charset="0"/>
                  </a:rPr>
                  <a:t>Solution:</a:t>
                </a:r>
              </a:p>
              <a:p>
                <a:pPr marL="0" indent="0">
                  <a:buNone/>
                </a:pPr>
                <a:r>
                  <a:rPr lang="en-IQ" sz="2000" b="1" dirty="0">
                    <a:solidFill>
                      <a:srgbClr val="C00000"/>
                    </a:solidFill>
                    <a:latin typeface="Times New Roman" panose="02020603050405020304" pitchFamily="18" charset="0"/>
                    <a:cs typeface="Times New Roman" panose="02020603050405020304" pitchFamily="18" charset="0"/>
                  </a:rPr>
                  <a:t>pH= ½ (pK</a:t>
                </a:r>
                <a:r>
                  <a:rPr lang="en-IQ" sz="2000" b="1" baseline="-25000" dirty="0">
                    <a:solidFill>
                      <a:srgbClr val="C00000"/>
                    </a:solidFill>
                    <a:latin typeface="Times New Roman" panose="02020603050405020304" pitchFamily="18" charset="0"/>
                    <a:cs typeface="Times New Roman" panose="02020603050405020304" pitchFamily="18" charset="0"/>
                  </a:rPr>
                  <a:t>w</a:t>
                </a:r>
                <a:r>
                  <a:rPr lang="en-IQ" sz="2000" b="1" dirty="0">
                    <a:solidFill>
                      <a:srgbClr val="C00000"/>
                    </a:solidFill>
                    <a:latin typeface="Times New Roman" panose="02020603050405020304" pitchFamily="18" charset="0"/>
                    <a:cs typeface="Times New Roman" panose="02020603050405020304" pitchFamily="18" charset="0"/>
                  </a:rPr>
                  <a:t>+ pK</a:t>
                </a:r>
                <a:r>
                  <a:rPr lang="en-IQ" sz="2000" b="1" baseline="-25000" dirty="0">
                    <a:solidFill>
                      <a:srgbClr val="C00000"/>
                    </a:solidFill>
                    <a:latin typeface="Times New Roman" panose="02020603050405020304" pitchFamily="18" charset="0"/>
                    <a:cs typeface="Times New Roman" panose="02020603050405020304" pitchFamily="18" charset="0"/>
                  </a:rPr>
                  <a:t>a </a:t>
                </a:r>
                <a:r>
                  <a:rPr lang="en-IQ" sz="2000" b="1" dirty="0">
                    <a:solidFill>
                      <a:srgbClr val="C00000"/>
                    </a:solidFill>
                    <a:latin typeface="Times New Roman" panose="02020603050405020304" pitchFamily="18" charset="0"/>
                    <a:cs typeface="Times New Roman" panose="02020603050405020304" pitchFamily="18" charset="0"/>
                  </a:rPr>
                  <a:t>- pK</a:t>
                </a:r>
                <a:r>
                  <a:rPr lang="en-IQ" sz="2000" b="1" baseline="-25000" dirty="0">
                    <a:solidFill>
                      <a:srgbClr val="C00000"/>
                    </a:solidFill>
                    <a:latin typeface="Times New Roman" panose="02020603050405020304" pitchFamily="18" charset="0"/>
                    <a:cs typeface="Times New Roman" panose="02020603050405020304" pitchFamily="18" charset="0"/>
                  </a:rPr>
                  <a:t>b</a:t>
                </a:r>
                <a:r>
                  <a:rPr lang="en-IQ" sz="2000" b="1" dirty="0">
                    <a:solidFill>
                      <a:srgbClr val="C00000"/>
                    </a:solidFill>
                    <a:latin typeface="Times New Roman" panose="02020603050405020304" pitchFamily="18" charset="0"/>
                    <a:cs typeface="Times New Roman" panose="02020603050405020304" pitchFamily="18" charset="0"/>
                  </a:rPr>
                  <a:t>)= ½(14+4.8- 4.75)= ½(14.05)= 7.03</a:t>
                </a:r>
              </a:p>
              <a:p>
                <a:pPr marL="0" indent="0">
                  <a:buNone/>
                </a:pPr>
                <a:endParaRPr lang="en-IQ" sz="20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77DEA05F-A7A8-2549-A7FF-67BA64FAFB0B}"/>
                  </a:ext>
                </a:extLst>
              </p:cNvPr>
              <p:cNvSpPr>
                <a:spLocks noGrp="1" noRot="1" noChangeAspect="1" noMove="1" noResize="1" noEditPoints="1" noAdjustHandles="1" noChangeArrowheads="1" noChangeShapeType="1" noTextEdit="1"/>
              </p:cNvSpPr>
              <p:nvPr>
                <p:ph idx="1"/>
              </p:nvPr>
            </p:nvSpPr>
            <p:spPr>
              <a:xfrm>
                <a:off x="138545" y="1508124"/>
                <a:ext cx="12053455" cy="4351338"/>
              </a:xfrm>
              <a:blipFill>
                <a:blip r:embed="rId2"/>
                <a:stretch>
                  <a:fillRect l="-632" t="-1744"/>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ABD61B06-0D2D-DB41-9789-504FD3BFCCD0}"/>
              </a:ext>
            </a:extLst>
          </p:cNvPr>
          <p:cNvSpPr>
            <a:spLocks noGrp="1"/>
          </p:cNvSpPr>
          <p:nvPr>
            <p:ph type="sldNum" sz="quarter" idx="12"/>
          </p:nvPr>
        </p:nvSpPr>
        <p:spPr/>
        <p:txBody>
          <a:bodyPr/>
          <a:lstStyle/>
          <a:p>
            <a:fld id="{6922B37E-6FAD-AE4E-AFEB-EA2EE6BF0F32}" type="slidenum">
              <a:rPr lang="en-IQ" smtClean="0"/>
              <a:t>78</a:t>
            </a:fld>
            <a:endParaRPr lang="en-IQ"/>
          </a:p>
        </p:txBody>
      </p:sp>
      <p:sp>
        <p:nvSpPr>
          <p:cNvPr id="5" name="TextBox 4">
            <a:extLst>
              <a:ext uri="{FF2B5EF4-FFF2-40B4-BE49-F238E27FC236}">
                <a16:creationId xmlns:a16="http://schemas.microsoft.com/office/drawing/2014/main" id="{143E4CA4-CDE8-9547-8F81-67E3EB868B40}"/>
              </a:ext>
            </a:extLst>
          </p:cNvPr>
          <p:cNvSpPr txBox="1"/>
          <p:nvPr/>
        </p:nvSpPr>
        <p:spPr>
          <a:xfrm>
            <a:off x="3297382" y="413763"/>
            <a:ext cx="4700326" cy="584775"/>
          </a:xfrm>
          <a:prstGeom prst="rect">
            <a:avLst/>
          </a:prstGeom>
          <a:noFill/>
          <a:ln w="28575">
            <a:solidFill>
              <a:srgbClr val="00B0F0"/>
            </a:solidFill>
            <a:extLst>
              <a:ext uri="{C807C97D-BFC1-408E-A445-0C87EB9F89A2}">
                <ask:lineSketchStyleProps xmlns:ask="http://schemas.microsoft.com/office/drawing/2018/sketchyshapes" sd="2241321503">
                  <a:custGeom>
                    <a:avLst/>
                    <a:gdLst>
                      <a:gd name="connsiteX0" fmla="*/ 0 w 4700326"/>
                      <a:gd name="connsiteY0" fmla="*/ 0 h 584775"/>
                      <a:gd name="connsiteX1" fmla="*/ 671475 w 4700326"/>
                      <a:gd name="connsiteY1" fmla="*/ 0 h 584775"/>
                      <a:gd name="connsiteX2" fmla="*/ 1201941 w 4700326"/>
                      <a:gd name="connsiteY2" fmla="*/ 0 h 584775"/>
                      <a:gd name="connsiteX3" fmla="*/ 1873416 w 4700326"/>
                      <a:gd name="connsiteY3" fmla="*/ 0 h 584775"/>
                      <a:gd name="connsiteX4" fmla="*/ 2450884 w 4700326"/>
                      <a:gd name="connsiteY4" fmla="*/ 0 h 584775"/>
                      <a:gd name="connsiteX5" fmla="*/ 3122359 w 4700326"/>
                      <a:gd name="connsiteY5" fmla="*/ 0 h 584775"/>
                      <a:gd name="connsiteX6" fmla="*/ 3793835 w 4700326"/>
                      <a:gd name="connsiteY6" fmla="*/ 0 h 584775"/>
                      <a:gd name="connsiteX7" fmla="*/ 4700326 w 4700326"/>
                      <a:gd name="connsiteY7" fmla="*/ 0 h 584775"/>
                      <a:gd name="connsiteX8" fmla="*/ 4700326 w 4700326"/>
                      <a:gd name="connsiteY8" fmla="*/ 584775 h 584775"/>
                      <a:gd name="connsiteX9" fmla="*/ 3934844 w 4700326"/>
                      <a:gd name="connsiteY9" fmla="*/ 584775 h 584775"/>
                      <a:gd name="connsiteX10" fmla="*/ 3310372 w 4700326"/>
                      <a:gd name="connsiteY10" fmla="*/ 584775 h 584775"/>
                      <a:gd name="connsiteX11" fmla="*/ 2685901 w 4700326"/>
                      <a:gd name="connsiteY11" fmla="*/ 584775 h 584775"/>
                      <a:gd name="connsiteX12" fmla="*/ 2155435 w 4700326"/>
                      <a:gd name="connsiteY12" fmla="*/ 584775 h 584775"/>
                      <a:gd name="connsiteX13" fmla="*/ 1530963 w 4700326"/>
                      <a:gd name="connsiteY13" fmla="*/ 584775 h 584775"/>
                      <a:gd name="connsiteX14" fmla="*/ 906491 w 4700326"/>
                      <a:gd name="connsiteY14" fmla="*/ 584775 h 584775"/>
                      <a:gd name="connsiteX15" fmla="*/ 0 w 4700326"/>
                      <a:gd name="connsiteY15" fmla="*/ 584775 h 584775"/>
                      <a:gd name="connsiteX16" fmla="*/ 0 w 4700326"/>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00326" h="584775" extrusionOk="0">
                        <a:moveTo>
                          <a:pt x="0" y="0"/>
                        </a:moveTo>
                        <a:cubicBezTo>
                          <a:pt x="191828" y="-10954"/>
                          <a:pt x="380407" y="-24140"/>
                          <a:pt x="671475" y="0"/>
                        </a:cubicBezTo>
                        <a:cubicBezTo>
                          <a:pt x="962544" y="24140"/>
                          <a:pt x="975218" y="13037"/>
                          <a:pt x="1201941" y="0"/>
                        </a:cubicBezTo>
                        <a:cubicBezTo>
                          <a:pt x="1428664" y="-13037"/>
                          <a:pt x="1701009" y="-1030"/>
                          <a:pt x="1873416" y="0"/>
                        </a:cubicBezTo>
                        <a:cubicBezTo>
                          <a:pt x="2045823" y="1030"/>
                          <a:pt x="2241839" y="-12467"/>
                          <a:pt x="2450884" y="0"/>
                        </a:cubicBezTo>
                        <a:cubicBezTo>
                          <a:pt x="2659929" y="12467"/>
                          <a:pt x="2847351" y="-1833"/>
                          <a:pt x="3122359" y="0"/>
                        </a:cubicBezTo>
                        <a:cubicBezTo>
                          <a:pt x="3397368" y="1833"/>
                          <a:pt x="3553359" y="-16524"/>
                          <a:pt x="3793835" y="0"/>
                        </a:cubicBezTo>
                        <a:cubicBezTo>
                          <a:pt x="4034311" y="16524"/>
                          <a:pt x="4461954" y="-1240"/>
                          <a:pt x="4700326" y="0"/>
                        </a:cubicBezTo>
                        <a:cubicBezTo>
                          <a:pt x="4699313" y="284056"/>
                          <a:pt x="4677702" y="413453"/>
                          <a:pt x="4700326" y="584775"/>
                        </a:cubicBezTo>
                        <a:cubicBezTo>
                          <a:pt x="4532600" y="587131"/>
                          <a:pt x="4118462" y="589312"/>
                          <a:pt x="3934844" y="584775"/>
                        </a:cubicBezTo>
                        <a:cubicBezTo>
                          <a:pt x="3751226" y="580238"/>
                          <a:pt x="3524149" y="606309"/>
                          <a:pt x="3310372" y="584775"/>
                        </a:cubicBezTo>
                        <a:cubicBezTo>
                          <a:pt x="3096595" y="563241"/>
                          <a:pt x="2811736" y="615539"/>
                          <a:pt x="2685901" y="584775"/>
                        </a:cubicBezTo>
                        <a:cubicBezTo>
                          <a:pt x="2560066" y="554011"/>
                          <a:pt x="2382926" y="581758"/>
                          <a:pt x="2155435" y="584775"/>
                        </a:cubicBezTo>
                        <a:cubicBezTo>
                          <a:pt x="1927944" y="587792"/>
                          <a:pt x="1748193" y="613965"/>
                          <a:pt x="1530963" y="584775"/>
                        </a:cubicBezTo>
                        <a:cubicBezTo>
                          <a:pt x="1313733" y="555585"/>
                          <a:pt x="1093829" y="606759"/>
                          <a:pt x="906491" y="584775"/>
                        </a:cubicBezTo>
                        <a:cubicBezTo>
                          <a:pt x="719153" y="562791"/>
                          <a:pt x="395880" y="551422"/>
                          <a:pt x="0" y="584775"/>
                        </a:cubicBezTo>
                        <a:cubicBezTo>
                          <a:pt x="16554" y="390920"/>
                          <a:pt x="-23706" y="279033"/>
                          <a:pt x="0" y="0"/>
                        </a:cubicBezTo>
                        <a:close/>
                      </a:path>
                    </a:pathLst>
                  </a:custGeom>
                  <ask:type>
                    <ask:lineSketchFreehand/>
                  </ask:type>
                </ask:lineSketchStyleProps>
              </a:ext>
            </a:extLst>
          </a:ln>
        </p:spPr>
        <p:txBody>
          <a:bodyPr wrap="none" rtlCol="0">
            <a:spAutoFit/>
          </a:bodyPr>
          <a:lstStyle/>
          <a:p>
            <a:r>
              <a:rPr lang="en-IQ" sz="3200" b="1" i="1" dirty="0">
                <a:solidFill>
                  <a:srgbClr val="C00000"/>
                </a:solidFill>
                <a:latin typeface="Times New Roman" panose="02020603050405020304" pitchFamily="18" charset="0"/>
                <a:cs typeface="Times New Roman" panose="02020603050405020304" pitchFamily="18" charset="0"/>
              </a:rPr>
              <a:t>Checking Compreh</a:t>
            </a:r>
            <a:r>
              <a:rPr lang="en-US" sz="3200" b="1" i="1" dirty="0" err="1">
                <a:solidFill>
                  <a:srgbClr val="C00000"/>
                </a:solidFill>
                <a:latin typeface="Times New Roman" panose="02020603050405020304" pitchFamily="18" charset="0"/>
                <a:cs typeface="Times New Roman" panose="02020603050405020304" pitchFamily="18" charset="0"/>
              </a:rPr>
              <a:t>en</a:t>
            </a:r>
            <a:r>
              <a:rPr lang="en-IQ" sz="3200" b="1" i="1" dirty="0">
                <a:solidFill>
                  <a:srgbClr val="C00000"/>
                </a:solidFill>
                <a:latin typeface="Times New Roman" panose="02020603050405020304" pitchFamily="18" charset="0"/>
                <a:cs typeface="Times New Roman" panose="02020603050405020304" pitchFamily="18" charset="0"/>
              </a:rPr>
              <a:t>sion </a:t>
            </a:r>
          </a:p>
        </p:txBody>
      </p:sp>
      <p:pic>
        <p:nvPicPr>
          <p:cNvPr id="6" name="Picture 5">
            <a:extLst>
              <a:ext uri="{FF2B5EF4-FFF2-40B4-BE49-F238E27FC236}">
                <a16:creationId xmlns:a16="http://schemas.microsoft.com/office/drawing/2014/main" id="{5AC78A9A-135C-F64A-AAE4-154D6C9551CF}"/>
              </a:ext>
            </a:extLst>
          </p:cNvPr>
          <p:cNvPicPr>
            <a:picLocks noChangeAspect="1"/>
          </p:cNvPicPr>
          <p:nvPr/>
        </p:nvPicPr>
        <p:blipFill rotWithShape="1">
          <a:blip r:embed="rId3"/>
          <a:srcRect t="-1" r="57233" b="50001"/>
          <a:stretch/>
        </p:blipFill>
        <p:spPr>
          <a:xfrm>
            <a:off x="1084072" y="5873748"/>
            <a:ext cx="1585976" cy="495300"/>
          </a:xfrm>
          <a:prstGeom prst="rect">
            <a:avLst/>
          </a:prstGeom>
        </p:spPr>
      </p:pic>
      <p:pic>
        <p:nvPicPr>
          <p:cNvPr id="8" name="Picture 7">
            <a:extLst>
              <a:ext uri="{FF2B5EF4-FFF2-40B4-BE49-F238E27FC236}">
                <a16:creationId xmlns:a16="http://schemas.microsoft.com/office/drawing/2014/main" id="{C4865613-C9BA-2E45-B11D-E74E37CCB799}"/>
              </a:ext>
            </a:extLst>
          </p:cNvPr>
          <p:cNvPicPr>
            <a:picLocks noChangeAspect="1"/>
          </p:cNvPicPr>
          <p:nvPr/>
        </p:nvPicPr>
        <p:blipFill rotWithShape="1">
          <a:blip r:embed="rId3"/>
          <a:srcRect t="50000" r="62110" b="13141"/>
          <a:stretch/>
        </p:blipFill>
        <p:spPr>
          <a:xfrm>
            <a:off x="4684377" y="5944915"/>
            <a:ext cx="1777383" cy="461856"/>
          </a:xfrm>
          <a:prstGeom prst="rect">
            <a:avLst/>
          </a:prstGeom>
        </p:spPr>
      </p:pic>
    </p:spTree>
    <p:extLst>
      <p:ext uri="{BB962C8B-B14F-4D97-AF65-F5344CB8AC3E}">
        <p14:creationId xmlns:p14="http://schemas.microsoft.com/office/powerpoint/2010/main" val="33814835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AE53C6-7DBB-1647-AA2C-9CADCAC4A948}"/>
              </a:ext>
            </a:extLst>
          </p:cNvPr>
          <p:cNvSpPr>
            <a:spLocks noGrp="1"/>
          </p:cNvSpPr>
          <p:nvPr>
            <p:ph idx="1"/>
          </p:nvPr>
        </p:nvSpPr>
        <p:spPr>
          <a:xfrm>
            <a:off x="173180" y="163080"/>
            <a:ext cx="11921837" cy="4351338"/>
          </a:xfrm>
        </p:spPr>
        <p:txBody>
          <a:bodyPr/>
          <a:lstStyle/>
          <a:p>
            <a:pPr marL="0" indent="0" algn="ctr">
              <a:lnSpc>
                <a:spcPct val="106000"/>
              </a:lnSpc>
              <a:spcAft>
                <a:spcPts val="800"/>
              </a:spcAft>
              <a:buNone/>
            </a:pPr>
            <a:r>
              <a:rPr lang="en-US" sz="2400" b="1" u="sng"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Reaction of Amphiprotic Salt (acid salts)</a:t>
            </a:r>
            <a:endParaRPr lang="en-IQ" sz="2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Amphiprotic or acid salts are strong electrolyte and can behave as both acids and bases. Typical examples such as: NaHCO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 NaHSO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1800" dirty="0">
                <a:effectLst/>
                <a:latin typeface="Times New Roman" panose="02020603050405020304" pitchFamily="18" charset="0"/>
                <a:ea typeface="Calibri" panose="020F0502020204030204" pitchFamily="34" charset="0"/>
                <a:cs typeface="Arial" panose="020B0604020202020204" pitchFamily="34" charset="0"/>
              </a:rPr>
              <a:t>, KH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CO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4 ,</a:t>
            </a:r>
            <a:r>
              <a:rPr lang="en-US" sz="1800" dirty="0">
                <a:effectLst/>
                <a:latin typeface="Times New Roman" panose="02020603050405020304" pitchFamily="18" charset="0"/>
                <a:ea typeface="Calibri" panose="020F0502020204030204" pitchFamily="34" charset="0"/>
                <a:cs typeface="Arial" panose="020B0604020202020204" pitchFamily="34" charset="0"/>
              </a:rPr>
              <a:t> and KHC</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8</a:t>
            </a:r>
            <a:r>
              <a:rPr lang="en-US" sz="1800" dirty="0">
                <a:effectLst/>
                <a:latin typeface="Times New Roman" panose="02020603050405020304" pitchFamily="18" charset="0"/>
                <a:ea typeface="Calibri" panose="020F0502020204030204" pitchFamily="34" charset="0"/>
                <a:cs typeface="Arial" panose="020B0604020202020204" pitchFamily="34" charset="0"/>
              </a:rPr>
              <a:t>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1800" dirty="0">
                <a:effectLst/>
                <a:latin typeface="Times New Roman" panose="02020603050405020304" pitchFamily="18" charset="0"/>
                <a:ea typeface="Calibri" panose="020F0502020204030204" pitchFamily="34" charset="0"/>
                <a:cs typeface="Arial" panose="020B0604020202020204" pitchFamily="34" charset="0"/>
              </a:rPr>
              <a:t>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6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These salts are formed during neutralization titration of polyfunctional acid bases. </a:t>
            </a:r>
          </a:p>
          <a:p>
            <a:pPr algn="just">
              <a:lnSpc>
                <a:spcPct val="106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The pH of salt solutions is determined by two equilibria between for example HCO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and water suppose the general formula  of the salt is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NaH.</a:t>
            </a:r>
            <a:r>
              <a:rPr lang="en-US" sz="1800" dirty="0">
                <a:effectLst/>
                <a:latin typeface="Times New Roman" panose="02020603050405020304" pitchFamily="18" charset="0"/>
                <a:ea typeface="Calibri" panose="020F0502020204030204" pitchFamily="34" charset="0"/>
                <a:cs typeface="Arial" panose="020B0604020202020204" pitchFamily="34" charset="0"/>
              </a:rPr>
              <a:t> The solution is acidic because of </a:t>
            </a:r>
            <a:endParaRPr lang="en-IQ"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98E4363-9040-344C-9B9B-5E97C9E7DAA4}"/>
              </a:ext>
            </a:extLst>
          </p:cNvPr>
          <p:cNvPicPr/>
          <p:nvPr/>
        </p:nvPicPr>
        <p:blipFill>
          <a:blip r:embed="rId2"/>
          <a:stretch>
            <a:fillRect/>
          </a:stretch>
        </p:blipFill>
        <p:spPr>
          <a:xfrm rot="16200000">
            <a:off x="5019536" y="1471815"/>
            <a:ext cx="1634490" cy="4450715"/>
          </a:xfrm>
          <a:prstGeom prst="rect">
            <a:avLst/>
          </a:prstGeom>
        </p:spPr>
      </p:pic>
      <p:sp>
        <p:nvSpPr>
          <p:cNvPr id="6" name="TextBox 5">
            <a:extLst>
              <a:ext uri="{FF2B5EF4-FFF2-40B4-BE49-F238E27FC236}">
                <a16:creationId xmlns:a16="http://schemas.microsoft.com/office/drawing/2014/main" id="{746148BF-E86D-C34E-BFE3-59755892F2EC}"/>
              </a:ext>
            </a:extLst>
          </p:cNvPr>
          <p:cNvSpPr txBox="1"/>
          <p:nvPr/>
        </p:nvSpPr>
        <p:spPr>
          <a:xfrm>
            <a:off x="173180" y="4808987"/>
            <a:ext cx="11741729" cy="1458028"/>
          </a:xfrm>
          <a:prstGeom prst="rect">
            <a:avLst/>
          </a:prstGeom>
          <a:noFill/>
        </p:spPr>
        <p:txBody>
          <a:bodyPr wrap="square">
            <a:spAutoFit/>
          </a:bodyPr>
          <a:lstStyle/>
          <a:p>
            <a:pPr algn="just">
              <a:lnSpc>
                <a:spcPct val="106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Where 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a1</a:t>
            </a:r>
            <a:r>
              <a:rPr lang="en-US" sz="1800" dirty="0">
                <a:effectLst/>
                <a:latin typeface="Times New Roman" panose="02020603050405020304" pitchFamily="18" charset="0"/>
                <a:ea typeface="Calibri" panose="020F0502020204030204" pitchFamily="34" charset="0"/>
                <a:cs typeface="Arial" panose="020B0604020202020204" pitchFamily="34" charset="0"/>
              </a:rPr>
              <a:t>and 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a2</a:t>
            </a:r>
            <a:r>
              <a:rPr lang="en-US" sz="1800" dirty="0">
                <a:effectLst/>
                <a:latin typeface="Times New Roman" panose="02020603050405020304" pitchFamily="18" charset="0"/>
                <a:ea typeface="Calibri" panose="020F0502020204030204" pitchFamily="34" charset="0"/>
                <a:cs typeface="Arial" panose="020B0604020202020204" pitchFamily="34" charset="0"/>
              </a:rPr>
              <a:t> are the acid dissociation constant for 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A and 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b2</a:t>
            </a:r>
            <a:r>
              <a:rPr lang="en-US" sz="1800" dirty="0">
                <a:effectLst/>
                <a:latin typeface="Times New Roman" panose="02020603050405020304" pitchFamily="18" charset="0"/>
                <a:ea typeface="Calibri" panose="020F0502020204030204" pitchFamily="34" charset="0"/>
                <a:cs typeface="Arial" panose="020B0604020202020204" pitchFamily="34" charset="0"/>
              </a:rPr>
              <a:t> is the basic dissociation constant for HA</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1800" dirty="0">
                <a:effectLst/>
                <a:latin typeface="Times New Roman" panose="02020603050405020304" pitchFamily="18" charset="0"/>
                <a:ea typeface="Calibri" panose="020F0502020204030204" pitchFamily="34" charset="0"/>
                <a:cs typeface="Arial" panose="020B0604020202020204" pitchFamily="34" charset="0"/>
              </a:rPr>
              <a:t> .if 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b2</a:t>
            </a:r>
            <a:r>
              <a:rPr lang="en-US" sz="1800" dirty="0">
                <a:effectLst/>
                <a:latin typeface="Times New Roman" panose="02020603050405020304" pitchFamily="18" charset="0"/>
                <a:ea typeface="Calibri" panose="020F0502020204030204" pitchFamily="34" charset="0"/>
                <a:cs typeface="Arial" panose="020B0604020202020204" pitchFamily="34" charset="0"/>
              </a:rPr>
              <a:t> is greater than K</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a1</a:t>
            </a:r>
            <a:r>
              <a:rPr lang="en-US" sz="1800" dirty="0">
                <a:effectLst/>
                <a:latin typeface="Times New Roman" panose="02020603050405020304" pitchFamily="18" charset="0"/>
                <a:ea typeface="Calibri" panose="020F0502020204030204" pitchFamily="34" charset="0"/>
                <a:cs typeface="Arial" panose="020B0604020202020204" pitchFamily="34" charset="0"/>
              </a:rPr>
              <a:t> the solution, the solution is  basic: otherwise, it is acidic.</a:t>
            </a:r>
            <a:r>
              <a:rPr lang="en-IQ" sz="1400" dirty="0">
                <a:latin typeface="Calibri" panose="020F0502020204030204" pitchFamily="34" charset="0"/>
                <a:ea typeface="Calibri" panose="020F0502020204030204" pitchFamily="34" charset="0"/>
                <a:cs typeface="Arial" panose="020B0604020202020204" pitchFamily="34" charset="0"/>
              </a:rPr>
              <a:t> </a:t>
            </a:r>
          </a:p>
          <a:p>
            <a:pPr algn="just">
              <a:lnSpc>
                <a:spcPct val="106000"/>
              </a:lnSpc>
              <a:spcAft>
                <a:spcPts val="800"/>
              </a:spcAft>
            </a:pPr>
            <a:r>
              <a:rPr lang="en-US" sz="1800" dirty="0">
                <a:effectLst/>
                <a:latin typeface="Times New Roman" panose="02020603050405020304" pitchFamily="18" charset="0"/>
                <a:ea typeface="Calibri" panose="020F0502020204030204" pitchFamily="34" charset="0"/>
              </a:rPr>
              <a:t>A solution of the amphiprotic salt </a:t>
            </a:r>
            <a:r>
              <a:rPr lang="en-US" sz="1800" dirty="0" err="1">
                <a:effectLst/>
                <a:latin typeface="Times New Roman" panose="02020603050405020304" pitchFamily="18" charset="0"/>
                <a:ea typeface="Calibri" panose="020F0502020204030204" pitchFamily="34" charset="0"/>
              </a:rPr>
              <a:t>NaHA</a:t>
            </a:r>
            <a:r>
              <a:rPr lang="en-US" sz="1800" dirty="0">
                <a:effectLst/>
                <a:latin typeface="Times New Roman" panose="02020603050405020304" pitchFamily="18" charset="0"/>
                <a:ea typeface="Calibri" panose="020F0502020204030204" pitchFamily="34" charset="0"/>
              </a:rPr>
              <a:t> contains five species H</a:t>
            </a:r>
            <a:r>
              <a:rPr lang="en-US" sz="1800" baseline="-25000" dirty="0">
                <a:effectLst/>
                <a:latin typeface="Times New Roman" panose="02020603050405020304" pitchFamily="18" charset="0"/>
                <a:ea typeface="Calibri" panose="020F0502020204030204" pitchFamily="34" charset="0"/>
              </a:rPr>
              <a:t>3</a:t>
            </a:r>
            <a:r>
              <a:rPr lang="en-US" sz="1800" dirty="0">
                <a:effectLst/>
                <a:latin typeface="Times New Roman" panose="02020603050405020304" pitchFamily="18" charset="0"/>
                <a:ea typeface="Calibri" panose="020F0502020204030204" pitchFamily="34" charset="0"/>
              </a:rPr>
              <a:t>O</a:t>
            </a:r>
            <a:r>
              <a:rPr lang="en-US" sz="1800" baseline="300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OH</a:t>
            </a:r>
            <a:r>
              <a:rPr lang="en-US" sz="1800" baseline="300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,H</a:t>
            </a:r>
            <a:r>
              <a:rPr lang="en-US" sz="1800" baseline="-25000" dirty="0">
                <a:effectLst/>
                <a:latin typeface="Times New Roman" panose="02020603050405020304" pitchFamily="18" charset="0"/>
                <a:ea typeface="Calibri" panose="020F0502020204030204" pitchFamily="34" charset="0"/>
              </a:rPr>
              <a:t>3</a:t>
            </a:r>
            <a:r>
              <a:rPr lang="en-US" sz="1800" dirty="0">
                <a:effectLst/>
                <a:latin typeface="Times New Roman" panose="02020603050405020304" pitchFamily="18" charset="0"/>
                <a:ea typeface="Calibri" panose="020F0502020204030204" pitchFamily="34" charset="0"/>
              </a:rPr>
              <a:t>A ,HA</a:t>
            </a:r>
            <a:r>
              <a:rPr lang="en-US" sz="1800" baseline="300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and A</a:t>
            </a:r>
            <a:r>
              <a:rPr lang="en-US" sz="1800" baseline="30000" dirty="0">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 . </a:t>
            </a:r>
          </a:p>
          <a:p>
            <a:pPr algn="just">
              <a:lnSpc>
                <a:spcPct val="106000"/>
              </a:lnSpc>
              <a:spcAft>
                <a:spcPts val="800"/>
              </a:spcAft>
            </a:pPr>
            <a:r>
              <a:rPr lang="en-US" sz="1800" dirty="0">
                <a:effectLst/>
                <a:latin typeface="Times New Roman" panose="02020603050405020304" pitchFamily="18" charset="0"/>
                <a:ea typeface="Calibri" panose="020F0502020204030204" pitchFamily="34" charset="0"/>
              </a:rPr>
              <a:t>The five indented equations are needed to compute the hydronium ion concertation rigorously</a:t>
            </a:r>
            <a:r>
              <a:rPr lang="en-IQ" dirty="0">
                <a:effectLst/>
              </a:rPr>
              <a:t> </a:t>
            </a:r>
            <a:endParaRPr lang="en-IQ" dirty="0"/>
          </a:p>
        </p:txBody>
      </p:sp>
      <p:sp>
        <p:nvSpPr>
          <p:cNvPr id="2" name="Slide Number Placeholder 1">
            <a:extLst>
              <a:ext uri="{FF2B5EF4-FFF2-40B4-BE49-F238E27FC236}">
                <a16:creationId xmlns:a16="http://schemas.microsoft.com/office/drawing/2014/main" id="{BE558C91-4B2D-D444-93D4-CBF1092C41D7}"/>
              </a:ext>
            </a:extLst>
          </p:cNvPr>
          <p:cNvSpPr>
            <a:spLocks noGrp="1"/>
          </p:cNvSpPr>
          <p:nvPr>
            <p:ph type="sldNum" sz="quarter" idx="12"/>
          </p:nvPr>
        </p:nvSpPr>
        <p:spPr/>
        <p:txBody>
          <a:bodyPr/>
          <a:lstStyle/>
          <a:p>
            <a:fld id="{6922B37E-6FAD-AE4E-AFEB-EA2EE6BF0F32}" type="slidenum">
              <a:rPr lang="en-IQ" smtClean="0"/>
              <a:t>79</a:t>
            </a:fld>
            <a:endParaRPr lang="en-IQ"/>
          </a:p>
        </p:txBody>
      </p:sp>
    </p:spTree>
    <p:extLst>
      <p:ext uri="{BB962C8B-B14F-4D97-AF65-F5344CB8AC3E}">
        <p14:creationId xmlns:p14="http://schemas.microsoft.com/office/powerpoint/2010/main" val="2535546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06CC06-7AB3-C647-A3C6-2DCA93958439}"/>
              </a:ext>
            </a:extLst>
          </p:cNvPr>
          <p:cNvSpPr>
            <a:spLocks noGrp="1"/>
          </p:cNvSpPr>
          <p:nvPr>
            <p:ph idx="1"/>
          </p:nvPr>
        </p:nvSpPr>
        <p:spPr>
          <a:xfrm>
            <a:off x="339435" y="681038"/>
            <a:ext cx="11575474" cy="5946775"/>
          </a:xfrm>
        </p:spPr>
        <p:txBody>
          <a:bodyPr>
            <a:noAutofit/>
          </a:bodyPr>
          <a:lstStyle/>
          <a:p>
            <a:pPr marL="0" marR="57150" indent="0" algn="ctr">
              <a:spcBef>
                <a:spcPts val="930"/>
              </a:spcBef>
              <a:spcAft>
                <a:spcPts val="0"/>
              </a:spcAft>
              <a:buNone/>
              <a:tabLst>
                <a:tab pos="6172200" algn="l"/>
              </a:tabLst>
            </a:pPr>
            <a:r>
              <a:rPr lang="en-US" sz="1800" b="1" u="sng"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b="1" u="sng" kern="0" spc="-75"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kern="0" spc="-75"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1800" b="1" u="sng"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hemical</a:t>
            </a:r>
            <a:r>
              <a:rPr lang="en-US" sz="1800" b="1" u="sng" kern="0" spc="-2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kern="0" spc="-2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1800" b="1" u="sng"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omposition</a:t>
            </a:r>
            <a:r>
              <a:rPr lang="en-US" sz="1800" b="1" u="sng" kern="0" spc="-95"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b="1" u="sng" kern="0" spc="-6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kern="0" spc="-6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1800" b="1" u="sng"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queous</a:t>
            </a:r>
            <a:r>
              <a:rPr lang="en-US" sz="1800" b="1" u="sng" kern="0" spc="-25"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kern="0" spc="-1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1800" b="1" u="sng" kern="0" spc="-1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olution</a:t>
            </a:r>
          </a:p>
          <a:p>
            <a:pPr marL="0" marR="57150" indent="0" algn="just">
              <a:spcBef>
                <a:spcPts val="930"/>
              </a:spcBef>
              <a:spcAft>
                <a:spcPts val="0"/>
              </a:spcAft>
              <a:buNone/>
              <a:tabLst>
                <a:tab pos="6172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Water is the most plentiful solvent on earth, is easily purified, and is not toxic.</a:t>
            </a:r>
            <a:r>
              <a:rPr lang="en-US" sz="1800" spc="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It therefore finds widespread use as a medium for carrying out chemical </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analysis.</a:t>
            </a:r>
            <a:endParaRPr lang="en-IQ" sz="1800" dirty="0">
              <a:effectLst/>
              <a:latin typeface="Times New Roman" panose="02020603050405020304" pitchFamily="18" charset="0"/>
              <a:ea typeface="Times New Roman" panose="02020603050405020304" pitchFamily="18" charset="0"/>
            </a:endParaRPr>
          </a:p>
          <a:p>
            <a:pPr marL="0" indent="0" algn="ctr">
              <a:lnSpc>
                <a:spcPct val="106000"/>
              </a:lnSpc>
              <a:spcBef>
                <a:spcPts val="1060"/>
              </a:spcBef>
              <a:buNone/>
              <a:tabLst>
                <a:tab pos="6172200" algn="l"/>
              </a:tabLst>
            </a:pPr>
            <a:r>
              <a:rPr lang="en-US" sz="18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Classifying</a:t>
            </a:r>
            <a:r>
              <a:rPr lang="en-US" sz="1800" b="1" u="sng" spc="-7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Solutions</a:t>
            </a:r>
            <a:r>
              <a:rPr lang="en-US" sz="1800" b="1" u="sng" spc="-4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b="1" u="sng" spc="-6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spc="-1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Electrolytes</a:t>
            </a:r>
            <a:endParaRPr lang="en-IQ" sz="1800" b="1" dirty="0">
              <a:solidFill>
                <a:srgbClr val="C000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R="57150" algn="just">
              <a:spcBef>
                <a:spcPts val="940"/>
              </a:spcBef>
              <a:spcAft>
                <a:spcPts val="0"/>
              </a:spcAft>
              <a:tabLst>
                <a:tab pos="6172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Most of the solutes we will discuss are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electrolytes,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which form ions when dissolved in water (or certain other solvents) and thus produce solutions that conduct electricity.</a:t>
            </a:r>
            <a:endParaRPr lang="en-IQ" sz="1800" dirty="0">
              <a:effectLst/>
              <a:latin typeface="Times New Roman" panose="02020603050405020304" pitchFamily="18" charset="0"/>
              <a:ea typeface="Times New Roman" panose="02020603050405020304" pitchFamily="18" charset="0"/>
            </a:endParaRPr>
          </a:p>
          <a:p>
            <a:pPr marR="114300" algn="just">
              <a:lnSpc>
                <a:spcPct val="106000"/>
              </a:lnSpc>
              <a:spcBef>
                <a:spcPts val="975"/>
              </a:spcBef>
              <a:spcAft>
                <a:spcPts val="800"/>
              </a:spcAft>
              <a:tabLst>
                <a:tab pos="6172200" algn="l"/>
              </a:tabLst>
            </a:pP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Strong</a:t>
            </a:r>
            <a:r>
              <a:rPr lang="en-US" sz="1800" b="1" spc="-6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electrolytes </a:t>
            </a:r>
            <a:r>
              <a:rPr lang="en-US" sz="1800" dirty="0">
                <a:effectLst/>
                <a:latin typeface="Times New Roman" panose="02020603050405020304" pitchFamily="18" charset="0"/>
                <a:ea typeface="Calibri" panose="020F0502020204030204" pitchFamily="34" charset="0"/>
                <a:cs typeface="Arial" panose="020B0604020202020204" pitchFamily="34" charset="0"/>
              </a:rPr>
              <a:t>ionize</a:t>
            </a:r>
            <a:r>
              <a:rPr lang="en-US" sz="1800" spc="-45"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essentially</a:t>
            </a:r>
            <a:r>
              <a:rPr lang="en-US" sz="1800" spc="-9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completely</a:t>
            </a:r>
            <a:r>
              <a:rPr lang="en-US" sz="1800" spc="-5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in</a:t>
            </a:r>
            <a:r>
              <a:rPr lang="en-US" sz="1800" spc="-9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a </a:t>
            </a:r>
            <a:r>
              <a:rPr lang="en-US" sz="1800" spc="-50" dirty="0">
                <a:effectLst/>
                <a:latin typeface="Times New Roman" panose="02020603050405020304" pitchFamily="18" charset="0"/>
                <a:ea typeface="Calibri" panose="020F0502020204030204" pitchFamily="34" charset="0"/>
                <a:cs typeface="Arial" panose="020B0604020202020204" pitchFamily="34" charset="0"/>
              </a:rPr>
              <a:t>solvent</a:t>
            </a:r>
            <a:r>
              <a:rPr lang="en-US" sz="1800" dirty="0">
                <a:effectLst/>
                <a:latin typeface="Times New Roman" panose="02020603050405020304" pitchFamily="18" charset="0"/>
                <a:ea typeface="Calibri" panose="020F0502020204030204" pitchFamily="34" charset="0"/>
                <a:cs typeface="Arial" panose="020B0604020202020204" pitchFamily="34" charset="0"/>
              </a:rPr>
              <a:t>. Such as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R="114300" algn="just">
              <a:lnSpc>
                <a:spcPct val="106000"/>
              </a:lnSpc>
              <a:spcBef>
                <a:spcPts val="975"/>
              </a:spcBef>
              <a:spcAft>
                <a:spcPts val="800"/>
              </a:spcAft>
              <a:tabLst>
                <a:tab pos="6172200" algn="l"/>
              </a:tabLst>
            </a:pP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Acids</a:t>
            </a:r>
            <a:r>
              <a:rPr lang="en-US" sz="1800" b="1" dirty="0">
                <a:effectLst/>
                <a:latin typeface="Times New Roman" panose="02020603050405020304" pitchFamily="18" charset="0"/>
                <a:ea typeface="Calibri" panose="020F0502020204030204" pitchFamily="34" charset="0"/>
                <a:cs typeface="Arial" panose="020B0604020202020204" pitchFamily="34" charset="0"/>
              </a:rPr>
              <a:t> :-   </a:t>
            </a:r>
            <a:r>
              <a:rPr lang="en-US" sz="1800" dirty="0">
                <a:effectLst/>
                <a:latin typeface="Times New Roman" panose="02020603050405020304" pitchFamily="18" charset="0"/>
                <a:ea typeface="Calibri" panose="020F0502020204030204" pitchFamily="34" charset="0"/>
                <a:cs typeface="Arial" panose="020B0604020202020204" pitchFamily="34" charset="0"/>
              </a:rPr>
              <a:t>HCl, HBr, HNO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 HBrO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SO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1800" dirty="0">
                <a:effectLst/>
                <a:latin typeface="Times New Roman" panose="02020603050405020304" pitchFamily="18" charset="0"/>
                <a:ea typeface="Calibri" panose="020F0502020204030204" pitchFamily="34" charset="0"/>
                <a:cs typeface="Arial" panose="020B0604020202020204" pitchFamily="34" charset="0"/>
              </a:rPr>
              <a:t>,HClO</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R="114300" algn="just">
              <a:lnSpc>
                <a:spcPct val="106000"/>
              </a:lnSpc>
              <a:spcBef>
                <a:spcPts val="975"/>
              </a:spcBef>
              <a:spcAft>
                <a:spcPts val="800"/>
              </a:spcAft>
              <a:tabLst>
                <a:tab pos="6172200" algn="l"/>
              </a:tabLst>
            </a:pPr>
            <a:r>
              <a:rPr lang="en-US"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Bases </a:t>
            </a:r>
            <a:r>
              <a:rPr lang="en-US" sz="1800" dirty="0">
                <a:effectLst/>
                <a:latin typeface="Times New Roman" panose="02020603050405020304" pitchFamily="18" charset="0"/>
                <a:ea typeface="Calibri" panose="020F0502020204030204" pitchFamily="34" charset="0"/>
                <a:cs typeface="Arial" panose="020B0604020202020204" pitchFamily="34" charset="0"/>
              </a:rPr>
              <a:t>:-</a:t>
            </a:r>
            <a:r>
              <a:rPr lang="en-US" sz="1800" spc="2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LiOH</a:t>
            </a:r>
            <a:r>
              <a:rPr lang="en-US" sz="1800" dirty="0">
                <a:effectLst/>
                <a:latin typeface="Times New Roman" panose="02020603050405020304" pitchFamily="18" charset="0"/>
                <a:ea typeface="Calibri" panose="020F0502020204030204" pitchFamily="34" charset="0"/>
                <a:cs typeface="Arial" panose="020B0604020202020204" pitchFamily="34" charset="0"/>
              </a:rPr>
              <a:t>, NaOH , KOH , Ca(OH) </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 (CH</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1800" dirty="0">
                <a:effectLst/>
                <a:latin typeface="Times New Roman" panose="02020603050405020304" pitchFamily="18" charset="0"/>
                <a:ea typeface="Calibri" panose="020F0502020204030204" pitchFamily="34" charset="0"/>
                <a:cs typeface="Arial" panose="020B0604020202020204" pitchFamily="34" charset="0"/>
              </a:rPr>
              <a:t>)NOH</a:t>
            </a:r>
            <a:endParaRPr lang="en-IQ" sz="1800" dirty="0">
              <a:effectLst/>
              <a:latin typeface="Calibri" panose="020F0502020204030204" pitchFamily="34" charset="0"/>
              <a:ea typeface="Calibri" panose="020F0502020204030204" pitchFamily="34" charset="0"/>
              <a:cs typeface="Arial" panose="020B0604020202020204" pitchFamily="34" charset="0"/>
            </a:endParaRPr>
          </a:p>
          <a:p>
            <a:pPr marR="914400" algn="just">
              <a:spcBef>
                <a:spcPts val="5"/>
              </a:spcBef>
              <a:tabLst>
                <a:tab pos="6172200" algn="l"/>
              </a:tabLst>
            </a:pP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Salts</a:t>
            </a:r>
            <a:r>
              <a:rPr lang="en-US" sz="1800" b="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NaCl,</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KNO</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SO</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NH</a:t>
            </a:r>
            <a:r>
              <a:rPr lang="en-US" sz="1800" spc="-1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1800" spc="-1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1800" spc="-1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spc="-1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IQ" sz="1800" dirty="0">
              <a:effectLst/>
              <a:latin typeface="Times New Roman" panose="02020603050405020304" pitchFamily="18" charset="0"/>
              <a:ea typeface="Times New Roman" panose="02020603050405020304" pitchFamily="18" charset="0"/>
            </a:endParaRPr>
          </a:p>
          <a:p>
            <a:pPr marR="914400" algn="just">
              <a:spcBef>
                <a:spcPts val="985"/>
              </a:spcBef>
              <a:spcAft>
                <a:spcPts val="0"/>
              </a:spcAft>
            </a:pPr>
            <a:r>
              <a:rPr lang="en-US" sz="1800" b="1" dirty="0">
                <a:solidFill>
                  <a:srgbClr val="C00000"/>
                </a:solidFill>
                <a:effectLst/>
                <a:latin typeface="Times New Roman" panose="02020603050405020304" pitchFamily="18" charset="0"/>
                <a:ea typeface="Times New Roman" panose="02020603050405020304" pitchFamily="18" charset="0"/>
              </a:rPr>
              <a:t>Weak electrolytes </a:t>
            </a:r>
            <a:r>
              <a:rPr lang="en-US" sz="1800" dirty="0">
                <a:effectLst/>
                <a:latin typeface="Times New Roman" panose="02020603050405020304" pitchFamily="18" charset="0"/>
                <a:ea typeface="Times New Roman" panose="02020603050405020304" pitchFamily="18" charset="0"/>
              </a:rPr>
              <a:t>ionize only partially. This</a:t>
            </a:r>
            <a:r>
              <a:rPr lang="en-US" sz="1800" spc="2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means that a solution of a weak electrolyte will not conduct electricity as well as a solution containing an equal concentration of a strong electrolyte.</a:t>
            </a:r>
            <a:endParaRPr lang="en-IQ" sz="1800" dirty="0">
              <a:effectLst/>
              <a:latin typeface="Times New Roman" panose="02020603050405020304" pitchFamily="18" charset="0"/>
              <a:ea typeface="Times New Roman" panose="02020603050405020304" pitchFamily="18" charset="0"/>
            </a:endParaRPr>
          </a:p>
          <a:p>
            <a:pPr marR="914400" algn="just">
              <a:spcBef>
                <a:spcPts val="980"/>
              </a:spcBef>
              <a:spcAft>
                <a:spcPts val="0"/>
              </a:spcAft>
            </a:pPr>
            <a:r>
              <a:rPr lang="en-US" sz="1800" b="1" dirty="0">
                <a:solidFill>
                  <a:srgbClr val="C00000"/>
                </a:solidFill>
                <a:effectLst/>
                <a:latin typeface="Times New Roman" panose="02020603050405020304" pitchFamily="18" charset="0"/>
                <a:ea typeface="Times New Roman" panose="02020603050405020304" pitchFamily="18" charset="0"/>
              </a:rPr>
              <a:t>Acid</a:t>
            </a:r>
            <a:r>
              <a:rPr lang="en-US" sz="1800" b="1" spc="-35" dirty="0">
                <a:solidFill>
                  <a:srgbClr val="C00000"/>
                </a:solidFill>
                <a:effectLst/>
                <a:latin typeface="Times New Roman" panose="02020603050405020304" pitchFamily="18" charset="0"/>
                <a:ea typeface="Times New Roman" panose="02020603050405020304" pitchFamily="18" charset="0"/>
              </a:rPr>
              <a:t> </a:t>
            </a:r>
            <a:r>
              <a:rPr lang="en-US" sz="1800" dirty="0">
                <a:solidFill>
                  <a:srgbClr val="C00000"/>
                </a:solidFill>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t>
            </a:r>
            <a:r>
              <a:rPr lang="en-US" sz="1800" baseline="-25000" dirty="0">
                <a:effectLst/>
                <a:latin typeface="Times New Roman" panose="02020603050405020304" pitchFamily="18" charset="0"/>
                <a:ea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rPr>
              <a:t>BO</a:t>
            </a:r>
            <a:r>
              <a:rPr lang="en-US" sz="1800" baseline="-25000" dirty="0">
                <a:effectLst/>
                <a:latin typeface="Times New Roman" panose="02020603050405020304" pitchFamily="18" charset="0"/>
                <a:ea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rPr>
              <a:t>,H</a:t>
            </a:r>
            <a:r>
              <a:rPr lang="en-US" sz="1800" baseline="-25000" dirty="0">
                <a:effectLst/>
                <a:latin typeface="Times New Roman" panose="02020603050405020304" pitchFamily="18" charset="0"/>
                <a:ea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SO</a:t>
            </a:r>
            <a:r>
              <a:rPr lang="en-US" sz="1800" baseline="-25000" dirty="0">
                <a:effectLst/>
                <a:latin typeface="Times New Roman" panose="02020603050405020304" pitchFamily="18" charset="0"/>
                <a:ea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rPr>
              <a:t>,</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H</a:t>
            </a:r>
            <a:r>
              <a:rPr lang="en-US" sz="1800" baseline="-25000" dirty="0">
                <a:effectLst/>
                <a:latin typeface="Times New Roman" panose="02020603050405020304" pitchFamily="18" charset="0"/>
                <a:ea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S, </a:t>
            </a:r>
            <a:r>
              <a:rPr lang="en-US" sz="1800" spc="-10" dirty="0">
                <a:effectLst/>
                <a:latin typeface="Times New Roman" panose="02020603050405020304" pitchFamily="18" charset="0"/>
                <a:ea typeface="Times New Roman" panose="02020603050405020304" pitchFamily="18" charset="0"/>
              </a:rPr>
              <a:t>H</a:t>
            </a:r>
            <a:r>
              <a:rPr lang="en-US" sz="1800" spc="-10" baseline="-25000" dirty="0">
                <a:effectLst/>
                <a:latin typeface="Times New Roman" panose="02020603050405020304" pitchFamily="18" charset="0"/>
                <a:ea typeface="Times New Roman" panose="02020603050405020304" pitchFamily="18" charset="0"/>
              </a:rPr>
              <a:t>2</a:t>
            </a:r>
            <a:r>
              <a:rPr lang="en-US" sz="1800" spc="-10" dirty="0">
                <a:effectLst/>
                <a:latin typeface="Times New Roman" panose="02020603050405020304" pitchFamily="18" charset="0"/>
                <a:ea typeface="Times New Roman" panose="02020603050405020304" pitchFamily="18" charset="0"/>
              </a:rPr>
              <a:t>CO</a:t>
            </a:r>
            <a:r>
              <a:rPr lang="en-US" sz="1800" spc="-10" baseline="-25000" dirty="0">
                <a:effectLst/>
                <a:latin typeface="Times New Roman" panose="02020603050405020304" pitchFamily="18" charset="0"/>
                <a:ea typeface="Times New Roman" panose="02020603050405020304" pitchFamily="18" charset="0"/>
              </a:rPr>
              <a:t>3</a:t>
            </a:r>
            <a:r>
              <a:rPr lang="en-US" sz="1800" spc="-10" dirty="0">
                <a:effectLst/>
                <a:latin typeface="Times New Roman" panose="02020603050405020304" pitchFamily="18" charset="0"/>
                <a:ea typeface="Times New Roman" panose="02020603050405020304" pitchFamily="18" charset="0"/>
              </a:rPr>
              <a:t>,H</a:t>
            </a:r>
            <a:r>
              <a:rPr lang="en-US" sz="1800" spc="-10" baseline="-25000" dirty="0">
                <a:effectLst/>
                <a:latin typeface="Times New Roman" panose="02020603050405020304" pitchFamily="18" charset="0"/>
                <a:ea typeface="Times New Roman" panose="02020603050405020304" pitchFamily="18" charset="0"/>
              </a:rPr>
              <a:t>3</a:t>
            </a:r>
            <a:r>
              <a:rPr lang="en-US" sz="1800" spc="-10" dirty="0">
                <a:effectLst/>
                <a:latin typeface="Times New Roman" panose="02020603050405020304" pitchFamily="18" charset="0"/>
                <a:ea typeface="Times New Roman" panose="02020603050405020304" pitchFamily="18" charset="0"/>
              </a:rPr>
              <a:t>PO</a:t>
            </a:r>
            <a:r>
              <a:rPr lang="en-US" sz="1800" spc="-10" baseline="-25000" dirty="0">
                <a:effectLst/>
                <a:latin typeface="Times New Roman" panose="02020603050405020304" pitchFamily="18" charset="0"/>
                <a:ea typeface="Times New Roman" panose="02020603050405020304" pitchFamily="18" charset="0"/>
              </a:rPr>
              <a:t>4</a:t>
            </a:r>
            <a:endParaRPr lang="en-IQ" sz="1800" dirty="0">
              <a:effectLst/>
              <a:latin typeface="Times New Roman" panose="02020603050405020304" pitchFamily="18" charset="0"/>
              <a:ea typeface="Times New Roman" panose="02020603050405020304" pitchFamily="18" charset="0"/>
            </a:endParaRPr>
          </a:p>
          <a:p>
            <a:pPr algn="just">
              <a:lnSpc>
                <a:spcPct val="106000"/>
              </a:lnSpc>
              <a:spcBef>
                <a:spcPts val="980"/>
              </a:spcBef>
              <a:spcAft>
                <a:spcPts val="800"/>
              </a:spcAft>
            </a:pPr>
            <a:r>
              <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Bases</a:t>
            </a:r>
            <a:r>
              <a:rPr lang="en-US" sz="1800" b="1" spc="-15"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spc="-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NH</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10" dirty="0">
                <a:effectLst/>
                <a:latin typeface="Times New Roman" panose="02020603050405020304" pitchFamily="18" charset="0"/>
                <a:ea typeface="Calibri" panose="020F0502020204030204" pitchFamily="34" charset="0"/>
                <a:cs typeface="Times New Roman" panose="02020603050405020304" pitchFamily="18" charset="0"/>
              </a:rPr>
              <a:t>CH</a:t>
            </a:r>
            <a:r>
              <a:rPr lang="en-US" sz="1800" spc="-1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spc="-10" dirty="0">
                <a:effectLst/>
                <a:latin typeface="Times New Roman" panose="02020603050405020304" pitchFamily="18" charset="0"/>
                <a:ea typeface="Calibri" panose="020F0502020204030204" pitchFamily="34" charset="0"/>
                <a:cs typeface="Times New Roman" panose="02020603050405020304" pitchFamily="18" charset="0"/>
              </a:rPr>
              <a:t>NH</a:t>
            </a:r>
            <a:r>
              <a:rPr lang="en-US" sz="1800" spc="-1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spc="-10" dirty="0">
                <a:effectLst/>
                <a:latin typeface="Times New Roman" panose="02020603050405020304" pitchFamily="18" charset="0"/>
                <a:ea typeface="Calibri" panose="020F0502020204030204" pitchFamily="34" charset="0"/>
                <a:cs typeface="Times New Roman" panose="02020603050405020304" pitchFamily="18" charset="0"/>
              </a:rPr>
              <a:t>,(CH</a:t>
            </a:r>
            <a:r>
              <a:rPr lang="en-US" sz="1800" spc="-1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spc="-1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spc="-1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spc="-10" dirty="0">
                <a:effectLst/>
                <a:latin typeface="Times New Roman" panose="02020603050405020304" pitchFamily="18" charset="0"/>
                <a:ea typeface="Calibri" panose="020F0502020204030204" pitchFamily="34" charset="0"/>
                <a:cs typeface="Times New Roman" panose="02020603050405020304" pitchFamily="18" charset="0"/>
              </a:rPr>
              <a:t>NH</a:t>
            </a:r>
            <a:endParaRPr lang="en-IQ"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R="914400" algn="just">
              <a:spcBef>
                <a:spcPts val="960"/>
              </a:spcBef>
              <a:spcAft>
                <a:spcPts val="0"/>
              </a:spcAft>
            </a:pPr>
            <a:r>
              <a:rPr lang="en-US"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Salts</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HgCl</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,CdCl</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Cd(CN)</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Zn(CNS)</a:t>
            </a:r>
            <a:r>
              <a:rPr lang="en-US" sz="1800" spc="-1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IQ"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9CEFDB2-3582-1B4B-90B6-4B8D743FDD2E}"/>
              </a:ext>
            </a:extLst>
          </p:cNvPr>
          <p:cNvSpPr>
            <a:spLocks noGrp="1"/>
          </p:cNvSpPr>
          <p:nvPr>
            <p:ph type="sldNum" sz="quarter" idx="12"/>
          </p:nvPr>
        </p:nvSpPr>
        <p:spPr/>
        <p:txBody>
          <a:bodyPr/>
          <a:lstStyle/>
          <a:p>
            <a:fld id="{6922B37E-6FAD-AE4E-AFEB-EA2EE6BF0F32}" type="slidenum">
              <a:rPr lang="en-IQ" smtClean="0"/>
              <a:t>8</a:t>
            </a:fld>
            <a:endParaRPr lang="en-IQ"/>
          </a:p>
        </p:txBody>
      </p:sp>
    </p:spTree>
    <p:extLst>
      <p:ext uri="{BB962C8B-B14F-4D97-AF65-F5344CB8AC3E}">
        <p14:creationId xmlns:p14="http://schemas.microsoft.com/office/powerpoint/2010/main" val="3341461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8F2C3C-8A5F-EE4E-8966-0003FC62B26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5127" y="110836"/>
            <a:ext cx="9684328" cy="6428509"/>
          </a:xfrm>
          <a:prstGeom prst="rect">
            <a:avLst/>
          </a:prstGeom>
          <a:noFill/>
          <a:ln>
            <a:noFill/>
          </a:ln>
        </p:spPr>
      </p:pic>
      <p:sp>
        <p:nvSpPr>
          <p:cNvPr id="2" name="Slide Number Placeholder 1">
            <a:extLst>
              <a:ext uri="{FF2B5EF4-FFF2-40B4-BE49-F238E27FC236}">
                <a16:creationId xmlns:a16="http://schemas.microsoft.com/office/drawing/2014/main" id="{8C419DBF-F629-E847-AF97-D9578F4F0134}"/>
              </a:ext>
            </a:extLst>
          </p:cNvPr>
          <p:cNvSpPr>
            <a:spLocks noGrp="1"/>
          </p:cNvSpPr>
          <p:nvPr>
            <p:ph type="sldNum" sz="quarter" idx="12"/>
          </p:nvPr>
        </p:nvSpPr>
        <p:spPr/>
        <p:txBody>
          <a:bodyPr/>
          <a:lstStyle/>
          <a:p>
            <a:fld id="{6922B37E-6FAD-AE4E-AFEB-EA2EE6BF0F32}" type="slidenum">
              <a:rPr lang="en-IQ" smtClean="0"/>
              <a:t>80</a:t>
            </a:fld>
            <a:endParaRPr lang="en-IQ"/>
          </a:p>
        </p:txBody>
      </p:sp>
    </p:spTree>
    <p:extLst>
      <p:ext uri="{BB962C8B-B14F-4D97-AF65-F5344CB8AC3E}">
        <p14:creationId xmlns:p14="http://schemas.microsoft.com/office/powerpoint/2010/main" val="21599006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30430A-283A-F64A-AA87-D127EB41AC3D}"/>
              </a:ext>
            </a:extLst>
          </p:cNvPr>
          <p:cNvPicPr/>
          <p:nvPr/>
        </p:nvPicPr>
        <p:blipFill>
          <a:blip r:embed="rId2"/>
          <a:stretch>
            <a:fillRect/>
          </a:stretch>
        </p:blipFill>
        <p:spPr>
          <a:xfrm>
            <a:off x="1260764" y="193964"/>
            <a:ext cx="9490363" cy="6539345"/>
          </a:xfrm>
          <a:prstGeom prst="rect">
            <a:avLst/>
          </a:prstGeom>
        </p:spPr>
      </p:pic>
      <p:sp>
        <p:nvSpPr>
          <p:cNvPr id="2" name="Slide Number Placeholder 1">
            <a:extLst>
              <a:ext uri="{FF2B5EF4-FFF2-40B4-BE49-F238E27FC236}">
                <a16:creationId xmlns:a16="http://schemas.microsoft.com/office/drawing/2014/main" id="{80B04766-7CCA-2E49-B9F4-CBF83741B39E}"/>
              </a:ext>
            </a:extLst>
          </p:cNvPr>
          <p:cNvSpPr>
            <a:spLocks noGrp="1"/>
          </p:cNvSpPr>
          <p:nvPr>
            <p:ph type="sldNum" sz="quarter" idx="12"/>
          </p:nvPr>
        </p:nvSpPr>
        <p:spPr/>
        <p:txBody>
          <a:bodyPr/>
          <a:lstStyle/>
          <a:p>
            <a:fld id="{6922B37E-6FAD-AE4E-AFEB-EA2EE6BF0F32}" type="slidenum">
              <a:rPr lang="en-IQ" smtClean="0"/>
              <a:t>81</a:t>
            </a:fld>
            <a:endParaRPr lang="en-IQ"/>
          </a:p>
        </p:txBody>
      </p:sp>
    </p:spTree>
    <p:extLst>
      <p:ext uri="{BB962C8B-B14F-4D97-AF65-F5344CB8AC3E}">
        <p14:creationId xmlns:p14="http://schemas.microsoft.com/office/powerpoint/2010/main" val="2162907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A490B73-9D43-4C4F-BAC3-8E7D188FBA0F}"/>
                  </a:ext>
                </a:extLst>
              </p:cNvPr>
              <p:cNvSpPr>
                <a:spLocks noGrp="1"/>
              </p:cNvSpPr>
              <p:nvPr>
                <p:ph idx="1"/>
              </p:nvPr>
            </p:nvSpPr>
            <p:spPr>
              <a:xfrm>
                <a:off x="128154" y="93808"/>
                <a:ext cx="11741728" cy="6764192"/>
              </a:xfrm>
            </p:spPr>
            <p:txBody>
              <a:bodyPr>
                <a:noAutofit/>
              </a:bodyPr>
              <a:lstStyle/>
              <a:p>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Acids and Bases</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According to the Bronsted-Lowry theory, an acid is a proton donor and a base is a proton acceptor. For a molecule to behave as an acid, it must encounter a proton acceptor (or base). A molecule that can accept a proton behaves as a base if it encounters an acid.</a:t>
                </a:r>
                <a:endParaRPr lang="en-IQ"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Conjugate Acids and Bases</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 product formed when an acid gives up a proton is a potential proton acceptor and is called the </a:t>
                </a: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conjugate base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of the parent acid. </a:t>
                </a:r>
              </a:p>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example, when the species, acid gives up a proton, the species base, is formed, as shown by the reaction:-</a:t>
                </a:r>
                <a:endParaRPr lang="en-IQ"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buNone/>
                </a:pP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Acid</a:t>
                </a:r>
                <a:r>
                  <a:rPr lang="en-US" sz="2000" b="1" spc="-1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000" b="1" spc="-5"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spc="31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base 1</a:t>
                </a:r>
                <a:r>
                  <a:rPr lang="en-US" sz="2000" b="1" spc="-5"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spc="-5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spc="-1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proton</a:t>
                </a:r>
                <a:endParaRPr lang="en-IQ"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914400" algn="just">
                  <a:spcBef>
                    <a:spcPts val="505"/>
                  </a:spcBef>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Here, acid 1 and base 1 are a conjugate acid/base pair. Similarly, every</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base produces a conjugate acid as a result of</a:t>
                </a:r>
                <a:r>
                  <a:rPr lang="en-US" sz="20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accepting a proton. That is, </a:t>
                </a:r>
                <a:endParaRPr lang="en-IQ"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914400" indent="0" algn="ctr">
                  <a:spcBef>
                    <a:spcPts val="890"/>
                  </a:spcBef>
                  <a:buNone/>
                  <a:tabLst>
                    <a:tab pos="2566035" algn="l"/>
                  </a:tabLst>
                </a:pP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Base</a:t>
                </a:r>
                <a:r>
                  <a:rPr lang="en-US" sz="2000" b="1" spc="-1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b="1" spc="-15"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spc="-1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proton</a:t>
                </a: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acid</a:t>
                </a:r>
                <a:r>
                  <a:rPr lang="en-US" sz="2000" b="1" spc="-7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spc="-5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p>
                <a:pPr marR="914400">
                  <a:spcBef>
                    <a:spcPts val="890"/>
                  </a:spcBef>
                  <a:tabLst>
                    <a:tab pos="2566035"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When</a:t>
                </a:r>
                <a:r>
                  <a:rPr lang="en-US" sz="20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these</a:t>
                </a:r>
                <a:r>
                  <a:rPr lang="en-US" sz="2000" spc="36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two</a:t>
                </a:r>
                <a:r>
                  <a:rPr lang="en-US" sz="2000" spc="3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processes</a:t>
                </a:r>
                <a:r>
                  <a:rPr lang="en-US" sz="2000" spc="38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are</a:t>
                </a:r>
                <a:r>
                  <a:rPr lang="en-US" sz="2000" spc="36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combined,</a:t>
                </a:r>
                <a:r>
                  <a:rPr lang="en-US" sz="2000" spc="39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a:t>
                </a:r>
                <a:r>
                  <a:rPr lang="en-US" sz="2000" spc="36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result</a:t>
                </a:r>
                <a:r>
                  <a:rPr lang="en-US" sz="2000" spc="38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is</a:t>
                </a:r>
                <a:r>
                  <a:rPr lang="en-US" sz="2000" spc="38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an</a:t>
                </a:r>
                <a:r>
                  <a:rPr lang="en-US" sz="2000" spc="31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acid/base,</a:t>
                </a:r>
                <a:r>
                  <a:rPr lang="en-US" sz="2000" spc="2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spc="-25" dirty="0">
                    <a:effectLst/>
                    <a:latin typeface="Times New Roman" panose="02020603050405020304" pitchFamily="18" charset="0"/>
                    <a:ea typeface="Calibri" panose="020F0502020204030204" pitchFamily="34" charset="0"/>
                    <a:cs typeface="Times New Roman" panose="02020603050405020304" pitchFamily="18" charset="0"/>
                  </a:rPr>
                  <a:t>or neutralization</a:t>
                </a:r>
                <a:r>
                  <a:rPr lang="en-US" sz="20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reaction</a:t>
                </a:r>
                <a:r>
                  <a:rPr lang="en-IQ" sz="2000" dirty="0">
                    <a:effectLst/>
                    <a:latin typeface="Times New Roman" panose="02020603050405020304" pitchFamily="18" charset="0"/>
                    <a:cs typeface="Times New Roman" panose="02020603050405020304" pitchFamily="18" charset="0"/>
                  </a:rPr>
                  <a:t> </a:t>
                </a:r>
                <a:endParaRPr lang="en-IQ"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buNone/>
                </a:pP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Acid</a:t>
                </a:r>
                <a:r>
                  <a:rPr lang="en-US" sz="2000" b="1" spc="-1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000" b="1" spc="-5"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base 2 </a:t>
                </a:r>
                <a14:m>
                  <m:oMath xmlns:m="http://schemas.openxmlformats.org/officeDocument/2006/math">
                    <m:r>
                      <a:rPr lang="en-US" sz="2000" b="1" i="1" smtClean="0">
                        <a:solidFill>
                          <a:srgbClr val="C00000"/>
                        </a:solidFill>
                        <a:effectLst/>
                        <a:latin typeface="Cambria Math" panose="02040503050406030204" pitchFamily="18" charset="0"/>
                        <a:ea typeface="Cambria Math" panose="02040503050406030204" pitchFamily="18" charset="0"/>
                      </a:rPr>
                      <m:t>⇌</m:t>
                    </m:r>
                  </m:oMath>
                </a14:m>
                <a:r>
                  <a:rPr lang="en-US" sz="2000" b="1" spc="31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base 1+ Acid</a:t>
                </a:r>
                <a:r>
                  <a:rPr lang="en-US" sz="2000" b="1" spc="-1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spc="-1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a:t>
                </a:r>
              </a:p>
              <a:p>
                <a:pPr marR="914400" algn="just">
                  <a:spcBef>
                    <a:spcPts val="985"/>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 degree of electrolytic dissociation or ionization of weak electrolytes became great when the solution was made more diluted.</a:t>
                </a:r>
                <a:endParaRPr lang="en-IQ"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914400" algn="just">
                  <a:spcBef>
                    <a:spcPts val="985"/>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 dissociation or ionization of weak electrolytes or slightly soluble substances is quantitatively described by the equilibrium constant. Suppose the dissociation of AB </a:t>
                </a:r>
                <a:endParaRPr lang="en-IQ"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IQ"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IQ"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buNone/>
                </a:pPr>
                <a:endParaRPr lang="en-IQ"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IQ" sz="20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2A490B73-9D43-4C4F-BAC3-8E7D188FBA0F}"/>
                  </a:ext>
                </a:extLst>
              </p:cNvPr>
              <p:cNvSpPr>
                <a:spLocks noGrp="1" noRot="1" noChangeAspect="1" noMove="1" noResize="1" noEditPoints="1" noAdjustHandles="1" noChangeArrowheads="1" noChangeShapeType="1" noTextEdit="1"/>
              </p:cNvSpPr>
              <p:nvPr>
                <p:ph idx="1"/>
              </p:nvPr>
            </p:nvSpPr>
            <p:spPr>
              <a:xfrm>
                <a:off x="128154" y="93808"/>
                <a:ext cx="11741728" cy="6764192"/>
              </a:xfrm>
              <a:blipFill>
                <a:blip r:embed="rId2"/>
                <a:stretch>
                  <a:fillRect l="-432" t="-938"/>
                </a:stretch>
              </a:blipFill>
            </p:spPr>
            <p:txBody>
              <a:bodyPr/>
              <a:lstStyle/>
              <a:p>
                <a:r>
                  <a:rPr lang="en-IQ">
                    <a:noFill/>
                  </a:rPr>
                  <a:t> </a:t>
                </a:r>
              </a:p>
            </p:txBody>
          </p:sp>
        </mc:Fallback>
      </mc:AlternateContent>
      <p:sp>
        <p:nvSpPr>
          <p:cNvPr id="2" name="Slide Number Placeholder 1">
            <a:extLst>
              <a:ext uri="{FF2B5EF4-FFF2-40B4-BE49-F238E27FC236}">
                <a16:creationId xmlns:a16="http://schemas.microsoft.com/office/drawing/2014/main" id="{6A3BC25A-5587-3B47-A2F7-FA191C4B3844}"/>
              </a:ext>
            </a:extLst>
          </p:cNvPr>
          <p:cNvSpPr>
            <a:spLocks noGrp="1"/>
          </p:cNvSpPr>
          <p:nvPr>
            <p:ph type="sldNum" sz="quarter" idx="12"/>
          </p:nvPr>
        </p:nvSpPr>
        <p:spPr/>
        <p:txBody>
          <a:bodyPr/>
          <a:lstStyle/>
          <a:p>
            <a:fld id="{6922B37E-6FAD-AE4E-AFEB-EA2EE6BF0F32}" type="slidenum">
              <a:rPr lang="en-IQ" smtClean="0"/>
              <a:t>9</a:t>
            </a:fld>
            <a:endParaRPr lang="en-IQ"/>
          </a:p>
        </p:txBody>
      </p:sp>
    </p:spTree>
    <p:extLst>
      <p:ext uri="{BB962C8B-B14F-4D97-AF65-F5344CB8AC3E}">
        <p14:creationId xmlns:p14="http://schemas.microsoft.com/office/powerpoint/2010/main" val="4149287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{24B1D472-0916-9A4F-B792-0AEB597713C2}tf10001061</Template>
  <TotalTime>29994</TotalTime>
  <Words>7760</Words>
  <Application>Microsoft Macintosh PowerPoint</Application>
  <PresentationFormat>Widescreen</PresentationFormat>
  <Paragraphs>642</Paragraphs>
  <Slides>81</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2" baseType="lpstr">
      <vt:lpstr>Arial</vt:lpstr>
      <vt:lpstr>Calibri</vt:lpstr>
      <vt:lpstr>Calibri Light</vt:lpstr>
      <vt:lpstr>Cambria Math</vt:lpstr>
      <vt:lpstr>Helvetica</vt:lpstr>
      <vt:lpstr>Symbol</vt:lpstr>
      <vt:lpstr>Times New Roman</vt:lpstr>
      <vt:lpstr>Wingdings</vt:lpstr>
      <vt:lpstr>Wingdings 3</vt:lpstr>
      <vt:lpstr>Office Theme</vt:lpstr>
      <vt:lpstr>Equation</vt:lpstr>
      <vt:lpstr>University of Baghdad College of Science for Women  Department of Chemistry Instrumental Analysis Chemistry Undergraduate Program  Second Semester  First grade  Volumetric Analytical  Chemistry</vt:lpstr>
      <vt:lpstr>Chemical Equilibrium</vt:lpstr>
      <vt:lpstr>PowerPoint Presentation</vt:lpstr>
      <vt:lpstr>PowerPoint Presentation</vt:lpstr>
      <vt:lpstr>PowerPoint Presentation</vt:lpstr>
      <vt:lpstr> The Equilibrium Constant </vt:lpstr>
      <vt:lpstr>PowerPoint Presentation</vt:lpstr>
      <vt:lpstr>PowerPoint Presentation</vt:lpstr>
      <vt:lpstr>PowerPoint Presentation</vt:lpstr>
      <vt:lpstr>PowerPoint Presentation</vt:lpstr>
      <vt:lpstr>  Ion-Product Constant for Water </vt:lpstr>
      <vt:lpstr>PowerPoint Presentation</vt:lpstr>
      <vt:lpstr>PowerPoint Presentation</vt:lpstr>
      <vt:lpstr>Acid-Base Dissociation Constants</vt:lpstr>
      <vt:lpstr>PowerPoint Presentation</vt:lpstr>
      <vt:lpstr>Dissociation Constants for Conjugate Acid/Base Pairs</vt:lpstr>
      <vt:lpstr>PowerPoint Presentation</vt:lpstr>
      <vt:lpstr>PowerPoint Presentation</vt:lpstr>
      <vt:lpstr>  Hydronium Ion Concentration of Solutions of Weak Acids </vt:lpstr>
      <vt:lpstr>PowerPoint Presentation</vt:lpstr>
      <vt:lpstr>PowerPoint Presentation</vt:lpstr>
      <vt:lpstr>   Hydronium Ion Concentration of Solutions of Weak Bases </vt:lpstr>
      <vt:lpstr>PowerPoint Presentation</vt:lpstr>
      <vt:lpstr>Applying Solubility-Product Constants</vt:lpstr>
      <vt:lpstr>PowerPoint Presentation</vt:lpstr>
      <vt:lpstr>   The Effect of a Common Ion on the Solubility of a Precipitate </vt:lpstr>
      <vt:lpstr>PowerPoint Presentation</vt:lpstr>
      <vt:lpstr>PowerPoint Presentation</vt:lpstr>
      <vt:lpstr>PowerPoint Presentation</vt:lpstr>
      <vt:lpstr>PowerPoint Presentation</vt:lpstr>
      <vt:lpstr>PowerPoint Presentation</vt:lpstr>
      <vt:lpstr>   Ionization Constant of Weak Monotropic Acids (Ka) and pH of Solution  </vt:lpstr>
      <vt:lpstr>PowerPoint Presentation</vt:lpstr>
      <vt:lpstr>PowerPoint Presentation</vt:lpstr>
      <vt:lpstr>PowerPoint Presentation</vt:lpstr>
      <vt:lpstr>PowerPoint Presentation</vt:lpstr>
      <vt:lpstr>PowerPoint Presentation</vt:lpstr>
      <vt:lpstr> Degree of Ionization (α) of weak acid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Baghdad College of Science for Women  Department of Chemistry Instrumental Analysis Chemistry Undergraduate Program  Second Semester  First grade  Volumetric Analytical  Chemistry</dc:title>
  <dc:creator>Dr. Maha Al-Tameemi</dc:creator>
  <cp:lastModifiedBy>Dr. Maha Al-Tameemi</cp:lastModifiedBy>
  <cp:revision>379</cp:revision>
  <dcterms:created xsi:type="dcterms:W3CDTF">2024-02-15T18:23:47Z</dcterms:created>
  <dcterms:modified xsi:type="dcterms:W3CDTF">2024-04-09T18:05:44Z</dcterms:modified>
</cp:coreProperties>
</file>