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13"/>
  </p:notesMasterIdLst>
  <p:sldIdLst>
    <p:sldId id="256" r:id="rId2"/>
    <p:sldId id="283" r:id="rId3"/>
    <p:sldId id="284" r:id="rId4"/>
    <p:sldId id="279" r:id="rId5"/>
    <p:sldId id="281" r:id="rId6"/>
    <p:sldId id="259" r:id="rId7"/>
    <p:sldId id="274" r:id="rId8"/>
    <p:sldId id="275" r:id="rId9"/>
    <p:sldId id="276" r:id="rId10"/>
    <p:sldId id="277" r:id="rId11"/>
    <p:sldId id="278" r:id="rId1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notesMaster" Target="notesMasters/notesMaster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9BE4736-80F2-4223-AC99-8F65FE14E262}" type="datetimeFigureOut">
              <a:rPr lang="ar-IQ" smtClean="0"/>
              <a:t>30/03/1447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7101FFC-0911-4B33-B079-4A87374FC54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38152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01FFC-0911-4B33-B079-4A87374FC544}" type="slidenum">
              <a:rPr lang="ar-IQ" smtClean="0"/>
              <a:t>9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0494663-F2D6-4374-A6A0-0E8DD3AFCCF8}" type="datetime8">
              <a:rPr lang="ar-IQ" smtClean="0"/>
              <a:t>22 أيلول، 25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D8A0044-D487-4165-9237-ADB9915CA95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CD5EB-04EB-4EB8-97A6-F48C3D951DD2}" type="datetime8">
              <a:rPr lang="ar-IQ" smtClean="0"/>
              <a:t>22 أيلول، 25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A0044-D487-4165-9237-ADB9915CA95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699BF-4651-4D63-A6E8-0255D6BF86F3}" type="datetime8">
              <a:rPr lang="ar-IQ" smtClean="0"/>
              <a:t>22 أيلول، 25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A0044-D487-4165-9237-ADB9915CA95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6BE29-F779-4DE4-B39D-53D3F495513D}" type="datetime8">
              <a:rPr lang="ar-IQ" smtClean="0"/>
              <a:t>22 أيلول، 25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A0044-D487-4165-9237-ADB9915CA95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EA72-679B-46B0-BF18-CD023A80EACA}" type="datetime8">
              <a:rPr lang="ar-IQ" smtClean="0"/>
              <a:t>22 أيلول، 25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A0044-D487-4165-9237-ADB9915CA95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ACE7-17E8-4F56-BA5A-DE5D23C0076A}" type="datetime8">
              <a:rPr lang="ar-IQ" smtClean="0"/>
              <a:t>22 أيلول، 25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A0044-D487-4165-9237-ADB9915CA95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D1FC-157A-42C9-B90F-4A0B33B3B0A7}" type="datetime8">
              <a:rPr lang="ar-IQ" smtClean="0"/>
              <a:t>22 أيلول، 25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A0044-D487-4165-9237-ADB9915CA95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FDCA9-AB09-4BA3-8201-1E11EC16E3BB}" type="datetime8">
              <a:rPr lang="ar-IQ" smtClean="0"/>
              <a:t>22 أيلول، 25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A0044-D487-4165-9237-ADB9915CA95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D0A9-6D9E-407C-B489-7BCFB4A2F4CD}" type="datetime8">
              <a:rPr lang="ar-IQ" smtClean="0"/>
              <a:t>22 أيلول، 25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A0044-D487-4165-9237-ADB9915CA95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7D53B0F-B808-457D-9199-86D74DDCF3B1}" type="datetime8">
              <a:rPr lang="ar-IQ" smtClean="0"/>
              <a:t>22 أيلول، 25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A0044-D487-4165-9237-ADB9915CA95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6F83711-7546-49E7-8E8D-7AC112D0558C}" type="datetime8">
              <a:rPr lang="ar-IQ" smtClean="0"/>
              <a:t>22 أيلول، 25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D8A0044-D487-4165-9237-ADB9915CA95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e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CA3B25C-670C-4A19-9E5C-565DF2E9C3F4}" type="datetime8">
              <a:rPr lang="ar-IQ" smtClean="0"/>
              <a:t>22 أيلول، 25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D8A0044-D487-4165-9237-ADB9915CA959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 /><Relationship Id="rId2" Type="http://schemas.openxmlformats.org/officeDocument/2006/relationships/oleObject" Target="../embeddings/oleObject1.bin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5.emf" /><Relationship Id="rId4" Type="http://schemas.openxmlformats.org/officeDocument/2006/relationships/oleObject" Target="../embeddings/oleObject2.bin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 /><Relationship Id="rId2" Type="http://schemas.openxmlformats.org/officeDocument/2006/relationships/oleObject" Target="../embeddings/oleObject3.bin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7.emf" /><Relationship Id="rId4" Type="http://schemas.openxmlformats.org/officeDocument/2006/relationships/oleObject" Target="../embeddings/oleObject4.bin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1928802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0" i="1" dirty="0">
                <a:solidFill>
                  <a:schemeClr val="accent1">
                    <a:lumMod val="50000"/>
                  </a:schemeClr>
                </a:solidFill>
              </a:rPr>
              <a:t>Assay of phenol </a:t>
            </a:r>
            <a:br>
              <a:rPr lang="en-US" sz="6600" b="0" i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6600" b="0" i="1" dirty="0">
                <a:solidFill>
                  <a:schemeClr val="accent1">
                    <a:lumMod val="50000"/>
                  </a:schemeClr>
                </a:solidFill>
              </a:rPr>
              <a:t>2022-2023</a:t>
            </a:r>
            <a:endParaRPr lang="ar-IQ" sz="6600" b="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6858000"/>
            <a:ext cx="7854696" cy="214338"/>
          </a:xfrm>
        </p:spPr>
        <p:txBody>
          <a:bodyPr>
            <a:normAutofit fontScale="32500" lnSpcReduction="20000"/>
          </a:bodyPr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A0044-D487-4165-9237-ADB9915CA959}" type="slidenum">
              <a:rPr lang="ar-IQ" smtClean="0"/>
              <a:pPr/>
              <a:t>1</a:t>
            </a:fld>
            <a:endParaRPr lang="ar-IQ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071546"/>
            <a:ext cx="8715436" cy="5786454"/>
          </a:xfrm>
        </p:spPr>
        <p:txBody>
          <a:bodyPr>
            <a:normAutofit fontScale="92500" lnSpcReduction="20000"/>
          </a:bodyPr>
          <a:lstStyle/>
          <a:p>
            <a:pPr algn="l" rtl="0">
              <a:buNone/>
            </a:pPr>
            <a:r>
              <a:rPr lang="en-US" sz="3000" b="1" i="1" dirty="0">
                <a:latin typeface="+mj-lt"/>
              </a:rPr>
              <a:t>Procedure</a:t>
            </a:r>
            <a:r>
              <a:rPr lang="en-US" dirty="0">
                <a:latin typeface="+mj-lt"/>
              </a:rPr>
              <a:t>:</a:t>
            </a:r>
          </a:p>
          <a:p>
            <a:pPr lvl="0" algn="just" rtl="0"/>
            <a:r>
              <a:rPr lang="en-US" dirty="0">
                <a:latin typeface="+mj-lt"/>
              </a:rPr>
              <a:t>By bulb pipette withdraw 25 ml exactly of unknown and placed in iodine flask (500ml stoppered flask)</a:t>
            </a:r>
          </a:p>
          <a:p>
            <a:pPr lvl="0" algn="just" rtl="0"/>
            <a:r>
              <a:rPr lang="en-US" dirty="0">
                <a:latin typeface="+mj-lt"/>
              </a:rPr>
              <a:t>Add 50ml </a:t>
            </a:r>
            <a:r>
              <a:rPr lang="en-US">
                <a:latin typeface="+mj-lt"/>
              </a:rPr>
              <a:t>of standard </a:t>
            </a:r>
            <a:r>
              <a:rPr lang="en-US" dirty="0">
                <a:latin typeface="+mj-lt"/>
              </a:rPr>
              <a:t>o.1 N Br</a:t>
            </a:r>
            <a:r>
              <a:rPr lang="en-US" baseline="-25000" dirty="0">
                <a:latin typeface="+mj-lt"/>
              </a:rPr>
              <a:t>2</a:t>
            </a:r>
            <a:r>
              <a:rPr lang="en-US" dirty="0">
                <a:latin typeface="+mj-lt"/>
              </a:rPr>
              <a:t> solution from burette on the side to the iodine flask.</a:t>
            </a:r>
          </a:p>
          <a:p>
            <a:pPr lvl="0" algn="just" rtl="0"/>
            <a:r>
              <a:rPr lang="en-US" dirty="0">
                <a:latin typeface="+mj-lt"/>
              </a:rPr>
              <a:t>Add 5ml conc. HCl and stopper immediately.</a:t>
            </a:r>
          </a:p>
          <a:p>
            <a:pPr lvl="0" algn="just" rtl="0"/>
            <a:r>
              <a:rPr lang="en-US" dirty="0">
                <a:latin typeface="+mj-lt"/>
              </a:rPr>
              <a:t>Shake for 15 minute then allow standing in dark place for 15 minute.</a:t>
            </a:r>
          </a:p>
          <a:p>
            <a:pPr lvl="0" algn="just" rtl="0"/>
            <a:r>
              <a:rPr lang="en-US" dirty="0">
                <a:latin typeface="+mj-lt"/>
              </a:rPr>
              <a:t> Add 5ml KI solution (20%) ,stopper and shake well.</a:t>
            </a:r>
          </a:p>
          <a:p>
            <a:pPr lvl="0" algn="just" rtl="0"/>
            <a:r>
              <a:rPr lang="en-US" dirty="0">
                <a:latin typeface="+mj-lt"/>
              </a:rPr>
              <a:t>Remove the stopper; wash it and the sides of the flask by D.W.</a:t>
            </a:r>
          </a:p>
          <a:p>
            <a:pPr lvl="0" algn="just" rtl="0"/>
            <a:r>
              <a:rPr lang="en-US" dirty="0">
                <a:latin typeface="+mj-lt"/>
              </a:rPr>
              <a:t>Add 5ml chloroform and shake to dissolve the ppt. then titrate with 0.1 N Na</a:t>
            </a:r>
            <a:r>
              <a:rPr lang="en-US" baseline="-25000" dirty="0">
                <a:latin typeface="+mj-lt"/>
              </a:rPr>
              <a:t>2</a:t>
            </a:r>
            <a:r>
              <a:rPr lang="en-US" dirty="0">
                <a:latin typeface="+mj-lt"/>
              </a:rPr>
              <a:t>S</a:t>
            </a:r>
            <a:r>
              <a:rPr lang="en-US" baseline="-25000" dirty="0">
                <a:latin typeface="+mj-lt"/>
              </a:rPr>
              <a:t>2</a:t>
            </a:r>
            <a:r>
              <a:rPr lang="en-US" dirty="0">
                <a:latin typeface="+mj-lt"/>
              </a:rPr>
              <a:t>O</a:t>
            </a:r>
            <a:r>
              <a:rPr lang="en-US" baseline="-25000" dirty="0">
                <a:latin typeface="+mj-lt"/>
              </a:rPr>
              <a:t>3</a:t>
            </a:r>
            <a:r>
              <a:rPr lang="en-US" dirty="0">
                <a:latin typeface="+mj-lt"/>
              </a:rPr>
              <a:t> with shaking till pale yellow, then add starch mucilage (1ml)                 blue continuo titrate till discharge of blue color (colorless).</a:t>
            </a:r>
          </a:p>
          <a:p>
            <a:pPr algn="just"/>
            <a:endParaRPr lang="ar-IQ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Assay of phenol</a:t>
            </a:r>
            <a:endParaRPr lang="ar-IQ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428860" y="6286520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A0044-D487-4165-9237-ADB9915CA959}" type="slidenum">
              <a:rPr lang="ar-IQ" smtClean="0"/>
              <a:pPr/>
              <a:t>10</a:t>
            </a:fld>
            <a:endParaRPr lang="ar-IQ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686800" cy="5038740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>
                <a:latin typeface="+mj-lt"/>
              </a:rPr>
              <a:t>V1 =ml utilized by I</a:t>
            </a:r>
            <a:r>
              <a:rPr lang="en-US" sz="2400" baseline="-25000" dirty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 with Na</a:t>
            </a:r>
            <a:r>
              <a:rPr lang="en-US" sz="2400" baseline="-25000" dirty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S</a:t>
            </a:r>
            <a:r>
              <a:rPr lang="en-US" sz="2400" baseline="-25000" dirty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O</a:t>
            </a:r>
            <a:r>
              <a:rPr lang="en-US" sz="2400" baseline="-25000" dirty="0">
                <a:latin typeface="+mj-lt"/>
              </a:rPr>
              <a:t>3</a:t>
            </a:r>
            <a:r>
              <a:rPr lang="en-US" sz="2400" dirty="0">
                <a:latin typeface="+mj-lt"/>
              </a:rPr>
              <a:t> which represent excess of</a:t>
            </a:r>
            <a:r>
              <a:rPr lang="en-US" sz="2400" dirty="0"/>
              <a:t> Br</a:t>
            </a:r>
            <a:r>
              <a:rPr lang="en-US" sz="2400" baseline="-25000" dirty="0"/>
              <a:t>2</a:t>
            </a:r>
            <a:r>
              <a:rPr lang="en-US" sz="2400" dirty="0"/>
              <a:t> .</a:t>
            </a:r>
            <a:endParaRPr lang="en-US" sz="2400" dirty="0">
              <a:latin typeface="+mj-lt"/>
            </a:endParaRPr>
          </a:p>
          <a:p>
            <a:pPr algn="l" rtl="0">
              <a:buNone/>
            </a:pPr>
            <a:r>
              <a:rPr lang="en-US" sz="2400" dirty="0">
                <a:latin typeface="+mj-lt"/>
              </a:rPr>
              <a:t>  This volume should be corrected to 0.1 N</a:t>
            </a:r>
          </a:p>
          <a:p>
            <a:pPr algn="l" rtl="0">
              <a:buNone/>
            </a:pPr>
            <a:r>
              <a:rPr lang="en-US" sz="2400" dirty="0">
                <a:latin typeface="+mj-lt"/>
              </a:rPr>
              <a:t>   N</a:t>
            </a:r>
            <a:r>
              <a:rPr lang="en-US" sz="2400" baseline="-25000" dirty="0">
                <a:latin typeface="+mj-lt"/>
              </a:rPr>
              <a:t>1</a:t>
            </a:r>
            <a:r>
              <a:rPr lang="en-US" sz="2400" dirty="0">
                <a:latin typeface="+mj-lt"/>
              </a:rPr>
              <a:t>. V</a:t>
            </a:r>
            <a:r>
              <a:rPr lang="en-US" sz="2400" baseline="-25000" dirty="0">
                <a:latin typeface="+mj-lt"/>
              </a:rPr>
              <a:t>1</a:t>
            </a:r>
            <a:r>
              <a:rPr lang="en-US" sz="2400" dirty="0">
                <a:latin typeface="+mj-lt"/>
              </a:rPr>
              <a:t> = N</a:t>
            </a:r>
            <a:r>
              <a:rPr lang="en-US" sz="2400" baseline="-25000" dirty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.V</a:t>
            </a:r>
            <a:r>
              <a:rPr lang="en-US" sz="2400" baseline="-25000" dirty="0">
                <a:latin typeface="+mj-lt"/>
              </a:rPr>
              <a:t>2</a:t>
            </a:r>
            <a:endParaRPr lang="en-US" sz="2400" dirty="0">
              <a:latin typeface="+mj-lt"/>
            </a:endParaRPr>
          </a:p>
          <a:p>
            <a:pPr algn="l" rtl="0">
              <a:buNone/>
            </a:pPr>
            <a:r>
              <a:rPr lang="en-US" sz="2400" dirty="0">
                <a:latin typeface="+mj-lt"/>
              </a:rPr>
              <a:t>               = 0.1 ×V</a:t>
            </a:r>
            <a:r>
              <a:rPr lang="en-US" sz="2400" baseline="-25000" dirty="0">
                <a:latin typeface="+mj-lt"/>
              </a:rPr>
              <a:t>2</a:t>
            </a:r>
            <a:endParaRPr lang="en-US" sz="2400" dirty="0">
              <a:latin typeface="+mj-lt"/>
            </a:endParaRPr>
          </a:p>
          <a:p>
            <a:pPr algn="l" rtl="0">
              <a:buNone/>
            </a:pPr>
            <a:r>
              <a:rPr lang="en-US" sz="2400" dirty="0">
                <a:latin typeface="+mj-lt"/>
              </a:rPr>
              <a:t>  50 ml is the volume of total bromine solution of 0.1N or it is</a:t>
            </a:r>
            <a:r>
              <a:rPr lang="en-US" sz="2400" dirty="0"/>
              <a:t> corrected.</a:t>
            </a:r>
            <a:endParaRPr lang="en-US" sz="2400" dirty="0">
              <a:latin typeface="+mj-lt"/>
            </a:endParaRPr>
          </a:p>
          <a:p>
            <a:pPr algn="l" rtl="0">
              <a:buNone/>
            </a:pPr>
            <a:r>
              <a:rPr lang="en-US" sz="2400" dirty="0">
                <a:latin typeface="+mj-lt"/>
              </a:rPr>
              <a:t>  50 – V</a:t>
            </a:r>
            <a:r>
              <a:rPr lang="en-US" sz="2400" baseline="-25000" dirty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 = V</a:t>
            </a:r>
            <a:r>
              <a:rPr lang="en-US" sz="2400" baseline="-25000" dirty="0">
                <a:latin typeface="+mj-lt"/>
              </a:rPr>
              <a:t>3</a:t>
            </a:r>
            <a:r>
              <a:rPr lang="en-US" sz="2400" dirty="0">
                <a:latin typeface="+mj-lt"/>
              </a:rPr>
              <a:t> ml of Na</a:t>
            </a:r>
            <a:r>
              <a:rPr lang="en-US" sz="2400" baseline="-25000" dirty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S</a:t>
            </a:r>
            <a:r>
              <a:rPr lang="en-US" sz="2400" baseline="-25000" dirty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O</a:t>
            </a:r>
            <a:r>
              <a:rPr lang="en-US" sz="2400" baseline="-25000" dirty="0">
                <a:latin typeface="+mj-lt"/>
              </a:rPr>
              <a:t>3</a:t>
            </a:r>
            <a:r>
              <a:rPr lang="en-US" sz="2400" dirty="0">
                <a:latin typeface="+mj-lt"/>
              </a:rPr>
              <a:t> which represent volume of Br</a:t>
            </a:r>
            <a:r>
              <a:rPr lang="en-US" sz="2400" baseline="-25000" dirty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 reacted with phenol</a:t>
            </a:r>
          </a:p>
          <a:p>
            <a:pPr algn="l" rtl="0">
              <a:buNone/>
            </a:pPr>
            <a:r>
              <a:rPr lang="en-US" sz="2400" dirty="0">
                <a:latin typeface="+mj-lt"/>
              </a:rPr>
              <a:t>   V</a:t>
            </a:r>
            <a:r>
              <a:rPr lang="en-US" sz="2400" baseline="-25000" dirty="0">
                <a:latin typeface="+mj-lt"/>
              </a:rPr>
              <a:t>3 </a:t>
            </a:r>
            <a:r>
              <a:rPr lang="en-US" sz="2400" dirty="0">
                <a:latin typeface="+mj-lt"/>
              </a:rPr>
              <a:t>× chemical factor   =            gm phenol/25 ml </a:t>
            </a:r>
          </a:p>
          <a:p>
            <a:pPr algn="l" rtl="0">
              <a:buNone/>
            </a:pPr>
            <a:r>
              <a:rPr lang="en-US" sz="2400" dirty="0">
                <a:latin typeface="+mj-lt"/>
              </a:rPr>
              <a:t>              0.001519</a:t>
            </a:r>
          </a:p>
          <a:p>
            <a:pPr algn="l" rtl="0"/>
            <a:endParaRPr lang="ar-IQ" sz="2400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Assay of phenol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A0044-D487-4165-9237-ADB9915CA959}" type="slidenum">
              <a:rPr lang="ar-IQ" smtClean="0"/>
              <a:pPr/>
              <a:t>11</a:t>
            </a:fld>
            <a:endParaRPr lang="ar-IQ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/>
              <a:t>Phenol assay depends on the principle of reaction between phenol(brown) and bromine water to give tribromophenol (white </a:t>
            </a:r>
            <a:r>
              <a:rPr lang="en-US" dirty="0" err="1"/>
              <a:t>ppt</a:t>
            </a:r>
            <a:r>
              <a:rPr lang="en-US" dirty="0"/>
              <a:t>)</a:t>
            </a:r>
          </a:p>
          <a:p>
            <a:pPr marL="0" indent="0" algn="l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0DC650-C151-4F42-8E48-4D847AC4D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379" y="4221088"/>
            <a:ext cx="8478684" cy="211026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A0044-D487-4165-9237-ADB9915CA959}" type="slidenum">
              <a:rPr lang="ar-IQ" smtClean="0"/>
              <a:pPr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2341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/>
              <a:t>A back titration is  done  which is a titration method where the concentration of an </a:t>
            </a:r>
            <a:r>
              <a:rPr lang="en-US" dirty="0" err="1"/>
              <a:t>analyte</a:t>
            </a:r>
            <a:r>
              <a:rPr lang="en-US" dirty="0"/>
              <a:t> is determined by reacting it with a known amount of excess reagent. The remaining excess reagent is then titrated with another, second reagent.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A0044-D487-4165-9237-ADB9915CA959}" type="slidenum">
              <a:rPr lang="ar-IQ" smtClean="0"/>
              <a:pPr/>
              <a:t>3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7757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857892"/>
          </a:xfrm>
        </p:spPr>
        <p:txBody>
          <a:bodyPr/>
          <a:lstStyle/>
          <a:p>
            <a:pPr algn="just" rtl="0"/>
            <a:r>
              <a:rPr lang="en-US" dirty="0"/>
              <a:t>Br2 solution, ( </a:t>
            </a:r>
            <a:r>
              <a:rPr lang="en-US" dirty="0" err="1"/>
              <a:t>Koppeschaar’s</a:t>
            </a:r>
            <a:r>
              <a:rPr lang="en-US" dirty="0"/>
              <a:t>  solution ), is produced by mixing potassium bromate, KBrO3, (</a:t>
            </a:r>
            <a:r>
              <a:rPr lang="en-US" sz="2800" dirty="0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baseline="30000" dirty="0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US" dirty="0"/>
              <a:t>std. soln. ) with an excess of potassium bromide, KBr, in acidified solutions.</a:t>
            </a:r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Assay of phenol</a:t>
            </a:r>
            <a:endParaRPr lang="ar-IQ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59C653-7CC9-4452-B16F-CA6E1756F8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3571438"/>
            <a:ext cx="6552728" cy="72008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A0044-D487-4165-9237-ADB9915CA959}" type="slidenum">
              <a:rPr lang="ar-IQ" smtClean="0"/>
              <a:pPr/>
              <a:t>4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71230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857892"/>
          </a:xfrm>
        </p:spPr>
        <p:txBody>
          <a:bodyPr>
            <a:normAutofit fontScale="92500" lnSpcReduction="20000"/>
          </a:bodyPr>
          <a:lstStyle/>
          <a:p>
            <a:pPr algn="just" rtl="0">
              <a:lnSpc>
                <a:spcPct val="150000"/>
              </a:lnSpc>
            </a:pPr>
            <a:r>
              <a:rPr lang="en-US" dirty="0">
                <a:latin typeface="+mj-lt"/>
              </a:rPr>
              <a:t>Using </a:t>
            </a:r>
            <a:r>
              <a:rPr lang="en-US" dirty="0" err="1">
                <a:latin typeface="+mj-lt"/>
              </a:rPr>
              <a:t>bromometric</a:t>
            </a:r>
            <a:r>
              <a:rPr lang="en-US" dirty="0">
                <a:latin typeface="+mj-lt"/>
              </a:rPr>
              <a:t> method which is a general method for all phenolic compounds for example, phenol.</a:t>
            </a:r>
          </a:p>
          <a:p>
            <a:pPr algn="just" rtl="0">
              <a:lnSpc>
                <a:spcPct val="150000"/>
              </a:lnSpc>
            </a:pPr>
            <a:r>
              <a:rPr lang="en-US" dirty="0">
                <a:latin typeface="+mj-lt"/>
              </a:rPr>
              <a:t>Phenols are assayed by using an excess of a standard solution of bromine (composed of KBr and KBrO</a:t>
            </a:r>
            <a:r>
              <a:rPr lang="en-US" sz="1800" dirty="0">
                <a:latin typeface="+mj-lt"/>
              </a:rPr>
              <a:t>3</a:t>
            </a:r>
            <a:r>
              <a:rPr lang="en-US" dirty="0">
                <a:latin typeface="+mj-lt"/>
              </a:rPr>
              <a:t>)</a:t>
            </a:r>
          </a:p>
          <a:p>
            <a:pPr algn="just" rtl="0">
              <a:lnSpc>
                <a:spcPct val="150000"/>
              </a:lnSpc>
            </a:pPr>
            <a:r>
              <a:rPr lang="en-US" dirty="0">
                <a:latin typeface="+mj-lt"/>
              </a:rPr>
              <a:t>The bromine is liberated after the addition of conc. HCl and the determination the excess unreacted bromine using potassium iodide (KI) and standard solution of sodium thiosulfate (Na</a:t>
            </a:r>
            <a:r>
              <a:rPr lang="en-US" baseline="-25000" dirty="0">
                <a:latin typeface="+mj-lt"/>
              </a:rPr>
              <a:t>2</a:t>
            </a:r>
            <a:r>
              <a:rPr lang="en-US" dirty="0">
                <a:latin typeface="+mj-lt"/>
              </a:rPr>
              <a:t>S</a:t>
            </a:r>
            <a:r>
              <a:rPr lang="en-US" baseline="-25000" dirty="0">
                <a:latin typeface="+mj-lt"/>
              </a:rPr>
              <a:t>2</a:t>
            </a:r>
            <a:r>
              <a:rPr lang="en-US" dirty="0">
                <a:latin typeface="+mj-lt"/>
              </a:rPr>
              <a:t>O</a:t>
            </a:r>
            <a:r>
              <a:rPr lang="en-US" baseline="-25000" dirty="0">
                <a:latin typeface="+mj-lt"/>
              </a:rPr>
              <a:t>3</a:t>
            </a:r>
            <a:r>
              <a:rPr lang="en-US" dirty="0">
                <a:latin typeface="+mj-lt"/>
              </a:rPr>
              <a:t>) </a:t>
            </a:r>
          </a:p>
          <a:p>
            <a:pPr algn="just" rtl="0"/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Assay of phenol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A0044-D487-4165-9237-ADB9915CA959}" type="slidenum">
              <a:rPr lang="ar-IQ" smtClean="0"/>
              <a:pPr/>
              <a:t>5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51060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5610244"/>
          </a:xfrm>
        </p:spPr>
        <p:txBody>
          <a:bodyPr/>
          <a:lstStyle/>
          <a:p>
            <a:pPr algn="l" rtl="0"/>
            <a:r>
              <a:rPr lang="en-US" sz="2800" dirty="0">
                <a:latin typeface="+mj-lt"/>
              </a:rPr>
              <a:t>First phenol reacts with bromine to form a white ppt. of 2,4,6-tribromophenol.</a:t>
            </a:r>
          </a:p>
          <a:p>
            <a:pPr algn="l" rtl="0">
              <a:lnSpc>
                <a:spcPct val="150000"/>
              </a:lnSpc>
            </a:pPr>
            <a:endParaRPr lang="en-US" sz="2800" dirty="0">
              <a:latin typeface="+mj-lt"/>
            </a:endParaRPr>
          </a:p>
          <a:p>
            <a:pPr algn="l" rtl="0"/>
            <a:endParaRPr lang="en-US" sz="2800" dirty="0">
              <a:latin typeface="+mj-lt"/>
            </a:endParaRPr>
          </a:p>
          <a:p>
            <a:pPr algn="l" rtl="0">
              <a:buNone/>
            </a:pPr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-214338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Assay of phenol</a:t>
            </a:r>
            <a:endParaRPr lang="ar-IQ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4159944"/>
              </p:ext>
            </p:extLst>
          </p:nvPr>
        </p:nvGraphicFramePr>
        <p:xfrm>
          <a:off x="390525" y="1838325"/>
          <a:ext cx="8078788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4783306" imgH="485775" progId="ChemDraw.Document.6.0">
                  <p:embed/>
                </p:oleObj>
              </mc:Choice>
              <mc:Fallback>
                <p:oleObj name="CS ChemDraw Drawing" r:id="rId2" imgW="4783306" imgH="485775" progId="ChemDraw.Document.6.0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525" y="1838325"/>
                        <a:ext cx="8078788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7951790"/>
              </p:ext>
            </p:extLst>
          </p:nvPr>
        </p:nvGraphicFramePr>
        <p:xfrm>
          <a:off x="357158" y="3429000"/>
          <a:ext cx="8286808" cy="32147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5579138" imgH="2372446" progId="ChemDraw.Document.6.0">
                  <p:embed/>
                </p:oleObj>
              </mc:Choice>
              <mc:Fallback>
                <p:oleObj name="CS ChemDraw Drawing" r:id="rId4" imgW="5579138" imgH="2372446" progId="ChemDraw.Document.6.0">
                  <p:embed/>
                  <p:pic>
                    <p:nvPicPr>
                      <p:cNvPr id="10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3429000"/>
                        <a:ext cx="8286808" cy="32147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A0044-D487-4165-9237-ADB9915CA959}" type="slidenum">
              <a:rPr lang="ar-IQ" smtClean="0"/>
              <a:pPr/>
              <a:t>6</a:t>
            </a:fld>
            <a:endParaRPr lang="ar-IQ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Assay of phenol</a:t>
            </a:r>
            <a:endParaRPr lang="ar-IQ" dirty="0"/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714348" y="1714488"/>
          <a:ext cx="7786742" cy="178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4824653" imgH="944498" progId="ChemDraw.Document.6.0">
                  <p:embed/>
                </p:oleObj>
              </mc:Choice>
              <mc:Fallback>
                <p:oleObj name="CS ChemDraw Drawing" r:id="rId2" imgW="4824653" imgH="944498" progId="ChemDraw.Document.6.0">
                  <p:embed/>
                  <p:pic>
                    <p:nvPicPr>
                      <p:cNvPr id="3379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48" y="1714488"/>
                        <a:ext cx="7786742" cy="178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785786" y="3643314"/>
          <a:ext cx="7715304" cy="1071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5336731" imgH="398962" progId="ChemDraw.Document.6.0">
                  <p:embed/>
                </p:oleObj>
              </mc:Choice>
              <mc:Fallback>
                <p:oleObj name="CS ChemDraw Drawing" r:id="rId4" imgW="5336731" imgH="398962" progId="ChemDraw.Document.6.0">
                  <p:embed/>
                  <p:pic>
                    <p:nvPicPr>
                      <p:cNvPr id="3379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786" y="3643314"/>
                        <a:ext cx="7715304" cy="10715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A0044-D487-4165-9237-ADB9915CA959}" type="slidenum">
              <a:rPr lang="ar-IQ" smtClean="0"/>
              <a:pPr/>
              <a:t>7</a:t>
            </a:fld>
            <a:endParaRPr lang="ar-IQ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 fontScale="92500"/>
          </a:bodyPr>
          <a:lstStyle/>
          <a:p>
            <a:pPr algn="just" rtl="0">
              <a:lnSpc>
                <a:spcPct val="150000"/>
              </a:lnSpc>
            </a:pPr>
            <a:r>
              <a:rPr lang="en-US" dirty="0">
                <a:latin typeface="+mj-lt"/>
              </a:rPr>
              <a:t>After the addition of KI, 5-10 ml of chloroform is added to dissolve the ppt. of tribromophenol which would otherwise interfere with clear observation of the end point, especially in the assay of old colored phenol.</a:t>
            </a:r>
          </a:p>
          <a:p>
            <a:pPr algn="just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blank determination is always performed simultaneously to account for the losses caused by the bromine as well as iodine vapors due to the interaction of excess bromine on potassium iodide.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0">
              <a:lnSpc>
                <a:spcPct val="150000"/>
              </a:lnSpc>
            </a:pPr>
            <a:endParaRPr lang="en-US" dirty="0">
              <a:latin typeface="+mj-lt"/>
            </a:endParaRPr>
          </a:p>
          <a:p>
            <a:pPr algn="just" rtl="0">
              <a:lnSpc>
                <a:spcPct val="150000"/>
              </a:lnSpc>
            </a:pPr>
            <a:endParaRPr lang="ar-IQ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Assay of phenol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A0044-D487-4165-9237-ADB9915CA959}" type="slidenum">
              <a:rPr lang="ar-IQ" smtClean="0"/>
              <a:pPr/>
              <a:t>8</a:t>
            </a:fld>
            <a:endParaRPr lang="ar-IQ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/>
          <a:lstStyle/>
          <a:p>
            <a:pPr algn="l" rtl="0"/>
            <a:r>
              <a:rPr lang="en-US" b="1" i="1" dirty="0">
                <a:latin typeface="+mj-lt"/>
              </a:rPr>
              <a:t>Calculation of chemical factor:</a:t>
            </a:r>
          </a:p>
          <a:p>
            <a:pPr algn="l" rtl="0"/>
            <a:r>
              <a:rPr lang="en-US" dirty="0">
                <a:latin typeface="+mj-lt"/>
              </a:rPr>
              <a:t> </a:t>
            </a:r>
            <a:r>
              <a:rPr lang="en-US" sz="2800" dirty="0">
                <a:latin typeface="+mj-lt"/>
              </a:rPr>
              <a:t>2 mole of Na</a:t>
            </a:r>
            <a:r>
              <a:rPr lang="en-US" sz="2800" baseline="-25000" dirty="0">
                <a:latin typeface="+mj-lt"/>
              </a:rPr>
              <a:t>2</a:t>
            </a:r>
            <a:r>
              <a:rPr lang="en-US" sz="2800" dirty="0">
                <a:latin typeface="+mj-lt"/>
              </a:rPr>
              <a:t>S</a:t>
            </a:r>
            <a:r>
              <a:rPr lang="en-US" sz="2800" baseline="-25000" dirty="0">
                <a:latin typeface="+mj-lt"/>
              </a:rPr>
              <a:t>2</a:t>
            </a:r>
            <a:r>
              <a:rPr lang="en-US" sz="2800" dirty="0">
                <a:latin typeface="+mj-lt"/>
              </a:rPr>
              <a:t>O</a:t>
            </a:r>
            <a:r>
              <a:rPr lang="en-US" sz="2800" baseline="-25000" dirty="0">
                <a:latin typeface="+mj-lt"/>
              </a:rPr>
              <a:t>3</a:t>
            </a:r>
            <a:r>
              <a:rPr lang="en-US" sz="2800" dirty="0">
                <a:latin typeface="+mj-lt"/>
              </a:rPr>
              <a:t> = 1mole of I</a:t>
            </a:r>
            <a:r>
              <a:rPr lang="en-US" sz="2800" baseline="-25000" dirty="0">
                <a:latin typeface="+mj-lt"/>
              </a:rPr>
              <a:t>2</a:t>
            </a:r>
            <a:r>
              <a:rPr lang="en-US" sz="2800" dirty="0">
                <a:latin typeface="+mj-lt"/>
              </a:rPr>
              <a:t> = 1 mole of Br</a:t>
            </a:r>
            <a:r>
              <a:rPr lang="en-US" sz="2800" baseline="-25000" dirty="0">
                <a:latin typeface="+mj-lt"/>
              </a:rPr>
              <a:t>2</a:t>
            </a:r>
            <a:endParaRPr lang="en-US" sz="2800" dirty="0">
              <a:latin typeface="+mj-lt"/>
            </a:endParaRPr>
          </a:p>
          <a:p>
            <a:pPr algn="l" rtl="0"/>
            <a:r>
              <a:rPr lang="en-US" sz="2800" dirty="0">
                <a:latin typeface="+mj-lt"/>
              </a:rPr>
              <a:t> So   6 mole of Na</a:t>
            </a:r>
            <a:r>
              <a:rPr lang="en-US" sz="2800" baseline="-25000" dirty="0">
                <a:latin typeface="+mj-lt"/>
              </a:rPr>
              <a:t>2</a:t>
            </a:r>
            <a:r>
              <a:rPr lang="en-US" sz="2800" dirty="0">
                <a:latin typeface="+mj-lt"/>
              </a:rPr>
              <a:t>S</a:t>
            </a:r>
            <a:r>
              <a:rPr lang="en-US" sz="2800" baseline="-25000" dirty="0">
                <a:latin typeface="+mj-lt"/>
              </a:rPr>
              <a:t>2</a:t>
            </a:r>
            <a:r>
              <a:rPr lang="en-US" sz="2800" dirty="0">
                <a:latin typeface="+mj-lt"/>
              </a:rPr>
              <a:t>O</a:t>
            </a:r>
            <a:r>
              <a:rPr lang="en-US" sz="2800" baseline="-25000" dirty="0">
                <a:latin typeface="+mj-lt"/>
              </a:rPr>
              <a:t>3</a:t>
            </a:r>
            <a:r>
              <a:rPr lang="en-US" sz="2800" dirty="0">
                <a:latin typeface="+mj-lt"/>
              </a:rPr>
              <a:t> = 3mole of I</a:t>
            </a:r>
            <a:r>
              <a:rPr lang="en-US" sz="2800" baseline="-25000" dirty="0">
                <a:latin typeface="+mj-lt"/>
              </a:rPr>
              <a:t>2</a:t>
            </a:r>
            <a:r>
              <a:rPr lang="en-US" sz="2800" dirty="0">
                <a:latin typeface="+mj-lt"/>
              </a:rPr>
              <a:t> = 3 mole of Br</a:t>
            </a:r>
            <a:r>
              <a:rPr lang="en-US" sz="2800" baseline="-25000" dirty="0">
                <a:latin typeface="+mj-lt"/>
              </a:rPr>
              <a:t>2</a:t>
            </a:r>
            <a:r>
              <a:rPr lang="en-US" sz="2800" dirty="0">
                <a:latin typeface="+mj-lt"/>
              </a:rPr>
              <a:t>= 1 mole of phenol </a:t>
            </a:r>
          </a:p>
          <a:p>
            <a:pPr algn="l" rtl="0"/>
            <a:r>
              <a:rPr lang="en-US" sz="2800" dirty="0">
                <a:latin typeface="+mj-lt"/>
              </a:rPr>
              <a:t>6 eq. wt. of Na</a:t>
            </a:r>
            <a:r>
              <a:rPr lang="en-US" sz="2800" baseline="-25000" dirty="0">
                <a:latin typeface="+mj-lt"/>
              </a:rPr>
              <a:t>2</a:t>
            </a:r>
            <a:r>
              <a:rPr lang="en-US" sz="2800" dirty="0">
                <a:latin typeface="+mj-lt"/>
              </a:rPr>
              <a:t>S</a:t>
            </a:r>
            <a:r>
              <a:rPr lang="en-US" sz="2800" baseline="-25000" dirty="0">
                <a:latin typeface="+mj-lt"/>
              </a:rPr>
              <a:t>2</a:t>
            </a:r>
            <a:r>
              <a:rPr lang="en-US" sz="2800" dirty="0">
                <a:latin typeface="+mj-lt"/>
              </a:rPr>
              <a:t>O</a:t>
            </a:r>
            <a:r>
              <a:rPr lang="en-US" sz="2800" baseline="-25000" dirty="0">
                <a:latin typeface="+mj-lt"/>
              </a:rPr>
              <a:t>3</a:t>
            </a:r>
            <a:r>
              <a:rPr lang="en-US" sz="2800" dirty="0">
                <a:latin typeface="+mj-lt"/>
              </a:rPr>
              <a:t> = 6 eq. wt.  I</a:t>
            </a:r>
            <a:r>
              <a:rPr lang="en-US" sz="2800" baseline="-25000" dirty="0">
                <a:latin typeface="+mj-lt"/>
              </a:rPr>
              <a:t>2</a:t>
            </a:r>
            <a:r>
              <a:rPr lang="en-US" sz="2800" dirty="0">
                <a:latin typeface="+mj-lt"/>
              </a:rPr>
              <a:t> = 6 eq. wt. of Br</a:t>
            </a:r>
            <a:r>
              <a:rPr lang="en-US" sz="2800" baseline="-25000" dirty="0">
                <a:latin typeface="+mj-lt"/>
              </a:rPr>
              <a:t>2</a:t>
            </a:r>
            <a:r>
              <a:rPr lang="en-US" sz="2800" dirty="0">
                <a:latin typeface="+mj-lt"/>
              </a:rPr>
              <a:t>=1 eq. wt. of phenol</a:t>
            </a:r>
          </a:p>
          <a:p>
            <a:pPr algn="l" rtl="0"/>
            <a:r>
              <a:rPr lang="en-US" sz="2800" dirty="0">
                <a:latin typeface="+mj-lt"/>
              </a:rPr>
              <a:t>6 × 1000 ml of 1 N   Br</a:t>
            </a:r>
            <a:r>
              <a:rPr lang="en-US" sz="2800" baseline="-25000" dirty="0">
                <a:latin typeface="+mj-lt"/>
              </a:rPr>
              <a:t>2 </a:t>
            </a:r>
            <a:r>
              <a:rPr lang="en-US" sz="2800" dirty="0">
                <a:latin typeface="+mj-lt"/>
              </a:rPr>
              <a:t>= 94.11 gm of phenol</a:t>
            </a:r>
          </a:p>
          <a:p>
            <a:pPr algn="l" rtl="0"/>
            <a:r>
              <a:rPr lang="en-US" sz="2800" dirty="0">
                <a:latin typeface="+mj-lt"/>
              </a:rPr>
              <a:t>6000 ml of 0.1 N Br</a:t>
            </a:r>
            <a:r>
              <a:rPr lang="en-US" sz="2800" baseline="-25000" dirty="0">
                <a:latin typeface="+mj-lt"/>
              </a:rPr>
              <a:t>2</a:t>
            </a:r>
            <a:r>
              <a:rPr lang="en-US" sz="2800" dirty="0">
                <a:latin typeface="+mj-lt"/>
              </a:rPr>
              <a:t> = 9.411 gm of phenol</a:t>
            </a:r>
          </a:p>
          <a:p>
            <a:pPr algn="l" rtl="0"/>
            <a:r>
              <a:rPr lang="en-US" sz="2800" dirty="0">
                <a:latin typeface="+mj-lt"/>
              </a:rPr>
              <a:t>1 ml of 0.1 N Br</a:t>
            </a:r>
            <a:r>
              <a:rPr lang="en-US" sz="2800" baseline="-25000" dirty="0">
                <a:latin typeface="+mj-lt"/>
              </a:rPr>
              <a:t>2</a:t>
            </a:r>
            <a:r>
              <a:rPr lang="en-US" sz="2800" dirty="0">
                <a:latin typeface="+mj-lt"/>
              </a:rPr>
              <a:t> =   9.411/6000 = 0.001569 gm phenol.</a:t>
            </a:r>
            <a:endParaRPr lang="ar-IQ" sz="2800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algn="ctr" rtl="0"/>
            <a:r>
              <a:rPr lang="en-US" dirty="0"/>
              <a:t>Assay of phenol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A0044-D487-4165-9237-ADB9915CA959}" type="slidenum">
              <a:rPr lang="ar-IQ" smtClean="0"/>
              <a:pPr/>
              <a:t>9</a:t>
            </a:fld>
            <a:endParaRPr lang="ar-IQ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6112</TotalTime>
  <Words>608</Words>
  <Application>Microsoft Office PowerPoint</Application>
  <PresentationFormat>On-screen Show (4:3)</PresentationFormat>
  <Paragraphs>54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Assay of phenol  2022-2023</vt:lpstr>
      <vt:lpstr>PowerPoint Presentation</vt:lpstr>
      <vt:lpstr>PowerPoint Presentation</vt:lpstr>
      <vt:lpstr>Assay of phenol</vt:lpstr>
      <vt:lpstr>Assay of phenol</vt:lpstr>
      <vt:lpstr>Assay of phenol</vt:lpstr>
      <vt:lpstr>Assay of phenol</vt:lpstr>
      <vt:lpstr>Assay of phenol</vt:lpstr>
      <vt:lpstr>Assay of phenol</vt:lpstr>
      <vt:lpstr>Assay of phenol</vt:lpstr>
      <vt:lpstr>Assay of phenol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Cannizaro reaction</dc:title>
  <dc:creator>Gigabyte</dc:creator>
  <cp:lastModifiedBy>Mazen Mhmd</cp:lastModifiedBy>
  <cp:revision>73</cp:revision>
  <dcterms:created xsi:type="dcterms:W3CDTF">2012-02-17T15:00:43Z</dcterms:created>
  <dcterms:modified xsi:type="dcterms:W3CDTF">2025-09-22T09:28:17Z</dcterms:modified>
</cp:coreProperties>
</file>