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 id="258" r:id="rId4"/>
    <p:sldId id="259" r:id="rId5"/>
    <p:sldId id="260" r:id="rId6"/>
    <p:sldId id="261" r:id="rId7"/>
    <p:sldId id="281" r:id="rId8"/>
    <p:sldId id="282" r:id="rId9"/>
    <p:sldId id="262" r:id="rId10"/>
    <p:sldId id="263" r:id="rId11"/>
    <p:sldId id="264" r:id="rId12"/>
    <p:sldId id="265" r:id="rId13"/>
    <p:sldId id="266" r:id="rId14"/>
    <p:sldId id="267" r:id="rId15"/>
    <p:sldId id="270" r:id="rId16"/>
    <p:sldId id="271" r:id="rId17"/>
    <p:sldId id="273" r:id="rId18"/>
    <p:sldId id="274" r:id="rId19"/>
    <p:sldId id="275" r:id="rId20"/>
    <p:sldId id="277" r:id="rId21"/>
    <p:sldId id="278" r:id="rId22"/>
    <p:sldId id="283" r:id="rId2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24" autoAdjust="0"/>
  </p:normalViewPr>
  <p:slideViewPr>
    <p:cSldViewPr>
      <p:cViewPr varScale="1">
        <p:scale>
          <a:sx n="66" d="100"/>
          <a:sy n="66" d="100"/>
        </p:scale>
        <p:origin x="1422" y="60"/>
      </p:cViewPr>
      <p:guideLst>
        <p:guide orient="horz" pos="2160"/>
        <p:guide pos="2880"/>
      </p:guideLst>
    </p:cSldViewPr>
  </p:slideViewPr>
  <p:outlineViewPr>
    <p:cViewPr>
      <p:scale>
        <a:sx n="33" d="100"/>
        <a:sy n="33" d="100"/>
      </p:scale>
      <p:origin x="12" y="1480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theme" Target="theme/theme1.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viewProps" Target="view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presProps" Target="pres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55602390-8C7A-4C54-93E0-C89CBA6FFD01}" type="datetimeFigureOut">
              <a:rPr lang="ar-SA" smtClean="0"/>
              <a:pPr/>
              <a:t>30/03/1447</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44659B89-2517-4C63-A984-EDEC994A1B02}"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5602390-8C7A-4C54-93E0-C89CBA6FFD01}" type="datetimeFigureOut">
              <a:rPr lang="ar-SA" smtClean="0"/>
              <a:pPr/>
              <a:t>30/03/1447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44659B89-2517-4C63-A984-EDEC994A1B02}"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5602390-8C7A-4C54-93E0-C89CBA6FFD01}" type="datetimeFigureOut">
              <a:rPr lang="ar-SA" smtClean="0"/>
              <a:pPr/>
              <a:t>30/03/1447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44659B89-2517-4C63-A984-EDEC994A1B02}"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5602390-8C7A-4C54-93E0-C89CBA6FFD01}" type="datetimeFigureOut">
              <a:rPr lang="ar-SA" smtClean="0"/>
              <a:pPr/>
              <a:t>30/03/1447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44659B89-2517-4C63-A984-EDEC994A1B02}"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55602390-8C7A-4C54-93E0-C89CBA6FFD01}" type="datetimeFigureOut">
              <a:rPr lang="ar-SA" smtClean="0"/>
              <a:pPr/>
              <a:t>30/03/1447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44659B89-2517-4C63-A984-EDEC994A1B02}"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5602390-8C7A-4C54-93E0-C89CBA6FFD01}" type="datetimeFigureOut">
              <a:rPr lang="ar-SA" smtClean="0"/>
              <a:pPr/>
              <a:t>30/03/1447</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44659B89-2517-4C63-A984-EDEC994A1B02}"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55602390-8C7A-4C54-93E0-C89CBA6FFD01}" type="datetimeFigureOut">
              <a:rPr lang="ar-SA" smtClean="0"/>
              <a:pPr/>
              <a:t>30/03/1447</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44659B89-2517-4C63-A984-EDEC994A1B02}"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55602390-8C7A-4C54-93E0-C89CBA6FFD01}" type="datetimeFigureOut">
              <a:rPr lang="ar-SA" smtClean="0"/>
              <a:pPr/>
              <a:t>30/03/1447</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44659B89-2517-4C63-A984-EDEC994A1B02}"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602390-8C7A-4C54-93E0-C89CBA6FFD01}" type="datetimeFigureOut">
              <a:rPr lang="ar-SA" smtClean="0"/>
              <a:pPr/>
              <a:t>30/03/1447</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44659B89-2517-4C63-A984-EDEC994A1B02}"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5602390-8C7A-4C54-93E0-C89CBA6FFD01}" type="datetimeFigureOut">
              <a:rPr lang="ar-SA" smtClean="0"/>
              <a:pPr/>
              <a:t>30/03/1447</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44659B89-2517-4C63-A984-EDEC994A1B02}"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55602390-8C7A-4C54-93E0-C89CBA6FFD01}" type="datetimeFigureOut">
              <a:rPr lang="ar-SA" smtClean="0"/>
              <a:pPr/>
              <a:t>30/03/1447</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44659B89-2517-4C63-A984-EDEC994A1B02}" type="slidenum">
              <a:rPr lang="ar-SA" smtClean="0"/>
              <a:pPr/>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5602390-8C7A-4C54-93E0-C89CBA6FFD01}" type="datetimeFigureOut">
              <a:rPr lang="ar-SA" smtClean="0"/>
              <a:pPr/>
              <a:t>30/03/1447</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4659B89-2517-4C63-A984-EDEC994A1B02}" type="slidenum">
              <a:rPr lang="ar-SA" smtClean="0"/>
              <a:pPr/>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image" Target="../media/image6.gif"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image" Target="../media/image7.gif"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2" Type="http://schemas.openxmlformats.org/officeDocument/2006/relationships/image" Target="../media/image8.gif"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2" Type="http://schemas.openxmlformats.org/officeDocument/2006/relationships/image" Target="../media/image9.gif" /><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2.gif"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3.gif"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3" Type="http://schemas.openxmlformats.org/officeDocument/2006/relationships/image" Target="../media/image5.gif" /><Relationship Id="rId2" Type="http://schemas.openxmlformats.org/officeDocument/2006/relationships/image" Target="../media/image4.gif"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620688"/>
            <a:ext cx="7851648" cy="2520280"/>
          </a:xfrm>
        </p:spPr>
        <p:txBody>
          <a:bodyPr>
            <a:normAutofit fontScale="90000"/>
          </a:bodyPr>
          <a:lstStyle/>
          <a:p>
            <a:pPr algn="ctr" rtl="0"/>
            <a:r>
              <a:rPr lang="en-US" dirty="0">
                <a:solidFill>
                  <a:srgbClr val="C00000"/>
                </a:solidFill>
              </a:rPr>
              <a:t>Advanced pharmaceutical analysis </a:t>
            </a:r>
            <a:br>
              <a:rPr lang="en-US" dirty="0">
                <a:solidFill>
                  <a:srgbClr val="C00000"/>
                </a:solidFill>
              </a:rPr>
            </a:br>
            <a:endParaRPr lang="ar-SA" dirty="0">
              <a:solidFill>
                <a:srgbClr val="C00000"/>
              </a:solidFill>
            </a:endParaRPr>
          </a:p>
        </p:txBody>
      </p:sp>
      <p:sp>
        <p:nvSpPr>
          <p:cNvPr id="3" name="Subtitle 2"/>
          <p:cNvSpPr>
            <a:spLocks noGrp="1"/>
          </p:cNvSpPr>
          <p:nvPr>
            <p:ph type="subTitle" idx="1"/>
          </p:nvPr>
        </p:nvSpPr>
        <p:spPr/>
        <p:txBody>
          <a:bodyPr>
            <a:normAutofit/>
          </a:bodyPr>
          <a:lstStyle/>
          <a:p>
            <a:pPr algn="ctr"/>
            <a:r>
              <a:rPr lang="en-US" sz="4000" dirty="0">
                <a:solidFill>
                  <a:srgbClr val="FFFF00"/>
                </a:solidFill>
              </a:rPr>
              <a:t>Using instruments</a:t>
            </a:r>
            <a:endParaRPr lang="ar-SA" sz="4000" dirty="0">
              <a:solidFill>
                <a:srgbClr val="FFFF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764704"/>
            <a:ext cx="8229600" cy="58018"/>
          </a:xfrm>
        </p:spPr>
        <p:txBody>
          <a:bodyPr>
            <a:normAutofit fontScale="90000"/>
          </a:bodyPr>
          <a:lstStyle/>
          <a:p>
            <a:r>
              <a:rPr lang="en-US" b="1" dirty="0">
                <a:solidFill>
                  <a:srgbClr val="FF0000"/>
                </a:solidFill>
              </a:rPr>
              <a:t>The principle</a:t>
            </a:r>
            <a:endParaRPr lang="ar-SA" dirty="0">
              <a:solidFill>
                <a:srgbClr val="FF0000"/>
              </a:solidFill>
            </a:endParaRPr>
          </a:p>
        </p:txBody>
      </p:sp>
      <p:sp>
        <p:nvSpPr>
          <p:cNvPr id="3" name="Content Placeholder 2"/>
          <p:cNvSpPr>
            <a:spLocks noGrp="1"/>
          </p:cNvSpPr>
          <p:nvPr>
            <p:ph idx="1"/>
          </p:nvPr>
        </p:nvSpPr>
        <p:spPr>
          <a:xfrm>
            <a:off x="539552" y="1052736"/>
            <a:ext cx="8229600" cy="5577483"/>
          </a:xfrm>
        </p:spPr>
        <p:txBody>
          <a:bodyPr>
            <a:normAutofit/>
          </a:bodyPr>
          <a:lstStyle/>
          <a:p>
            <a:pPr algn="just" rtl="0"/>
            <a:r>
              <a:rPr lang="en-US" dirty="0"/>
              <a:t>For absorption to occur within this region of spectrum the compounds should be </a:t>
            </a:r>
            <a:r>
              <a:rPr lang="en-US" b="1" dirty="0">
                <a:solidFill>
                  <a:srgbClr val="FF0000"/>
                </a:solidFill>
              </a:rPr>
              <a:t>conjugated systems or aromatic compounds</a:t>
            </a:r>
            <a:r>
              <a:rPr lang="en-US" dirty="0"/>
              <a:t> while saturated hydrocarbons show no absorption in this region so they can be used as solvents e.g. </a:t>
            </a:r>
            <a:r>
              <a:rPr lang="en-US" dirty="0" err="1"/>
              <a:t>cyclohexane</a:t>
            </a:r>
            <a:r>
              <a:rPr lang="en-US" dirty="0"/>
              <a:t>, n- hexane. </a:t>
            </a:r>
          </a:p>
          <a:p>
            <a:pPr algn="just" rtl="0"/>
            <a:r>
              <a:rPr lang="en-US" dirty="0"/>
              <a:t>Some inorganic species are colored and show absorption within the visible region e.g. chromic nitrate.</a:t>
            </a:r>
          </a:p>
          <a:p>
            <a:pPr algn="just" rtl="0"/>
            <a:r>
              <a:rPr lang="en-US" dirty="0"/>
              <a:t>Absorption spectra in the ultraviolet and visible regions are due to energy transitions of both </a:t>
            </a:r>
            <a:r>
              <a:rPr lang="en-US" b="1" dirty="0">
                <a:solidFill>
                  <a:srgbClr val="FF0000"/>
                </a:solidFill>
              </a:rPr>
              <a:t>bonding and nonbonding </a:t>
            </a:r>
            <a:r>
              <a:rPr lang="en-US" b="1" i="1" dirty="0">
                <a:solidFill>
                  <a:srgbClr val="FF0000"/>
                </a:solidFill>
              </a:rPr>
              <a:t>outer</a:t>
            </a:r>
            <a:r>
              <a:rPr lang="en-US" b="1" dirty="0">
                <a:solidFill>
                  <a:srgbClr val="FF0000"/>
                </a:solidFill>
              </a:rPr>
              <a:t> electrons </a:t>
            </a:r>
            <a:r>
              <a:rPr lang="en-US" dirty="0"/>
              <a:t>of the molecule.</a:t>
            </a:r>
            <a:endParaRPr lang="ar-S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980728"/>
            <a:ext cx="8229600" cy="202034"/>
          </a:xfrm>
        </p:spPr>
        <p:txBody>
          <a:bodyPr>
            <a:normAutofit fontScale="90000"/>
          </a:bodyPr>
          <a:lstStyle/>
          <a:p>
            <a:r>
              <a:rPr lang="en-US" b="1" dirty="0">
                <a:solidFill>
                  <a:srgbClr val="FF0000"/>
                </a:solidFill>
              </a:rPr>
              <a:t>The principle</a:t>
            </a:r>
            <a:endParaRPr lang="ar-SA" b="1" dirty="0">
              <a:solidFill>
                <a:srgbClr val="FF0000"/>
              </a:solidFill>
            </a:endParaRPr>
          </a:p>
        </p:txBody>
      </p:sp>
      <p:sp>
        <p:nvSpPr>
          <p:cNvPr id="3" name="Content Placeholder 2"/>
          <p:cNvSpPr>
            <a:spLocks noGrp="1"/>
          </p:cNvSpPr>
          <p:nvPr>
            <p:ph idx="1"/>
          </p:nvPr>
        </p:nvSpPr>
        <p:spPr>
          <a:xfrm>
            <a:off x="467544" y="1556792"/>
            <a:ext cx="8229600" cy="4857403"/>
          </a:xfrm>
        </p:spPr>
        <p:txBody>
          <a:bodyPr/>
          <a:lstStyle/>
          <a:p>
            <a:pPr algn="just" rtl="0"/>
            <a:r>
              <a:rPr lang="en-US" dirty="0"/>
              <a:t>An electron is excited from a full orbital </a:t>
            </a:r>
            <a:r>
              <a:rPr lang="en-US" b="1" dirty="0">
                <a:solidFill>
                  <a:srgbClr val="FF0000"/>
                </a:solidFill>
              </a:rPr>
              <a:t>(low energy ground state orbital)</a:t>
            </a:r>
            <a:r>
              <a:rPr lang="en-US" dirty="0"/>
              <a:t> into an empty anti-bonding orbital </a:t>
            </a:r>
            <a:r>
              <a:rPr lang="en-US" b="1" dirty="0">
                <a:solidFill>
                  <a:srgbClr val="FF0000"/>
                </a:solidFill>
              </a:rPr>
              <a:t>(high energy excited state orbital)</a:t>
            </a:r>
            <a:r>
              <a:rPr lang="en-US" dirty="0"/>
              <a:t>. Each jump takes energy from the light, and a big jump obviously needs more energy than a small one. Each wavelength of light has a particular energy associated with it.</a:t>
            </a:r>
          </a:p>
          <a:p>
            <a:pPr algn="l" rtl="0"/>
            <a:endParaRPr lang="ar-S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229600" cy="1143000"/>
          </a:xfrm>
        </p:spPr>
        <p:txBody>
          <a:bodyPr>
            <a:normAutofit/>
          </a:bodyPr>
          <a:lstStyle/>
          <a:p>
            <a:r>
              <a:rPr lang="en-US" sz="4400" b="1" dirty="0">
                <a:solidFill>
                  <a:srgbClr val="FF0000"/>
                </a:solidFill>
              </a:rPr>
              <a:t>The principle</a:t>
            </a:r>
            <a:endParaRPr lang="ar-SA" sz="4400" b="1" dirty="0">
              <a:solidFill>
                <a:srgbClr val="FF0000"/>
              </a:solidFill>
            </a:endParaRPr>
          </a:p>
        </p:txBody>
      </p:sp>
      <p:pic>
        <p:nvPicPr>
          <p:cNvPr id="4" name="Content Placeholder 3" descr="C:\Users\abd\uv visible\UV-visible absorption spectra_files\jumps.gif"/>
          <p:cNvPicPr>
            <a:picLocks noGrp="1"/>
          </p:cNvPicPr>
          <p:nvPr>
            <p:ph idx="1"/>
          </p:nvPr>
        </p:nvPicPr>
        <p:blipFill>
          <a:blip r:embed="rId2" cstate="print"/>
          <a:srcRect/>
          <a:stretch>
            <a:fillRect/>
          </a:stretch>
        </p:blipFill>
        <p:spPr bwMode="auto">
          <a:xfrm>
            <a:off x="539552" y="1628800"/>
            <a:ext cx="8136904" cy="4248472"/>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130026"/>
          </a:xfrm>
        </p:spPr>
        <p:txBody>
          <a:bodyPr>
            <a:normAutofit fontScale="90000"/>
          </a:bodyPr>
          <a:lstStyle/>
          <a:p>
            <a:r>
              <a:rPr lang="en-US" b="1" dirty="0">
                <a:solidFill>
                  <a:srgbClr val="FF0000"/>
                </a:solidFill>
              </a:rPr>
              <a:t>The principle</a:t>
            </a:r>
            <a:endParaRPr lang="ar-SA" dirty="0">
              <a:solidFill>
                <a:srgbClr val="FF0000"/>
              </a:solidFill>
            </a:endParaRPr>
          </a:p>
        </p:txBody>
      </p:sp>
      <p:sp>
        <p:nvSpPr>
          <p:cNvPr id="3" name="Content Placeholder 2"/>
          <p:cNvSpPr>
            <a:spLocks noGrp="1"/>
          </p:cNvSpPr>
          <p:nvPr>
            <p:ph idx="1"/>
          </p:nvPr>
        </p:nvSpPr>
        <p:spPr>
          <a:xfrm>
            <a:off x="539552" y="809328"/>
            <a:ext cx="8229600" cy="6048672"/>
          </a:xfrm>
        </p:spPr>
        <p:txBody>
          <a:bodyPr>
            <a:normAutofit/>
          </a:bodyPr>
          <a:lstStyle/>
          <a:p>
            <a:pPr lvl="0" algn="just" rtl="0"/>
            <a:r>
              <a:rPr lang="en-US" dirty="0"/>
              <a:t>Electrons in </a:t>
            </a:r>
            <a:r>
              <a:rPr lang="en-US" b="1" dirty="0">
                <a:solidFill>
                  <a:srgbClr val="FF0000"/>
                </a:solidFill>
              </a:rPr>
              <a:t>σ bonds </a:t>
            </a:r>
            <a:r>
              <a:rPr lang="en-US" dirty="0"/>
              <a:t>(a single covalent bond) are tightly bound and radiation of high energy (short wave length) is needed to excite them.</a:t>
            </a:r>
          </a:p>
          <a:p>
            <a:pPr lvl="0" algn="just" rtl="0"/>
            <a:r>
              <a:rPr lang="en-US" dirty="0"/>
              <a:t>Certain atoms like N, O, and halogens have </a:t>
            </a:r>
            <a:r>
              <a:rPr lang="en-US" b="1" dirty="0">
                <a:solidFill>
                  <a:srgbClr val="FF0000"/>
                </a:solidFill>
              </a:rPr>
              <a:t>non bonding electrons (lone pair) </a:t>
            </a:r>
            <a:r>
              <a:rPr lang="en-US" dirty="0"/>
              <a:t>that are less tightly bound than the previous and can be excited at a lower energy (longer wave length) radiation.</a:t>
            </a:r>
          </a:p>
          <a:p>
            <a:pPr lvl="0" algn="just" rtl="0"/>
            <a:r>
              <a:rPr lang="en-US" dirty="0"/>
              <a:t>Electrons in double or triple bonds </a:t>
            </a:r>
            <a:r>
              <a:rPr lang="en-US" b="1" dirty="0">
                <a:solidFill>
                  <a:srgbClr val="FF0000"/>
                </a:solidFill>
              </a:rPr>
              <a:t>(π electrons) </a:t>
            </a:r>
            <a:r>
              <a:rPr lang="en-US" dirty="0"/>
              <a:t>are easy to be excited (loosely bound) and in compounds that contain series of alternating double bonds (</a:t>
            </a:r>
            <a:r>
              <a:rPr lang="en-US" b="1" dirty="0">
                <a:solidFill>
                  <a:srgbClr val="FF0000"/>
                </a:solidFill>
              </a:rPr>
              <a:t>conjugated systems</a:t>
            </a:r>
            <a:r>
              <a:rPr lang="en-US" dirty="0"/>
              <a:t>), the π electrons are delocalized due to resonance and require less energy for excitation (longer wave length).  </a:t>
            </a:r>
          </a:p>
          <a:p>
            <a:pPr algn="l" rtl="0"/>
            <a:endParaRPr lang="ar-S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en-US" b="1" dirty="0">
                <a:solidFill>
                  <a:srgbClr val="FF0000"/>
                </a:solidFill>
              </a:rPr>
              <a:t>Visible light</a:t>
            </a:r>
            <a:endParaRPr lang="ar-SA" b="1" dirty="0">
              <a:solidFill>
                <a:srgbClr val="FF0000"/>
              </a:solidFill>
            </a:endParaRPr>
          </a:p>
        </p:txBody>
      </p:sp>
      <p:sp>
        <p:nvSpPr>
          <p:cNvPr id="3" name="Content Placeholder 2"/>
          <p:cNvSpPr>
            <a:spLocks noGrp="1"/>
          </p:cNvSpPr>
          <p:nvPr>
            <p:ph idx="1"/>
          </p:nvPr>
        </p:nvSpPr>
        <p:spPr>
          <a:xfrm>
            <a:off x="457200" y="908720"/>
            <a:ext cx="8229600" cy="5760640"/>
          </a:xfrm>
        </p:spPr>
        <p:txBody>
          <a:bodyPr/>
          <a:lstStyle/>
          <a:p>
            <a:pPr algn="just" rtl="0"/>
            <a:r>
              <a:rPr lang="en-US" sz="2800" dirty="0"/>
              <a:t>White light is a combination of lights of different wavelengths in the visible spectrum. Passing white light through a prism splits it up into the several colors of light observed in the visible spectrum between 400 nm and 780 nm.</a:t>
            </a:r>
          </a:p>
          <a:p>
            <a:pPr algn="just" rtl="0">
              <a:buNone/>
            </a:pPr>
            <a:endParaRPr lang="en-US" sz="2800" dirty="0"/>
          </a:p>
          <a:p>
            <a:pPr algn="l" rtl="0"/>
            <a:endParaRPr lang="ar-SA" dirty="0"/>
          </a:p>
        </p:txBody>
      </p:sp>
      <p:pic>
        <p:nvPicPr>
          <p:cNvPr id="4" name="Picture 3" descr="C:\Users\abd\uv visible\UV-Visible Spectroscopy_files\prism2.gif"/>
          <p:cNvPicPr/>
          <p:nvPr/>
        </p:nvPicPr>
        <p:blipFill>
          <a:blip r:embed="rId2" cstate="print"/>
          <a:srcRect/>
          <a:stretch>
            <a:fillRect/>
          </a:stretch>
        </p:blipFill>
        <p:spPr bwMode="auto">
          <a:xfrm>
            <a:off x="2428860" y="3357562"/>
            <a:ext cx="5688632" cy="3168352"/>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normAutofit fontScale="90000"/>
          </a:bodyPr>
          <a:lstStyle/>
          <a:p>
            <a:r>
              <a:rPr lang="en-US" b="1" dirty="0">
                <a:solidFill>
                  <a:srgbClr val="FF0000"/>
                </a:solidFill>
              </a:rPr>
              <a:t>Absorption spectrum</a:t>
            </a:r>
            <a:endParaRPr lang="ar-SA" dirty="0">
              <a:solidFill>
                <a:srgbClr val="FF0000"/>
              </a:solidFill>
            </a:endParaRPr>
          </a:p>
        </p:txBody>
      </p:sp>
      <p:sp>
        <p:nvSpPr>
          <p:cNvPr id="3" name="Content Placeholder 2"/>
          <p:cNvSpPr>
            <a:spLocks noGrp="1"/>
          </p:cNvSpPr>
          <p:nvPr>
            <p:ph idx="1"/>
          </p:nvPr>
        </p:nvSpPr>
        <p:spPr>
          <a:xfrm>
            <a:off x="457200" y="836712"/>
            <a:ext cx="8229600" cy="5289451"/>
          </a:xfrm>
        </p:spPr>
        <p:txBody>
          <a:bodyPr>
            <a:normAutofit/>
          </a:bodyPr>
          <a:lstStyle/>
          <a:p>
            <a:pPr algn="just" rtl="0"/>
            <a:r>
              <a:rPr lang="en-US" sz="2800" dirty="0"/>
              <a:t>It is a spectrum of absorbance versus wave length or transmittance versus wave length.</a:t>
            </a:r>
          </a:p>
          <a:p>
            <a:pPr algn="just" rtl="0"/>
            <a:r>
              <a:rPr lang="en-US" sz="2800" dirty="0"/>
              <a:t>An example of simple UV-visible absorption spectrum for buta-1,3-diene is shown below. Absorbance (on the vertical axis) is just a measure of the amount of light absorbed. The higher the value, the more of a particular wavelength is being absorbed.</a:t>
            </a:r>
          </a:p>
          <a:p>
            <a:pPr algn="l" rtl="0"/>
            <a:endParaRPr lang="ar-SA" dirty="0"/>
          </a:p>
        </p:txBody>
      </p:sp>
      <p:pic>
        <p:nvPicPr>
          <p:cNvPr id="4" name="Picture 3" descr="C:\Users\abd\uv visible\UV-visible absorption spectra_files\specbutadiene.gif"/>
          <p:cNvPicPr/>
          <p:nvPr/>
        </p:nvPicPr>
        <p:blipFill>
          <a:blip r:embed="rId2" cstate="print"/>
          <a:srcRect/>
          <a:stretch>
            <a:fillRect/>
          </a:stretch>
        </p:blipFill>
        <p:spPr bwMode="auto">
          <a:xfrm>
            <a:off x="2483768" y="4077072"/>
            <a:ext cx="5904656" cy="2780928"/>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504056"/>
          </a:xfrm>
        </p:spPr>
        <p:txBody>
          <a:bodyPr>
            <a:normAutofit fontScale="90000"/>
          </a:bodyPr>
          <a:lstStyle/>
          <a:p>
            <a:r>
              <a:rPr lang="en-US" b="1" dirty="0">
                <a:solidFill>
                  <a:srgbClr val="FF0000"/>
                </a:solidFill>
              </a:rPr>
              <a:t>Definitions </a:t>
            </a:r>
            <a:endParaRPr lang="ar-SA" b="1" dirty="0">
              <a:solidFill>
                <a:srgbClr val="FF0000"/>
              </a:solidFill>
            </a:endParaRPr>
          </a:p>
        </p:txBody>
      </p:sp>
      <p:sp>
        <p:nvSpPr>
          <p:cNvPr id="3" name="Content Placeholder 2"/>
          <p:cNvSpPr>
            <a:spLocks noGrp="1"/>
          </p:cNvSpPr>
          <p:nvPr>
            <p:ph idx="1"/>
          </p:nvPr>
        </p:nvSpPr>
        <p:spPr>
          <a:xfrm>
            <a:off x="457200" y="692696"/>
            <a:ext cx="8229600" cy="5433467"/>
          </a:xfrm>
        </p:spPr>
        <p:txBody>
          <a:bodyPr/>
          <a:lstStyle/>
          <a:p>
            <a:pPr algn="just" rtl="0"/>
            <a:r>
              <a:rPr lang="en-US" sz="2800" b="1" i="1" dirty="0"/>
              <a:t>Lambda max </a:t>
            </a:r>
            <a:r>
              <a:rPr lang="en-US" sz="2800" b="1" i="1" dirty="0">
                <a:solidFill>
                  <a:srgbClr val="FF0000"/>
                </a:solidFill>
              </a:rPr>
              <a:t>(ʎ max)</a:t>
            </a:r>
            <a:r>
              <a:rPr lang="en-US" sz="2800" b="1" i="1" dirty="0"/>
              <a:t>:</a:t>
            </a:r>
            <a:r>
              <a:rPr lang="en-US" sz="2800" b="1" dirty="0">
                <a:solidFill>
                  <a:srgbClr val="FF0000"/>
                </a:solidFill>
              </a:rPr>
              <a:t> </a:t>
            </a:r>
            <a:r>
              <a:rPr lang="en-US" sz="2800" dirty="0"/>
              <a:t>is the wave length at which maximum absorption occurs (%T is minimum).</a:t>
            </a:r>
          </a:p>
          <a:p>
            <a:pPr algn="just" rtl="0"/>
            <a:r>
              <a:rPr lang="en-US" sz="2800" dirty="0"/>
              <a:t>While </a:t>
            </a:r>
            <a:r>
              <a:rPr lang="en-US" sz="2800" b="1" dirty="0">
                <a:solidFill>
                  <a:srgbClr val="FF0000"/>
                </a:solidFill>
              </a:rPr>
              <a:t>ʎ min </a:t>
            </a:r>
            <a:r>
              <a:rPr lang="en-US" sz="2800" dirty="0"/>
              <a:t>is the wave length at which minimum absorption occurs (%T </a:t>
            </a:r>
            <a:r>
              <a:rPr lang="en-US" sz="2800"/>
              <a:t>is maximum).</a:t>
            </a:r>
            <a:endParaRPr lang="en-US" sz="2800" dirty="0"/>
          </a:p>
          <a:p>
            <a:pPr algn="just" rtl="0"/>
            <a:r>
              <a:rPr lang="en-US" sz="2800" dirty="0"/>
              <a:t>Some compounds show more than one ʎ max</a:t>
            </a:r>
            <a:r>
              <a:rPr lang="en-US" dirty="0"/>
              <a:t>.</a:t>
            </a:r>
          </a:p>
          <a:p>
            <a:pPr algn="just" rtl="0">
              <a:buNone/>
            </a:pPr>
            <a:r>
              <a:rPr lang="en-US" dirty="0"/>
              <a:t> </a:t>
            </a:r>
          </a:p>
          <a:p>
            <a:endParaRPr lang="ar-SA" dirty="0"/>
          </a:p>
        </p:txBody>
      </p:sp>
      <p:pic>
        <p:nvPicPr>
          <p:cNvPr id="4" name="Picture 3" descr="http://www2.chemistry.msu.edu/faculty/reusch/VirtTxtJml/Spectrpy/Images/cinnald1.gif"/>
          <p:cNvPicPr/>
          <p:nvPr/>
        </p:nvPicPr>
        <p:blipFill>
          <a:blip r:embed="rId2" cstate="print"/>
          <a:srcRect/>
          <a:stretch>
            <a:fillRect/>
          </a:stretch>
        </p:blipFill>
        <p:spPr bwMode="auto">
          <a:xfrm>
            <a:off x="2267744" y="3501008"/>
            <a:ext cx="5256584" cy="3356992"/>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836712"/>
            <a:ext cx="8229600" cy="432048"/>
          </a:xfrm>
        </p:spPr>
        <p:txBody>
          <a:bodyPr>
            <a:normAutofit fontScale="90000"/>
          </a:bodyPr>
          <a:lstStyle/>
          <a:p>
            <a:r>
              <a:rPr lang="en-US" b="1" dirty="0">
                <a:solidFill>
                  <a:srgbClr val="FF0000"/>
                </a:solidFill>
              </a:rPr>
              <a:t>Instrument parts</a:t>
            </a:r>
            <a:br>
              <a:rPr lang="en-US" dirty="0"/>
            </a:br>
            <a:endParaRPr lang="ar-SA" dirty="0"/>
          </a:p>
        </p:txBody>
      </p:sp>
      <p:sp>
        <p:nvSpPr>
          <p:cNvPr id="3" name="Content Placeholder 2"/>
          <p:cNvSpPr>
            <a:spLocks noGrp="1"/>
          </p:cNvSpPr>
          <p:nvPr>
            <p:ph idx="1"/>
          </p:nvPr>
        </p:nvSpPr>
        <p:spPr>
          <a:xfrm>
            <a:off x="457200" y="692696"/>
            <a:ext cx="8229600" cy="6165304"/>
          </a:xfrm>
        </p:spPr>
        <p:txBody>
          <a:bodyPr>
            <a:normAutofit fontScale="47500" lnSpcReduction="20000"/>
          </a:bodyPr>
          <a:lstStyle/>
          <a:p>
            <a:pPr marL="514350" lvl="0" indent="-514350" algn="l" rtl="0">
              <a:buFont typeface="+mj-lt"/>
              <a:buAutoNum type="arabicPeriod"/>
            </a:pPr>
            <a:r>
              <a:rPr lang="en-US" sz="5900" dirty="0"/>
              <a:t>Light source: deuterium lamp (UV light), or tungsten lamp (visible).</a:t>
            </a:r>
          </a:p>
          <a:p>
            <a:pPr marL="514350" lvl="0" indent="-514350" algn="l" rtl="0">
              <a:buFont typeface="+mj-lt"/>
              <a:buAutoNum type="arabicPeriod"/>
            </a:pPr>
            <a:r>
              <a:rPr lang="en-US" sz="5900" dirty="0" err="1"/>
              <a:t>Monochromator</a:t>
            </a:r>
            <a:r>
              <a:rPr lang="en-US" sz="5900" dirty="0"/>
              <a:t>: allow the passage of light in certain selected wave length and neglecting the other unwanted wave lengths (using wave control knob).</a:t>
            </a:r>
          </a:p>
          <a:p>
            <a:pPr marL="514350" lvl="0" indent="-514350" algn="l" rtl="0">
              <a:buFont typeface="+mj-lt"/>
              <a:buAutoNum type="arabicPeriod"/>
            </a:pPr>
            <a:r>
              <a:rPr lang="en-US" sz="5900" dirty="0"/>
              <a:t>Sample compartment: accommodate the sample (inside the cuvette) to be exposed to the monochromatic light.</a:t>
            </a:r>
          </a:p>
          <a:p>
            <a:pPr marL="514350" lvl="0" indent="-514350" algn="l" rtl="0">
              <a:buFont typeface="+mj-lt"/>
              <a:buAutoNum type="arabicPeriod"/>
            </a:pPr>
            <a:r>
              <a:rPr lang="en-US" sz="5900" dirty="0"/>
              <a:t>Detector: responsible for converting light signals (transmitted) to electrical signals.</a:t>
            </a:r>
          </a:p>
          <a:p>
            <a:pPr marL="514350" lvl="0" indent="-514350" algn="l" rtl="0">
              <a:buFont typeface="+mj-lt"/>
              <a:buAutoNum type="arabicPeriod"/>
            </a:pPr>
            <a:r>
              <a:rPr lang="en-US" sz="5900" dirty="0"/>
              <a:t>Microprocessor: translate the electrical signals to digital signals.</a:t>
            </a:r>
          </a:p>
          <a:p>
            <a:pPr marL="514350" lvl="0" indent="-514350" algn="l" rtl="0">
              <a:buFont typeface="+mj-lt"/>
              <a:buAutoNum type="arabicPeriod"/>
            </a:pPr>
            <a:r>
              <a:rPr lang="en-US" sz="5900" dirty="0"/>
              <a:t>Displayer: display the digital signals on screen (A or %T).</a:t>
            </a:r>
          </a:p>
          <a:p>
            <a:pPr rtl="0">
              <a:buNone/>
            </a:pPr>
            <a:r>
              <a:rPr lang="en-US" sz="5900" dirty="0"/>
              <a:t> </a:t>
            </a:r>
          </a:p>
          <a:p>
            <a:pPr algn="l" rtl="0"/>
            <a:endParaRPr lang="ar-SA" sz="59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476672"/>
            <a:ext cx="8229600" cy="202034"/>
          </a:xfrm>
        </p:spPr>
        <p:txBody>
          <a:bodyPr>
            <a:normAutofit fontScale="90000"/>
          </a:bodyPr>
          <a:lstStyle/>
          <a:p>
            <a:r>
              <a:rPr lang="en-US" b="1" dirty="0">
                <a:solidFill>
                  <a:srgbClr val="FF0000"/>
                </a:solidFill>
              </a:rPr>
              <a:t>Definitions</a:t>
            </a:r>
            <a:endParaRPr lang="ar-SA" b="1" dirty="0">
              <a:solidFill>
                <a:srgbClr val="FF0000"/>
              </a:solidFill>
            </a:endParaRPr>
          </a:p>
        </p:txBody>
      </p:sp>
      <p:sp>
        <p:nvSpPr>
          <p:cNvPr id="3" name="Content Placeholder 2"/>
          <p:cNvSpPr>
            <a:spLocks noGrp="1"/>
          </p:cNvSpPr>
          <p:nvPr>
            <p:ph idx="1"/>
          </p:nvPr>
        </p:nvSpPr>
        <p:spPr>
          <a:xfrm>
            <a:off x="457200" y="620688"/>
            <a:ext cx="8229600" cy="6237312"/>
          </a:xfrm>
        </p:spPr>
        <p:txBody>
          <a:bodyPr>
            <a:normAutofit fontScale="92500" lnSpcReduction="10000"/>
          </a:bodyPr>
          <a:lstStyle/>
          <a:p>
            <a:pPr algn="just" rtl="0"/>
            <a:r>
              <a:rPr lang="en-US" sz="2800" b="1" i="1" dirty="0" err="1"/>
              <a:t>Cuvette</a:t>
            </a:r>
            <a:r>
              <a:rPr lang="en-US" sz="2800" dirty="0"/>
              <a:t>: either quartz (UV) or glass (visible).</a:t>
            </a:r>
          </a:p>
          <a:p>
            <a:pPr algn="just" rtl="0"/>
            <a:r>
              <a:rPr lang="en-US" sz="2800" dirty="0"/>
              <a:t>The use of scratched or contaminated </a:t>
            </a:r>
            <a:r>
              <a:rPr lang="en-US" sz="2800" dirty="0" err="1"/>
              <a:t>cuvettes</a:t>
            </a:r>
            <a:r>
              <a:rPr lang="en-US" sz="2800" dirty="0"/>
              <a:t> should be avoided since they reflect and/or absorb radiation that will give you inaccurate measurements. Also, bubbles, turbidity, fingerprints, should be avoided since they will diminish the accuracy of readings. The </a:t>
            </a:r>
            <a:r>
              <a:rPr lang="en-US" sz="2800" dirty="0" err="1"/>
              <a:t>cuvettes</a:t>
            </a:r>
            <a:r>
              <a:rPr lang="en-US" sz="2800" dirty="0"/>
              <a:t> commonly used for accurate work have an optical path length of </a:t>
            </a:r>
            <a:r>
              <a:rPr lang="en-US" sz="2800" b="1" dirty="0">
                <a:solidFill>
                  <a:srgbClr val="FF0000"/>
                </a:solidFill>
              </a:rPr>
              <a:t>1 cm </a:t>
            </a:r>
            <a:r>
              <a:rPr lang="en-US" sz="2800" dirty="0"/>
              <a:t>and require </a:t>
            </a:r>
            <a:r>
              <a:rPr lang="en-US" sz="2800" b="1" dirty="0">
                <a:solidFill>
                  <a:srgbClr val="FF0000"/>
                </a:solidFill>
              </a:rPr>
              <a:t>2.5 to 3 ml of sample </a:t>
            </a:r>
            <a:r>
              <a:rPr lang="en-US" sz="2800" dirty="0"/>
              <a:t>for all accurate reading.</a:t>
            </a:r>
          </a:p>
          <a:p>
            <a:pPr algn="just" rtl="0"/>
            <a:r>
              <a:rPr lang="en-US" sz="2800" b="1" i="1" dirty="0"/>
              <a:t>Blank</a:t>
            </a:r>
            <a:r>
              <a:rPr lang="en-US" sz="2800" dirty="0"/>
              <a:t>:  the medium in which the substance being measured is located may itself absorb light of certain wave length so in order to measure the absorbance due to only </a:t>
            </a:r>
            <a:r>
              <a:rPr lang="en-US" sz="2800" b="1" dirty="0">
                <a:solidFill>
                  <a:srgbClr val="FF0000"/>
                </a:solidFill>
              </a:rPr>
              <a:t>a particular species </a:t>
            </a:r>
            <a:r>
              <a:rPr lang="en-US" sz="2800" dirty="0"/>
              <a:t>in solution, </a:t>
            </a:r>
            <a:r>
              <a:rPr lang="en-US" sz="2800" b="1" dirty="0">
                <a:solidFill>
                  <a:srgbClr val="FF0000"/>
                </a:solidFill>
              </a:rPr>
              <a:t>zeroing</a:t>
            </a:r>
            <a:r>
              <a:rPr lang="en-US" sz="2800" dirty="0"/>
              <a:t> is needed, in which the blank is added in the light path and the light control knob is rotated until read 100%T (A=0).</a:t>
            </a:r>
          </a:p>
          <a:p>
            <a:pPr algn="just" rtl="0"/>
            <a:endParaRPr lang="en-US" sz="2800" dirty="0"/>
          </a:p>
          <a:p>
            <a:pPr algn="l" rtl="0"/>
            <a:endParaRPr lang="ar-SA"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0688"/>
            <a:ext cx="8229600" cy="706090"/>
          </a:xfrm>
        </p:spPr>
        <p:txBody>
          <a:bodyPr>
            <a:normAutofit fontScale="90000"/>
          </a:bodyPr>
          <a:lstStyle/>
          <a:p>
            <a:r>
              <a:rPr lang="en-US" b="1" dirty="0">
                <a:solidFill>
                  <a:srgbClr val="FF0000"/>
                </a:solidFill>
              </a:rPr>
              <a:t>Operating procedure:</a:t>
            </a:r>
            <a:br>
              <a:rPr lang="en-US" dirty="0">
                <a:solidFill>
                  <a:srgbClr val="FF0000"/>
                </a:solidFill>
              </a:rPr>
            </a:br>
            <a:endParaRPr lang="ar-SA" dirty="0">
              <a:solidFill>
                <a:srgbClr val="FF0000"/>
              </a:solidFill>
            </a:endParaRPr>
          </a:p>
        </p:txBody>
      </p:sp>
      <p:sp>
        <p:nvSpPr>
          <p:cNvPr id="3" name="Content Placeholder 2"/>
          <p:cNvSpPr>
            <a:spLocks noGrp="1"/>
          </p:cNvSpPr>
          <p:nvPr>
            <p:ph idx="1"/>
          </p:nvPr>
        </p:nvSpPr>
        <p:spPr>
          <a:xfrm>
            <a:off x="539552" y="908720"/>
            <a:ext cx="8229600" cy="5433467"/>
          </a:xfrm>
        </p:spPr>
        <p:txBody>
          <a:bodyPr>
            <a:normAutofit lnSpcReduction="10000"/>
          </a:bodyPr>
          <a:lstStyle/>
          <a:p>
            <a:pPr marL="514350" lvl="0" indent="-514350" algn="just" rtl="0">
              <a:buFont typeface="+mj-lt"/>
              <a:buAutoNum type="arabicPeriod"/>
            </a:pPr>
            <a:r>
              <a:rPr lang="en-US" dirty="0"/>
              <a:t>Open the spectrometer and allow standing for 20 minutes (warming).</a:t>
            </a:r>
          </a:p>
          <a:p>
            <a:pPr marL="514350" lvl="0" indent="-514350" algn="just" rtl="0">
              <a:buFont typeface="+mj-lt"/>
              <a:buAutoNum type="arabicPeriod"/>
            </a:pPr>
            <a:r>
              <a:rPr lang="en-US" dirty="0"/>
              <a:t>Set the wavelength dial on the spectrophotometer to the lambda required. With the sample chamber is occupied with a block(black  or opaque cell), this means no transmission(as in case of setting the instrument).</a:t>
            </a:r>
          </a:p>
          <a:p>
            <a:pPr marL="514350" lvl="0" indent="-514350" algn="just" rtl="0">
              <a:buFont typeface="+mj-lt"/>
              <a:buAutoNum type="arabicPeriod"/>
            </a:pPr>
            <a:r>
              <a:rPr lang="en-US" dirty="0"/>
              <a:t>Place your reference blank into the sample compartment until reads 100% T (A=0).</a:t>
            </a:r>
          </a:p>
          <a:p>
            <a:pPr marL="514350" lvl="0" indent="-514350" algn="just" rtl="0">
              <a:buFont typeface="+mj-lt"/>
              <a:buAutoNum type="arabicPeriod"/>
            </a:pPr>
            <a:r>
              <a:rPr lang="en-US" dirty="0"/>
              <a:t>The sample is added now and the A or %T is recorded.</a:t>
            </a:r>
          </a:p>
          <a:p>
            <a:pPr marL="514350" indent="-514350" algn="just" rtl="0">
              <a:buFont typeface="+mj-lt"/>
              <a:buAutoNum type="arabicPeriod"/>
            </a:pPr>
            <a:r>
              <a:rPr lang="en-US" dirty="0"/>
              <a:t>Whenever a change in wave length is made the 0A and 100%T must then be reset since the amount of compensation varies with the wave length.</a:t>
            </a:r>
          </a:p>
          <a:p>
            <a:pPr marL="514350" lvl="0" indent="-514350" algn="just" rtl="0">
              <a:buFont typeface="+mj-lt"/>
              <a:buAutoNum type="arabicPeriod"/>
            </a:pPr>
            <a:endParaRPr lang="en-US" dirty="0"/>
          </a:p>
          <a:p>
            <a:pPr algn="l" rtl="0"/>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b="1" dirty="0">
                <a:solidFill>
                  <a:srgbClr val="FF0000"/>
                </a:solidFill>
              </a:rPr>
              <a:t>Instrumental analysis</a:t>
            </a:r>
          </a:p>
        </p:txBody>
      </p:sp>
      <p:sp>
        <p:nvSpPr>
          <p:cNvPr id="3" name="Content Placeholder 2"/>
          <p:cNvSpPr>
            <a:spLocks noGrp="1"/>
          </p:cNvSpPr>
          <p:nvPr>
            <p:ph idx="1"/>
          </p:nvPr>
        </p:nvSpPr>
        <p:spPr/>
        <p:txBody>
          <a:bodyPr/>
          <a:lstStyle/>
          <a:p>
            <a:pPr algn="just" rtl="0"/>
            <a:r>
              <a:rPr lang="en-US" dirty="0"/>
              <a:t>The use of spectrophotometer for the analysis of compounds which is divided into qualitative (what are they?) and quantitative (how much is there?),i.e. concentration or quantity.</a:t>
            </a:r>
          </a:p>
          <a:p>
            <a:pPr algn="l" rtl="0"/>
            <a:endParaRPr lang="ar-SA"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548680"/>
            <a:ext cx="8229600" cy="418058"/>
          </a:xfrm>
        </p:spPr>
        <p:txBody>
          <a:bodyPr>
            <a:normAutofit fontScale="90000"/>
          </a:bodyPr>
          <a:lstStyle/>
          <a:p>
            <a:r>
              <a:rPr lang="en-US" b="1" dirty="0">
                <a:solidFill>
                  <a:srgbClr val="FF0000"/>
                </a:solidFill>
              </a:rPr>
              <a:t>The purposes</a:t>
            </a:r>
            <a:endParaRPr lang="ar-SA" b="1" dirty="0">
              <a:solidFill>
                <a:srgbClr val="FF0000"/>
              </a:solidFill>
            </a:endParaRPr>
          </a:p>
        </p:txBody>
      </p:sp>
      <p:sp>
        <p:nvSpPr>
          <p:cNvPr id="3" name="Content Placeholder 2"/>
          <p:cNvSpPr>
            <a:spLocks noGrp="1"/>
          </p:cNvSpPr>
          <p:nvPr>
            <p:ph idx="1"/>
          </p:nvPr>
        </p:nvSpPr>
        <p:spPr>
          <a:xfrm>
            <a:off x="467544" y="1340768"/>
            <a:ext cx="8229600" cy="5145435"/>
          </a:xfrm>
        </p:spPr>
        <p:txBody>
          <a:bodyPr/>
          <a:lstStyle/>
          <a:p>
            <a:pPr algn="l" rtl="0"/>
            <a:r>
              <a:rPr lang="en-US" dirty="0"/>
              <a:t>Qualitative </a:t>
            </a:r>
          </a:p>
          <a:p>
            <a:pPr marL="514350" lvl="0" indent="-514350" algn="just" rtl="0">
              <a:buFont typeface="+mj-lt"/>
              <a:buAutoNum type="arabicPeriod"/>
            </a:pPr>
            <a:r>
              <a:rPr lang="en-US" dirty="0"/>
              <a:t>Determine the absorption spectrum of unknown compounds (qualitative analysis). </a:t>
            </a:r>
          </a:p>
          <a:p>
            <a:pPr marL="514350" lvl="0" indent="-514350" algn="just" rtl="0">
              <a:buFont typeface="+mj-lt"/>
              <a:buAutoNum type="arabicPeriod"/>
            </a:pPr>
            <a:r>
              <a:rPr lang="en-US" dirty="0"/>
              <a:t>Determine the </a:t>
            </a:r>
            <a:r>
              <a:rPr lang="en-US" dirty="0" err="1"/>
              <a:t>λ</a:t>
            </a:r>
            <a:r>
              <a:rPr lang="en-US" baseline="-25000" dirty="0" err="1"/>
              <a:t>max</a:t>
            </a:r>
            <a:r>
              <a:rPr lang="en-US" baseline="-25000" dirty="0"/>
              <a:t> </a:t>
            </a:r>
            <a:r>
              <a:rPr lang="en-US" dirty="0"/>
              <a:t>of a compound.</a:t>
            </a:r>
          </a:p>
          <a:p>
            <a:pPr algn="just" rtl="0"/>
            <a:r>
              <a:rPr lang="en-US" dirty="0"/>
              <a:t>Quantitative</a:t>
            </a:r>
          </a:p>
          <a:p>
            <a:pPr lvl="0" algn="just" rtl="0">
              <a:buNone/>
            </a:pPr>
            <a:r>
              <a:rPr lang="en-US" dirty="0">
                <a:solidFill>
                  <a:schemeClr val="accent2"/>
                </a:solidFill>
              </a:rPr>
              <a:t>3. </a:t>
            </a:r>
            <a:r>
              <a:rPr lang="en-US" dirty="0"/>
              <a:t>Determine the concentration of a compound in solution using Beer-Lambert ́s Law . </a:t>
            </a:r>
          </a:p>
          <a:p>
            <a:pPr algn="just" rtl="0"/>
            <a:endParaRPr lang="ar-SA"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92696"/>
            <a:ext cx="8229600" cy="1143000"/>
          </a:xfrm>
        </p:spPr>
        <p:txBody>
          <a:bodyPr>
            <a:noAutofit/>
          </a:bodyPr>
          <a:lstStyle/>
          <a:p>
            <a:r>
              <a:rPr lang="en-US" sz="3200" b="1" dirty="0">
                <a:solidFill>
                  <a:srgbClr val="FF0000"/>
                </a:solidFill>
              </a:rPr>
              <a:t>Determination of the absorption spectrum of 0.02M chromic nitrate solution Cr (NO</a:t>
            </a:r>
            <a:r>
              <a:rPr lang="en-US" sz="3200" b="1" baseline="-25000" dirty="0">
                <a:solidFill>
                  <a:srgbClr val="FF0000"/>
                </a:solidFill>
              </a:rPr>
              <a:t>3</a:t>
            </a:r>
            <a:r>
              <a:rPr lang="en-US" sz="3200" b="1" dirty="0">
                <a:solidFill>
                  <a:srgbClr val="FF0000"/>
                </a:solidFill>
              </a:rPr>
              <a:t>)</a:t>
            </a:r>
            <a:r>
              <a:rPr lang="en-US" sz="3200" b="1" baseline="-25000" dirty="0">
                <a:solidFill>
                  <a:srgbClr val="FF0000"/>
                </a:solidFill>
              </a:rPr>
              <a:t>3</a:t>
            </a:r>
            <a:r>
              <a:rPr lang="en-US" sz="3200" b="1" dirty="0">
                <a:solidFill>
                  <a:srgbClr val="FF0000"/>
                </a:solidFill>
              </a:rPr>
              <a:t> (qualitative analysis)</a:t>
            </a:r>
            <a:endParaRPr lang="ar-SA" sz="3200" dirty="0">
              <a:solidFill>
                <a:srgbClr val="FF0000"/>
              </a:solidFill>
            </a:endParaRPr>
          </a:p>
        </p:txBody>
      </p:sp>
      <p:sp>
        <p:nvSpPr>
          <p:cNvPr id="3" name="Content Placeholder 2"/>
          <p:cNvSpPr>
            <a:spLocks noGrp="1"/>
          </p:cNvSpPr>
          <p:nvPr>
            <p:ph idx="1"/>
          </p:nvPr>
        </p:nvSpPr>
        <p:spPr>
          <a:xfrm>
            <a:off x="539552" y="1988840"/>
            <a:ext cx="8229600" cy="4425355"/>
          </a:xfrm>
        </p:spPr>
        <p:txBody>
          <a:bodyPr>
            <a:normAutofit lnSpcReduction="10000"/>
          </a:bodyPr>
          <a:lstStyle/>
          <a:p>
            <a:pPr algn="l" rtl="0"/>
            <a:r>
              <a:rPr lang="en-US" dirty="0"/>
              <a:t>By gradual scanning along wide range of wave lengths then reading A and %T </a:t>
            </a:r>
          </a:p>
          <a:p>
            <a:pPr lvl="0" algn="just" rtl="0"/>
            <a:r>
              <a:rPr lang="en-US" dirty="0"/>
              <a:t>Plot your data on graph paper (plot absorbance (A) on the y-axis as a function of wavelength (λ) on the x-axis).</a:t>
            </a:r>
          </a:p>
          <a:p>
            <a:pPr lvl="0" algn="l" rtl="0"/>
            <a:r>
              <a:rPr lang="en-US" dirty="0"/>
              <a:t>Plot %T on the y-axis as a function of wavelength (λ) on the x-axis.</a:t>
            </a:r>
          </a:p>
          <a:p>
            <a:pPr algn="just" rtl="0"/>
            <a:r>
              <a:rPr lang="en-US" dirty="0"/>
              <a:t>Establish the </a:t>
            </a:r>
            <a:r>
              <a:rPr lang="en-US" dirty="0" err="1"/>
              <a:t>λ</a:t>
            </a:r>
            <a:r>
              <a:rPr lang="en-US" baseline="-25000" dirty="0" err="1"/>
              <a:t>max</a:t>
            </a:r>
            <a:r>
              <a:rPr lang="en-US" baseline="-25000" dirty="0"/>
              <a:t> </a:t>
            </a:r>
            <a:r>
              <a:rPr lang="en-US" dirty="0"/>
              <a:t>and the λ </a:t>
            </a:r>
            <a:r>
              <a:rPr lang="en-US" baseline="-25000" dirty="0"/>
              <a:t>min</a:t>
            </a:r>
            <a:r>
              <a:rPr lang="en-US" dirty="0"/>
              <a:t> of the sample. </a:t>
            </a:r>
          </a:p>
          <a:p>
            <a:pPr lvl="0" algn="just" rtl="0">
              <a:buNone/>
            </a:pPr>
            <a:endParaRPr lang="en-US" dirty="0"/>
          </a:p>
          <a:p>
            <a:pPr rtl="0">
              <a:buNone/>
            </a:pPr>
            <a:r>
              <a:rPr lang="en-US" dirty="0"/>
              <a:t> </a:t>
            </a:r>
          </a:p>
          <a:p>
            <a:pPr algn="l" rtl="0"/>
            <a:endParaRPr lang="ar-SA"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447800" y="1295402"/>
          <a:ext cx="6172200" cy="3337558"/>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tblGrid>
              <a:tr h="660177">
                <a:tc>
                  <a:txBody>
                    <a:bodyPr/>
                    <a:lstStyle/>
                    <a:p>
                      <a:r>
                        <a:rPr lang="en-US" dirty="0"/>
                        <a:t>Wave length</a:t>
                      </a:r>
                    </a:p>
                  </a:txBody>
                  <a:tcPr/>
                </a:tc>
                <a:tc>
                  <a:txBody>
                    <a:bodyPr/>
                    <a:lstStyle/>
                    <a:p>
                      <a:r>
                        <a:rPr lang="en-US" dirty="0"/>
                        <a:t>Absorbance(A)</a:t>
                      </a:r>
                    </a:p>
                  </a:txBody>
                  <a:tcPr/>
                </a:tc>
                <a:tc>
                  <a:txBody>
                    <a:bodyPr/>
                    <a:lstStyle/>
                    <a:p>
                      <a:r>
                        <a:rPr lang="en-US"/>
                        <a:t>Transmittance </a:t>
                      </a:r>
                      <a:r>
                        <a:rPr lang="en-US" dirty="0"/>
                        <a:t>%</a:t>
                      </a:r>
                    </a:p>
                  </a:txBody>
                  <a:tcPr/>
                </a:tc>
                <a:extLst>
                  <a:ext uri="{0D108BD9-81ED-4DB2-BD59-A6C34878D82A}">
                    <a16:rowId xmlns:a16="http://schemas.microsoft.com/office/drawing/2014/main" val="10000"/>
                  </a:ext>
                </a:extLst>
              </a:tr>
              <a:tr h="382483">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1"/>
                  </a:ext>
                </a:extLst>
              </a:tr>
              <a:tr h="382483">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2"/>
                  </a:ext>
                </a:extLst>
              </a:tr>
              <a:tr h="382483">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r h="382483">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4"/>
                  </a:ext>
                </a:extLst>
              </a:tr>
              <a:tr h="382483">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5"/>
                  </a:ext>
                </a:extLst>
              </a:tr>
              <a:tr h="382483">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6"/>
                  </a:ext>
                </a:extLst>
              </a:tr>
              <a:tr h="382483">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b="1" dirty="0">
                <a:solidFill>
                  <a:srgbClr val="FF0000"/>
                </a:solidFill>
              </a:rPr>
              <a:t>Introduction</a:t>
            </a:r>
            <a:endParaRPr lang="ar-SA" b="1" dirty="0">
              <a:solidFill>
                <a:srgbClr val="FF0000"/>
              </a:solidFill>
            </a:endParaRPr>
          </a:p>
        </p:txBody>
      </p:sp>
      <p:sp>
        <p:nvSpPr>
          <p:cNvPr id="3" name="Content Placeholder 2"/>
          <p:cNvSpPr>
            <a:spLocks noGrp="1"/>
          </p:cNvSpPr>
          <p:nvPr>
            <p:ph idx="1"/>
          </p:nvPr>
        </p:nvSpPr>
        <p:spPr/>
        <p:txBody>
          <a:bodyPr>
            <a:normAutofit/>
          </a:bodyPr>
          <a:lstStyle/>
          <a:p>
            <a:pPr algn="just" rtl="0"/>
            <a:r>
              <a:rPr lang="en-US" dirty="0"/>
              <a:t>Atoms and molecules show the ability for absorption of energy in the form of electromagnetic radiation.</a:t>
            </a:r>
          </a:p>
          <a:p>
            <a:pPr algn="just" rtl="0"/>
            <a:r>
              <a:rPr lang="en-US" dirty="0"/>
              <a:t>The type and quantity of the absorbed energy depends on </a:t>
            </a:r>
          </a:p>
          <a:p>
            <a:pPr marL="514350" indent="-514350" algn="just" rtl="0">
              <a:buFont typeface="+mj-lt"/>
              <a:buAutoNum type="arabicPeriod"/>
            </a:pPr>
            <a:r>
              <a:rPr lang="en-US" dirty="0"/>
              <a:t>The chemical structure of these molecules.</a:t>
            </a:r>
          </a:p>
          <a:p>
            <a:pPr marL="514350" lvl="0" indent="-514350" algn="just" rtl="0">
              <a:buFont typeface="+mj-lt"/>
              <a:buAutoNum type="arabicPeriod"/>
            </a:pPr>
            <a:r>
              <a:rPr lang="en-US" dirty="0"/>
              <a:t>The quantity of the absorbed energy depends on the number of the molecules absorbing this radiation.</a:t>
            </a:r>
          </a:p>
          <a:p>
            <a:pPr algn="just" rtl="0"/>
            <a:endParaRPr lang="en-US" dirty="0"/>
          </a:p>
          <a:p>
            <a:pPr algn="just" rtl="0"/>
            <a:endParaRPr lang="en-US" dirty="0"/>
          </a:p>
          <a:p>
            <a:pPr marL="514350" lvl="0" indent="-514350" rtl="0">
              <a:buNone/>
            </a:pPr>
            <a:endParaRPr lang="en-US" dirty="0"/>
          </a:p>
          <a:p>
            <a:pPr algn="l" rtl="0"/>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Electromagnetic radiation</a:t>
            </a:r>
            <a:endParaRPr lang="ar-SA" dirty="0">
              <a:solidFill>
                <a:srgbClr val="FF0000"/>
              </a:solidFill>
            </a:endParaRPr>
          </a:p>
        </p:txBody>
      </p:sp>
      <p:sp>
        <p:nvSpPr>
          <p:cNvPr id="3" name="Content Placeholder 2"/>
          <p:cNvSpPr>
            <a:spLocks noGrp="1"/>
          </p:cNvSpPr>
          <p:nvPr>
            <p:ph idx="1"/>
          </p:nvPr>
        </p:nvSpPr>
        <p:spPr/>
        <p:txBody>
          <a:bodyPr>
            <a:normAutofit/>
          </a:bodyPr>
          <a:lstStyle/>
          <a:p>
            <a:pPr algn="l" rtl="0"/>
            <a:r>
              <a:rPr lang="en-US" dirty="0"/>
              <a:t>Electromagnetic radiation: is a term applied to the energy diffused in the form of waves.</a:t>
            </a:r>
          </a:p>
          <a:p>
            <a:pPr algn="just" rtl="0"/>
            <a:r>
              <a:rPr lang="en-US" dirty="0"/>
              <a:t>Electromagnetic spectrum: is composed of wide range of radiation frequencies. It is possible to divide the spectrum into the following regions according to the wave length, energy, frequency, and the nature of interaction between the molecules and radiation (ionization, excitation, or vibration).</a:t>
            </a:r>
          </a:p>
          <a:p>
            <a:pPr algn="l" rtl="0"/>
            <a:endParaRPr lang="en-US" dirty="0"/>
          </a:p>
          <a:p>
            <a:pPr algn="l" rtl="0"/>
            <a:endParaRPr lang="ar-S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8229600" cy="1143000"/>
          </a:xfrm>
        </p:spPr>
        <p:txBody>
          <a:bodyPr/>
          <a:lstStyle/>
          <a:p>
            <a:pPr rtl="0"/>
            <a:r>
              <a:rPr lang="en-US" b="1" dirty="0">
                <a:solidFill>
                  <a:srgbClr val="FF0000"/>
                </a:solidFill>
              </a:rPr>
              <a:t>Electromagnetic spectrum</a:t>
            </a:r>
            <a:endParaRPr lang="ar-SA" dirty="0">
              <a:solidFill>
                <a:srgbClr val="FF0000"/>
              </a:solidFill>
            </a:endParaRPr>
          </a:p>
        </p:txBody>
      </p:sp>
      <p:pic>
        <p:nvPicPr>
          <p:cNvPr id="4" name="Content Placeholder 3" descr="http://csep10.phys.utk.edu/astr162/lect/light/EMspectrum.gif"/>
          <p:cNvPicPr>
            <a:picLocks noGrp="1"/>
          </p:cNvPicPr>
          <p:nvPr>
            <p:ph idx="1"/>
          </p:nvPr>
        </p:nvPicPr>
        <p:blipFill>
          <a:blip r:embed="rId2" cstate="print"/>
          <a:srcRect/>
          <a:stretch>
            <a:fillRect/>
          </a:stretch>
        </p:blipFill>
        <p:spPr bwMode="auto">
          <a:xfrm>
            <a:off x="323528" y="1628800"/>
            <a:ext cx="8496944" cy="3816424"/>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Electromagnetic spectrum</a:t>
            </a:r>
            <a:endParaRPr lang="ar-SA" dirty="0">
              <a:solidFill>
                <a:srgbClr val="FF0000"/>
              </a:solidFill>
            </a:endParaRPr>
          </a:p>
        </p:txBody>
      </p:sp>
      <p:sp>
        <p:nvSpPr>
          <p:cNvPr id="3" name="Content Placeholder 2"/>
          <p:cNvSpPr>
            <a:spLocks noGrp="1"/>
          </p:cNvSpPr>
          <p:nvPr>
            <p:ph idx="1"/>
          </p:nvPr>
        </p:nvSpPr>
        <p:spPr/>
        <p:txBody>
          <a:bodyPr>
            <a:normAutofit lnSpcReduction="10000"/>
          </a:bodyPr>
          <a:lstStyle/>
          <a:p>
            <a:pPr lvl="0" algn="l" rtl="0"/>
            <a:r>
              <a:rPr lang="en-US" dirty="0"/>
              <a:t>Cosmic rays (highest energy, highest frequency, and shortest wave length)                     </a:t>
            </a:r>
          </a:p>
          <a:p>
            <a:pPr lvl="0" algn="l" rtl="0"/>
            <a:r>
              <a:rPr lang="en-US" dirty="0"/>
              <a:t>ᴽ- rays</a:t>
            </a:r>
          </a:p>
          <a:p>
            <a:pPr lvl="0" algn="l" rtl="0"/>
            <a:r>
              <a:rPr lang="en-US" dirty="0"/>
              <a:t>X-rays</a:t>
            </a:r>
          </a:p>
          <a:p>
            <a:pPr lvl="0" algn="l" rtl="0"/>
            <a:r>
              <a:rPr lang="en-US" dirty="0"/>
              <a:t>UV-rays</a:t>
            </a:r>
          </a:p>
          <a:p>
            <a:pPr lvl="0" algn="l" rtl="0"/>
            <a:r>
              <a:rPr lang="en-US" dirty="0"/>
              <a:t>Visible rays</a:t>
            </a:r>
          </a:p>
          <a:p>
            <a:pPr lvl="0" algn="l" rtl="0"/>
            <a:r>
              <a:rPr lang="en-US" dirty="0"/>
              <a:t>IR-rays</a:t>
            </a:r>
          </a:p>
          <a:p>
            <a:pPr lvl="0" algn="l" rtl="0"/>
            <a:r>
              <a:rPr lang="en-US" dirty="0"/>
              <a:t>Micro waves</a:t>
            </a:r>
          </a:p>
          <a:p>
            <a:pPr lvl="0" algn="l" rtl="0"/>
            <a:r>
              <a:rPr lang="en-US" dirty="0"/>
              <a:t>Radio waves (lowest energy, lowest frequency, and longest wave length)</a:t>
            </a:r>
          </a:p>
          <a:p>
            <a:pPr algn="ctr" rtl="0"/>
            <a:endParaRPr lang="ar-S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US" b="1" dirty="0">
                <a:solidFill>
                  <a:srgbClr val="FF0000"/>
                </a:solidFill>
              </a:rPr>
              <a:t>Definitions</a:t>
            </a:r>
            <a:endParaRPr lang="ar-SA" b="1" dirty="0">
              <a:solidFill>
                <a:srgbClr val="FF0000"/>
              </a:solidFill>
            </a:endParaRPr>
          </a:p>
        </p:txBody>
      </p:sp>
      <p:sp>
        <p:nvSpPr>
          <p:cNvPr id="3" name="Content Placeholder 2"/>
          <p:cNvSpPr>
            <a:spLocks noGrp="1"/>
          </p:cNvSpPr>
          <p:nvPr>
            <p:ph idx="1"/>
          </p:nvPr>
        </p:nvSpPr>
        <p:spPr>
          <a:xfrm>
            <a:off x="457200" y="908720"/>
            <a:ext cx="8229600" cy="5217443"/>
          </a:xfrm>
        </p:spPr>
        <p:txBody>
          <a:bodyPr>
            <a:normAutofit lnSpcReduction="10000"/>
          </a:bodyPr>
          <a:lstStyle/>
          <a:p>
            <a:pPr algn="just" rtl="0"/>
            <a:r>
              <a:rPr lang="en-US" sz="3000" b="1" i="1" u="sng" dirty="0"/>
              <a:t>Wavelength</a:t>
            </a:r>
            <a:r>
              <a:rPr lang="en-US" sz="3000" dirty="0"/>
              <a:t> is defined as the distance between adjacent peaks (or troughs), and may be designated in meters, centimeters or nanometers (10</a:t>
            </a:r>
            <a:r>
              <a:rPr lang="en-US" sz="3000" baseline="30000" dirty="0"/>
              <a:t>-9</a:t>
            </a:r>
            <a:r>
              <a:rPr lang="en-US" sz="3000" dirty="0"/>
              <a:t> meters).</a:t>
            </a:r>
          </a:p>
          <a:p>
            <a:pPr algn="l" rtl="0"/>
            <a:r>
              <a:rPr lang="en-US" sz="3000" dirty="0"/>
              <a:t>(1mμ= 10A= 10</a:t>
            </a:r>
            <a:r>
              <a:rPr lang="en-US" sz="3000" baseline="30000" dirty="0"/>
              <a:t>-7</a:t>
            </a:r>
            <a:r>
              <a:rPr lang="en-US" sz="3000" dirty="0"/>
              <a:t> cm).(1 meter=10000000000A)</a:t>
            </a:r>
          </a:p>
          <a:p>
            <a:pPr algn="just" rtl="0"/>
            <a:r>
              <a:rPr lang="en-US" sz="3000" b="1" i="1" u="sng" dirty="0"/>
              <a:t>Frequency</a:t>
            </a:r>
            <a:r>
              <a:rPr lang="en-US" sz="3000" dirty="0"/>
              <a:t> is the number of wave cycles that travel past a fixed point per unit of time, and is usually given in cycles per second, or hertz (Hz).</a:t>
            </a:r>
          </a:p>
          <a:p>
            <a:pPr algn="just" rtl="0"/>
            <a:endParaRPr lang="en-US" dirty="0"/>
          </a:p>
          <a:p>
            <a:pPr rtl="0">
              <a:buNone/>
            </a:pPr>
            <a:r>
              <a:rPr lang="en-US" dirty="0"/>
              <a:t> </a:t>
            </a:r>
          </a:p>
          <a:p>
            <a:pPr algn="l" rtl="0"/>
            <a:endParaRPr lang="ar-SA" dirty="0"/>
          </a:p>
        </p:txBody>
      </p:sp>
      <p:pic>
        <p:nvPicPr>
          <p:cNvPr id="4" name="Picture 3" descr="C:\Users\abd\uv visible\UV-Visible Spectroscopy_files\wave.gif"/>
          <p:cNvPicPr/>
          <p:nvPr/>
        </p:nvPicPr>
        <p:blipFill>
          <a:blip r:embed="rId2" cstate="print"/>
          <a:srcRect/>
          <a:stretch>
            <a:fillRect/>
          </a:stretch>
        </p:blipFill>
        <p:spPr bwMode="auto">
          <a:xfrm>
            <a:off x="1835696" y="4725144"/>
            <a:ext cx="5688632" cy="2132856"/>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US" b="1" dirty="0">
                <a:solidFill>
                  <a:srgbClr val="FF0000"/>
                </a:solidFill>
              </a:rPr>
              <a:t>Definitions</a:t>
            </a:r>
            <a:endParaRPr lang="ar-SA" b="1" dirty="0">
              <a:solidFill>
                <a:srgbClr val="FF0000"/>
              </a:solidFill>
            </a:endParaRPr>
          </a:p>
        </p:txBody>
      </p:sp>
      <p:sp>
        <p:nvSpPr>
          <p:cNvPr id="9" name="Content Placeholder 8"/>
          <p:cNvSpPr>
            <a:spLocks noGrp="1"/>
          </p:cNvSpPr>
          <p:nvPr>
            <p:ph idx="1"/>
          </p:nvPr>
        </p:nvSpPr>
        <p:spPr>
          <a:xfrm>
            <a:off x="457200" y="1412776"/>
            <a:ext cx="8229600" cy="4911824"/>
          </a:xfrm>
        </p:spPr>
        <p:txBody>
          <a:bodyPr/>
          <a:lstStyle/>
          <a:p>
            <a:pPr algn="l" rtl="0"/>
            <a:r>
              <a:rPr lang="en-US" dirty="0"/>
              <a:t>The greater the frequency, the greater the energy is.</a:t>
            </a:r>
          </a:p>
          <a:p>
            <a:pPr algn="l" rtl="0"/>
            <a:r>
              <a:rPr lang="en-US" dirty="0"/>
              <a:t>The higher the frequency, the lower the wavelength is.</a:t>
            </a:r>
          </a:p>
          <a:p>
            <a:pPr algn="l" rtl="0">
              <a:buNone/>
            </a:pPr>
            <a:endParaRPr lang="ar-SA" dirty="0"/>
          </a:p>
        </p:txBody>
      </p:sp>
      <p:pic>
        <p:nvPicPr>
          <p:cNvPr id="10" name="Picture 9" descr="C:\Users\abd\uv visible\UV-visible absorption spectra_files\eequalshv1.gif"/>
          <p:cNvPicPr/>
          <p:nvPr/>
        </p:nvPicPr>
        <p:blipFill>
          <a:blip r:embed="rId2" cstate="print"/>
          <a:srcRect/>
          <a:stretch>
            <a:fillRect/>
          </a:stretch>
        </p:blipFill>
        <p:spPr bwMode="auto">
          <a:xfrm>
            <a:off x="539552" y="3356992"/>
            <a:ext cx="3960440" cy="2664296"/>
          </a:xfrm>
          <a:prstGeom prst="rect">
            <a:avLst/>
          </a:prstGeom>
          <a:noFill/>
          <a:ln w="9525">
            <a:noFill/>
            <a:miter lim="800000"/>
            <a:headEnd/>
            <a:tailEnd/>
          </a:ln>
        </p:spPr>
      </p:pic>
      <p:pic>
        <p:nvPicPr>
          <p:cNvPr id="11" name="Picture 10" descr="C:\Users\abd\uv visible\UV-visible absorption spectra_files\clambdanu3.gif"/>
          <p:cNvPicPr/>
          <p:nvPr/>
        </p:nvPicPr>
        <p:blipFill>
          <a:blip r:embed="rId3" cstate="print"/>
          <a:srcRect/>
          <a:stretch>
            <a:fillRect/>
          </a:stretch>
        </p:blipFill>
        <p:spPr bwMode="auto">
          <a:xfrm>
            <a:off x="4860032" y="3501008"/>
            <a:ext cx="3528392" cy="2664296"/>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980728"/>
            <a:ext cx="8229600" cy="1143000"/>
          </a:xfrm>
        </p:spPr>
        <p:txBody>
          <a:bodyPr>
            <a:normAutofit fontScale="90000"/>
          </a:bodyPr>
          <a:lstStyle/>
          <a:p>
            <a:pPr rtl="0"/>
            <a:r>
              <a:rPr lang="en-US" b="1" dirty="0">
                <a:solidFill>
                  <a:srgbClr val="FF0000"/>
                </a:solidFill>
              </a:rPr>
              <a:t>UV-Visible Spectroscopy</a:t>
            </a:r>
            <a:br>
              <a:rPr lang="en-US" b="1" dirty="0"/>
            </a:br>
            <a:endParaRPr lang="ar-SA" dirty="0"/>
          </a:p>
        </p:txBody>
      </p:sp>
      <p:sp>
        <p:nvSpPr>
          <p:cNvPr id="3" name="Content Placeholder 2"/>
          <p:cNvSpPr>
            <a:spLocks noGrp="1"/>
          </p:cNvSpPr>
          <p:nvPr>
            <p:ph idx="1"/>
          </p:nvPr>
        </p:nvSpPr>
        <p:spPr>
          <a:xfrm>
            <a:off x="611560" y="1988840"/>
            <a:ext cx="8229600" cy="4525963"/>
          </a:xfrm>
        </p:spPr>
        <p:txBody>
          <a:bodyPr/>
          <a:lstStyle/>
          <a:p>
            <a:pPr algn="just" rtl="0"/>
            <a:r>
              <a:rPr lang="en-US" dirty="0"/>
              <a:t>It involves absorption within UV region 200-400 nm (for colorless solutions) and visible region 400-800 nm (for colored solutions).</a:t>
            </a:r>
          </a:p>
          <a:p>
            <a:pPr algn="l" rtl="0">
              <a:buNone/>
            </a:pPr>
            <a:endParaRPr lang="ar-SA"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377</TotalTime>
  <Words>1159</Words>
  <Application>Microsoft Office PowerPoint</Application>
  <PresentationFormat>On-screen Show (4:3)</PresentationFormat>
  <Paragraphs>90</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Flow</vt:lpstr>
      <vt:lpstr>Advanced pharmaceutical analysis  </vt:lpstr>
      <vt:lpstr>Instrumental analysis</vt:lpstr>
      <vt:lpstr>Introduction</vt:lpstr>
      <vt:lpstr>Electromagnetic radiation</vt:lpstr>
      <vt:lpstr>Electromagnetic spectrum</vt:lpstr>
      <vt:lpstr>Electromagnetic spectrum</vt:lpstr>
      <vt:lpstr>Definitions</vt:lpstr>
      <vt:lpstr>Definitions</vt:lpstr>
      <vt:lpstr>UV-Visible Spectroscopy </vt:lpstr>
      <vt:lpstr>The principle</vt:lpstr>
      <vt:lpstr>The principle</vt:lpstr>
      <vt:lpstr>The principle</vt:lpstr>
      <vt:lpstr>The principle</vt:lpstr>
      <vt:lpstr>Visible light</vt:lpstr>
      <vt:lpstr>Absorption spectrum</vt:lpstr>
      <vt:lpstr>Definitions </vt:lpstr>
      <vt:lpstr>Instrument parts </vt:lpstr>
      <vt:lpstr>Definitions</vt:lpstr>
      <vt:lpstr>Operating procedure: </vt:lpstr>
      <vt:lpstr>The purposes</vt:lpstr>
      <vt:lpstr>Determination of the absorption spectrum of 0.02M chromic nitrate solution Cr (NO3)3 (qualitative analysis)</vt:lpstr>
      <vt:lpstr>PowerPoint Presentation</vt:lpstr>
    </vt:vector>
  </TitlesOfParts>
  <Company>By DR.Ahmed Saker 2o1O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Advanced pharmaceutical analysis</dc:title>
  <dc:creator>shimmama</dc:creator>
  <cp:lastModifiedBy>Mazen Mhmd</cp:lastModifiedBy>
  <cp:revision>51</cp:revision>
  <dcterms:created xsi:type="dcterms:W3CDTF">2014-02-01T16:47:12Z</dcterms:created>
  <dcterms:modified xsi:type="dcterms:W3CDTF">2025-09-22T09:07:07Z</dcterms:modified>
</cp:coreProperties>
</file>