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705" r:id="rId1"/>
  </p:sldMasterIdLst>
  <p:sldIdLst>
    <p:sldId id="256" r:id="rId2"/>
    <p:sldId id="268" r:id="rId3"/>
    <p:sldId id="274" r:id="rId4"/>
    <p:sldId id="275" r:id="rId5"/>
    <p:sldId id="276" r:id="rId6"/>
    <p:sldId id="277" r:id="rId7"/>
    <p:sldId id="278"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3" d="100"/>
          <a:sy n="63" d="100"/>
        </p:scale>
        <p:origin x="9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7039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104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4169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8467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3523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7394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2815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0036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74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648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833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815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9371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092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25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013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421086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1BDA72-4657-3F7A-30A8-DD995EB80256}"/>
              </a:ext>
            </a:extLst>
          </p:cNvPr>
          <p:cNvSpPr>
            <a:spLocks noGrp="1"/>
          </p:cNvSpPr>
          <p:nvPr>
            <p:ph type="ctrTitle"/>
          </p:nvPr>
        </p:nvSpPr>
        <p:spPr>
          <a:xfrm>
            <a:off x="6379531" y="285931"/>
            <a:ext cx="5385749" cy="3726375"/>
          </a:xfrm>
        </p:spPr>
        <p:txBody>
          <a:bodyPr>
            <a:noAutofit/>
          </a:bodyPr>
          <a:lstStyle/>
          <a:p>
            <a:r>
              <a:rPr lang="ar-IQ" sz="4400" b="1" dirty="0" smtClean="0"/>
              <a:t>واجبات المعلم في المدارس الثانوية </a:t>
            </a:r>
            <a:endParaRPr lang="ar-US" sz="4400" b="1" dirty="0"/>
          </a:p>
        </p:txBody>
      </p:sp>
      <p:sp>
        <p:nvSpPr>
          <p:cNvPr id="6" name="عنوان فرعي 5">
            <a:extLst>
              <a:ext uri="{FF2B5EF4-FFF2-40B4-BE49-F238E27FC236}">
                <a16:creationId xmlns:a16="http://schemas.microsoft.com/office/drawing/2014/main" id="{99ED0EF2-DBFF-FA5F-ECFB-0F793E26F305}"/>
              </a:ext>
            </a:extLst>
          </p:cNvPr>
          <p:cNvSpPr>
            <a:spLocks noGrp="1"/>
          </p:cNvSpPr>
          <p:nvPr>
            <p:ph type="subTitle" idx="1"/>
          </p:nvPr>
        </p:nvSpPr>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err="1" smtClean="0"/>
              <a:t>أ.د</a:t>
            </a:r>
            <a:r>
              <a:rPr lang="ar-IQ" sz="4400" b="1" dirty="0" smtClean="0"/>
              <a:t> اقبال عبد الحسين </a:t>
            </a:r>
            <a:endParaRPr lang="ar-US"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t>مرحلة </a:t>
            </a:r>
            <a:r>
              <a:rPr lang="ar-SA" b="1" dirty="0"/>
              <a:t>التعليم </a:t>
            </a:r>
            <a:r>
              <a:rPr lang="ar-SA" b="1" dirty="0" err="1"/>
              <a:t>الثانوى</a:t>
            </a:r>
            <a:r>
              <a:rPr lang="ar-SA" b="1" dirty="0"/>
              <a:t>:</a:t>
            </a:r>
            <a:r>
              <a:rPr lang="en-US" dirty="0"/>
              <a:t/>
            </a:r>
            <a:br>
              <a:rPr lang="en-US" dirty="0"/>
            </a:br>
            <a:endParaRPr lang="en-US" dirty="0"/>
          </a:p>
        </p:txBody>
      </p:sp>
      <p:sp>
        <p:nvSpPr>
          <p:cNvPr id="3" name="عنصر نائب للمحتوى 2"/>
          <p:cNvSpPr>
            <a:spLocks noGrp="1"/>
          </p:cNvSpPr>
          <p:nvPr>
            <p:ph idx="1"/>
          </p:nvPr>
        </p:nvSpPr>
        <p:spPr>
          <a:xfrm>
            <a:off x="502920" y="2133600"/>
            <a:ext cx="11001692" cy="3777622"/>
          </a:xfrm>
        </p:spPr>
        <p:txBody>
          <a:bodyPr>
            <a:normAutofit fontScale="92500" lnSpcReduction="20000"/>
          </a:bodyPr>
          <a:lstStyle/>
          <a:p>
            <a:pPr algn="r"/>
            <a:r>
              <a:rPr lang="ar-IQ" sz="2000" b="1" dirty="0" smtClean="0"/>
              <a:t> </a:t>
            </a:r>
            <a:r>
              <a:rPr lang="ar-IQ" sz="2000" b="1" dirty="0"/>
              <a:t>المعلم هو حلقة الوصل الذي من خلاله يتم نقل المعلومات والمهارات وايصال المفاهيم التربوية الى المتعلم فاذا اعد المعلم اعداداً جيدا انعكس ذلك على عطاؤه وابداعه كان ذلك الاثر الايجابي في شخصية المتعلم وسلوكه وفكره.</a:t>
            </a:r>
            <a:r>
              <a:rPr lang="ar-IQ" sz="2000" b="1" dirty="0"/>
              <a:t/>
            </a:r>
            <a:br>
              <a:rPr lang="ar-IQ" sz="2000" b="1" dirty="0"/>
            </a:br>
            <a:r>
              <a:rPr lang="ar-IQ" sz="2000" b="1" dirty="0"/>
              <a:t>ويدرك المتتبع للدراسات التي اجريت في مجال التربية والتعليم على الصعيد العالمي او على صعيد الوطن العربي وجود اهتمام متميز في موضوع اعداد المعلم والمهام التعليمية والتربوية الموكلة اليه، ويتبع هذا الاهتمام من ضخامة المهام الاجتماعية ، والفكرية التي تقع على عاتق المعلم ، وكذلك من حاجات المجتمع الثقافية والفكرية والمهنية والعلمية والتي تتسم بالتغير المستمر ، والذي يتطلب من مؤسسات التعليم التوافق مع هذا التغير ، فمن هنا اصبح الاهتمام بوضع المعلم وكيفية اعداده أموراً في غاية الاهمية ، وينصب هذا الاهتمام حول مواءمة العناصر التي تدخل في عملية اعداد المعلم لمعطيات وحاجات المجتمع العلمية والثقافية والمهنية المتجددة .</a:t>
            </a:r>
            <a:r>
              <a:rPr lang="ar-IQ" sz="2000" b="1" dirty="0"/>
              <a:t/>
            </a:r>
            <a:br>
              <a:rPr lang="ar-IQ" sz="2000" b="1" dirty="0"/>
            </a:br>
            <a:r>
              <a:rPr lang="ar-IQ" sz="2000" b="1" dirty="0"/>
              <a:t>لذا يتوجب ان تكون عملية اعداد المعلم مناسبة للدور الذي يضطلع فيه ، وما يترتب عليه من نتائج كبيرة، ويتضمن النظر الى التعليم على انه مهنة ضرورة ان يتلقى من يريد العمل بها اعدادا يمكنه من ممارستها بفعالية وكفاءة.</a:t>
            </a:r>
            <a:r>
              <a:rPr lang="ar-IQ" sz="2400" dirty="0"/>
              <a:t/>
            </a:r>
            <a:br>
              <a:rPr lang="ar-IQ" sz="2400" dirty="0"/>
            </a:br>
            <a:endParaRPr lang="en-US" sz="2400" dirty="0"/>
          </a:p>
        </p:txBody>
      </p:sp>
    </p:spTree>
    <p:extLst>
      <p:ext uri="{BB962C8B-B14F-4D97-AF65-F5344CB8AC3E}">
        <p14:creationId xmlns:p14="http://schemas.microsoft.com/office/powerpoint/2010/main" val="223509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49680" y="1417320"/>
            <a:ext cx="10254932" cy="4998720"/>
          </a:xfrm>
        </p:spPr>
        <p:txBody>
          <a:bodyPr/>
          <a:lstStyle/>
          <a:p>
            <a:pPr algn="r"/>
            <a:r>
              <a:rPr lang="ar-IQ" sz="2000" b="1" dirty="0"/>
              <a:t>ولعل من اهم العوامل التي تقرر مستوى كفاءة المعلم هو </a:t>
            </a:r>
            <a:r>
              <a:rPr lang="ar-IQ" sz="2000" b="1" dirty="0" err="1"/>
              <a:t>التاهيل</a:t>
            </a:r>
            <a:r>
              <a:rPr lang="ar-IQ" sz="2000" b="1" dirty="0"/>
              <a:t> المهني الذي توفره مؤسسات اعداد المعلمين ، قبل ولوج ميدان العمل. وتعد مهنة التعليم من المهن الفنية الدقيقة التي تحتاج الى اعداد جيد لمن يقوم بها، فهي ليست مجرد اداء آلي يمارسه أي فرد لديه معلومات في حقل او حقول معينة من المعرفة ولكنها مهنة لها اصولها وعلم له مقوماته فضلاً عن انها ممارسة تربوية تقوم على اسس وقواعد ونظريات، لذا ينبغي ان يعد المعلم اعداداً علميا ومهنيا خاصا يمكنه ممارسة مهنته بطريقة تجعله قادرا على نقل المعرفة الى طلابه متمكنا من تنمية مواهبهم وصقلها وتشجيعهم على البحث والتتبع والتعلم الذاتي وهنا يختلف المعلم عن جميع اصحاب المهن الاخرى </a:t>
            </a:r>
            <a:r>
              <a:rPr lang="ar-IQ" sz="2000" b="1" dirty="0" err="1"/>
              <a:t>لانه</a:t>
            </a:r>
            <a:r>
              <a:rPr lang="ar-IQ" sz="2000" b="1" dirty="0"/>
              <a:t> ينبغي ان يتقن ما يريد يعلمه لغيره كما ينبغي ان يتقن كيف يعلم.</a:t>
            </a:r>
            <a:br>
              <a:rPr lang="ar-IQ" sz="2000" b="1" dirty="0"/>
            </a:br>
            <a:r>
              <a:rPr lang="ar-IQ" sz="2000" b="1" dirty="0"/>
              <a:t>وعلى الرغم من ان المقررات الدراسية المهنية التي تطرح لتربية المعلمين كما تقول لغة العصر او </a:t>
            </a:r>
            <a:r>
              <a:rPr lang="ar-IQ" sz="2000" b="1" dirty="0" err="1"/>
              <a:t>لاعدادهم</a:t>
            </a:r>
            <a:r>
              <a:rPr lang="ar-IQ" sz="2000" b="1" dirty="0"/>
              <a:t> كما تعودنا ان نقول في الماضي ، قد لقيت قدرا هائلاً من النقد والتعديل والتغيير والتطوير ، الا ان التربية العملية ظلت ، مهما اختلفت وجهات النظر وتباينت من اساسيات اعداد المعلم وتربيته ، ضرورية لا غنى عنها .</a:t>
            </a:r>
            <a:endParaRPr lang="en-US" sz="2000" b="1" dirty="0"/>
          </a:p>
          <a:p>
            <a:endParaRPr lang="en-US" dirty="0"/>
          </a:p>
        </p:txBody>
      </p:sp>
    </p:spTree>
    <p:extLst>
      <p:ext uri="{BB962C8B-B14F-4D97-AF65-F5344CB8AC3E}">
        <p14:creationId xmlns:p14="http://schemas.microsoft.com/office/powerpoint/2010/main" val="380538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0"/>
            <a:ext cx="8911687" cy="914400"/>
          </a:xfrm>
        </p:spPr>
        <p:txBody>
          <a:bodyPr>
            <a:normAutofit/>
          </a:bodyPr>
          <a:lstStyle/>
          <a:p>
            <a:pPr algn="r"/>
            <a:r>
              <a:rPr lang="ar-IQ" dirty="0"/>
              <a:t>مهام معلم التربية البدنية</a:t>
            </a:r>
            <a:endParaRPr lang="en-US" dirty="0"/>
          </a:p>
        </p:txBody>
      </p:sp>
      <p:sp>
        <p:nvSpPr>
          <p:cNvPr id="3" name="عنصر نائب للمحتوى 2"/>
          <p:cNvSpPr>
            <a:spLocks noGrp="1"/>
          </p:cNvSpPr>
          <p:nvPr>
            <p:ph idx="1"/>
          </p:nvPr>
        </p:nvSpPr>
        <p:spPr>
          <a:xfrm>
            <a:off x="441960" y="533400"/>
            <a:ext cx="11750040" cy="6659880"/>
          </a:xfrm>
        </p:spPr>
        <p:txBody>
          <a:bodyPr>
            <a:noAutofit/>
          </a:bodyPr>
          <a:lstStyle/>
          <a:p>
            <a:pPr algn="r"/>
            <a:r>
              <a:rPr lang="ar-IQ" sz="2000" dirty="0"/>
              <a:t>ينطلق معلم التربية البدنية بالقيام بمهام عملة من معرفته وفهمه لأهداف مادة التربية البدنية العامة وأهداف كل مرحلة وصف دراسي.</a:t>
            </a:r>
            <a:r>
              <a:rPr lang="ar-IQ" sz="2000" dirty="0"/>
              <a:t/>
            </a:r>
            <a:br>
              <a:rPr lang="ar-IQ" sz="2000" dirty="0"/>
            </a:br>
            <a:r>
              <a:rPr lang="ar-IQ" sz="2000" dirty="0"/>
              <a:t>وتتحدد مهام معلم التربية البدنية وفق طبيعة المادة التي تتميز بطابعها الميداني، في ضوء ذلك فإنه لابد وأن يقوم بهذه المهام التالية:</a:t>
            </a:r>
            <a:r>
              <a:rPr lang="ar-IQ" sz="2000" dirty="0"/>
              <a:t/>
            </a:r>
            <a:br>
              <a:rPr lang="ar-IQ" sz="2000" dirty="0"/>
            </a:br>
            <a:r>
              <a:rPr lang="ar-IQ" sz="2000" dirty="0"/>
              <a:t>1-المشاركة في تنفيذ فعاليات برنامج الاصطفاف الصباحي مع المعلمين بإشراف مدير المدرسة.</a:t>
            </a:r>
            <a:r>
              <a:rPr lang="ar-IQ" sz="2000" dirty="0"/>
              <a:t/>
            </a:r>
            <a:br>
              <a:rPr lang="ar-IQ" sz="2000" dirty="0"/>
            </a:br>
            <a:r>
              <a:rPr lang="ar-IQ" sz="2000" dirty="0"/>
              <a:t>2-إعداد سجل الوحدات التعليمية ويشتمل على:</a:t>
            </a:r>
            <a:r>
              <a:rPr lang="ar-IQ" sz="2000" dirty="0"/>
              <a:t/>
            </a:r>
            <a:br>
              <a:rPr lang="ar-IQ" sz="2000" dirty="0"/>
            </a:br>
            <a:r>
              <a:rPr lang="ar-IQ" sz="2000" dirty="0"/>
              <a:t>-برنامج زمني تنفيذي للوحدات التعليمية للعام الدراسي.</a:t>
            </a:r>
            <a:r>
              <a:rPr lang="ar-IQ" sz="2000" dirty="0"/>
              <a:t/>
            </a:r>
            <a:br>
              <a:rPr lang="ar-IQ" sz="2000" dirty="0"/>
            </a:br>
            <a:r>
              <a:rPr lang="ar-IQ" sz="2000" dirty="0"/>
              <a:t>-مستلزمات تنفيذ الوحدات التعليمية</a:t>
            </a:r>
            <a:r>
              <a:rPr lang="ar-IQ" sz="2000" dirty="0"/>
              <a:t/>
            </a:r>
            <a:br>
              <a:rPr lang="ar-IQ" sz="2000" dirty="0"/>
            </a:br>
            <a:r>
              <a:rPr lang="ar-IQ" sz="2000" dirty="0"/>
              <a:t>-مكونات الخبرات التعليمية لكل وحدة تعليمية وفقاً لتسلسل البرنامج الزمني المعد سلفاً والتي تحتوي على:</a:t>
            </a:r>
            <a:r>
              <a:rPr lang="ar-IQ" sz="2000" dirty="0"/>
              <a:t/>
            </a:r>
            <a:br>
              <a:rPr lang="ar-IQ" sz="2000" dirty="0"/>
            </a:br>
            <a:r>
              <a:rPr lang="ar-IQ" sz="2000" dirty="0"/>
              <a:t>أ/اسم الخبرة.</a:t>
            </a:r>
            <a:r>
              <a:rPr lang="ar-IQ" sz="2000" dirty="0"/>
              <a:t/>
            </a:r>
            <a:br>
              <a:rPr lang="ar-IQ" sz="2000" dirty="0"/>
            </a:br>
            <a:r>
              <a:rPr lang="ar-IQ" sz="2000" dirty="0"/>
              <a:t>ب/مدة التنفيذ "عدد الدروس".</a:t>
            </a:r>
            <a:r>
              <a:rPr lang="ar-IQ" sz="2000" dirty="0"/>
              <a:t/>
            </a:r>
            <a:br>
              <a:rPr lang="ar-IQ" sz="2000" dirty="0"/>
            </a:br>
            <a:r>
              <a:rPr lang="ar-IQ" sz="2000" dirty="0"/>
              <a:t>ت/المتطلبات السابقة للخبرة التعليمية.</a:t>
            </a:r>
            <a:r>
              <a:rPr lang="ar-IQ" sz="2000" dirty="0"/>
              <a:t/>
            </a:r>
            <a:br>
              <a:rPr lang="ar-IQ" sz="2000" dirty="0"/>
            </a:br>
            <a:r>
              <a:rPr lang="ar-IQ" sz="2000" dirty="0"/>
              <a:t>ث/أهداف الخبرة التعليمية.</a:t>
            </a:r>
            <a:r>
              <a:rPr lang="ar-IQ" sz="2000" dirty="0"/>
              <a:t/>
            </a:r>
            <a:br>
              <a:rPr lang="ar-IQ" sz="2000" dirty="0"/>
            </a:br>
            <a:r>
              <a:rPr lang="ar-IQ" sz="2000" dirty="0"/>
              <a:t>ج/المكان والتنظيم.</a:t>
            </a:r>
            <a:r>
              <a:rPr lang="ar-IQ" sz="2000" dirty="0"/>
              <a:t/>
            </a:r>
            <a:br>
              <a:rPr lang="ar-IQ" sz="2000" dirty="0"/>
            </a:br>
            <a:r>
              <a:rPr lang="ar-IQ" sz="2000" dirty="0"/>
              <a:t>ح/الأدوات والأجهزة المطلوبة.</a:t>
            </a:r>
            <a:r>
              <a:rPr lang="ar-IQ" sz="2000" dirty="0"/>
              <a:t/>
            </a:r>
            <a:br>
              <a:rPr lang="ar-IQ" sz="2000" dirty="0"/>
            </a:br>
            <a:endParaRPr lang="en-US" sz="2000" dirty="0"/>
          </a:p>
        </p:txBody>
      </p:sp>
    </p:spTree>
    <p:extLst>
      <p:ext uri="{BB962C8B-B14F-4D97-AF65-F5344CB8AC3E}">
        <p14:creationId xmlns:p14="http://schemas.microsoft.com/office/powerpoint/2010/main" val="20720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9200" y="807720"/>
            <a:ext cx="10285412" cy="5775960"/>
          </a:xfrm>
        </p:spPr>
        <p:txBody>
          <a:bodyPr>
            <a:normAutofit/>
          </a:bodyPr>
          <a:lstStyle/>
          <a:p>
            <a:pPr algn="r"/>
            <a:r>
              <a:rPr lang="ar-IQ" sz="2000" dirty="0"/>
              <a:t>خ/أساليب التعليم المقترحة.</a:t>
            </a:r>
            <a:r>
              <a:rPr lang="ar-IQ" sz="2000" dirty="0"/>
              <a:t/>
            </a:r>
            <a:br>
              <a:rPr lang="ar-IQ" sz="2000" dirty="0"/>
            </a:br>
            <a:r>
              <a:rPr lang="ar-IQ" sz="2000" dirty="0"/>
              <a:t>د/ما ينبغي ملاحظته أثناء أداء الخبرة التعليمية.</a:t>
            </a:r>
            <a:r>
              <a:rPr lang="ar-IQ" sz="2000" dirty="0"/>
              <a:t/>
            </a:r>
            <a:br>
              <a:rPr lang="ar-IQ" sz="2000" dirty="0"/>
            </a:br>
            <a:r>
              <a:rPr lang="ar-IQ" sz="2000" dirty="0"/>
              <a:t>ذ/إجراءات تنفيذ الخبرة التعليمية.</a:t>
            </a:r>
            <a:r>
              <a:rPr lang="ar-IQ" sz="2000" dirty="0"/>
              <a:t/>
            </a:r>
            <a:br>
              <a:rPr lang="ar-IQ" sz="2000" dirty="0"/>
            </a:br>
            <a:r>
              <a:rPr lang="ar-IQ" sz="2000" dirty="0"/>
              <a:t>ر/التقدم بالخبرة.</a:t>
            </a:r>
            <a:r>
              <a:rPr lang="ar-IQ" sz="2000" dirty="0"/>
              <a:t/>
            </a:r>
            <a:br>
              <a:rPr lang="ar-IQ" sz="2000" dirty="0"/>
            </a:br>
            <a:r>
              <a:rPr lang="ar-IQ" sz="2000" dirty="0"/>
              <a:t>ز/الاستفادة من المواقف التعليمية.</a:t>
            </a:r>
            <a:r>
              <a:rPr lang="ar-IQ" sz="2000" dirty="0"/>
              <a:t/>
            </a:r>
            <a:br>
              <a:rPr lang="ar-IQ" sz="2000" dirty="0"/>
            </a:br>
            <a:r>
              <a:rPr lang="ar-IQ" sz="2000" dirty="0"/>
              <a:t>س/أنشطة إضافية تعزز تعلم الخبرة.</a:t>
            </a:r>
            <a:r>
              <a:rPr lang="ar-IQ" sz="2000" dirty="0"/>
              <a:t/>
            </a:r>
            <a:br>
              <a:rPr lang="ar-IQ" sz="2000" dirty="0"/>
            </a:br>
            <a:r>
              <a:rPr lang="ar-IQ" sz="2000" dirty="0"/>
              <a:t>ش/تقويم الخبرة التعليمية.</a:t>
            </a:r>
            <a:r>
              <a:rPr lang="ar-IQ" sz="2000" dirty="0"/>
              <a:t/>
            </a:r>
            <a:br>
              <a:rPr lang="ar-IQ" sz="2000" dirty="0"/>
            </a:br>
            <a:r>
              <a:rPr lang="ar-IQ" sz="2000" dirty="0"/>
              <a:t>ص/مهام منزلية.</a:t>
            </a:r>
            <a:r>
              <a:rPr lang="ar-IQ" sz="2000" dirty="0"/>
              <a:t/>
            </a:r>
            <a:br>
              <a:rPr lang="ar-IQ" sz="2000" dirty="0"/>
            </a:br>
            <a:r>
              <a:rPr lang="ar-IQ" sz="2000" dirty="0"/>
              <a:t>3-تنفيذ دروس الوحدات التعليمية المخصصة لكل صف دراسي وفق ما هو مخطط له في البرنامج الزمني الذي أعد لذلك </a:t>
            </a:r>
            <a:r>
              <a:rPr lang="ar-IQ" sz="2000" dirty="0" smtClean="0"/>
              <a:t>.</a:t>
            </a:r>
            <a:endParaRPr lang="en-US" sz="2000" dirty="0"/>
          </a:p>
        </p:txBody>
      </p:sp>
    </p:spTree>
    <p:extLst>
      <p:ext uri="{BB962C8B-B14F-4D97-AF65-F5344CB8AC3E}">
        <p14:creationId xmlns:p14="http://schemas.microsoft.com/office/powerpoint/2010/main" val="3683810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9200" y="472440"/>
            <a:ext cx="10285412" cy="6385560"/>
          </a:xfrm>
        </p:spPr>
        <p:txBody>
          <a:bodyPr>
            <a:normAutofit/>
          </a:bodyPr>
          <a:lstStyle/>
          <a:p>
            <a:pPr algn="r"/>
            <a:r>
              <a:rPr lang="ar-IQ" sz="2000" dirty="0"/>
              <a:t>4-إعداد برنامج زمني تنفيذي للنشاط الداخلي متوافق مع برنامج الوحدات التعليمية المخصصة لكل صف دراسي للعام الدراسي ومكمل له يراعى فيه:</a:t>
            </a:r>
            <a:r>
              <a:rPr lang="ar-IQ" sz="2000" dirty="0"/>
              <a:t/>
            </a:r>
            <a:br>
              <a:rPr lang="ar-IQ" sz="2000" dirty="0"/>
            </a:br>
            <a:r>
              <a:rPr lang="ar-IQ" sz="2000" dirty="0"/>
              <a:t>-تنوع وتعدد الأنشطة البدنية والرياضية والثقافية.</a:t>
            </a:r>
            <a:r>
              <a:rPr lang="ar-IQ" sz="2000" dirty="0"/>
              <a:t/>
            </a:r>
            <a:br>
              <a:rPr lang="ar-IQ" sz="2000" dirty="0"/>
            </a:br>
            <a:r>
              <a:rPr lang="ar-IQ" sz="2000" dirty="0"/>
              <a:t>-احتياجات ورغبات وميول الطلاب.</a:t>
            </a:r>
            <a:r>
              <a:rPr lang="ar-IQ" sz="2000" dirty="0"/>
              <a:t/>
            </a:r>
            <a:br>
              <a:rPr lang="ar-IQ" sz="2000" dirty="0"/>
            </a:br>
            <a:r>
              <a:rPr lang="ar-IQ" sz="2000" dirty="0"/>
              <a:t>-الفروق الفردية بين الطلاب.</a:t>
            </a:r>
            <a:r>
              <a:rPr lang="ar-IQ" sz="2000" dirty="0"/>
              <a:t/>
            </a:r>
            <a:br>
              <a:rPr lang="ar-IQ" sz="2000" dirty="0"/>
            </a:br>
            <a:r>
              <a:rPr lang="ar-IQ" sz="2000" dirty="0"/>
              <a:t>-إتاحة فرص المشاركة لجميع الطلاب.</a:t>
            </a:r>
            <a:r>
              <a:rPr lang="ar-IQ" sz="2000" dirty="0"/>
              <a:t/>
            </a:r>
            <a:br>
              <a:rPr lang="ar-IQ" sz="2000" dirty="0"/>
            </a:br>
            <a:r>
              <a:rPr lang="ar-IQ" sz="2000" dirty="0"/>
              <a:t>5-إعداد برنامج زمني تنفيذي للنشاط الخارجي متوافق مع برنامج الوحدات التعليمية للعام الدراسي والبرنامج الزمني للنشاط الداخلي ومكمل له.</a:t>
            </a:r>
            <a:r>
              <a:rPr lang="ar-IQ" sz="2000" dirty="0"/>
              <a:t/>
            </a:r>
            <a:br>
              <a:rPr lang="ar-IQ" sz="2000" dirty="0"/>
            </a:br>
            <a:r>
              <a:rPr lang="ar-IQ" sz="2000" dirty="0"/>
              <a:t>6-الإشراف على فعاليات النشاط الداخلي بالمدرسة.</a:t>
            </a:r>
            <a:r>
              <a:rPr lang="ar-IQ" sz="2000" dirty="0"/>
              <a:t/>
            </a:r>
            <a:br>
              <a:rPr lang="ar-IQ" sz="2000" dirty="0"/>
            </a:br>
            <a:r>
              <a:rPr lang="ar-IQ" sz="2000" dirty="0"/>
              <a:t>7-الإشراف على الفرق الرياضية بالمدرسة.</a:t>
            </a:r>
            <a:r>
              <a:rPr lang="ar-IQ" sz="2000" dirty="0"/>
              <a:t/>
            </a:r>
            <a:br>
              <a:rPr lang="ar-IQ" sz="2000" dirty="0"/>
            </a:br>
            <a:r>
              <a:rPr lang="ar-IQ" sz="2000" dirty="0"/>
              <a:t>8-إعداد الترتيبات اللازمة لتنفيذ الأيام الرياضية.</a:t>
            </a:r>
            <a:r>
              <a:rPr lang="ar-IQ" sz="2000" dirty="0"/>
              <a:t/>
            </a:r>
            <a:br>
              <a:rPr lang="ar-IQ" sz="2000" dirty="0"/>
            </a:br>
            <a:r>
              <a:rPr lang="ar-IQ" sz="2000" dirty="0"/>
              <a:t>9-استخدام أدوات القياس المناسبة لكل نشاط يتم تنفيذه خلال برامج التربية البدنية" دروس الوحدات التعليمية، والنشاط الداخلي، والنشاط الخارجي".</a:t>
            </a:r>
            <a:r>
              <a:rPr lang="ar-IQ" sz="2000" dirty="0"/>
              <a:t/>
            </a:r>
            <a:br>
              <a:rPr lang="ar-IQ" sz="2000" dirty="0"/>
            </a:br>
            <a:r>
              <a:rPr lang="ar-IQ" sz="2000" dirty="0"/>
              <a:t>10-وضع تعليمات الأمن والسلامة الخاصة باستخدام الملاعب والأجهزة الرياضية.</a:t>
            </a:r>
            <a:r>
              <a:rPr lang="ar-IQ" sz="2000" dirty="0"/>
              <a:t/>
            </a:r>
            <a:br>
              <a:rPr lang="ar-IQ" sz="2000" dirty="0"/>
            </a:br>
            <a:r>
              <a:rPr lang="ar-IQ" sz="2000" dirty="0"/>
              <a:t>11-القيام بالإسعافات الأولية اللازمة إذا دعت الحاجة.</a:t>
            </a:r>
            <a:r>
              <a:rPr lang="ar-IQ" sz="2000" dirty="0"/>
              <a:t/>
            </a:r>
            <a:br>
              <a:rPr lang="ar-IQ" sz="2000" dirty="0"/>
            </a:br>
            <a:r>
              <a:rPr lang="ar-IQ" sz="2000" dirty="0"/>
              <a:t>12-تنظيم غرفة مناسبة للتربية البدنية ومخزن للأدوات والأجهزة المستخدمة.</a:t>
            </a:r>
            <a:r>
              <a:rPr lang="ar-IQ" sz="2000" dirty="0"/>
              <a:t/>
            </a:r>
            <a:br>
              <a:rPr lang="ar-IQ" sz="2000" dirty="0"/>
            </a:br>
            <a:r>
              <a:rPr lang="ar-IQ" sz="2000" dirty="0"/>
              <a:t>13-تهيئة الملاعب واستثمار الساحات المتوفرة لتطبيق برامج التربية البدنية.</a:t>
            </a:r>
            <a:endParaRPr lang="en-US" sz="2000" dirty="0"/>
          </a:p>
        </p:txBody>
      </p:sp>
    </p:spTree>
    <p:extLst>
      <p:ext uri="{BB962C8B-B14F-4D97-AF65-F5344CB8AC3E}">
        <p14:creationId xmlns:p14="http://schemas.microsoft.com/office/powerpoint/2010/main" val="1966891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35280" y="396240"/>
            <a:ext cx="11750040" cy="7132320"/>
          </a:xfrm>
        </p:spPr>
        <p:txBody>
          <a:bodyPr>
            <a:noAutofit/>
          </a:bodyPr>
          <a:lstStyle/>
          <a:p>
            <a:pPr algn="r"/>
            <a:r>
              <a:rPr lang="ar-IQ" sz="2400" dirty="0"/>
              <a:t>4-إعداد سجلات التربية البدنية الخاصة ببرامج التربية البدنية .</a:t>
            </a:r>
            <a:r>
              <a:rPr lang="ar-IQ" sz="2400" dirty="0"/>
              <a:t/>
            </a:r>
            <a:br>
              <a:rPr lang="ar-IQ" sz="2400" dirty="0"/>
            </a:br>
            <a:r>
              <a:rPr lang="ar-IQ" sz="2400" dirty="0"/>
              <a:t>15-إعداد التقارير الخاصة ببرامج التربية البدنية .</a:t>
            </a:r>
            <a:r>
              <a:rPr lang="ar-IQ" sz="2400" dirty="0"/>
              <a:t/>
            </a:r>
            <a:br>
              <a:rPr lang="ar-IQ" sz="2400" dirty="0"/>
            </a:br>
            <a:r>
              <a:rPr lang="ar-IQ" sz="2400" dirty="0"/>
              <a:t>16-الإشراف على المجلات والمطبوعات الدورية الخاصة ببرامج التربية البدنية.</a:t>
            </a:r>
            <a:r>
              <a:rPr lang="ar-IQ" sz="2400" dirty="0"/>
              <a:t/>
            </a:r>
            <a:br>
              <a:rPr lang="ar-IQ" sz="2400" dirty="0"/>
            </a:br>
            <a:r>
              <a:rPr lang="ar-IQ" sz="2400" dirty="0"/>
              <a:t>17-المشاركة في مجلس الآباء.</a:t>
            </a:r>
            <a:r>
              <a:rPr lang="ar-IQ" sz="2400" dirty="0"/>
              <a:t/>
            </a:r>
            <a:br>
              <a:rPr lang="ar-IQ" sz="2400" dirty="0"/>
            </a:br>
            <a:r>
              <a:rPr lang="ar-IQ" sz="2400" dirty="0"/>
              <a:t>18-التعاون مع زملائه معلمي المواد الدراسية الأخرى والهيئة الإدارية في المدرسة بفعالية.</a:t>
            </a:r>
            <a:r>
              <a:rPr lang="ar-IQ" sz="2400" dirty="0"/>
              <a:t/>
            </a:r>
            <a:br>
              <a:rPr lang="ar-IQ" sz="2400" dirty="0"/>
            </a:br>
            <a:r>
              <a:rPr lang="ar-IQ" sz="2400" dirty="0"/>
              <a:t>19-المساهمة في تنفيذ الأساليب </a:t>
            </a:r>
            <a:r>
              <a:rPr lang="ar-IQ" sz="2400" dirty="0" err="1"/>
              <a:t>الإشرافية</a:t>
            </a:r>
            <a:r>
              <a:rPr lang="ar-IQ" sz="2400" dirty="0"/>
              <a:t> مع المشرف التربوي المختص بفعالية.</a:t>
            </a:r>
            <a:r>
              <a:rPr lang="ar-IQ" sz="2400" dirty="0"/>
              <a:t/>
            </a:r>
            <a:br>
              <a:rPr lang="ar-IQ" sz="2400" dirty="0"/>
            </a:br>
            <a:r>
              <a:rPr lang="ar-IQ" sz="2400" dirty="0"/>
              <a:t>20-المساهمة في نشر الوعي بأهمية ممارسة النشاط البدني للصحة البدنية والنفسية من خلال مد جسور التعاون مع مؤسسات المجتمع تحقيقاً لمبدأ الشراكة.</a:t>
            </a:r>
            <a:r>
              <a:rPr lang="ar-IQ" sz="2400" dirty="0"/>
              <a:t/>
            </a:r>
            <a:br>
              <a:rPr lang="ar-IQ" sz="2400" dirty="0"/>
            </a:br>
            <a:r>
              <a:rPr lang="ar-IQ" sz="2400" dirty="0"/>
              <a:t>21-المشاركة في الجمعيات الرسمية التي تعنى ببرامج التربية البدنية قدر الإمكان.</a:t>
            </a:r>
            <a:r>
              <a:rPr lang="ar-IQ" sz="2400" dirty="0"/>
              <a:t/>
            </a:r>
            <a:br>
              <a:rPr lang="ar-IQ" sz="2400" dirty="0"/>
            </a:br>
            <a:r>
              <a:rPr lang="ar-IQ" sz="2400" dirty="0"/>
              <a:t>22-تحديد الصعوبات والمعوقات التي تواجه العملية التعليمية والسعي لحلها مع الجهات ذات العلاقة.</a:t>
            </a:r>
            <a:endParaRPr lang="en-US" sz="2400" dirty="0"/>
          </a:p>
        </p:txBody>
      </p:sp>
    </p:spTree>
    <p:extLst>
      <p:ext uri="{BB962C8B-B14F-4D97-AF65-F5344CB8AC3E}">
        <p14:creationId xmlns:p14="http://schemas.microsoft.com/office/powerpoint/2010/main" val="207965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690655-752C-5781-AB19-DA4821488227}"/>
              </a:ext>
            </a:extLst>
          </p:cNvPr>
          <p:cNvSpPr>
            <a:spLocks noGrp="1"/>
          </p:cNvSpPr>
          <p:nvPr>
            <p:ph type="title"/>
          </p:nvPr>
        </p:nvSpPr>
        <p:spPr/>
        <p:txBody>
          <a:bodyPr/>
          <a:lstStyle/>
          <a:p>
            <a:r>
              <a:rPr lang="ar-SA" dirty="0"/>
              <a:t>شكرا لحسن الاصغاء </a:t>
            </a:r>
            <a:endParaRPr lang="ar-US" dirty="0"/>
          </a:p>
        </p:txBody>
      </p:sp>
      <p:pic>
        <p:nvPicPr>
          <p:cNvPr id="4" name="صورة 4">
            <a:extLst>
              <a:ext uri="{FF2B5EF4-FFF2-40B4-BE49-F238E27FC236}">
                <a16:creationId xmlns:a16="http://schemas.microsoft.com/office/drawing/2014/main" id="{67787A2A-E12F-546E-C61D-8043CFF3DB2B}"/>
              </a:ext>
            </a:extLst>
          </p:cNvPr>
          <p:cNvPicPr>
            <a:picLocks noGrp="1" noChangeAspect="1"/>
          </p:cNvPicPr>
          <p:nvPr>
            <p:ph idx="1"/>
          </p:nvPr>
        </p:nvPicPr>
        <p:blipFill>
          <a:blip r:embed="rId2"/>
          <a:stretch>
            <a:fillRect/>
          </a:stretch>
        </p:blipFill>
        <p:spPr>
          <a:xfrm>
            <a:off x="5157788" y="2133600"/>
            <a:ext cx="3778250" cy="3778250"/>
          </a:xfrm>
        </p:spPr>
      </p:pic>
    </p:spTree>
    <p:extLst>
      <p:ext uri="{BB962C8B-B14F-4D97-AF65-F5344CB8AC3E}">
        <p14:creationId xmlns:p14="http://schemas.microsoft.com/office/powerpoint/2010/main" val="846360648"/>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848</TotalTime>
  <Words>868</Words>
  <Application>Microsoft Office PowerPoint</Application>
  <PresentationFormat>شاشة عريضة</PresentationFormat>
  <Paragraphs>13</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Century Gothic</vt:lpstr>
      <vt:lpstr>Tahoma</vt:lpstr>
      <vt:lpstr>Wingdings 3</vt:lpstr>
      <vt:lpstr>ربطة</vt:lpstr>
      <vt:lpstr>واجبات المعلم في المدارس الثانوية </vt:lpstr>
      <vt:lpstr>مرحلة التعليم الثانوى: </vt:lpstr>
      <vt:lpstr>عرض تقديمي في PowerPoint</vt:lpstr>
      <vt:lpstr>مهام معلم التربية البدنية</vt:lpstr>
      <vt:lpstr>عرض تقديمي في PowerPoint</vt:lpstr>
      <vt:lpstr>عرض تقديمي في PowerPoint</vt:lpstr>
      <vt:lpstr>عرض تقديمي في PowerPoint</vt:lpstr>
      <vt:lpstr>شكرا لحسن الاصغاء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Maher</cp:lastModifiedBy>
  <cp:revision>40</cp:revision>
  <dcterms:created xsi:type="dcterms:W3CDTF">2022-09-01T19:18:03Z</dcterms:created>
  <dcterms:modified xsi:type="dcterms:W3CDTF">2024-07-27T19:42:20Z</dcterms:modified>
</cp:coreProperties>
</file>