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85" r:id="rId2"/>
    <p:sldId id="286" r:id="rId3"/>
    <p:sldId id="258" r:id="rId4"/>
    <p:sldId id="322" r:id="rId5"/>
    <p:sldId id="323" r:id="rId6"/>
    <p:sldId id="326" r:id="rId7"/>
    <p:sldId id="325" r:id="rId8"/>
    <p:sldId id="267"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0" d="100"/>
          <a:sy n="50" d="100"/>
        </p:scale>
        <p:origin x="-1267"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81E76A8-71F8-4A6C-8DFE-53C1DA3E489F}" type="datetimeFigureOut">
              <a:rPr lang="ar-IQ" smtClean="0"/>
              <a:pPr/>
              <a:t>16/10/1445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22ACA84-1E5E-4517-9A56-76FCBD2C7FDC}" type="slidenum">
              <a:rPr lang="ar-IQ" smtClean="0"/>
              <a:pPr/>
              <a:t>‹#›</a:t>
            </a:fld>
            <a:endParaRPr lang="ar-IQ"/>
          </a:p>
        </p:txBody>
      </p:sp>
    </p:spTree>
    <p:extLst>
      <p:ext uri="{BB962C8B-B14F-4D97-AF65-F5344CB8AC3E}">
        <p14:creationId xmlns:p14="http://schemas.microsoft.com/office/powerpoint/2010/main" xmlns="" val="3366324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3851088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292133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314756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35078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3731028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211993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3669379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220176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4303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83954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6B26360-B06F-4FCA-A5A9-ABCFD92F070D}" type="datetimeFigureOut">
              <a:rPr lang="ar-IQ" smtClean="0"/>
              <a:pPr/>
              <a:t>16/10/1445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32597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B26360-B06F-4FCA-A5A9-ABCFD92F070D}" type="datetimeFigureOut">
              <a:rPr lang="ar-IQ" smtClean="0"/>
              <a:pPr/>
              <a:t>16/10/1445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ED51803-71D3-4CEF-956B-E52EFC66F615}" type="slidenum">
              <a:rPr lang="ar-IQ" smtClean="0"/>
              <a:pPr/>
              <a:t>‹#›</a:t>
            </a:fld>
            <a:endParaRPr lang="ar-IQ"/>
          </a:p>
        </p:txBody>
      </p:sp>
    </p:spTree>
    <p:extLst>
      <p:ext uri="{BB962C8B-B14F-4D97-AF65-F5344CB8AC3E}">
        <p14:creationId xmlns:p14="http://schemas.microsoft.com/office/powerpoint/2010/main" xmlns="" val="68154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4624" y="0"/>
            <a:ext cx="11189720" cy="7105612"/>
          </a:xfrm>
          <a:prstGeom prst="rect">
            <a:avLst/>
          </a:prstGeom>
        </p:spPr>
      </p:pic>
      <p:sp>
        <p:nvSpPr>
          <p:cNvPr id="5" name="مستطيل 4"/>
          <p:cNvSpPr/>
          <p:nvPr/>
        </p:nvSpPr>
        <p:spPr>
          <a:xfrm>
            <a:off x="1763688" y="1412776"/>
            <a:ext cx="5688632" cy="383182"/>
          </a:xfrm>
          <a:prstGeom prst="rect">
            <a:avLst/>
          </a:prstGeom>
        </p:spPr>
        <p:txBody>
          <a:bodyPr wrap="square">
            <a:spAutoFit/>
          </a:bodyPr>
          <a:lstStyle/>
          <a:p>
            <a:pPr algn="ctr">
              <a:lnSpc>
                <a:spcPct val="105000"/>
              </a:lnSpc>
              <a:spcAft>
                <a:spcPts val="0"/>
              </a:spcAft>
            </a:pPr>
            <a:r>
              <a:rPr lang="en-US" cap="small" dirty="0">
                <a:latin typeface="Simplified Arabic" panose="02020603050405020304" pitchFamily="18" charset="-78"/>
                <a:ea typeface="Simplified Arabic" panose="02020603050405020304" pitchFamily="18" charset="-78"/>
                <a:cs typeface="Calibri" panose="020F0502020204030204" pitchFamily="34" charset="0"/>
              </a:rPr>
              <a:t> </a:t>
            </a:r>
            <a:endParaRPr lang="en-US" sz="40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مستطيل 2"/>
          <p:cNvSpPr/>
          <p:nvPr/>
        </p:nvSpPr>
        <p:spPr>
          <a:xfrm>
            <a:off x="-324544" y="44624"/>
            <a:ext cx="10009112" cy="6653103"/>
          </a:xfrm>
          <a:prstGeom prst="rect">
            <a:avLst/>
          </a:prstGeom>
        </p:spPr>
        <p:txBody>
          <a:bodyPr wrap="square">
            <a:spAutoFit/>
          </a:bodyPr>
          <a:lstStyle/>
          <a:p>
            <a:pPr algn="ctr">
              <a:lnSpc>
                <a:spcPct val="115000"/>
              </a:lnSpc>
              <a:spcAft>
                <a:spcPts val="1000"/>
              </a:spcAft>
            </a:pPr>
            <a:r>
              <a:rPr lang="ar-SA"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Times New Roman" panose="02020603050405020304" pitchFamily="18" charset="0"/>
                <a:cs typeface="Times New Roman" panose="02020603050405020304" pitchFamily="18" charset="0"/>
              </a:rPr>
              <a:t>مهارات التد</a:t>
            </a:r>
            <a:r>
              <a:rPr lang="ar-IQ"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Times New Roman" panose="02020603050405020304" pitchFamily="18" charset="0"/>
                <a:cs typeface="Times New Roman" panose="02020603050405020304" pitchFamily="18" charset="0"/>
              </a:rPr>
              <a:t>ريس</a:t>
            </a:r>
          </a:p>
          <a:p>
            <a:pPr algn="ctr">
              <a:lnSpc>
                <a:spcPct val="115000"/>
              </a:lnSpc>
              <a:spcAft>
                <a:spcPts val="1000"/>
              </a:spcAft>
            </a:pPr>
            <a:endParaRPr lang="ar-IQ"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endPar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endPar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endPar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r>
              <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rPr>
              <a:t>اعداد</a:t>
            </a:r>
          </a:p>
          <a:p>
            <a:pPr algn="ctr">
              <a:lnSpc>
                <a:spcPct val="115000"/>
              </a:lnSpc>
              <a:spcAft>
                <a:spcPts val="1000"/>
              </a:spcAft>
            </a:pPr>
            <a:r>
              <a:rPr lang="ar-SA" sz="3200" b="1" dirty="0">
                <a:latin typeface="Calibri" panose="020F0502020204030204" pitchFamily="34" charset="0"/>
                <a:ea typeface="Calibri" panose="020F0502020204030204" pitchFamily="34" charset="0"/>
                <a:cs typeface="Arial Unicode MS"/>
              </a:rPr>
              <a:t> </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1000"/>
              </a:spcAft>
            </a:pPr>
            <a:r>
              <a:rPr lang="ar-IQ" sz="3200" b="1" i="1" dirty="0">
                <a:latin typeface="Calibri" panose="020F0502020204030204" pitchFamily="34" charset="0"/>
                <a:ea typeface="Calibri" panose="020F0502020204030204" pitchFamily="34" charset="0"/>
              </a:rPr>
              <a:t>أ. </a:t>
            </a:r>
            <a:r>
              <a:rPr lang="ar-IQ" sz="3200" b="1" i="1" dirty="0" smtClean="0">
                <a:latin typeface="Calibri" panose="020F0502020204030204" pitchFamily="34" charset="0"/>
                <a:ea typeface="Calibri" panose="020F0502020204030204" pitchFamily="34" charset="0"/>
              </a:rPr>
              <a:t>د.</a:t>
            </a:r>
            <a:r>
              <a:rPr lang="ar-IQ" sz="3200" b="1" i="1" dirty="0" err="1" smtClean="0">
                <a:latin typeface="Calibri" panose="020F0502020204030204" pitchFamily="34" charset="0"/>
                <a:ea typeface="Calibri" panose="020F0502020204030204" pitchFamily="34" charset="0"/>
              </a:rPr>
              <a:t>اقبال</a:t>
            </a:r>
            <a:r>
              <a:rPr lang="ar-IQ" sz="3200" b="1" i="1" dirty="0" smtClean="0">
                <a:latin typeface="Calibri" panose="020F0502020204030204" pitchFamily="34" charset="0"/>
                <a:ea typeface="Calibri" panose="020F0502020204030204" pitchFamily="34" charset="0"/>
              </a:rPr>
              <a:t> عبد </a:t>
            </a:r>
            <a:r>
              <a:rPr lang="ar-IQ" sz="3200" b="1" i="1" smtClean="0">
                <a:latin typeface="Calibri" panose="020F0502020204030204" pitchFamily="34" charset="0"/>
                <a:ea typeface="Calibri" panose="020F0502020204030204" pitchFamily="34" charset="0"/>
              </a:rPr>
              <a:t>الحسين نعمه</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470859469"/>
      </p:ext>
    </p:extLst>
  </p:cSld>
  <p:clrMapOvr>
    <a:masterClrMapping/>
  </p:clrMapOvr>
  <mc:AlternateContent xmlns:mc="http://schemas.openxmlformats.org/markup-compatibility/2006">
    <mc:Choice xmlns:p14="http://schemas.microsoft.com/office/powerpoint/2010/main" xmlns="" Requires="p14">
      <p:transition spd="slow" p14:dur="3900">
        <p14:glitter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6842" y="784"/>
            <a:ext cx="9177178" cy="6857216"/>
          </a:xfrm>
          <a:prstGeom prst="rect">
            <a:avLst/>
          </a:prstGeom>
        </p:spPr>
      </p:pic>
      <p:sp>
        <p:nvSpPr>
          <p:cNvPr id="4" name="مستطيل 3"/>
          <p:cNvSpPr/>
          <p:nvPr/>
        </p:nvSpPr>
        <p:spPr>
          <a:xfrm>
            <a:off x="467544" y="1124744"/>
            <a:ext cx="7848872" cy="584775"/>
          </a:xfrm>
          <a:prstGeom prst="rect">
            <a:avLst/>
          </a:prstGeom>
        </p:spPr>
        <p:txBody>
          <a:bodyPr wrap="square">
            <a:spAutoFit/>
          </a:bodyPr>
          <a:lstStyle/>
          <a:p>
            <a:pPr algn="just"/>
            <a:endParaRPr lang="ar-IQ" sz="3200" b="1" dirty="0"/>
          </a:p>
        </p:txBody>
      </p:sp>
      <p:sp>
        <p:nvSpPr>
          <p:cNvPr id="3" name="مستطيل 2"/>
          <p:cNvSpPr/>
          <p:nvPr/>
        </p:nvSpPr>
        <p:spPr>
          <a:xfrm>
            <a:off x="1331640" y="836712"/>
            <a:ext cx="6840760" cy="3490186"/>
          </a:xfrm>
          <a:prstGeom prst="rect">
            <a:avLst/>
          </a:prstGeom>
        </p:spPr>
        <p:txBody>
          <a:bodyPr wrap="square">
            <a:spAutoFit/>
          </a:bodyPr>
          <a:lstStyle/>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مفهوم مهارات التدريس</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تعرف مهارات التدريس بأنها مجموعة السلوكيات التدريسية التي يظهرها في النشاط التعليمي بهدف تحقيق أهداف معينة، وتظهر هذه السلوكيات خلال الممارسات التدريسية للمعلم في صورة استجابات انفعالية أو حركية أو تتميز بعناصر الدقة والسرعة في الأداء والتكيف مع ظروف الموقف التعليمي. ومهارات التدريس كقدرة علـي أحـدات التعلم وتيسيره، وتنمو هذه عن طريق التدريب والخبرة.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394685074"/>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1065"/>
            <a:ext cx="9184791" cy="6852632"/>
          </a:xfrm>
          <a:prstGeom prst="rect">
            <a:avLst/>
          </a:prstGeom>
        </p:spPr>
      </p:pic>
      <p:sp>
        <p:nvSpPr>
          <p:cNvPr id="4" name="مستطيل 3"/>
          <p:cNvSpPr/>
          <p:nvPr/>
        </p:nvSpPr>
        <p:spPr>
          <a:xfrm>
            <a:off x="323528" y="620688"/>
            <a:ext cx="8568952" cy="369332"/>
          </a:xfrm>
          <a:prstGeom prst="rect">
            <a:avLst/>
          </a:prstGeom>
        </p:spPr>
        <p:txBody>
          <a:bodyPr wrap="square">
            <a:spAutoFit/>
          </a:bodyPr>
          <a:lstStyle/>
          <a:p>
            <a:pPr algn="just"/>
            <a:endParaRPr lang="ar-IQ" dirty="0"/>
          </a:p>
        </p:txBody>
      </p:sp>
      <p:sp>
        <p:nvSpPr>
          <p:cNvPr id="3" name="مستطيل 2"/>
          <p:cNvSpPr/>
          <p:nvPr/>
        </p:nvSpPr>
        <p:spPr>
          <a:xfrm>
            <a:off x="899592" y="188640"/>
            <a:ext cx="8136904" cy="6038576"/>
          </a:xfrm>
          <a:prstGeom prst="rect">
            <a:avLst/>
          </a:prstGeom>
        </p:spPr>
        <p:txBody>
          <a:bodyPr wrap="square">
            <a:spAutoFit/>
          </a:bodyPr>
          <a:lstStyle/>
          <a:p>
            <a:pPr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خصائص مهارات التدريس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القابلية للتعميم : بمعني أن وظائف المعلـم لا تختلف من معلم إلى آخر باختلاف المادة التي يدرسها أو المرحلة، بالرغم من أنها تتميز بالمرونة والقابلية للتشكيل وفقا لطبيعة كل مادة ومرحلة.</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القابلية للتدريب والتعلم: بمعني الله يمكن اكتسابها من خلال برامج التدريب المختلفة</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يمكن اشتقاقها من مصادر متنوعة :</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ومن هذه المصادر:</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تحليل الأدوار والمهام التي يقوم بها المعلم من خلال ملاحظة سلوكه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2286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أثناء التدريس.</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تحديد حاجات المتعلم وخصائصه</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53611549"/>
      </p:ext>
    </p:extLst>
  </p:cSld>
  <p:clrMapOvr>
    <a:masterClrMapping/>
  </p:clrMapOvr>
  <mc:AlternateContent xmlns:mc="http://schemas.openxmlformats.org/markup-compatibility/2006">
    <mc:Choice xmlns:p14="http://schemas.microsoft.com/office/powerpoint/2010/main" xmlns="" Requires="p14">
      <p:transition spd="slow" p14:dur="4000">
        <p14:vortex/>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xmlns="" val="0"/>
              </a:ext>
            </a:extLst>
          </a:blip>
          <a:stretch>
            <a:fillRect/>
          </a:stretch>
        </p:blipFill>
        <p:spPr>
          <a:xfrm>
            <a:off x="19472" y="0"/>
            <a:ext cx="9144001" cy="6858000"/>
          </a:xfrm>
          <a:prstGeom prst="rect">
            <a:avLst/>
          </a:prstGeom>
        </p:spPr>
      </p:pic>
      <p:sp>
        <p:nvSpPr>
          <p:cNvPr id="3" name="مستطيل 2"/>
          <p:cNvSpPr/>
          <p:nvPr/>
        </p:nvSpPr>
        <p:spPr>
          <a:xfrm>
            <a:off x="1691680" y="548680"/>
            <a:ext cx="6336704" cy="5262979"/>
          </a:xfrm>
          <a:prstGeom prst="rect">
            <a:avLst/>
          </a:prstGeom>
        </p:spPr>
        <p:txBody>
          <a:bodyPr wrap="square">
            <a:spAutoFit/>
          </a:bodyPr>
          <a:lstStyle/>
          <a:p>
            <a:r>
              <a:rPr lang="ar-IQ" sz="2400" b="1" dirty="0">
                <a:effectLst>
                  <a:outerShdw blurRad="38100" dist="19050" dir="2700000" algn="tl">
                    <a:schemeClr val="dk1">
                      <a:alpha val="40000"/>
                    </a:schemeClr>
                  </a:outerShdw>
                </a:effectLst>
              </a:rPr>
              <a:t>تتعدد مهارات التدريس الأساسية ومنها :</a:t>
            </a:r>
            <a:endParaRPr lang="en-US" sz="2400" b="1" dirty="0"/>
          </a:p>
          <a:p>
            <a:r>
              <a:rPr lang="ar-IQ" sz="2400" b="1" dirty="0">
                <a:effectLst>
                  <a:outerShdw blurRad="38100" dist="25400" dir="5400000" algn="ctr">
                    <a:srgbClr val="6E747A">
                      <a:alpha val="43000"/>
                    </a:srgbClr>
                  </a:outerShdw>
                </a:effectLst>
              </a:rPr>
              <a:t>مهارة التهيئة الذهنية </a:t>
            </a:r>
            <a:r>
              <a:rPr lang="ar-IQ" sz="2400" b="1" dirty="0">
                <a:effectLst>
                  <a:outerShdw blurRad="38100" dist="19050" dir="2700000" algn="tl">
                    <a:schemeClr val="dk1">
                      <a:alpha val="40000"/>
                    </a:schemeClr>
                  </a:outerShdw>
                </a:effectLst>
              </a:rPr>
              <a:t>:</a:t>
            </a:r>
            <a:endParaRPr lang="en-US" sz="2400" b="1" dirty="0"/>
          </a:p>
          <a:p>
            <a:r>
              <a:rPr lang="ar-IQ" sz="2400" b="1" dirty="0">
                <a:effectLst>
                  <a:outerShdw blurRad="38100" dist="19050" dir="2700000" algn="tl">
                    <a:schemeClr val="dk1">
                      <a:alpha val="40000"/>
                    </a:schemeClr>
                  </a:outerShdw>
                </a:effectLst>
              </a:rPr>
              <a:t>وهـي تهيئـة أذهـان الطـلاب بعنصـري الإثارة والتشويق والـتي مـن خلالها يتمكن المعلـم مـن جـذب انتباه الطلاب وتشويقهم لما سيعرضـه مـن مـادة علمية جديدة واستثارة دافعيتهم للتعلم عن طريق عرض الوسائل التعليمية المشوقة، أو طرح أمثلة من البيئة المحيطة </a:t>
            </a:r>
            <a:r>
              <a:rPr lang="ar-IQ" sz="2400" b="1" dirty="0" err="1">
                <a:effectLst>
                  <a:outerShdw blurRad="38100" dist="19050" dir="2700000" algn="tl">
                    <a:schemeClr val="dk1">
                      <a:alpha val="40000"/>
                    </a:schemeClr>
                  </a:outerShdw>
                </a:effectLst>
              </a:rPr>
              <a:t>بالطلاب.لكي</a:t>
            </a:r>
            <a:r>
              <a:rPr lang="ar-IQ" sz="2400" b="1" dirty="0">
                <a:effectLst>
                  <a:outerShdw blurRad="38100" dist="19050" dir="2700000" algn="tl">
                    <a:schemeClr val="dk1">
                      <a:alpha val="40000"/>
                    </a:schemeClr>
                  </a:outerShdw>
                </a:effectLst>
              </a:rPr>
              <a:t> يضمن استمرار نشاطهم الذهني طوال الوقت، وتوصيل مـا يريد توصيله لهم بيسر وسهولة ، وكذلك تقبلهم لما يطرحه من أفكار بشوق وحماس.</a:t>
            </a:r>
            <a:endParaRPr lang="en-US" sz="2400" b="1" dirty="0"/>
          </a:p>
          <a:p>
            <a:r>
              <a:rPr lang="ar-IQ" sz="2400" b="1" dirty="0">
                <a:effectLst>
                  <a:outerShdw blurRad="38100" dist="19050" dir="2700000" algn="tl">
                    <a:schemeClr val="dk1">
                      <a:alpha val="40000"/>
                    </a:schemeClr>
                  </a:outerShdw>
                </a:effectLst>
              </a:rPr>
              <a:t> </a:t>
            </a:r>
            <a:endParaRPr lang="en-US" sz="2400" b="1" dirty="0"/>
          </a:p>
          <a:p>
            <a:r>
              <a:rPr lang="ar-IQ" sz="2400" b="1" dirty="0">
                <a:effectLst>
                  <a:outerShdw blurRad="38100" dist="19050" dir="2700000" algn="tl">
                    <a:schemeClr val="dk1">
                      <a:alpha val="40000"/>
                    </a:schemeClr>
                  </a:outerShdw>
                </a:effectLst>
              </a:rPr>
              <a:t>لذا حاول دائما أن تكون لكل درس بدايته المشوقة، فمرة بالسؤال ومـرة بالقصة ومرة بعرض الوسيلة التعليمية ومرة بنشاط طلابي.. وهكذا. وكـل مـا كانت البداية غير متوقعة كلما استطعت أن تشد انتباه الطلاب أكثر</a:t>
            </a:r>
            <a:r>
              <a:rPr lang="ar-IQ" sz="2400" dirty="0">
                <a:effectLst>
                  <a:outerShdw blurRad="38100" dist="19050" dir="2700000" algn="tl">
                    <a:schemeClr val="dk1">
                      <a:alpha val="40000"/>
                    </a:schemeClr>
                  </a:outerShdw>
                </a:effectLst>
              </a:rPr>
              <a:t>.</a:t>
            </a:r>
            <a:endParaRPr lang="en-US" sz="2400" dirty="0"/>
          </a:p>
        </p:txBody>
      </p:sp>
    </p:spTree>
    <p:extLst>
      <p:ext uri="{BB962C8B-B14F-4D97-AF65-F5344CB8AC3E}">
        <p14:creationId xmlns:p14="http://schemas.microsoft.com/office/powerpoint/2010/main" xmlns="" val="594514032"/>
      </p:ext>
    </p:extLst>
  </p:cSld>
  <p:clrMapOvr>
    <a:masterClrMapping/>
  </p:clrMapOvr>
  <p:transition spd="slow">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xmlns="" val="0"/>
              </a:ext>
            </a:extLst>
          </a:blip>
          <a:stretch>
            <a:fillRect/>
          </a:stretch>
        </p:blipFill>
        <p:spPr>
          <a:xfrm>
            <a:off x="34340" y="4554"/>
            <a:ext cx="9144001" cy="6858000"/>
          </a:xfrm>
          <a:prstGeom prst="rect">
            <a:avLst/>
          </a:prstGeom>
        </p:spPr>
      </p:pic>
      <p:sp>
        <p:nvSpPr>
          <p:cNvPr id="3" name="مستطيل 2"/>
          <p:cNvSpPr/>
          <p:nvPr/>
        </p:nvSpPr>
        <p:spPr>
          <a:xfrm>
            <a:off x="683568" y="755898"/>
            <a:ext cx="7776864" cy="5324535"/>
          </a:xfrm>
          <a:prstGeom prst="rect">
            <a:avLst/>
          </a:prstGeom>
        </p:spPr>
        <p:txBody>
          <a:bodyPr wrap="square">
            <a:spAutoFit/>
          </a:bodyPr>
          <a:lstStyle/>
          <a:p>
            <a:r>
              <a:rPr lang="ar-IQ" sz="2000" b="1" dirty="0">
                <a:solidFill>
                  <a:schemeClr val="accent1"/>
                </a:solidFill>
                <a:effectLst>
                  <a:outerShdw blurRad="38100" dist="25400" dir="5400000" algn="ctr">
                    <a:srgbClr val="6E747A">
                      <a:alpha val="43000"/>
                    </a:srgbClr>
                  </a:outerShdw>
                </a:effectLst>
              </a:rPr>
              <a:t>مهارة الإلقاء تنويع المثيرات والمنبهات</a:t>
            </a:r>
            <a:endParaRPr lang="en-US" sz="2000" b="1" dirty="0">
              <a:solidFill>
                <a:schemeClr val="accent1"/>
              </a:solidFill>
            </a:endParaRPr>
          </a:p>
          <a:p>
            <a:r>
              <a:rPr lang="ar-IQ" sz="2000" b="1" dirty="0">
                <a:effectLst>
                  <a:outerShdw blurRad="38100" dist="19050" dir="2700000" algn="tl">
                    <a:schemeClr val="dk1">
                      <a:alpha val="40000"/>
                    </a:schemeClr>
                  </a:outerShdw>
                </a:effectLst>
              </a:rPr>
              <a:t>إن عملية التدريس لا تجري على النحو المطلوب إلا باستخدام المعلم الإلقاء ولذلك يجب على المعلم أن يعرف كيف يتحدث ومتى يتحدث، ومتى يسكت، وكيف يرفع صوته، ومتى يخفضه، وكيف يكون حديثه ويعكس إحساسه، حيث تتوقف استجابة الطلاب وتقبلهم للدرس على طريقة معبراً عما في نفسه المعلم ونهجه في إلقاء دروسه.</a:t>
            </a:r>
            <a:endParaRPr lang="en-US" sz="2000" b="1" dirty="0"/>
          </a:p>
          <a:p>
            <a:r>
              <a:rPr lang="ar-IQ" sz="2000" b="1" dirty="0">
                <a:effectLst>
                  <a:outerShdw blurRad="38100" dist="19050" dir="2700000" algn="tl">
                    <a:schemeClr val="dk1">
                      <a:alpha val="40000"/>
                    </a:schemeClr>
                  </a:outerShdw>
                </a:effectLst>
              </a:rPr>
              <a:t>فالمعلم الذي يسير على وتيرة واحدة ويبتعد عن التجديد واستخدام المثيرات والمنبهات أثناء الشرح يتسبب في شرود تلامذته الذهني، وابتعـادهـم عـن جـو الدرس، وعلى النقيض من ذلك المعلم الذي لا يجعل للملل طريق إلى طلابه، فتراه تارة يغير طريقة إلقاءه، وأخرى يغير أفعاله وتحركاته وتصرفاته، وثالثة يغير نبرات صوته ، حتى يتمكن مـن شـد انتباه الطلاب إليه، ويستحوذ على ميولهم وتركيزهم أثناء شرحه للدرس، وجميع هذه الأفعال تتم من قبل المعلم بطريقة مدروسة وهادفة حتى تحقق الغرض، وتوجد التفاعل بين المعلم</a:t>
            </a:r>
            <a:endParaRPr lang="en-US" sz="2000" b="1" dirty="0"/>
          </a:p>
          <a:p>
            <a:r>
              <a:rPr lang="ar-IQ" sz="2000" b="1" dirty="0">
                <a:effectLst>
                  <a:outerShdw blurRad="38100" dist="19050" dir="2700000" algn="tl">
                    <a:schemeClr val="dk1">
                      <a:alpha val="40000"/>
                    </a:schemeClr>
                  </a:outerShdw>
                </a:effectLst>
              </a:rPr>
              <a:t>وطلابه بل وبين الطلاب أنفسهم.</a:t>
            </a:r>
            <a:endParaRPr lang="en-US" sz="2000" b="1" dirty="0"/>
          </a:p>
          <a:p>
            <a:r>
              <a:rPr lang="ar-IQ" sz="2000" b="1" dirty="0">
                <a:effectLst>
                  <a:outerShdw blurRad="38100" dist="19050" dir="2700000" algn="tl">
                    <a:schemeClr val="dk1">
                      <a:alpha val="40000"/>
                    </a:schemeClr>
                  </a:outerShdw>
                </a:effectLst>
              </a:rPr>
              <a:t> </a:t>
            </a:r>
            <a:endParaRPr lang="en-US" sz="2000" b="1" dirty="0"/>
          </a:p>
          <a:p>
            <a:r>
              <a:rPr lang="ar-IQ" sz="2000" b="1" dirty="0">
                <a:effectLst>
                  <a:outerShdw blurRad="38100" dist="19050" dir="2700000" algn="tl">
                    <a:schemeClr val="dk1">
                      <a:alpha val="40000"/>
                    </a:schemeClr>
                  </a:outerShdw>
                </a:effectLst>
              </a:rPr>
              <a:t>فعدم الثبات علـى شـيء واحـد مـن شأنه أن يساعد على التفكير وإثارة</a:t>
            </a:r>
            <a:endParaRPr lang="en-US" sz="2000" b="1" dirty="0"/>
          </a:p>
          <a:p>
            <a:r>
              <a:rPr lang="ar-IQ" sz="2000" b="1" dirty="0">
                <a:effectLst>
                  <a:outerShdw blurRad="38100" dist="19050" dir="2700000" algn="tl">
                    <a:schemeClr val="dk1">
                      <a:alpha val="40000"/>
                    </a:schemeClr>
                  </a:outerShdw>
                </a:effectLst>
              </a:rPr>
              <a:t>الحماس. والتنويع بالمثيرات مهارة هامة في إيصال المعلومة فاستخدام المعلم في كل لحظة من لحظات الدرس مهارة هو بمثابة زيادة في التحصيل الدراسي لدى الطلاب مع الحفاظ على اهتمام الطلاب في موضوع التعلم</a:t>
            </a:r>
            <a:endParaRPr lang="en-US" sz="2000" b="1" dirty="0"/>
          </a:p>
        </p:txBody>
      </p:sp>
    </p:spTree>
    <p:extLst>
      <p:ext uri="{BB962C8B-B14F-4D97-AF65-F5344CB8AC3E}">
        <p14:creationId xmlns:p14="http://schemas.microsoft.com/office/powerpoint/2010/main" xmlns="" val="45652978"/>
      </p:ext>
    </p:extLst>
  </p:cSld>
  <p:clrMapOvr>
    <a:masterClrMapping/>
  </p:clrMapOvr>
  <p:transition spd="slow">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xmlns="" val="0"/>
              </a:ext>
            </a:extLst>
          </a:blip>
          <a:stretch>
            <a:fillRect/>
          </a:stretch>
        </p:blipFill>
        <p:spPr>
          <a:xfrm>
            <a:off x="0" y="0"/>
            <a:ext cx="9144001" cy="6858000"/>
          </a:xfrm>
          <a:prstGeom prst="rect">
            <a:avLst/>
          </a:prstGeom>
        </p:spPr>
      </p:pic>
      <p:sp>
        <p:nvSpPr>
          <p:cNvPr id="3" name="مستطيل 2"/>
          <p:cNvSpPr/>
          <p:nvPr/>
        </p:nvSpPr>
        <p:spPr>
          <a:xfrm>
            <a:off x="1475656" y="197346"/>
            <a:ext cx="6696744" cy="5940088"/>
          </a:xfrm>
          <a:prstGeom prst="rect">
            <a:avLst/>
          </a:prstGeom>
        </p:spPr>
        <p:txBody>
          <a:bodyPr wrap="square">
            <a:spAutoFit/>
          </a:bodyPr>
          <a:lstStyle/>
          <a:p>
            <a:r>
              <a:rPr lang="ar-IQ" sz="2000" b="1" dirty="0">
                <a:solidFill>
                  <a:schemeClr val="accent1"/>
                </a:solidFill>
                <a:effectLst>
                  <a:outerShdw blurRad="38100" dist="25400" dir="5400000" algn="ctr">
                    <a:srgbClr val="6E747A">
                      <a:alpha val="43000"/>
                    </a:srgbClr>
                  </a:outerShdw>
                </a:effectLst>
              </a:rPr>
              <a:t>ويتحقق ذلك عن طريق تنويع المثيرات الاتية :</a:t>
            </a:r>
            <a:endParaRPr lang="en-US" sz="2000" b="1" dirty="0">
              <a:solidFill>
                <a:schemeClr val="accent1"/>
              </a:solidFill>
            </a:endParaRPr>
          </a:p>
          <a:p>
            <a:pPr lvl="0"/>
            <a:r>
              <a:rPr lang="ar-IQ" sz="2000" b="1" dirty="0">
                <a:effectLst>
                  <a:outerShdw blurRad="38100" dist="19050" dir="2700000" algn="tl">
                    <a:schemeClr val="dk1">
                      <a:alpha val="40000"/>
                    </a:schemeClr>
                  </a:outerShdw>
                </a:effectLst>
              </a:rPr>
              <a:t>  </a:t>
            </a:r>
            <a:r>
              <a:rPr lang="ar-IQ" sz="2400" b="1" dirty="0">
                <a:solidFill>
                  <a:srgbClr val="7030A0"/>
                </a:solidFill>
                <a:effectLst>
                  <a:outerShdw blurRad="38100" dist="19050" dir="2700000" algn="tl">
                    <a:schemeClr val="dk1">
                      <a:alpha val="40000"/>
                    </a:schemeClr>
                  </a:outerShdw>
                </a:effectLst>
              </a:rPr>
              <a:t>الإيماءات: </a:t>
            </a:r>
            <a:r>
              <a:rPr lang="ar-IQ" sz="2000" b="1" dirty="0">
                <a:effectLst>
                  <a:outerShdw blurRad="38100" dist="19050" dir="2700000" algn="tl">
                    <a:schemeClr val="dk1">
                      <a:alpha val="40000"/>
                    </a:schemeClr>
                  </a:outerShdw>
                </a:effectLst>
              </a:rPr>
              <a:t>ويقصـد بهـا إيماءات الرأس وحركة اليدين وتعبيرات</a:t>
            </a:r>
            <a:endParaRPr lang="en-US" sz="2000" b="1" dirty="0"/>
          </a:p>
          <a:p>
            <a:r>
              <a:rPr lang="ar-IQ" sz="2000" b="1" dirty="0">
                <a:effectLst>
                  <a:outerShdw blurRad="38100" dist="19050" dir="2700000" algn="tl">
                    <a:schemeClr val="dk1">
                      <a:alpha val="40000"/>
                    </a:schemeClr>
                  </a:outerShdw>
                </a:effectLst>
              </a:rPr>
              <a:t>الجسم بالموافقة أو العكس.</a:t>
            </a:r>
            <a:endParaRPr lang="en-US" sz="2000" b="1" dirty="0"/>
          </a:p>
          <a:p>
            <a:r>
              <a:rPr lang="ar-IQ" sz="2000" b="1" dirty="0">
                <a:effectLst>
                  <a:outerShdw blurRad="38100" dist="19050" dir="2700000" algn="tl">
                    <a:schemeClr val="dk1">
                      <a:alpha val="40000"/>
                    </a:schemeClr>
                  </a:outerShdw>
                </a:effectLst>
              </a:rPr>
              <a:t>2.  </a:t>
            </a:r>
            <a:r>
              <a:rPr lang="ar-IQ" sz="2400" b="1" dirty="0">
                <a:solidFill>
                  <a:srgbClr val="7030A0"/>
                </a:solidFill>
                <a:effectLst>
                  <a:outerShdw blurRad="38100" dist="19050" dir="2700000" algn="tl">
                    <a:schemeClr val="dk1">
                      <a:alpha val="40000"/>
                    </a:schemeClr>
                  </a:outerShdw>
                </a:effectLst>
              </a:rPr>
              <a:t>التحرك في غرفة الصف</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3. </a:t>
            </a:r>
            <a:r>
              <a:rPr lang="ar-IQ" sz="2400" b="1" dirty="0">
                <a:solidFill>
                  <a:srgbClr val="7030A0"/>
                </a:solidFill>
                <a:effectLst>
                  <a:outerShdw blurRad="38100" dist="19050" dir="2700000" algn="tl">
                    <a:schemeClr val="dk1">
                      <a:alpha val="40000"/>
                    </a:schemeClr>
                  </a:outerShdw>
                </a:effectLst>
              </a:rPr>
              <a:t>استخدام تعبيرات لفظية</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4</a:t>
            </a:r>
            <a:r>
              <a:rPr lang="ar-IQ" sz="2400" b="1" dirty="0">
                <a:solidFill>
                  <a:srgbClr val="7030A0"/>
                </a:solidFill>
                <a:effectLst>
                  <a:outerShdw blurRad="38100" dist="19050" dir="2700000" algn="tl">
                    <a:schemeClr val="dk1">
                      <a:alpha val="40000"/>
                    </a:schemeClr>
                  </a:outerShdw>
                </a:effectLst>
              </a:rPr>
              <a:t>. الصمت: </a:t>
            </a:r>
            <a:r>
              <a:rPr lang="ar-IQ" sz="2000" b="1" dirty="0">
                <a:effectLst>
                  <a:outerShdw blurRad="38100" dist="19050" dir="2700000" algn="tl">
                    <a:schemeClr val="dk1">
                      <a:alpha val="40000"/>
                    </a:schemeClr>
                  </a:outerShdw>
                </a:effectLst>
              </a:rPr>
              <a:t>ويقصد به الصمت الذي يتخلل عرض المعلم لموضوع معين۔</a:t>
            </a:r>
            <a:endParaRPr lang="en-US" sz="2000" b="1" dirty="0"/>
          </a:p>
          <a:p>
            <a:r>
              <a:rPr lang="ar-IQ" sz="2000" b="1" dirty="0">
                <a:effectLst>
                  <a:outerShdw blurRad="38100" dist="19050" dir="2700000" algn="tl">
                    <a:schemeClr val="dk1">
                      <a:alpha val="40000"/>
                    </a:schemeClr>
                  </a:outerShdw>
                </a:effectLst>
              </a:rPr>
              <a:t>5. </a:t>
            </a:r>
            <a:r>
              <a:rPr lang="ar-IQ" sz="2400" b="1" dirty="0">
                <a:solidFill>
                  <a:srgbClr val="7030A0"/>
                </a:solidFill>
                <a:effectLst>
                  <a:outerShdw blurRad="38100" dist="19050" dir="2700000" algn="tl">
                    <a:schemeClr val="dk1">
                      <a:alpha val="40000"/>
                    </a:schemeClr>
                  </a:outerShdw>
                </a:effectLst>
              </a:rPr>
              <a:t>حركة المعلم الهادفـة </a:t>
            </a:r>
            <a:r>
              <a:rPr lang="ar-IQ" sz="2000" b="1" dirty="0">
                <a:effectLst>
                  <a:outerShdw blurRad="38100" dist="19050" dir="2700000" algn="tl">
                    <a:schemeClr val="dk1">
                      <a:alpha val="40000"/>
                    </a:schemeClr>
                  </a:outerShdw>
                </a:effectLst>
              </a:rPr>
              <a:t>المقصـودة مـن مـكـان إلى آخـر في الموقـف</a:t>
            </a:r>
            <a:endParaRPr lang="en-US" sz="2000" b="1" dirty="0"/>
          </a:p>
          <a:p>
            <a:r>
              <a:rPr lang="ar-IQ" sz="2000" b="1" dirty="0">
                <a:effectLst>
                  <a:outerShdw blurRad="38100" dist="19050" dir="2700000" algn="tl">
                    <a:schemeClr val="dk1">
                      <a:alpha val="40000"/>
                    </a:schemeClr>
                  </a:outerShdw>
                </a:effectLst>
              </a:rPr>
              <a:t>التدريسي.</a:t>
            </a:r>
            <a:endParaRPr lang="en-US" sz="2000" b="1" dirty="0"/>
          </a:p>
          <a:p>
            <a:r>
              <a:rPr lang="ar-IQ" sz="2000" b="1" dirty="0">
                <a:effectLst>
                  <a:outerShdw blurRad="38100" dist="19050" dir="2700000" algn="tl">
                    <a:schemeClr val="dk1">
                      <a:alpha val="40000"/>
                    </a:schemeClr>
                  </a:outerShdw>
                </a:effectLst>
              </a:rPr>
              <a:t>6</a:t>
            </a:r>
            <a:r>
              <a:rPr lang="ar-IQ" sz="2400" b="1" dirty="0">
                <a:solidFill>
                  <a:srgbClr val="7030A0"/>
                </a:solidFill>
                <a:effectLst>
                  <a:outerShdw blurRad="38100" dist="19050" dir="2700000" algn="tl">
                    <a:schemeClr val="dk1">
                      <a:alpha val="40000"/>
                    </a:schemeClr>
                  </a:outerShdw>
                </a:effectLst>
              </a:rPr>
              <a:t>. إشارات المعلم </a:t>
            </a:r>
            <a:r>
              <a:rPr lang="ar-IQ" sz="2000" b="1" dirty="0">
                <a:effectLst>
                  <a:outerShdw blurRad="38100" dist="19050" dir="2700000" algn="tl">
                    <a:schemeClr val="dk1">
                      <a:alpha val="40000"/>
                    </a:schemeClr>
                  </a:outerShdw>
                </a:effectLst>
              </a:rPr>
              <a:t>التي يستعملها للتعبير عن انفعالاته مثل تحريك أجزاء من جسمه لجذب الانتباه أو التأكيد لأهمية الموضوع.</a:t>
            </a:r>
            <a:endParaRPr lang="en-US" sz="2000" b="1" dirty="0"/>
          </a:p>
          <a:p>
            <a:r>
              <a:rPr lang="ar-IQ" sz="2000" b="1" dirty="0">
                <a:effectLst>
                  <a:outerShdw blurRad="38100" dist="19050" dir="2700000" algn="tl">
                    <a:schemeClr val="dk1">
                      <a:alpha val="40000"/>
                    </a:schemeClr>
                  </a:outerShdw>
                </a:effectLst>
              </a:rPr>
              <a:t> </a:t>
            </a:r>
            <a:endParaRPr lang="en-US" sz="2000" b="1" dirty="0"/>
          </a:p>
          <a:p>
            <a:r>
              <a:rPr lang="ar-IQ" sz="2000" b="1" dirty="0">
                <a:effectLst>
                  <a:outerShdw blurRad="38100" dist="19050" dir="2700000" algn="tl">
                    <a:schemeClr val="dk1">
                      <a:alpha val="40000"/>
                    </a:schemeClr>
                  </a:outerShdw>
                </a:effectLst>
              </a:rPr>
              <a:t>7.</a:t>
            </a:r>
            <a:r>
              <a:rPr lang="ar-IQ" sz="2400" b="1" dirty="0">
                <a:solidFill>
                  <a:srgbClr val="7030A0"/>
                </a:solidFill>
                <a:effectLst>
                  <a:outerShdw blurRad="38100" dist="19050" dir="2700000" algn="tl">
                    <a:schemeClr val="dk1">
                      <a:alpha val="40000"/>
                    </a:schemeClr>
                  </a:outerShdw>
                </a:effectLst>
              </a:rPr>
              <a:t>التغيير الصوت </a:t>
            </a:r>
            <a:r>
              <a:rPr lang="ar-IQ" sz="2000" b="1" dirty="0">
                <a:effectLst>
                  <a:outerShdw blurRad="38100" dist="19050" dir="2700000" algn="tl">
                    <a:schemeClr val="dk1">
                      <a:alpha val="40000"/>
                    </a:schemeClr>
                  </a:outerShdw>
                </a:effectLst>
              </a:rPr>
              <a:t>والنبرات مـن خـلال تغيير نبرة الصوت وقوته أو</a:t>
            </a:r>
            <a:endParaRPr lang="en-US" sz="2000" b="1" dirty="0"/>
          </a:p>
          <a:p>
            <a:r>
              <a:rPr lang="ar-IQ" sz="2000" b="1" dirty="0">
                <a:effectLst>
                  <a:outerShdw blurRad="38100" dist="19050" dir="2700000" algn="tl">
                    <a:schemeClr val="dk1">
                      <a:alpha val="40000"/>
                    </a:schemeClr>
                  </a:outerShdw>
                </a:effectLst>
              </a:rPr>
              <a:t>سرعته في بعض الجمل والكلمات.</a:t>
            </a:r>
            <a:endParaRPr lang="en-US" sz="2000" b="1" dirty="0"/>
          </a:p>
          <a:p>
            <a:r>
              <a:rPr lang="ar-IQ" sz="2000" b="1" dirty="0">
                <a:effectLst>
                  <a:outerShdw blurRad="38100" dist="19050" dir="2700000" algn="tl">
                    <a:schemeClr val="dk1">
                      <a:alpha val="40000"/>
                    </a:schemeClr>
                  </a:outerShdw>
                </a:effectLst>
              </a:rPr>
              <a:t>8 - </a:t>
            </a:r>
            <a:r>
              <a:rPr lang="ar-IQ" sz="2400" b="1" dirty="0">
                <a:solidFill>
                  <a:srgbClr val="7030A0"/>
                </a:solidFill>
                <a:effectLst>
                  <a:outerShdw blurRad="38100" dist="19050" dir="2700000" algn="tl">
                    <a:schemeClr val="dk1">
                      <a:alpha val="40000"/>
                    </a:schemeClr>
                  </a:outerShdw>
                </a:effectLst>
              </a:rPr>
              <a:t>تنويع الحواس</a:t>
            </a:r>
            <a:r>
              <a:rPr lang="ar-IQ" sz="2000" b="1" dirty="0">
                <a:effectLst>
                  <a:outerShdw blurRad="38100" dist="19050" dir="2700000" algn="tl">
                    <a:schemeClr val="dk1">
                      <a:alpha val="40000"/>
                    </a:schemeClr>
                  </a:outerShdw>
                </a:effectLst>
              </a:rPr>
              <a:t>، والتنقل بين مراكز التركيز الحسية مثل الانتقال</a:t>
            </a:r>
            <a:endParaRPr lang="en-US" sz="2000" b="1" dirty="0"/>
          </a:p>
          <a:p>
            <a:r>
              <a:rPr lang="ar-IQ" sz="2000" b="1" dirty="0">
                <a:effectLst>
                  <a:outerShdw blurRad="38100" dist="19050" dir="2700000" algn="tl">
                    <a:schemeClr val="dk1">
                      <a:alpha val="40000"/>
                    </a:schemeClr>
                  </a:outerShdw>
                </a:effectLst>
              </a:rPr>
              <a:t>من الاستماع إلى المشاهدة.</a:t>
            </a:r>
            <a:endParaRPr lang="en-US" sz="2000" b="1" dirty="0"/>
          </a:p>
          <a:p>
            <a:r>
              <a:rPr lang="ar-IQ" sz="2000" b="1" dirty="0">
                <a:effectLst>
                  <a:outerShdw blurRad="38100" dist="19050" dir="2700000" algn="tl">
                    <a:schemeClr val="dk1">
                      <a:alpha val="40000"/>
                    </a:schemeClr>
                  </a:outerShdw>
                </a:effectLst>
              </a:rPr>
              <a:t>9- </a:t>
            </a:r>
            <a:r>
              <a:rPr lang="ar-IQ" sz="2400" b="1" dirty="0">
                <a:solidFill>
                  <a:srgbClr val="7030A0"/>
                </a:solidFill>
                <a:effectLst>
                  <a:outerShdw blurRad="38100" dist="19050" dir="2700000" algn="tl">
                    <a:schemeClr val="dk1">
                      <a:alpha val="40000"/>
                    </a:schemeClr>
                  </a:outerShdw>
                </a:effectLst>
              </a:rPr>
              <a:t>الاستفادة من مشاركات </a:t>
            </a:r>
            <a:r>
              <a:rPr lang="ar-IQ" sz="2000" b="1" dirty="0">
                <a:solidFill>
                  <a:srgbClr val="7030A0"/>
                </a:solidFill>
                <a:effectLst>
                  <a:outerShdw blurRad="38100" dist="19050" dir="2700000" algn="tl">
                    <a:schemeClr val="dk1">
                      <a:alpha val="40000"/>
                    </a:schemeClr>
                  </a:outerShdw>
                </a:effectLst>
              </a:rPr>
              <a:t>الطلاب</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10 - </a:t>
            </a:r>
            <a:r>
              <a:rPr lang="ar-IQ" sz="2400" b="1" dirty="0">
                <a:solidFill>
                  <a:srgbClr val="7030A0"/>
                </a:solidFill>
                <a:effectLst>
                  <a:outerShdw blurRad="38100" dist="19050" dir="2700000" algn="tl">
                    <a:schemeClr val="dk1">
                      <a:alpha val="40000"/>
                    </a:schemeClr>
                  </a:outerShdw>
                </a:effectLst>
              </a:rPr>
              <a:t>الاستفادة من حركة</a:t>
            </a:r>
            <a:r>
              <a:rPr lang="ar-IQ" sz="2000" b="1" dirty="0">
                <a:effectLst>
                  <a:outerShdw blurRad="38100" dist="19050" dir="2700000" algn="tl">
                    <a:schemeClr val="dk1">
                      <a:alpha val="40000"/>
                    </a:schemeClr>
                  </a:outerShdw>
                </a:effectLst>
              </a:rPr>
              <a:t> الطلاب أثناء الموقف التعليمي</a:t>
            </a:r>
            <a:endParaRPr lang="en-US" sz="2000" b="1" dirty="0"/>
          </a:p>
        </p:txBody>
      </p:sp>
    </p:spTree>
    <p:extLst>
      <p:ext uri="{BB962C8B-B14F-4D97-AF65-F5344CB8AC3E}">
        <p14:creationId xmlns:p14="http://schemas.microsoft.com/office/powerpoint/2010/main" xmlns="" val="523775797"/>
      </p:ext>
    </p:extLst>
  </p:cSld>
  <p:clrMapOvr>
    <a:masterClrMapping/>
  </p:clrMapOvr>
  <p:transition spd="slow">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xmlns="" val="0"/>
              </a:ext>
            </a:extLst>
          </a:blip>
          <a:stretch>
            <a:fillRect/>
          </a:stretch>
        </p:blipFill>
        <p:spPr>
          <a:xfrm>
            <a:off x="34340" y="4554"/>
            <a:ext cx="9144001" cy="6858000"/>
          </a:xfrm>
          <a:prstGeom prst="rect">
            <a:avLst/>
          </a:prstGeom>
        </p:spPr>
      </p:pic>
      <p:sp>
        <p:nvSpPr>
          <p:cNvPr id="3" name="مستطيل 2"/>
          <p:cNvSpPr/>
          <p:nvPr/>
        </p:nvSpPr>
        <p:spPr>
          <a:xfrm>
            <a:off x="251520" y="260648"/>
            <a:ext cx="8640960" cy="6370975"/>
          </a:xfrm>
          <a:prstGeom prst="rect">
            <a:avLst/>
          </a:prstGeom>
        </p:spPr>
        <p:txBody>
          <a:bodyPr wrap="square">
            <a:spAutoFit/>
          </a:bodyPr>
          <a:lstStyle/>
          <a:p>
            <a:r>
              <a:rPr lang="ar-IQ" sz="2400" b="1" dirty="0">
                <a:solidFill>
                  <a:schemeClr val="accent1"/>
                </a:solidFill>
                <a:effectLst>
                  <a:outerShdw blurRad="38100" dist="25400" dir="5400000" algn="ctr">
                    <a:srgbClr val="6E747A">
                      <a:alpha val="43000"/>
                    </a:srgbClr>
                  </a:outerShdw>
                </a:effectLst>
              </a:rPr>
              <a:t>مهارة استخدام الوسائل التعليمية</a:t>
            </a:r>
            <a:endParaRPr lang="en-US" sz="2400" b="1" dirty="0">
              <a:solidFill>
                <a:schemeClr val="accent1"/>
              </a:solidFill>
            </a:endParaRPr>
          </a:p>
          <a:p>
            <a:r>
              <a:rPr lang="ar-IQ" sz="2400" b="1" dirty="0">
                <a:effectLst>
                  <a:outerShdw blurRad="38100" dist="19050" dir="2700000" algn="tl">
                    <a:schemeClr val="dk1">
                      <a:alpha val="40000"/>
                    </a:schemeClr>
                  </a:outerShdw>
                </a:effectLst>
              </a:rPr>
              <a:t>والمعلم يحدد الوسيلة التعليمية المناسبة </a:t>
            </a:r>
            <a:r>
              <a:rPr lang="ar-IQ" sz="2400" b="1" dirty="0" err="1">
                <a:effectLst>
                  <a:outerShdw blurRad="38100" dist="19050" dir="2700000" algn="tl">
                    <a:schemeClr val="dk1">
                      <a:alpha val="40000"/>
                    </a:schemeClr>
                  </a:outerShdw>
                </a:effectLst>
              </a:rPr>
              <a:t>لدرسة</a:t>
            </a:r>
            <a:r>
              <a:rPr lang="ar-IQ" sz="2400" b="1" dirty="0">
                <a:effectLst>
                  <a:outerShdw blurRad="38100" dist="19050" dir="2700000" algn="tl">
                    <a:schemeClr val="dk1">
                      <a:alpha val="40000"/>
                    </a:schemeClr>
                  </a:outerShdw>
                </a:effectLst>
              </a:rPr>
              <a:t> أساساً على طبيعة الدرس وأهدافه ومحتواه في مرحلة تخطيط الدرس وإعداده، من أجل مساعدة التلاميذ على بلوغ الأهداف المحددة للدرس، ويجب على العلم أن يجعل</a:t>
            </a:r>
            <a:endParaRPr lang="en-US" sz="2400" b="1" dirty="0"/>
          </a:p>
          <a:p>
            <a:r>
              <a:rPr lang="ar-IQ" sz="2400" b="1" dirty="0">
                <a:effectLst>
                  <a:outerShdw blurRad="38100" dist="19050" dir="2700000" algn="tl">
                    <a:schemeClr val="dk1">
                      <a:alpha val="40000"/>
                    </a:schemeClr>
                  </a:outerShdw>
                </a:effectLst>
              </a:rPr>
              <a:t>الطلاب ت يكتشفون تدريجيا أهداف الدرس من خلال هذه الوسيلة</a:t>
            </a:r>
            <a:endParaRPr lang="en-US" sz="2400" b="1" dirty="0"/>
          </a:p>
          <a:p>
            <a:r>
              <a:rPr lang="ar-IQ" sz="2400" b="1" dirty="0">
                <a:effectLst>
                  <a:outerShdw blurRad="38100" dist="19050" dir="2700000" algn="tl">
                    <a:schemeClr val="dk1">
                      <a:alpha val="40000"/>
                    </a:schemeClr>
                  </a:outerShdw>
                </a:effectLst>
              </a:rPr>
              <a:t>وأن تكون متكاملة مع </a:t>
            </a:r>
            <a:r>
              <a:rPr lang="ar-IQ" sz="2400" b="1" dirty="0" err="1">
                <a:effectLst>
                  <a:outerShdw blurRad="38100" dist="19050" dir="2700000" algn="tl">
                    <a:schemeClr val="dk1">
                      <a:alpha val="40000"/>
                    </a:schemeClr>
                  </a:outerShdw>
                </a:effectLst>
              </a:rPr>
              <a:t>طريقية</a:t>
            </a:r>
            <a:r>
              <a:rPr lang="ar-IQ" sz="2400" b="1" dirty="0">
                <a:effectLst>
                  <a:outerShdw blurRad="38100" dist="19050" dir="2700000" algn="tl">
                    <a:schemeClr val="dk1">
                      <a:alpha val="40000"/>
                    </a:schemeClr>
                  </a:outerShdw>
                </a:effectLst>
              </a:rPr>
              <a:t> التدريس، ومناسبة لمستويات الطلاب</a:t>
            </a:r>
            <a:endParaRPr lang="en-US" sz="2400" b="1" dirty="0"/>
          </a:p>
          <a:p>
            <a:r>
              <a:rPr lang="ar-IQ" sz="2400" b="1" dirty="0">
                <a:effectLst>
                  <a:outerShdw blurRad="38100" dist="19050" dir="2700000" algn="tl">
                    <a:schemeClr val="dk1">
                      <a:alpha val="40000"/>
                    </a:schemeClr>
                  </a:outerShdw>
                </a:effectLst>
              </a:rPr>
              <a:t>وأن يكون المعلم </a:t>
            </a:r>
            <a:r>
              <a:rPr lang="ar-IQ" sz="2400" b="1" dirty="0" err="1">
                <a:effectLst>
                  <a:outerShdw blurRad="38100" dist="19050" dir="2700000" algn="tl">
                    <a:schemeClr val="dk1">
                      <a:alpha val="40000"/>
                    </a:schemeClr>
                  </a:outerShdw>
                </a:effectLst>
              </a:rPr>
              <a:t>علی</a:t>
            </a:r>
            <a:r>
              <a:rPr lang="ar-IQ" sz="2400" b="1" dirty="0">
                <a:effectLst>
                  <a:outerShdw blurRad="38100" dist="19050" dir="2700000" algn="tl">
                    <a:schemeClr val="dk1">
                      <a:alpha val="40000"/>
                    </a:schemeClr>
                  </a:outerShdw>
                </a:effectLst>
              </a:rPr>
              <a:t> معرفة  سابقه بها ويعرف كيفية استخدامها، وأحياناً قد يشارك و إعدادها الطلاب وهناك العديد من الوسائل التعليمية التي يمكن للمعلم أن يستخدمها في تخطيطه للدرس وتنفيذه مثـل النماذج والعينات، واللوحات، والسبورات، والصور والرسوم، والخرائط، والأفلام، والشرائح، والتوضيحات التي يتضمنها الكتاب المدرسي والتسجيلات والإذاعة والتلفزيون بالإضافة إلى الوسائل التكنولوجية الخاصة باستخدام وعرض المواد التعليمية، كما أن التربية الحديثة تهتم بالجانب الحسي عند الطلاب لأن من خلاله بيني اثر التعلم، وينبغي على المعلم الاهتمام بتحضير هذه الرسائل التعليمية والتأكد من صلاحيتها وإمكانية استخدامها في المكان الذي ستستخدم فيه، وينبغي الا يوجل إعداد الوسيلة إلى بداية الدرس حيث أن هذا يضيع الكثير من الوقت، وقد لا تكون الوسيلة المرادة متوفرة أو</a:t>
            </a:r>
            <a:endParaRPr lang="en-US" sz="2400" b="1" dirty="0"/>
          </a:p>
          <a:p>
            <a:r>
              <a:rPr lang="ar-IQ" sz="2400" b="1" dirty="0">
                <a:effectLst>
                  <a:outerShdw blurRad="38100" dist="19050" dir="2700000" algn="tl">
                    <a:schemeClr val="dk1">
                      <a:alpha val="40000"/>
                    </a:schemeClr>
                  </a:outerShdw>
                </a:effectLst>
              </a:rPr>
              <a:t>صالحة للاستعمال</a:t>
            </a:r>
            <a:r>
              <a:rPr lang="ar-IQ" sz="2400" dirty="0">
                <a:effectLst>
                  <a:outerShdw blurRad="38100" dist="19050" dir="2700000" algn="tl">
                    <a:schemeClr val="dk1">
                      <a:alpha val="40000"/>
                    </a:schemeClr>
                  </a:outerShdw>
                </a:effectLst>
              </a:rPr>
              <a:t>.</a:t>
            </a:r>
            <a:endParaRPr lang="en-US" sz="2400" dirty="0"/>
          </a:p>
        </p:txBody>
      </p:sp>
    </p:spTree>
    <p:extLst>
      <p:ext uri="{BB962C8B-B14F-4D97-AF65-F5344CB8AC3E}">
        <p14:creationId xmlns:p14="http://schemas.microsoft.com/office/powerpoint/2010/main" xmlns="" val="4100646064"/>
      </p:ext>
    </p:extLst>
  </p:cSld>
  <p:clrMapOvr>
    <a:masterClrMapping/>
  </p:clrMapOvr>
  <p:transition spd="slow">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xmlns="" val="0"/>
              </a:ext>
            </a:extLst>
          </a:blip>
          <a:stretch>
            <a:fillRect/>
          </a:stretch>
        </p:blipFill>
        <p:spPr>
          <a:xfrm>
            <a:off x="-108520" y="-1"/>
            <a:ext cx="9252519" cy="6951899"/>
          </a:xfrm>
          <a:prstGeom prst="rect">
            <a:avLst/>
          </a:prstGeom>
        </p:spPr>
      </p:pic>
      <p:sp>
        <p:nvSpPr>
          <p:cNvPr id="3" name="مربع نص 2"/>
          <p:cNvSpPr txBox="1"/>
          <p:nvPr/>
        </p:nvSpPr>
        <p:spPr>
          <a:xfrm>
            <a:off x="1689265" y="2782156"/>
            <a:ext cx="5585331" cy="1107996"/>
          </a:xfrm>
          <a:prstGeom prst="rect">
            <a:avLst/>
          </a:prstGeom>
          <a:noFill/>
        </p:spPr>
        <p:txBody>
          <a:bodyPr wrap="square" rtlCol="1">
            <a:spAutoFit/>
          </a:bodyPr>
          <a:lstStyle/>
          <a:p>
            <a:pPr algn="ctr"/>
            <a:r>
              <a:rPr lang="ar-IQ" sz="6600" b="1" dirty="0">
                <a:solidFill>
                  <a:schemeClr val="accent2"/>
                </a:solidFill>
                <a:cs typeface="Diwani Bent" panose="02010400000000000000" pitchFamily="2" charset="-78"/>
              </a:rPr>
              <a:t>شكرا لحسن اصغائكم </a:t>
            </a:r>
          </a:p>
        </p:txBody>
      </p:sp>
    </p:spTree>
    <p:extLst>
      <p:ext uri="{BB962C8B-B14F-4D97-AF65-F5344CB8AC3E}">
        <p14:creationId xmlns:p14="http://schemas.microsoft.com/office/powerpoint/2010/main" xmlns="" val="415259338"/>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TotalTime>
  <Words>612</Words>
  <Application>Microsoft Office PowerPoint</Application>
  <PresentationFormat>عرض على الشاشة (3:4)‏</PresentationFormat>
  <Paragraphs>57</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نسق Office</vt:lpstr>
      <vt:lpstr>الشريحة 1</vt:lpstr>
      <vt:lpstr>الشريحة 2</vt:lpstr>
      <vt:lpstr>الشريحة 3</vt:lpstr>
      <vt:lpstr>الشريحة 4</vt:lpstr>
      <vt:lpstr>الشريحة 5</vt:lpstr>
      <vt:lpstr>الشريحة 6</vt:lpstr>
      <vt:lpstr>الشريحة 7</vt:lpstr>
      <vt:lpstr>الشريحة 8</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eng.rose.ali</cp:lastModifiedBy>
  <cp:revision>53</cp:revision>
  <dcterms:created xsi:type="dcterms:W3CDTF">2020-12-06T21:38:33Z</dcterms:created>
  <dcterms:modified xsi:type="dcterms:W3CDTF">2024-04-24T09:44:50Z</dcterms:modified>
</cp:coreProperties>
</file>