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853" r:id="rId1"/>
  </p:sldMasterIdLst>
  <p:sldIdLst>
    <p:sldId id="256" r:id="rId2"/>
    <p:sldId id="268" r:id="rId3"/>
    <p:sldId id="269" r:id="rId4"/>
    <p:sldId id="270" r:id="rId5"/>
    <p:sldId id="271" r:id="rId6"/>
    <p:sldId id="272" r:id="rId7"/>
    <p:sldId id="273" r:id="rId8"/>
    <p:sldId id="26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3" d="100"/>
          <a:sy n="63" d="100"/>
        </p:scale>
        <p:origin x="9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370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796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06509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029278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27202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65053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8895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30495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1BEF0D-F0BB-DE4B-95CE-6DB70DBA9567}" type="datetimeFigureOut">
              <a:rPr lang="en-US" smtClean="0"/>
              <a:pPr/>
              <a:t>7/28/2024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1107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912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1087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621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0322" y="3030008"/>
            <a:ext cx="4698355" cy="290617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5594123" y="3030008"/>
            <a:ext cx="4700059" cy="290617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428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1029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6390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2698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5322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1BEF0D-F0BB-DE4B-95CE-6DB70DBA9567}" type="datetimeFigureOut">
              <a:rPr lang="en-US" smtClean="0"/>
              <a:pPr/>
              <a:t>7/28/2024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826271"/>
      </p:ext>
    </p:extLst>
  </p:cSld>
  <p:clrMap bg1="dk1" tx1="lt1" bg2="dk2" tx2="lt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 id="2147483865" r:id="rId12"/>
    <p:sldLayoutId id="2147483866" r:id="rId13"/>
    <p:sldLayoutId id="2147483867" r:id="rId14"/>
    <p:sldLayoutId id="2147483868" r:id="rId15"/>
    <p:sldLayoutId id="2147483869" r:id="rId16"/>
    <p:sldLayoutId id="2147483870"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C1BDA72-4657-3F7A-30A8-DD995EB80256}"/>
              </a:ext>
            </a:extLst>
          </p:cNvPr>
          <p:cNvSpPr>
            <a:spLocks noGrp="1"/>
          </p:cNvSpPr>
          <p:nvPr>
            <p:ph type="ctrTitle"/>
          </p:nvPr>
        </p:nvSpPr>
        <p:spPr>
          <a:xfrm>
            <a:off x="2225041" y="285931"/>
            <a:ext cx="9540240" cy="1680029"/>
          </a:xfrm>
        </p:spPr>
        <p:txBody>
          <a:bodyPr>
            <a:noAutofit/>
          </a:bodyPr>
          <a:lstStyle/>
          <a:p>
            <a:r>
              <a:rPr lang="ar-IQ" sz="4400" b="1" dirty="0" smtClean="0">
                <a:solidFill>
                  <a:schemeClr val="bg1"/>
                </a:solidFill>
              </a:rPr>
              <a:t>دور المشرف ومدير المدرسة في تحقيق اهداف الدرس </a:t>
            </a:r>
            <a:endParaRPr lang="ar-US" sz="4400" b="1" dirty="0">
              <a:solidFill>
                <a:srgbClr val="C00000"/>
              </a:solidFill>
            </a:endParaRPr>
          </a:p>
        </p:txBody>
      </p:sp>
      <p:sp>
        <p:nvSpPr>
          <p:cNvPr id="6" name="عنوان فرعي 5">
            <a:extLst>
              <a:ext uri="{FF2B5EF4-FFF2-40B4-BE49-F238E27FC236}">
                <a16:creationId xmlns:a16="http://schemas.microsoft.com/office/drawing/2014/main" id="{99ED0EF2-DBFF-FA5F-ECFB-0F793E26F305}"/>
              </a:ext>
            </a:extLst>
          </p:cNvPr>
          <p:cNvSpPr>
            <a:spLocks noGrp="1"/>
          </p:cNvSpPr>
          <p:nvPr>
            <p:ph type="subTitle" idx="1"/>
          </p:nvPr>
        </p:nvSpPr>
        <p:spPr>
          <a:xfrm>
            <a:off x="167640" y="4754880"/>
            <a:ext cx="9812973" cy="1859280"/>
          </a:xfrm>
        </p:spPr>
        <p:txBody>
          <a:bodyPr>
            <a:noAutofit/>
          </a:bodyPr>
          <a:lstStyle/>
          <a:p>
            <a:r>
              <a:rPr lang="ar-SA" sz="4400" b="1" dirty="0"/>
              <a:t>اعداد </a:t>
            </a:r>
          </a:p>
          <a:p>
            <a:r>
              <a:rPr lang="ar-SA" sz="4400" b="1" dirty="0"/>
              <a:t>أ.د نجلاء عباس </a:t>
            </a:r>
            <a:r>
              <a:rPr lang="ar-SA" sz="4400" b="1" dirty="0" smtClean="0"/>
              <a:t>الزهيري</a:t>
            </a:r>
            <a:endParaRPr lang="ar-IQ" sz="4400" b="1" dirty="0" smtClean="0"/>
          </a:p>
          <a:p>
            <a:r>
              <a:rPr lang="ar-IQ" sz="4400" b="1" dirty="0" err="1" smtClean="0"/>
              <a:t>أ.د</a:t>
            </a:r>
            <a:r>
              <a:rPr lang="ar-IQ" sz="4400" b="1" dirty="0" smtClean="0"/>
              <a:t> اقبال عبد الحسين </a:t>
            </a:r>
            <a:endParaRPr lang="ar-US" sz="4400" b="1" dirty="0"/>
          </a:p>
        </p:txBody>
      </p:sp>
    </p:spTree>
    <p:extLst>
      <p:ext uri="{BB962C8B-B14F-4D97-AF65-F5344CB8AC3E}">
        <p14:creationId xmlns:p14="http://schemas.microsoft.com/office/powerpoint/2010/main" val="168904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0321" y="518160"/>
            <a:ext cx="11084959" cy="5974080"/>
          </a:xfrm>
        </p:spPr>
        <p:txBody>
          <a:bodyPr/>
          <a:lstStyle/>
          <a:p>
            <a:pPr algn="r"/>
            <a:r>
              <a:rPr lang="ar-IQ" dirty="0" smtClean="0"/>
              <a:t>الكفايات المهنية للتدريسين المشرفين  على الطلبة المطبقين في المدارس :-هناك بعض الكفايات المهنية التي يجب ان يتمتع بها التدريسين المشرفين (قبل واثناء وبعد ) التطبيق وحتى يكون التقييم موضوعي لابد من ان يكون شاملا لجميع النواحي وهذا معناه انه لابد من ان يعتمد المشرف على معيار معين لغرض </a:t>
            </a:r>
            <a:r>
              <a:rPr lang="ar-IQ" dirty="0" err="1" smtClean="0"/>
              <a:t>التقيم</a:t>
            </a:r>
            <a:r>
              <a:rPr lang="ar-IQ" dirty="0" smtClean="0"/>
              <a:t> وهذا المعيار هي استمارة التقييم التي تعد أصلا من قبل لجنة متخصصة في مجال طرائق التدريس تحتوي عبى عدة فقرات تخصص للتدريسي المشرف وكذلك توضع استمارة أخرى تخصص لمدير المدرسة أيضا تحتوي على فقرات يتم تقييم المطبق على أساسها من قبل إدارة المدرسة </a:t>
            </a:r>
            <a:endParaRPr lang="en-US" dirty="0"/>
          </a:p>
        </p:txBody>
      </p:sp>
    </p:spTree>
    <p:extLst>
      <p:ext uri="{BB962C8B-B14F-4D97-AF65-F5344CB8AC3E}">
        <p14:creationId xmlns:p14="http://schemas.microsoft.com/office/powerpoint/2010/main" val="4132229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0321" y="753228"/>
            <a:ext cx="11267839" cy="5769492"/>
          </a:xfrm>
        </p:spPr>
        <p:txBody>
          <a:bodyPr/>
          <a:lstStyle/>
          <a:p>
            <a:pPr algn="r"/>
            <a:r>
              <a:rPr lang="ar-IQ" dirty="0" smtClean="0">
                <a:solidFill>
                  <a:schemeClr val="accent4"/>
                </a:solidFill>
              </a:rPr>
              <a:t>كفاءة أداء المشرف :-</a:t>
            </a:r>
            <a:r>
              <a:rPr lang="ar-IQ" dirty="0" smtClean="0"/>
              <a:t/>
            </a:r>
            <a:br>
              <a:rPr lang="ar-IQ" dirty="0" smtClean="0"/>
            </a:br>
            <a:r>
              <a:rPr lang="ar-IQ" dirty="0" smtClean="0"/>
              <a:t>هناك مجموعة من السلوكيات والكفايات التي يجب على المشرف اتباعها لغرض إنجاح عملية الاشراف وبشكل صحيح منها قبل التطبيق ومنها بعده ومنها اثناء فترة التطبيق وسنوضح بالتفصيل كل من هذه الكفايات وكما يلي </a:t>
            </a:r>
            <a:endParaRPr lang="en-US" dirty="0"/>
          </a:p>
        </p:txBody>
      </p:sp>
    </p:spTree>
    <p:extLst>
      <p:ext uri="{BB962C8B-B14F-4D97-AF65-F5344CB8AC3E}">
        <p14:creationId xmlns:p14="http://schemas.microsoft.com/office/powerpoint/2010/main" val="1465769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82881" y="753228"/>
            <a:ext cx="11826240" cy="5525652"/>
          </a:xfrm>
        </p:spPr>
        <p:txBody>
          <a:bodyPr>
            <a:normAutofit fontScale="90000"/>
          </a:bodyPr>
          <a:lstStyle/>
          <a:p>
            <a:pPr algn="r"/>
            <a:r>
              <a:rPr lang="ar-IQ" dirty="0" smtClean="0"/>
              <a:t>كفاءة المشرف قبل التطبيق </a:t>
            </a:r>
            <a:br>
              <a:rPr lang="ar-IQ" dirty="0" smtClean="0"/>
            </a:br>
            <a:r>
              <a:rPr lang="ar-IQ" dirty="0" smtClean="0"/>
              <a:t>1- يعقد اجتماعا اوليا للتعرف على الطلبة المكلف </a:t>
            </a:r>
            <a:r>
              <a:rPr lang="ar-IQ" dirty="0" err="1" smtClean="0"/>
              <a:t>بالاشراف</a:t>
            </a:r>
            <a:r>
              <a:rPr lang="ar-IQ" dirty="0" smtClean="0"/>
              <a:t> عليهم </a:t>
            </a:r>
            <a:br>
              <a:rPr lang="ar-IQ" dirty="0" smtClean="0"/>
            </a:br>
            <a:r>
              <a:rPr lang="ar-IQ" dirty="0" smtClean="0"/>
              <a:t>2-يعمل على تهيئة الطلبة نفسيا لمرحلة التطبيق </a:t>
            </a:r>
            <a:br>
              <a:rPr lang="ar-IQ" dirty="0" smtClean="0"/>
            </a:br>
            <a:r>
              <a:rPr lang="ar-IQ" dirty="0" smtClean="0"/>
              <a:t>3-يناقش مع الطلبة مفهوم التربية العملية </a:t>
            </a:r>
            <a:br>
              <a:rPr lang="ar-IQ" dirty="0" smtClean="0"/>
            </a:br>
            <a:r>
              <a:rPr lang="ar-IQ" dirty="0" smtClean="0"/>
              <a:t>4-ينبه الطالب الى بعض المشاكل المتوقع حدوثها  اثناء فترة التطبيق الميداني </a:t>
            </a:r>
            <a:br>
              <a:rPr lang="ar-IQ" dirty="0" smtClean="0"/>
            </a:br>
            <a:r>
              <a:rPr lang="ar-IQ" dirty="0" smtClean="0"/>
              <a:t>5-يؤكد على الطلبة الالتزام بالقوانين والتعليمات المدرسية اثناء فترة التطبيق الميداني </a:t>
            </a:r>
            <a:br>
              <a:rPr lang="ar-IQ" dirty="0" smtClean="0"/>
            </a:br>
            <a:r>
              <a:rPr lang="ar-IQ" dirty="0" smtClean="0"/>
              <a:t>6-يساعد الطلبة في تفهم اهداف المرحلة التي يقومون بتدريسها </a:t>
            </a:r>
            <a:br>
              <a:rPr lang="ar-IQ" dirty="0" smtClean="0"/>
            </a:br>
            <a:r>
              <a:rPr lang="ar-IQ" dirty="0" smtClean="0"/>
              <a:t>7- يعمل على تنمية الاتجاهات الإيجابية نحو مهنة التدريس</a:t>
            </a:r>
            <a:br>
              <a:rPr lang="ar-IQ" dirty="0" smtClean="0"/>
            </a:br>
            <a:r>
              <a:rPr lang="ar-IQ" dirty="0" smtClean="0"/>
              <a:t>8-يناقش مع الطلبة خطة الدرس ويرشدهم </a:t>
            </a:r>
            <a:r>
              <a:rPr lang="ar-IQ" dirty="0" err="1" smtClean="0"/>
              <a:t>لاعداد</a:t>
            </a:r>
            <a:r>
              <a:rPr lang="ar-IQ" dirty="0" smtClean="0"/>
              <a:t> خطط نموذجية </a:t>
            </a:r>
            <a:br>
              <a:rPr lang="ar-IQ" dirty="0" smtClean="0"/>
            </a:br>
            <a:r>
              <a:rPr lang="ar-IQ" dirty="0" smtClean="0"/>
              <a:t>9-يوضح طبيعة العلاقة بين الطالب والمدرسة </a:t>
            </a:r>
            <a:br>
              <a:rPr lang="ar-IQ" dirty="0" smtClean="0"/>
            </a:br>
            <a:r>
              <a:rPr lang="ar-IQ" dirty="0" smtClean="0"/>
              <a:t>10-يجيب على أسئلة الطلبة واستفساراتهم </a:t>
            </a:r>
            <a:endParaRPr lang="en-US" dirty="0"/>
          </a:p>
        </p:txBody>
      </p:sp>
    </p:spTree>
    <p:extLst>
      <p:ext uri="{BB962C8B-B14F-4D97-AF65-F5344CB8AC3E}">
        <p14:creationId xmlns:p14="http://schemas.microsoft.com/office/powerpoint/2010/main" val="3228873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82881" y="0"/>
            <a:ext cx="12009119" cy="7437120"/>
          </a:xfrm>
        </p:spPr>
        <p:txBody>
          <a:bodyPr>
            <a:normAutofit/>
          </a:bodyPr>
          <a:lstStyle/>
          <a:p>
            <a:pPr algn="r"/>
            <a:r>
              <a:rPr lang="ar-IQ" dirty="0" smtClean="0"/>
              <a:t>كفاءة المشرف اثناء فترة التطبيق :-</a:t>
            </a:r>
            <a:br>
              <a:rPr lang="ar-IQ" dirty="0" smtClean="0"/>
            </a:br>
            <a:r>
              <a:rPr lang="ar-IQ" dirty="0" smtClean="0"/>
              <a:t>1- يلتقي بالطلبة من خلال الزيارات الميدانية ويعطيهم التوجيهات </a:t>
            </a:r>
            <a:br>
              <a:rPr lang="ar-IQ" dirty="0" smtClean="0"/>
            </a:br>
            <a:r>
              <a:rPr lang="ar-IQ" dirty="0" smtClean="0"/>
              <a:t>2-يحضر حصة كاملة للطالب اثناء قيامهم بالتدريس </a:t>
            </a:r>
            <a:br>
              <a:rPr lang="ar-IQ" dirty="0" smtClean="0"/>
            </a:br>
            <a:r>
              <a:rPr lang="ar-IQ" dirty="0" smtClean="0"/>
              <a:t>3-يرشد الطلبة الى كيفية مواجهة المواقف الصعبة خلال الدرس </a:t>
            </a:r>
            <a:br>
              <a:rPr lang="ar-IQ" dirty="0" smtClean="0"/>
            </a:br>
            <a:r>
              <a:rPr lang="ar-IQ" dirty="0" smtClean="0"/>
              <a:t>4-يشجع الطلبة على استخدام طرق تدريس جديدة ومتنوعة </a:t>
            </a:r>
            <a:br>
              <a:rPr lang="ar-IQ" dirty="0" smtClean="0"/>
            </a:br>
            <a:r>
              <a:rPr lang="ar-IQ" dirty="0" smtClean="0"/>
              <a:t>5-لا يتدخل بالتدريس الا عند الضرورة </a:t>
            </a:r>
            <a:br>
              <a:rPr lang="ar-IQ" dirty="0" smtClean="0"/>
            </a:br>
            <a:endParaRPr lang="en-US" dirty="0"/>
          </a:p>
        </p:txBody>
      </p:sp>
    </p:spTree>
    <p:extLst>
      <p:ext uri="{BB962C8B-B14F-4D97-AF65-F5344CB8AC3E}">
        <p14:creationId xmlns:p14="http://schemas.microsoft.com/office/powerpoint/2010/main" val="420268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94360" y="2362200"/>
            <a:ext cx="10927080" cy="3352800"/>
          </a:xfrm>
        </p:spPr>
        <p:txBody>
          <a:bodyPr>
            <a:normAutofit fontScale="90000"/>
          </a:bodyPr>
          <a:lstStyle/>
          <a:p>
            <a:pPr algn="r"/>
            <a:r>
              <a:rPr lang="ar-IQ" dirty="0"/>
              <a:t>6-يساعد الطلبة على كيفية اثارة دوافع التلاميذ لممارسة الأنشطة الرياضية </a:t>
            </a:r>
            <a:br>
              <a:rPr lang="ar-IQ" dirty="0"/>
            </a:br>
            <a:r>
              <a:rPr lang="ar-IQ" dirty="0"/>
              <a:t>7-يساعد الطلبة على الاستثمار الأمثل للإمكانات المتوفرة في المدرسة </a:t>
            </a:r>
            <a:br>
              <a:rPr lang="ar-IQ" dirty="0"/>
            </a:br>
            <a:r>
              <a:rPr lang="ar-IQ" dirty="0"/>
              <a:t>8-يتيح الفرصة للطلبة لأبداء </a:t>
            </a:r>
            <a:r>
              <a:rPr lang="ar-IQ" dirty="0" err="1"/>
              <a:t>رائهم</a:t>
            </a:r>
            <a:r>
              <a:rPr lang="ar-IQ" dirty="0"/>
              <a:t> </a:t>
            </a:r>
            <a:br>
              <a:rPr lang="ar-IQ" dirty="0"/>
            </a:br>
            <a:r>
              <a:rPr lang="ar-IQ" dirty="0"/>
              <a:t>9-يقدم حلول للمشاكل الإدارية التي تحدث للطالب في المدرسة</a:t>
            </a:r>
            <a:br>
              <a:rPr lang="ar-IQ" dirty="0"/>
            </a:br>
            <a:r>
              <a:rPr lang="ar-IQ" dirty="0"/>
              <a:t>10-ينمي ثقة الطالب بنفسه </a:t>
            </a:r>
            <a:br>
              <a:rPr lang="ar-IQ" dirty="0"/>
            </a:br>
            <a:r>
              <a:rPr lang="ar-IQ" dirty="0"/>
              <a:t>11-يزود الطلبة بمقترحات لتحسين أدائهم  </a:t>
            </a:r>
            <a:br>
              <a:rPr lang="ar-IQ" dirty="0"/>
            </a:br>
            <a:endParaRPr lang="en-US" dirty="0"/>
          </a:p>
        </p:txBody>
      </p:sp>
    </p:spTree>
    <p:extLst>
      <p:ext uri="{BB962C8B-B14F-4D97-AF65-F5344CB8AC3E}">
        <p14:creationId xmlns:p14="http://schemas.microsoft.com/office/powerpoint/2010/main" val="414309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920" y="899160"/>
            <a:ext cx="12070079" cy="5791200"/>
          </a:xfrm>
        </p:spPr>
        <p:txBody>
          <a:bodyPr>
            <a:normAutofit/>
          </a:bodyPr>
          <a:lstStyle/>
          <a:p>
            <a:pPr algn="r"/>
            <a:r>
              <a:rPr lang="ar-IQ" dirty="0" smtClean="0"/>
              <a:t>كفاءة المشرف بعد التطبيق:-</a:t>
            </a:r>
            <a:br>
              <a:rPr lang="ar-IQ" dirty="0" smtClean="0"/>
            </a:br>
            <a:r>
              <a:rPr lang="ar-IQ" dirty="0" smtClean="0"/>
              <a:t>1- يناقش مع الطلبة أسس تقويمهم خلال فترة التطبيق </a:t>
            </a:r>
            <a:br>
              <a:rPr lang="ar-IQ" dirty="0" smtClean="0"/>
            </a:br>
            <a:r>
              <a:rPr lang="ar-IQ" dirty="0" smtClean="0"/>
              <a:t>2-يناقش مع الطلبة نتائج تقويم أدائهم </a:t>
            </a:r>
            <a:br>
              <a:rPr lang="ar-IQ" dirty="0" smtClean="0"/>
            </a:br>
            <a:r>
              <a:rPr lang="ar-IQ" dirty="0" smtClean="0"/>
              <a:t>3-يتبع الموضوعية بالتقويم </a:t>
            </a:r>
            <a:br>
              <a:rPr lang="ar-IQ" dirty="0" smtClean="0"/>
            </a:br>
            <a:r>
              <a:rPr lang="ar-IQ" dirty="0" smtClean="0"/>
              <a:t>4-يواظب على متابعة كل طالب </a:t>
            </a:r>
            <a:br>
              <a:rPr lang="ar-IQ" dirty="0" smtClean="0"/>
            </a:br>
            <a:r>
              <a:rPr lang="ar-IQ" dirty="0" smtClean="0"/>
              <a:t>5-يكشف للطالب جوانب القوة في تدريسه ويعمل على دعمها </a:t>
            </a:r>
            <a:br>
              <a:rPr lang="ar-IQ" dirty="0" smtClean="0"/>
            </a:br>
            <a:r>
              <a:rPr lang="ar-IQ" dirty="0" smtClean="0"/>
              <a:t>6-يكشف للطالب جوانب الضعف في تدريسه ويعمل على علاجها </a:t>
            </a:r>
            <a:br>
              <a:rPr lang="ar-IQ" dirty="0" smtClean="0"/>
            </a:br>
            <a:r>
              <a:rPr lang="ar-IQ" dirty="0" smtClean="0"/>
              <a:t>7-يحرص على استخدام التقويم المستمر </a:t>
            </a:r>
            <a:br>
              <a:rPr lang="ar-IQ" dirty="0" smtClean="0"/>
            </a:br>
            <a:r>
              <a:rPr lang="ar-IQ" dirty="0" smtClean="0"/>
              <a:t>8-يزود الطالب بالتغذية الراجعة بعد عملية التطبيق</a:t>
            </a:r>
            <a:br>
              <a:rPr lang="ar-IQ" dirty="0" smtClean="0"/>
            </a:br>
            <a:r>
              <a:rPr lang="ar-IQ" dirty="0" smtClean="0"/>
              <a:t>9-يحتفظ بسجل تقويمي يوضح الزيارات التي تمت خلال التطبيق الميداني </a:t>
            </a:r>
            <a:br>
              <a:rPr lang="ar-IQ" dirty="0" smtClean="0"/>
            </a:br>
            <a:r>
              <a:rPr lang="ar-IQ" dirty="0" smtClean="0"/>
              <a:t>10-يحرص على استخدام التقويم الختامي  </a:t>
            </a:r>
            <a:endParaRPr lang="en-US" dirty="0"/>
          </a:p>
        </p:txBody>
      </p:sp>
    </p:spTree>
    <p:extLst>
      <p:ext uri="{BB962C8B-B14F-4D97-AF65-F5344CB8AC3E}">
        <p14:creationId xmlns:p14="http://schemas.microsoft.com/office/powerpoint/2010/main" val="107619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D690655-752C-5781-AB19-DA4821488227}"/>
              </a:ext>
            </a:extLst>
          </p:cNvPr>
          <p:cNvSpPr>
            <a:spLocks noGrp="1"/>
          </p:cNvSpPr>
          <p:nvPr>
            <p:ph type="title"/>
          </p:nvPr>
        </p:nvSpPr>
        <p:spPr/>
        <p:txBody>
          <a:bodyPr/>
          <a:lstStyle/>
          <a:p>
            <a:r>
              <a:rPr lang="ar-SA" dirty="0"/>
              <a:t>شكرا لحسن الاصغاء </a:t>
            </a:r>
            <a:endParaRPr lang="ar-US" dirty="0"/>
          </a:p>
        </p:txBody>
      </p:sp>
      <p:pic>
        <p:nvPicPr>
          <p:cNvPr id="4" name="صورة 4">
            <a:extLst>
              <a:ext uri="{FF2B5EF4-FFF2-40B4-BE49-F238E27FC236}">
                <a16:creationId xmlns:a16="http://schemas.microsoft.com/office/drawing/2014/main" id="{67787A2A-E12F-546E-C61D-8043CFF3DB2B}"/>
              </a:ext>
            </a:extLst>
          </p:cNvPr>
          <p:cNvPicPr>
            <a:picLocks noGrp="1" noChangeAspect="1"/>
          </p:cNvPicPr>
          <p:nvPr>
            <p:ph idx="1"/>
          </p:nvPr>
        </p:nvPicPr>
        <p:blipFill>
          <a:blip r:embed="rId2"/>
          <a:stretch>
            <a:fillRect/>
          </a:stretch>
        </p:blipFill>
        <p:spPr>
          <a:xfrm>
            <a:off x="3688556" y="2336800"/>
            <a:ext cx="3598863" cy="3598863"/>
          </a:xfrm>
        </p:spPr>
      </p:pic>
    </p:spTree>
    <p:extLst>
      <p:ext uri="{BB962C8B-B14F-4D97-AF65-F5344CB8AC3E}">
        <p14:creationId xmlns:p14="http://schemas.microsoft.com/office/powerpoint/2010/main" val="846360648"/>
      </p:ext>
    </p:extLst>
  </p:cSld>
  <p:clrMapOvr>
    <a:masterClrMapping/>
  </p:clrMapOvr>
</p:sld>
</file>

<file path=ppt/theme/theme1.xml><?xml version="1.0" encoding="utf-8"?>
<a:theme xmlns:a="http://schemas.openxmlformats.org/drawingml/2006/main" name="برلين">
  <a:themeElements>
    <a:clrScheme name="برلين">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برلين">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برلين">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برلين</Template>
  <TotalTime>928</TotalTime>
  <Words>431</Words>
  <Application>Microsoft Office PowerPoint</Application>
  <PresentationFormat>شاشة عريضة</PresentationFormat>
  <Paragraphs>11</Paragraphs>
  <Slides>8</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8</vt:i4>
      </vt:variant>
    </vt:vector>
  </HeadingPairs>
  <TitlesOfParts>
    <vt:vector size="12" baseType="lpstr">
      <vt:lpstr>Arial</vt:lpstr>
      <vt:lpstr>Times New Roman</vt:lpstr>
      <vt:lpstr>Trebuchet MS</vt:lpstr>
      <vt:lpstr>برلين</vt:lpstr>
      <vt:lpstr>دور المشرف ومدير المدرسة في تحقيق اهداف الدرس </vt:lpstr>
      <vt:lpstr>الكفايات المهنية للتدريسين المشرفين  على الطلبة المطبقين في المدارس :-هناك بعض الكفايات المهنية التي يجب ان يتمتع بها التدريسين المشرفين (قبل واثناء وبعد ) التطبيق وحتى يكون التقييم موضوعي لابد من ان يكون شاملا لجميع النواحي وهذا معناه انه لابد من ان يعتمد المشرف على معيار معين لغرض التقيم وهذا المعيار هي استمارة التقييم التي تعد أصلا من قبل لجنة متخصصة في مجال طرائق التدريس تحتوي عبى عدة فقرات تخصص للتدريسي المشرف وكذلك توضع استمارة أخرى تخصص لمدير المدرسة أيضا تحتوي على فقرات يتم تقييم المطبق على أساسها من قبل إدارة المدرسة </vt:lpstr>
      <vt:lpstr>كفاءة أداء المشرف :- هناك مجموعة من السلوكيات والكفايات التي يجب على المشرف اتباعها لغرض إنجاح عملية الاشراف وبشكل صحيح منها قبل التطبيق ومنها بعده ومنها اثناء فترة التطبيق وسنوضح بالتفصيل كل من هذه الكفايات وكما يلي </vt:lpstr>
      <vt:lpstr>كفاءة المشرف قبل التطبيق  1- يعقد اجتماعا اوليا للتعرف على الطلبة المكلف بالاشراف عليهم  2-يعمل على تهيئة الطلبة نفسيا لمرحلة التطبيق  3-يناقش مع الطلبة مفهوم التربية العملية  4-ينبه الطالب الى بعض المشاكل المتوقع حدوثها  اثناء فترة التطبيق الميداني  5-يؤكد على الطلبة الالتزام بالقوانين والتعليمات المدرسية اثناء فترة التطبيق الميداني  6-يساعد الطلبة في تفهم اهداف المرحلة التي يقومون بتدريسها  7- يعمل على تنمية الاتجاهات الإيجابية نحو مهنة التدريس 8-يناقش مع الطلبة خطة الدرس ويرشدهم لاعداد خطط نموذجية  9-يوضح طبيعة العلاقة بين الطالب والمدرسة  10-يجيب على أسئلة الطلبة واستفساراتهم </vt:lpstr>
      <vt:lpstr>كفاءة المشرف اثناء فترة التطبيق :- 1- يلتقي بالطلبة من خلال الزيارات الميدانية ويعطيهم التوجيهات  2-يحضر حصة كاملة للطالب اثناء قيامهم بالتدريس  3-يرشد الطلبة الى كيفية مواجهة المواقف الصعبة خلال الدرس  4-يشجع الطلبة على استخدام طرق تدريس جديدة ومتنوعة  5-لا يتدخل بالتدريس الا عند الضرورة  </vt:lpstr>
      <vt:lpstr>6-يساعد الطلبة على كيفية اثارة دوافع التلاميذ لممارسة الأنشطة الرياضية  7-يساعد الطلبة على الاستثمار الأمثل للإمكانات المتوفرة في المدرسة  8-يتيح الفرصة للطلبة لأبداء رائهم  9-يقدم حلول للمشاكل الإدارية التي تحدث للطالب في المدرسة 10-ينمي ثقة الطالب بنفسه  11-يزود الطلبة بمقترحات لتحسين أدائهم   </vt:lpstr>
      <vt:lpstr>كفاءة المشرف بعد التطبيق:- 1- يناقش مع الطلبة أسس تقويمهم خلال فترة التطبيق  2-يناقش مع الطلبة نتائج تقويم أدائهم  3-يتبع الموضوعية بالتقويم  4-يواظب على متابعة كل طالب  5-يكشف للطالب جوانب القوة في تدريسه ويعمل على دعمها  6-يكشف للطالب جوانب الضعف في تدريسه ويعمل على علاجها  7-يحرص على استخدام التقويم المستمر  8-يزود الطالب بالتغذية الراجعة بعد عملية التطبيق 9-يحتفظ بسجل تقويمي يوضح الزيارات التي تمت خلال التطبيق الميداني  10-يحرص على استخدام التقويم الختامي  </vt:lpstr>
      <vt:lpstr>شكرا لحسن الاصغاء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 </dc:title>
  <dc:creator>dr.najlaa abas</dc:creator>
  <cp:lastModifiedBy>Maher</cp:lastModifiedBy>
  <cp:revision>48</cp:revision>
  <dcterms:created xsi:type="dcterms:W3CDTF">2022-09-01T19:18:03Z</dcterms:created>
  <dcterms:modified xsi:type="dcterms:W3CDTF">2024-07-28T12:25:36Z</dcterms:modified>
</cp:coreProperties>
</file>