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648" r:id="rId1"/>
  </p:sldMasterIdLst>
  <p:sldIdLst>
    <p:sldId id="256" r:id="rId2"/>
    <p:sldId id="268" r:id="rId3"/>
    <p:sldId id="269" r:id="rId4"/>
    <p:sldId id="270" r:id="rId5"/>
    <p:sldId id="271" r:id="rId6"/>
    <p:sldId id="272" r:id="rId7"/>
    <p:sldId id="273" r:id="rId8"/>
    <p:sldId id="274" r:id="rId9"/>
    <p:sldId id="275"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63" d="100"/>
          <a:sy n="63" d="100"/>
        </p:scale>
        <p:origin x="99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r">
              <a:defRPr sz="2400" b="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r">
              <a:defRPr sz="32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r">
              <a:defRPr sz="3200" b="0" cap="none">
                <a:solidFill>
                  <a:schemeClr val="tx1"/>
                </a:solidFill>
              </a:defRPr>
            </a:lvl1pPr>
          </a:lstStyle>
          <a:p>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r">
              <a:defRPr sz="32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r">
              <a:defRPr sz="3200" b="0" cap="none">
                <a:solidFill>
                  <a:schemeClr val="tx1"/>
                </a:solidFill>
              </a:defRPr>
            </a:lvl1pPr>
          </a:lstStyle>
          <a:p>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ar-SA"/>
              <a:t>انقر لتحرير أنماط نص الشكل الرئيسي</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ar-SA"/>
              <a:t>انقر لتحرير أنماط نص الشكل الرئيسي</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ar-SA"/>
              <a:t>انقر لتحرير نمط عنوان الشكل الرئيسي</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nchor="ct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r">
              <a:defRPr sz="4000" b="0" cap="all"/>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r">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r">
              <a:defRPr sz="2400" b="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r">
              <a:defRPr sz="2800" b="0"/>
            </a:lvl1pPr>
          </a:lstStyle>
          <a:p>
            <a:r>
              <a:rPr lang="ar-SA"/>
              <a:t>انقر لتحرير نمط عنوان الشكل الرئيسي</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7/27/2024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r"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r" defTabSz="457200" rtl="1"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r" defTabSz="457200" rtl="1"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C1BDA72-4657-3F7A-30A8-DD995EB80256}"/>
              </a:ext>
            </a:extLst>
          </p:cNvPr>
          <p:cNvSpPr>
            <a:spLocks noGrp="1"/>
          </p:cNvSpPr>
          <p:nvPr>
            <p:ph type="ctrTitle"/>
          </p:nvPr>
        </p:nvSpPr>
        <p:spPr>
          <a:xfrm>
            <a:off x="6806251" y="453571"/>
            <a:ext cx="5385749" cy="3726375"/>
          </a:xfrm>
        </p:spPr>
        <p:txBody>
          <a:bodyPr>
            <a:noAutofit/>
          </a:bodyPr>
          <a:lstStyle/>
          <a:p>
            <a:r>
              <a:rPr lang="ar-IQ" sz="4400" b="1" dirty="0" smtClean="0"/>
              <a:t>البدائل ودورها في درس التربية البدنية  </a:t>
            </a:r>
            <a:endParaRPr lang="ar-US" sz="4400" b="1" dirty="0"/>
          </a:p>
        </p:txBody>
      </p:sp>
      <p:pic>
        <p:nvPicPr>
          <p:cNvPr id="4" name="صورة 4">
            <a:extLst>
              <a:ext uri="{FF2B5EF4-FFF2-40B4-BE49-F238E27FC236}">
                <a16:creationId xmlns:a16="http://schemas.microsoft.com/office/drawing/2014/main" id="{471D8D51-D253-F6BA-5613-15DD5A6E3829}"/>
              </a:ext>
            </a:extLst>
          </p:cNvPr>
          <p:cNvPicPr>
            <a:picLocks noChangeAspect="1"/>
          </p:cNvPicPr>
          <p:nvPr/>
        </p:nvPicPr>
        <p:blipFill>
          <a:blip r:embed="rId2"/>
          <a:stretch>
            <a:fillRect/>
          </a:stretch>
        </p:blipFill>
        <p:spPr>
          <a:xfrm flipH="1">
            <a:off x="514047" y="453571"/>
            <a:ext cx="5951718" cy="5543414"/>
          </a:xfrm>
          <a:prstGeom prst="rect">
            <a:avLst/>
          </a:prstGeom>
        </p:spPr>
      </p:pic>
      <p:sp>
        <p:nvSpPr>
          <p:cNvPr id="6" name="عنوان فرعي 5">
            <a:extLst>
              <a:ext uri="{FF2B5EF4-FFF2-40B4-BE49-F238E27FC236}">
                <a16:creationId xmlns:a16="http://schemas.microsoft.com/office/drawing/2014/main" id="{99ED0EF2-DBFF-FA5F-ECFB-0F793E26F305}"/>
              </a:ext>
            </a:extLst>
          </p:cNvPr>
          <p:cNvSpPr>
            <a:spLocks noGrp="1"/>
          </p:cNvSpPr>
          <p:nvPr>
            <p:ph type="subTitle" idx="1"/>
          </p:nvPr>
        </p:nvSpPr>
        <p:spPr/>
        <p:txBody>
          <a:bodyPr>
            <a:noAutofit/>
          </a:bodyPr>
          <a:lstStyle/>
          <a:p>
            <a:r>
              <a:rPr lang="ar-SA" sz="4400" b="1" dirty="0"/>
              <a:t>اعداد </a:t>
            </a:r>
          </a:p>
          <a:p>
            <a:r>
              <a:rPr lang="ar-SA" sz="4400" b="1" dirty="0"/>
              <a:t>أ.د نجلاء عباس </a:t>
            </a:r>
            <a:r>
              <a:rPr lang="ar-SA" sz="4400" b="1" dirty="0" smtClean="0"/>
              <a:t>الزهيري</a:t>
            </a:r>
            <a:endParaRPr lang="ar-IQ" sz="4400" b="1" dirty="0" smtClean="0"/>
          </a:p>
          <a:p>
            <a:r>
              <a:rPr lang="ar-IQ" sz="4400" b="1" dirty="0" err="1" smtClean="0"/>
              <a:t>أ.د</a:t>
            </a:r>
            <a:r>
              <a:rPr lang="ar-IQ" sz="4400" b="1" dirty="0" smtClean="0"/>
              <a:t> اقبال عبد الحسين </a:t>
            </a:r>
            <a:endParaRPr lang="ar-US" sz="4400" b="1" dirty="0"/>
          </a:p>
        </p:txBody>
      </p:sp>
    </p:spTree>
    <p:extLst>
      <p:ext uri="{BB962C8B-B14F-4D97-AF65-F5344CB8AC3E}">
        <p14:creationId xmlns:p14="http://schemas.microsoft.com/office/powerpoint/2010/main" val="1689045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D690655-752C-5781-AB19-DA4821488227}"/>
              </a:ext>
            </a:extLst>
          </p:cNvPr>
          <p:cNvSpPr>
            <a:spLocks noGrp="1"/>
          </p:cNvSpPr>
          <p:nvPr>
            <p:ph type="title"/>
          </p:nvPr>
        </p:nvSpPr>
        <p:spPr/>
        <p:txBody>
          <a:bodyPr/>
          <a:lstStyle/>
          <a:p>
            <a:r>
              <a:rPr lang="ar-SA" dirty="0"/>
              <a:t>شكرا لحسن الاصغاء </a:t>
            </a:r>
            <a:endParaRPr lang="ar-US" dirty="0"/>
          </a:p>
        </p:txBody>
      </p:sp>
      <p:pic>
        <p:nvPicPr>
          <p:cNvPr id="4" name="صورة 4">
            <a:extLst>
              <a:ext uri="{FF2B5EF4-FFF2-40B4-BE49-F238E27FC236}">
                <a16:creationId xmlns:a16="http://schemas.microsoft.com/office/drawing/2014/main" id="{67787A2A-E12F-546E-C61D-8043CFF3DB2B}"/>
              </a:ext>
            </a:extLst>
          </p:cNvPr>
          <p:cNvPicPr>
            <a:picLocks noGrp="1" noChangeAspect="1"/>
          </p:cNvPicPr>
          <p:nvPr>
            <p:ph idx="1"/>
          </p:nvPr>
        </p:nvPicPr>
        <p:blipFill>
          <a:blip r:embed="rId2"/>
          <a:stretch>
            <a:fillRect/>
          </a:stretch>
        </p:blipFill>
        <p:spPr>
          <a:xfrm>
            <a:off x="685801" y="2410618"/>
            <a:ext cx="10351103" cy="4447381"/>
          </a:xfrm>
        </p:spPr>
      </p:pic>
    </p:spTree>
    <p:extLst>
      <p:ext uri="{BB962C8B-B14F-4D97-AF65-F5344CB8AC3E}">
        <p14:creationId xmlns:p14="http://schemas.microsoft.com/office/powerpoint/2010/main" val="846360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1"/>
            <a:ext cx="10131425" cy="716279"/>
          </a:xfrm>
        </p:spPr>
        <p:txBody>
          <a:bodyPr/>
          <a:lstStyle/>
          <a:p>
            <a:r>
              <a:rPr lang="ar-IQ" dirty="0" smtClean="0"/>
              <a:t>البدائل </a:t>
            </a:r>
            <a:endParaRPr lang="en-US" dirty="0"/>
          </a:p>
        </p:txBody>
      </p:sp>
      <p:sp>
        <p:nvSpPr>
          <p:cNvPr id="3" name="عنصر نائب للمحتوى 2"/>
          <p:cNvSpPr>
            <a:spLocks noGrp="1"/>
          </p:cNvSpPr>
          <p:nvPr>
            <p:ph idx="1"/>
          </p:nvPr>
        </p:nvSpPr>
        <p:spPr>
          <a:xfrm>
            <a:off x="1" y="1066801"/>
            <a:ext cx="12192000" cy="5623559"/>
          </a:xfrm>
        </p:spPr>
        <p:txBody>
          <a:bodyPr>
            <a:normAutofit fontScale="92500" lnSpcReduction="20000"/>
          </a:bodyPr>
          <a:lstStyle/>
          <a:p>
            <a:r>
              <a:rPr lang="ar-SA" sz="2200" b="1" dirty="0"/>
              <a:t>يمكن لمعلم التربية الرياضية الناجح التصرف في حالة عدم توفر بعض الأدوات والأجهزة اللازمة لإخراج درس التربية الرياضية، وذلك بتوفير بعض الأدوات البديلة أو القيام باستعمال عناصر البيئة لتصنيع تلك الأدوات يدويا</a:t>
            </a:r>
            <a:r>
              <a:rPr lang="en-US" sz="2200" b="1" dirty="0"/>
              <a:t>. </a:t>
            </a:r>
            <a:r>
              <a:rPr lang="ar-SA" sz="2200" b="1" dirty="0"/>
              <a:t>كما يمكن للمعلم إشراك بعض الطلاب (التلاميذ) في ذلك، وهناك عدة جوانب يجب مراعاتها في تلك الأدوات البديلة ومنها</a:t>
            </a:r>
            <a:r>
              <a:rPr lang="en-US" sz="2200" b="1" dirty="0"/>
              <a:t>: </a:t>
            </a:r>
          </a:p>
          <a:p>
            <a:r>
              <a:rPr lang="en-US" sz="2200" b="1" dirty="0"/>
              <a:t> </a:t>
            </a:r>
          </a:p>
          <a:p>
            <a:r>
              <a:rPr lang="ar-SA" sz="2200" b="1" dirty="0"/>
              <a:t>ـــ العمل على إتاحة الفرصة للتلاميذ لاكتساب الإحساس بالأداء والتعرف عليها</a:t>
            </a:r>
            <a:r>
              <a:rPr lang="en-US" sz="2200" b="1" dirty="0"/>
              <a:t>.</a:t>
            </a:r>
          </a:p>
          <a:p>
            <a:r>
              <a:rPr lang="en-US" sz="2200" b="1" dirty="0"/>
              <a:t> </a:t>
            </a:r>
          </a:p>
          <a:p>
            <a:r>
              <a:rPr lang="ar-SA" sz="2200" b="1" dirty="0"/>
              <a:t>ـــ ضرورة التنويع والتغيير المتعاقب في استعمال تلك الأدوات لتوفير عنصر التشويق</a:t>
            </a:r>
            <a:r>
              <a:rPr lang="en-US" sz="2200" b="1" dirty="0"/>
              <a:t>.</a:t>
            </a:r>
          </a:p>
          <a:p>
            <a:r>
              <a:rPr lang="en-US" sz="2200" b="1" dirty="0"/>
              <a:t> </a:t>
            </a:r>
          </a:p>
          <a:p>
            <a:r>
              <a:rPr lang="ar-SA" sz="2200" b="1" dirty="0"/>
              <a:t>ـــ يجب الإعداد المسبق للأدوات قبل الدروس وتنظيمها وترتيبها بما يتيح إخراج الدرس</a:t>
            </a:r>
            <a:r>
              <a:rPr lang="en-US" sz="2200" b="1" dirty="0"/>
              <a:t>.</a:t>
            </a:r>
          </a:p>
          <a:p>
            <a:r>
              <a:rPr lang="ar-SA" sz="2200" b="1" dirty="0"/>
              <a:t>ـــ يجب تنظيم عمليات التسليم والاستلام للأدوات</a:t>
            </a:r>
            <a:r>
              <a:rPr lang="en-US" sz="2200" b="1" dirty="0"/>
              <a:t>.</a:t>
            </a:r>
          </a:p>
          <a:p>
            <a:r>
              <a:rPr lang="en-US" sz="2200" b="1" dirty="0"/>
              <a:t> </a:t>
            </a:r>
          </a:p>
          <a:p>
            <a:r>
              <a:rPr lang="ar-SA" sz="2200" b="1" dirty="0"/>
              <a:t>ـــ تعليم التلاميذ طرق حفظ الأدوات وسلامة التخزين</a:t>
            </a:r>
            <a:r>
              <a:rPr lang="en-US" sz="2200" b="1" dirty="0"/>
              <a:t>.</a:t>
            </a:r>
          </a:p>
          <a:p>
            <a:r>
              <a:rPr lang="en-US" sz="2200" b="1" dirty="0"/>
              <a:t> </a:t>
            </a:r>
          </a:p>
          <a:p>
            <a:r>
              <a:rPr lang="ar-SA" sz="2200" b="1" dirty="0"/>
              <a:t>ـــ فهم القدر الكبير من التدريب لاكتساب اللياقة</a:t>
            </a:r>
            <a:r>
              <a:rPr lang="en-US" sz="2200" b="1" dirty="0"/>
              <a:t>.</a:t>
            </a:r>
          </a:p>
          <a:p>
            <a:r>
              <a:rPr lang="en-US" dirty="0"/>
              <a:t> </a:t>
            </a:r>
            <a:r>
              <a:rPr lang="ar-SA" dirty="0"/>
              <a:t> </a:t>
            </a:r>
            <a:endParaRPr lang="en-US" dirty="0"/>
          </a:p>
          <a:p>
            <a:endParaRPr lang="en-US" dirty="0"/>
          </a:p>
        </p:txBody>
      </p:sp>
    </p:spTree>
    <p:extLst>
      <p:ext uri="{BB962C8B-B14F-4D97-AF65-F5344CB8AC3E}">
        <p14:creationId xmlns:p14="http://schemas.microsoft.com/office/powerpoint/2010/main" val="3346326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609601"/>
            <a:ext cx="10131425" cy="518160"/>
          </a:xfrm>
        </p:spPr>
        <p:txBody>
          <a:bodyPr>
            <a:normAutofit fontScale="90000"/>
          </a:bodyPr>
          <a:lstStyle/>
          <a:p>
            <a:r>
              <a:rPr lang="ar-IQ" dirty="0" smtClean="0"/>
              <a:t>البدائل </a:t>
            </a:r>
            <a:endParaRPr lang="en-US" dirty="0"/>
          </a:p>
        </p:txBody>
      </p:sp>
      <p:sp>
        <p:nvSpPr>
          <p:cNvPr id="3" name="عنصر نائب للمحتوى 2"/>
          <p:cNvSpPr>
            <a:spLocks noGrp="1"/>
          </p:cNvSpPr>
          <p:nvPr>
            <p:ph idx="1"/>
          </p:nvPr>
        </p:nvSpPr>
        <p:spPr>
          <a:xfrm>
            <a:off x="685801" y="1325881"/>
            <a:ext cx="11247119" cy="4465320"/>
          </a:xfrm>
        </p:spPr>
        <p:txBody>
          <a:bodyPr>
            <a:normAutofit fontScale="92500" lnSpcReduction="20000"/>
          </a:bodyPr>
          <a:lstStyle/>
          <a:p>
            <a:endParaRPr lang="en-US" dirty="0"/>
          </a:p>
          <a:p>
            <a:r>
              <a:rPr lang="ar-SA" sz="2600" b="1" dirty="0"/>
              <a:t>ـــ تعمل على تنمية الإحساس والتوقيت</a:t>
            </a:r>
            <a:r>
              <a:rPr lang="en-US" sz="2600" b="1" dirty="0"/>
              <a:t>.</a:t>
            </a:r>
          </a:p>
          <a:p>
            <a:r>
              <a:rPr lang="en-US" sz="2600" b="1" dirty="0"/>
              <a:t> </a:t>
            </a:r>
          </a:p>
          <a:p>
            <a:r>
              <a:rPr lang="ar-SA" sz="2600" b="1" dirty="0"/>
              <a:t>ـــ تحقيق الرغبات التربوية للتلاميذ وفقا للأهداف الموضوعة</a:t>
            </a:r>
            <a:r>
              <a:rPr lang="en-US" sz="2600" b="1" dirty="0"/>
              <a:t>.</a:t>
            </a:r>
          </a:p>
          <a:p>
            <a:r>
              <a:rPr lang="en-US" sz="2600" b="1" dirty="0"/>
              <a:t> </a:t>
            </a:r>
          </a:p>
          <a:p>
            <a:r>
              <a:rPr lang="ar-SA" sz="2600" b="1" dirty="0"/>
              <a:t>ـــ متعددة الأغراض والأشكال لإتاحة فرصة جيدة للاستخدام</a:t>
            </a:r>
            <a:r>
              <a:rPr lang="en-US" sz="2600" b="1" dirty="0"/>
              <a:t>.</a:t>
            </a:r>
          </a:p>
          <a:p>
            <a:r>
              <a:rPr lang="en-US" sz="2600" b="1" dirty="0"/>
              <a:t> </a:t>
            </a:r>
          </a:p>
          <a:p>
            <a:r>
              <a:rPr lang="ar-SA" sz="2600" b="1" dirty="0"/>
              <a:t>ـــ سهلة التصنيع وتستغل عناصر البيئة المحيطة</a:t>
            </a:r>
            <a:r>
              <a:rPr lang="en-US" sz="2600" b="1" dirty="0"/>
              <a:t>.</a:t>
            </a:r>
          </a:p>
          <a:p>
            <a:r>
              <a:rPr lang="en-US" sz="2600" b="1" dirty="0"/>
              <a:t> </a:t>
            </a:r>
          </a:p>
          <a:p>
            <a:r>
              <a:rPr lang="ar-SA" sz="2600" b="1" dirty="0"/>
              <a:t>ـــ سهلة النقل ويتوفر فيها عنصر الأمان والسلامة</a:t>
            </a:r>
            <a:r>
              <a:rPr lang="en-US" sz="2600" b="1" dirty="0"/>
              <a:t>.</a:t>
            </a:r>
          </a:p>
          <a:p>
            <a:endParaRPr lang="en-US" dirty="0"/>
          </a:p>
        </p:txBody>
      </p:sp>
    </p:spTree>
    <p:extLst>
      <p:ext uri="{BB962C8B-B14F-4D97-AF65-F5344CB8AC3E}">
        <p14:creationId xmlns:p14="http://schemas.microsoft.com/office/powerpoint/2010/main" val="2829579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609601"/>
            <a:ext cx="10131425" cy="426719"/>
          </a:xfrm>
        </p:spPr>
        <p:txBody>
          <a:bodyPr>
            <a:normAutofit fontScale="90000"/>
          </a:bodyPr>
          <a:lstStyle/>
          <a:p>
            <a:r>
              <a:rPr lang="ar-SA" b="1" dirty="0"/>
              <a:t>الأدوات الصغيرة والبديلة التي يمكن للمعلم احلالها محل الأدوات والأجهزة القانونية للرياضات والألعاب والمهارات</a:t>
            </a:r>
            <a:r>
              <a:rPr lang="en-US" dirty="0"/>
              <a:t/>
            </a:r>
            <a:br>
              <a:rPr lang="en-US" dirty="0"/>
            </a:br>
            <a:endParaRPr lang="en-US" dirty="0"/>
          </a:p>
        </p:txBody>
      </p:sp>
      <p:sp>
        <p:nvSpPr>
          <p:cNvPr id="3" name="عنصر نائب للمحتوى 2"/>
          <p:cNvSpPr>
            <a:spLocks noGrp="1"/>
          </p:cNvSpPr>
          <p:nvPr>
            <p:ph idx="1"/>
          </p:nvPr>
        </p:nvSpPr>
        <p:spPr>
          <a:xfrm>
            <a:off x="1" y="1767840"/>
            <a:ext cx="12054840" cy="5090160"/>
          </a:xfrm>
        </p:spPr>
        <p:txBody>
          <a:bodyPr>
            <a:normAutofit/>
          </a:bodyPr>
          <a:lstStyle/>
          <a:p>
            <a:r>
              <a:rPr lang="ar-SA" sz="2000" b="1" dirty="0"/>
              <a:t>فيما يلي عددا من الأدوات الصغيرة والبديلة التي يمكن للمعلم إحلالها محل الأدوات والأجهزة القانونية للرياضات والألعاب والمهارات المختلفة، وعليه أن يختار منها ما يلائم المرحلة السنية</a:t>
            </a:r>
            <a:r>
              <a:rPr lang="en-US" sz="2000" b="1" dirty="0"/>
              <a:t> .... </a:t>
            </a:r>
            <a:r>
              <a:rPr lang="ar-SA" sz="2000" b="1" dirty="0"/>
              <a:t>ومن هذه الأدوات</a:t>
            </a:r>
            <a:r>
              <a:rPr lang="en-US" sz="2000" b="1" dirty="0"/>
              <a:t>: </a:t>
            </a:r>
          </a:p>
          <a:p>
            <a:r>
              <a:rPr lang="en-US" sz="2000" b="1" dirty="0"/>
              <a:t> </a:t>
            </a:r>
          </a:p>
          <a:p>
            <a:pPr lvl="0"/>
            <a:r>
              <a:rPr lang="ar-SA" sz="2000" b="1" dirty="0"/>
              <a:t>كرات صغيرة الأحجام</a:t>
            </a:r>
            <a:r>
              <a:rPr lang="en-US" sz="2000" b="1" dirty="0"/>
              <a:t>: </a:t>
            </a:r>
            <a:r>
              <a:rPr lang="ar-SA" sz="2000" b="1" dirty="0"/>
              <a:t>مطاط، بلاستيك، قماش</a:t>
            </a:r>
            <a:r>
              <a:rPr lang="en-US" sz="2000" b="1" dirty="0"/>
              <a:t>: </a:t>
            </a:r>
            <a:r>
              <a:rPr lang="ar-SA" sz="2000" b="1" dirty="0"/>
              <a:t>كرة الشراب ـ الجورب</a:t>
            </a:r>
            <a:r>
              <a:rPr lang="en-US" sz="2000" b="1" dirty="0"/>
              <a:t>.</a:t>
            </a:r>
          </a:p>
          <a:p>
            <a:pPr lvl="0"/>
            <a:r>
              <a:rPr lang="ar-SA" sz="2000" b="1" dirty="0"/>
              <a:t>كرات بلاستيك ثقيلة بدلا من الكرات الحديدية (الجلة).</a:t>
            </a:r>
            <a:endParaRPr lang="en-US" sz="2000" b="1" dirty="0"/>
          </a:p>
          <a:p>
            <a:pPr lvl="0"/>
            <a:r>
              <a:rPr lang="ar-SA" sz="2000" b="1" dirty="0"/>
              <a:t>كرات ذات مقابض للوثب والنط</a:t>
            </a:r>
            <a:r>
              <a:rPr lang="en-US" sz="2000" b="1" dirty="0"/>
              <a:t>.</a:t>
            </a:r>
          </a:p>
          <a:p>
            <a:pPr lvl="0"/>
            <a:r>
              <a:rPr lang="ar-SA" sz="2000" b="1" dirty="0"/>
              <a:t>حبال</a:t>
            </a:r>
            <a:r>
              <a:rPr lang="en-US" sz="2000" b="1" dirty="0"/>
              <a:t>: </a:t>
            </a:r>
            <a:r>
              <a:rPr lang="ar-SA" sz="2000" b="1" dirty="0"/>
              <a:t>ليف، نايلون، بلاستيك، سلك مغطى للوثب</a:t>
            </a:r>
            <a:r>
              <a:rPr lang="en-US" sz="2000" b="1" dirty="0"/>
              <a:t>.</a:t>
            </a:r>
          </a:p>
          <a:p>
            <a:pPr lvl="0"/>
            <a:r>
              <a:rPr lang="ar-SA" sz="2000" b="1" dirty="0"/>
              <a:t>حبال طويلة من الليف أو النايلون لاستخدامها في تحديد الملاعب أو حارات الجري ، مناطق الهبوط في ألعاب القفز والوثب</a:t>
            </a:r>
            <a:r>
              <a:rPr lang="en-US" sz="2000" b="1" dirty="0"/>
              <a:t> .</a:t>
            </a:r>
          </a:p>
          <a:p>
            <a:pPr lvl="0"/>
            <a:r>
              <a:rPr lang="ar-SA" sz="2000" b="1" dirty="0"/>
              <a:t>عصي</a:t>
            </a:r>
            <a:r>
              <a:rPr lang="en-US" sz="2000" b="1" dirty="0"/>
              <a:t> : </a:t>
            </a:r>
            <a:r>
              <a:rPr lang="ar-SA" sz="2000" b="1" dirty="0"/>
              <a:t>خشبية ، بلاستيك ، ألمنيوم لاستخدامها في </a:t>
            </a:r>
            <a:r>
              <a:rPr lang="ar-SA" sz="2000" b="1" dirty="0" err="1"/>
              <a:t>التتابعات</a:t>
            </a:r>
            <a:r>
              <a:rPr lang="ar-SA" sz="2000" b="1" dirty="0"/>
              <a:t> ، والتمرينات المختلفة ، وتعتبر أيدي المكانس </a:t>
            </a:r>
            <a:r>
              <a:rPr lang="en-US" sz="2000" b="1" dirty="0"/>
              <a:t>) </a:t>
            </a:r>
            <a:r>
              <a:rPr lang="ar-SA" sz="2000" b="1" dirty="0"/>
              <a:t>المقشات </a:t>
            </a:r>
            <a:r>
              <a:rPr lang="en-US" sz="2000" b="1" dirty="0"/>
              <a:t>( </a:t>
            </a:r>
            <a:r>
              <a:rPr lang="ar-SA" sz="2000" b="1" dirty="0"/>
              <a:t>أيسر وأرخص أنواع العصي المستعملة والمتعددة الأغراض</a:t>
            </a:r>
            <a:r>
              <a:rPr lang="en-US" sz="2000" b="1" dirty="0"/>
              <a:t> .</a:t>
            </a:r>
          </a:p>
          <a:p>
            <a:pPr lvl="0"/>
            <a:r>
              <a:rPr lang="ar-SA" sz="2000" b="1" dirty="0"/>
              <a:t>أكياس الحبوب أو الرمل </a:t>
            </a:r>
            <a:endParaRPr lang="en-US" sz="2000" b="1" dirty="0"/>
          </a:p>
          <a:p>
            <a:endParaRPr lang="en-US" dirty="0"/>
          </a:p>
        </p:txBody>
      </p:sp>
    </p:spTree>
    <p:extLst>
      <p:ext uri="{BB962C8B-B14F-4D97-AF65-F5344CB8AC3E}">
        <p14:creationId xmlns:p14="http://schemas.microsoft.com/office/powerpoint/2010/main" val="2026888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92481" y="1"/>
            <a:ext cx="10131425" cy="1051560"/>
          </a:xfrm>
        </p:spPr>
        <p:txBody>
          <a:bodyPr>
            <a:normAutofit fontScale="90000"/>
          </a:bodyPr>
          <a:lstStyle/>
          <a:p>
            <a:r>
              <a:rPr lang="ar-SA" b="1" dirty="0"/>
              <a:t>الأدوات الصغيرة والبديلة التي يمكن للمعلم احلالها محل الأدوات والأجهزة القانونية للرياضات والألعاب والمهارات</a:t>
            </a:r>
            <a:endParaRPr lang="en-US" dirty="0"/>
          </a:p>
        </p:txBody>
      </p:sp>
      <p:sp>
        <p:nvSpPr>
          <p:cNvPr id="3" name="عنصر نائب للمحتوى 2"/>
          <p:cNvSpPr>
            <a:spLocks noGrp="1"/>
          </p:cNvSpPr>
          <p:nvPr>
            <p:ph idx="1"/>
          </p:nvPr>
        </p:nvSpPr>
        <p:spPr>
          <a:xfrm>
            <a:off x="152401" y="1219200"/>
            <a:ext cx="11841480" cy="5638799"/>
          </a:xfrm>
        </p:spPr>
        <p:txBody>
          <a:bodyPr/>
          <a:lstStyle/>
          <a:p>
            <a:pPr lvl="0"/>
            <a:r>
              <a:rPr lang="ar-SA" sz="2400" b="1" dirty="0"/>
              <a:t>أطواق الخيزران</a:t>
            </a:r>
            <a:r>
              <a:rPr lang="ar-SA" sz="2400" dirty="0"/>
              <a:t>، البلاستيك، خراطيم البلاستيك القوي، المتعددة الألوان والأحجام</a:t>
            </a:r>
            <a:r>
              <a:rPr lang="en-US" sz="2400" dirty="0"/>
              <a:t>.</a:t>
            </a:r>
          </a:p>
          <a:p>
            <a:pPr lvl="0"/>
            <a:r>
              <a:rPr lang="ar-SA" sz="2400" b="1" dirty="0" err="1"/>
              <a:t>صولجانات</a:t>
            </a:r>
            <a:r>
              <a:rPr lang="en-US" sz="2400" b="1" dirty="0"/>
              <a:t>)</a:t>
            </a:r>
            <a:r>
              <a:rPr lang="en-US" sz="2400" dirty="0"/>
              <a:t> </a:t>
            </a:r>
            <a:r>
              <a:rPr lang="ar-SA" sz="2400" dirty="0"/>
              <a:t>زجاجات خشبية)</a:t>
            </a:r>
            <a:endParaRPr lang="en-US" sz="2400" dirty="0"/>
          </a:p>
          <a:p>
            <a:pPr lvl="0"/>
            <a:r>
              <a:rPr lang="ar-SA" sz="2400" b="1" dirty="0"/>
              <a:t>مقاعد سويدية</a:t>
            </a:r>
            <a:endParaRPr lang="en-US" sz="2400" dirty="0"/>
          </a:p>
          <a:p>
            <a:pPr lvl="0"/>
            <a:r>
              <a:rPr lang="ar-SA" sz="2400" b="1" dirty="0" err="1"/>
              <a:t>حنابل</a:t>
            </a:r>
            <a:r>
              <a:rPr lang="ar-SA" sz="2400" b="1" dirty="0"/>
              <a:t> ، حصير ، مراتب أو مخدات قديمة</a:t>
            </a:r>
            <a:r>
              <a:rPr lang="en-US" sz="2400" b="1" dirty="0"/>
              <a:t> ..</a:t>
            </a:r>
            <a:r>
              <a:rPr lang="en-US" sz="2400" dirty="0"/>
              <a:t> </a:t>
            </a:r>
            <a:r>
              <a:rPr lang="ar-SA" sz="2400" dirty="0"/>
              <a:t>قطع إسفنج لاستخدامها في مناطق الهبوط وفي مهارات الدحرجة</a:t>
            </a:r>
            <a:r>
              <a:rPr lang="en-US" sz="2400" dirty="0"/>
              <a:t>.</a:t>
            </a:r>
          </a:p>
          <a:p>
            <a:pPr lvl="0"/>
            <a:r>
              <a:rPr lang="ar-SA" sz="2400" b="1" dirty="0"/>
              <a:t>أطواق حديدية أو بلاستيكية</a:t>
            </a:r>
            <a:r>
              <a:rPr lang="ar-SA" sz="2400" dirty="0"/>
              <a:t> </a:t>
            </a:r>
            <a:r>
              <a:rPr lang="ar-SA" sz="2400" dirty="0" err="1"/>
              <a:t>مثبة</a:t>
            </a:r>
            <a:r>
              <a:rPr lang="ar-SA" sz="2400" dirty="0"/>
              <a:t> في الحائط (كحلقة السلة</a:t>
            </a:r>
            <a:r>
              <a:rPr lang="en-US" sz="2400" dirty="0"/>
              <a:t>(</a:t>
            </a:r>
          </a:p>
          <a:p>
            <a:pPr lvl="0"/>
            <a:r>
              <a:rPr lang="ar-SA" sz="2400" b="1" dirty="0"/>
              <a:t>سلال المهملات بدون قاعدة</a:t>
            </a:r>
            <a:r>
              <a:rPr lang="ar-SA" sz="2400" dirty="0"/>
              <a:t> أو جرادل بلاستيك ( كحلقة السلة)</a:t>
            </a:r>
            <a:r>
              <a:rPr lang="en-US" sz="2400" dirty="0"/>
              <a:t>.</a:t>
            </a:r>
          </a:p>
          <a:p>
            <a:pPr lvl="0"/>
            <a:r>
              <a:rPr lang="ar-SA" sz="2400" b="1" dirty="0"/>
              <a:t>إطارات السيارات المستعملة</a:t>
            </a:r>
            <a:r>
              <a:rPr lang="en-US" sz="2400" dirty="0"/>
              <a:t>) </a:t>
            </a:r>
            <a:r>
              <a:rPr lang="ar-SA" sz="2400" dirty="0" err="1"/>
              <a:t>الجنوط</a:t>
            </a:r>
            <a:r>
              <a:rPr lang="ar-SA" sz="2400" dirty="0"/>
              <a:t> </a:t>
            </a:r>
            <a:r>
              <a:rPr lang="en-US" sz="2400" dirty="0"/>
              <a:t>(</a:t>
            </a:r>
            <a:r>
              <a:rPr lang="ar-SA" sz="2400" dirty="0"/>
              <a:t>لاستخدامها قواعد لتثبيت حوامل وأعمدة الكرة الطائرة والريشة الطائرة</a:t>
            </a:r>
            <a:r>
              <a:rPr lang="en-US" sz="2400" dirty="0"/>
              <a:t>.</a:t>
            </a:r>
          </a:p>
          <a:p>
            <a:pPr lvl="0"/>
            <a:r>
              <a:rPr lang="ar-SA" sz="2400" b="1" dirty="0"/>
              <a:t>إطارات الدراجات المستعملة</a:t>
            </a:r>
            <a:r>
              <a:rPr lang="en-US" sz="2400" dirty="0"/>
              <a:t> + </a:t>
            </a:r>
            <a:r>
              <a:rPr lang="ar-SA" sz="2400" dirty="0"/>
              <a:t>سيخ قضيب حديد (لعبة العجلة)</a:t>
            </a:r>
            <a:endParaRPr lang="en-US" sz="2400" dirty="0"/>
          </a:p>
          <a:p>
            <a:pPr lvl="0"/>
            <a:r>
              <a:rPr lang="ar-SA" sz="2400" b="1" dirty="0"/>
              <a:t>أوتاد حديد، خشب ، ألمنيوم</a:t>
            </a:r>
            <a:r>
              <a:rPr lang="ar-SA" sz="2400" dirty="0"/>
              <a:t> ، </a:t>
            </a:r>
            <a:r>
              <a:rPr lang="ar-SA" sz="2400" dirty="0" err="1"/>
              <a:t>تثيت</a:t>
            </a:r>
            <a:r>
              <a:rPr lang="ar-SA" sz="2400" dirty="0"/>
              <a:t> على جدار في ساحة المدرسة لتعليق ثياب التلاميذ أثناء الحصة</a:t>
            </a:r>
            <a:r>
              <a:rPr lang="en-US" sz="2400" dirty="0"/>
              <a:t> .</a:t>
            </a:r>
          </a:p>
          <a:p>
            <a:pPr lvl="0"/>
            <a:r>
              <a:rPr lang="ar-SA" sz="2400" b="1" dirty="0"/>
              <a:t>ألواح خشبية</a:t>
            </a:r>
            <a:r>
              <a:rPr lang="ar-SA" sz="2400" dirty="0"/>
              <a:t> ، </a:t>
            </a:r>
            <a:r>
              <a:rPr lang="ar-SA" sz="2400" dirty="0" err="1"/>
              <a:t>كاونتر</a:t>
            </a:r>
            <a:r>
              <a:rPr lang="ar-SA" sz="2400" dirty="0"/>
              <a:t> سميك وتثبيته على قواعد لاستخدامه كبديل لطاولة تنس الطاولة</a:t>
            </a:r>
            <a:r>
              <a:rPr lang="en-US" sz="2400" dirty="0"/>
              <a:t> .</a:t>
            </a:r>
          </a:p>
          <a:p>
            <a:pPr lvl="0"/>
            <a:r>
              <a:rPr lang="ar-SA" sz="2400" b="1" dirty="0" err="1"/>
              <a:t>أرفف</a:t>
            </a:r>
            <a:r>
              <a:rPr lang="ar-SA" sz="2400" b="1" dirty="0"/>
              <a:t> خشبية</a:t>
            </a:r>
            <a:r>
              <a:rPr lang="ar-SA" sz="2400" dirty="0"/>
              <a:t> ، ألمنيوم ، حديد لحفظ الأدوات والأجهزة</a:t>
            </a:r>
            <a:r>
              <a:rPr lang="en-US" sz="2400" dirty="0"/>
              <a:t> .</a:t>
            </a:r>
          </a:p>
          <a:p>
            <a:endParaRPr lang="en-US" dirty="0"/>
          </a:p>
        </p:txBody>
      </p:sp>
    </p:spTree>
    <p:extLst>
      <p:ext uri="{BB962C8B-B14F-4D97-AF65-F5344CB8AC3E}">
        <p14:creationId xmlns:p14="http://schemas.microsoft.com/office/powerpoint/2010/main" val="2315803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685800"/>
            <a:ext cx="11887200" cy="1005839"/>
          </a:xfrm>
        </p:spPr>
        <p:txBody>
          <a:bodyPr>
            <a:normAutofit fontScale="90000"/>
          </a:bodyPr>
          <a:lstStyle/>
          <a:p>
            <a:r>
              <a:rPr lang="ar-SA" b="1" dirty="0"/>
              <a:t> </a:t>
            </a:r>
            <a:r>
              <a:rPr lang="en-US" dirty="0"/>
              <a:t/>
            </a:r>
            <a:br>
              <a:rPr lang="en-US" dirty="0"/>
            </a:br>
            <a:r>
              <a:rPr lang="ar-SA" b="1" dirty="0"/>
              <a:t>كيفية إعداد الأدوات البديلة لدروس مادة التربية </a:t>
            </a:r>
            <a:r>
              <a:rPr lang="ar-SA" b="1" dirty="0" smtClean="0"/>
              <a:t>البدن</a:t>
            </a:r>
            <a:r>
              <a:rPr lang="ar-IQ" b="1" dirty="0" err="1" smtClean="0"/>
              <a:t>ية</a:t>
            </a:r>
            <a:r>
              <a:rPr lang="ar-IQ" b="1" dirty="0" smtClean="0"/>
              <a:t>_</a:t>
            </a:r>
            <a:r>
              <a:rPr lang="ar-IQ" dirty="0" smtClean="0"/>
              <a:t>    </a:t>
            </a:r>
            <a:r>
              <a:rPr lang="ar-IQ" b="1" dirty="0"/>
              <a:t>ماهي الأدوات البديلة</a:t>
            </a:r>
            <a:r>
              <a:rPr lang="ar-IQ" b="1" dirty="0" smtClean="0"/>
              <a:t>؟    </a:t>
            </a:r>
            <a:r>
              <a:rPr lang="en-US" dirty="0"/>
              <a:t/>
            </a:r>
            <a:br>
              <a:rPr lang="en-US" dirty="0"/>
            </a:br>
            <a:endParaRPr lang="en-US" dirty="0"/>
          </a:p>
        </p:txBody>
      </p:sp>
      <p:sp>
        <p:nvSpPr>
          <p:cNvPr id="3" name="عنصر نائب للمحتوى 2"/>
          <p:cNvSpPr>
            <a:spLocks noGrp="1"/>
          </p:cNvSpPr>
          <p:nvPr>
            <p:ph idx="1"/>
          </p:nvPr>
        </p:nvSpPr>
        <p:spPr>
          <a:xfrm>
            <a:off x="685801" y="1691639"/>
            <a:ext cx="11201399" cy="4968241"/>
          </a:xfrm>
        </p:spPr>
        <p:txBody>
          <a:bodyPr/>
          <a:lstStyle/>
          <a:p>
            <a:pPr marL="0" indent="0">
              <a:buNone/>
            </a:pPr>
            <a:r>
              <a:rPr lang="en-US" dirty="0" smtClean="0"/>
              <a:t>      </a:t>
            </a:r>
            <a:r>
              <a:rPr lang="ar-SA" sz="2800" dirty="0"/>
              <a:t>هي الأدوات التي يمكن أن يلجأ إليها معلم التربية البدنية في تدريس مادته </a:t>
            </a:r>
            <a:r>
              <a:rPr lang="ar-SA" sz="2800" b="1" dirty="0"/>
              <a:t>حين تعذر وجود الأداة الأصلية</a:t>
            </a:r>
            <a:r>
              <a:rPr lang="en-US" sz="2800" dirty="0"/>
              <a:t>. </a:t>
            </a:r>
            <a:r>
              <a:rPr lang="ar-SA" sz="2800" dirty="0"/>
              <a:t>وتستخدم الخامات البسيطة، والخامات البيئية المستهلكة في إنتاج الأدوات البديلة</a:t>
            </a:r>
            <a:r>
              <a:rPr lang="en-US" sz="2800" dirty="0"/>
              <a:t>. </a:t>
            </a:r>
            <a:r>
              <a:rPr lang="ar-SA" sz="2800" dirty="0"/>
              <a:t>إذ إن من مسؤوليات المعلم الأساسية السعي إلى توفير الإمكانيات الضرورية في إطار الظروف المحيطة، كما أن من صفاته الهامة توفر عنصر الابتكار والسلوك الإيجابي في مواجهة الصعوبات التي قد تؤثر على سير العمل، وهو أمر لابد منه نظرًا لأنه من النادر جدًا أن نجد مدرسة في أي مكان كاملة الأجهزة والمعدات والأدوات الرياضية</a:t>
            </a:r>
            <a:r>
              <a:rPr lang="en-US" sz="2800" dirty="0"/>
              <a:t> 100%</a:t>
            </a:r>
            <a:r>
              <a:rPr lang="ar-SA" sz="2800" dirty="0"/>
              <a:t>؛ مما يدعو معلمي التربية البدنية إلى ابتكار أدوات بديلة للتعويض عن نقص الأدوات الأصلية، وبالتالي تتحقق عناصر التنويع والتشويق في دروس التربية البدنية</a:t>
            </a:r>
            <a:endParaRPr lang="en-US" sz="2800" dirty="0"/>
          </a:p>
        </p:txBody>
      </p:sp>
    </p:spTree>
    <p:extLst>
      <p:ext uri="{BB962C8B-B14F-4D97-AF65-F5344CB8AC3E}">
        <p14:creationId xmlns:p14="http://schemas.microsoft.com/office/powerpoint/2010/main" val="186011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t>نماذج مقترحة لبعض الأدوات البديلة في دروس التربية البدنية</a:t>
            </a:r>
            <a:r>
              <a:rPr lang="en-US" dirty="0"/>
              <a:t/>
            </a:r>
            <a:br>
              <a:rPr lang="en-US" dirty="0"/>
            </a:br>
            <a:endParaRPr lang="en-US" dirty="0"/>
          </a:p>
        </p:txBody>
      </p:sp>
      <p:sp>
        <p:nvSpPr>
          <p:cNvPr id="3" name="عنصر نائب للمحتوى 2"/>
          <p:cNvSpPr>
            <a:spLocks noGrp="1"/>
          </p:cNvSpPr>
          <p:nvPr>
            <p:ph idx="1"/>
          </p:nvPr>
        </p:nvSpPr>
        <p:spPr/>
        <p:txBody>
          <a:bodyPr/>
          <a:lstStyle/>
          <a:p>
            <a:pPr marL="0" indent="0">
              <a:buNone/>
            </a:pPr>
            <a:r>
              <a:rPr lang="en-US" b="1" dirty="0"/>
              <a:t> </a:t>
            </a:r>
            <a:endParaRPr lang="en-US" dirty="0"/>
          </a:p>
          <a:p>
            <a:r>
              <a:rPr lang="ar-SA" b="1" dirty="0"/>
              <a:t>(</a:t>
            </a:r>
            <a:r>
              <a:rPr lang="ar-SA" sz="2400" b="1" dirty="0"/>
              <a:t>1) كرات السلة والقدم واليد والطائرة والألعاب الصغيرة</a:t>
            </a:r>
            <a:r>
              <a:rPr lang="ar-IQ" sz="2400" b="1" dirty="0" smtClean="0"/>
              <a:t>:</a:t>
            </a:r>
            <a:endParaRPr lang="en-US" sz="2400" dirty="0"/>
          </a:p>
          <a:p>
            <a:r>
              <a:rPr lang="ar-SA" sz="2400" dirty="0"/>
              <a:t>     يمكن كرات من الشراب بحيث تحشى بقطع من القماش القديم أو الإسفنج بالحجم المطلوب وفقًا للغرض من الاستخدام وتلف بخيوط دقيقة وكلما زادت نسب الإسفنج زادت قوة ارتدادها في </a:t>
            </a:r>
            <a:r>
              <a:rPr lang="ar-SA" sz="2400" dirty="0" err="1"/>
              <a:t>التنطيط</a:t>
            </a:r>
            <a:r>
              <a:rPr lang="ar-SA" sz="2400" dirty="0"/>
              <a:t>، ويمكن أن تصنع بألوان مختلفة لاختلاف لون الخيط التي تلف به الكرة</a:t>
            </a:r>
            <a:r>
              <a:rPr lang="en-US" sz="2400" dirty="0"/>
              <a:t>. </a:t>
            </a:r>
            <a:r>
              <a:rPr lang="ar-SA" sz="2400" dirty="0"/>
              <a:t>كما يمكن الاستفادة من الأوراق والأقمشة القديمة كحشوات دائرية في أكياس نايلون مع ضغطها وتغليفها وفق الحجم المطلوب وربطها أو لصقها بلاصق أو تغليفها بقماش خارجي</a:t>
            </a:r>
            <a:r>
              <a:rPr lang="en-US" sz="2400" dirty="0"/>
              <a:t>.</a:t>
            </a:r>
          </a:p>
          <a:p>
            <a:endParaRPr lang="en-US" dirty="0"/>
          </a:p>
        </p:txBody>
      </p:sp>
    </p:spTree>
    <p:extLst>
      <p:ext uri="{BB962C8B-B14F-4D97-AF65-F5344CB8AC3E}">
        <p14:creationId xmlns:p14="http://schemas.microsoft.com/office/powerpoint/2010/main" val="207888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t>نماذج مقترحة لبعض الأدوات البديلة في دروس التربية البدنية</a:t>
            </a:r>
            <a:r>
              <a:rPr lang="en-US" dirty="0"/>
              <a:t/>
            </a:r>
            <a:br>
              <a:rPr lang="en-US" dirty="0"/>
            </a:br>
            <a:endParaRPr lang="en-US" dirty="0"/>
          </a:p>
        </p:txBody>
      </p:sp>
      <p:sp>
        <p:nvSpPr>
          <p:cNvPr id="3" name="عنصر نائب للمحتوى 2"/>
          <p:cNvSpPr>
            <a:spLocks noGrp="1"/>
          </p:cNvSpPr>
          <p:nvPr>
            <p:ph idx="1"/>
          </p:nvPr>
        </p:nvSpPr>
        <p:spPr>
          <a:xfrm>
            <a:off x="685801" y="1447800"/>
            <a:ext cx="11323319" cy="5410199"/>
          </a:xfrm>
        </p:spPr>
        <p:txBody>
          <a:bodyPr>
            <a:normAutofit/>
          </a:bodyPr>
          <a:lstStyle/>
          <a:p>
            <a:r>
              <a:rPr lang="ar-SA" sz="2000" b="1" dirty="0"/>
              <a:t>(2) الكرات الطبية الثقيلة</a:t>
            </a:r>
            <a:r>
              <a:rPr lang="ar-SA" sz="2000" b="1" dirty="0" smtClean="0"/>
              <a:t>:</a:t>
            </a:r>
            <a:endParaRPr lang="en-US" sz="2000" dirty="0"/>
          </a:p>
          <a:p>
            <a:r>
              <a:rPr lang="ar-SA" sz="2000" dirty="0"/>
              <a:t>تستخدم الأغلفة القديمة للكرات المختلفة بأن تحشى بالقطن أو الرمل وكلما زادت نسبة الرمل زاد ثقل</a:t>
            </a:r>
            <a:endParaRPr lang="en-US" sz="2000" dirty="0"/>
          </a:p>
          <a:p>
            <a:r>
              <a:rPr lang="en-US" sz="2000" dirty="0"/>
              <a:t> </a:t>
            </a:r>
            <a:r>
              <a:rPr lang="ar-SA" sz="2000" dirty="0"/>
              <a:t>الكرة وفقًا لقدرات الطلاب</a:t>
            </a:r>
            <a:endParaRPr lang="en-US" sz="2000" dirty="0"/>
          </a:p>
          <a:p>
            <a:r>
              <a:rPr lang="ar-SA" sz="2000" b="1" dirty="0"/>
              <a:t>(3) قوائم الوثب</a:t>
            </a:r>
            <a:r>
              <a:rPr lang="ar-IQ" sz="2000" b="1" dirty="0"/>
              <a:t> ال</a:t>
            </a:r>
            <a:r>
              <a:rPr lang="ar-SA" sz="2000" b="1" dirty="0"/>
              <a:t>عالي </a:t>
            </a:r>
            <a:r>
              <a:rPr lang="ar-SA" sz="2000" b="1" dirty="0" smtClean="0"/>
              <a:t>والزانة</a:t>
            </a:r>
            <a:endParaRPr lang="en-US" sz="2000" dirty="0"/>
          </a:p>
          <a:p>
            <a:r>
              <a:rPr lang="ar-SA" sz="2000" dirty="0"/>
              <a:t>قوائم خشبية أو مواسير أو فروع شجر وتثبت في الأرض على جانبي حفرة الوثب وتدق مسامير كل</a:t>
            </a:r>
            <a:r>
              <a:rPr lang="en-US" sz="2000" dirty="0"/>
              <a:t> 2 – 5 </a:t>
            </a:r>
            <a:r>
              <a:rPr lang="ar-SA" sz="2000" dirty="0"/>
              <a:t>سم في الجهة الأخرى لوضع العارضة عليها</a:t>
            </a:r>
            <a:r>
              <a:rPr lang="en-US" sz="2000" dirty="0" smtClean="0"/>
              <a:t>.</a:t>
            </a:r>
            <a:endParaRPr lang="en-US" sz="2000" dirty="0"/>
          </a:p>
          <a:p>
            <a:r>
              <a:rPr lang="ar-SA" sz="2000" b="1" dirty="0"/>
              <a:t>(4) عارضات الوثب </a:t>
            </a:r>
            <a:r>
              <a:rPr lang="ar-SA" sz="2000" b="1" dirty="0" smtClean="0"/>
              <a:t>والقفز</a:t>
            </a:r>
            <a:endParaRPr lang="en-US" sz="2000" dirty="0"/>
          </a:p>
          <a:p>
            <a:r>
              <a:rPr lang="en-US" sz="2000" dirty="0"/>
              <a:t> </a:t>
            </a:r>
            <a:r>
              <a:rPr lang="ar-SA" sz="2000" dirty="0"/>
              <a:t>يمكن استخدام حبل عادي في نهايته ثقلان مثل كيس صغير محشو بالرمل لمنع ارتخائه أو جريد النخيل الخفيف</a:t>
            </a:r>
            <a:r>
              <a:rPr lang="en-US" sz="2000" dirty="0"/>
              <a:t>.</a:t>
            </a:r>
          </a:p>
          <a:p>
            <a:endParaRPr lang="en-US" dirty="0"/>
          </a:p>
        </p:txBody>
      </p:sp>
    </p:spTree>
    <p:extLst>
      <p:ext uri="{BB962C8B-B14F-4D97-AF65-F5344CB8AC3E}">
        <p14:creationId xmlns:p14="http://schemas.microsoft.com/office/powerpoint/2010/main" val="2761779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609601"/>
            <a:ext cx="10131425" cy="76200"/>
          </a:xfrm>
        </p:spPr>
        <p:txBody>
          <a:bodyPr>
            <a:normAutofit fontScale="90000"/>
          </a:bodyPr>
          <a:lstStyle/>
          <a:p>
            <a:r>
              <a:rPr lang="ar-SA" b="1" dirty="0"/>
              <a:t>نماذج مقترحة لبعض الأدوات البديلة في دروس التربية البدنية</a:t>
            </a:r>
            <a:endParaRPr lang="en-US" dirty="0"/>
          </a:p>
        </p:txBody>
      </p:sp>
      <p:sp>
        <p:nvSpPr>
          <p:cNvPr id="3" name="عنصر نائب للمحتوى 2"/>
          <p:cNvSpPr>
            <a:spLocks noGrp="1"/>
          </p:cNvSpPr>
          <p:nvPr>
            <p:ph idx="1"/>
          </p:nvPr>
        </p:nvSpPr>
        <p:spPr>
          <a:xfrm>
            <a:off x="-152400" y="1005841"/>
            <a:ext cx="12481559" cy="5745480"/>
          </a:xfrm>
        </p:spPr>
        <p:txBody>
          <a:bodyPr>
            <a:normAutofit/>
          </a:bodyPr>
          <a:lstStyle/>
          <a:p>
            <a:r>
              <a:rPr lang="ar-SA" sz="2000" b="1" dirty="0"/>
              <a:t>(5) الحواجز:</a:t>
            </a:r>
            <a:endParaRPr lang="en-US" sz="2000" dirty="0"/>
          </a:p>
          <a:p>
            <a:r>
              <a:rPr lang="ar-SA" sz="2000" dirty="0"/>
              <a:t>قوائم خشبية من الخشب العادي مدرجة من خلف ويثبت كل زوج منها في الأرض على جانبي الحارة في المضمار</a:t>
            </a:r>
            <a:r>
              <a:rPr lang="en-US" sz="2000" dirty="0"/>
              <a:t> 120</a:t>
            </a:r>
            <a:r>
              <a:rPr lang="ar-SA" sz="2000" dirty="0"/>
              <a:t>سم بينهما، ومسامير صغيرة مثبتة على الوجه الخلفي لكل قائم بارتفاع</a:t>
            </a:r>
            <a:r>
              <a:rPr lang="en-US" sz="2000" dirty="0"/>
              <a:t> 50 – 107</a:t>
            </a:r>
            <a:r>
              <a:rPr lang="ar-SA" sz="2000" dirty="0"/>
              <a:t>سم، بعد تثبيت القائم وتوضع عارضة صغيرة بين قائمين من الخشب أو البلاستيك وبهذا يمكن رفع وخفض العارضة تبعًا للتدرج في التدريب للحواجز العشرة في كل السابقات، والمسافات بينهما وفق ما يرى مناسبًا لقدرات الطلاب وما يندرج مع القياسات القانونية، كما يمكن عمل حواجز من مواسير البلاستيك وقطع الكرتون والفلين</a:t>
            </a:r>
            <a:r>
              <a:rPr lang="ar-SA" sz="2000" dirty="0" smtClean="0"/>
              <a:t>.</a:t>
            </a:r>
            <a:r>
              <a:rPr lang="ar-SA" sz="2000" b="1" dirty="0"/>
              <a:t> (6) الرمح </a:t>
            </a:r>
            <a:r>
              <a:rPr lang="ar-SA" sz="2000" b="1" dirty="0" smtClean="0"/>
              <a:t>:</a:t>
            </a:r>
            <a:endParaRPr lang="ar-IQ" sz="2000" dirty="0"/>
          </a:p>
          <a:p>
            <a:r>
              <a:rPr lang="ar-SA" sz="2000" dirty="0" smtClean="0"/>
              <a:t>   </a:t>
            </a:r>
            <a:r>
              <a:rPr lang="ar-SA" sz="2000" dirty="0"/>
              <a:t>يمكن استخدام قطع من الخشب العادي أو من أعواد أو الخيزران بطول</a:t>
            </a:r>
            <a:r>
              <a:rPr lang="en-US" sz="2000" dirty="0"/>
              <a:t> 230 – 270</a:t>
            </a:r>
            <a:r>
              <a:rPr lang="ar-SA" sz="2000" dirty="0"/>
              <a:t>سم تقريبًا تدخل في طرفه الخلفي قطعة من المواسير الحديدية أو تثبيت </a:t>
            </a:r>
            <a:r>
              <a:rPr lang="ar-SA" sz="2000" dirty="0" err="1" smtClean="0"/>
              <a:t>كتلةن</a:t>
            </a:r>
            <a:r>
              <a:rPr lang="ar-SA" sz="2000" dirty="0" smtClean="0"/>
              <a:t> </a:t>
            </a:r>
            <a:r>
              <a:rPr lang="ar-SA" sz="2000" dirty="0"/>
              <a:t>أسمنت تكون في المقدمة لحفظ توازنه في الهواء بحيث يكون وزنه تقريبًا</a:t>
            </a:r>
            <a:r>
              <a:rPr lang="en-US" sz="2000" dirty="0"/>
              <a:t> 800</a:t>
            </a:r>
            <a:r>
              <a:rPr lang="ar-SA" sz="2000" dirty="0"/>
              <a:t>جم، ويمكن استخدام قطعة من الخشب الأملس طولها</a:t>
            </a:r>
            <a:r>
              <a:rPr lang="en-US" sz="2000" dirty="0"/>
              <a:t> 20</a:t>
            </a:r>
            <a:r>
              <a:rPr lang="ar-SA" sz="2000" dirty="0"/>
              <a:t>سم يثبت في نهايتها كتلة خشب، أو من أسمنت تكون في المقدمة عند الرمي، كما يمكن استخدام ماسورة من الحديد طولها</a:t>
            </a:r>
            <a:r>
              <a:rPr lang="en-US" sz="2000" dirty="0"/>
              <a:t> 50 – 60 </a:t>
            </a:r>
            <a:r>
              <a:rPr lang="ar-SA" sz="2000" dirty="0"/>
              <a:t>سم وقد يلف حول القبضة حبل لمسافة</a:t>
            </a:r>
            <a:r>
              <a:rPr lang="en-US" sz="2000" dirty="0"/>
              <a:t> 15</a:t>
            </a:r>
            <a:r>
              <a:rPr lang="ar-SA" sz="2000" dirty="0"/>
              <a:t>سم، وللصغار، وبالإمكان استخدام الخامات الخفيفة والآمنة في نفس الوقت كالفلين القوي والخيزران </a:t>
            </a:r>
            <a:r>
              <a:rPr lang="ar-SA" sz="2000" dirty="0" smtClean="0"/>
              <a:t>الخفيف</a:t>
            </a:r>
            <a:endParaRPr lang="en-US" sz="2000" dirty="0"/>
          </a:p>
          <a:p>
            <a:r>
              <a:rPr lang="ar-IQ" sz="2000" b="1" dirty="0"/>
              <a:t>(7) </a:t>
            </a:r>
            <a:r>
              <a:rPr lang="ar-SA" sz="2000" b="1" dirty="0"/>
              <a:t>القرص:</a:t>
            </a:r>
            <a:endParaRPr lang="en-US" sz="2000" dirty="0"/>
          </a:p>
          <a:p>
            <a:r>
              <a:rPr lang="en-US" sz="2000" b="1" dirty="0"/>
              <a:t> </a:t>
            </a:r>
            <a:r>
              <a:rPr lang="ar-SA" sz="2000" dirty="0" smtClean="0"/>
              <a:t> </a:t>
            </a:r>
            <a:r>
              <a:rPr lang="ar-SA" sz="2000" dirty="0"/>
              <a:t>يصنع من الخشب العادي الأملس المحيط قطره حوالي</a:t>
            </a:r>
            <a:r>
              <a:rPr lang="en-US" sz="2000" dirty="0"/>
              <a:t> 22 </a:t>
            </a:r>
            <a:r>
              <a:rPr lang="ar-SA" sz="2000" dirty="0"/>
              <a:t>سم أو باستخدام كيس مستدير محشو بالرمل وتثبت به حلقة من الحبل أو الجلد لمسك القبضة والدوران والقذف وهي أكثر أمانًا أو باستخدام صحنين من البلاستيك اللين يواجهان بعضهما وتوضع بينهم كمية من الرمل ويخيط المحيط بخيط ويمكن التحكم في وزنه بزيادة أو نقص، وللأطفال باستخدام حلق المطاط لرميها بطريقة القرص.</a:t>
            </a:r>
            <a:endParaRPr lang="en-US" sz="2000" dirty="0"/>
          </a:p>
          <a:p>
            <a:endParaRPr lang="en-US" sz="2000" dirty="0"/>
          </a:p>
        </p:txBody>
      </p:sp>
    </p:spTree>
    <p:extLst>
      <p:ext uri="{BB962C8B-B14F-4D97-AF65-F5344CB8AC3E}">
        <p14:creationId xmlns:p14="http://schemas.microsoft.com/office/powerpoint/2010/main" val="11654955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سماوي">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otalTime>772</TotalTime>
  <Words>1091</Words>
  <Application>Microsoft Office PowerPoint</Application>
  <PresentationFormat>شاشة عريضة</PresentationFormat>
  <Paragraphs>72</Paragraphs>
  <Slides>10</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10</vt:i4>
      </vt:variant>
    </vt:vector>
  </HeadingPairs>
  <TitlesOfParts>
    <vt:vector size="15" baseType="lpstr">
      <vt:lpstr>Arial</vt:lpstr>
      <vt:lpstr>Calibri</vt:lpstr>
      <vt:lpstr>Calibri Light</vt:lpstr>
      <vt:lpstr>Times New Roman</vt:lpstr>
      <vt:lpstr>سماوي</vt:lpstr>
      <vt:lpstr>البدائل ودورها في درس التربية البدنية  </vt:lpstr>
      <vt:lpstr>البدائل </vt:lpstr>
      <vt:lpstr>البدائل </vt:lpstr>
      <vt:lpstr>الأدوات الصغيرة والبديلة التي يمكن للمعلم احلالها محل الأدوات والأجهزة القانونية للرياضات والألعاب والمهارات </vt:lpstr>
      <vt:lpstr>الأدوات الصغيرة والبديلة التي يمكن للمعلم احلالها محل الأدوات والأجهزة القانونية للرياضات والألعاب والمهارات</vt:lpstr>
      <vt:lpstr>  كيفية إعداد الأدوات البديلة لدروس مادة التربية البدنية_    ماهي الأدوات البديلة؟     </vt:lpstr>
      <vt:lpstr>نماذج مقترحة لبعض الأدوات البديلة في دروس التربية البدنية </vt:lpstr>
      <vt:lpstr>نماذج مقترحة لبعض الأدوات البديلة في دروس التربية البدنية </vt:lpstr>
      <vt:lpstr>نماذج مقترحة لبعض الأدوات البديلة في دروس التربية البدنية</vt:lpstr>
      <vt:lpstr>شكرا لحسن الاصغاء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مدخل الى علم طرائق التدريس </dc:title>
  <dc:creator>dr.najlaa abas</dc:creator>
  <cp:lastModifiedBy>Maher</cp:lastModifiedBy>
  <cp:revision>29</cp:revision>
  <dcterms:created xsi:type="dcterms:W3CDTF">2022-09-01T19:18:03Z</dcterms:created>
  <dcterms:modified xsi:type="dcterms:W3CDTF">2024-07-27T17:37:24Z</dcterms:modified>
</cp:coreProperties>
</file>