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autoCompressPictures="0">
  <p:sldMasterIdLst>
    <p:sldMasterId id="2147483648" r:id="rId1"/>
  </p:sldMasterIdLst>
  <p:sldIdLst>
    <p:sldId id="256" r:id="rId2"/>
    <p:sldId id="268" r:id="rId3"/>
    <p:sldId id="269" r:id="rId4"/>
    <p:sldId id="270" r:id="rId5"/>
    <p:sldId id="271" r:id="rId6"/>
    <p:sldId id="272" r:id="rId7"/>
    <p:sldId id="273" r:id="rId8"/>
    <p:sldId id="274" r:id="rId9"/>
    <p:sldId id="275" r:id="rId10"/>
    <p:sldId id="276" r:id="rId11"/>
    <p:sldId id="277" r:id="rId12"/>
    <p:sldId id="267"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4660"/>
  </p:normalViewPr>
  <p:slideViewPr>
    <p:cSldViewPr snapToGrid="0">
      <p:cViewPr varScale="1">
        <p:scale>
          <a:sx n="63" d="100"/>
          <a:sy n="63" d="100"/>
        </p:scale>
        <p:origin x="996" y="6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bg>
      <p:bgRef idx="1003">
        <a:schemeClr val="bg2"/>
      </p:bgRef>
    </p:bg>
    <p:spTree>
      <p:nvGrpSpPr>
        <p:cNvPr id="1" name=""/>
        <p:cNvGrpSpPr/>
        <p:nvPr/>
      </p:nvGrpSpPr>
      <p:grpSpPr>
        <a:xfrm>
          <a:off x="0" y="0"/>
          <a:ext cx="0" cy="0"/>
          <a:chOff x="0" y="0"/>
          <a:chExt cx="0" cy="0"/>
        </a:xfrm>
      </p:grpSpPr>
      <p:pic>
        <p:nvPicPr>
          <p:cNvPr id="7" name="Picture 6" descr="Celestia-R1---OverlayTitle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ctrTitle"/>
          </p:nvPr>
        </p:nvSpPr>
        <p:spPr>
          <a:xfrm>
            <a:off x="3962399" y="1964267"/>
            <a:ext cx="7197726" cy="2421464"/>
          </a:xfrm>
        </p:spPr>
        <p:txBody>
          <a:bodyPr anchor="b">
            <a:normAutofit/>
          </a:bodyPr>
          <a:lstStyle>
            <a:lvl1pPr algn="r">
              <a:defRPr sz="4800">
                <a:effectLst/>
              </a:defRPr>
            </a:lvl1pPr>
          </a:lstStyle>
          <a:p>
            <a:r>
              <a:rPr lang="ar-SA"/>
              <a:t>انقر لتحرير نمط عنوان الشكل الرئيسي</a:t>
            </a:r>
            <a:endParaRPr lang="en-US" dirty="0"/>
          </a:p>
        </p:txBody>
      </p:sp>
      <p:sp>
        <p:nvSpPr>
          <p:cNvPr id="3" name="Subtitle 2"/>
          <p:cNvSpPr>
            <a:spLocks noGrp="1"/>
          </p:cNvSpPr>
          <p:nvPr>
            <p:ph type="subTitle" idx="1"/>
          </p:nvPr>
        </p:nvSpPr>
        <p:spPr>
          <a:xfrm>
            <a:off x="3962399" y="4385732"/>
            <a:ext cx="7197726" cy="1405467"/>
          </a:xfrm>
        </p:spPr>
        <p:txBody>
          <a:bodyPr anchor="t">
            <a:normAutofit/>
          </a:bodyPr>
          <a:lstStyle>
            <a:lvl1pPr marL="0" indent="0" algn="r">
              <a:buNone/>
              <a:defRPr sz="1800" cap="all">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a:t>انقر لتحرير نمط العنوان الفرعي للشكل الرئيسي</a:t>
            </a:r>
            <a:endParaRPr lang="en-US" dirty="0"/>
          </a:p>
        </p:txBody>
      </p:sp>
      <p:sp>
        <p:nvSpPr>
          <p:cNvPr id="4" name="Date Placeholder 3"/>
          <p:cNvSpPr>
            <a:spLocks noGrp="1"/>
          </p:cNvSpPr>
          <p:nvPr>
            <p:ph type="dt" sz="half" idx="10"/>
          </p:nvPr>
        </p:nvSpPr>
        <p:spPr>
          <a:xfrm>
            <a:off x="8932558" y="5870575"/>
            <a:ext cx="1600200" cy="377825"/>
          </a:xfrm>
        </p:spPr>
        <p:txBody>
          <a:bodyPr/>
          <a:lstStyle/>
          <a:p>
            <a:fld id="{B61BEF0D-F0BB-DE4B-95CE-6DB70DBA9567}" type="datetimeFigureOut">
              <a:rPr lang="en-US" dirty="0"/>
              <a:pPr/>
              <a:t>7/27/2024</a:t>
            </a:fld>
            <a:endParaRPr lang="en-US" dirty="0"/>
          </a:p>
        </p:txBody>
      </p:sp>
      <p:sp>
        <p:nvSpPr>
          <p:cNvPr id="5" name="Footer Placeholder 4"/>
          <p:cNvSpPr>
            <a:spLocks noGrp="1"/>
          </p:cNvSpPr>
          <p:nvPr>
            <p:ph type="ftr" sz="quarter" idx="11"/>
          </p:nvPr>
        </p:nvSpPr>
        <p:spPr>
          <a:xfrm>
            <a:off x="3962399" y="5870575"/>
            <a:ext cx="4893958" cy="377825"/>
          </a:xfrm>
        </p:spPr>
        <p:txBody>
          <a:bodyPr/>
          <a:lstStyle/>
          <a:p>
            <a:endParaRPr lang="en-US" dirty="0"/>
          </a:p>
        </p:txBody>
      </p:sp>
      <p:sp>
        <p:nvSpPr>
          <p:cNvPr id="6" name="Slide Number Placeholder 5"/>
          <p:cNvSpPr>
            <a:spLocks noGrp="1"/>
          </p:cNvSpPr>
          <p:nvPr>
            <p:ph type="sldNum" sz="quarter" idx="12"/>
          </p:nvPr>
        </p:nvSpPr>
        <p:spPr>
          <a:xfrm>
            <a:off x="10608958" y="5870575"/>
            <a:ext cx="551167" cy="377825"/>
          </a:xfrm>
        </p:spPr>
        <p:txBody>
          <a:bodyPr/>
          <a:lstStyle/>
          <a:p>
            <a:fld id="{D57F1E4F-1CFF-5643-939E-217C01CDF565}" type="slidenum">
              <a:rPr lang="en-US" dirty="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صورة بانورامية مع تسمية توضيحية">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4732865"/>
            <a:ext cx="10131427" cy="566738"/>
          </a:xfrm>
        </p:spPr>
        <p:txBody>
          <a:bodyPr anchor="b">
            <a:normAutofit/>
          </a:bodyPr>
          <a:lstStyle>
            <a:lvl1pPr algn="r">
              <a:defRPr sz="2400" b="0"/>
            </a:lvl1pPr>
          </a:lstStyle>
          <a:p>
            <a:r>
              <a:rPr lang="ar-SA"/>
              <a:t>انقر لتحرير نمط عنوان الشكل الرئيسي</a:t>
            </a:r>
            <a:endParaRPr lang="en-US" dirty="0"/>
          </a:p>
        </p:txBody>
      </p:sp>
      <p:sp>
        <p:nvSpPr>
          <p:cNvPr id="3" name="Picture Placeholder 2"/>
          <p:cNvSpPr>
            <a:spLocks noGrp="1" noChangeAspect="1"/>
          </p:cNvSpPr>
          <p:nvPr>
            <p:ph type="pic" idx="1"/>
          </p:nvPr>
        </p:nvSpPr>
        <p:spPr>
          <a:xfrm>
            <a:off x="1371600" y="932112"/>
            <a:ext cx="8759827" cy="3164976"/>
          </a:xfrm>
          <a:prstGeom prst="roundRect">
            <a:avLst>
              <a:gd name="adj" fmla="val 43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ar-SA"/>
              <a:t>انقر فوق الأيقونة لإضافة صورة</a:t>
            </a:r>
            <a:endParaRPr lang="en-US" dirty="0"/>
          </a:p>
        </p:txBody>
      </p:sp>
      <p:sp>
        <p:nvSpPr>
          <p:cNvPr id="4" name="Text Placeholder 3"/>
          <p:cNvSpPr>
            <a:spLocks noGrp="1"/>
          </p:cNvSpPr>
          <p:nvPr>
            <p:ph type="body" sz="half" idx="2"/>
          </p:nvPr>
        </p:nvSpPr>
        <p:spPr>
          <a:xfrm>
            <a:off x="685800" y="5299603"/>
            <a:ext cx="10131427" cy="49371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a:t>انقر لتحرير أنماط نص الشكل الرئيسي</a:t>
            </a:r>
          </a:p>
        </p:txBody>
      </p:sp>
      <p:sp>
        <p:nvSpPr>
          <p:cNvPr id="5" name="Date Placeholder 4"/>
          <p:cNvSpPr>
            <a:spLocks noGrp="1"/>
          </p:cNvSpPr>
          <p:nvPr>
            <p:ph type="dt" sz="half" idx="10"/>
          </p:nvPr>
        </p:nvSpPr>
        <p:spPr/>
        <p:txBody>
          <a:bodyPr/>
          <a:lstStyle/>
          <a:p>
            <a:fld id="{B61BEF0D-F0BB-DE4B-95CE-6DB70DBA9567}" type="datetimeFigureOut">
              <a:rPr lang="en-US" dirty="0"/>
              <a:pPr/>
              <a:t>7/27/2024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العنوان والتسمية التوضيحية">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1"/>
            <a:ext cx="10131427" cy="3124199"/>
          </a:xfrm>
        </p:spPr>
        <p:txBody>
          <a:bodyPr anchor="ctr">
            <a:normAutofit/>
          </a:bodyPr>
          <a:lstStyle>
            <a:lvl1pPr algn="r">
              <a:defRPr sz="3200" b="0" cap="none"/>
            </a:lvl1pPr>
          </a:lstStyle>
          <a:p>
            <a:r>
              <a:rPr lang="ar-SA"/>
              <a:t>انقر لتحرير نمط عنوان الشكل الرئيسي</a:t>
            </a:r>
            <a:endParaRPr lang="en-US" dirty="0"/>
          </a:p>
        </p:txBody>
      </p:sp>
      <p:sp>
        <p:nvSpPr>
          <p:cNvPr id="3" name="Text Placeholder 2"/>
          <p:cNvSpPr>
            <a:spLocks noGrp="1"/>
          </p:cNvSpPr>
          <p:nvPr>
            <p:ph type="body" idx="1"/>
          </p:nvPr>
        </p:nvSpPr>
        <p:spPr>
          <a:xfrm>
            <a:off x="685800" y="4343400"/>
            <a:ext cx="10131428" cy="1447800"/>
          </a:xfrm>
        </p:spPr>
        <p:txBody>
          <a:bodyPr anchor="ctr">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a:t>انقر لتحرير أنماط نص الشكل الرئيسي</a:t>
            </a:r>
          </a:p>
        </p:txBody>
      </p:sp>
      <p:sp>
        <p:nvSpPr>
          <p:cNvPr id="4" name="Date Placeholder 3"/>
          <p:cNvSpPr>
            <a:spLocks noGrp="1"/>
          </p:cNvSpPr>
          <p:nvPr>
            <p:ph type="dt" sz="half" idx="10"/>
          </p:nvPr>
        </p:nvSpPr>
        <p:spPr/>
        <p:txBody>
          <a:bodyPr/>
          <a:lstStyle/>
          <a:p>
            <a:fld id="{B61BEF0D-F0BB-DE4B-95CE-6DB70DBA9567}" type="datetimeFigureOut">
              <a:rPr lang="en-US" dirty="0"/>
              <a:pPr/>
              <a:t>7/27/2024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اقتباس مع تسمية توضيحية">
    <p:spTree>
      <p:nvGrpSpPr>
        <p:cNvPr id="1" name=""/>
        <p:cNvGrpSpPr/>
        <p:nvPr/>
      </p:nvGrpSpPr>
      <p:grpSpPr>
        <a:xfrm>
          <a:off x="0" y="0"/>
          <a:ext cx="0" cy="0"/>
          <a:chOff x="0" y="0"/>
          <a:chExt cx="0" cy="0"/>
        </a:xfrm>
      </p:grpSpPr>
      <p:pic>
        <p:nvPicPr>
          <p:cNvPr id="16" name="Picture 15"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15" name="TextBox 14"/>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1" name="TextBox 10"/>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992267" y="609601"/>
            <a:ext cx="9550399" cy="2743199"/>
          </a:xfrm>
        </p:spPr>
        <p:txBody>
          <a:bodyPr anchor="ctr">
            <a:normAutofit/>
          </a:bodyPr>
          <a:lstStyle>
            <a:lvl1pPr algn="r">
              <a:defRPr sz="3200" b="0" cap="none">
                <a:solidFill>
                  <a:schemeClr val="tx1"/>
                </a:solidFill>
              </a:defRPr>
            </a:lvl1pPr>
          </a:lstStyle>
          <a:p>
            <a:r>
              <a:rPr lang="ar-SA"/>
              <a:t>انقر لتحرير نمط عنوان الشكل الرئيسي</a:t>
            </a:r>
            <a:endParaRPr lang="en-US" dirty="0"/>
          </a:p>
        </p:txBody>
      </p:sp>
      <p:sp>
        <p:nvSpPr>
          <p:cNvPr id="10" name="Text Placeholder 9"/>
          <p:cNvSpPr>
            <a:spLocks noGrp="1"/>
          </p:cNvSpPr>
          <p:nvPr>
            <p:ph type="body" sz="quarter" idx="13"/>
          </p:nvPr>
        </p:nvSpPr>
        <p:spPr>
          <a:xfrm>
            <a:off x="1097875" y="3352800"/>
            <a:ext cx="9339184"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ar-SA"/>
              <a:t>انقر لتحرير أنماط نص الشكل الرئيسي</a:t>
            </a:r>
          </a:p>
        </p:txBody>
      </p:sp>
      <p:sp>
        <p:nvSpPr>
          <p:cNvPr id="3" name="Text Placeholder 2"/>
          <p:cNvSpPr>
            <a:spLocks noGrp="1"/>
          </p:cNvSpPr>
          <p:nvPr>
            <p:ph type="body" idx="1"/>
          </p:nvPr>
        </p:nvSpPr>
        <p:spPr>
          <a:xfrm>
            <a:off x="687465" y="4343400"/>
            <a:ext cx="10152367" cy="1447800"/>
          </a:xfrm>
        </p:spPr>
        <p:txBody>
          <a:bodyPr anchor="ctr">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a:t>انقر لتحرير أنماط نص الشكل الرئيسي</a:t>
            </a:r>
          </a:p>
        </p:txBody>
      </p:sp>
      <p:sp>
        <p:nvSpPr>
          <p:cNvPr id="4" name="Date Placeholder 3"/>
          <p:cNvSpPr>
            <a:spLocks noGrp="1"/>
          </p:cNvSpPr>
          <p:nvPr>
            <p:ph type="dt" sz="half" idx="10"/>
          </p:nvPr>
        </p:nvSpPr>
        <p:spPr/>
        <p:txBody>
          <a:bodyPr/>
          <a:lstStyle/>
          <a:p>
            <a:fld id="{B61BEF0D-F0BB-DE4B-95CE-6DB70DBA9567}" type="datetimeFigureOut">
              <a:rPr lang="en-US" dirty="0"/>
              <a:pPr/>
              <a:t>7/27/2024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بطاقة اسم">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2" y="3308581"/>
            <a:ext cx="10131425" cy="1468800"/>
          </a:xfrm>
        </p:spPr>
        <p:txBody>
          <a:bodyPr anchor="b">
            <a:normAutofit/>
          </a:bodyPr>
          <a:lstStyle>
            <a:lvl1pPr algn="r">
              <a:defRPr sz="3200" b="0" cap="none"/>
            </a:lvl1pPr>
          </a:lstStyle>
          <a:p>
            <a:r>
              <a:rPr lang="ar-SA"/>
              <a:t>انقر لتحرير نمط عنوان الشكل الرئيسي</a:t>
            </a:r>
            <a:endParaRPr lang="en-US" dirty="0"/>
          </a:p>
        </p:txBody>
      </p:sp>
      <p:sp>
        <p:nvSpPr>
          <p:cNvPr id="3" name="Text Placeholder 2"/>
          <p:cNvSpPr>
            <a:spLocks noGrp="1"/>
          </p:cNvSpPr>
          <p:nvPr>
            <p:ph type="body" idx="1"/>
          </p:nvPr>
        </p:nvSpPr>
        <p:spPr>
          <a:xfrm>
            <a:off x="685801" y="4777381"/>
            <a:ext cx="10131426"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a:t>انقر لتحرير أنماط نص الشكل الرئيسي</a:t>
            </a:r>
          </a:p>
        </p:txBody>
      </p:sp>
      <p:sp>
        <p:nvSpPr>
          <p:cNvPr id="4" name="Date Placeholder 3"/>
          <p:cNvSpPr>
            <a:spLocks noGrp="1"/>
          </p:cNvSpPr>
          <p:nvPr>
            <p:ph type="dt" sz="half" idx="10"/>
          </p:nvPr>
        </p:nvSpPr>
        <p:spPr/>
        <p:txBody>
          <a:bodyPr/>
          <a:lstStyle/>
          <a:p>
            <a:fld id="{B61BEF0D-F0BB-DE4B-95CE-6DB70DBA9567}" type="datetimeFigureOut">
              <a:rPr lang="en-US" dirty="0"/>
              <a:pPr/>
              <a:t>7/27/2024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بطاقة اسم ذات اقتباس">
    <p:spTree>
      <p:nvGrpSpPr>
        <p:cNvPr id="1" name=""/>
        <p:cNvGrpSpPr/>
        <p:nvPr/>
      </p:nvGrpSpPr>
      <p:grpSpPr>
        <a:xfrm>
          <a:off x="0" y="0"/>
          <a:ext cx="0" cy="0"/>
          <a:chOff x="0" y="0"/>
          <a:chExt cx="0" cy="0"/>
        </a:xfrm>
      </p:grpSpPr>
      <p:pic>
        <p:nvPicPr>
          <p:cNvPr id="11" name="Picture 10"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13" name="TextBox 12"/>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4" name="TextBox 13"/>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6" name="Title 1"/>
          <p:cNvSpPr>
            <a:spLocks noGrp="1"/>
          </p:cNvSpPr>
          <p:nvPr>
            <p:ph type="title"/>
          </p:nvPr>
        </p:nvSpPr>
        <p:spPr>
          <a:xfrm>
            <a:off x="992267" y="609601"/>
            <a:ext cx="9550399" cy="2743199"/>
          </a:xfrm>
        </p:spPr>
        <p:txBody>
          <a:bodyPr anchor="ctr">
            <a:normAutofit/>
          </a:bodyPr>
          <a:lstStyle>
            <a:lvl1pPr algn="r">
              <a:defRPr sz="3200" b="0" cap="none">
                <a:solidFill>
                  <a:schemeClr val="tx1"/>
                </a:solidFill>
              </a:defRPr>
            </a:lvl1pPr>
          </a:lstStyle>
          <a:p>
            <a:r>
              <a:rPr lang="ar-SA"/>
              <a:t>انقر لتحرير نمط عنوان الشكل الرئيسي</a:t>
            </a:r>
            <a:endParaRPr lang="en-US" dirty="0"/>
          </a:p>
        </p:txBody>
      </p:sp>
      <p:sp>
        <p:nvSpPr>
          <p:cNvPr id="10" name="Text Placeholder 9"/>
          <p:cNvSpPr>
            <a:spLocks noGrp="1"/>
          </p:cNvSpPr>
          <p:nvPr>
            <p:ph type="body" sz="quarter" idx="13"/>
          </p:nvPr>
        </p:nvSpPr>
        <p:spPr>
          <a:xfrm>
            <a:off x="685800" y="3886200"/>
            <a:ext cx="10135436" cy="889000"/>
          </a:xfrm>
        </p:spPr>
        <p:txBody>
          <a:bodyPr vert="horz" lIns="91440" tIns="45720" rIns="91440" bIns="45720" rtlCol="0" anchor="b">
            <a:normAutofit/>
          </a:bodyPr>
          <a:lstStyle>
            <a:lvl1pPr>
              <a:buNone/>
              <a:defRPr lang="en-US" sz="2400" b="0" cap="none" dirty="0">
                <a:ln w="3175" cmpd="sng">
                  <a:noFill/>
                </a:ln>
                <a:solidFill>
                  <a:schemeClr val="tx1"/>
                </a:solidFill>
                <a:effectLst/>
              </a:defRPr>
            </a:lvl1pPr>
          </a:lstStyle>
          <a:p>
            <a:pPr marL="0" lvl="0">
              <a:spcBef>
                <a:spcPct val="0"/>
              </a:spcBef>
              <a:buNone/>
            </a:pPr>
            <a:r>
              <a:rPr lang="ar-SA"/>
              <a:t>انقر لتحرير أنماط نص الشكل الرئيسي</a:t>
            </a:r>
          </a:p>
        </p:txBody>
      </p:sp>
      <p:sp>
        <p:nvSpPr>
          <p:cNvPr id="3" name="Text Placeholder 2"/>
          <p:cNvSpPr>
            <a:spLocks noGrp="1"/>
          </p:cNvSpPr>
          <p:nvPr>
            <p:ph type="body" idx="1"/>
          </p:nvPr>
        </p:nvSpPr>
        <p:spPr>
          <a:xfrm>
            <a:off x="685799" y="4775200"/>
            <a:ext cx="10135436" cy="1016000"/>
          </a:xfrm>
        </p:spPr>
        <p:txBody>
          <a:bodyPr anchor="t">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a:t>انقر لتحرير أنماط نص الشكل الرئيسي</a:t>
            </a:r>
          </a:p>
        </p:txBody>
      </p:sp>
      <p:sp>
        <p:nvSpPr>
          <p:cNvPr id="4" name="Date Placeholder 3"/>
          <p:cNvSpPr>
            <a:spLocks noGrp="1"/>
          </p:cNvSpPr>
          <p:nvPr>
            <p:ph type="dt" sz="half" idx="10"/>
          </p:nvPr>
        </p:nvSpPr>
        <p:spPr/>
        <p:txBody>
          <a:bodyPr/>
          <a:lstStyle/>
          <a:p>
            <a:fld id="{B61BEF0D-F0BB-DE4B-95CE-6DB70DBA9567}" type="datetimeFigureOut">
              <a:rPr lang="en-US" dirty="0"/>
              <a:pPr/>
              <a:t>7/27/2024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صواب أو خطأ">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1"/>
            <a:ext cx="10131427" cy="2743199"/>
          </a:xfrm>
        </p:spPr>
        <p:txBody>
          <a:bodyPr vert="horz" lIns="91440" tIns="45720" rIns="91440" bIns="45720" rtlCol="0" anchor="ctr">
            <a:normAutofit/>
          </a:bodyPr>
          <a:lstStyle>
            <a:lvl1pPr>
              <a:defRPr lang="en-US" b="0" dirty="0"/>
            </a:lvl1pPr>
          </a:lstStyle>
          <a:p>
            <a:pPr marL="0" lvl="0"/>
            <a:r>
              <a:rPr lang="ar-SA"/>
              <a:t>انقر لتحرير نمط عنوان الشكل الرئيسي</a:t>
            </a:r>
            <a:endParaRPr lang="en-US" dirty="0"/>
          </a:p>
        </p:txBody>
      </p:sp>
      <p:sp>
        <p:nvSpPr>
          <p:cNvPr id="10" name="Text Placeholder 9"/>
          <p:cNvSpPr>
            <a:spLocks noGrp="1"/>
          </p:cNvSpPr>
          <p:nvPr>
            <p:ph type="body" sz="quarter" idx="13"/>
          </p:nvPr>
        </p:nvSpPr>
        <p:spPr>
          <a:xfrm>
            <a:off x="685801" y="3505200"/>
            <a:ext cx="10131428"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ar-SA"/>
              <a:t>انقر لتحرير أنماط نص الشكل الرئيسي</a:t>
            </a:r>
          </a:p>
        </p:txBody>
      </p:sp>
      <p:sp>
        <p:nvSpPr>
          <p:cNvPr id="3" name="Text Placeholder 2"/>
          <p:cNvSpPr>
            <a:spLocks noGrp="1"/>
          </p:cNvSpPr>
          <p:nvPr>
            <p:ph type="body" idx="1"/>
          </p:nvPr>
        </p:nvSpPr>
        <p:spPr>
          <a:xfrm>
            <a:off x="685800" y="4343400"/>
            <a:ext cx="10131428" cy="1447800"/>
          </a:xfrm>
        </p:spPr>
        <p:txBody>
          <a:bodyPr anchor="t">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a:t>انقر لتحرير أنماط نص الشكل الرئيسي</a:t>
            </a:r>
          </a:p>
        </p:txBody>
      </p:sp>
      <p:sp>
        <p:nvSpPr>
          <p:cNvPr id="4" name="Date Placeholder 3"/>
          <p:cNvSpPr>
            <a:spLocks noGrp="1"/>
          </p:cNvSpPr>
          <p:nvPr>
            <p:ph type="dt" sz="half" idx="10"/>
          </p:nvPr>
        </p:nvSpPr>
        <p:spPr/>
        <p:txBody>
          <a:bodyPr/>
          <a:lstStyle/>
          <a:p>
            <a:fld id="{B61BEF0D-F0BB-DE4B-95CE-6DB70DBA9567}" type="datetimeFigureOut">
              <a:rPr lang="en-US" dirty="0"/>
              <a:pPr/>
              <a:t>7/27/2024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3" name="Vertical Text Placeholder 2"/>
          <p:cNvSpPr>
            <a:spLocks noGrp="1"/>
          </p:cNvSpPr>
          <p:nvPr>
            <p:ph type="body" orient="vert" idx="1"/>
          </p:nvPr>
        </p:nvSpPr>
        <p:spPr/>
        <p:txBody>
          <a:bodyPr vert="eaVert" anchor="t"/>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7/27/2024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8" name="Title 1"/>
          <p:cNvSpPr>
            <a:spLocks noGrp="1"/>
          </p:cNvSpPr>
          <p:nvPr>
            <p:ph type="title"/>
          </p:nvPr>
        </p:nvSpPr>
        <p:spPr>
          <a:xfrm>
            <a:off x="685801" y="609600"/>
            <a:ext cx="10131425" cy="1456267"/>
          </a:xfrm>
        </p:spPr>
        <p:txBody>
          <a:bodyPr/>
          <a:lstStyle/>
          <a:p>
            <a:r>
              <a:rPr lang="ar-SA"/>
              <a:t>انقر لتحرير نمط عنوان الشكل الرئيسي</a:t>
            </a:r>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Vertical Title 1"/>
          <p:cNvSpPr>
            <a:spLocks noGrp="1"/>
          </p:cNvSpPr>
          <p:nvPr>
            <p:ph type="title" orient="vert"/>
          </p:nvPr>
        </p:nvSpPr>
        <p:spPr>
          <a:xfrm>
            <a:off x="8658675" y="609599"/>
            <a:ext cx="2158552" cy="5181601"/>
          </a:xfrm>
        </p:spPr>
        <p:txBody>
          <a:bodyPr vert="eaVert"/>
          <a:lstStyle/>
          <a:p>
            <a:r>
              <a:rPr lang="ar-SA"/>
              <a:t>انقر لتحرير نمط عنوان الشكل الرئيسي</a:t>
            </a:r>
            <a:endParaRPr lang="en-US" dirty="0"/>
          </a:p>
        </p:txBody>
      </p:sp>
      <p:sp>
        <p:nvSpPr>
          <p:cNvPr id="3" name="Vertical Text Placeholder 2"/>
          <p:cNvSpPr>
            <a:spLocks noGrp="1"/>
          </p:cNvSpPr>
          <p:nvPr>
            <p:ph type="body" orient="vert" idx="1"/>
          </p:nvPr>
        </p:nvSpPr>
        <p:spPr>
          <a:xfrm>
            <a:off x="685800" y="609600"/>
            <a:ext cx="7832116" cy="5181600"/>
          </a:xfrm>
        </p:spPr>
        <p:txBody>
          <a:bodyPr vert="eaVert" anchor="t"/>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7/27/2024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ar-SA"/>
              <a:t>انقر لتحرير نمط عنوان الشكل الرئيسي</a:t>
            </a:r>
            <a:endParaRPr lang="en-US" dirty="0"/>
          </a:p>
        </p:txBody>
      </p:sp>
      <p:sp>
        <p:nvSpPr>
          <p:cNvPr id="3" name="Content Placeholder 2"/>
          <p:cNvSpPr>
            <a:spLocks noGrp="1"/>
          </p:cNvSpPr>
          <p:nvPr>
            <p:ph idx="1"/>
          </p:nvPr>
        </p:nvSpPr>
        <p:spPr/>
        <p:txBody>
          <a:bodyPr anchor="ct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7/27/2024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3308581"/>
            <a:ext cx="10131427" cy="1468800"/>
          </a:xfrm>
        </p:spPr>
        <p:txBody>
          <a:bodyPr anchor="b"/>
          <a:lstStyle>
            <a:lvl1pPr algn="r">
              <a:defRPr sz="4000" b="0" cap="all"/>
            </a:lvl1pPr>
          </a:lstStyle>
          <a:p>
            <a:r>
              <a:rPr lang="ar-SA"/>
              <a:t>انقر لتحرير نمط عنوان الشكل الرئيسي</a:t>
            </a:r>
            <a:endParaRPr lang="en-US" dirty="0"/>
          </a:p>
        </p:txBody>
      </p:sp>
      <p:sp>
        <p:nvSpPr>
          <p:cNvPr id="3" name="Text Placeholder 2"/>
          <p:cNvSpPr>
            <a:spLocks noGrp="1"/>
          </p:cNvSpPr>
          <p:nvPr>
            <p:ph type="body" idx="1"/>
          </p:nvPr>
        </p:nvSpPr>
        <p:spPr>
          <a:xfrm>
            <a:off x="685799" y="4777381"/>
            <a:ext cx="10131428" cy="860400"/>
          </a:xfrm>
        </p:spPr>
        <p:txBody>
          <a:bodyPr anchor="t">
            <a:normAutofit/>
          </a:bodyPr>
          <a:lstStyle>
            <a:lvl1pPr marL="0" indent="0" algn="r">
              <a:buNone/>
              <a:defRPr sz="2000" cap="all">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a:t>انقر لتحرير أنماط نص الشكل الرئيسي</a:t>
            </a:r>
          </a:p>
        </p:txBody>
      </p:sp>
      <p:sp>
        <p:nvSpPr>
          <p:cNvPr id="4" name="Date Placeholder 3"/>
          <p:cNvSpPr>
            <a:spLocks noGrp="1"/>
          </p:cNvSpPr>
          <p:nvPr>
            <p:ph type="dt" sz="half" idx="10"/>
          </p:nvPr>
        </p:nvSpPr>
        <p:spPr/>
        <p:txBody>
          <a:bodyPr/>
          <a:lstStyle/>
          <a:p>
            <a:fld id="{B61BEF0D-F0BB-DE4B-95CE-6DB70DBA9567}" type="datetimeFigureOut">
              <a:rPr lang="en-US" dirty="0"/>
              <a:pPr/>
              <a:t>7/27/2024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ان">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ar-SA"/>
              <a:t>انقر لتحرير نمط عنوان الشكل الرئيسي</a:t>
            </a:r>
            <a:endParaRPr lang="en-US" dirty="0"/>
          </a:p>
        </p:txBody>
      </p:sp>
      <p:sp>
        <p:nvSpPr>
          <p:cNvPr id="3" name="Content Placeholder 2"/>
          <p:cNvSpPr>
            <a:spLocks noGrp="1"/>
          </p:cNvSpPr>
          <p:nvPr>
            <p:ph sz="half" idx="1"/>
          </p:nvPr>
        </p:nvSpPr>
        <p:spPr>
          <a:xfrm>
            <a:off x="685802" y="2142067"/>
            <a:ext cx="4995334" cy="3649134"/>
          </a:xfrm>
        </p:spPr>
        <p:txBody>
          <a:bodyPr>
            <a:normAutofit/>
          </a:body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4" name="Content Placeholder 3"/>
          <p:cNvSpPr>
            <a:spLocks noGrp="1"/>
          </p:cNvSpPr>
          <p:nvPr>
            <p:ph sz="half" idx="2"/>
          </p:nvPr>
        </p:nvSpPr>
        <p:spPr>
          <a:xfrm>
            <a:off x="5821895" y="2142067"/>
            <a:ext cx="4995332" cy="3649133"/>
          </a:xfrm>
        </p:spPr>
        <p:txBody>
          <a:bodyPr>
            <a:normAutofit/>
          </a:body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7/27/2024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ar-SA"/>
              <a:t>انقر لتحرير نمط عنوان الشكل الرئيسي</a:t>
            </a:r>
            <a:endParaRPr lang="en-US" dirty="0"/>
          </a:p>
        </p:txBody>
      </p:sp>
      <p:sp>
        <p:nvSpPr>
          <p:cNvPr id="3" name="Text Placeholder 2"/>
          <p:cNvSpPr>
            <a:spLocks noGrp="1"/>
          </p:cNvSpPr>
          <p:nvPr>
            <p:ph type="body" idx="1"/>
          </p:nvPr>
        </p:nvSpPr>
        <p:spPr>
          <a:xfrm>
            <a:off x="973670" y="2218267"/>
            <a:ext cx="4709054"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a:t>انقر لتحرير أنماط نص الشكل الرئيسي</a:t>
            </a:r>
          </a:p>
        </p:txBody>
      </p:sp>
      <p:sp>
        <p:nvSpPr>
          <p:cNvPr id="4" name="Content Placeholder 3"/>
          <p:cNvSpPr>
            <a:spLocks noGrp="1"/>
          </p:cNvSpPr>
          <p:nvPr>
            <p:ph sz="half" idx="2"/>
          </p:nvPr>
        </p:nvSpPr>
        <p:spPr>
          <a:xfrm>
            <a:off x="685801" y="2870201"/>
            <a:ext cx="4996923" cy="2920998"/>
          </a:xfrm>
        </p:spPr>
        <p:txBody>
          <a:bodyPr anchor="t">
            <a:normAutofit/>
          </a:body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5" name="Text Placeholder 4"/>
          <p:cNvSpPr>
            <a:spLocks noGrp="1"/>
          </p:cNvSpPr>
          <p:nvPr>
            <p:ph type="body" sz="quarter" idx="3"/>
          </p:nvPr>
        </p:nvSpPr>
        <p:spPr>
          <a:xfrm>
            <a:off x="6096003" y="2226734"/>
            <a:ext cx="4722813"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a:t>انقر لتحرير أنماط نص الشكل الرئيسي</a:t>
            </a:r>
          </a:p>
        </p:txBody>
      </p:sp>
      <p:sp>
        <p:nvSpPr>
          <p:cNvPr id="6" name="Content Placeholder 5"/>
          <p:cNvSpPr>
            <a:spLocks noGrp="1"/>
          </p:cNvSpPr>
          <p:nvPr>
            <p:ph sz="quarter" idx="4"/>
          </p:nvPr>
        </p:nvSpPr>
        <p:spPr>
          <a:xfrm>
            <a:off x="5823483" y="2870201"/>
            <a:ext cx="4995334" cy="2920998"/>
          </a:xfrm>
        </p:spPr>
        <p:txBody>
          <a:bodyPr anchor="t">
            <a:normAutofit/>
          </a:body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7/27/2024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pic>
        <p:nvPicPr>
          <p:cNvPr id="6" name="Picture 5"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ar-SA"/>
              <a:t>انقر لتحرير نمط عنوان الشكل الرئيسي</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7/27/2024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pic>
        <p:nvPicPr>
          <p:cNvPr id="5" name="Picture 4"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Date Placeholder 1"/>
          <p:cNvSpPr>
            <a:spLocks noGrp="1"/>
          </p:cNvSpPr>
          <p:nvPr>
            <p:ph type="dt" sz="half" idx="10"/>
          </p:nvPr>
        </p:nvSpPr>
        <p:spPr/>
        <p:txBody>
          <a:bodyPr/>
          <a:lstStyle/>
          <a:p>
            <a:fld id="{B61BEF0D-F0BB-DE4B-95CE-6DB70DBA9567}" type="datetimeFigureOut">
              <a:rPr lang="en-US" dirty="0"/>
              <a:pPr/>
              <a:t>7/27/2024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مع تسمية توضيحية">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2074333"/>
            <a:ext cx="3680885" cy="1371600"/>
          </a:xfrm>
        </p:spPr>
        <p:txBody>
          <a:bodyPr anchor="b">
            <a:normAutofit/>
          </a:bodyPr>
          <a:lstStyle>
            <a:lvl1pPr algn="r">
              <a:defRPr sz="2400" b="0"/>
            </a:lvl1pPr>
          </a:lstStyle>
          <a:p>
            <a:r>
              <a:rPr lang="ar-SA"/>
              <a:t>انقر لتحرير نمط عنوان الشكل الرئيسي</a:t>
            </a:r>
            <a:endParaRPr lang="en-US" dirty="0"/>
          </a:p>
        </p:txBody>
      </p:sp>
      <p:sp>
        <p:nvSpPr>
          <p:cNvPr id="3" name="Content Placeholder 2"/>
          <p:cNvSpPr>
            <a:spLocks noGrp="1"/>
          </p:cNvSpPr>
          <p:nvPr>
            <p:ph idx="1"/>
          </p:nvPr>
        </p:nvSpPr>
        <p:spPr>
          <a:xfrm>
            <a:off x="4648201" y="609601"/>
            <a:ext cx="6169026" cy="5181600"/>
          </a:xfrm>
        </p:spPr>
        <p:txBody>
          <a:bodyPr anchor="ctr">
            <a:normAutofit/>
          </a:body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4" name="Text Placeholder 3"/>
          <p:cNvSpPr>
            <a:spLocks noGrp="1"/>
          </p:cNvSpPr>
          <p:nvPr>
            <p:ph type="body" sz="half" idx="2"/>
          </p:nvPr>
        </p:nvSpPr>
        <p:spPr>
          <a:xfrm>
            <a:off x="685800" y="3445933"/>
            <a:ext cx="3680885" cy="1828800"/>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a:t>انقر لتحرير أنماط نص الشكل الرئيسي</a:t>
            </a:r>
          </a:p>
        </p:txBody>
      </p:sp>
      <p:sp>
        <p:nvSpPr>
          <p:cNvPr id="5" name="Date Placeholder 4"/>
          <p:cNvSpPr>
            <a:spLocks noGrp="1"/>
          </p:cNvSpPr>
          <p:nvPr>
            <p:ph type="dt" sz="half" idx="10"/>
          </p:nvPr>
        </p:nvSpPr>
        <p:spPr/>
        <p:txBody>
          <a:bodyPr/>
          <a:lstStyle/>
          <a:p>
            <a:fld id="{B61BEF0D-F0BB-DE4B-95CE-6DB70DBA9567}" type="datetimeFigureOut">
              <a:rPr lang="en-US" dirty="0"/>
              <a:pPr/>
              <a:t>7/27/2024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مع تسمية توضيحية">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1600200"/>
            <a:ext cx="6164653" cy="1371600"/>
          </a:xfrm>
        </p:spPr>
        <p:txBody>
          <a:bodyPr anchor="b">
            <a:normAutofit/>
          </a:bodyPr>
          <a:lstStyle>
            <a:lvl1pPr algn="r">
              <a:defRPr sz="2800" b="0"/>
            </a:lvl1pPr>
          </a:lstStyle>
          <a:p>
            <a:r>
              <a:rPr lang="ar-SA"/>
              <a:t>انقر لتحرير نمط عنوان الشكل الرئيسي</a:t>
            </a:r>
            <a:endParaRPr lang="en-US" dirty="0"/>
          </a:p>
        </p:txBody>
      </p:sp>
      <p:sp>
        <p:nvSpPr>
          <p:cNvPr id="14" name="Picture Placeholder 2"/>
          <p:cNvSpPr>
            <a:spLocks noGrp="1" noChangeAspect="1"/>
          </p:cNvSpPr>
          <p:nvPr>
            <p:ph type="pic" idx="1"/>
          </p:nvPr>
        </p:nvSpPr>
        <p:spPr>
          <a:xfrm>
            <a:off x="7536253" y="914400"/>
            <a:ext cx="3280974" cy="4572000"/>
          </a:xfrm>
          <a:prstGeom prst="roundRect">
            <a:avLst>
              <a:gd name="adj" fmla="val 42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ar-SA"/>
              <a:t>انقر فوق الأيقونة لإضافة صورة</a:t>
            </a:r>
            <a:endParaRPr lang="en-US" dirty="0"/>
          </a:p>
        </p:txBody>
      </p:sp>
      <p:sp>
        <p:nvSpPr>
          <p:cNvPr id="4" name="Text Placeholder 3"/>
          <p:cNvSpPr>
            <a:spLocks noGrp="1"/>
          </p:cNvSpPr>
          <p:nvPr>
            <p:ph type="body" sz="half" idx="2"/>
          </p:nvPr>
        </p:nvSpPr>
        <p:spPr>
          <a:xfrm>
            <a:off x="685800" y="2971800"/>
            <a:ext cx="6164653" cy="1828800"/>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a:t>انقر لتحرير أنماط نص الشكل الرئيسي</a:t>
            </a:r>
          </a:p>
        </p:txBody>
      </p:sp>
      <p:sp>
        <p:nvSpPr>
          <p:cNvPr id="5" name="Date Placeholder 4"/>
          <p:cNvSpPr>
            <a:spLocks noGrp="1"/>
          </p:cNvSpPr>
          <p:nvPr>
            <p:ph type="dt" sz="half" idx="10"/>
          </p:nvPr>
        </p:nvSpPr>
        <p:spPr/>
        <p:txBody>
          <a:bodyPr/>
          <a:lstStyle/>
          <a:p>
            <a:fld id="{B61BEF0D-F0BB-DE4B-95CE-6DB70DBA9567}" type="datetimeFigureOut">
              <a:rPr lang="en-US" dirty="0"/>
              <a:pPr/>
              <a:t>7/27/2024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5801" y="609600"/>
            <a:ext cx="10131425" cy="1456267"/>
          </a:xfrm>
          <a:prstGeom prst="rect">
            <a:avLst/>
          </a:prstGeom>
          <a:effectLst/>
        </p:spPr>
        <p:txBody>
          <a:bodyPr vert="horz" lIns="91440" tIns="45720" rIns="91440" bIns="45720" rtlCol="0" anchor="ctr">
            <a:normAutofit/>
          </a:bodyPr>
          <a:lstStyle/>
          <a:p>
            <a:r>
              <a:rPr lang="ar-SA"/>
              <a:t>انقر لتحرير نمط عنوان الشكل الرئيسي</a:t>
            </a:r>
            <a:endParaRPr lang="en-US" dirty="0"/>
          </a:p>
        </p:txBody>
      </p:sp>
      <p:sp>
        <p:nvSpPr>
          <p:cNvPr id="3" name="Text Placeholder 2"/>
          <p:cNvSpPr>
            <a:spLocks noGrp="1"/>
          </p:cNvSpPr>
          <p:nvPr>
            <p:ph type="body" idx="1"/>
          </p:nvPr>
        </p:nvSpPr>
        <p:spPr>
          <a:xfrm>
            <a:off x="685801" y="2142067"/>
            <a:ext cx="10131425" cy="3649133"/>
          </a:xfrm>
          <a:prstGeom prst="rect">
            <a:avLst/>
          </a:prstGeom>
        </p:spPr>
        <p:txBody>
          <a:bodyPr vert="horz" lIns="91440" tIns="45720" rIns="91440" bIns="45720" rtlCol="0" anchor="ctr">
            <a:normAutofit/>
          </a:body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4" name="Date Placeholder 3"/>
          <p:cNvSpPr>
            <a:spLocks noGrp="1"/>
          </p:cNvSpPr>
          <p:nvPr>
            <p:ph type="dt" sz="half" idx="2"/>
          </p:nvPr>
        </p:nvSpPr>
        <p:spPr>
          <a:xfrm>
            <a:off x="8589660" y="5870575"/>
            <a:ext cx="1600200"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B61BEF0D-F0BB-DE4B-95CE-6DB70DBA9567}" type="datetimeFigureOut">
              <a:rPr lang="en-US" dirty="0"/>
              <a:pPr/>
              <a:t>7/27/2024</a:t>
            </a:fld>
            <a:endParaRPr lang="en-US" dirty="0"/>
          </a:p>
        </p:txBody>
      </p:sp>
      <p:sp>
        <p:nvSpPr>
          <p:cNvPr id="5" name="Footer Placeholder 4"/>
          <p:cNvSpPr>
            <a:spLocks noGrp="1"/>
          </p:cNvSpPr>
          <p:nvPr>
            <p:ph type="ftr" sz="quarter" idx="3"/>
          </p:nvPr>
        </p:nvSpPr>
        <p:spPr>
          <a:xfrm>
            <a:off x="685800" y="5870575"/>
            <a:ext cx="7827659"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endParaRPr lang="en-US" dirty="0"/>
          </a:p>
        </p:txBody>
      </p:sp>
      <p:sp>
        <p:nvSpPr>
          <p:cNvPr id="6" name="Slide Number Placeholder 5"/>
          <p:cNvSpPr>
            <a:spLocks noGrp="1"/>
          </p:cNvSpPr>
          <p:nvPr>
            <p:ph type="sldNum" sz="quarter" idx="4"/>
          </p:nvPr>
        </p:nvSpPr>
        <p:spPr>
          <a:xfrm>
            <a:off x="10266060" y="5870575"/>
            <a:ext cx="551167"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D57F1E4F-1CFF-5643-939E-217C01CDF56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57" r:id="rId10"/>
    <p:sldLayoutId id="2147483663" r:id="rId11"/>
    <p:sldLayoutId id="2147483664" r:id="rId12"/>
    <p:sldLayoutId id="2147483665" r:id="rId13"/>
    <p:sldLayoutId id="2147483668" r:id="rId14"/>
    <p:sldLayoutId id="2147483667" r:id="rId15"/>
    <p:sldLayoutId id="2147483658" r:id="rId16"/>
    <p:sldLayoutId id="2147483659" r:id="rId17"/>
  </p:sldLayoutIdLst>
  <p:txStyles>
    <p:titleStyle>
      <a:lvl1pPr algn="r" defTabSz="457200" rtl="1" eaLnBrk="1" latinLnBrk="0" hangingPunct="1">
        <a:spcBef>
          <a:spcPct val="0"/>
        </a:spcBef>
        <a:buNone/>
        <a:defRPr sz="3600" kern="1200" cap="all">
          <a:ln w="3175" cmpd="sng">
            <a:noFill/>
          </a:ln>
          <a:solidFill>
            <a:schemeClr val="tx1"/>
          </a:solidFill>
          <a:effectLst/>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285750" indent="-285750" algn="r" defTabSz="457200" rtl="1" eaLnBrk="1" latinLnBrk="0" hangingPunct="1">
        <a:spcBef>
          <a:spcPts val="0"/>
        </a:spcBef>
        <a:spcAft>
          <a:spcPts val="1000"/>
        </a:spcAft>
        <a:buClr>
          <a:schemeClr val="tx1"/>
        </a:buClr>
        <a:buSzPct val="100000"/>
        <a:buFont typeface="Arial"/>
        <a:buChar char="•"/>
        <a:defRPr sz="1800" kern="1200" cap="none">
          <a:solidFill>
            <a:schemeClr val="tx1"/>
          </a:solidFill>
          <a:effectLst/>
          <a:latin typeface="+mn-lt"/>
          <a:ea typeface="+mn-ea"/>
          <a:cs typeface="+mn-cs"/>
        </a:defRPr>
      </a:lvl1pPr>
      <a:lvl2pPr marL="742950" indent="-285750" algn="r" defTabSz="457200" rtl="1" eaLnBrk="1" latinLnBrk="0" hangingPunct="1">
        <a:spcBef>
          <a:spcPts val="0"/>
        </a:spcBef>
        <a:spcAft>
          <a:spcPts val="1000"/>
        </a:spcAft>
        <a:buClr>
          <a:schemeClr val="tx1"/>
        </a:buClr>
        <a:buSzPct val="100000"/>
        <a:buFont typeface="Arial"/>
        <a:buChar char="•"/>
        <a:defRPr sz="1600" kern="1200" cap="none">
          <a:solidFill>
            <a:schemeClr val="tx1"/>
          </a:solidFill>
          <a:effectLst/>
          <a:latin typeface="+mn-lt"/>
          <a:ea typeface="+mn-ea"/>
          <a:cs typeface="+mn-cs"/>
        </a:defRPr>
      </a:lvl2pPr>
      <a:lvl3pPr marL="1200150" indent="-285750" algn="r" defTabSz="457200" rtl="1" eaLnBrk="1" latinLnBrk="0" hangingPunct="1">
        <a:spcBef>
          <a:spcPts val="0"/>
        </a:spcBef>
        <a:spcAft>
          <a:spcPts val="1000"/>
        </a:spcAft>
        <a:buClr>
          <a:schemeClr val="tx1"/>
        </a:buClr>
        <a:buSzPct val="100000"/>
        <a:buFont typeface="Arial"/>
        <a:buChar char="•"/>
        <a:defRPr sz="1400" kern="1200" cap="none">
          <a:solidFill>
            <a:schemeClr val="tx1"/>
          </a:solidFill>
          <a:effectLst/>
          <a:latin typeface="+mn-lt"/>
          <a:ea typeface="+mn-ea"/>
          <a:cs typeface="+mn-cs"/>
        </a:defRPr>
      </a:lvl3pPr>
      <a:lvl4pPr marL="1543050" indent="-171450" algn="r" defTabSz="457200" rtl="1"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4pPr>
      <a:lvl5pPr marL="2000250" indent="-171450" algn="r" defTabSz="457200" rtl="1"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5pPr>
      <a:lvl6pPr marL="2514600" indent="-228600" algn="r" defTabSz="457200" rtl="1"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6pPr>
      <a:lvl7pPr marL="2971800" indent="-228600" algn="r" defTabSz="457200" rtl="1"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7pPr>
      <a:lvl8pPr marL="3429000" indent="-228600" algn="r" defTabSz="457200" rtl="1"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8pPr>
      <a:lvl9pPr marL="3886200" indent="-228600" algn="r" defTabSz="457200" rtl="1"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9pPr>
    </p:bodyStyle>
    <p:otherStyle>
      <a:defPPr>
        <a:defRPr lang="en-US"/>
      </a:defPPr>
      <a:lvl1pPr marL="0" algn="r" defTabSz="457200" rtl="1" eaLnBrk="1" latinLnBrk="0" hangingPunct="1">
        <a:defRPr sz="1800" kern="1200">
          <a:solidFill>
            <a:schemeClr val="tx1"/>
          </a:solidFill>
          <a:latin typeface="+mn-lt"/>
          <a:ea typeface="+mn-ea"/>
          <a:cs typeface="+mn-cs"/>
        </a:defRPr>
      </a:lvl1pPr>
      <a:lvl2pPr marL="457200" algn="r" defTabSz="457200" rtl="1" eaLnBrk="1" latinLnBrk="0" hangingPunct="1">
        <a:defRPr sz="1800" kern="1200">
          <a:solidFill>
            <a:schemeClr val="tx1"/>
          </a:solidFill>
          <a:latin typeface="+mn-lt"/>
          <a:ea typeface="+mn-ea"/>
          <a:cs typeface="+mn-cs"/>
        </a:defRPr>
      </a:lvl2pPr>
      <a:lvl3pPr marL="914400" algn="r" defTabSz="457200" rtl="1" eaLnBrk="1" latinLnBrk="0" hangingPunct="1">
        <a:defRPr sz="1800" kern="1200">
          <a:solidFill>
            <a:schemeClr val="tx1"/>
          </a:solidFill>
          <a:latin typeface="+mn-lt"/>
          <a:ea typeface="+mn-ea"/>
          <a:cs typeface="+mn-cs"/>
        </a:defRPr>
      </a:lvl3pPr>
      <a:lvl4pPr marL="1371600" algn="r" defTabSz="457200" rtl="1" eaLnBrk="1" latinLnBrk="0" hangingPunct="1">
        <a:defRPr sz="1800" kern="1200">
          <a:solidFill>
            <a:schemeClr val="tx1"/>
          </a:solidFill>
          <a:latin typeface="+mn-lt"/>
          <a:ea typeface="+mn-ea"/>
          <a:cs typeface="+mn-cs"/>
        </a:defRPr>
      </a:lvl4pPr>
      <a:lvl5pPr marL="1828800" algn="r" defTabSz="457200" rtl="1" eaLnBrk="1" latinLnBrk="0" hangingPunct="1">
        <a:defRPr sz="1800" kern="1200">
          <a:solidFill>
            <a:schemeClr val="tx1"/>
          </a:solidFill>
          <a:latin typeface="+mn-lt"/>
          <a:ea typeface="+mn-ea"/>
          <a:cs typeface="+mn-cs"/>
        </a:defRPr>
      </a:lvl5pPr>
      <a:lvl6pPr marL="2286000" algn="r" defTabSz="457200" rtl="1" eaLnBrk="1" latinLnBrk="0" hangingPunct="1">
        <a:defRPr sz="1800" kern="1200">
          <a:solidFill>
            <a:schemeClr val="tx1"/>
          </a:solidFill>
          <a:latin typeface="+mn-lt"/>
          <a:ea typeface="+mn-ea"/>
          <a:cs typeface="+mn-cs"/>
        </a:defRPr>
      </a:lvl6pPr>
      <a:lvl7pPr marL="2743200" algn="r" defTabSz="457200" rtl="1" eaLnBrk="1" latinLnBrk="0" hangingPunct="1">
        <a:defRPr sz="1800" kern="1200">
          <a:solidFill>
            <a:schemeClr val="tx1"/>
          </a:solidFill>
          <a:latin typeface="+mn-lt"/>
          <a:ea typeface="+mn-ea"/>
          <a:cs typeface="+mn-cs"/>
        </a:defRPr>
      </a:lvl7pPr>
      <a:lvl8pPr marL="3200400" algn="r" defTabSz="457200" rtl="1" eaLnBrk="1" latinLnBrk="0" hangingPunct="1">
        <a:defRPr sz="1800" kern="1200">
          <a:solidFill>
            <a:schemeClr val="tx1"/>
          </a:solidFill>
          <a:latin typeface="+mn-lt"/>
          <a:ea typeface="+mn-ea"/>
          <a:cs typeface="+mn-cs"/>
        </a:defRPr>
      </a:lvl8pPr>
      <a:lvl9pPr marL="3657600" algn="r" defTabSz="4572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s://blog.emb.global/important-features-which-your-edtech-app-must-have/"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FC1BDA72-4657-3F7A-30A8-DD995EB80256}"/>
              </a:ext>
            </a:extLst>
          </p:cNvPr>
          <p:cNvSpPr>
            <a:spLocks noGrp="1"/>
          </p:cNvSpPr>
          <p:nvPr>
            <p:ph type="ctrTitle"/>
          </p:nvPr>
        </p:nvSpPr>
        <p:spPr>
          <a:xfrm>
            <a:off x="6806251" y="453571"/>
            <a:ext cx="5385749" cy="3726375"/>
          </a:xfrm>
        </p:spPr>
        <p:txBody>
          <a:bodyPr>
            <a:noAutofit/>
          </a:bodyPr>
          <a:lstStyle/>
          <a:p>
            <a:r>
              <a:rPr lang="ar-IQ" sz="4400" b="1" dirty="0" smtClean="0"/>
              <a:t>تقنيات التعليم </a:t>
            </a:r>
            <a:endParaRPr lang="ar-US" sz="4400" b="1" dirty="0"/>
          </a:p>
        </p:txBody>
      </p:sp>
      <p:pic>
        <p:nvPicPr>
          <p:cNvPr id="4" name="صورة 4">
            <a:extLst>
              <a:ext uri="{FF2B5EF4-FFF2-40B4-BE49-F238E27FC236}">
                <a16:creationId xmlns:a16="http://schemas.microsoft.com/office/drawing/2014/main" id="{471D8D51-D253-F6BA-5613-15DD5A6E3829}"/>
              </a:ext>
            </a:extLst>
          </p:cNvPr>
          <p:cNvPicPr>
            <a:picLocks noChangeAspect="1"/>
          </p:cNvPicPr>
          <p:nvPr/>
        </p:nvPicPr>
        <p:blipFill>
          <a:blip r:embed="rId2"/>
          <a:stretch>
            <a:fillRect/>
          </a:stretch>
        </p:blipFill>
        <p:spPr>
          <a:xfrm flipH="1">
            <a:off x="514047" y="453571"/>
            <a:ext cx="5951718" cy="5543414"/>
          </a:xfrm>
          <a:prstGeom prst="rect">
            <a:avLst/>
          </a:prstGeom>
        </p:spPr>
      </p:pic>
      <p:sp>
        <p:nvSpPr>
          <p:cNvPr id="6" name="عنوان فرعي 5">
            <a:extLst>
              <a:ext uri="{FF2B5EF4-FFF2-40B4-BE49-F238E27FC236}">
                <a16:creationId xmlns:a16="http://schemas.microsoft.com/office/drawing/2014/main" id="{99ED0EF2-DBFF-FA5F-ECFB-0F793E26F305}"/>
              </a:ext>
            </a:extLst>
          </p:cNvPr>
          <p:cNvSpPr>
            <a:spLocks noGrp="1"/>
          </p:cNvSpPr>
          <p:nvPr>
            <p:ph type="subTitle" idx="1"/>
          </p:nvPr>
        </p:nvSpPr>
        <p:spPr/>
        <p:txBody>
          <a:bodyPr>
            <a:noAutofit/>
          </a:bodyPr>
          <a:lstStyle/>
          <a:p>
            <a:r>
              <a:rPr lang="ar-SA" sz="4400" b="1" dirty="0"/>
              <a:t>اعداد </a:t>
            </a:r>
          </a:p>
          <a:p>
            <a:r>
              <a:rPr lang="ar-SA" sz="4400" b="1" dirty="0"/>
              <a:t>أ.د نجلاء عباس </a:t>
            </a:r>
            <a:r>
              <a:rPr lang="ar-SA" sz="4400" b="1" dirty="0" smtClean="0"/>
              <a:t>الزهيري</a:t>
            </a:r>
            <a:endParaRPr lang="ar-IQ" sz="4400" b="1" dirty="0" smtClean="0"/>
          </a:p>
          <a:p>
            <a:r>
              <a:rPr lang="ar-IQ" sz="4400" b="1" dirty="0" err="1" smtClean="0"/>
              <a:t>أ.د</a:t>
            </a:r>
            <a:r>
              <a:rPr lang="ar-IQ" sz="4400" b="1" dirty="0" smtClean="0"/>
              <a:t> اقبال عبد الحسين </a:t>
            </a:r>
            <a:endParaRPr lang="ar-US" sz="4400" b="1" dirty="0"/>
          </a:p>
        </p:txBody>
      </p:sp>
    </p:spTree>
    <p:extLst>
      <p:ext uri="{BB962C8B-B14F-4D97-AF65-F5344CB8AC3E}">
        <p14:creationId xmlns:p14="http://schemas.microsoft.com/office/powerpoint/2010/main" val="168904544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37161" y="1"/>
            <a:ext cx="11506199" cy="6857999"/>
          </a:xfrm>
        </p:spPr>
        <p:txBody>
          <a:bodyPr/>
          <a:lstStyle/>
          <a:p>
            <a:r>
              <a:rPr lang="ar-IQ" sz="2400" dirty="0"/>
              <a:t>تكنولوجيا التعليم هي إلى حد كبير أي صناعة تقدم التعليم وتوفر التقدم التكنولوجي لتحسين جودة التعليم. يتكون ذلك من استخدام أدوات برمجية متقدمة لتوفير دورات مخصصة وبوابات قائمة على الجودة والقدرة على التكيف مع الطلاب والمعلمين في عالم التعليم الحديث هذا.</a:t>
            </a:r>
          </a:p>
          <a:p>
            <a:r>
              <a:rPr lang="ar-IQ" sz="2400" dirty="0"/>
              <a:t>تعمل تقنية </a:t>
            </a:r>
            <a:r>
              <a:rPr lang="en-US" sz="2400" dirty="0"/>
              <a:t>Ed-tech </a:t>
            </a:r>
            <a:r>
              <a:rPr lang="ar-IQ" sz="2400" dirty="0"/>
              <a:t>على تسهيل التعلم الإلكتروني من خلال استخدام أدوات وتقنيات تكنولوجيا المعلومات مثل الواقع الافتراضي والذكاء الاصطناعي والتعلم الآلي وروبوتات الدردشة وما إلى ذلك. وتساعد هذه الأدوات في عملية التعلم من خلال الاستفادة من طرق جديدة للتقنيات التي يتم تقديمها كل يوم. تم تسجيل قيمة تكنولوجيا التعليم في جميع أنحاء العالم بقيمة </a:t>
            </a:r>
            <a:r>
              <a:rPr lang="ar-IQ" sz="2400" dirty="0">
                <a:hlinkClick r:id="rId2"/>
              </a:rPr>
              <a:t>106.46</a:t>
            </a:r>
            <a:r>
              <a:rPr lang="ar-IQ" sz="2400" dirty="0"/>
              <a:t> مليار دولار أمريكي في عام 2021. ومن المتوقع أن ترتفع بمعدل نمو سنوي مركب قدره 16.5٪ من عام 2022 إلى عام 2030.</a:t>
            </a:r>
          </a:p>
          <a:p>
            <a:r>
              <a:rPr lang="ar-IQ" sz="2400" dirty="0"/>
              <a:t>تعمل صناعة تكنولوجيا التعليم على جعل الأشخاص خبراء في التكنولوجيا من خلال دمج الرسوم المتحركة ومقاطع الفيديو والصوت والوسائط المتعددة والرسومات لتحسين تجربة كل من المعلمين والمتعلمين في جميع أنحاء العالم. وبالتالي، من الآمن أن نقول إن السوق ينمو، وكذلك تكنولوجيا التعليم، من خلال الوصول إلى آفاق جديدة مع ترقيات تكنولوجية جديدة.</a:t>
            </a:r>
          </a:p>
          <a:p>
            <a:endParaRPr lang="en-US" dirty="0"/>
          </a:p>
        </p:txBody>
      </p:sp>
    </p:spTree>
    <p:extLst>
      <p:ext uri="{BB962C8B-B14F-4D97-AF65-F5344CB8AC3E}">
        <p14:creationId xmlns:p14="http://schemas.microsoft.com/office/powerpoint/2010/main" val="32104137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0" y="396240"/>
            <a:ext cx="12085319" cy="6461759"/>
          </a:xfrm>
        </p:spPr>
        <p:txBody>
          <a:bodyPr/>
          <a:lstStyle/>
          <a:p>
            <a:r>
              <a:rPr lang="ar-IQ" sz="2400" dirty="0" smtClean="0"/>
              <a:t>اما التعليم الالكتروني </a:t>
            </a:r>
            <a:r>
              <a:rPr lang="ar-IQ" sz="2400" dirty="0"/>
              <a:t>التعلم الإلكتروني هو شكل قصير من أشكال التعلم الإلكتروني. ويشار إليها بأنها طريقة توزيع المواد التعليمية عبر الإنترنت، مما يسمح للمتعلمين بالوصول إلى المعلومات في أي وقت ومن أي مكان وعلى عدة أجهزة.</a:t>
            </a:r>
          </a:p>
          <a:p>
            <a:r>
              <a:rPr lang="ar-IQ" sz="2400" dirty="0"/>
              <a:t>بسبب التقدم التكنولوجي في التعلم الإلكتروني، يقوم المعلمون المعاصرون الآن بدمج الأفلام والعرض الافتراضي والألعاب والتعلم الاجتماعي من خلال التعاون القائم على المشاريع والنصوص والمرئيات وما إلى ذلك. وقد انقلب الفصل الدراسي بسبب إدخال التعلم الإلكتروني، مثل أنه مكان للدراسة النشطة بدلاً من الامتصاص السلبي للمعلومات. تم تجهيز الفصول الدراسية بشاشات عرض مثبتة على الحائط، وأجهزة عرض، وأجهزة </a:t>
            </a:r>
            <a:r>
              <a:rPr lang="en-US" sz="2400" dirty="0"/>
              <a:t>iPad، </a:t>
            </a:r>
            <a:r>
              <a:rPr lang="ar-IQ" sz="2400" dirty="0"/>
              <a:t>وأجهزة كمبيوتر لتوفير أدوات وأجهزة أكثر فعالية لنقل البيانات.</a:t>
            </a:r>
          </a:p>
          <a:p>
            <a:r>
              <a:rPr lang="ar-IQ" sz="2400" dirty="0"/>
              <a:t>وفقًا للبيانات، يتم إنهاء دورات التعلم الإلكتروني بشكل أسرع بنسبة 60٪ من الفصول الدراسية الشخصية. الدورات الشخصية أو التعلم التقليدي طويلة نسبيًا ومتطلبة. نظرًا لأن الطلاب يعملون بسرعة، يتم إكمال دورات التعلم الإلكتروني بسرعة أكبر بكثير من الدورات التقليدية التي تستغرق فصلًا دراسيًا طويلًا. إنها طريقة تدريس وتعلم منهجية باستخدام الموارد الإلكترونية مثل أدوات الندوات عبر الإنترنت والمنصات الأخرى التي تقدمها شركات تكنولوجيا التعليم.</a:t>
            </a:r>
          </a:p>
          <a:p>
            <a:r>
              <a:rPr lang="ar-IQ" sz="2400" dirty="0"/>
              <a:t>نعلم جميعًا أن شركات تكنولوجيا التعليم تكرس جهودها لجعل التعلم أكثر سهولة وتعزيز المزيد من التعليم. إنها تشبه إلى حد كبير الطريقة التقليدية للتعلم ولكن في العالم الرقمي.</a:t>
            </a:r>
          </a:p>
          <a:p>
            <a:endParaRPr lang="en-US" dirty="0"/>
          </a:p>
        </p:txBody>
      </p:sp>
    </p:spTree>
    <p:extLst>
      <p:ext uri="{BB962C8B-B14F-4D97-AF65-F5344CB8AC3E}">
        <p14:creationId xmlns:p14="http://schemas.microsoft.com/office/powerpoint/2010/main" val="101351180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9D690655-752C-5781-AB19-DA4821488227}"/>
              </a:ext>
            </a:extLst>
          </p:cNvPr>
          <p:cNvSpPr>
            <a:spLocks noGrp="1"/>
          </p:cNvSpPr>
          <p:nvPr>
            <p:ph type="title"/>
          </p:nvPr>
        </p:nvSpPr>
        <p:spPr/>
        <p:txBody>
          <a:bodyPr/>
          <a:lstStyle/>
          <a:p>
            <a:r>
              <a:rPr lang="ar-SA" dirty="0"/>
              <a:t>شكرا لحسن الاصغاء </a:t>
            </a:r>
            <a:endParaRPr lang="ar-US" dirty="0"/>
          </a:p>
        </p:txBody>
      </p:sp>
      <p:pic>
        <p:nvPicPr>
          <p:cNvPr id="4" name="صورة 4">
            <a:extLst>
              <a:ext uri="{FF2B5EF4-FFF2-40B4-BE49-F238E27FC236}">
                <a16:creationId xmlns:a16="http://schemas.microsoft.com/office/drawing/2014/main" id="{67787A2A-E12F-546E-C61D-8043CFF3DB2B}"/>
              </a:ext>
            </a:extLst>
          </p:cNvPr>
          <p:cNvPicPr>
            <a:picLocks noGrp="1" noChangeAspect="1"/>
          </p:cNvPicPr>
          <p:nvPr>
            <p:ph idx="1"/>
          </p:nvPr>
        </p:nvPicPr>
        <p:blipFill>
          <a:blip r:embed="rId2"/>
          <a:stretch>
            <a:fillRect/>
          </a:stretch>
        </p:blipFill>
        <p:spPr>
          <a:xfrm>
            <a:off x="685801" y="2410618"/>
            <a:ext cx="10351103" cy="4447381"/>
          </a:xfrm>
        </p:spPr>
      </p:pic>
    </p:spTree>
    <p:extLst>
      <p:ext uri="{BB962C8B-B14F-4D97-AF65-F5344CB8AC3E}">
        <p14:creationId xmlns:p14="http://schemas.microsoft.com/office/powerpoint/2010/main" val="8463606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685801" y="1"/>
            <a:ext cx="11384279" cy="1051560"/>
          </a:xfrm>
        </p:spPr>
        <p:txBody>
          <a:bodyPr/>
          <a:lstStyle/>
          <a:p>
            <a:r>
              <a:rPr lang="ar-IQ" dirty="0" smtClean="0"/>
              <a:t>تقنيات التعليم وتكنولوجيا التعليم </a:t>
            </a:r>
            <a:endParaRPr lang="en-US" dirty="0"/>
          </a:p>
        </p:txBody>
      </p:sp>
      <p:sp>
        <p:nvSpPr>
          <p:cNvPr id="3" name="عنصر نائب للمحتوى 2"/>
          <p:cNvSpPr>
            <a:spLocks noGrp="1"/>
          </p:cNvSpPr>
          <p:nvPr>
            <p:ph idx="1"/>
          </p:nvPr>
        </p:nvSpPr>
        <p:spPr>
          <a:xfrm>
            <a:off x="106681" y="1051561"/>
            <a:ext cx="11963400" cy="5562599"/>
          </a:xfrm>
        </p:spPr>
        <p:txBody>
          <a:bodyPr/>
          <a:lstStyle/>
          <a:p>
            <a:r>
              <a:rPr lang="ar-IQ" sz="2400" dirty="0"/>
              <a:t>من المعروف ان المتعلم دائما ينجذب نحو الاشياء التي تشد الانتباه وبالطبع </a:t>
            </a:r>
            <a:r>
              <a:rPr lang="ar-IQ" sz="2400" dirty="0" err="1"/>
              <a:t>لايوجد</a:t>
            </a:r>
            <a:r>
              <a:rPr lang="ar-IQ" sz="2400" dirty="0"/>
              <a:t> افضل من تكنولوجيا التعليم والتي تستخدم وسائل متنوعة تستطيع من خلالها جذب المتعلم اثناء تعلم مهارات الانشطة الرياضية فيصبح اكثر فعالية اثناء التدريس ، حيث</a:t>
            </a:r>
            <a:endParaRPr lang="en-US" sz="2400" dirty="0"/>
          </a:p>
          <a:p>
            <a:r>
              <a:rPr lang="ar-IQ" sz="2400" dirty="0"/>
              <a:t> ان مشاهدة تلك الوسائل تقضي تماما على الملل الذي يشعر به المتعلمين اثناء تعلم </a:t>
            </a:r>
            <a:endParaRPr lang="en-US" sz="2400" dirty="0"/>
          </a:p>
          <a:p>
            <a:r>
              <a:rPr lang="ar-IQ" sz="2400" dirty="0"/>
              <a:t>ويمكن الاستفادة من تكنولوجيا التعليم في المجال الرياضي من خلال تعديل اتجاهات المتعلمين نحو البيئة الرياضية  بصفة عامة وايضا  التأكيد من خلالها  على بعض القيم الجمالية والاجتماعية والاخلاقية وترسيخ المفاهيم البيئية المرتبطة بالنشاط الرياضي وذلك من خلال مشاهدة بعض الافلام الرياضية التي تؤكد على القيم السابق ذكرها ،كما يمكن من خلال استغلال وسائلها في ان تصبح وسيلة للمقارنة بين الحركات الفردية للمارس بحركات الابطال المتخصصين في نفس المهارة او الرياضة ، كما تعد من وسائل التحليل الحركي للمهارات واكتشاف الاخطاء التي يصعب اكتشافها عن طريق الملاحظة العادية والتحليل الذاتي مما ينعكس بالتالي على زيادة تعلم واتقان المهارات الرياضية المختلفة.</a:t>
            </a:r>
            <a:endParaRPr lang="en-US" sz="2400" dirty="0"/>
          </a:p>
          <a:p>
            <a:endParaRPr lang="en-US" dirty="0"/>
          </a:p>
        </p:txBody>
      </p:sp>
    </p:spTree>
    <p:extLst>
      <p:ext uri="{BB962C8B-B14F-4D97-AF65-F5344CB8AC3E}">
        <p14:creationId xmlns:p14="http://schemas.microsoft.com/office/powerpoint/2010/main" val="20818809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37161" y="0"/>
            <a:ext cx="11841480" cy="6629400"/>
          </a:xfrm>
        </p:spPr>
        <p:txBody>
          <a:bodyPr>
            <a:noAutofit/>
          </a:bodyPr>
          <a:lstStyle/>
          <a:p>
            <a:r>
              <a:rPr lang="ar-IQ" sz="2400" dirty="0"/>
              <a:t>وتساعد تكنولوجيا التعليم في عملية التعلم الحركي  من خلال بناء وتطور التصور الحركي عند المتعلم، فمن خلال عمليات العرض ثم استخدام عائد المعلومات((التغذية الراجعة)) يمكن التأثير الايجابي في بناء وتطوير التصور الحركي عند المتكلم، فمن خلال عمليات العرض ثم استخدام عائد المعلومات ((التغذية الراجعة)) يمكن التأثير الايجابي في بناء وتطوير التصور الحركي ، وتحسين مواصفات الاداء وسرعة </a:t>
            </a:r>
            <a:r>
              <a:rPr lang="ar-IQ" sz="2400" dirty="0" err="1"/>
              <a:t>التعلم،كما</a:t>
            </a:r>
            <a:r>
              <a:rPr lang="ar-IQ" sz="2400" dirty="0"/>
              <a:t> تساعد على اداء المهارة المعروضة بصورة موحدة لجميع المتعلمين وبالتالي تمكن من حسن تقييم مدى استيعابهم لها بدلا من ان تعرض بأكثر من نموذج بشري يتفاوت فيه طريقة الاداء.</a:t>
            </a:r>
            <a:endParaRPr lang="en-US" sz="2400" dirty="0"/>
          </a:p>
          <a:p>
            <a:r>
              <a:rPr lang="ar-IQ" sz="2400" dirty="0"/>
              <a:t>ويردد المتعلمون الكثير من الالفاظ في التربية الرياضية دون ان يدركوا معناها وهذا ينطبق على المتعلمين الصغار والكبار فالمعلم في التربية الرياضية يستخدم الفاظا ومصطلحات قد </a:t>
            </a:r>
            <a:r>
              <a:rPr lang="ar-IQ" sz="2400" dirty="0" err="1"/>
              <a:t>لايكون</a:t>
            </a:r>
            <a:r>
              <a:rPr lang="ar-IQ" sz="2400" dirty="0"/>
              <a:t> لها عند المتعلم نفس المدلول الذي يقصده المعلم. ولكن اذا تنوعت الوسائل التكنولوجية التعليمية فأن اللفظ يكتسب ابعادا من المعنى تقترب به من الحقيقة الامر الذي يساعده على زيادة التطابق بين معاني هذه الالفاظ في ذهن المعلم ومعناها في ذهن المتعلم حتى يتم ادراك المعنى المقصود .</a:t>
            </a:r>
            <a:endParaRPr lang="en-US" sz="2400" dirty="0"/>
          </a:p>
          <a:p>
            <a:r>
              <a:rPr lang="ar-IQ" sz="2400" dirty="0"/>
              <a:t>وتأخذ مهارات الانشطة الرياضية </a:t>
            </a:r>
            <a:r>
              <a:rPr lang="ar-IQ" sz="2400" dirty="0" err="1"/>
              <a:t>وقتآ</a:t>
            </a:r>
            <a:r>
              <a:rPr lang="ar-IQ" sz="2400" dirty="0"/>
              <a:t> </a:t>
            </a:r>
            <a:r>
              <a:rPr lang="ar-IQ" sz="2400" dirty="0" err="1"/>
              <a:t>طويلآ</a:t>
            </a:r>
            <a:r>
              <a:rPr lang="ar-IQ" sz="2400" dirty="0"/>
              <a:t> من الشرح اثناء تدريسها </a:t>
            </a:r>
            <a:r>
              <a:rPr lang="ar-IQ" sz="2400" dirty="0" err="1"/>
              <a:t>للمتعلميم</a:t>
            </a:r>
            <a:r>
              <a:rPr lang="ar-IQ" sz="2400" dirty="0"/>
              <a:t> كما هو معروف، ولكن المتعلم من خلال وسائل تكنولوجيا التعليم يستطيع متابعة مراحل تعليم المهارات في زمن قليل مما يساعد على توفير الوقت.</a:t>
            </a:r>
            <a:endParaRPr lang="en-US" sz="2400" dirty="0"/>
          </a:p>
          <a:p>
            <a:r>
              <a:rPr lang="ar-IQ" sz="2400" dirty="0"/>
              <a:t>والاهتمام بالتعلم الفردي في مجال تعلم المهارات الرياضية اصبح امرآ </a:t>
            </a:r>
            <a:r>
              <a:rPr lang="ar-IQ" sz="2400" dirty="0" err="1"/>
              <a:t>ضروريآ</a:t>
            </a:r>
            <a:r>
              <a:rPr lang="ar-IQ" sz="2400" dirty="0"/>
              <a:t> وهام </a:t>
            </a:r>
            <a:r>
              <a:rPr lang="ar-IQ" sz="2400" dirty="0" err="1"/>
              <a:t>جدآ</a:t>
            </a:r>
            <a:r>
              <a:rPr lang="ar-IQ" sz="2400" dirty="0"/>
              <a:t> </a:t>
            </a:r>
            <a:r>
              <a:rPr lang="ar-IQ" sz="2400" dirty="0" err="1"/>
              <a:t>ولايمكن</a:t>
            </a:r>
            <a:r>
              <a:rPr lang="ar-IQ" sz="2400" dirty="0"/>
              <a:t> مراعاة القواعد والاسس التي يبنى عليها الا من خلال الاستعانة بتكنولوجيا التعليم </a:t>
            </a:r>
            <a:r>
              <a:rPr lang="ar-IQ" sz="2400" dirty="0" err="1"/>
              <a:t>وتوضيف</a:t>
            </a:r>
            <a:r>
              <a:rPr lang="ar-IQ" sz="2400" dirty="0"/>
              <a:t> المعلومة في التطبيق العلمي.</a:t>
            </a:r>
            <a:endParaRPr lang="en-US" sz="2400" dirty="0"/>
          </a:p>
        </p:txBody>
      </p:sp>
    </p:spTree>
    <p:extLst>
      <p:ext uri="{BB962C8B-B14F-4D97-AF65-F5344CB8AC3E}">
        <p14:creationId xmlns:p14="http://schemas.microsoft.com/office/powerpoint/2010/main" val="327322832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396240" y="1"/>
            <a:ext cx="11567159" cy="853439"/>
          </a:xfrm>
        </p:spPr>
        <p:txBody>
          <a:bodyPr/>
          <a:lstStyle/>
          <a:p>
            <a:r>
              <a:rPr lang="ar-IQ" dirty="0"/>
              <a:t>اهمية تكنولوجيا التعليم في مجال تعلم انشطة التربية الرياضية</a:t>
            </a:r>
            <a:endParaRPr lang="en-US" dirty="0"/>
          </a:p>
        </p:txBody>
      </p:sp>
      <p:sp>
        <p:nvSpPr>
          <p:cNvPr id="3" name="عنصر نائب للمحتوى 2"/>
          <p:cNvSpPr>
            <a:spLocks noGrp="1"/>
          </p:cNvSpPr>
          <p:nvPr>
            <p:ph idx="1"/>
          </p:nvPr>
        </p:nvSpPr>
        <p:spPr>
          <a:xfrm>
            <a:off x="-152399" y="640080"/>
            <a:ext cx="12344400" cy="6217921"/>
          </a:xfrm>
        </p:spPr>
        <p:txBody>
          <a:bodyPr>
            <a:normAutofit fontScale="92500" lnSpcReduction="20000"/>
          </a:bodyPr>
          <a:lstStyle/>
          <a:p>
            <a:pPr marL="0" indent="0">
              <a:buNone/>
            </a:pPr>
            <a:endParaRPr lang="en-US" sz="2200" dirty="0"/>
          </a:p>
          <a:p>
            <a:pPr lvl="0"/>
            <a:r>
              <a:rPr lang="ar-IQ" sz="2200" dirty="0"/>
              <a:t>جاذبية التدريس وفعاليته في استثارة وبعث النشاط في المتعلم.</a:t>
            </a:r>
            <a:endParaRPr lang="en-US" sz="2200" dirty="0"/>
          </a:p>
          <a:p>
            <a:pPr lvl="0"/>
            <a:r>
              <a:rPr lang="ar-IQ" sz="2200" dirty="0"/>
              <a:t>التأثير في </a:t>
            </a:r>
            <a:r>
              <a:rPr lang="ar-IQ" sz="2200" dirty="0" err="1"/>
              <a:t>الاتجهات</a:t>
            </a:r>
            <a:r>
              <a:rPr lang="ar-IQ" sz="2200" dirty="0"/>
              <a:t> السلوكية والمفاهيم العلمية والاجتماعية للمتعلم.</a:t>
            </a:r>
            <a:endParaRPr lang="en-US" sz="2200" dirty="0"/>
          </a:p>
          <a:p>
            <a:pPr lvl="0"/>
            <a:r>
              <a:rPr lang="ar-IQ" sz="2200" dirty="0"/>
              <a:t>وسيلة للمقارنة.</a:t>
            </a:r>
            <a:endParaRPr lang="en-US" sz="2200" dirty="0"/>
          </a:p>
          <a:p>
            <a:pPr lvl="0"/>
            <a:r>
              <a:rPr lang="ar-IQ" sz="2200" dirty="0"/>
              <a:t>التحليل الحركي.</a:t>
            </a:r>
            <a:endParaRPr lang="en-US" sz="2200" dirty="0"/>
          </a:p>
          <a:p>
            <a:pPr lvl="0"/>
            <a:r>
              <a:rPr lang="ar-IQ" sz="2200" dirty="0"/>
              <a:t>بناء وتطور التصور الحركي.</a:t>
            </a:r>
            <a:endParaRPr lang="en-US" sz="2200" dirty="0"/>
          </a:p>
          <a:p>
            <a:pPr lvl="0"/>
            <a:r>
              <a:rPr lang="ar-IQ" sz="2200" dirty="0"/>
              <a:t>أداء المهارة بصورة موحدة.</a:t>
            </a:r>
            <a:endParaRPr lang="en-US" sz="2200" dirty="0"/>
          </a:p>
          <a:p>
            <a:pPr lvl="0"/>
            <a:r>
              <a:rPr lang="ar-IQ" sz="2200" dirty="0"/>
              <a:t>التقليل من العيوب اللفظية.</a:t>
            </a:r>
            <a:endParaRPr lang="en-US" sz="2200" dirty="0"/>
          </a:p>
          <a:p>
            <a:pPr lvl="0"/>
            <a:r>
              <a:rPr lang="ar-IQ" sz="2200" dirty="0"/>
              <a:t>التقليل من اخطاء اداء النموذج.</a:t>
            </a:r>
            <a:endParaRPr lang="en-US" sz="2200" dirty="0"/>
          </a:p>
          <a:p>
            <a:pPr lvl="0"/>
            <a:r>
              <a:rPr lang="ar-IQ" sz="2200" dirty="0"/>
              <a:t>يمكن من التدريس للأعداد الكبيرة من المتعلمين.</a:t>
            </a:r>
            <a:endParaRPr lang="en-US" sz="2200" dirty="0"/>
          </a:p>
          <a:p>
            <a:pPr lvl="0"/>
            <a:r>
              <a:rPr lang="ar-IQ" sz="2200" dirty="0"/>
              <a:t>بقاء اثر التعليم.</a:t>
            </a:r>
            <a:endParaRPr lang="en-US" sz="2200" dirty="0"/>
          </a:p>
          <a:p>
            <a:pPr lvl="0"/>
            <a:r>
              <a:rPr lang="ar-IQ" sz="2200" dirty="0"/>
              <a:t>توفير الوقت.</a:t>
            </a:r>
            <a:endParaRPr lang="en-US" sz="2200" dirty="0"/>
          </a:p>
          <a:p>
            <a:pPr lvl="0"/>
            <a:r>
              <a:rPr lang="ar-IQ" sz="2200" dirty="0"/>
              <a:t>مراعاة الفروق الفردية بين المتعلمين.</a:t>
            </a:r>
            <a:endParaRPr lang="en-US" sz="2200" dirty="0"/>
          </a:p>
          <a:p>
            <a:pPr lvl="0"/>
            <a:r>
              <a:rPr lang="ar-IQ" sz="2200" dirty="0"/>
              <a:t>تعمل على تحقيق مبدأ السرعة في عملية التعلم.</a:t>
            </a:r>
            <a:endParaRPr lang="en-US" sz="2200" dirty="0"/>
          </a:p>
          <a:p>
            <a:pPr lvl="0"/>
            <a:r>
              <a:rPr lang="ar-IQ" sz="2200" dirty="0"/>
              <a:t>خلق بيئة تعليمية مناسبة.</a:t>
            </a:r>
            <a:endParaRPr lang="en-US" sz="2200" dirty="0"/>
          </a:p>
          <a:p>
            <a:pPr lvl="0"/>
            <a:r>
              <a:rPr lang="ar-IQ" sz="2200" dirty="0"/>
              <a:t>الاهتمام بالتعلم الفردي.</a:t>
            </a:r>
            <a:endParaRPr lang="en-US" sz="2200" dirty="0"/>
          </a:p>
          <a:p>
            <a:endParaRPr lang="en-US" dirty="0"/>
          </a:p>
        </p:txBody>
      </p:sp>
    </p:spTree>
    <p:extLst>
      <p:ext uri="{BB962C8B-B14F-4D97-AF65-F5344CB8AC3E}">
        <p14:creationId xmlns:p14="http://schemas.microsoft.com/office/powerpoint/2010/main" val="18890578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685801" y="106681"/>
            <a:ext cx="11506199" cy="792480"/>
          </a:xfrm>
        </p:spPr>
        <p:txBody>
          <a:bodyPr>
            <a:normAutofit fontScale="90000"/>
          </a:bodyPr>
          <a:lstStyle/>
          <a:p>
            <a:r>
              <a:rPr lang="ar-IQ" b="1" dirty="0"/>
              <a:t>أهمية تقنيات التعليم في التعليم الحديث</a:t>
            </a:r>
            <a:br>
              <a:rPr lang="ar-IQ" b="1" dirty="0"/>
            </a:br>
            <a:endParaRPr lang="en-US" dirty="0"/>
          </a:p>
        </p:txBody>
      </p:sp>
      <p:sp>
        <p:nvSpPr>
          <p:cNvPr id="3" name="عنصر نائب للمحتوى 2"/>
          <p:cNvSpPr>
            <a:spLocks noGrp="1"/>
          </p:cNvSpPr>
          <p:nvPr>
            <p:ph idx="1"/>
          </p:nvPr>
        </p:nvSpPr>
        <p:spPr>
          <a:xfrm>
            <a:off x="685801" y="1173479"/>
            <a:ext cx="11506199" cy="4617721"/>
          </a:xfrm>
        </p:spPr>
        <p:txBody>
          <a:bodyPr>
            <a:normAutofit fontScale="92500" lnSpcReduction="20000"/>
          </a:bodyPr>
          <a:lstStyle/>
          <a:p>
            <a:r>
              <a:rPr lang="ar-IQ" sz="2000" dirty="0"/>
              <a:t>لا يمكن أن تقتصر أهمية تكنولوجيا التعليم على إضافة بعض الوسائل الحديثة إلى الأدوات التعليمية مثلاً، بل إن تأثيرها يتجاوز تغيير بيئة التعلم بأكملها، وتغيير نظام التعليم بأكمله، وإرساء أسس جديدة وأهداف جديدة. باختصار، تقنيات التعلم تخلق أنظمة. وسنذكر فيما يلي بعض النقاط المحددة التي تبرز أهمية تكنولوجيا التعليم:</a:t>
            </a:r>
          </a:p>
          <a:p>
            <a:r>
              <a:rPr lang="ar-IQ" sz="2000" b="1" dirty="0"/>
              <a:t>1. تحسين كفاءة التعلم</a:t>
            </a:r>
          </a:p>
          <a:p>
            <a:r>
              <a:rPr lang="ar-IQ" sz="2000" dirty="0"/>
              <a:t>تعمل التقنيات التعليمية على تحسين كفاءة التعلم في جميع الجوانب حيث توفر الوقت والجهد، مما يسمح لعملية التعلم بالمضي قدمًا بوتيرة أسرع مع تحقيق النتائج المرجوة.</a:t>
            </a:r>
          </a:p>
          <a:p>
            <a:r>
              <a:rPr lang="ar-IQ" sz="2000" b="1" dirty="0"/>
              <a:t>2. زيادة متعة التعلم</a:t>
            </a:r>
          </a:p>
          <a:p>
            <a:r>
              <a:rPr lang="ar-IQ" sz="2000" dirty="0"/>
              <a:t>ومع تطور التكنولوجيا أصبحت أساليب التعلم أكثر تنوعا، مما يضيف المتعة إلى العملية التعليمية ويقلل من الرتابة والملل في التعلم، وبالتالي تحفيز مشاركة الطلاب وجعل الدورات أكثر تشويقا وجاذبية.</a:t>
            </a:r>
          </a:p>
          <a:p>
            <a:r>
              <a:rPr lang="ar-IQ" sz="2000" b="1" dirty="0"/>
              <a:t>3. تعزيز قدرات المعلم</a:t>
            </a:r>
          </a:p>
          <a:p>
            <a:r>
              <a:rPr lang="ar-IQ" sz="2000" dirty="0"/>
              <a:t>تؤدي مهارات الدراسة إلى تنوع الأدوات التي يستخدمها المعلم بما يراه مناسباً لمعالجة الفروق الفردية بين الطلاب. كما أنها تمكن المعلم من مراقبة نقاط الضعف لدى الطلاب ومعالجتها بما يحسن أداء الطالب ومهما كانت قدرات المعلم عظيمة، إلا أن قدراته لا تزال محدودة مقارنة بقوة تكنولوجيا التعليم التي تعمل على تحسينه بشكل كبير. نتيجة. والجدير بالذكر أن 92% من المعلمين يعتقدون أن التكنولوجيا لها تأثير إيجابي على مشاركة الطلاب.</a:t>
            </a:r>
          </a:p>
          <a:p>
            <a:endParaRPr lang="en-US" dirty="0"/>
          </a:p>
        </p:txBody>
      </p:sp>
    </p:spTree>
    <p:extLst>
      <p:ext uri="{BB962C8B-B14F-4D97-AF65-F5344CB8AC3E}">
        <p14:creationId xmlns:p14="http://schemas.microsoft.com/office/powerpoint/2010/main" val="29755184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228601" y="228600"/>
            <a:ext cx="11643360" cy="6355079"/>
          </a:xfrm>
        </p:spPr>
        <p:txBody>
          <a:bodyPr/>
          <a:lstStyle/>
          <a:p>
            <a:r>
              <a:rPr lang="ar-IQ" sz="2800" b="1" dirty="0"/>
              <a:t>4. تعزيز التفاهم</a:t>
            </a:r>
          </a:p>
          <a:p>
            <a:r>
              <a:rPr lang="ar-IQ" sz="2800" dirty="0"/>
              <a:t>تم تصميم تقنيات التعلم لتسهيل فهم الطلاب للمعلومات من خلال إشراك جميع حواسهم في عملية الاكتساب، حيث يمكن تقديم المعلومات في وقت واحد في شكل مرئيات وصوت ونص ومحتوى تفاعلي، مما يمكّن الطلاب من الانغماس في التعلم الفعال. تحفيزه على مواصلة إنجازاته الأكاديمية واكتساب المهارات.</a:t>
            </a:r>
          </a:p>
          <a:p>
            <a:r>
              <a:rPr lang="ar-IQ" sz="2800" b="1" dirty="0"/>
              <a:t>5. يعتبر استخدام التكنولوجيا الحديثة من سمات العصر الحديث</a:t>
            </a:r>
          </a:p>
          <a:p>
            <a:r>
              <a:rPr lang="ar-IQ" sz="2800" dirty="0"/>
              <a:t>لقد أصبح استخدام التكنولوجيا الحديثة سمة من سمات العصر الحديث وأصبح استخدام التكنولوجيا الحديثة في التعليم العام في بيئة التعلم المعاصرة ضرورة لا غنى عنها، لأن استخدام التكنولوجيا الحديثة أصبح شرطا لإثراء بيئة التعلم وصنعها. تغيير بيئة التعلم تكون أكثر ثراء. تنمية المواهب القادرة على مواكبة متغيرات وتطورات العصر.</a:t>
            </a:r>
          </a:p>
          <a:p>
            <a:endParaRPr lang="en-US" dirty="0"/>
          </a:p>
        </p:txBody>
      </p:sp>
    </p:spTree>
    <p:extLst>
      <p:ext uri="{BB962C8B-B14F-4D97-AF65-F5344CB8AC3E}">
        <p14:creationId xmlns:p14="http://schemas.microsoft.com/office/powerpoint/2010/main" val="34808870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IQ" b="1" dirty="0"/>
              <a:t>الفرق بين تقنيات التعليم وتكنولوجيا التعليم</a:t>
            </a:r>
            <a:br>
              <a:rPr lang="ar-IQ" b="1" dirty="0"/>
            </a:br>
            <a:endParaRPr lang="en-US" dirty="0"/>
          </a:p>
        </p:txBody>
      </p:sp>
      <p:sp>
        <p:nvSpPr>
          <p:cNvPr id="3" name="عنصر نائب للمحتوى 2"/>
          <p:cNvSpPr>
            <a:spLocks noGrp="1"/>
          </p:cNvSpPr>
          <p:nvPr>
            <p:ph idx="1"/>
          </p:nvPr>
        </p:nvSpPr>
        <p:spPr/>
        <p:txBody>
          <a:bodyPr/>
          <a:lstStyle/>
          <a:p>
            <a:r>
              <a:rPr lang="ar-IQ" dirty="0"/>
              <a:t>ي</a:t>
            </a:r>
            <a:r>
              <a:rPr lang="ar-IQ" sz="2800" dirty="0"/>
              <a:t>ركز المختصين على الفروقات الدقيقة بين تقنيات التعليم وتكنولوجيا التعليم. وربما هذه الفروقات لا تُهم غير المختصين. وبالأساس، يرجع الخلط بين المصطلحين إلى الاختلاف على ترجمة وتعريب كلمة (</a:t>
            </a:r>
            <a:r>
              <a:rPr lang="en-US" sz="2800" dirty="0"/>
              <a:t>Technology) </a:t>
            </a:r>
            <a:r>
              <a:rPr lang="ar-IQ" sz="2800" dirty="0"/>
              <a:t>من الإنجليزية إلى العربية. ولا زال المختصين إلى الآن غير متفقين على صياغة معتمدة لهذه المصطلحات. دعنا هنا نبين الفروقات الأساسية والجوهرية بين تقنيات التعليم وتكنولوجيا </a:t>
            </a:r>
            <a:r>
              <a:rPr lang="ar-IQ" sz="2400" dirty="0" err="1" smtClean="0"/>
              <a:t>التعليم:</a:t>
            </a:r>
            <a:r>
              <a:rPr lang="ar-IQ" sz="2400" dirty="0" err="1"/>
              <a:t>ويمكننا</a:t>
            </a:r>
            <a:r>
              <a:rPr lang="ar-IQ" sz="2400" dirty="0"/>
              <a:t> القول بشكل عام أن الدوائر هنا تتداخل في مجالات مشتركة واسعة، إلا أن تقنيات التعليم هي جزء لا يتجزأ من تكنولوجيا التعليم وتقع تحت المظلة الأوسع.</a:t>
            </a:r>
            <a:endParaRPr lang="en-US" sz="2400" dirty="0"/>
          </a:p>
        </p:txBody>
      </p:sp>
    </p:spTree>
    <p:extLst>
      <p:ext uri="{BB962C8B-B14F-4D97-AF65-F5344CB8AC3E}">
        <p14:creationId xmlns:p14="http://schemas.microsoft.com/office/powerpoint/2010/main" val="30804702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21921" y="228601"/>
            <a:ext cx="11811000" cy="5562600"/>
          </a:xfrm>
        </p:spPr>
        <p:txBody>
          <a:bodyPr>
            <a:normAutofit/>
          </a:bodyPr>
          <a:lstStyle/>
          <a:p>
            <a:r>
              <a:rPr lang="ar-IQ" sz="2800" dirty="0"/>
              <a:t>إن معنى تقنيات التعليم ينحصر في الغالب في إطار محدود يشمل الأدوات والوسائل السمعية والبصرية والمعدات الإلكترونية الحديثة مثل أجهزة الكمبيوتر والسبورات الذكية وشاشات العرض وغيرها من الأدوات الحديثة. ومع ذلك، تجدر الإشارة إلى أن بعض الأدبيات تستخدم هذا المصطلح “تقنيات التعليم” للإشارة إلى مجال أوسع من مجرد أدوات التطبيق المستخدمة في التجارب التعليمية</a:t>
            </a:r>
            <a:r>
              <a:rPr lang="ar-IQ" sz="2800" dirty="0" smtClean="0"/>
              <a:t>. </a:t>
            </a:r>
          </a:p>
          <a:p>
            <a:r>
              <a:rPr lang="ar-IQ" sz="2800" dirty="0" smtClean="0"/>
              <a:t>اما تكنولوجيا التعليم </a:t>
            </a:r>
            <a:r>
              <a:rPr lang="ar-IQ" sz="2800" dirty="0"/>
              <a:t>وفيما يتعلق بمفهوم تكنولوجيا التعليم، يرى الخبراء أن مدلوله أشمل وأوسع نطاقا، فهو يشير إلى نظام شامل يعزز تطوير التعليم على المستويين النظري والتطبيقي، ويهدف إلى الاستفادة من التعليم. وضع النظريات والأساليب المبنية على أسس ومبادئ مفيدة في عملية التطوير ودمج هذه الأساليب مع التطورات التكنولوجية. كما يتضمن الأدوات والأساليب التطبيقية المستخدمة في الخبرات التعليمية. ولذلك فإن تكنولوجيا التعليم ليست مجرد أجهزة إلكترونية تستخدم في مجال التعليم، بل هي أساليب تطبيقية تهدف إلى تحسين الأداء وتطوير العملية التعليمية.</a:t>
            </a:r>
            <a:endParaRPr lang="en-US" sz="2800" dirty="0"/>
          </a:p>
        </p:txBody>
      </p:sp>
    </p:spTree>
    <p:extLst>
      <p:ext uri="{BB962C8B-B14F-4D97-AF65-F5344CB8AC3E}">
        <p14:creationId xmlns:p14="http://schemas.microsoft.com/office/powerpoint/2010/main" val="412831732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IQ" b="1" dirty="0"/>
              <a:t>الفرق بين تقنيات التعليم والتعليم الإلكتروني</a:t>
            </a:r>
            <a:br>
              <a:rPr lang="ar-IQ" b="1" dirty="0"/>
            </a:br>
            <a:endParaRPr lang="en-US" dirty="0"/>
          </a:p>
        </p:txBody>
      </p:sp>
      <p:sp>
        <p:nvSpPr>
          <p:cNvPr id="3" name="عنصر نائب للمحتوى 2"/>
          <p:cNvSpPr>
            <a:spLocks noGrp="1"/>
          </p:cNvSpPr>
          <p:nvPr>
            <p:ph idx="1"/>
          </p:nvPr>
        </p:nvSpPr>
        <p:spPr>
          <a:xfrm>
            <a:off x="685801" y="1478281"/>
            <a:ext cx="11186159" cy="4312920"/>
          </a:xfrm>
        </p:spPr>
        <p:txBody>
          <a:bodyPr>
            <a:normAutofit/>
          </a:bodyPr>
          <a:lstStyle/>
          <a:p>
            <a:r>
              <a:rPr lang="ar-IQ" sz="3200" dirty="0"/>
              <a:t>لقد تحسنت جودة التعليم بشكل ملحوظ في الآونة الأخيرة مع إدخال تقنيات التعليم. إن تقنيات التعليم والتعليم الإلكتروني هما مصطلحان مرتبطان ولكنهما مختلفان تمامًا عن بعضهما البعض. دعونا نفهم الفرق بينهما:</a:t>
            </a:r>
            <a:endParaRPr lang="en-US" sz="3200" dirty="0"/>
          </a:p>
        </p:txBody>
      </p:sp>
    </p:spTree>
    <p:extLst>
      <p:ext uri="{BB962C8B-B14F-4D97-AF65-F5344CB8AC3E}">
        <p14:creationId xmlns:p14="http://schemas.microsoft.com/office/powerpoint/2010/main" val="388789001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سماوي">
  <a:themeElements>
    <a:clrScheme name="Celestial">
      <a:dk1>
        <a:sysClr val="windowText" lastClr="000000"/>
      </a:dk1>
      <a:lt1>
        <a:sysClr val="window" lastClr="FFFFFF"/>
      </a:lt1>
      <a:dk2>
        <a:srgbClr val="18276C"/>
      </a:dk2>
      <a:lt2>
        <a:srgbClr val="EBEBEB"/>
      </a:lt2>
      <a:accent1>
        <a:srgbClr val="AC3EC1"/>
      </a:accent1>
      <a:accent2>
        <a:srgbClr val="477BD1"/>
      </a:accent2>
      <a:accent3>
        <a:srgbClr val="46B298"/>
      </a:accent3>
      <a:accent4>
        <a:srgbClr val="90BA4C"/>
      </a:accent4>
      <a:accent5>
        <a:srgbClr val="DD9D31"/>
      </a:accent5>
      <a:accent6>
        <a:srgbClr val="E25247"/>
      </a:accent6>
      <a:hlink>
        <a:srgbClr val="C573D2"/>
      </a:hlink>
      <a:folHlink>
        <a:srgbClr val="CCAEE8"/>
      </a:folHlink>
    </a:clrScheme>
    <a:fontScheme name="Celestial">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elestial">
      <a:fillStyleLst>
        <a:solidFill>
          <a:schemeClr val="phClr"/>
        </a:solidFill>
        <a:gradFill rotWithShape="1">
          <a:gsLst>
            <a:gs pos="0">
              <a:schemeClr val="phClr">
                <a:tint val="70000"/>
                <a:lumMod val="110000"/>
              </a:schemeClr>
            </a:gs>
            <a:gs pos="100000">
              <a:schemeClr val="phClr">
                <a:tint val="82000"/>
                <a:alpha val="74000"/>
              </a:schemeClr>
            </a:gs>
          </a:gsLst>
          <a:lin ang="5400000" scaled="0"/>
        </a:gradFill>
        <a:gradFill rotWithShape="1">
          <a:gsLst>
            <a:gs pos="0">
              <a:schemeClr val="phClr">
                <a:tint val="98000"/>
                <a:lumMod val="100000"/>
              </a:schemeClr>
            </a:gs>
            <a:gs pos="100000">
              <a:schemeClr val="phClr">
                <a:shade val="88000"/>
                <a:lumMod val="88000"/>
              </a:schemeClr>
            </a:gs>
          </a:gsLst>
          <a:lin ang="5400000" scaled="1"/>
        </a:gradFill>
      </a:fillStyleLst>
      <a:lnStyleLst>
        <a:ln w="9525"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65000"/>
              </a:srgbClr>
            </a:outerShdw>
          </a:effectLst>
          <a:scene3d>
            <a:camera prst="orthographicFront">
              <a:rot lat="0" lon="0" rev="0"/>
            </a:camera>
            <a:lightRig rig="threePt" dir="tl">
              <a:rot lat="0" lon="0" rev="1200000"/>
            </a:lightRig>
          </a:scene3d>
          <a:sp3d>
            <a:bevelT w="38100" h="12700"/>
          </a:sp3d>
        </a:effectStyle>
      </a:effectStyleLst>
      <a:bgFillStyleLst>
        <a:solidFill>
          <a:schemeClr val="phClr"/>
        </a:solidFill>
        <a:gradFill rotWithShape="1">
          <a:gsLst>
            <a:gs pos="0">
              <a:schemeClr val="phClr">
                <a:tint val="90000"/>
                <a:shade val="96000"/>
                <a:hueMod val="100000"/>
                <a:satMod val="180000"/>
                <a:lumMod val="110000"/>
              </a:schemeClr>
            </a:gs>
            <a:gs pos="100000">
              <a:schemeClr val="phClr">
                <a:shade val="96000"/>
                <a:satMod val="160000"/>
                <a:lumMod val="100000"/>
              </a:schemeClr>
            </a:gs>
          </a:gsLst>
          <a:lin ang="4740000" scaled="1"/>
        </a:gradFill>
        <a:blipFill>
          <a:blip xmlns:r="http://schemas.openxmlformats.org/officeDocument/2006/relationships" r:embed="rId1"/>
          <a:stretch/>
        </a:blipFill>
      </a:bgFillStyleLst>
    </a:fmtScheme>
  </a:themeElements>
  <a:objectDefaults/>
  <a:extraClrSchemeLst/>
  <a:extLst>
    <a:ext uri="{05A4C25C-085E-4340-85A3-A5531E510DB2}">
      <thm15:themeFamily xmlns:thm15="http://schemas.microsoft.com/office/thememl/2012/main" name="Celestial" id="{C4BB2A3D-0E93-4C5F-B0D2-9D3FCE089CC5}" vid="{42E5908D-19A2-46FD-89FA-638B126129EF}"/>
    </a:ext>
  </a:extLst>
</a:theme>
</file>

<file path=docProps/app.xml><?xml version="1.0" encoding="utf-8"?>
<Properties xmlns="http://schemas.openxmlformats.org/officeDocument/2006/extended-properties" xmlns:vt="http://schemas.openxmlformats.org/officeDocument/2006/docPropsVTypes">
  <TotalTime>831</TotalTime>
  <Words>1520</Words>
  <Application>Microsoft Office PowerPoint</Application>
  <PresentationFormat>شاشة عريضة</PresentationFormat>
  <Paragraphs>55</Paragraphs>
  <Slides>12</Slides>
  <Notes>0</Notes>
  <HiddenSlides>0</HiddenSlides>
  <MMClips>0</MMClips>
  <ScaleCrop>false</ScaleCrop>
  <HeadingPairs>
    <vt:vector size="6" baseType="variant">
      <vt:variant>
        <vt:lpstr>الخطوط المستخدمة</vt:lpstr>
      </vt:variant>
      <vt:variant>
        <vt:i4>4</vt:i4>
      </vt:variant>
      <vt:variant>
        <vt:lpstr>نسق</vt:lpstr>
      </vt:variant>
      <vt:variant>
        <vt:i4>1</vt:i4>
      </vt:variant>
      <vt:variant>
        <vt:lpstr>عناوين الشرائح</vt:lpstr>
      </vt:variant>
      <vt:variant>
        <vt:i4>12</vt:i4>
      </vt:variant>
    </vt:vector>
  </HeadingPairs>
  <TitlesOfParts>
    <vt:vector size="17" baseType="lpstr">
      <vt:lpstr>Arial</vt:lpstr>
      <vt:lpstr>Calibri</vt:lpstr>
      <vt:lpstr>Calibri Light</vt:lpstr>
      <vt:lpstr>Times New Roman</vt:lpstr>
      <vt:lpstr>سماوي</vt:lpstr>
      <vt:lpstr>تقنيات التعليم </vt:lpstr>
      <vt:lpstr>تقنيات التعليم وتكنولوجيا التعليم </vt:lpstr>
      <vt:lpstr>عرض تقديمي في PowerPoint</vt:lpstr>
      <vt:lpstr>اهمية تكنولوجيا التعليم في مجال تعلم انشطة التربية الرياضية</vt:lpstr>
      <vt:lpstr>أهمية تقنيات التعليم في التعليم الحديث </vt:lpstr>
      <vt:lpstr>عرض تقديمي في PowerPoint</vt:lpstr>
      <vt:lpstr>الفرق بين تقنيات التعليم وتكنولوجيا التعليم </vt:lpstr>
      <vt:lpstr>عرض تقديمي في PowerPoint</vt:lpstr>
      <vt:lpstr>الفرق بين تقنيات التعليم والتعليم الإلكتروني </vt:lpstr>
      <vt:lpstr>عرض تقديمي في PowerPoint</vt:lpstr>
      <vt:lpstr>عرض تقديمي في PowerPoint</vt:lpstr>
      <vt:lpstr>شكرا لحسن الاصغاء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مدخل الى علم طرائق التدريس </dc:title>
  <dc:creator>dr.najlaa abas</dc:creator>
  <cp:lastModifiedBy>Maher</cp:lastModifiedBy>
  <cp:revision>37</cp:revision>
  <dcterms:created xsi:type="dcterms:W3CDTF">2022-09-01T19:18:03Z</dcterms:created>
  <dcterms:modified xsi:type="dcterms:W3CDTF">2024-07-27T18:44:14Z</dcterms:modified>
</cp:coreProperties>
</file>