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4000" r:id="rId1"/>
  </p:sldMasterIdLst>
  <p:notesMasterIdLst>
    <p:notesMasterId r:id="rId15"/>
  </p:notesMasterIdLst>
  <p:sldIdLst>
    <p:sldId id="256" r:id="rId2"/>
    <p:sldId id="281" r:id="rId3"/>
    <p:sldId id="275" r:id="rId4"/>
    <p:sldId id="279" r:id="rId5"/>
    <p:sldId id="280" r:id="rId6"/>
    <p:sldId id="282" r:id="rId7"/>
    <p:sldId id="283" r:id="rId8"/>
    <p:sldId id="284" r:id="rId9"/>
    <p:sldId id="285" r:id="rId10"/>
    <p:sldId id="286" r:id="rId11"/>
    <p:sldId id="287" r:id="rId12"/>
    <p:sldId id="288" r:id="rId13"/>
    <p:sldId id="28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50" d="100"/>
          <a:sy n="50" d="100"/>
        </p:scale>
        <p:origin x="-787" y="-7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6BB67C-56AE-4A68-9F56-BA7273FB0759}" type="datetimeFigureOut">
              <a:rPr lang="en-US" smtClean="0"/>
              <a:pPr/>
              <a:t>4/24/2024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F6639B-467A-4500-AC0D-11F32D149D8C}" type="slidenum">
              <a:rPr lang="en-US" smtClean="0"/>
              <a:pPr/>
              <a:t>‹#›</a:t>
            </a:fld>
            <a:endParaRPr lang="en-US"/>
          </a:p>
        </p:txBody>
      </p:sp>
    </p:spTree>
    <p:extLst>
      <p:ext uri="{BB962C8B-B14F-4D97-AF65-F5344CB8AC3E}">
        <p14:creationId xmlns:p14="http://schemas.microsoft.com/office/powerpoint/2010/main" xmlns="" val="3966415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FD10C631-22F3-48DE-9014-74304F8CAC8D}" type="datetimeFigureOut">
              <a:rPr lang="en-US" smtClean="0"/>
              <a:pPr/>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6DB72EF8-C4A7-47CD-952D-11E924A74889}" type="slidenum">
              <a:rPr lang="en-US" smtClean="0"/>
              <a:pPr/>
              <a:t>‹#›</a:t>
            </a:fld>
            <a:endParaRPr lang="en-US"/>
          </a:p>
        </p:txBody>
      </p:sp>
    </p:spTree>
    <p:extLst>
      <p:ext uri="{BB962C8B-B14F-4D97-AF65-F5344CB8AC3E}">
        <p14:creationId xmlns:p14="http://schemas.microsoft.com/office/powerpoint/2010/main" xmlns="" val="715517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ar-SA"/>
              <a:t>انقر لتحرير نمط العنوان الرئيسي</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FD10C631-22F3-48DE-9014-74304F8CAC8D}" type="datetimeFigureOut">
              <a:rPr lang="en-US" smtClean="0"/>
              <a:pPr/>
              <a:t>4/24/2024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6DB72EF8-C4A7-47CD-952D-11E924A74889}" type="slidenum">
              <a:rPr lang="en-US" smtClean="0"/>
              <a:pPr/>
              <a:t>‹#›</a:t>
            </a:fld>
            <a:endParaRPr lang="en-US"/>
          </a:p>
        </p:txBody>
      </p:sp>
    </p:spTree>
    <p:extLst>
      <p:ext uri="{BB962C8B-B14F-4D97-AF65-F5344CB8AC3E}">
        <p14:creationId xmlns:p14="http://schemas.microsoft.com/office/powerpoint/2010/main" xmlns="" val="2514234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ar-SA"/>
              <a:t>انقر لتحرير نمط العنوان الرئيسي</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FD10C631-22F3-48DE-9014-74304F8CAC8D}" type="datetimeFigureOut">
              <a:rPr lang="en-US" smtClean="0"/>
              <a:pPr/>
              <a:t>4/24/2024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6DB72EF8-C4A7-47CD-952D-11E924A74889}" type="slidenum">
              <a:rPr lang="en-US" smtClean="0"/>
              <a:pPr/>
              <a:t>‹#›</a:t>
            </a:fld>
            <a:endParaRPr lang="en-US"/>
          </a:p>
        </p:txBody>
      </p:sp>
    </p:spTree>
    <p:extLst>
      <p:ext uri="{BB962C8B-B14F-4D97-AF65-F5344CB8AC3E}">
        <p14:creationId xmlns:p14="http://schemas.microsoft.com/office/powerpoint/2010/main" xmlns="" val="13754537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ar-SA"/>
              <a:t>انقر لتحرير نمط العنوان الرئيسي</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FD10C631-22F3-48DE-9014-74304F8CAC8D}" type="datetimeFigureOut">
              <a:rPr lang="en-US" smtClean="0"/>
              <a:pPr/>
              <a:t>4/24/2024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6DB72EF8-C4A7-47CD-952D-11E924A74889}" type="slidenum">
              <a:rPr lang="en-US" smtClean="0"/>
              <a:pPr/>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xmlns="" val="4274457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ar-SA"/>
              <a:t>انقر لتحرير نمط العنوان الرئيسي</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FD10C631-22F3-48DE-9014-74304F8CAC8D}" type="datetimeFigureOut">
              <a:rPr lang="en-US" smtClean="0"/>
              <a:pPr/>
              <a:t>4/24/2024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6DB72EF8-C4A7-47CD-952D-11E924A74889}" type="slidenum">
              <a:rPr lang="en-US" smtClean="0"/>
              <a:pPr/>
              <a:t>‹#›</a:t>
            </a:fld>
            <a:endParaRPr lang="en-US"/>
          </a:p>
        </p:txBody>
      </p:sp>
    </p:spTree>
    <p:extLst>
      <p:ext uri="{BB962C8B-B14F-4D97-AF65-F5344CB8AC3E}">
        <p14:creationId xmlns:p14="http://schemas.microsoft.com/office/powerpoint/2010/main" xmlns="" val="12659441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ar-SA"/>
              <a:t>انقر لتحرير نمط العنوان الرئيسي</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تحرير أنماط النص الرئيسي</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تحرير أنماط النص الرئيسي</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تحرير أنماط النص الرئيسي</a:t>
            </a:r>
          </a:p>
        </p:txBody>
      </p:sp>
      <p:sp>
        <p:nvSpPr>
          <p:cNvPr id="3" name="Date Placeholder 2"/>
          <p:cNvSpPr>
            <a:spLocks noGrp="1"/>
          </p:cNvSpPr>
          <p:nvPr>
            <p:ph type="dt" sz="half" idx="10"/>
          </p:nvPr>
        </p:nvSpPr>
        <p:spPr/>
        <p:txBody>
          <a:bodyPr/>
          <a:lstStyle/>
          <a:p>
            <a:fld id="{FD10C631-22F3-48DE-9014-74304F8CAC8D}" type="datetimeFigureOut">
              <a:rPr lang="en-US" smtClean="0"/>
              <a:pPr/>
              <a:t>4/24/2024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B72EF8-C4A7-47CD-952D-11E924A74889}" type="slidenum">
              <a:rPr lang="en-US" smtClean="0"/>
              <a:pPr/>
              <a:t>‹#›</a:t>
            </a:fld>
            <a:endParaRPr lang="en-US"/>
          </a:p>
        </p:txBody>
      </p:sp>
    </p:spTree>
    <p:extLst>
      <p:ext uri="{BB962C8B-B14F-4D97-AF65-F5344CB8AC3E}">
        <p14:creationId xmlns:p14="http://schemas.microsoft.com/office/powerpoint/2010/main" xmlns="" val="40380275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ar-SA"/>
              <a:t>انقر لتحرير نمط العنوان الرئيسي</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تحرير أنماط النص الرئيسي</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تحرير أنماط النص الرئيسي</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تحرير أنماط النص الرئيسي</a:t>
            </a:r>
          </a:p>
        </p:txBody>
      </p:sp>
      <p:sp>
        <p:nvSpPr>
          <p:cNvPr id="3" name="Date Placeholder 2"/>
          <p:cNvSpPr>
            <a:spLocks noGrp="1"/>
          </p:cNvSpPr>
          <p:nvPr>
            <p:ph type="dt" sz="half" idx="10"/>
          </p:nvPr>
        </p:nvSpPr>
        <p:spPr/>
        <p:txBody>
          <a:bodyPr/>
          <a:lstStyle/>
          <a:p>
            <a:fld id="{FD10C631-22F3-48DE-9014-74304F8CAC8D}" type="datetimeFigureOut">
              <a:rPr lang="en-US" smtClean="0"/>
              <a:pPr/>
              <a:t>4/24/2024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B72EF8-C4A7-47CD-952D-11E924A74889}" type="slidenum">
              <a:rPr lang="en-US" smtClean="0"/>
              <a:pPr/>
              <a:t>‹#›</a:t>
            </a:fld>
            <a:endParaRPr lang="en-US"/>
          </a:p>
        </p:txBody>
      </p:sp>
    </p:spTree>
    <p:extLst>
      <p:ext uri="{BB962C8B-B14F-4D97-AF65-F5344CB8AC3E}">
        <p14:creationId xmlns:p14="http://schemas.microsoft.com/office/powerpoint/2010/main" xmlns="" val="9273479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FD10C631-22F3-48DE-9014-74304F8CAC8D}" type="datetimeFigureOut">
              <a:rPr lang="en-US" smtClean="0"/>
              <a:pPr/>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72EF8-C4A7-47CD-952D-11E924A74889}" type="slidenum">
              <a:rPr lang="en-US" smtClean="0"/>
              <a:pPr/>
              <a:t>‹#›</a:t>
            </a:fld>
            <a:endParaRPr lang="en-US"/>
          </a:p>
        </p:txBody>
      </p:sp>
    </p:spTree>
    <p:extLst>
      <p:ext uri="{BB962C8B-B14F-4D97-AF65-F5344CB8AC3E}">
        <p14:creationId xmlns:p14="http://schemas.microsoft.com/office/powerpoint/2010/main" xmlns="" val="40052929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FD10C631-22F3-48DE-9014-74304F8CAC8D}" type="datetimeFigureOut">
              <a:rPr lang="en-US" smtClean="0"/>
              <a:pPr/>
              <a:t>4/24/2024</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B72EF8-C4A7-47CD-952D-11E924A74889}" type="slidenum">
              <a:rPr lang="en-US" smtClean="0"/>
              <a:pPr/>
              <a:t>‹#›</a:t>
            </a:fld>
            <a:endParaRPr lang="en-US"/>
          </a:p>
        </p:txBody>
      </p:sp>
    </p:spTree>
    <p:extLst>
      <p:ext uri="{BB962C8B-B14F-4D97-AF65-F5344CB8AC3E}">
        <p14:creationId xmlns:p14="http://schemas.microsoft.com/office/powerpoint/2010/main" xmlns="" val="3520776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FD10C631-22F3-48DE-9014-74304F8CAC8D}" type="datetimeFigureOut">
              <a:rPr lang="en-US" smtClean="0"/>
              <a:pPr/>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72EF8-C4A7-47CD-952D-11E924A74889}" type="slidenum">
              <a:rPr lang="en-US" smtClean="0"/>
              <a:pPr/>
              <a:t>‹#›</a:t>
            </a:fld>
            <a:endParaRPr lang="en-US"/>
          </a:p>
        </p:txBody>
      </p:sp>
    </p:spTree>
    <p:extLst>
      <p:ext uri="{BB962C8B-B14F-4D97-AF65-F5344CB8AC3E}">
        <p14:creationId xmlns:p14="http://schemas.microsoft.com/office/powerpoint/2010/main" xmlns="" val="1556282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FD10C631-22F3-48DE-9014-74304F8CAC8D}" type="datetimeFigureOut">
              <a:rPr lang="en-US" smtClean="0"/>
              <a:pPr/>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6DB72EF8-C4A7-47CD-952D-11E924A74889}" type="slidenum">
              <a:rPr lang="en-US" smtClean="0"/>
              <a:pPr/>
              <a:t>‹#›</a:t>
            </a:fld>
            <a:endParaRPr lang="en-US"/>
          </a:p>
        </p:txBody>
      </p:sp>
    </p:spTree>
    <p:extLst>
      <p:ext uri="{BB962C8B-B14F-4D97-AF65-F5344CB8AC3E}">
        <p14:creationId xmlns:p14="http://schemas.microsoft.com/office/powerpoint/2010/main" xmlns="" val="3675086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FD10C631-22F3-48DE-9014-74304F8CAC8D}" type="datetimeFigureOut">
              <a:rPr lang="en-US" smtClean="0"/>
              <a:pPr/>
              <a:t>4/24/2024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B72EF8-C4A7-47CD-952D-11E924A74889}" type="slidenum">
              <a:rPr lang="en-US" smtClean="0"/>
              <a:pPr/>
              <a:t>‹#›</a:t>
            </a:fld>
            <a:endParaRPr lang="en-US"/>
          </a:p>
        </p:txBody>
      </p:sp>
    </p:spTree>
    <p:extLst>
      <p:ext uri="{BB962C8B-B14F-4D97-AF65-F5344CB8AC3E}">
        <p14:creationId xmlns:p14="http://schemas.microsoft.com/office/powerpoint/2010/main" xmlns="" val="2904005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4" name="Content Placeholder 3"/>
          <p:cNvSpPr>
            <a:spLocks noGrp="1"/>
          </p:cNvSpPr>
          <p:nvPr>
            <p:ph sz="half" idx="2"/>
          </p:nvPr>
        </p:nvSpPr>
        <p:spPr>
          <a:xfrm>
            <a:off x="680322" y="3030008"/>
            <a:ext cx="4698355" cy="2906179"/>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6" name="Content Placeholder 5"/>
          <p:cNvSpPr>
            <a:spLocks noGrp="1"/>
          </p:cNvSpPr>
          <p:nvPr>
            <p:ph sz="quarter" idx="4"/>
          </p:nvPr>
        </p:nvSpPr>
        <p:spPr>
          <a:xfrm>
            <a:off x="5594123" y="3030008"/>
            <a:ext cx="4700059" cy="2906179"/>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FD10C631-22F3-48DE-9014-74304F8CAC8D}" type="datetimeFigureOut">
              <a:rPr lang="en-US" smtClean="0"/>
              <a:pPr/>
              <a:t>4/24/2024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B72EF8-C4A7-47CD-952D-11E924A74889}" type="slidenum">
              <a:rPr lang="en-US" smtClean="0"/>
              <a:pPr/>
              <a:t>‹#›</a:t>
            </a:fld>
            <a:endParaRPr lang="en-US"/>
          </a:p>
        </p:txBody>
      </p:sp>
    </p:spTree>
    <p:extLst>
      <p:ext uri="{BB962C8B-B14F-4D97-AF65-F5344CB8AC3E}">
        <p14:creationId xmlns:p14="http://schemas.microsoft.com/office/powerpoint/2010/main" xmlns="" val="4258736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Date Placeholder 2"/>
          <p:cNvSpPr>
            <a:spLocks noGrp="1"/>
          </p:cNvSpPr>
          <p:nvPr>
            <p:ph type="dt" sz="half" idx="10"/>
          </p:nvPr>
        </p:nvSpPr>
        <p:spPr/>
        <p:txBody>
          <a:bodyPr/>
          <a:lstStyle/>
          <a:p>
            <a:fld id="{FD10C631-22F3-48DE-9014-74304F8CAC8D}" type="datetimeFigureOut">
              <a:rPr lang="en-US" smtClean="0"/>
              <a:pPr/>
              <a:t>4/24/2024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B72EF8-C4A7-47CD-952D-11E924A74889}" type="slidenum">
              <a:rPr lang="en-US" smtClean="0"/>
              <a:pPr/>
              <a:t>‹#›</a:t>
            </a:fld>
            <a:endParaRPr lang="en-US"/>
          </a:p>
        </p:txBody>
      </p:sp>
    </p:spTree>
    <p:extLst>
      <p:ext uri="{BB962C8B-B14F-4D97-AF65-F5344CB8AC3E}">
        <p14:creationId xmlns:p14="http://schemas.microsoft.com/office/powerpoint/2010/main" xmlns="" val="2240247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FD10C631-22F3-48DE-9014-74304F8CAC8D}" type="datetimeFigureOut">
              <a:rPr lang="en-US" smtClean="0"/>
              <a:pPr/>
              <a:t>4/24/2024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B72EF8-C4A7-47CD-952D-11E924A74889}" type="slidenum">
              <a:rPr lang="en-US" smtClean="0"/>
              <a:pPr/>
              <a:t>‹#›</a:t>
            </a:fld>
            <a:endParaRPr lang="en-US"/>
          </a:p>
        </p:txBody>
      </p:sp>
    </p:spTree>
    <p:extLst>
      <p:ext uri="{BB962C8B-B14F-4D97-AF65-F5344CB8AC3E}">
        <p14:creationId xmlns:p14="http://schemas.microsoft.com/office/powerpoint/2010/main" xmlns="" val="1710589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ar-SA"/>
              <a:t>انقر لتحرير نمط العنوان الرئيسي</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FD10C631-22F3-48DE-9014-74304F8CAC8D}" type="datetimeFigureOut">
              <a:rPr lang="en-US" smtClean="0"/>
              <a:pPr/>
              <a:t>4/24/2024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B72EF8-C4A7-47CD-952D-11E924A74889}" type="slidenum">
              <a:rPr lang="en-US" smtClean="0"/>
              <a:pPr/>
              <a:t>‹#›</a:t>
            </a:fld>
            <a:endParaRPr lang="en-US"/>
          </a:p>
        </p:txBody>
      </p:sp>
    </p:spTree>
    <p:extLst>
      <p:ext uri="{BB962C8B-B14F-4D97-AF65-F5344CB8AC3E}">
        <p14:creationId xmlns:p14="http://schemas.microsoft.com/office/powerpoint/2010/main" xmlns="" val="56968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ar-SA"/>
              <a:t>انقر لتحرير نمط العنوان الرئيسي</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FD10C631-22F3-48DE-9014-74304F8CAC8D}" type="datetimeFigureOut">
              <a:rPr lang="en-US" smtClean="0"/>
              <a:pPr/>
              <a:t>4/24/2024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B72EF8-C4A7-47CD-952D-11E924A74889}" type="slidenum">
              <a:rPr lang="en-US" smtClean="0"/>
              <a:pPr/>
              <a:t>‹#›</a:t>
            </a:fld>
            <a:endParaRPr lang="en-US"/>
          </a:p>
        </p:txBody>
      </p:sp>
    </p:spTree>
    <p:extLst>
      <p:ext uri="{BB962C8B-B14F-4D97-AF65-F5344CB8AC3E}">
        <p14:creationId xmlns:p14="http://schemas.microsoft.com/office/powerpoint/2010/main" xmlns="" val="736755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D10C631-22F3-48DE-9014-74304F8CAC8D}" type="datetimeFigureOut">
              <a:rPr lang="en-US" smtClean="0"/>
              <a:pPr/>
              <a:t>4/24/2024</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B72EF8-C4A7-47CD-952D-11E924A74889}" type="slidenum">
              <a:rPr lang="en-US" smtClean="0"/>
              <a:pPr/>
              <a:t>‹#›</a:t>
            </a:fld>
            <a:endParaRPr lang="en-US"/>
          </a:p>
        </p:txBody>
      </p:sp>
    </p:spTree>
    <p:extLst>
      <p:ext uri="{BB962C8B-B14F-4D97-AF65-F5344CB8AC3E}">
        <p14:creationId xmlns:p14="http://schemas.microsoft.com/office/powerpoint/2010/main" xmlns="" val="2165069238"/>
      </p:ext>
    </p:extLst>
  </p:cSld>
  <p:clrMap bg1="dk1" tx1="lt1" bg2="dk2" tx2="lt2" accent1="accent1" accent2="accent2" accent3="accent3" accent4="accent4" accent5="accent5" accent6="accent6" hlink="hlink" folHlink="folHlink"/>
  <p:sldLayoutIdLst>
    <p:sldLayoutId id="2147484001" r:id="rId1"/>
    <p:sldLayoutId id="2147484002" r:id="rId2"/>
    <p:sldLayoutId id="2147484003" r:id="rId3"/>
    <p:sldLayoutId id="2147484004" r:id="rId4"/>
    <p:sldLayoutId id="2147484005" r:id="rId5"/>
    <p:sldLayoutId id="2147484006" r:id="rId6"/>
    <p:sldLayoutId id="2147484007" r:id="rId7"/>
    <p:sldLayoutId id="2147484008" r:id="rId8"/>
    <p:sldLayoutId id="2147484009" r:id="rId9"/>
    <p:sldLayoutId id="2147484010" r:id="rId10"/>
    <p:sldLayoutId id="2147484011" r:id="rId11"/>
    <p:sldLayoutId id="2147484012" r:id="rId12"/>
    <p:sldLayoutId id="2147484013" r:id="rId13"/>
    <p:sldLayoutId id="2147484014" r:id="rId14"/>
    <p:sldLayoutId id="2147484015" r:id="rId15"/>
    <p:sldLayoutId id="2147484016" r:id="rId16"/>
    <p:sldLayoutId id="2147484017" r:id="rId17"/>
  </p:sldLayoutIdLst>
  <p:txStyles>
    <p:titleStyle>
      <a:lvl1pPr algn="l" defTabSz="914400" rtl="1"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croll: Vertical 8">
            <a:extLst>
              <a:ext uri="{FF2B5EF4-FFF2-40B4-BE49-F238E27FC236}">
                <a16:creationId xmlns:a16="http://schemas.microsoft.com/office/drawing/2014/main" xmlns="" id="{C2B36094-F7E3-4728-8574-A7253833918F}"/>
              </a:ext>
            </a:extLst>
          </p:cNvPr>
          <p:cNvSpPr/>
          <p:nvPr/>
        </p:nvSpPr>
        <p:spPr>
          <a:xfrm>
            <a:off x="191048" y="5270695"/>
            <a:ext cx="1396719" cy="769887"/>
          </a:xfrm>
          <a:prstGeom prst="verticalScroll">
            <a:avLst/>
          </a:prstGeom>
          <a:effectLst>
            <a:glow rad="228600">
              <a:schemeClr val="accent1">
                <a:satMod val="175000"/>
                <a:alpha val="40000"/>
              </a:schemeClr>
            </a:glow>
            <a:outerShdw blurRad="57150" dist="38100" dir="5400000" algn="ctr" rotWithShape="0">
              <a:schemeClr val="accent2">
                <a:shade val="9000"/>
                <a:satMod val="105000"/>
                <a:alpha val="48000"/>
              </a:schemeClr>
            </a:outerShdw>
          </a:effectLst>
          <a:scene3d>
            <a:camera prst="obliqueBottomLeft"/>
            <a:lightRig rig="threePt" dir="t"/>
          </a:scene3d>
        </p:spPr>
        <p:style>
          <a:lnRef idx="1">
            <a:schemeClr val="accent2"/>
          </a:lnRef>
          <a:fillRef idx="3">
            <a:schemeClr val="accent2"/>
          </a:fillRef>
          <a:effectRef idx="2">
            <a:schemeClr val="accent2"/>
          </a:effectRef>
          <a:fontRef idx="minor">
            <a:schemeClr val="lt1"/>
          </a:fontRef>
        </p:style>
        <p:txBody>
          <a:bodyPr rtlCol="0" anchor="ctr"/>
          <a:lstStyle/>
          <a:p>
            <a:pPr algn="ctr"/>
            <a:r>
              <a:rPr lang="ar-IQ" dirty="0"/>
              <a:t> </a:t>
            </a:r>
            <a:r>
              <a:rPr lang="ar-IQ" sz="2400" b="1" dirty="0">
                <a:solidFill>
                  <a:srgbClr val="00B0F0"/>
                </a:solidFill>
              </a:rPr>
              <a:t>2022م</a:t>
            </a:r>
            <a:r>
              <a:rPr lang="ar-IQ" sz="3200" b="1" dirty="0"/>
              <a:t> </a:t>
            </a:r>
            <a:endParaRPr lang="en-US" sz="3200" b="1" dirty="0"/>
          </a:p>
        </p:txBody>
      </p:sp>
      <p:pic>
        <p:nvPicPr>
          <p:cNvPr id="5" name="صورة 4" descr="download.jpeg.jpg"/>
          <p:cNvPicPr>
            <a:picLocks noChangeAspect="1"/>
          </p:cNvPicPr>
          <p:nvPr/>
        </p:nvPicPr>
        <p:blipFill>
          <a:blip r:embed="rId2" cstate="print"/>
          <a:stretch>
            <a:fillRect/>
          </a:stretch>
        </p:blipFill>
        <p:spPr>
          <a:xfrm>
            <a:off x="0" y="0"/>
            <a:ext cx="2143125" cy="2166425"/>
          </a:xfrm>
          <a:prstGeom prst="rect">
            <a:avLst/>
          </a:prstGeom>
          <a:ln>
            <a:noFill/>
          </a:ln>
          <a:effectLst>
            <a:outerShdw blurRad="190500" dist="228600" dir="2700000" algn="ctr">
              <a:srgbClr val="000000">
                <a:alpha val="30000"/>
              </a:srgbClr>
            </a:outerShdw>
            <a:reflection blurRad="6350" stA="50000" endA="295" endPos="92000" dist="101600" dir="5400000" sy="-100000" algn="bl" rotWithShape="0"/>
          </a:effectLst>
          <a:scene3d>
            <a:camera prst="orthographicFront">
              <a:rot lat="0" lon="0" rev="0"/>
            </a:camera>
            <a:lightRig rig="glow" dir="t">
              <a:rot lat="0" lon="0" rev="4800000"/>
            </a:lightRig>
          </a:scene3d>
          <a:sp3d prstMaterial="matte">
            <a:bevelT w="127000" h="63500"/>
          </a:sp3d>
        </p:spPr>
      </p:pic>
      <p:sp>
        <p:nvSpPr>
          <p:cNvPr id="6" name="مستطيل مستدير الزوايا 5"/>
          <p:cNvSpPr/>
          <p:nvPr/>
        </p:nvSpPr>
        <p:spPr>
          <a:xfrm>
            <a:off x="9228406" y="-1"/>
            <a:ext cx="2963593" cy="2166425"/>
          </a:xfrm>
          <a:prstGeom prst="roundRect">
            <a:avLst/>
          </a:prstGeom>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 </a:t>
            </a:r>
            <a:r>
              <a:rPr lang="ar-IQ" b="1" dirty="0">
                <a:solidFill>
                  <a:srgbClr val="00B0F0"/>
                </a:solidFill>
              </a:rPr>
              <a:t>جامعة بغداد </a:t>
            </a:r>
          </a:p>
          <a:p>
            <a:pPr algn="ctr"/>
            <a:r>
              <a:rPr lang="ar-IQ" b="1" dirty="0">
                <a:solidFill>
                  <a:srgbClr val="00B0F0"/>
                </a:solidFill>
              </a:rPr>
              <a:t>كلية التربية البدنية وعلوم الرياضة</a:t>
            </a:r>
          </a:p>
          <a:p>
            <a:pPr algn="ctr"/>
            <a:r>
              <a:rPr lang="ar-IQ" b="1" dirty="0">
                <a:solidFill>
                  <a:srgbClr val="00B0F0"/>
                </a:solidFill>
              </a:rPr>
              <a:t>للبنات</a:t>
            </a:r>
            <a:endParaRPr lang="en-US" b="1" dirty="0">
              <a:solidFill>
                <a:srgbClr val="00B0F0"/>
              </a:solidFill>
            </a:endParaRPr>
          </a:p>
          <a:p>
            <a:pPr algn="ctr"/>
            <a:r>
              <a:rPr lang="ar-IQ" b="1" dirty="0">
                <a:solidFill>
                  <a:srgbClr val="00B0F0"/>
                </a:solidFill>
              </a:rPr>
              <a:t>قسم الدراسات العليا</a:t>
            </a:r>
          </a:p>
          <a:p>
            <a:pPr algn="ctr"/>
            <a:r>
              <a:rPr lang="ar-IQ" b="1" dirty="0">
                <a:solidFill>
                  <a:srgbClr val="00B0F0"/>
                </a:solidFill>
              </a:rPr>
              <a:t>دكتوراه</a:t>
            </a:r>
            <a:endParaRPr lang="en-US" b="1" dirty="0">
              <a:solidFill>
                <a:srgbClr val="00B0F0"/>
              </a:solidFill>
            </a:endParaRPr>
          </a:p>
        </p:txBody>
      </p:sp>
      <p:sp>
        <p:nvSpPr>
          <p:cNvPr id="11" name="مخطط انسيابي: شريط مثقب 10"/>
          <p:cNvSpPr/>
          <p:nvPr/>
        </p:nvSpPr>
        <p:spPr>
          <a:xfrm>
            <a:off x="9353007" y="2814773"/>
            <a:ext cx="2771335" cy="1493989"/>
          </a:xfrm>
          <a:prstGeom prst="flowChartPunchedTape">
            <a:avLst/>
          </a:prstGeom>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sz="2000" b="1" dirty="0">
                <a:solidFill>
                  <a:schemeClr val="bg1"/>
                </a:solidFill>
              </a:rPr>
              <a:t> أ</a:t>
            </a:r>
            <a:r>
              <a:rPr lang="ar-SA" sz="2000" b="1" dirty="0">
                <a:solidFill>
                  <a:schemeClr val="bg1"/>
                </a:solidFill>
              </a:rPr>
              <a:t>عداد</a:t>
            </a:r>
            <a:r>
              <a:rPr lang="ar-IQ" sz="2800" b="1" dirty="0">
                <a:solidFill>
                  <a:schemeClr val="bg1"/>
                </a:solidFill>
              </a:rPr>
              <a:t> </a:t>
            </a:r>
          </a:p>
          <a:p>
            <a:pPr algn="ctr"/>
            <a:r>
              <a:rPr lang="ar-IQ" sz="2800" b="1" dirty="0" smtClean="0">
                <a:solidFill>
                  <a:schemeClr val="bg1"/>
                </a:solidFill>
              </a:rPr>
              <a:t>أ.د.</a:t>
            </a:r>
            <a:r>
              <a:rPr lang="ar-IQ" sz="2800" b="1" dirty="0" err="1" smtClean="0">
                <a:solidFill>
                  <a:schemeClr val="bg1"/>
                </a:solidFill>
              </a:rPr>
              <a:t>اقبال</a:t>
            </a:r>
            <a:r>
              <a:rPr lang="ar-IQ" sz="2800" b="1" dirty="0" smtClean="0">
                <a:solidFill>
                  <a:schemeClr val="bg1"/>
                </a:solidFill>
              </a:rPr>
              <a:t> عبد </a:t>
            </a:r>
            <a:r>
              <a:rPr lang="ar-IQ" sz="2800" b="1" smtClean="0">
                <a:solidFill>
                  <a:schemeClr val="bg1"/>
                </a:solidFill>
              </a:rPr>
              <a:t>الحسين نعمه</a:t>
            </a:r>
            <a:endParaRPr lang="ar-IQ" sz="2800" b="1" dirty="0">
              <a:solidFill>
                <a:schemeClr val="bg1"/>
              </a:solidFill>
            </a:endParaRPr>
          </a:p>
        </p:txBody>
      </p:sp>
      <p:sp>
        <p:nvSpPr>
          <p:cNvPr id="12" name="تمرير عمودي 11"/>
          <p:cNvSpPr/>
          <p:nvPr/>
        </p:nvSpPr>
        <p:spPr>
          <a:xfrm>
            <a:off x="121993" y="5943600"/>
            <a:ext cx="1498989" cy="789709"/>
          </a:xfrm>
          <a:prstGeom prst="verticalScroll">
            <a:avLst/>
          </a:prstGeom>
          <a:effectLst>
            <a:glow rad="228600">
              <a:schemeClr val="accent1">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3">
            <a:schemeClr val="accent2"/>
          </a:fillRef>
          <a:effectRef idx="2">
            <a:schemeClr val="accent2"/>
          </a:effectRef>
          <a:fontRef idx="minor">
            <a:schemeClr val="lt1"/>
          </a:fontRef>
        </p:style>
        <p:txBody>
          <a:bodyPr rtlCol="0" anchor="ctr"/>
          <a:lstStyle/>
          <a:p>
            <a:pPr algn="ctr"/>
            <a:r>
              <a:rPr lang="ar-IQ" dirty="0"/>
              <a:t> </a:t>
            </a:r>
            <a:r>
              <a:rPr lang="ar-IQ" sz="2800" b="1" dirty="0">
                <a:solidFill>
                  <a:srgbClr val="00B0F0"/>
                </a:solidFill>
                <a:latin typeface="Arial" panose="020B0604020202020204" pitchFamily="34" charset="0"/>
                <a:cs typeface="Arial" panose="020B0604020202020204" pitchFamily="34" charset="0"/>
              </a:rPr>
              <a:t>ﮬ</a:t>
            </a:r>
            <a:r>
              <a:rPr lang="en-US" sz="4800" b="1" dirty="0">
                <a:solidFill>
                  <a:srgbClr val="00B0F0"/>
                </a:solidFill>
                <a:latin typeface="Aldhabi" panose="01000000000000000000" pitchFamily="2" charset="-78"/>
                <a:cs typeface="Aldhabi" panose="01000000000000000000" pitchFamily="2" charset="-78"/>
              </a:rPr>
              <a:t>1444 </a:t>
            </a:r>
            <a:endParaRPr lang="en-US" dirty="0">
              <a:solidFill>
                <a:srgbClr val="00B0F0"/>
              </a:solidFill>
            </a:endParaRPr>
          </a:p>
        </p:txBody>
      </p:sp>
      <p:pic>
        <p:nvPicPr>
          <p:cNvPr id="2" name="صورة 1"/>
          <p:cNvPicPr>
            <a:picLocks noChangeAspect="1"/>
          </p:cNvPicPr>
          <p:nvPr/>
        </p:nvPicPr>
        <p:blipFill>
          <a:blip r:embed="rId3">
            <a:extLst>
              <a:ext uri="{BEBA8EAE-BF5A-486C-A8C5-ECC9F3942E4B}">
                <a14:imgProps xmlns:a14="http://schemas.microsoft.com/office/drawing/2010/main" xmlns="">
                  <a14:imgLayer r:embed="rId4">
                    <a14:imgEffect>
                      <a14:sharpenSoften amount="37000"/>
                    </a14:imgEffect>
                    <a14:imgEffect>
                      <a14:saturation sat="254000"/>
                    </a14:imgEffect>
                  </a14:imgLayer>
                </a14:imgProps>
              </a:ext>
              <a:ext uri="{28A0092B-C50C-407E-A947-70E740481C1C}">
                <a14:useLocalDpi xmlns:a14="http://schemas.microsoft.com/office/drawing/2010/main" xmlns="" val="0"/>
              </a:ext>
            </a:extLst>
          </a:blip>
          <a:stretch>
            <a:fillRect/>
          </a:stretch>
        </p:blipFill>
        <p:spPr>
          <a:xfrm>
            <a:off x="2200070" y="0"/>
            <a:ext cx="7085281" cy="6858000"/>
          </a:xfrm>
          <a:prstGeom prst="rect">
            <a:avLst/>
          </a:prstGeom>
        </p:spPr>
      </p:pic>
      <p:sp>
        <p:nvSpPr>
          <p:cNvPr id="3" name="مستطيل 2"/>
          <p:cNvSpPr/>
          <p:nvPr/>
        </p:nvSpPr>
        <p:spPr>
          <a:xfrm>
            <a:off x="2715491" y="2698959"/>
            <a:ext cx="2546499" cy="2108567"/>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1" anchor="ctr"/>
          <a:lstStyle/>
          <a:p>
            <a:pPr algn="ctr"/>
            <a:r>
              <a:rPr lang="en-US" dirty="0"/>
              <a:t> </a:t>
            </a:r>
            <a:endParaRPr lang="ar-IQ" dirty="0"/>
          </a:p>
        </p:txBody>
      </p:sp>
      <p:sp>
        <p:nvSpPr>
          <p:cNvPr id="10" name="مخطط انسيابي: تخزين بالوصول التسلسلي 9"/>
          <p:cNvSpPr/>
          <p:nvPr/>
        </p:nvSpPr>
        <p:spPr>
          <a:xfrm>
            <a:off x="1273889" y="2701944"/>
            <a:ext cx="5721927" cy="2757054"/>
          </a:xfrm>
          <a:prstGeom prst="flowChartMagneticTap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7200" b="1" dirty="0">
                <a:solidFill>
                  <a:schemeClr val="bg2"/>
                </a:solidFill>
              </a:rPr>
              <a:t>ا</a:t>
            </a:r>
            <a:r>
              <a:rPr lang="ar-SA" sz="7200" b="1" dirty="0">
                <a:solidFill>
                  <a:schemeClr val="bg2"/>
                </a:solidFill>
              </a:rPr>
              <a:t>لأهداف في التربية البدنية </a:t>
            </a:r>
            <a:r>
              <a:rPr lang="ar-IQ" sz="1400" dirty="0"/>
              <a:t> </a:t>
            </a:r>
          </a:p>
        </p:txBody>
      </p:sp>
    </p:spTree>
    <p:extLst>
      <p:ext uri="{BB962C8B-B14F-4D97-AF65-F5344CB8AC3E}">
        <p14:creationId xmlns:p14="http://schemas.microsoft.com/office/powerpoint/2010/main" xmlns="" val="3488227865"/>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arn(inVertical)">
                                      <p:cBhvr>
                                        <p:cTn id="1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466109" y="96982"/>
            <a:ext cx="5874327"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4000" b="1" dirty="0"/>
              <a:t>تصنيف بلوم للأهداف السلوكية</a:t>
            </a:r>
          </a:p>
        </p:txBody>
      </p:sp>
      <p:sp>
        <p:nvSpPr>
          <p:cNvPr id="3" name="مستطيل مستدير الزوايا 2"/>
          <p:cNvSpPr/>
          <p:nvPr/>
        </p:nvSpPr>
        <p:spPr>
          <a:xfrm>
            <a:off x="7855529" y="1371600"/>
            <a:ext cx="2632364" cy="91440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r>
              <a:rPr lang="ar-IQ" sz="2800" b="1" dirty="0"/>
              <a:t> المجال المعرفي</a:t>
            </a:r>
            <a:r>
              <a:rPr lang="en-US" sz="2800" b="1" dirty="0"/>
              <a:t> </a:t>
            </a:r>
            <a:endParaRPr lang="ar-IQ" sz="2800" b="1" dirty="0"/>
          </a:p>
        </p:txBody>
      </p:sp>
      <p:sp>
        <p:nvSpPr>
          <p:cNvPr id="4" name="مستطيل مستدير الزوايا 3"/>
          <p:cNvSpPr/>
          <p:nvPr/>
        </p:nvSpPr>
        <p:spPr>
          <a:xfrm>
            <a:off x="9621984" y="2299854"/>
            <a:ext cx="2410691" cy="1925782"/>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r>
              <a:rPr lang="ar-IQ" sz="2800" b="1" dirty="0"/>
              <a:t>المجال الانفعالي</a:t>
            </a:r>
          </a:p>
          <a:p>
            <a:pPr algn="ctr"/>
            <a:r>
              <a:rPr lang="ar-IQ" sz="2800" b="1" dirty="0"/>
              <a:t>(الوجداني) </a:t>
            </a:r>
          </a:p>
        </p:txBody>
      </p:sp>
      <p:sp>
        <p:nvSpPr>
          <p:cNvPr id="5" name="مستطيل مستدير الزوايا 4"/>
          <p:cNvSpPr/>
          <p:nvPr/>
        </p:nvSpPr>
        <p:spPr>
          <a:xfrm>
            <a:off x="8340436" y="5514109"/>
            <a:ext cx="3796145" cy="91440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r>
              <a:rPr lang="ar-IQ" sz="2800" b="1" dirty="0"/>
              <a:t>المجال النفس حركي (مهاري)</a:t>
            </a:r>
          </a:p>
        </p:txBody>
      </p:sp>
      <p:sp>
        <p:nvSpPr>
          <p:cNvPr id="6" name="شكل بيضاوي 5"/>
          <p:cNvSpPr/>
          <p:nvPr/>
        </p:nvSpPr>
        <p:spPr>
          <a:xfrm>
            <a:off x="6331528" y="1371600"/>
            <a:ext cx="15240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3200" b="1" dirty="0">
                <a:solidFill>
                  <a:schemeClr val="bg1"/>
                </a:solidFill>
              </a:rPr>
              <a:t> التذكر</a:t>
            </a:r>
          </a:p>
        </p:txBody>
      </p:sp>
      <p:sp>
        <p:nvSpPr>
          <p:cNvPr id="7" name="شكل بيضاوي 6"/>
          <p:cNvSpPr/>
          <p:nvPr/>
        </p:nvSpPr>
        <p:spPr>
          <a:xfrm>
            <a:off x="1350814" y="3713018"/>
            <a:ext cx="1967349"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dirty="0"/>
              <a:t> </a:t>
            </a:r>
            <a:r>
              <a:rPr lang="ar-IQ" sz="2800" b="1" dirty="0">
                <a:solidFill>
                  <a:schemeClr val="bg1"/>
                </a:solidFill>
              </a:rPr>
              <a:t>التركيب</a:t>
            </a:r>
          </a:p>
        </p:txBody>
      </p:sp>
      <p:sp>
        <p:nvSpPr>
          <p:cNvPr id="8" name="شكل بيضاوي 7"/>
          <p:cNvSpPr/>
          <p:nvPr/>
        </p:nvSpPr>
        <p:spPr>
          <a:xfrm>
            <a:off x="4128654" y="2521528"/>
            <a:ext cx="1565563"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b="1" dirty="0">
                <a:solidFill>
                  <a:schemeClr val="bg1"/>
                </a:solidFill>
              </a:rPr>
              <a:t>التطبيق</a:t>
            </a:r>
          </a:p>
        </p:txBody>
      </p:sp>
      <p:sp>
        <p:nvSpPr>
          <p:cNvPr id="9" name="شكل بيضاوي 8"/>
          <p:cNvSpPr/>
          <p:nvPr/>
        </p:nvSpPr>
        <p:spPr>
          <a:xfrm>
            <a:off x="4953004" y="1766455"/>
            <a:ext cx="1690255"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3200" b="1" dirty="0">
                <a:solidFill>
                  <a:schemeClr val="bg1"/>
                </a:solidFill>
              </a:rPr>
              <a:t> الفهم </a:t>
            </a:r>
          </a:p>
        </p:txBody>
      </p:sp>
      <p:sp>
        <p:nvSpPr>
          <p:cNvPr id="10" name="شكل بيضاوي 9"/>
          <p:cNvSpPr/>
          <p:nvPr/>
        </p:nvSpPr>
        <p:spPr>
          <a:xfrm>
            <a:off x="450268" y="4516582"/>
            <a:ext cx="188422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400" dirty="0"/>
              <a:t> </a:t>
            </a:r>
            <a:r>
              <a:rPr lang="ar-IQ" sz="3200" b="1" dirty="0">
                <a:solidFill>
                  <a:schemeClr val="bg1"/>
                </a:solidFill>
              </a:rPr>
              <a:t>التقويم</a:t>
            </a:r>
          </a:p>
        </p:txBody>
      </p:sp>
      <p:sp>
        <p:nvSpPr>
          <p:cNvPr id="11" name="شكل بيضاوي 10"/>
          <p:cNvSpPr/>
          <p:nvPr/>
        </p:nvSpPr>
        <p:spPr>
          <a:xfrm>
            <a:off x="2812471" y="3117273"/>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b="1" dirty="0">
                <a:solidFill>
                  <a:schemeClr val="bg1"/>
                </a:solidFill>
              </a:rPr>
              <a:t> التحليل</a:t>
            </a:r>
          </a:p>
        </p:txBody>
      </p:sp>
      <p:sp>
        <p:nvSpPr>
          <p:cNvPr id="12" name="مستطيل مخدوش من كلا الطرفين 11"/>
          <p:cNvSpPr/>
          <p:nvPr/>
        </p:nvSpPr>
        <p:spPr>
          <a:xfrm>
            <a:off x="7661564" y="3713018"/>
            <a:ext cx="1960420" cy="914400"/>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3200" b="1" dirty="0"/>
              <a:t>استقبال</a:t>
            </a:r>
          </a:p>
        </p:txBody>
      </p:sp>
      <p:sp>
        <p:nvSpPr>
          <p:cNvPr id="13" name="مستطيل مخدوش من كلا الطرفين 12"/>
          <p:cNvSpPr/>
          <p:nvPr/>
        </p:nvSpPr>
        <p:spPr>
          <a:xfrm>
            <a:off x="6123708" y="3851564"/>
            <a:ext cx="1343887" cy="914400"/>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400" b="1" dirty="0"/>
              <a:t>الاستجابة</a:t>
            </a:r>
          </a:p>
        </p:txBody>
      </p:sp>
      <p:sp>
        <p:nvSpPr>
          <p:cNvPr id="14" name="مستطيل مخدوش من كلا الطرفين 13"/>
          <p:cNvSpPr/>
          <p:nvPr/>
        </p:nvSpPr>
        <p:spPr>
          <a:xfrm>
            <a:off x="4218708" y="4371110"/>
            <a:ext cx="1856509" cy="914400"/>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b="1" dirty="0"/>
              <a:t>التعبير(تقييم القيم)</a:t>
            </a:r>
          </a:p>
        </p:txBody>
      </p:sp>
      <p:sp>
        <p:nvSpPr>
          <p:cNvPr id="15" name="مستطيل مخدوش من كلا الطرفين 14"/>
          <p:cNvSpPr/>
          <p:nvPr/>
        </p:nvSpPr>
        <p:spPr>
          <a:xfrm>
            <a:off x="2715491" y="5022273"/>
            <a:ext cx="1517072" cy="914400"/>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b="1" dirty="0"/>
              <a:t>التنظيم</a:t>
            </a:r>
          </a:p>
        </p:txBody>
      </p:sp>
      <p:sp>
        <p:nvSpPr>
          <p:cNvPr id="16" name="مستطيل مخدوش من كلا الطرفين 15"/>
          <p:cNvSpPr/>
          <p:nvPr/>
        </p:nvSpPr>
        <p:spPr>
          <a:xfrm>
            <a:off x="914399" y="5735782"/>
            <a:ext cx="1801091" cy="914400"/>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400" b="1" dirty="0"/>
              <a:t>التمييز</a:t>
            </a:r>
          </a:p>
        </p:txBody>
      </p:sp>
    </p:spTree>
    <p:extLst>
      <p:ext uri="{BB962C8B-B14F-4D97-AF65-F5344CB8AC3E}">
        <p14:creationId xmlns:p14="http://schemas.microsoft.com/office/powerpoint/2010/main" xmlns="" val="1513620295"/>
      </p:ext>
    </p:extLst>
  </p:cSld>
  <p:clrMapOvr>
    <a:masterClrMapping/>
  </p:clrMapOvr>
  <p:transition spd="slow">
    <p:comb/>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40327" y="182986"/>
            <a:ext cx="9850582" cy="4401205"/>
          </a:xfrm>
          <a:prstGeom prst="rect">
            <a:avLst/>
          </a:prstGeom>
        </p:spPr>
        <p:txBody>
          <a:bodyPr wrap="square">
            <a:spAutoFit/>
          </a:bodyPr>
          <a:lstStyle/>
          <a:p>
            <a:pPr algn="r"/>
            <a:r>
              <a:rPr lang="ar-IQ" sz="2800" b="1" dirty="0">
                <a:solidFill>
                  <a:schemeClr val="bg1"/>
                </a:solidFill>
              </a:rPr>
              <a:t>ثانيا: المجال الوجداني (الأهداف الوجدانية)</a:t>
            </a:r>
            <a:endParaRPr lang="en-US" sz="2800" b="1" dirty="0">
              <a:solidFill>
                <a:schemeClr val="bg1"/>
              </a:solidFill>
            </a:endParaRPr>
          </a:p>
          <a:p>
            <a:pPr algn="r"/>
            <a:r>
              <a:rPr lang="ar-IQ" sz="2800" b="1" dirty="0"/>
              <a:t>هذا المجال لا يمكن فصله عن المجال المعرفي، لأن عواطفنا وأحاسيسنا مرتبطة ارتباطا وثيقة بين ما نقرأه أو نسمعه، فإننا نتقرب من نحب وننفر عن من لا نعجب به، يتضمن المجال الوجداني المشاعر والميول والصفات بأساليب كثيرة منها الآتي:</a:t>
            </a:r>
          </a:p>
          <a:p>
            <a:pPr algn="r"/>
            <a:r>
              <a:rPr lang="ar-IQ" sz="2800" b="1" dirty="0"/>
              <a:t>	أ-الأسلوب اللفظي المباشر والأسلوب اللفظي الغير مباشر.</a:t>
            </a:r>
          </a:p>
          <a:p>
            <a:pPr algn="r"/>
            <a:r>
              <a:rPr lang="ar-IQ" sz="2800" b="1" dirty="0"/>
              <a:t> ب- يتكون من التكامل ما بين الإدراك والصورة الذهنية التي توضح لنا عواطف ومشاعر الإفراد اتجاه موضوع معين.</a:t>
            </a:r>
          </a:p>
          <a:p>
            <a:pPr algn="r"/>
            <a:r>
              <a:rPr lang="ar-IQ" sz="2800" b="1" dirty="0"/>
              <a:t> ج- </a:t>
            </a:r>
            <a:r>
              <a:rPr lang="ar-IQ" sz="2800" b="1" dirty="0" err="1"/>
              <a:t>ان</a:t>
            </a:r>
            <a:r>
              <a:rPr lang="ar-IQ" sz="2800" b="1" dirty="0"/>
              <a:t> الهدف من المادة الدراسية هو إيصال المعلومات والبيانات إلى الطلبة لإحداث حالة التأثير العاطفي الانفعالي من أجل تقبلهم لهذه المعلومات، إن هذه الأهداف تصف تغييرات في المشاعر والاهتمامات والاتجاهات والقيم وتطوير تقيم حركة في الحكم</a:t>
            </a:r>
          </a:p>
        </p:txBody>
      </p:sp>
      <p:sp>
        <p:nvSpPr>
          <p:cNvPr id="3" name="مستطيل 2"/>
          <p:cNvSpPr/>
          <p:nvPr/>
        </p:nvSpPr>
        <p:spPr>
          <a:xfrm>
            <a:off x="2327564" y="4487209"/>
            <a:ext cx="9864436" cy="2062103"/>
          </a:xfrm>
          <a:prstGeom prst="rect">
            <a:avLst/>
          </a:prstGeom>
        </p:spPr>
        <p:txBody>
          <a:bodyPr wrap="square">
            <a:spAutoFit/>
          </a:bodyPr>
          <a:lstStyle/>
          <a:p>
            <a:pPr algn="ctr"/>
            <a:r>
              <a:rPr lang="ar-IQ" sz="3200" b="1" dirty="0">
                <a:solidFill>
                  <a:schemeClr val="bg1"/>
                </a:solidFill>
              </a:rPr>
              <a:t>من الأهداف السلوكية الوجدانية</a:t>
            </a:r>
          </a:p>
          <a:p>
            <a:pPr algn="r"/>
            <a:r>
              <a:rPr lang="ar-IQ" sz="3200" b="1" dirty="0">
                <a:solidFill>
                  <a:schemeClr val="bg1"/>
                </a:solidFill>
              </a:rPr>
              <a:t>•	يصف الطالب دور تكنولوجيا التعليم في التربية البدنية .</a:t>
            </a:r>
          </a:p>
          <a:p>
            <a:pPr algn="r"/>
            <a:r>
              <a:rPr lang="ar-IQ" sz="3200" b="1" dirty="0">
                <a:solidFill>
                  <a:schemeClr val="bg1"/>
                </a:solidFill>
              </a:rPr>
              <a:t>•	 تتعلق بالمشاعر والأحاسيس والعواطف والحزن والحب والكراهية وغيرها .</a:t>
            </a:r>
          </a:p>
        </p:txBody>
      </p:sp>
    </p:spTree>
    <p:extLst>
      <p:ext uri="{BB962C8B-B14F-4D97-AF65-F5344CB8AC3E}">
        <p14:creationId xmlns:p14="http://schemas.microsoft.com/office/powerpoint/2010/main" xmlns="" val="218577604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fracture"/>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0837" y="404567"/>
            <a:ext cx="11762508" cy="5570756"/>
          </a:xfrm>
          <a:prstGeom prst="rect">
            <a:avLst/>
          </a:prstGeom>
          <a:solidFill>
            <a:schemeClr val="accent3">
              <a:lumMod val="20000"/>
              <a:lumOff val="80000"/>
            </a:schemeClr>
          </a:solidFill>
        </p:spPr>
        <p:txBody>
          <a:bodyPr wrap="square">
            <a:spAutoFit/>
          </a:bodyPr>
          <a:lstStyle/>
          <a:p>
            <a:pPr algn="ctr"/>
            <a:r>
              <a:rPr lang="ar-IQ" sz="3200" b="1" dirty="0">
                <a:solidFill>
                  <a:srgbClr val="C00000"/>
                </a:solidFill>
              </a:rPr>
              <a:t>ثالثا: المجال المهاري (النفس - حركي)</a:t>
            </a:r>
            <a:endParaRPr lang="en-US" sz="3600" b="1" dirty="0">
              <a:solidFill>
                <a:srgbClr val="C00000"/>
              </a:solidFill>
            </a:endParaRPr>
          </a:p>
          <a:p>
            <a:pPr algn="r"/>
            <a:r>
              <a:rPr lang="ar-IQ" sz="3600" b="1" dirty="0">
                <a:solidFill>
                  <a:schemeClr val="bg1"/>
                </a:solidFill>
              </a:rPr>
              <a:t>يتضمن هذا المجال المهارات الحركية وأفضل ترابط ممكن بين حركات العضلات وأجزاء الجسم المختلفة، ولهذا المجال خمس مستويات وفق تصنيف </a:t>
            </a:r>
            <a:r>
              <a:rPr lang="ar-IQ" sz="3600" b="1" dirty="0" err="1">
                <a:solidFill>
                  <a:schemeClr val="bg1"/>
                </a:solidFill>
              </a:rPr>
              <a:t>سمسن</a:t>
            </a:r>
            <a:r>
              <a:rPr lang="ar-IQ" sz="3600" b="1" dirty="0">
                <a:solidFill>
                  <a:schemeClr val="bg1"/>
                </a:solidFill>
              </a:rPr>
              <a:t>، ولا يمكن فصل المجال المهاري عن المعرفي والوجداني ذلك لكونها مرتبطة ببعضها ارتباطا وثيقا، فمن يرغب بأداء مهارة ما يجب أولا أن يسال نفسه، هل تعرف؟ هل ترغب؟ هل تستطيع؟ والإجابات عن هذه الأسئلة يجب أن تكون </a:t>
            </a:r>
            <a:r>
              <a:rPr lang="ar-IQ" sz="3600" b="1" dirty="0" err="1">
                <a:solidFill>
                  <a:schemeClr val="bg1"/>
                </a:solidFill>
              </a:rPr>
              <a:t>ايجابية</a:t>
            </a:r>
            <a:r>
              <a:rPr lang="ar-IQ" sz="3600" b="1" dirty="0">
                <a:solidFill>
                  <a:schemeClr val="bg1"/>
                </a:solidFill>
              </a:rPr>
              <a:t> بكلمة واحدة فقط هي نعم، إذ يعني السؤال الأول المعرفة النظرية أساسيات المهارة، ويعني السؤال الثاني الرغبة الوجدانية أو الميل لأدائها، في حين يعني الثالث القدرة العينية على أدائها أو امتلاك المهارة، من الأفعال المستخدمة في هذا المجال (يختار، يربط، يميز).</a:t>
            </a:r>
          </a:p>
        </p:txBody>
      </p:sp>
    </p:spTree>
    <p:extLst>
      <p:ext uri="{BB962C8B-B14F-4D97-AF65-F5344CB8AC3E}">
        <p14:creationId xmlns:p14="http://schemas.microsoft.com/office/powerpoint/2010/main" xmlns="" val="924365838"/>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2840183" y="833643"/>
            <a:ext cx="6307182" cy="646331"/>
          </a:xfrm>
          <a:prstGeom prst="rect">
            <a:avLst/>
          </a:prstGeom>
        </p:spPr>
        <p:txBody>
          <a:bodyPr wrap="square">
            <a:spAutoFit/>
          </a:bodyPr>
          <a:lstStyle/>
          <a:p>
            <a:pPr algn="ctr"/>
            <a:r>
              <a:rPr lang="ar-IQ" sz="3600" b="1" dirty="0"/>
              <a:t>يتكون هذا المجال من سبعة مستويات </a:t>
            </a:r>
          </a:p>
        </p:txBody>
      </p:sp>
      <p:sp>
        <p:nvSpPr>
          <p:cNvPr id="6" name="مخطط انسيابي: شريط مثقب 5"/>
          <p:cNvSpPr/>
          <p:nvPr/>
        </p:nvSpPr>
        <p:spPr>
          <a:xfrm>
            <a:off x="7273636" y="2244436"/>
            <a:ext cx="3976255" cy="804672"/>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400" b="1" dirty="0"/>
              <a:t> مستوى الأدراك الحسي( الملاحظة)</a:t>
            </a:r>
          </a:p>
        </p:txBody>
      </p:sp>
      <p:sp>
        <p:nvSpPr>
          <p:cNvPr id="7" name="مخطط انسيابي: شريط مثقب 6"/>
          <p:cNvSpPr/>
          <p:nvPr/>
        </p:nvSpPr>
        <p:spPr>
          <a:xfrm>
            <a:off x="7675418" y="3200400"/>
            <a:ext cx="4225636" cy="804672"/>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b="1" dirty="0"/>
              <a:t> مستوى التهيئة (الميل الاستعداد</a:t>
            </a:r>
          </a:p>
        </p:txBody>
      </p:sp>
      <p:sp>
        <p:nvSpPr>
          <p:cNvPr id="8" name="مخطط انسيابي: شريط مثقب 7"/>
          <p:cNvSpPr/>
          <p:nvPr/>
        </p:nvSpPr>
        <p:spPr>
          <a:xfrm>
            <a:off x="7980219" y="4073236"/>
            <a:ext cx="3768436" cy="804672"/>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b="1" dirty="0"/>
              <a:t>مستوى الاستجابة الموجهة </a:t>
            </a:r>
          </a:p>
        </p:txBody>
      </p:sp>
      <p:sp>
        <p:nvSpPr>
          <p:cNvPr id="9" name="مخطط انسيابي: شريط مثقب 8"/>
          <p:cNvSpPr/>
          <p:nvPr/>
        </p:nvSpPr>
        <p:spPr>
          <a:xfrm>
            <a:off x="7467601" y="4809744"/>
            <a:ext cx="4239490" cy="804672"/>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b="1" dirty="0"/>
              <a:t>مستوى الاستجابة الحركية (الآلية) </a:t>
            </a:r>
          </a:p>
        </p:txBody>
      </p:sp>
      <p:sp>
        <p:nvSpPr>
          <p:cNvPr id="10" name="مخطط انسيابي: شريط مثقب 9"/>
          <p:cNvSpPr/>
          <p:nvPr/>
        </p:nvSpPr>
        <p:spPr>
          <a:xfrm>
            <a:off x="7675418" y="5614416"/>
            <a:ext cx="4031673" cy="804672"/>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400" b="1" dirty="0"/>
              <a:t>مستوى الاستجابة المعقدة (الإتقان) </a:t>
            </a:r>
          </a:p>
        </p:txBody>
      </p:sp>
      <p:sp>
        <p:nvSpPr>
          <p:cNvPr id="11" name="مخطط انسيابي: شريط مثقب 10"/>
          <p:cNvSpPr/>
          <p:nvPr/>
        </p:nvSpPr>
        <p:spPr>
          <a:xfrm>
            <a:off x="110838" y="6016752"/>
            <a:ext cx="3616033" cy="804672"/>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3200" b="1" dirty="0"/>
              <a:t>مستوى الأصالة والإبداع </a:t>
            </a:r>
          </a:p>
        </p:txBody>
      </p:sp>
      <p:sp>
        <p:nvSpPr>
          <p:cNvPr id="12" name="مخطط انسيابي: شريط مثقب 11"/>
          <p:cNvSpPr/>
          <p:nvPr/>
        </p:nvSpPr>
        <p:spPr>
          <a:xfrm>
            <a:off x="4010892" y="5948588"/>
            <a:ext cx="3456709" cy="804672"/>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b="1" dirty="0"/>
              <a:t>مستوى التكيف والتعديل </a:t>
            </a:r>
          </a:p>
        </p:txBody>
      </p:sp>
      <p:pic>
        <p:nvPicPr>
          <p:cNvPr id="13" name="صورة 1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4800" y="2244436"/>
            <a:ext cx="6927272" cy="3704151"/>
          </a:xfrm>
          <a:prstGeom prst="rect">
            <a:avLst/>
          </a:prstGeom>
        </p:spPr>
      </p:pic>
    </p:spTree>
    <p:extLst>
      <p:ext uri="{BB962C8B-B14F-4D97-AF65-F5344CB8AC3E}">
        <p14:creationId xmlns:p14="http://schemas.microsoft.com/office/powerpoint/2010/main" xmlns="" val="3571794787"/>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نفجار 1 1"/>
          <p:cNvSpPr/>
          <p:nvPr/>
        </p:nvSpPr>
        <p:spPr>
          <a:xfrm>
            <a:off x="9185563" y="0"/>
            <a:ext cx="3006437" cy="1648691"/>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dirty="0"/>
              <a:t> </a:t>
            </a:r>
            <a:r>
              <a:rPr lang="ar-IQ" sz="40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الأهداف</a:t>
            </a:r>
          </a:p>
        </p:txBody>
      </p:sp>
      <p:sp>
        <p:nvSpPr>
          <p:cNvPr id="3" name="مستطيل 2"/>
          <p:cNvSpPr/>
          <p:nvPr/>
        </p:nvSpPr>
        <p:spPr>
          <a:xfrm>
            <a:off x="692727" y="404521"/>
            <a:ext cx="9144000" cy="6001643"/>
          </a:xfrm>
          <a:prstGeom prst="rect">
            <a:avLst/>
          </a:prstGeom>
        </p:spPr>
        <p:txBody>
          <a:bodyPr wrap="square">
            <a:spAutoFit/>
          </a:bodyPr>
          <a:lstStyle/>
          <a:p>
            <a:pPr algn="r"/>
            <a:r>
              <a:rPr lang="ar-IQ" sz="3200" b="1" dirty="0"/>
              <a:t>1-التغيرات المنتظرة في سلوك المتعلم نتيجة ممارسته لخبرات مخططة.</a:t>
            </a:r>
          </a:p>
          <a:p>
            <a:pPr algn="r"/>
            <a:r>
              <a:rPr lang="ar-IQ" sz="3200" b="1" dirty="0"/>
              <a:t>•	2-عرفها (بسام عمر غانم) إنها حصيلة لعملية التعليم والتعلم مبلورة في سلوك، وهي النتاج النهائي لعملية التعليم والتعلم كما يبدو في أداء قابل للملاحظة.</a:t>
            </a:r>
          </a:p>
          <a:p>
            <a:pPr algn="r"/>
            <a:r>
              <a:rPr lang="ar-IQ" sz="3200" b="1" dirty="0"/>
              <a:t>•	3-عبارات تصل الأداء المتوقع بعد أن يصبح المتعلم قادرا على أدائه بعد الانتهاء من الدراسة لبرنامج معين.</a:t>
            </a:r>
          </a:p>
          <a:p>
            <a:pPr algn="r"/>
            <a:r>
              <a:rPr lang="ar-IQ" sz="3200" b="1" dirty="0"/>
              <a:t>•	4-هي عملية مقصودة مخططة تهدف إلى إحداث تغيرات مرغوب فيها من سلوكيات الطلبة، وتمثل المكانة الأساسية في العلمية التربوية التعليمية العلمية)، وتعد المقاصد أو الغايات الطويلة الأمد، ومن خصائصها أنها شديدة التجريد والعمومية والشمولية، وهي وصف للمحصلة النهائية للتربية في مرحلة تعليمية ما. </a:t>
            </a:r>
          </a:p>
        </p:txBody>
      </p:sp>
    </p:spTree>
    <p:extLst>
      <p:ext uri="{BB962C8B-B14F-4D97-AF65-F5344CB8AC3E}">
        <p14:creationId xmlns:p14="http://schemas.microsoft.com/office/powerpoint/2010/main" xmlns="" val="377779638"/>
      </p:ext>
    </p:extLst>
  </p:cSld>
  <p:clrMapOvr>
    <a:masterClrMapping/>
  </p:clrMapOvr>
  <mc:AlternateContent xmlns:mc="http://schemas.openxmlformats.org/markup-compatibility/2006">
    <mc:Choice xmlns:p14="http://schemas.microsoft.com/office/powerpoint/2010/main" xmlns="" Requires="p14">
      <p:transition spd="slow" p14:dur="3000">
        <p14:shred/>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798617" y="152400"/>
            <a:ext cx="5597237"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dirty="0"/>
              <a:t> </a:t>
            </a:r>
            <a:r>
              <a:rPr lang="ar-IQ" sz="4400" b="1" dirty="0"/>
              <a:t>تصنيفات الأهداف</a:t>
            </a:r>
            <a:endParaRPr lang="ar-IQ" b="1" dirty="0"/>
          </a:p>
        </p:txBody>
      </p:sp>
      <p:sp>
        <p:nvSpPr>
          <p:cNvPr id="3" name="مستطيل 2"/>
          <p:cNvSpPr/>
          <p:nvPr/>
        </p:nvSpPr>
        <p:spPr>
          <a:xfrm>
            <a:off x="8395854" y="910158"/>
            <a:ext cx="3634328" cy="523220"/>
          </a:xfrm>
          <a:prstGeom prst="rect">
            <a:avLst/>
          </a:prstGeom>
        </p:spPr>
        <p:txBody>
          <a:bodyPr wrap="none">
            <a:spAutoFit/>
          </a:bodyPr>
          <a:lstStyle/>
          <a:p>
            <a:r>
              <a:rPr lang="ar-IQ" sz="2800" b="1" dirty="0" err="1"/>
              <a:t>اولا</a:t>
            </a:r>
            <a:r>
              <a:rPr lang="ar-IQ" sz="2800" b="1" dirty="0"/>
              <a:t>: الأهداف التربوية العامة:</a:t>
            </a:r>
          </a:p>
        </p:txBody>
      </p:sp>
      <p:sp>
        <p:nvSpPr>
          <p:cNvPr id="6" name="مستطيل 5"/>
          <p:cNvSpPr/>
          <p:nvPr/>
        </p:nvSpPr>
        <p:spPr>
          <a:xfrm>
            <a:off x="-158583" y="1343799"/>
            <a:ext cx="11257216" cy="1077218"/>
          </a:xfrm>
          <a:prstGeom prst="rect">
            <a:avLst/>
          </a:prstGeom>
        </p:spPr>
        <p:txBody>
          <a:bodyPr wrap="square">
            <a:spAutoFit/>
          </a:bodyPr>
          <a:lstStyle/>
          <a:p>
            <a:pPr algn="r"/>
            <a:r>
              <a:rPr lang="ar-IQ" sz="3200" b="1" dirty="0">
                <a:solidFill>
                  <a:schemeClr val="bg1"/>
                </a:solidFill>
              </a:rPr>
              <a:t>هي أهداف واسعة تصاغ بعبارات غير محددة وتكون طويلة المدى، أي تحتاج إلى وقت طويل لتحقيقها قد يكون فصلا دراسيا أو سنة دراسية أو مرحلة تعليمية.</a:t>
            </a:r>
          </a:p>
        </p:txBody>
      </p:sp>
      <p:sp>
        <p:nvSpPr>
          <p:cNvPr id="7" name="مستطيل 6"/>
          <p:cNvSpPr/>
          <p:nvPr/>
        </p:nvSpPr>
        <p:spPr>
          <a:xfrm>
            <a:off x="886692" y="2787595"/>
            <a:ext cx="10973941" cy="3970318"/>
          </a:xfrm>
          <a:prstGeom prst="rect">
            <a:avLst/>
          </a:prstGeom>
        </p:spPr>
        <p:txBody>
          <a:bodyPr wrap="square">
            <a:spAutoFit/>
          </a:bodyPr>
          <a:lstStyle/>
          <a:p>
            <a:pPr algn="r"/>
            <a:r>
              <a:rPr lang="ar-IQ" dirty="0"/>
              <a:t> </a:t>
            </a:r>
            <a:r>
              <a:rPr lang="ar-IQ" sz="2800" b="1" dirty="0"/>
              <a:t>1. إعداد المواطن القادر على الإسهام في بناء الأمة القوية المتطورة.</a:t>
            </a:r>
          </a:p>
          <a:p>
            <a:pPr algn="r"/>
            <a:r>
              <a:rPr lang="ar-IQ" sz="2800" b="1" dirty="0"/>
              <a:t>2. تعمل المؤسسات التربوية على نمو الفرد نموا متكاملا.</a:t>
            </a:r>
          </a:p>
          <a:p>
            <a:pPr algn="r"/>
            <a:r>
              <a:rPr lang="ar-IQ" sz="2800" b="1" dirty="0"/>
              <a:t>3. تعزيز وتنمية القيم الدينية لدى المواطنين.</a:t>
            </a:r>
          </a:p>
          <a:p>
            <a:pPr algn="r"/>
            <a:r>
              <a:rPr lang="ar-IQ" sz="2800" b="1" dirty="0"/>
              <a:t>4. تعمل المؤسسات التربوية على تعزيز مفهوم الديمقراطية لدى الأفراد فكرا وممارسة. </a:t>
            </a:r>
          </a:p>
          <a:p>
            <a:pPr algn="r"/>
            <a:r>
              <a:rPr lang="ar-IQ" sz="2800" b="1" dirty="0"/>
              <a:t>5- العمل على تنمية الأسلوب العلمي نظرية وتطبيقية، بتوفير الكتب المنهجية والوسائل التعليمية المناسبة وتهيئة الملاكات التدريسية القادرة على القيام بذلك.</a:t>
            </a:r>
          </a:p>
          <a:p>
            <a:pPr algn="r"/>
            <a:r>
              <a:rPr lang="ar-IQ" sz="2800" b="1" dirty="0"/>
              <a:t> 6- العمل على تلبية حاجات المجتمع ومتطلبات سوق العمل.</a:t>
            </a:r>
          </a:p>
          <a:p>
            <a:pPr algn="r"/>
            <a:r>
              <a:rPr lang="ar-IQ" sz="2800" b="1" dirty="0"/>
              <a:t>7. ترسيخ القيم الأصلية.</a:t>
            </a:r>
          </a:p>
          <a:p>
            <a:pPr algn="r"/>
            <a:r>
              <a:rPr lang="ar-IQ" sz="2800" b="1" dirty="0"/>
              <a:t>8. تحقيق الأهداف الاقتصادية والسياسية والاجتماعية والثقافية في المجتمع المعاصر</a:t>
            </a:r>
            <a:r>
              <a:rPr lang="ar-IQ" dirty="0"/>
              <a:t>.</a:t>
            </a:r>
          </a:p>
        </p:txBody>
      </p:sp>
      <p:sp>
        <p:nvSpPr>
          <p:cNvPr id="8" name="مستطيل 7"/>
          <p:cNvSpPr/>
          <p:nvPr/>
        </p:nvSpPr>
        <p:spPr>
          <a:xfrm>
            <a:off x="471056" y="2421017"/>
            <a:ext cx="2563090" cy="1458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b="1" dirty="0">
                <a:solidFill>
                  <a:schemeClr val="bg1"/>
                </a:solidFill>
              </a:rPr>
              <a:t> خصائص الأهداف</a:t>
            </a:r>
          </a:p>
        </p:txBody>
      </p:sp>
    </p:spTree>
    <p:extLst>
      <p:ext uri="{BB962C8B-B14F-4D97-AF65-F5344CB8AC3E}">
        <p14:creationId xmlns:p14="http://schemas.microsoft.com/office/powerpoint/2010/main" xmlns="" val="1573625211"/>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شكل بيضاوي 4"/>
          <p:cNvSpPr/>
          <p:nvPr/>
        </p:nvSpPr>
        <p:spPr>
          <a:xfrm>
            <a:off x="4246417" y="0"/>
            <a:ext cx="3255819" cy="10945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400" b="1" dirty="0"/>
              <a:t> مستويات الأهداف</a:t>
            </a:r>
          </a:p>
        </p:txBody>
      </p:sp>
      <p:sp>
        <p:nvSpPr>
          <p:cNvPr id="6" name="مستطيل 5"/>
          <p:cNvSpPr/>
          <p:nvPr/>
        </p:nvSpPr>
        <p:spPr>
          <a:xfrm>
            <a:off x="304798" y="1094509"/>
            <a:ext cx="11139055" cy="5693866"/>
          </a:xfrm>
          <a:prstGeom prst="rect">
            <a:avLst/>
          </a:prstGeom>
        </p:spPr>
        <p:txBody>
          <a:bodyPr wrap="square">
            <a:spAutoFit/>
          </a:bodyPr>
          <a:lstStyle/>
          <a:p>
            <a:pPr algn="r"/>
            <a:r>
              <a:rPr lang="ar-IQ" sz="3200" b="1" dirty="0"/>
              <a:t>هي الأهداف التي يتم اشتقاقها مباشرة من تلك المصادر، وتميز بدرجة عالية من التجريد والتحضير، إذ أنها تمثل أطار عاما للعمل التربوي.</a:t>
            </a:r>
          </a:p>
          <a:p>
            <a:pPr algn="r"/>
            <a:r>
              <a:rPr lang="ar-IQ" sz="3200" b="1" dirty="0"/>
              <a:t>تتميز هذه الأهداف بالعمومية والتجريد، ويحتاج تحقيقها </a:t>
            </a:r>
            <a:r>
              <a:rPr lang="ar-IQ" sz="3200" b="1" dirty="0" err="1"/>
              <a:t>الى</a:t>
            </a:r>
            <a:r>
              <a:rPr lang="ar-IQ" sz="3200" b="1" dirty="0"/>
              <a:t> عدد كبير من السنوات فضلا عن أن تحقيقها يحتاج </a:t>
            </a:r>
            <a:r>
              <a:rPr lang="ar-IQ" sz="3200" b="1" dirty="0" err="1"/>
              <a:t>الى</a:t>
            </a:r>
            <a:r>
              <a:rPr lang="ar-IQ" sz="3200" b="1" dirty="0"/>
              <a:t> جهد متواصل وتعاون بين المؤسسات الاجتماعية كافة والمدرسة، وبعد تحديد الأهداف العامة، يتم تحليلها والتعرف على مكوناتها لتحديد صلاحية كل منها لمرحلة تعليمية، وبعد تحديد أهداف المراحل التعليمية، تجري عملية تحليل أخرى في إطار كل مرحلة تعليمية لتحديد أهداف الصفوف الدراسية وأهداف المناهج.</a:t>
            </a:r>
          </a:p>
          <a:p>
            <a:pPr algn="ctr"/>
            <a:r>
              <a:rPr lang="ar-IQ" sz="3200" b="1" dirty="0">
                <a:solidFill>
                  <a:schemeClr val="bg1"/>
                </a:solidFill>
              </a:rPr>
              <a:t>من أمثلة الأهداف العامة: </a:t>
            </a:r>
          </a:p>
          <a:p>
            <a:pPr algn="ctr"/>
            <a:r>
              <a:rPr lang="ar-IQ" sz="3200" b="1" dirty="0">
                <a:solidFill>
                  <a:schemeClr val="bg1"/>
                </a:solidFill>
              </a:rPr>
              <a:t>•	ترسيخ القيم الأخلاقية في نفوس الأفراد.</a:t>
            </a:r>
          </a:p>
          <a:p>
            <a:pPr algn="ctr"/>
            <a:r>
              <a:rPr lang="ar-IQ" sz="4000" dirty="0">
                <a:solidFill>
                  <a:schemeClr val="bg1"/>
                </a:solidFill>
              </a:rPr>
              <a:t>•</a:t>
            </a:r>
            <a:r>
              <a:rPr lang="ar-IQ" sz="4400" b="1" dirty="0">
                <a:solidFill>
                  <a:schemeClr val="bg1"/>
                </a:solidFill>
              </a:rPr>
              <a:t>	</a:t>
            </a:r>
            <a:r>
              <a:rPr lang="ar-IQ" sz="2800" b="1" dirty="0">
                <a:solidFill>
                  <a:schemeClr val="bg1"/>
                </a:solidFill>
              </a:rPr>
              <a:t>اعداد المواطن الصالح</a:t>
            </a:r>
            <a:r>
              <a:rPr lang="ar-IQ" sz="2400" dirty="0"/>
              <a:t>.</a:t>
            </a:r>
          </a:p>
        </p:txBody>
      </p:sp>
    </p:spTree>
    <p:extLst>
      <p:ext uri="{BB962C8B-B14F-4D97-AF65-F5344CB8AC3E}">
        <p14:creationId xmlns:p14="http://schemas.microsoft.com/office/powerpoint/2010/main" xmlns="" val="640020434"/>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stretch>
            <a:fillRect/>
          </a:stretch>
        </p:blipFill>
        <p:spPr>
          <a:xfrm>
            <a:off x="6367372" y="366281"/>
            <a:ext cx="4084674" cy="749873"/>
          </a:xfrm>
          <a:prstGeom prst="rect">
            <a:avLst/>
          </a:prstGeom>
        </p:spPr>
      </p:pic>
      <p:pic>
        <p:nvPicPr>
          <p:cNvPr id="3" name="صورة 2"/>
          <p:cNvPicPr>
            <a:picLocks noChangeAspect="1"/>
          </p:cNvPicPr>
          <p:nvPr/>
        </p:nvPicPr>
        <p:blipFill>
          <a:blip r:embed="rId3"/>
          <a:stretch>
            <a:fillRect/>
          </a:stretch>
        </p:blipFill>
        <p:spPr>
          <a:xfrm>
            <a:off x="7213023" y="3779276"/>
            <a:ext cx="4444369" cy="646232"/>
          </a:xfrm>
          <a:prstGeom prst="rect">
            <a:avLst/>
          </a:prstGeom>
        </p:spPr>
      </p:pic>
      <p:sp>
        <p:nvSpPr>
          <p:cNvPr id="4" name="مستطيل 3"/>
          <p:cNvSpPr/>
          <p:nvPr/>
        </p:nvSpPr>
        <p:spPr>
          <a:xfrm>
            <a:off x="304800" y="916954"/>
            <a:ext cx="9622243" cy="2862322"/>
          </a:xfrm>
          <a:prstGeom prst="rect">
            <a:avLst/>
          </a:prstGeom>
        </p:spPr>
        <p:txBody>
          <a:bodyPr wrap="square">
            <a:spAutoFit/>
          </a:bodyPr>
          <a:lstStyle/>
          <a:p>
            <a:pPr algn="r"/>
            <a:r>
              <a:rPr lang="ar-IQ" sz="3600" b="1" dirty="0" err="1">
                <a:solidFill>
                  <a:schemeClr val="bg1"/>
                </a:solidFill>
              </a:rPr>
              <a:t>ان</a:t>
            </a:r>
            <a:r>
              <a:rPr lang="ar-IQ" sz="3600" b="1" dirty="0">
                <a:solidFill>
                  <a:schemeClr val="bg1"/>
                </a:solidFill>
              </a:rPr>
              <a:t> كل هدف </a:t>
            </a:r>
            <a:r>
              <a:rPr lang="ar-IQ" sz="3600" b="1" dirty="0" err="1">
                <a:solidFill>
                  <a:schemeClr val="bg1"/>
                </a:solidFill>
              </a:rPr>
              <a:t>معنی</a:t>
            </a:r>
            <a:r>
              <a:rPr lang="ar-IQ" sz="3600" b="1" dirty="0">
                <a:solidFill>
                  <a:schemeClr val="bg1"/>
                </a:solidFill>
              </a:rPr>
              <a:t> خاص </a:t>
            </a:r>
            <a:r>
              <a:rPr lang="ar-IQ" sz="3600" b="1" dirty="0" err="1">
                <a:solidFill>
                  <a:schemeClr val="bg1"/>
                </a:solidFill>
              </a:rPr>
              <a:t>اوجد</a:t>
            </a:r>
            <a:r>
              <a:rPr lang="ar-IQ" sz="3600" b="1" dirty="0">
                <a:solidFill>
                  <a:schemeClr val="bg1"/>
                </a:solidFill>
              </a:rPr>
              <a:t> من أجله وإن هذا الهدف يكون مشتقا من الأهداف التربوية العامة.</a:t>
            </a:r>
          </a:p>
          <a:p>
            <a:pPr algn="ctr"/>
            <a:r>
              <a:rPr lang="ar-IQ" sz="3600" b="1" dirty="0">
                <a:solidFill>
                  <a:schemeClr val="bg1"/>
                </a:solidFill>
              </a:rPr>
              <a:t>من أمثلة الأهداف الخاصة:</a:t>
            </a:r>
          </a:p>
          <a:p>
            <a:pPr algn="r"/>
            <a:r>
              <a:rPr lang="ar-IQ" sz="3600" b="1" dirty="0">
                <a:solidFill>
                  <a:schemeClr val="bg1"/>
                </a:solidFill>
              </a:rPr>
              <a:t>•	اكتساب الاتجاهات العلمية.</a:t>
            </a:r>
          </a:p>
          <a:p>
            <a:pPr algn="r"/>
            <a:r>
              <a:rPr lang="ar-IQ" sz="3600" b="1" dirty="0">
                <a:solidFill>
                  <a:schemeClr val="bg1"/>
                </a:solidFill>
              </a:rPr>
              <a:t>•	</a:t>
            </a:r>
            <a:r>
              <a:rPr lang="ar-IQ" sz="2800" b="1" dirty="0">
                <a:solidFill>
                  <a:schemeClr val="bg1"/>
                </a:solidFill>
              </a:rPr>
              <a:t>استخدام الطرائق العلمية في حل المشكلات</a:t>
            </a:r>
            <a:r>
              <a:rPr lang="ar-IQ" sz="2000" b="1" dirty="0">
                <a:solidFill>
                  <a:schemeClr val="bg1"/>
                </a:solidFill>
              </a:rPr>
              <a:t>.</a:t>
            </a:r>
          </a:p>
        </p:txBody>
      </p:sp>
      <p:sp>
        <p:nvSpPr>
          <p:cNvPr id="5" name="مستطيل 4"/>
          <p:cNvSpPr/>
          <p:nvPr/>
        </p:nvSpPr>
        <p:spPr>
          <a:xfrm>
            <a:off x="0" y="4425508"/>
            <a:ext cx="12025745" cy="2246769"/>
          </a:xfrm>
          <a:prstGeom prst="rect">
            <a:avLst/>
          </a:prstGeom>
        </p:spPr>
        <p:txBody>
          <a:bodyPr wrap="square">
            <a:spAutoFit/>
          </a:bodyPr>
          <a:lstStyle/>
          <a:p>
            <a:pPr algn="r"/>
            <a:r>
              <a:rPr lang="ar-IQ" sz="2800" b="1" dirty="0">
                <a:solidFill>
                  <a:schemeClr val="bg1"/>
                </a:solidFill>
              </a:rPr>
              <a:t>إن الأهداف التربوية السلوكية تكون أكثر وضوحا وتحديد من الأهداف العامة، وتأكد على ناتج التعلم المراد تحقيقه أو إنجازه، ولا تقتصر على وصف السلوك، وإنما تحاول تحديد المواقف المراد إظهار السلوك فيها ومعايير القبول لهذا السلوك وشروط تنفيذه، وهي قصيرة المدى وواضحة ومحددة مرونة ويمكن قياسها وملاحظتها، كما تبين السلوك والأداء الذي يجب على المتعلم أن يظهره بعد مروره بالخبرة التعليمية.</a:t>
            </a:r>
          </a:p>
        </p:txBody>
      </p:sp>
    </p:spTree>
    <p:extLst>
      <p:ext uri="{BB962C8B-B14F-4D97-AF65-F5344CB8AC3E}">
        <p14:creationId xmlns:p14="http://schemas.microsoft.com/office/powerpoint/2010/main" xmlns="" val="2752945675"/>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77091" y="197117"/>
            <a:ext cx="11734800" cy="6986528"/>
          </a:xfrm>
          <a:prstGeom prst="rect">
            <a:avLst/>
          </a:prstGeom>
        </p:spPr>
        <p:txBody>
          <a:bodyPr wrap="square">
            <a:spAutoFit/>
          </a:bodyPr>
          <a:lstStyle/>
          <a:p>
            <a:pPr algn="r"/>
            <a:r>
              <a:rPr lang="ar-IQ" sz="2800" b="1" dirty="0">
                <a:solidFill>
                  <a:schemeClr val="bg1"/>
                </a:solidFill>
              </a:rPr>
              <a:t>من الأمثلة على الأهداف السلوكية التعليمية في مجال التربية البدنية ما </a:t>
            </a:r>
            <a:r>
              <a:rPr lang="ar-IQ" sz="2800" b="1" dirty="0" err="1">
                <a:solidFill>
                  <a:schemeClr val="bg1"/>
                </a:solidFill>
              </a:rPr>
              <a:t>ياتي</a:t>
            </a:r>
            <a:r>
              <a:rPr lang="ar-IQ" sz="2800" b="1" dirty="0">
                <a:solidFill>
                  <a:schemeClr val="bg1"/>
                </a:solidFill>
              </a:rPr>
              <a:t>:</a:t>
            </a:r>
          </a:p>
          <a:p>
            <a:pPr algn="r"/>
            <a:r>
              <a:rPr lang="ar-IQ" sz="2800" b="1" dirty="0">
                <a:solidFill>
                  <a:schemeClr val="bg1"/>
                </a:solidFill>
              </a:rPr>
              <a:t>•	آن برسم المتعلم ملعب النشاط المراد تعلمه.</a:t>
            </a:r>
          </a:p>
          <a:p>
            <a:pPr algn="r"/>
            <a:r>
              <a:rPr lang="ar-IQ" sz="2800" b="1" dirty="0">
                <a:solidFill>
                  <a:schemeClr val="bg1"/>
                </a:solidFill>
              </a:rPr>
              <a:t>•	 و أن يشرح طريقة الأداء العملي للمهارة قيد التعلم.</a:t>
            </a:r>
          </a:p>
          <a:p>
            <a:pPr algn="r"/>
            <a:r>
              <a:rPr lang="ar-IQ" sz="2800" b="1" dirty="0">
                <a:solidFill>
                  <a:schemeClr val="bg1"/>
                </a:solidFill>
              </a:rPr>
              <a:t>•	 أن يميز بين التكتيك، والتكنيك.</a:t>
            </a:r>
          </a:p>
          <a:p>
            <a:pPr algn="r"/>
            <a:r>
              <a:rPr lang="ar-IQ" sz="2800" b="1" dirty="0">
                <a:solidFill>
                  <a:schemeClr val="bg1"/>
                </a:solidFill>
              </a:rPr>
              <a:t>•	  أن يفسر الطالب جميع قوانين اللعبة.</a:t>
            </a:r>
          </a:p>
          <a:p>
            <a:pPr algn="r"/>
            <a:r>
              <a:rPr lang="ar-IQ" sz="2800" b="1" dirty="0">
                <a:solidFill>
                  <a:schemeClr val="bg1"/>
                </a:solidFill>
              </a:rPr>
              <a:t>•	 أن يصبح الطالب قادرا على تذكر المواد القانونية أثناء اللعب.</a:t>
            </a:r>
          </a:p>
          <a:p>
            <a:pPr algn="r"/>
            <a:r>
              <a:rPr lang="ar-IQ" sz="2800" b="1" dirty="0">
                <a:solidFill>
                  <a:schemeClr val="bg1"/>
                </a:solidFill>
              </a:rPr>
              <a:t>شروط الهدف السلوكي التعليمي</a:t>
            </a:r>
          </a:p>
          <a:p>
            <a:pPr algn="r"/>
            <a:r>
              <a:rPr lang="ar-IQ" sz="2800" b="1" dirty="0">
                <a:solidFill>
                  <a:schemeClr val="bg1"/>
                </a:solidFill>
              </a:rPr>
              <a:t>للهدف السلوكي التعليمي شروط عدة نذكر الأتي: </a:t>
            </a:r>
          </a:p>
          <a:p>
            <a:pPr algn="r"/>
            <a:r>
              <a:rPr lang="ar-IQ" sz="2800" b="1" dirty="0">
                <a:solidFill>
                  <a:schemeClr val="bg1"/>
                </a:solidFill>
              </a:rPr>
              <a:t>1. يجب أن يصف الهدف السلوكي سلوك الطالب أو المتعلم، ومن الخطأ أن يصف سلوك المتعلم، فنقول أن يزعم، أن يشرح، أن يميز الطالب. </a:t>
            </a:r>
          </a:p>
          <a:p>
            <a:pPr algn="r"/>
            <a:r>
              <a:rPr lang="ar-IQ" sz="2800" b="1" dirty="0">
                <a:solidFill>
                  <a:schemeClr val="bg1"/>
                </a:solidFill>
              </a:rPr>
              <a:t>۲. انه سلوك يمكن للمعلم ملاحظته.</a:t>
            </a:r>
          </a:p>
          <a:p>
            <a:pPr algn="r"/>
            <a:r>
              <a:rPr lang="ar-IQ" sz="2800" b="1" dirty="0">
                <a:solidFill>
                  <a:schemeClr val="bg1"/>
                </a:solidFill>
              </a:rPr>
              <a:t> ٣. انه سلوك يمكن للمعلم قياسه.</a:t>
            </a:r>
          </a:p>
          <a:p>
            <a:pPr algn="r"/>
            <a:r>
              <a:rPr lang="ar-IQ" sz="2800" b="1" dirty="0">
                <a:solidFill>
                  <a:schemeClr val="bg1"/>
                </a:solidFill>
              </a:rPr>
              <a:t> 4. إن عبارات الهدف السلوكي يجب أن تكون محددة وواضحة بعيدة عن الإبهام والغموض.</a:t>
            </a:r>
          </a:p>
          <a:p>
            <a:pPr algn="r"/>
            <a:r>
              <a:rPr lang="ar-IQ" sz="2800" b="1" dirty="0">
                <a:solidFill>
                  <a:schemeClr val="bg1"/>
                </a:solidFill>
              </a:rPr>
              <a:t> 5. يجب أن تكون عبارات الهدف السلوكي بسيطة وغير مركبة.</a:t>
            </a:r>
          </a:p>
          <a:p>
            <a:pPr algn="r"/>
            <a:r>
              <a:rPr lang="ar-IQ" sz="2800" b="1" dirty="0">
                <a:solidFill>
                  <a:schemeClr val="bg1"/>
                </a:solidFill>
              </a:rPr>
              <a:t> 6. يجب أن تتنوع الأهداف إلى مجالاتها المختلفة الوجدانية والمعرفية والنفس حركية متنوعة إلى مستوياتها المختلفة في المجال الواحد بحسب ما يراه المعلم في كل درس.</a:t>
            </a:r>
          </a:p>
        </p:txBody>
      </p:sp>
    </p:spTree>
    <p:extLst>
      <p:ext uri="{BB962C8B-B14F-4D97-AF65-F5344CB8AC3E}">
        <p14:creationId xmlns:p14="http://schemas.microsoft.com/office/powerpoint/2010/main" xmlns="" val="3849464862"/>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91491" y="944940"/>
            <a:ext cx="9615055" cy="4832092"/>
          </a:xfrm>
          <a:prstGeom prst="rect">
            <a:avLst/>
          </a:prstGeom>
        </p:spPr>
        <p:txBody>
          <a:bodyPr wrap="square">
            <a:spAutoFit/>
          </a:bodyPr>
          <a:lstStyle/>
          <a:p>
            <a:pPr algn="ctr"/>
            <a:r>
              <a:rPr lang="ar-IQ" sz="2800" b="1" dirty="0"/>
              <a:t>ل</a:t>
            </a:r>
            <a:r>
              <a:rPr lang="ar-IQ" sz="2800" b="1" dirty="0">
                <a:solidFill>
                  <a:schemeClr val="bg1"/>
                </a:solidFill>
              </a:rPr>
              <a:t>لهدف السلوكي التعليمي شروط عدة نذكر الأتي:</a:t>
            </a:r>
            <a:r>
              <a:rPr lang="ar-IQ" sz="2800" b="1" dirty="0"/>
              <a:t> </a:t>
            </a:r>
          </a:p>
          <a:p>
            <a:pPr algn="r"/>
            <a:r>
              <a:rPr lang="ar-IQ" sz="2800" b="1" dirty="0"/>
              <a:t>1. يجب أن يصف الهدف السلوكي سلوك الطالب أو المتعلم، ومن الخطأ أن يصف سلوك المتعلم، فنقول أن يزعم، أن يشرح، أن يميز الطالب. </a:t>
            </a:r>
          </a:p>
          <a:p>
            <a:pPr algn="r"/>
            <a:r>
              <a:rPr lang="ar-IQ" sz="2800" b="1" dirty="0"/>
              <a:t>۲. انه سلوك يمكن للمعلم ملاحظته.</a:t>
            </a:r>
          </a:p>
          <a:p>
            <a:pPr algn="r"/>
            <a:r>
              <a:rPr lang="ar-IQ" sz="2800" b="1" dirty="0"/>
              <a:t> ٣. انه سلوك يمكن للمعلم قياسه.</a:t>
            </a:r>
          </a:p>
          <a:p>
            <a:pPr algn="r"/>
            <a:r>
              <a:rPr lang="ar-IQ" sz="2800" b="1" dirty="0"/>
              <a:t> 4. إن عبارات الهدف السلوكي يجب أن تكون محددة وواضحة بعيدة عن الإبهام والغموض.</a:t>
            </a:r>
          </a:p>
          <a:p>
            <a:pPr algn="r"/>
            <a:r>
              <a:rPr lang="ar-IQ" sz="2800" b="1" dirty="0"/>
              <a:t> 5. يجب أن تكون عبارات الهدف السلوكي بسيطة وغير مركبة.</a:t>
            </a:r>
          </a:p>
          <a:p>
            <a:pPr algn="r"/>
            <a:r>
              <a:rPr lang="ar-IQ" sz="2800" b="1" dirty="0"/>
              <a:t> 6. يجب أن تتنوع الأهداف إلى مجالاتها المختلفة الوجدانية والمعرفية والنفس حركية متنوعة إلى مستوياتها المختلفة في المجال الواحد بحسب ما يراه المعلم في كل درس.</a:t>
            </a:r>
          </a:p>
        </p:txBody>
      </p:sp>
    </p:spTree>
    <p:extLst>
      <p:ext uri="{BB962C8B-B14F-4D97-AF65-F5344CB8AC3E}">
        <p14:creationId xmlns:p14="http://schemas.microsoft.com/office/powerpoint/2010/main" xmlns="" val="2791783134"/>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18654" y="751114"/>
            <a:ext cx="11485417" cy="5447645"/>
          </a:xfrm>
          <a:prstGeom prst="rect">
            <a:avLst/>
          </a:prstGeom>
        </p:spPr>
        <p:txBody>
          <a:bodyPr wrap="square">
            <a:spAutoFit/>
          </a:bodyPr>
          <a:lstStyle/>
          <a:p>
            <a:pPr algn="ctr"/>
            <a:r>
              <a:rPr lang="ar-IQ" sz="2800" b="1" dirty="0"/>
              <a:t>أهمية تحديد الأهداف السلوكية في التدريس</a:t>
            </a:r>
          </a:p>
          <a:p>
            <a:pPr algn="r"/>
            <a:r>
              <a:rPr lang="ar-IQ" sz="3200" b="1" dirty="0">
                <a:solidFill>
                  <a:schemeClr val="bg1"/>
                </a:solidFill>
              </a:rPr>
              <a:t>1-تبين الأهداف السلوكية المحددة ما يتوقع من المتعلم القيام به.</a:t>
            </a:r>
          </a:p>
          <a:p>
            <a:pPr algn="r"/>
            <a:r>
              <a:rPr lang="ar-IQ" sz="3200" b="1" dirty="0">
                <a:solidFill>
                  <a:schemeClr val="bg1"/>
                </a:solidFill>
              </a:rPr>
              <a:t>۲- تصبح عملية تخطيط الدروس اسهل بعد وضوح ما سيقوم به المتعلم. </a:t>
            </a:r>
          </a:p>
          <a:p>
            <a:pPr algn="r"/>
            <a:r>
              <a:rPr lang="ar-IQ" sz="3200" b="1" dirty="0">
                <a:solidFill>
                  <a:schemeClr val="bg1"/>
                </a:solidFill>
              </a:rPr>
              <a:t>۳- تصبح عملية تحديد الخبرات التعليمية والأساليب والوسائل التعليمية التي يستخدمها المعلم أكثر وضوحا 4. تصبح عملية قياس مدى تحقيق الأهداف أسهل بسبب وضوح وتحديد الأهداف السلوكية.</a:t>
            </a:r>
          </a:p>
          <a:p>
            <a:pPr algn="r"/>
            <a:r>
              <a:rPr lang="ar-IQ" sz="3200" b="1" dirty="0">
                <a:solidFill>
                  <a:schemeClr val="bg1"/>
                </a:solidFill>
              </a:rPr>
              <a:t> 5. توجه الأهداف السلوكية المتعلم إلى نتائج التعلم المرغوبة، ولذا يوجه جهده نحو الحاجة لتلك الأهداف.</a:t>
            </a:r>
          </a:p>
          <a:p>
            <a:pPr algn="r"/>
            <a:r>
              <a:rPr lang="ar-IQ" sz="3200" b="1" dirty="0">
                <a:solidFill>
                  <a:schemeClr val="bg1"/>
                </a:solidFill>
              </a:rPr>
              <a:t>6- يمكن أن يساعد تحديد الأهداف السلوكية في معرفة مدى ملائمة الأساليب والوسائل المستخدمة.</a:t>
            </a:r>
          </a:p>
          <a:p>
            <a:pPr algn="r"/>
            <a:r>
              <a:rPr lang="ar-IQ" sz="3200" b="1" dirty="0">
                <a:solidFill>
                  <a:schemeClr val="bg1"/>
                </a:solidFill>
              </a:rPr>
              <a:t>۷. تسهل عملية بناء المنهاج ومعرفة مدى نجاح المناهج وفشلها في تربية المتعلمين. </a:t>
            </a:r>
          </a:p>
        </p:txBody>
      </p:sp>
    </p:spTree>
    <p:extLst>
      <p:ext uri="{BB962C8B-B14F-4D97-AF65-F5344CB8AC3E}">
        <p14:creationId xmlns:p14="http://schemas.microsoft.com/office/powerpoint/2010/main" xmlns="" val="654078675"/>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68036" y="889430"/>
            <a:ext cx="11111346" cy="4524315"/>
          </a:xfrm>
          <a:prstGeom prst="rect">
            <a:avLst/>
          </a:prstGeom>
        </p:spPr>
        <p:txBody>
          <a:bodyPr wrap="square">
            <a:spAutoFit/>
          </a:bodyPr>
          <a:lstStyle/>
          <a:p>
            <a:pPr algn="ctr"/>
            <a:r>
              <a:rPr lang="ar-IQ" sz="3200" b="1" dirty="0">
                <a:solidFill>
                  <a:schemeClr val="bg1"/>
                </a:solidFill>
              </a:rPr>
              <a:t>معايير اختيار الأهداف</a:t>
            </a:r>
          </a:p>
          <a:p>
            <a:pPr algn="r"/>
            <a:r>
              <a:rPr lang="ar-IQ" sz="3200" b="1" dirty="0"/>
              <a:t>هناك معايير عدة وجب مراعاتها في عملية اختيار الأهداف تتضمن الأتي: -</a:t>
            </a:r>
          </a:p>
          <a:p>
            <a:pPr algn="r"/>
            <a:r>
              <a:rPr lang="ar-IQ" sz="3200" b="1" dirty="0"/>
              <a:t> 1. أن توضع الأهداف نواتج التعلم المناسبة للموضوع.</a:t>
            </a:r>
          </a:p>
          <a:p>
            <a:pPr algn="r"/>
            <a:r>
              <a:rPr lang="ar-IQ" sz="3200" b="1" dirty="0"/>
              <a:t> ۲. أن تمثل الأهداف جميع جوانب نواتج التعلم (عقلية، وجدانية، حركية).</a:t>
            </a:r>
          </a:p>
          <a:p>
            <a:pPr algn="r"/>
            <a:r>
              <a:rPr lang="ar-IQ" sz="3200" b="1" dirty="0"/>
              <a:t> ٣. أن تراعي هذه الأهداف قدرات الطلبة وخلفياتهم والفروق الفردية بينهم.</a:t>
            </a:r>
          </a:p>
          <a:p>
            <a:pPr algn="r"/>
            <a:r>
              <a:rPr lang="ar-IQ" sz="3200" b="1" dirty="0"/>
              <a:t>4- أن تتناغم مع الأهداف التعليمية الكلية المدروسة وأهداف المادة.</a:t>
            </a:r>
          </a:p>
          <a:p>
            <a:pPr algn="r"/>
            <a:r>
              <a:rPr lang="ar-IQ" sz="3200" b="1" dirty="0"/>
              <a:t> 5. أن تكون قابلة للتجديد والتخصيص والدقة والترج والصياغة.</a:t>
            </a:r>
          </a:p>
          <a:p>
            <a:pPr algn="r"/>
            <a:r>
              <a:rPr lang="ar-IQ" sz="3200" b="1" dirty="0"/>
              <a:t>6- أن تكون قابلة للتحقيق </a:t>
            </a:r>
            <a:r>
              <a:rPr lang="ar-IQ" sz="3200" b="1" dirty="0" err="1"/>
              <a:t>اثناء</a:t>
            </a:r>
            <a:r>
              <a:rPr lang="ar-IQ" sz="3200" b="1" dirty="0"/>
              <a:t> العملية التعليمية.</a:t>
            </a:r>
          </a:p>
          <a:p>
            <a:pPr algn="r"/>
            <a:r>
              <a:rPr lang="ar-IQ" sz="3200" b="1" dirty="0"/>
              <a:t> ۷. أن يتم تنسيقها مع نتائج البحوث العلمية في مجال العلوم النفسية والاجتماعية.</a:t>
            </a:r>
          </a:p>
        </p:txBody>
      </p:sp>
    </p:spTree>
    <p:extLst>
      <p:ext uri="{BB962C8B-B14F-4D97-AF65-F5344CB8AC3E}">
        <p14:creationId xmlns:p14="http://schemas.microsoft.com/office/powerpoint/2010/main" xmlns="" val="538170190"/>
      </p:ext>
    </p:extLst>
  </p:cSld>
  <p:clrMapOvr>
    <a:masterClrMapping/>
  </p:clrMapOvr>
  <p:transition spd="slow">
    <p:cover/>
  </p:transition>
</p:sld>
</file>

<file path=ppt/theme/theme1.xml><?xml version="1.0" encoding="utf-8"?>
<a:theme xmlns:a="http://schemas.openxmlformats.org/drawingml/2006/main" name="برلين">
  <a:themeElements>
    <a:clrScheme name="برلين">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برلين">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برلين">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TM04033917[[fn=برلين]]</Template>
  <TotalTime>556</TotalTime>
  <Words>975</Words>
  <Application>Microsoft Office PowerPoint</Application>
  <PresentationFormat>مخصص</PresentationFormat>
  <Paragraphs>110</Paragraphs>
  <Slides>13</Slides>
  <Notes>0</Notes>
  <HiddenSlides>0</HiddenSlides>
  <MMClips>0</MMClips>
  <ScaleCrop>false</ScaleCrop>
  <HeadingPairs>
    <vt:vector size="4" baseType="variant">
      <vt:variant>
        <vt:lpstr>سمة</vt:lpstr>
      </vt:variant>
      <vt:variant>
        <vt:i4>1</vt:i4>
      </vt:variant>
      <vt:variant>
        <vt:lpstr>عناوين الشرائح</vt:lpstr>
      </vt:variant>
      <vt:variant>
        <vt:i4>13</vt:i4>
      </vt:variant>
    </vt:vector>
  </HeadingPairs>
  <TitlesOfParts>
    <vt:vector size="14" baseType="lpstr">
      <vt:lpstr>برلين</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انماط  اجترار الافكار</dc:title>
  <dc:creator>zjwoad1@gmail.com</dc:creator>
  <cp:lastModifiedBy>eng.rose.ali</cp:lastModifiedBy>
  <cp:revision>66</cp:revision>
  <dcterms:created xsi:type="dcterms:W3CDTF">2020-02-18T17:16:06Z</dcterms:created>
  <dcterms:modified xsi:type="dcterms:W3CDTF">2024-04-24T09:44:08Z</dcterms:modified>
</cp:coreProperties>
</file>