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8" r:id="rId4"/>
    <p:sldId id="260" r:id="rId5"/>
    <p:sldId id="261" r:id="rId6"/>
    <p:sldId id="264" r:id="rId7"/>
    <p:sldId id="262" r:id="rId8"/>
    <p:sldId id="259" r:id="rId9"/>
    <p:sldId id="263"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50" d="100"/>
          <a:sy n="50" d="100"/>
        </p:scale>
        <p:origin x="-787" y="-72"/>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4/24/2024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4/24/2024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C1BDA72-4657-3F7A-30A8-DD995EB80256}"/>
              </a:ext>
            </a:extLst>
          </p:cNvPr>
          <p:cNvSpPr>
            <a:spLocks noGrp="1"/>
          </p:cNvSpPr>
          <p:nvPr>
            <p:ph type="ctrTitle"/>
          </p:nvPr>
        </p:nvSpPr>
        <p:spPr>
          <a:xfrm>
            <a:off x="6806251" y="453571"/>
            <a:ext cx="5385749" cy="3726375"/>
          </a:xfrm>
        </p:spPr>
        <p:txBody>
          <a:bodyPr>
            <a:noAutofit/>
          </a:bodyPr>
          <a:lstStyle/>
          <a:p>
            <a:r>
              <a:rPr lang="ar-SA" sz="7400" dirty="0"/>
              <a:t>مدخل الى علم طرائق التدريس </a:t>
            </a:r>
            <a:endParaRPr lang="x-none" sz="7400" dirty="0"/>
          </a:p>
        </p:txBody>
      </p:sp>
      <p:pic>
        <p:nvPicPr>
          <p:cNvPr id="4" name="صورة 4">
            <a:extLst>
              <a:ext uri="{FF2B5EF4-FFF2-40B4-BE49-F238E27FC236}">
                <a16:creationId xmlns:a16="http://schemas.microsoft.com/office/drawing/2014/main" xmlns="" id="{471D8D51-D253-F6BA-5613-15DD5A6E3829}"/>
              </a:ext>
            </a:extLst>
          </p:cNvPr>
          <p:cNvPicPr>
            <a:picLocks noChangeAspect="1"/>
          </p:cNvPicPr>
          <p:nvPr/>
        </p:nvPicPr>
        <p:blipFill>
          <a:blip r:embed="rId2"/>
          <a:stretch>
            <a:fillRect/>
          </a:stretch>
        </p:blipFill>
        <p:spPr>
          <a:xfrm flipH="1">
            <a:off x="514047" y="453571"/>
            <a:ext cx="5951718" cy="5543414"/>
          </a:xfrm>
          <a:prstGeom prst="rect">
            <a:avLst/>
          </a:prstGeom>
        </p:spPr>
      </p:pic>
      <p:sp>
        <p:nvSpPr>
          <p:cNvPr id="6" name="عنوان فرعي 5">
            <a:extLst>
              <a:ext uri="{FF2B5EF4-FFF2-40B4-BE49-F238E27FC236}">
                <a16:creationId xmlns:a16="http://schemas.microsoft.com/office/drawing/2014/main" xmlns="" id="{99ED0EF2-DBFF-FA5F-ECFB-0F793E26F305}"/>
              </a:ext>
            </a:extLst>
          </p:cNvPr>
          <p:cNvSpPr>
            <a:spLocks noGrp="1"/>
          </p:cNvSpPr>
          <p:nvPr>
            <p:ph type="subTitle" idx="1"/>
          </p:nvPr>
        </p:nvSpPr>
        <p:spPr/>
        <p:txBody>
          <a:bodyPr>
            <a:normAutofit/>
          </a:bodyPr>
          <a:lstStyle/>
          <a:p>
            <a:r>
              <a:rPr lang="ar-SA" sz="2700" dirty="0"/>
              <a:t>اعداد </a:t>
            </a:r>
          </a:p>
          <a:p>
            <a:r>
              <a:rPr lang="ar-SA" sz="2700" dirty="0"/>
              <a:t>أ.د </a:t>
            </a:r>
            <a:r>
              <a:rPr lang="ar-IQ" sz="2700" dirty="0" smtClean="0"/>
              <a:t>.</a:t>
            </a:r>
            <a:r>
              <a:rPr lang="ar-IQ" sz="2700" dirty="0" err="1" smtClean="0"/>
              <a:t>اقبال</a:t>
            </a:r>
            <a:r>
              <a:rPr lang="ar-IQ" sz="2700" smtClean="0"/>
              <a:t> عبد الحسين نعمه</a:t>
            </a:r>
            <a:endParaRPr lang="x-none" sz="2700" dirty="0"/>
          </a:p>
        </p:txBody>
      </p:sp>
    </p:spTree>
    <p:extLst>
      <p:ext uri="{BB962C8B-B14F-4D97-AF65-F5344CB8AC3E}">
        <p14:creationId xmlns:p14="http://schemas.microsoft.com/office/powerpoint/2010/main" xmlns="" val="1689045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5AEE83E-F1D0-A545-5D91-78037C106377}"/>
              </a:ext>
            </a:extLst>
          </p:cNvPr>
          <p:cNvSpPr>
            <a:spLocks noGrp="1"/>
          </p:cNvSpPr>
          <p:nvPr>
            <p:ph type="title"/>
          </p:nvPr>
        </p:nvSpPr>
        <p:spPr/>
        <p:txBody>
          <a:bodyPr/>
          <a:lstStyle/>
          <a:p>
            <a:r>
              <a:rPr lang="ar-SA" dirty="0"/>
              <a:t>صعوبات ومعوقات التدريس </a:t>
            </a:r>
            <a:endParaRPr lang="x-none" dirty="0"/>
          </a:p>
        </p:txBody>
      </p:sp>
      <p:sp>
        <p:nvSpPr>
          <p:cNvPr id="3" name="عنصر نائب للمحتوى 2">
            <a:extLst>
              <a:ext uri="{FF2B5EF4-FFF2-40B4-BE49-F238E27FC236}">
                <a16:creationId xmlns:a16="http://schemas.microsoft.com/office/drawing/2014/main" xmlns="" id="{77CD6C53-FD4D-429F-F0C3-12DD8199CD7E}"/>
              </a:ext>
            </a:extLst>
          </p:cNvPr>
          <p:cNvSpPr>
            <a:spLocks noGrp="1"/>
          </p:cNvSpPr>
          <p:nvPr>
            <p:ph idx="1"/>
          </p:nvPr>
        </p:nvSpPr>
        <p:spPr/>
        <p:txBody>
          <a:bodyPr>
            <a:normAutofit fontScale="77500" lnSpcReduction="20000"/>
          </a:bodyPr>
          <a:lstStyle/>
          <a:p>
            <a:r>
              <a:rPr lang="ar-SA" sz="3900" dirty="0"/>
              <a:t>الشعور بالقلق قد يؤدي بالمدرس الى الإحساس بالاضطراب والشك وزعزعة الثقة بالنفس </a:t>
            </a:r>
          </a:p>
          <a:p>
            <a:r>
              <a:rPr lang="ar-SA" sz="3900" dirty="0"/>
              <a:t>الشعور بالإحباط نتيجه مرور المدرس ببعض التجارب الفاشله او مواجهة مواقف تدريسية صعبه </a:t>
            </a:r>
          </a:p>
          <a:p>
            <a:r>
              <a:rPr lang="ar-SA" sz="3900" dirty="0"/>
              <a:t>الإحساس بالفشل نتيجه عدم التوافق الوظيفي والعاطفي مع بعض الطلبة او الزملاء او أولياء الأمور. </a:t>
            </a:r>
          </a:p>
          <a:p>
            <a:r>
              <a:rPr lang="ar-SA" sz="3900" dirty="0"/>
              <a:t>الإحساس بعدم القدرة ع العطاء خلال بعض المواقف بسبب العقبات التي تحول دون انطلاق طاقاته الكامنه </a:t>
            </a:r>
            <a:endParaRPr lang="x-none" sz="3900" dirty="0"/>
          </a:p>
        </p:txBody>
      </p:sp>
    </p:spTree>
    <p:extLst>
      <p:ext uri="{BB962C8B-B14F-4D97-AF65-F5344CB8AC3E}">
        <p14:creationId xmlns:p14="http://schemas.microsoft.com/office/powerpoint/2010/main" xmlns="" val="2331025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65D4BCD-4831-4C82-3C23-8DD0AFA4E629}"/>
              </a:ext>
            </a:extLst>
          </p:cNvPr>
          <p:cNvSpPr>
            <a:spLocks noGrp="1"/>
          </p:cNvSpPr>
          <p:nvPr>
            <p:ph type="title"/>
          </p:nvPr>
        </p:nvSpPr>
        <p:spPr/>
        <p:txBody>
          <a:bodyPr/>
          <a:lstStyle/>
          <a:p>
            <a:r>
              <a:rPr lang="ar-SA" dirty="0"/>
              <a:t>صعوبات ومعوقات التدريس </a:t>
            </a:r>
            <a:endParaRPr lang="x-none" dirty="0"/>
          </a:p>
        </p:txBody>
      </p:sp>
      <p:sp>
        <p:nvSpPr>
          <p:cNvPr id="3" name="عنصر نائب للمحتوى 2">
            <a:extLst>
              <a:ext uri="{FF2B5EF4-FFF2-40B4-BE49-F238E27FC236}">
                <a16:creationId xmlns:a16="http://schemas.microsoft.com/office/drawing/2014/main" xmlns="" id="{4772135D-2410-65F6-5B10-19B653FD92CD}"/>
              </a:ext>
            </a:extLst>
          </p:cNvPr>
          <p:cNvSpPr>
            <a:spLocks noGrp="1"/>
          </p:cNvSpPr>
          <p:nvPr>
            <p:ph idx="1"/>
          </p:nvPr>
        </p:nvSpPr>
        <p:spPr/>
        <p:txBody>
          <a:bodyPr>
            <a:normAutofit/>
          </a:bodyPr>
          <a:lstStyle/>
          <a:p>
            <a:r>
              <a:rPr lang="ar-SA" sz="3400" dirty="0"/>
              <a:t>العوائق الإدارية والعقبات الخارجية المرتبطة بنظام التعليم </a:t>
            </a:r>
          </a:p>
          <a:p>
            <a:r>
              <a:rPr lang="ar-SA" sz="3400" dirty="0"/>
              <a:t>الخوف من التجريب واستعمال العديد من المهارات التعليمية الجديده او طرائق التدريس الحديثة خشية الفشل وعدم تحقيق النجاح المطلوب </a:t>
            </a:r>
          </a:p>
        </p:txBody>
      </p:sp>
    </p:spTree>
    <p:extLst>
      <p:ext uri="{BB962C8B-B14F-4D97-AF65-F5344CB8AC3E}">
        <p14:creationId xmlns:p14="http://schemas.microsoft.com/office/powerpoint/2010/main" xmlns="" val="1657688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D690655-752C-5781-AB19-DA4821488227}"/>
              </a:ext>
            </a:extLst>
          </p:cNvPr>
          <p:cNvSpPr>
            <a:spLocks noGrp="1"/>
          </p:cNvSpPr>
          <p:nvPr>
            <p:ph type="title"/>
          </p:nvPr>
        </p:nvSpPr>
        <p:spPr/>
        <p:txBody>
          <a:bodyPr/>
          <a:lstStyle/>
          <a:p>
            <a:r>
              <a:rPr lang="ar-SA" dirty="0"/>
              <a:t>شكرا لحسن الاصغاء </a:t>
            </a:r>
            <a:endParaRPr lang="x-none" dirty="0"/>
          </a:p>
        </p:txBody>
      </p:sp>
      <p:pic>
        <p:nvPicPr>
          <p:cNvPr id="4" name="صورة 4">
            <a:extLst>
              <a:ext uri="{FF2B5EF4-FFF2-40B4-BE49-F238E27FC236}">
                <a16:creationId xmlns:a16="http://schemas.microsoft.com/office/drawing/2014/main" xmlns=""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xmlns="" val="846360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DB9DBE5C-4270-448E-2006-8AB05D61CCDC}"/>
              </a:ext>
            </a:extLst>
          </p:cNvPr>
          <p:cNvSpPr>
            <a:spLocks noGrp="1"/>
          </p:cNvSpPr>
          <p:nvPr>
            <p:ph type="title"/>
          </p:nvPr>
        </p:nvSpPr>
        <p:spPr/>
        <p:txBody>
          <a:bodyPr/>
          <a:lstStyle/>
          <a:p>
            <a:endParaRPr lang="x-none"/>
          </a:p>
        </p:txBody>
      </p:sp>
      <p:sp>
        <p:nvSpPr>
          <p:cNvPr id="3" name="عنصر نائب للمحتوى 2">
            <a:extLst>
              <a:ext uri="{FF2B5EF4-FFF2-40B4-BE49-F238E27FC236}">
                <a16:creationId xmlns:a16="http://schemas.microsoft.com/office/drawing/2014/main" xmlns="" id="{EC464A6E-7002-2EAD-A56B-DC6798C9295F}"/>
              </a:ext>
            </a:extLst>
          </p:cNvPr>
          <p:cNvSpPr>
            <a:spLocks noGrp="1"/>
          </p:cNvSpPr>
          <p:nvPr>
            <p:ph idx="1"/>
          </p:nvPr>
        </p:nvSpPr>
        <p:spPr/>
        <p:txBody>
          <a:bodyPr/>
          <a:lstStyle/>
          <a:p>
            <a:endParaRPr lang="x-none"/>
          </a:p>
        </p:txBody>
      </p:sp>
    </p:spTree>
    <p:extLst>
      <p:ext uri="{BB962C8B-B14F-4D97-AF65-F5344CB8AC3E}">
        <p14:creationId xmlns:p14="http://schemas.microsoft.com/office/powerpoint/2010/main" xmlns="" val="2219801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D32E1B1-238B-5F99-2AB5-FF89A57B31F8}"/>
              </a:ext>
            </a:extLst>
          </p:cNvPr>
          <p:cNvSpPr>
            <a:spLocks noGrp="1"/>
          </p:cNvSpPr>
          <p:nvPr>
            <p:ph type="title"/>
          </p:nvPr>
        </p:nvSpPr>
        <p:spPr/>
        <p:txBody>
          <a:bodyPr/>
          <a:lstStyle/>
          <a:p>
            <a:r>
              <a:rPr lang="ar-SA" dirty="0"/>
              <a:t>ماهو التدريس</a:t>
            </a:r>
            <a:endParaRPr lang="x-none" dirty="0"/>
          </a:p>
        </p:txBody>
      </p:sp>
      <p:sp>
        <p:nvSpPr>
          <p:cNvPr id="3" name="عنصر نائب للمحتوى 2">
            <a:extLst>
              <a:ext uri="{FF2B5EF4-FFF2-40B4-BE49-F238E27FC236}">
                <a16:creationId xmlns:a16="http://schemas.microsoft.com/office/drawing/2014/main" xmlns="" id="{5AA4125C-0336-EBBA-618B-220743065A1B}"/>
              </a:ext>
            </a:extLst>
          </p:cNvPr>
          <p:cNvSpPr>
            <a:spLocks noGrp="1"/>
          </p:cNvSpPr>
          <p:nvPr>
            <p:ph idx="1"/>
          </p:nvPr>
        </p:nvSpPr>
        <p:spPr/>
        <p:txBody>
          <a:bodyPr>
            <a:normAutofit fontScale="92500" lnSpcReduction="20000"/>
          </a:bodyPr>
          <a:lstStyle/>
          <a:p>
            <a:r>
              <a:rPr lang="ar-SA" sz="5600" dirty="0"/>
              <a:t>هو عملية مقصودة ومخططة ومنظمة تتم وفق تتابع معين من الإجراءات التي يقوم بها المدرس وطلبته داخل المؤسسة التعليمية (مدرسة – جامعة) وتحت اشرافها بقصد مساعدة الطلبة على التعلم والنمو المتكامل </a:t>
            </a:r>
            <a:endParaRPr lang="x-none" sz="5600" dirty="0"/>
          </a:p>
        </p:txBody>
      </p:sp>
    </p:spTree>
    <p:extLst>
      <p:ext uri="{BB962C8B-B14F-4D97-AF65-F5344CB8AC3E}">
        <p14:creationId xmlns:p14="http://schemas.microsoft.com/office/powerpoint/2010/main" xmlns="" val="126429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15B2DE53-D49B-C829-5225-9F1547F65EE0}"/>
              </a:ext>
            </a:extLst>
          </p:cNvPr>
          <p:cNvSpPr>
            <a:spLocks noGrp="1"/>
          </p:cNvSpPr>
          <p:nvPr>
            <p:ph type="title"/>
          </p:nvPr>
        </p:nvSpPr>
        <p:spPr/>
        <p:txBody>
          <a:bodyPr/>
          <a:lstStyle/>
          <a:p>
            <a:r>
              <a:rPr lang="ar-SA" dirty="0"/>
              <a:t>التدريس  فكرة ام مفهوم ام خبرات  </a:t>
            </a:r>
            <a:endParaRPr lang="x-none" dirty="0"/>
          </a:p>
        </p:txBody>
      </p:sp>
      <p:sp>
        <p:nvSpPr>
          <p:cNvPr id="3" name="عنصر نائب للمحتوى 2">
            <a:extLst>
              <a:ext uri="{FF2B5EF4-FFF2-40B4-BE49-F238E27FC236}">
                <a16:creationId xmlns:a16="http://schemas.microsoft.com/office/drawing/2014/main" xmlns="" id="{217582DA-D4D1-B6D7-B793-BA8CD0E29649}"/>
              </a:ext>
            </a:extLst>
          </p:cNvPr>
          <p:cNvSpPr>
            <a:spLocks noGrp="1"/>
          </p:cNvSpPr>
          <p:nvPr>
            <p:ph idx="1"/>
          </p:nvPr>
        </p:nvSpPr>
        <p:spPr/>
        <p:txBody>
          <a:bodyPr>
            <a:normAutofit fontScale="85000" lnSpcReduction="20000"/>
          </a:bodyPr>
          <a:lstStyle/>
          <a:p>
            <a:r>
              <a:rPr lang="ar-SA" sz="4500" dirty="0"/>
              <a:t>التدريس  عبارة عن مجموعة من الحقائق تستند الى نظريات  تحول هذه الحقائق الى مهارات وخبرات من خلال التدريب  لهذا فان غرض التدريس الأول هو إيصال المعارف والعلوم المتنوعه والمختلفة من المدرس الى الطالب من خلال ترجمة جميع الأهداف التعليمية الى مواقف وخبرات يتم فيها تفاعل الطالب مع المدرس والماده نضمن من خلال هذا التفاعل اكتساب الطالب السلوك المنشود </a:t>
            </a:r>
            <a:endParaRPr lang="x-none" sz="4500" dirty="0"/>
          </a:p>
        </p:txBody>
      </p:sp>
    </p:spTree>
    <p:extLst>
      <p:ext uri="{BB962C8B-B14F-4D97-AF65-F5344CB8AC3E}">
        <p14:creationId xmlns:p14="http://schemas.microsoft.com/office/powerpoint/2010/main" xmlns="" val="296744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A04722C-221D-6C0C-B06D-EEBDD9A71E79}"/>
              </a:ext>
            </a:extLst>
          </p:cNvPr>
          <p:cNvSpPr>
            <a:spLocks noGrp="1"/>
          </p:cNvSpPr>
          <p:nvPr>
            <p:ph type="title"/>
          </p:nvPr>
        </p:nvSpPr>
        <p:spPr/>
        <p:txBody>
          <a:bodyPr/>
          <a:lstStyle/>
          <a:p>
            <a:r>
              <a:rPr lang="ar-SA" dirty="0"/>
              <a:t>ينبغي النظر الى التدريس من منظارين وكما يلي :- </a:t>
            </a:r>
            <a:endParaRPr lang="x-none" dirty="0"/>
          </a:p>
        </p:txBody>
      </p:sp>
      <p:sp>
        <p:nvSpPr>
          <p:cNvPr id="3" name="عنصر نائب للمحتوى 2">
            <a:extLst>
              <a:ext uri="{FF2B5EF4-FFF2-40B4-BE49-F238E27FC236}">
                <a16:creationId xmlns:a16="http://schemas.microsoft.com/office/drawing/2014/main" xmlns="" id="{B8092282-1491-003C-C6AE-075EB683A142}"/>
              </a:ext>
            </a:extLst>
          </p:cNvPr>
          <p:cNvSpPr>
            <a:spLocks noGrp="1"/>
          </p:cNvSpPr>
          <p:nvPr>
            <p:ph idx="1"/>
          </p:nvPr>
        </p:nvSpPr>
        <p:spPr/>
        <p:txBody>
          <a:bodyPr>
            <a:normAutofit/>
          </a:bodyPr>
          <a:lstStyle/>
          <a:p>
            <a:r>
              <a:rPr lang="ar-SA" sz="3500" dirty="0"/>
              <a:t>التدريس نشاط انساني :- حيث يجب ان ينظر الى التدريس كنشاط انساني يتضمن مجموعة أنشطة وعمليات  يقوم بها المدرس منفردا  ويهدف بها مساعدة الطالب على تحقيق الأهداف التربوية والتعليمية </a:t>
            </a:r>
          </a:p>
          <a:p>
            <a:r>
              <a:rPr lang="ar-SA" sz="3500" dirty="0"/>
              <a:t>او هو مجموعة أنشطة يتشارك الطالبوالمدرس معا في تحقيق الأهداف التربويه والتعليمية وهذا ما نجده جليا في سعي  اغلب البحوث الحديثة وتطبيقات استراتيجيات. طرائق التدريس الحديثة</a:t>
            </a:r>
          </a:p>
        </p:txBody>
      </p:sp>
    </p:spTree>
    <p:extLst>
      <p:ext uri="{BB962C8B-B14F-4D97-AF65-F5344CB8AC3E}">
        <p14:creationId xmlns:p14="http://schemas.microsoft.com/office/powerpoint/2010/main" xmlns="" val="4053455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E589088-A06C-B3E7-A8AB-7A20DB07F1D4}"/>
              </a:ext>
            </a:extLst>
          </p:cNvPr>
          <p:cNvSpPr>
            <a:spLocks noGrp="1"/>
          </p:cNvSpPr>
          <p:nvPr>
            <p:ph type="title"/>
          </p:nvPr>
        </p:nvSpPr>
        <p:spPr/>
        <p:txBody>
          <a:bodyPr/>
          <a:lstStyle/>
          <a:p>
            <a:r>
              <a:rPr lang="ar-SA" dirty="0"/>
              <a:t>المنظار الثاني هو :- </a:t>
            </a:r>
            <a:br>
              <a:rPr lang="ar-SA" dirty="0"/>
            </a:br>
            <a:endParaRPr lang="x-none" dirty="0"/>
          </a:p>
        </p:txBody>
      </p:sp>
      <p:sp>
        <p:nvSpPr>
          <p:cNvPr id="3" name="عنصر نائب للمحتوى 2">
            <a:extLst>
              <a:ext uri="{FF2B5EF4-FFF2-40B4-BE49-F238E27FC236}">
                <a16:creationId xmlns:a16="http://schemas.microsoft.com/office/drawing/2014/main" xmlns="" id="{F394164C-4DA6-B998-E3DC-DCA723AF3093}"/>
              </a:ext>
            </a:extLst>
          </p:cNvPr>
          <p:cNvSpPr>
            <a:spLocks noGrp="1"/>
          </p:cNvSpPr>
          <p:nvPr>
            <p:ph idx="1"/>
          </p:nvPr>
        </p:nvSpPr>
        <p:spPr/>
        <p:txBody>
          <a:bodyPr>
            <a:normAutofit/>
          </a:bodyPr>
          <a:lstStyle/>
          <a:p>
            <a:r>
              <a:rPr lang="ar-SA" sz="4900" dirty="0"/>
              <a:t>ان التدريس نظام يتكون من مدخلات. وعمليات ومخرجات  وتغذيه راجعه </a:t>
            </a:r>
          </a:p>
        </p:txBody>
      </p:sp>
    </p:spTree>
    <p:extLst>
      <p:ext uri="{BB962C8B-B14F-4D97-AF65-F5344CB8AC3E}">
        <p14:creationId xmlns:p14="http://schemas.microsoft.com/office/powerpoint/2010/main" xmlns="" val="1829976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B6B2F8F-0BE3-77C7-4AD5-A79D3C4EBD32}"/>
              </a:ext>
            </a:extLst>
          </p:cNvPr>
          <p:cNvSpPr>
            <a:spLocks noGrp="1"/>
          </p:cNvSpPr>
          <p:nvPr>
            <p:ph type="title"/>
          </p:nvPr>
        </p:nvSpPr>
        <p:spPr/>
        <p:txBody>
          <a:bodyPr/>
          <a:lstStyle/>
          <a:p>
            <a:r>
              <a:rPr lang="ar-SA" dirty="0"/>
              <a:t>مخطط يوضح التدريس كنظام </a:t>
            </a:r>
            <a:endParaRPr lang="x-none" dirty="0"/>
          </a:p>
        </p:txBody>
      </p:sp>
      <p:sp>
        <p:nvSpPr>
          <p:cNvPr id="3" name="عنصر نائب للمحتوى 2">
            <a:extLst>
              <a:ext uri="{FF2B5EF4-FFF2-40B4-BE49-F238E27FC236}">
                <a16:creationId xmlns:a16="http://schemas.microsoft.com/office/drawing/2014/main" xmlns="" id="{C4082CC2-3572-94D3-F623-086D7DDAA749}"/>
              </a:ext>
            </a:extLst>
          </p:cNvPr>
          <p:cNvSpPr>
            <a:spLocks noGrp="1"/>
          </p:cNvSpPr>
          <p:nvPr>
            <p:ph idx="1"/>
          </p:nvPr>
        </p:nvSpPr>
        <p:spPr>
          <a:xfrm>
            <a:off x="-1246761" y="299357"/>
            <a:ext cx="13438761" cy="6558643"/>
          </a:xfrm>
        </p:spPr>
        <p:txBody>
          <a:bodyPr/>
          <a:lstStyle/>
          <a:p>
            <a:endParaRPr lang="x-none" dirty="0"/>
          </a:p>
        </p:txBody>
      </p:sp>
      <p:sp>
        <p:nvSpPr>
          <p:cNvPr id="4" name="مستطيل 3">
            <a:extLst>
              <a:ext uri="{FF2B5EF4-FFF2-40B4-BE49-F238E27FC236}">
                <a16:creationId xmlns:a16="http://schemas.microsoft.com/office/drawing/2014/main" xmlns="" id="{74C2A723-B993-6892-1BC9-D1D9F4021BA6}"/>
              </a:ext>
            </a:extLst>
          </p:cNvPr>
          <p:cNvSpPr/>
          <p:nvPr/>
        </p:nvSpPr>
        <p:spPr>
          <a:xfrm>
            <a:off x="8284029" y="2557238"/>
            <a:ext cx="2927046" cy="29270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400" dirty="0"/>
              <a:t>مدخلات بشرية </a:t>
            </a:r>
          </a:p>
          <a:p>
            <a:pPr algn="ctr"/>
            <a:r>
              <a:rPr lang="ar-SA" sz="3400" dirty="0"/>
              <a:t>مادية</a:t>
            </a:r>
          </a:p>
          <a:p>
            <a:pPr algn="ctr"/>
            <a:r>
              <a:rPr lang="ar-SA" sz="3400" dirty="0"/>
              <a:t>إدارية </a:t>
            </a:r>
            <a:endParaRPr lang="x-none" sz="3400" dirty="0"/>
          </a:p>
        </p:txBody>
      </p:sp>
      <p:sp>
        <p:nvSpPr>
          <p:cNvPr id="12" name="مستطيل 11">
            <a:extLst>
              <a:ext uri="{FF2B5EF4-FFF2-40B4-BE49-F238E27FC236}">
                <a16:creationId xmlns:a16="http://schemas.microsoft.com/office/drawing/2014/main" xmlns="" id="{BA97810F-0426-7D8D-743E-410A70D1E47A}"/>
              </a:ext>
            </a:extLst>
          </p:cNvPr>
          <p:cNvSpPr/>
          <p:nvPr/>
        </p:nvSpPr>
        <p:spPr>
          <a:xfrm>
            <a:off x="4191601" y="2465010"/>
            <a:ext cx="3111504" cy="311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100" dirty="0"/>
              <a:t>عمليات  واستواتيجيات</a:t>
            </a:r>
          </a:p>
          <a:p>
            <a:pPr algn="ctr"/>
            <a:r>
              <a:rPr lang="ar-SA" sz="3100" dirty="0"/>
              <a:t>وطرق وأساليب </a:t>
            </a:r>
            <a:endParaRPr lang="x-none" sz="3100" dirty="0"/>
          </a:p>
        </p:txBody>
      </p:sp>
      <p:sp>
        <p:nvSpPr>
          <p:cNvPr id="14" name="مستطيل 13">
            <a:extLst>
              <a:ext uri="{FF2B5EF4-FFF2-40B4-BE49-F238E27FC236}">
                <a16:creationId xmlns:a16="http://schemas.microsoft.com/office/drawing/2014/main" xmlns="" id="{96324153-7FEF-90BA-52EB-87B47A8EC131}"/>
              </a:ext>
            </a:extLst>
          </p:cNvPr>
          <p:cNvSpPr/>
          <p:nvPr/>
        </p:nvSpPr>
        <p:spPr>
          <a:xfrm>
            <a:off x="685801" y="2465009"/>
            <a:ext cx="2670628" cy="3111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400" dirty="0"/>
              <a:t>مخرجات معرفية</a:t>
            </a:r>
          </a:p>
          <a:p>
            <a:pPr algn="ctr"/>
            <a:r>
              <a:rPr lang="ar-SA" sz="3400" dirty="0"/>
              <a:t>مهارية</a:t>
            </a:r>
          </a:p>
          <a:p>
            <a:pPr algn="ctr"/>
            <a:r>
              <a:rPr lang="ar-SA" sz="3400" dirty="0"/>
              <a:t>ووجدانية </a:t>
            </a:r>
            <a:endParaRPr lang="x-none" sz="3400" dirty="0"/>
          </a:p>
        </p:txBody>
      </p:sp>
    </p:spTree>
    <p:extLst>
      <p:ext uri="{BB962C8B-B14F-4D97-AF65-F5344CB8AC3E}">
        <p14:creationId xmlns:p14="http://schemas.microsoft.com/office/powerpoint/2010/main" xmlns="" val="1542911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60466CF9-2E15-55C2-589D-8C27E4267F3D}"/>
              </a:ext>
            </a:extLst>
          </p:cNvPr>
          <p:cNvSpPr>
            <a:spLocks noGrp="1"/>
          </p:cNvSpPr>
          <p:nvPr>
            <p:ph type="title"/>
          </p:nvPr>
        </p:nvSpPr>
        <p:spPr/>
        <p:txBody>
          <a:bodyPr/>
          <a:lstStyle/>
          <a:p>
            <a:r>
              <a:rPr lang="ar-SA" dirty="0"/>
              <a:t>ماهو الفرق بين التدريس والتعليم </a:t>
            </a:r>
            <a:endParaRPr lang="x-none" dirty="0"/>
          </a:p>
        </p:txBody>
      </p:sp>
      <p:sp>
        <p:nvSpPr>
          <p:cNvPr id="3" name="عنصر نائب للمحتوى 2">
            <a:extLst>
              <a:ext uri="{FF2B5EF4-FFF2-40B4-BE49-F238E27FC236}">
                <a16:creationId xmlns:a16="http://schemas.microsoft.com/office/drawing/2014/main" xmlns="" id="{ABAC9C42-28AD-2B2B-9514-9F396F0CDF34}"/>
              </a:ext>
            </a:extLst>
          </p:cNvPr>
          <p:cNvSpPr>
            <a:spLocks noGrp="1"/>
          </p:cNvSpPr>
          <p:nvPr>
            <p:ph idx="1"/>
          </p:nvPr>
        </p:nvSpPr>
        <p:spPr/>
        <p:txBody>
          <a:bodyPr>
            <a:normAutofit fontScale="55000" lnSpcReduction="20000"/>
          </a:bodyPr>
          <a:lstStyle/>
          <a:p>
            <a:r>
              <a:rPr lang="ar-SA" sz="4700" dirty="0"/>
              <a:t>التدريس كما ذكرنا سابقا هو عملية مقصودة يقوم بها المدرس داخل الموسسة التعليمية بقصد مساعده المتعلمين لتحقيق اهداف محدده ومخطط الها سلفا والتي نقصد بها هنا جميع المعارف </a:t>
            </a:r>
          </a:p>
          <a:p>
            <a:r>
              <a:rPr lang="ar-SA" sz="4700" dirty="0"/>
              <a:t>ويشترط في التدريس. عناصر محددة أولها </a:t>
            </a:r>
          </a:p>
          <a:p>
            <a:r>
              <a:rPr lang="ar-SA" sz="4700" dirty="0"/>
              <a:t>المدرس. الذي هو شخص موهل يمتلك كل الكفايات العلمية والتربويه والمهنية والأخلاقية والأكاديمية ويحمل شهادة بهذا الخصوص </a:t>
            </a:r>
          </a:p>
          <a:p>
            <a:r>
              <a:rPr lang="ar-SA" sz="4700" dirty="0"/>
              <a:t>المتعلم. ( المتلقي او الطالب )  وهو المستفيد من الموقف التعليمي </a:t>
            </a:r>
          </a:p>
          <a:p>
            <a:r>
              <a:rPr lang="ar-SA" sz="4700" dirty="0"/>
              <a:t>المادة الدراسية ويكون من خلال ماده او منهج دراسي محدد </a:t>
            </a:r>
          </a:p>
          <a:p>
            <a:r>
              <a:rPr lang="ar-SA" sz="4700" dirty="0"/>
              <a:t>الفضاء الدراسي. ويعني المدارس او المعاهد او الجامعات. وغيرها </a:t>
            </a:r>
            <a:endParaRPr lang="x-none" sz="4700" dirty="0"/>
          </a:p>
        </p:txBody>
      </p:sp>
    </p:spTree>
    <p:extLst>
      <p:ext uri="{BB962C8B-B14F-4D97-AF65-F5344CB8AC3E}">
        <p14:creationId xmlns:p14="http://schemas.microsoft.com/office/powerpoint/2010/main" xmlns="" val="2476576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7B03989-E7BF-BDD9-1345-5AEFE04BFC30}"/>
              </a:ext>
            </a:extLst>
          </p:cNvPr>
          <p:cNvSpPr>
            <a:spLocks noGrp="1"/>
          </p:cNvSpPr>
          <p:nvPr>
            <p:ph type="title"/>
          </p:nvPr>
        </p:nvSpPr>
        <p:spPr/>
        <p:txBody>
          <a:bodyPr/>
          <a:lstStyle/>
          <a:p>
            <a:r>
              <a:rPr lang="ar-SA" dirty="0"/>
              <a:t>الفرق بين التدريس والتعليم </a:t>
            </a:r>
            <a:endParaRPr lang="x-none" dirty="0"/>
          </a:p>
        </p:txBody>
      </p:sp>
      <p:sp>
        <p:nvSpPr>
          <p:cNvPr id="3" name="عنصر نائب للمحتوى 2">
            <a:extLst>
              <a:ext uri="{FF2B5EF4-FFF2-40B4-BE49-F238E27FC236}">
                <a16:creationId xmlns:a16="http://schemas.microsoft.com/office/drawing/2014/main" xmlns="" id="{694474ED-4190-B4A1-FB4F-357B354B3ADA}"/>
              </a:ext>
            </a:extLst>
          </p:cNvPr>
          <p:cNvSpPr>
            <a:spLocks noGrp="1"/>
          </p:cNvSpPr>
          <p:nvPr>
            <p:ph idx="1"/>
          </p:nvPr>
        </p:nvSpPr>
        <p:spPr/>
        <p:txBody>
          <a:bodyPr>
            <a:normAutofit fontScale="55000" lnSpcReduction="20000"/>
          </a:bodyPr>
          <a:lstStyle/>
          <a:p>
            <a:r>
              <a:rPr lang="ar-SA" sz="3600" dirty="0"/>
              <a:t>اما مفهوم التعليم هو اشمل واعم من مفهوم التدريس فقد يقع داخل الموسسة التعليمية كنشاط مقصود ومخطط له او خارج الموسسة. كالخبرات والمعارف التي يكتسبها الشخص بشكل عفوي فقد يصادف ان يتعلم الشخص أشياء من مشاهدته لفلم ما دون ان يقصد تعلمها  قبل مشاهدة ذلك الفلم </a:t>
            </a:r>
          </a:p>
          <a:p>
            <a:r>
              <a:rPr lang="ar-SA" sz="3600" dirty="0"/>
              <a:t>ان المهارات المختلفه مثل الرماية او القراءة او الرسم او الطبخ وغيرها يتم تعليمها باعتبارها أنشطة ادائية لا تدرس وهذا الكلام يشمل جميع المهارات في الأنشطة الحركية في المجال الرياضي باعتبارها ادائية </a:t>
            </a:r>
          </a:p>
          <a:p>
            <a:r>
              <a:rPr lang="ar-SA" sz="3600" dirty="0"/>
              <a:t>أيضا يشمل التعليم. تعليم القيم والاتجاهات. اذا لا نقول درست ابني  الاخلاق وانما نقول علمته الاخلاق الحميدة </a:t>
            </a:r>
          </a:p>
          <a:p>
            <a:r>
              <a:rPr lang="ar-SA" sz="3600" dirty="0"/>
              <a:t>فالتدريس اذن هو تلك العملية التي يقوم بها المدرس بدور المرشد والمعد للبيئة التعليمية وللمواد والخبرة ويشمل مجالا واحد فقط وهي المعارف. هذا المجال  هو المجال الوحيد المشترك بين التدريس والتعليم فنقول تعليم الفيزياء او تدريس الفيزياء فكلاهما صحيح </a:t>
            </a:r>
          </a:p>
          <a:p>
            <a:r>
              <a:rPr lang="ar-SA" sz="3600" dirty="0"/>
              <a:t>اما التعليم فهو أوسع من حيث الدلاله من الندريس. فالتعليم. يصح مع المعارف والقيم والمهارات اما التدريس فلا يصح الا مع المعارف فقط </a:t>
            </a:r>
            <a:endParaRPr lang="x-none" sz="3600" dirty="0"/>
          </a:p>
        </p:txBody>
      </p:sp>
    </p:spTree>
    <p:extLst>
      <p:ext uri="{BB962C8B-B14F-4D97-AF65-F5344CB8AC3E}">
        <p14:creationId xmlns:p14="http://schemas.microsoft.com/office/powerpoint/2010/main" xmlns="" val="4012956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CAACC952-D960-EA33-7FEA-0E493DD4F9A8}"/>
              </a:ext>
            </a:extLst>
          </p:cNvPr>
          <p:cNvSpPr>
            <a:spLocks noGrp="1"/>
          </p:cNvSpPr>
          <p:nvPr>
            <p:ph type="title"/>
          </p:nvPr>
        </p:nvSpPr>
        <p:spPr/>
        <p:txBody>
          <a:bodyPr/>
          <a:lstStyle/>
          <a:p>
            <a:r>
              <a:rPr lang="ar-SA" dirty="0"/>
              <a:t>مكونات عملية التدريس </a:t>
            </a:r>
            <a:endParaRPr lang="x-none" dirty="0"/>
          </a:p>
        </p:txBody>
      </p:sp>
      <p:sp>
        <p:nvSpPr>
          <p:cNvPr id="3" name="عنصر نائب للمحتوى 2">
            <a:extLst>
              <a:ext uri="{FF2B5EF4-FFF2-40B4-BE49-F238E27FC236}">
                <a16:creationId xmlns:a16="http://schemas.microsoft.com/office/drawing/2014/main" xmlns="" id="{B862CB36-6F2A-42E7-DA9C-4EE8075165FA}"/>
              </a:ext>
            </a:extLst>
          </p:cNvPr>
          <p:cNvSpPr>
            <a:spLocks noGrp="1"/>
          </p:cNvSpPr>
          <p:nvPr>
            <p:ph idx="1"/>
          </p:nvPr>
        </p:nvSpPr>
        <p:spPr/>
        <p:txBody>
          <a:bodyPr>
            <a:normAutofit fontScale="55000" lnSpcReduction="20000"/>
          </a:bodyPr>
          <a:lstStyle/>
          <a:p>
            <a:r>
              <a:rPr lang="ar-SA" sz="3000" dirty="0"/>
              <a:t>المدرس هو مدير للعملية التدريسة فهو يحدد ويخطط وينظم ويضبط ويقود ويستطيع اثارة جميع القوى الكامنة في الطلبة ومن جميع النواحي جسميا وعقليا وانفعاليا واخلاقيا </a:t>
            </a:r>
          </a:p>
          <a:p>
            <a:r>
              <a:rPr lang="ar-SA" sz="3000" dirty="0"/>
              <a:t>الطالب هو محور أساسي في الموقف التدريسي والذي يجب ان تستثار دوافعه من خلال المواقف التدريسية </a:t>
            </a:r>
          </a:p>
          <a:p>
            <a:r>
              <a:rPr lang="ar-SA" sz="3000" dirty="0"/>
              <a:t>الأهداف هي قاعده التدريس الأساس وتحديدها بدقه يودي الى توجيه التفاعل بين الطالب والمدرس </a:t>
            </a:r>
          </a:p>
          <a:p>
            <a:r>
              <a:rPr lang="ar-SA" sz="3000" dirty="0"/>
              <a:t>المادة الدراسية هو الموضوع الذي يقدمه المدرس للطلبة اذ يجب ع المدرس تحضيرها وتنظيمها وتحديد خطوات تنفيذها بأسلوب جيد حتى تودي الى تحقيق الأهداف </a:t>
            </a:r>
          </a:p>
          <a:p>
            <a:r>
              <a:rPr lang="ar-SA" sz="3000" dirty="0"/>
              <a:t>البيئة الجيدة او مكان التدريس وهو عنصر مهم جدا لنجاح عملية التدريس وحتى التعليم وفي مجال التربية البدنية تحدد بالبنى التحتية والملاعب والساحات </a:t>
            </a:r>
          </a:p>
          <a:p>
            <a:r>
              <a:rPr lang="ar-SA" sz="3000" dirty="0"/>
              <a:t>الوسائل والتقنيات التدريسية وهو كل الوسائل التي يستخدمها المدرس في جذب انتباه الطلبة وتشويقهم </a:t>
            </a:r>
          </a:p>
          <a:p>
            <a:r>
              <a:rPr lang="ar-SA" sz="3000" dirty="0"/>
              <a:t>مما يساعد ع زيادة تفعيل دور الطلبة في عملية التدريس ولا يتحدد دورهه بكونه متلقي فقط </a:t>
            </a:r>
          </a:p>
          <a:p>
            <a:r>
              <a:rPr lang="ar-SA" sz="3000" dirty="0"/>
              <a:t>وأخيرا أدوات وأساليب التقويم اذا ان التقويم هو مقوم أساسي من مقومات التدريس والذي من خلاله نستطيع كمدرسين ان نتعرف على مدى نجاح طريقة او أسلوب التدريس في تحقيق الاهدا ف </a:t>
            </a:r>
            <a:endParaRPr lang="x-none" sz="3000" dirty="0"/>
          </a:p>
        </p:txBody>
      </p:sp>
    </p:spTree>
    <p:extLst>
      <p:ext uri="{BB962C8B-B14F-4D97-AF65-F5344CB8AC3E}">
        <p14:creationId xmlns:p14="http://schemas.microsoft.com/office/powerpoint/2010/main" xmlns="" val="15136880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0</TotalTime>
  <Words>723</Words>
  <Application>Microsoft Office PowerPoint</Application>
  <PresentationFormat>مخصص</PresentationFormat>
  <Paragraphs>52</Paragraphs>
  <Slides>13</Slides>
  <Notes>0</Notes>
  <HiddenSlides>0</HiddenSlides>
  <MMClips>0</MMClips>
  <ScaleCrop>false</ScaleCrop>
  <HeadingPairs>
    <vt:vector size="4" baseType="variant">
      <vt:variant>
        <vt:lpstr>سمة</vt:lpstr>
      </vt:variant>
      <vt:variant>
        <vt:i4>1</vt:i4>
      </vt:variant>
      <vt:variant>
        <vt:lpstr>عناوين الشرائح</vt:lpstr>
      </vt:variant>
      <vt:variant>
        <vt:i4>13</vt:i4>
      </vt:variant>
    </vt:vector>
  </HeadingPairs>
  <TitlesOfParts>
    <vt:vector size="14" baseType="lpstr">
      <vt:lpstr>سماوي</vt:lpstr>
      <vt:lpstr>مدخل الى علم طرائق التدريس </vt:lpstr>
      <vt:lpstr>ماهو التدريس</vt:lpstr>
      <vt:lpstr>التدريس  فكرة ام مفهوم ام خبرات  </vt:lpstr>
      <vt:lpstr>ينبغي النظر الى التدريس من منظارين وكما يلي :- </vt:lpstr>
      <vt:lpstr>المنظار الثاني هو :-  </vt:lpstr>
      <vt:lpstr>مخطط يوضح التدريس كنظام </vt:lpstr>
      <vt:lpstr>ماهو الفرق بين التدريس والتعليم </vt:lpstr>
      <vt:lpstr>الفرق بين التدريس والتعليم </vt:lpstr>
      <vt:lpstr>مكونات عملية التدريس </vt:lpstr>
      <vt:lpstr>صعوبات ومعوقات التدريس </vt:lpstr>
      <vt:lpstr>صعوبات ومعوقات التدريس </vt:lpstr>
      <vt:lpstr>شكرا لحسن الاصغاء </vt:lpstr>
      <vt:lpstr>الشريحة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dc:title>
  <dc:creator>dr.najlaa abas</dc:creator>
  <cp:lastModifiedBy>eng.rose.ali</cp:lastModifiedBy>
  <cp:revision>4</cp:revision>
  <dcterms:created xsi:type="dcterms:W3CDTF">2022-09-01T19:18:03Z</dcterms:created>
  <dcterms:modified xsi:type="dcterms:W3CDTF">2024-04-24T09:46:08Z</dcterms:modified>
</cp:coreProperties>
</file>