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3"/>
    <p:sldId id="283" r:id="rId4"/>
    <p:sldId id="259" r:id="rId5"/>
    <p:sldId id="261" r:id="rId6"/>
    <p:sldId id="260" r:id="rId7"/>
    <p:sldId id="262" r:id="rId8"/>
    <p:sldId id="284" r:id="rId9"/>
    <p:sldId id="264" r:id="rId10"/>
    <p:sldId id="265" r:id="rId11"/>
    <p:sldId id="266" r:id="rId12"/>
    <p:sldId id="30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  <p:sldId id="28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01608-1A23-4B18-A9D5-6B068A50BBC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1E4A1-70E8-415F-B619-1197BD1BEF7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C2C18-958A-456F-90D0-CCC600F5DC9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CE8CD-27DA-4DD6-B459-3AD33E4F93B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240" y="172999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Python Programming Language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Lecture 1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Input and Print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709" y="1474790"/>
            <a:ext cx="10515600" cy="4351338"/>
          </a:xfrm>
        </p:spPr>
        <p:txBody>
          <a:bodyPr/>
          <a:lstStyle/>
          <a:p>
            <a:r>
              <a:rPr lang="en-US" dirty="0"/>
              <a:t>Input take the values from the user as shown in the example: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Important Note: 1- </a:t>
            </a:r>
            <a:r>
              <a:rPr lang="en-US" dirty="0"/>
              <a:t>We must determine the type of the value we want to read it.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2- </a:t>
            </a:r>
            <a:r>
              <a:rPr lang="en-US" dirty="0"/>
              <a:t>Variable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x different from variable X.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1933172"/>
            <a:ext cx="5477639" cy="1028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378450"/>
            <a:ext cx="5858693" cy="18862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rgbClr val="0070C0"/>
                </a:solidFill>
              </a:rPr>
              <a:t>Using Format with Print </a:t>
            </a:r>
            <a:endParaRPr lang="en-US" b="1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12190" y="1691005"/>
            <a:ext cx="5715000" cy="1752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Comments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python, a line begins with # consider comment</a:t>
            </a:r>
            <a:endParaRPr lang="en-US" dirty="0"/>
          </a:p>
          <a:p>
            <a:r>
              <a:rPr lang="en-US" dirty="0"/>
              <a:t>Example: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0152" y="3157537"/>
            <a:ext cx="2676899" cy="13241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Exercise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174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Write a python program which accept the length side of a square from a user and compute the area.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Write a python program which accept the radius of a circle from a user and compute the area.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Solutions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588032"/>
            <a:ext cx="6839905" cy="19814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922409"/>
            <a:ext cx="6068272" cy="201005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Operators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Types of Operators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1- </a:t>
            </a:r>
            <a:r>
              <a:rPr lang="en-US" dirty="0"/>
              <a:t>Arithmetic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2-</a:t>
            </a:r>
            <a:r>
              <a:rPr lang="en-US" dirty="0"/>
              <a:t> Relational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3- </a:t>
            </a:r>
            <a:r>
              <a:rPr lang="en-US" dirty="0"/>
              <a:t>Logical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Arithmetic Operators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690688"/>
            <a:ext cx="8605978" cy="435133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Relational Operators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98419" y="1825625"/>
            <a:ext cx="10195162" cy="435133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Logical Operators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822512"/>
            <a:ext cx="10515600" cy="374403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Indentation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518858"/>
            <a:ext cx="10515600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Python provides no braces to indicate blocks of code for  class and function definitions or flow control. Blocks of code  are denoted by line indentation, which is rigidly enforced.</a:t>
            </a: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The number of spaces in the indentation is variable, but  all statements within the block must be indented the same amount.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History of Python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160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en-US" dirty="0"/>
              <a:t>Python was developed by Guido van Rossum in the late eighties and early nineties at the National Research Institute for Mathematics and Computer Science in the Netherlands.</a:t>
            </a:r>
            <a:endParaRPr lang="en-US" dirty="0"/>
          </a:p>
          <a:p>
            <a:pPr algn="just">
              <a:buFontTx/>
              <a:buChar char="-"/>
            </a:pPr>
            <a:endParaRPr lang="en-US" dirty="0"/>
          </a:p>
          <a:p>
            <a:pPr algn="just">
              <a:buFontTx/>
              <a:buChar char="-"/>
            </a:pPr>
            <a:r>
              <a:rPr lang="en-US" dirty="0"/>
              <a:t>Python is derived from many other languages, including ABC, Modula-3, C, C++, Algol-68, </a:t>
            </a:r>
            <a:r>
              <a:rPr lang="en-US" dirty="0" err="1"/>
              <a:t>SmallTalk</a:t>
            </a:r>
            <a:r>
              <a:rPr lang="en-US" dirty="0"/>
              <a:t>, and Unix shell and other scripting languages.</a:t>
            </a:r>
            <a:endParaRPr lang="en-US" dirty="0"/>
          </a:p>
          <a:p>
            <a:pPr algn="just">
              <a:buFontTx/>
              <a:buChar char="-"/>
            </a:pPr>
            <a:endParaRPr lang="en-US" dirty="0"/>
          </a:p>
          <a:p>
            <a:pPr algn="just">
              <a:buFontTx/>
              <a:buChar char="-"/>
            </a:pPr>
            <a:r>
              <a:rPr lang="en-US" dirty="0"/>
              <a:t>Python is copyrighted. Like Perl, Python source code is now available under the GNU General Public License (GPL).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- Python is now maintained by a core development team at the institute, although Guido van Rossum still holds a vital role in directing its progress.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Decision Making (The if statement)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407313" y="1796128"/>
            <a:ext cx="3808143" cy="435133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815696"/>
            <a:ext cx="5591955" cy="190526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If-else statement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if &lt;condition&gt;: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&lt;statements&gt;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else: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&lt;statements&gt;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Note</a:t>
            </a:r>
            <a:r>
              <a:rPr lang="en-US" dirty="0"/>
              <a:t> the colon following the else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Elif</a:t>
            </a:r>
            <a:r>
              <a:rPr lang="en-US" b="1" dirty="0">
                <a:solidFill>
                  <a:srgbClr val="0070C0"/>
                </a:solidFill>
              </a:rPr>
              <a:t> statement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690688"/>
            <a:ext cx="5401429" cy="3505689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Exercises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601450"/>
            <a:ext cx="10515600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Write a Python program to find whether a given number (accept from the user) is even or odd, print out an appropriate message to the user.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Write a Python program to sum of three given integers. However, if two values are equal sum will be zero.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Solutions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63001" y="3650003"/>
            <a:ext cx="4496427" cy="22482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001" y="1533260"/>
            <a:ext cx="4286848" cy="18957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94" y="25893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Features of Python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94" y="1371373"/>
            <a:ext cx="10515600" cy="487014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en-US" dirty="0">
                <a:solidFill>
                  <a:srgbClr val="00B050"/>
                </a:solidFill>
              </a:rPr>
              <a:t>Interpreted</a:t>
            </a:r>
            <a:r>
              <a:rPr lang="en-US" dirty="0"/>
              <a:t> − Python is processed at runtime by the interpreter. You do not need to compile your program before executing it. This is similar to PERL and PHP.</a:t>
            </a:r>
            <a:endParaRPr lang="en-US" dirty="0"/>
          </a:p>
          <a:p>
            <a:pPr algn="just">
              <a:lnSpc>
                <a:spcPct val="110000"/>
              </a:lnSpc>
            </a:pPr>
            <a:r>
              <a:rPr lang="en-US" dirty="0">
                <a:solidFill>
                  <a:srgbClr val="00B050"/>
                </a:solidFill>
              </a:rPr>
              <a:t>Interactive</a:t>
            </a:r>
            <a:r>
              <a:rPr lang="en-US" dirty="0"/>
              <a:t> − You can actually sit at a Python prompt and interact with the interpreter directly to write your programs.</a:t>
            </a:r>
            <a:endParaRPr lang="en-US" dirty="0"/>
          </a:p>
          <a:p>
            <a:pPr algn="just">
              <a:lnSpc>
                <a:spcPct val="110000"/>
              </a:lnSpc>
            </a:pP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Object-Oriented</a:t>
            </a:r>
            <a:r>
              <a:rPr lang="en-US" dirty="0"/>
              <a:t> − Python supports Object-Oriented style or technique of programming that encapsulates code within objects.</a:t>
            </a:r>
            <a:endParaRPr lang="en-US" dirty="0"/>
          </a:p>
          <a:p>
            <a:pPr algn="just">
              <a:lnSpc>
                <a:spcPct val="110000"/>
              </a:lnSpc>
            </a:pP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Python is a Beginner's Language </a:t>
            </a:r>
            <a:r>
              <a:rPr lang="en-US" dirty="0"/>
              <a:t>− Python is a great language for the beginner-level programmers and supports the development of a wide range of applications from simple text processing to WWW browsers to games.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Features of Python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B050"/>
                </a:solidFill>
              </a:rPr>
              <a:t>Easy-to-learn</a:t>
            </a:r>
            <a:r>
              <a:rPr lang="en-US" dirty="0"/>
              <a:t> − Python has few keywords, simple structure, and a clearly defined syntax. This allows the student to pick up the language quickly. </a:t>
            </a:r>
            <a:endParaRPr lang="en-US" dirty="0"/>
          </a:p>
          <a:p>
            <a:pPr algn="just"/>
            <a:r>
              <a:rPr lang="en-US" dirty="0">
                <a:solidFill>
                  <a:srgbClr val="00B050"/>
                </a:solidFill>
              </a:rPr>
              <a:t>Easy-to-read</a:t>
            </a:r>
            <a:r>
              <a:rPr lang="en-US" dirty="0"/>
              <a:t> − Python code is more clearly defined and visible to the eyes.</a:t>
            </a:r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Easy-to-maintain</a:t>
            </a:r>
            <a:r>
              <a:rPr lang="en-US" dirty="0"/>
              <a:t> − Python's source code is fairly easy-to-maintain.</a:t>
            </a:r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A broad standard library </a:t>
            </a:r>
            <a:r>
              <a:rPr lang="en-US" dirty="0"/>
              <a:t>− Python's bulk of the library is very portable and cross-platform compatible on UNIX, Windows, and Macintosh.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Features of Python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rgbClr val="00B050"/>
                </a:solidFill>
              </a:rPr>
              <a:t>Portable</a:t>
            </a:r>
            <a:r>
              <a:rPr lang="en-US" dirty="0"/>
              <a:t> − Python can run on a wide variety of hardware platforms and has the same interface on all platforms.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Extendable</a:t>
            </a:r>
            <a:r>
              <a:rPr lang="en-US" dirty="0"/>
              <a:t> − You can add low-level modules to the Python interpreter. These modules enable programmers to add to or customize their tools to be more efficient.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Databases</a:t>
            </a:r>
            <a:r>
              <a:rPr lang="en-US" dirty="0"/>
              <a:t> − Python provides interfaces to all major commercial</a:t>
            </a:r>
            <a:endParaRPr lang="en-US" dirty="0"/>
          </a:p>
          <a:p>
            <a:r>
              <a:rPr lang="en-US" dirty="0"/>
              <a:t> databases.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GUI Programming </a:t>
            </a:r>
            <a:r>
              <a:rPr lang="en-US" dirty="0"/>
              <a:t>− Python supports GUI applications that can be created and ported to many system calls, libraries and windows systems, such as  Windows MFC, Macintosh, and the X Window system of Unix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b="1" dirty="0">
                <a:solidFill>
                  <a:srgbClr val="0070C0"/>
                </a:solidFill>
              </a:rPr>
              <a:t>Examples of projects using Python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</a:t>
            </a:r>
            <a:endParaRPr lang="en-US" dirty="0"/>
          </a:p>
          <a:p>
            <a:r>
              <a:rPr lang="en-US" dirty="0" err="1"/>
              <a:t>Youtube</a:t>
            </a:r>
            <a:endParaRPr lang="en-US" dirty="0"/>
          </a:p>
          <a:p>
            <a:r>
              <a:rPr lang="en-US" dirty="0" err="1"/>
              <a:t>Instgram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Variable Types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 As in every language, a variable is the name of a memory location.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Python is weakly typed That is, you don’t declare variables to be a  specific type.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A variable has the type that corresponds to the value you assign to it.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Variable names begin with a letter or an underscore and can contain  letters, numbers, and underscores.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Python has reserved words that you can’t use as variable names.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347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Python Reserved Words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509203" y="1739005"/>
            <a:ext cx="9268287" cy="435133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38687" y="1690688"/>
            <a:ext cx="3977197" cy="45591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4111</Words>
  <Application>WPS Presentation</Application>
  <PresentationFormat>Widescreen</PresentationFormat>
  <Paragraphs>121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3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Python Programming Language Lecture 1</vt:lpstr>
      <vt:lpstr>History of Python</vt:lpstr>
      <vt:lpstr>Features of Python</vt:lpstr>
      <vt:lpstr>Features of Python</vt:lpstr>
      <vt:lpstr>Features of Python</vt:lpstr>
      <vt:lpstr>		Examples of projects using Python</vt:lpstr>
      <vt:lpstr>Variable Types</vt:lpstr>
      <vt:lpstr>Python Reserved Words</vt:lpstr>
      <vt:lpstr>Examples</vt:lpstr>
      <vt:lpstr>Input and Print </vt:lpstr>
      <vt:lpstr>Using Format with Print </vt:lpstr>
      <vt:lpstr>Comments</vt:lpstr>
      <vt:lpstr>Exercise </vt:lpstr>
      <vt:lpstr>Solutions</vt:lpstr>
      <vt:lpstr>Operators</vt:lpstr>
      <vt:lpstr>Arithmetic Operators</vt:lpstr>
      <vt:lpstr>Relational Operators</vt:lpstr>
      <vt:lpstr>Logical Operators</vt:lpstr>
      <vt:lpstr>Indentation</vt:lpstr>
      <vt:lpstr>Decision Making (The if statement)</vt:lpstr>
      <vt:lpstr>Example</vt:lpstr>
      <vt:lpstr>If-else statement</vt:lpstr>
      <vt:lpstr>Elif statement</vt:lpstr>
      <vt:lpstr>Exercises </vt:lpstr>
      <vt:lpstr>Solutions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</dc:title>
  <dc:creator> </dc:creator>
  <cp:lastModifiedBy>Dr. Wisal Hashim</cp:lastModifiedBy>
  <cp:revision>27</cp:revision>
  <dcterms:created xsi:type="dcterms:W3CDTF">2024-09-09T09:06:00Z</dcterms:created>
  <dcterms:modified xsi:type="dcterms:W3CDTF">2024-12-23T09:07:53Z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276F2A5A3082499B996EE18779ED90BA_12</vt:lpwstr>
  </property>
  <property fmtid="{D5CDD505-2E9C-101B-9397-08002B2CF9AE}" pid="3" name="KSOProductBuildVer">
    <vt:lpwstr>1033-12.2.0.19307</vt:lpwstr>
  </property>
</Properties>
</file>