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3"/>
    <p:sldId id="267" r:id="rId4"/>
    <p:sldId id="268" r:id="rId5"/>
    <p:sldId id="257" r:id="rId6"/>
    <p:sldId id="258" r:id="rId7"/>
    <p:sldId id="259" r:id="rId8"/>
    <p:sldId id="278" r:id="rId9"/>
    <p:sldId id="260" r:id="rId10"/>
    <p:sldId id="261" r:id="rId11"/>
    <p:sldId id="263" r:id="rId12"/>
    <p:sldId id="262" r:id="rId13"/>
    <p:sldId id="264"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ltLang="en-US" b="1">
                <a:gradFill>
                  <a:gsLst>
                    <a:gs pos="0">
                      <a:srgbClr val="007BD3"/>
                    </a:gs>
                    <a:gs pos="100000">
                      <a:srgbClr val="034373"/>
                    </a:gs>
                  </a:gsLst>
                  <a:lin scaled="0"/>
                </a:gradFill>
              </a:rPr>
              <a:t>Artificial Intelligence</a:t>
            </a:r>
            <a:br>
              <a:rPr lang="en-US" altLang="en-US" b="1">
                <a:gradFill>
                  <a:gsLst>
                    <a:gs pos="0">
                      <a:srgbClr val="007BD3"/>
                    </a:gs>
                    <a:gs pos="100000">
                      <a:srgbClr val="034373"/>
                    </a:gs>
                  </a:gsLst>
                  <a:lin scaled="0"/>
                </a:gradFill>
              </a:rPr>
            </a:br>
            <a:endParaRPr lang="en-US" altLang="en-US" b="1">
              <a:gradFill>
                <a:gsLst>
                  <a:gs pos="0">
                    <a:srgbClr val="007BD3"/>
                  </a:gs>
                  <a:gs pos="100000">
                    <a:srgbClr val="034373"/>
                  </a:gs>
                </a:gsLst>
                <a:lin scaled="0"/>
              </a:gradFill>
            </a:endParaRPr>
          </a:p>
        </p:txBody>
      </p:sp>
      <p:sp>
        <p:nvSpPr>
          <p:cNvPr id="3" name="Subtitle 2"/>
          <p:cNvSpPr>
            <a:spLocks noGrp="1"/>
          </p:cNvSpPr>
          <p:nvPr>
            <p:ph type="subTitle" idx="1"/>
          </p:nvPr>
        </p:nvSpPr>
        <p:spPr/>
        <p:txBody>
          <a:bodyPr/>
          <a:lstStyle/>
          <a:p>
            <a:r>
              <a:rPr lang="en-US" sz="3600" b="1">
                <a:gradFill>
                  <a:gsLst>
                    <a:gs pos="0">
                      <a:srgbClr val="007BD3"/>
                    </a:gs>
                    <a:gs pos="100000">
                      <a:srgbClr val="034373"/>
                    </a:gs>
                  </a:gsLst>
                  <a:lin scaled="0"/>
                </a:gradFill>
              </a:rPr>
              <a:t>Lecture 11</a:t>
            </a:r>
            <a:endParaRPr lang="en-US" sz="3600" b="1">
              <a:gradFill>
                <a:gsLst>
                  <a:gs pos="0">
                    <a:srgbClr val="007BD3"/>
                  </a:gs>
                  <a:gs pos="100000">
                    <a:srgbClr val="034373"/>
                  </a:gs>
                </a:gsLst>
                <a:lin scaled="0"/>
              </a:gra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gradFill>
                  <a:gsLst>
                    <a:gs pos="0">
                      <a:srgbClr val="007BD3"/>
                    </a:gs>
                    <a:gs pos="100000">
                      <a:srgbClr val="034373"/>
                    </a:gs>
                  </a:gsLst>
                  <a:lin scaled="0"/>
                </a:gradFill>
                <a:sym typeface="+mn-ea"/>
              </a:rPr>
              <a:t>Examples</a:t>
            </a:r>
            <a:endParaRPr lang="en-US"/>
          </a:p>
        </p:txBody>
      </p:sp>
      <p:sp>
        <p:nvSpPr>
          <p:cNvPr id="3" name="Content Placeholder 2"/>
          <p:cNvSpPr>
            <a:spLocks noGrp="1"/>
          </p:cNvSpPr>
          <p:nvPr>
            <p:ph idx="1"/>
          </p:nvPr>
        </p:nvSpPr>
        <p:spPr>
          <a:xfrm>
            <a:off x="838200" y="1403350"/>
            <a:ext cx="10515600" cy="4351338"/>
          </a:xfrm>
        </p:spPr>
        <p:txBody>
          <a:bodyPr>
            <a:normAutofit lnSpcReduction="10000"/>
          </a:bodyPr>
          <a:p>
            <a:r>
              <a:rPr lang="en-US">
                <a:solidFill>
                  <a:srgbClr val="FF0000"/>
                </a:solidFill>
              </a:rPr>
              <a:t>Represent the following knowledge using the predicate logic method.</a:t>
            </a:r>
            <a:endParaRPr lang="en-US">
              <a:solidFill>
                <a:srgbClr val="FF0000"/>
              </a:solidFill>
            </a:endParaRPr>
          </a:p>
          <a:p>
            <a:pPr marL="0" indent="0">
              <a:buNone/>
            </a:pPr>
            <a:r>
              <a:rPr lang="en-US">
                <a:solidFill>
                  <a:schemeClr val="tx1"/>
                </a:solidFill>
              </a:rPr>
              <a:t>1- Ahmed is a boy.</a:t>
            </a:r>
            <a:endParaRPr lang="en-US">
              <a:solidFill>
                <a:schemeClr val="tx1"/>
              </a:solidFill>
            </a:endParaRPr>
          </a:p>
          <a:p>
            <a:pPr marL="0" indent="0">
              <a:buNone/>
            </a:pPr>
            <a:r>
              <a:rPr lang="en-US">
                <a:solidFill>
                  <a:schemeClr val="tx1"/>
                </a:solidFill>
              </a:rPr>
              <a:t>       boy(ahmed)</a:t>
            </a:r>
            <a:endParaRPr lang="en-US">
              <a:solidFill>
                <a:schemeClr val="tx1"/>
              </a:solidFill>
            </a:endParaRPr>
          </a:p>
          <a:p>
            <a:pPr marL="0" indent="0">
              <a:buNone/>
            </a:pPr>
            <a:r>
              <a:rPr lang="en-US">
                <a:solidFill>
                  <a:schemeClr val="tx1"/>
                </a:solidFill>
              </a:rPr>
              <a:t>2- She has a story</a:t>
            </a:r>
            <a:endParaRPr lang="en-US">
              <a:solidFill>
                <a:schemeClr val="tx1"/>
              </a:solidFill>
            </a:endParaRPr>
          </a:p>
          <a:p>
            <a:pPr marL="0" indent="0">
              <a:buNone/>
            </a:pPr>
            <a:r>
              <a:rPr lang="en-US">
                <a:solidFill>
                  <a:schemeClr val="tx1"/>
                </a:solidFill>
              </a:rPr>
              <a:t>       has(she, story)</a:t>
            </a:r>
            <a:endParaRPr lang="en-US">
              <a:solidFill>
                <a:schemeClr val="tx1"/>
              </a:solidFill>
            </a:endParaRPr>
          </a:p>
          <a:p>
            <a:pPr marL="0" indent="0">
              <a:buNone/>
            </a:pPr>
            <a:r>
              <a:rPr lang="en-US">
                <a:solidFill>
                  <a:schemeClr val="tx1"/>
                </a:solidFill>
              </a:rPr>
              <a:t>3- Ali is a clever student </a:t>
            </a:r>
            <a:endParaRPr lang="en-US">
              <a:solidFill>
                <a:schemeClr val="tx1"/>
              </a:solidFill>
            </a:endParaRPr>
          </a:p>
          <a:p>
            <a:pPr marL="0" indent="0">
              <a:buNone/>
            </a:pPr>
            <a:r>
              <a:rPr lang="en-US">
                <a:solidFill>
                  <a:schemeClr val="tx1"/>
                </a:solidFill>
              </a:rPr>
              <a:t>         clever(ali, student)    </a:t>
            </a:r>
            <a:r>
              <a:rPr lang="en-US" b="1">
                <a:solidFill>
                  <a:schemeClr val="tx1"/>
                </a:solidFill>
              </a:rPr>
              <a:t> </a:t>
            </a:r>
            <a:r>
              <a:rPr lang="en-US" b="1" u="sng">
                <a:gradFill>
                  <a:gsLst>
                    <a:gs pos="0">
                      <a:srgbClr val="14CD68"/>
                    </a:gs>
                    <a:gs pos="100000">
                      <a:srgbClr val="035C7D"/>
                    </a:gs>
                  </a:gsLst>
                  <a:lin scaled="0"/>
                </a:gradFill>
              </a:rPr>
              <a:t>or</a:t>
            </a:r>
            <a:r>
              <a:rPr lang="en-US" b="1">
                <a:gradFill>
                  <a:gsLst>
                    <a:gs pos="0">
                      <a:srgbClr val="14CD68"/>
                    </a:gs>
                    <a:gs pos="100000">
                      <a:srgbClr val="035C7D"/>
                    </a:gs>
                  </a:gsLst>
                  <a:lin scaled="0"/>
                </a:gradFill>
              </a:rPr>
              <a:t>    </a:t>
            </a:r>
            <a:r>
              <a:rPr lang="en-US">
                <a:solidFill>
                  <a:schemeClr val="tx1"/>
                </a:solidFill>
              </a:rPr>
              <a:t>clever(ali) </a:t>
            </a:r>
            <a:r>
              <a:rPr lang="en-US" altLang="en-US">
                <a:sym typeface="+mn-ea"/>
              </a:rPr>
              <a:t>∧</a:t>
            </a:r>
            <a:r>
              <a:rPr lang="en-US">
                <a:solidFill>
                  <a:schemeClr val="tx1"/>
                </a:solidFill>
              </a:rPr>
              <a:t> student (ali)</a:t>
            </a:r>
            <a:endParaRPr lang="en-US">
              <a:solidFill>
                <a:schemeClr val="tx1"/>
              </a:solidFill>
            </a:endParaRPr>
          </a:p>
          <a:p>
            <a:pPr marL="0" indent="0">
              <a:buNone/>
            </a:pPr>
            <a:r>
              <a:rPr lang="en-US">
                <a:solidFill>
                  <a:schemeClr val="tx1"/>
                </a:solidFill>
              </a:rPr>
              <a:t>4- Yassir has a white car</a:t>
            </a:r>
            <a:endParaRPr lang="en-US">
              <a:solidFill>
                <a:schemeClr val="tx1"/>
              </a:solidFill>
            </a:endParaRPr>
          </a:p>
          <a:p>
            <a:pPr marL="0" indent="0">
              <a:buNone/>
            </a:pPr>
            <a:r>
              <a:rPr lang="en-US">
                <a:solidFill>
                  <a:schemeClr val="tx1"/>
                </a:solidFill>
              </a:rPr>
              <a:t>      has (yassir,car) </a:t>
            </a:r>
            <a:r>
              <a:rPr lang="en-US" altLang="en-US">
                <a:sym typeface="+mn-ea"/>
              </a:rPr>
              <a:t>∧</a:t>
            </a:r>
            <a:r>
              <a:rPr lang="en-US">
                <a:solidFill>
                  <a:schemeClr val="tx1"/>
                </a:solidFill>
              </a:rPr>
              <a:t> color(car, white)</a:t>
            </a:r>
            <a:endParaRPr lang="en-US">
              <a:solidFill>
                <a:schemeClr val="tx1"/>
              </a:solidFill>
            </a:endParaRPr>
          </a:p>
          <a:p>
            <a:pPr marL="0" indent="0">
              <a:buNone/>
            </a:pPr>
            <a:endParaRPr lang="en-US" b="1">
              <a:solidFill>
                <a:schemeClr val="tx1"/>
              </a:solidFill>
            </a:endParaRPr>
          </a:p>
          <a:p>
            <a:pPr marL="0" indent="0">
              <a:buNone/>
            </a:pPr>
            <a:endParaRPr lang="en-US" b="1">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17475"/>
            <a:ext cx="10515600" cy="1325563"/>
          </a:xfrm>
        </p:spPr>
        <p:txBody>
          <a:bodyPr/>
          <a:p>
            <a:r>
              <a:rPr lang="en-US" altLang="en-US" b="1">
                <a:gradFill>
                  <a:gsLst>
                    <a:gs pos="0">
                      <a:srgbClr val="007BD3"/>
                    </a:gs>
                    <a:gs pos="100000">
                      <a:srgbClr val="034373"/>
                    </a:gs>
                  </a:gsLst>
                  <a:lin scaled="0"/>
                </a:gradFill>
                <a:sym typeface="+mn-ea"/>
              </a:rPr>
              <a:t>Examples</a:t>
            </a:r>
            <a:endParaRPr lang="en-US"/>
          </a:p>
        </p:txBody>
      </p:sp>
      <p:sp>
        <p:nvSpPr>
          <p:cNvPr id="3" name="Content Placeholder 2"/>
          <p:cNvSpPr>
            <a:spLocks noGrp="1"/>
          </p:cNvSpPr>
          <p:nvPr>
            <p:ph idx="1"/>
          </p:nvPr>
        </p:nvSpPr>
        <p:spPr>
          <a:xfrm>
            <a:off x="838200" y="1330960"/>
            <a:ext cx="10515600" cy="5198110"/>
          </a:xfrm>
        </p:spPr>
        <p:txBody>
          <a:bodyPr/>
          <a:p>
            <a:pPr marL="0" indent="0">
              <a:buNone/>
            </a:pPr>
            <a:r>
              <a:rPr lang="en-US"/>
              <a:t>5- Today is sunny day.</a:t>
            </a:r>
            <a:endParaRPr lang="en-US"/>
          </a:p>
          <a:p>
            <a:pPr marL="0" indent="0">
              <a:buNone/>
            </a:pPr>
            <a:r>
              <a:rPr lang="en-US"/>
              <a:t>           sunny(today)</a:t>
            </a:r>
            <a:endParaRPr lang="en-US"/>
          </a:p>
          <a:p>
            <a:pPr marL="0" indent="0">
              <a:buNone/>
            </a:pPr>
            <a:r>
              <a:rPr lang="en-US"/>
              <a:t>6- Esraa has 5 books.</a:t>
            </a:r>
            <a:endParaRPr lang="en-US"/>
          </a:p>
          <a:p>
            <a:pPr marL="0" indent="0">
              <a:buNone/>
            </a:pPr>
            <a:r>
              <a:rPr lang="en-US"/>
              <a:t>            has(esraa, book) </a:t>
            </a:r>
            <a:r>
              <a:rPr lang="en-US" altLang="en-US">
                <a:sym typeface="+mn-ea"/>
              </a:rPr>
              <a:t>∧</a:t>
            </a:r>
            <a:r>
              <a:rPr lang="en-US"/>
              <a:t> number(book, 5)</a:t>
            </a:r>
            <a:endParaRPr lang="en-US"/>
          </a:p>
          <a:p>
            <a:pPr marL="0" indent="0">
              <a:buNone/>
            </a:pPr>
            <a:r>
              <a:rPr lang="en-US"/>
              <a:t>7- Ayman is going to school now.</a:t>
            </a:r>
            <a:endParaRPr lang="en-US"/>
          </a:p>
          <a:p>
            <a:pPr marL="0" indent="0">
              <a:buNone/>
            </a:pPr>
            <a:r>
              <a:rPr lang="en-US"/>
              <a:t>            go(ayman, school) </a:t>
            </a:r>
            <a:r>
              <a:rPr lang="en-US" altLang="en-US">
                <a:sym typeface="+mn-ea"/>
              </a:rPr>
              <a:t>∧ </a:t>
            </a:r>
            <a:r>
              <a:rPr lang="en-US"/>
              <a:t>time(now)</a:t>
            </a:r>
            <a:endParaRPr lang="en-US"/>
          </a:p>
          <a:p>
            <a:pPr marL="0" indent="0">
              <a:buNone/>
            </a:pPr>
            <a:r>
              <a:rPr lang="en-US"/>
              <a:t>8- I have one or two books.</a:t>
            </a:r>
            <a:endParaRPr lang="en-US"/>
          </a:p>
          <a:p>
            <a:pPr marL="0" indent="0">
              <a:buNone/>
            </a:pPr>
            <a:r>
              <a:rPr lang="en-US"/>
              <a:t>             have(i,book)</a:t>
            </a:r>
            <a:r>
              <a:rPr lang="en-US" altLang="en-US">
                <a:sym typeface="+mn-ea"/>
              </a:rPr>
              <a:t>∧</a:t>
            </a:r>
            <a:r>
              <a:rPr lang="en-US"/>
              <a:t> (number(book, one)V number(book, two))</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30175"/>
            <a:ext cx="10515600" cy="1325563"/>
          </a:xfrm>
        </p:spPr>
        <p:txBody>
          <a:bodyPr/>
          <a:p>
            <a:r>
              <a:rPr lang="en-US" altLang="en-US" b="1">
                <a:gradFill>
                  <a:gsLst>
                    <a:gs pos="0">
                      <a:srgbClr val="007BD3"/>
                    </a:gs>
                    <a:gs pos="100000">
                      <a:srgbClr val="034373"/>
                    </a:gs>
                  </a:gsLst>
                  <a:lin scaled="0"/>
                </a:gradFill>
                <a:sym typeface="+mn-ea"/>
              </a:rPr>
              <a:t>Examples</a:t>
            </a:r>
            <a:endParaRPr lang="en-US"/>
          </a:p>
        </p:txBody>
      </p:sp>
      <p:sp>
        <p:nvSpPr>
          <p:cNvPr id="3" name="Content Placeholder 2"/>
          <p:cNvSpPr>
            <a:spLocks noGrp="1"/>
          </p:cNvSpPr>
          <p:nvPr>
            <p:ph idx="1"/>
          </p:nvPr>
        </p:nvSpPr>
        <p:spPr>
          <a:xfrm>
            <a:off x="838200" y="1289685"/>
            <a:ext cx="10515600" cy="5048885"/>
          </a:xfrm>
        </p:spPr>
        <p:txBody>
          <a:bodyPr/>
          <a:p>
            <a:pPr marL="0" indent="0">
              <a:buNone/>
            </a:pPr>
            <a:r>
              <a:rPr lang="en-US" altLang="en-US"/>
              <a:t>9- Marcus tried to assassinate Caesar.</a:t>
            </a:r>
            <a:endParaRPr lang="en-US" altLang="en-US"/>
          </a:p>
          <a:p>
            <a:pPr marL="0" indent="0">
              <a:buNone/>
            </a:pPr>
            <a:r>
              <a:rPr lang="en-US" altLang="en-US"/>
              <a:t>    assassinate(marcus, caesar).</a:t>
            </a:r>
            <a:endParaRPr lang="en-US" altLang="en-US"/>
          </a:p>
          <a:p>
            <a:pPr marL="0" indent="0">
              <a:buNone/>
            </a:pPr>
            <a:r>
              <a:rPr lang="en-US"/>
              <a:t>10- </a:t>
            </a:r>
            <a:r>
              <a:rPr lang="en-US" altLang="en-US"/>
              <a:t> There is a person who wrote computer chess.</a:t>
            </a:r>
            <a:endParaRPr lang="en-US" altLang="en-US"/>
          </a:p>
          <a:p>
            <a:pPr marL="0" indent="0">
              <a:buNone/>
            </a:pPr>
            <a:r>
              <a:rPr lang="en-US" altLang="en-US"/>
              <a:t>        : write(X, computer chess)</a:t>
            </a:r>
            <a:endParaRPr lang="en-US" altLang="en-US"/>
          </a:p>
          <a:p>
            <a:pPr marL="0" indent="0">
              <a:buNone/>
            </a:pPr>
            <a:r>
              <a:rPr lang="en-US" altLang="en-US"/>
              <a:t>11- All Romans were either loyal to Caesar or hated him.</a:t>
            </a:r>
            <a:endParaRPr lang="en-US" altLang="en-US"/>
          </a:p>
          <a:p>
            <a:pPr marL="0" indent="0">
              <a:buNone/>
            </a:pPr>
            <a:r>
              <a:rPr lang="en-US" altLang="en-US"/>
              <a:t>         :Roman(X)          loaylto(X, caesar) </a:t>
            </a:r>
            <a:r>
              <a:rPr lang="en-US">
                <a:sym typeface="+mn-ea"/>
              </a:rPr>
              <a:t>V</a:t>
            </a:r>
            <a:r>
              <a:rPr lang="en-US" altLang="en-US"/>
              <a:t> hate(X, caesar). </a:t>
            </a:r>
            <a:endParaRPr lang="en-US" altLang="en-US"/>
          </a:p>
          <a:p>
            <a:pPr marL="0" indent="0">
              <a:buNone/>
            </a:pPr>
            <a:r>
              <a:rPr lang="en-US" altLang="en-US"/>
              <a:t>12- Everyone is loyal to someone.</a:t>
            </a:r>
            <a:endParaRPr lang="en-US" altLang="en-US"/>
          </a:p>
          <a:p>
            <a:pPr marL="0" indent="0">
              <a:buNone/>
            </a:pPr>
            <a:r>
              <a:rPr lang="en-US" altLang="en-US"/>
              <a:t>               loyalto(X,Y)</a:t>
            </a:r>
            <a:endParaRPr lang="en-US" altLang="en-US"/>
          </a:p>
          <a:p>
            <a:pPr marL="0" indent="0">
              <a:buNone/>
            </a:pPr>
            <a:endParaRPr lang="en-US" altLang="en-US"/>
          </a:p>
        </p:txBody>
      </p:sp>
      <p:pic>
        <p:nvPicPr>
          <p:cNvPr id="5" name="Picture 4"/>
          <p:cNvPicPr>
            <a:picLocks noChangeAspect="1"/>
          </p:cNvPicPr>
          <p:nvPr/>
        </p:nvPicPr>
        <p:blipFill>
          <a:blip r:embed="rId1"/>
          <a:stretch>
            <a:fillRect/>
          </a:stretch>
        </p:blipFill>
        <p:spPr>
          <a:xfrm>
            <a:off x="1168400" y="2872105"/>
            <a:ext cx="352425" cy="286385"/>
          </a:xfrm>
          <a:prstGeom prst="rect">
            <a:avLst/>
          </a:prstGeom>
        </p:spPr>
      </p:pic>
      <p:cxnSp>
        <p:nvCxnSpPr>
          <p:cNvPr id="7" name="Straight Arrow Connector 6"/>
          <p:cNvCxnSpPr/>
          <p:nvPr/>
        </p:nvCxnSpPr>
        <p:spPr>
          <a:xfrm flipV="1">
            <a:off x="3177540" y="4076700"/>
            <a:ext cx="753745" cy="18415"/>
          </a:xfrm>
          <a:prstGeom prst="straightConnector1">
            <a:avLst/>
          </a:prstGeom>
          <a:ln>
            <a:tailEnd type="arrow"/>
          </a:ln>
        </p:spPr>
        <p:style>
          <a:lnRef idx="2">
            <a:schemeClr val="accent1"/>
          </a:lnRef>
          <a:fillRef idx="0">
            <a:srgbClr val="FFFFFF"/>
          </a:fillRef>
          <a:effectRef idx="0">
            <a:srgbClr val="FFFFFF"/>
          </a:effectRef>
          <a:fontRef idx="minor">
            <a:schemeClr val="tx1"/>
          </a:fontRef>
        </p:style>
      </p:cxnSp>
      <p:pic>
        <p:nvPicPr>
          <p:cNvPr id="8" name="Picture 7"/>
          <p:cNvPicPr>
            <a:picLocks noChangeAspect="1"/>
          </p:cNvPicPr>
          <p:nvPr/>
        </p:nvPicPr>
        <p:blipFill>
          <a:blip r:embed="rId2"/>
          <a:stretch>
            <a:fillRect/>
          </a:stretch>
        </p:blipFill>
        <p:spPr>
          <a:xfrm>
            <a:off x="1205230" y="3837305"/>
            <a:ext cx="315595" cy="321310"/>
          </a:xfrm>
          <a:prstGeom prst="rect">
            <a:avLst/>
          </a:prstGeom>
        </p:spPr>
      </p:pic>
      <p:pic>
        <p:nvPicPr>
          <p:cNvPr id="9" name="Picture 8"/>
          <p:cNvPicPr>
            <a:picLocks noChangeAspect="1"/>
          </p:cNvPicPr>
          <p:nvPr/>
        </p:nvPicPr>
        <p:blipFill>
          <a:blip r:embed="rId3"/>
          <a:stretch>
            <a:fillRect/>
          </a:stretch>
        </p:blipFill>
        <p:spPr>
          <a:xfrm>
            <a:off x="1168400" y="4904105"/>
            <a:ext cx="911860" cy="33909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00735" y="142875"/>
            <a:ext cx="10515600" cy="1325563"/>
          </a:xfrm>
        </p:spPr>
        <p:txBody>
          <a:bodyPr/>
          <a:p>
            <a:r>
              <a:rPr lang="en-US" b="1">
                <a:gradFill>
                  <a:gsLst>
                    <a:gs pos="0">
                      <a:srgbClr val="007BD3"/>
                    </a:gs>
                    <a:gs pos="100000">
                      <a:srgbClr val="034373"/>
                    </a:gs>
                  </a:gsLst>
                  <a:lin scaled="0"/>
                </a:gradFill>
              </a:rPr>
              <a:t>Example</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a:xfrm>
            <a:off x="838200" y="1424305"/>
            <a:ext cx="10515600" cy="4752975"/>
          </a:xfrm>
        </p:spPr>
        <p:txBody>
          <a:bodyPr/>
          <a:p>
            <a:pPr marL="0" indent="0">
              <a:buNone/>
            </a:pPr>
            <a:r>
              <a:rPr lang="en-US"/>
              <a:t>13- When I’m scick, I will go to the doctor.</a:t>
            </a:r>
            <a:endParaRPr lang="en-US"/>
          </a:p>
          <a:p>
            <a:pPr marL="0" indent="0">
              <a:buNone/>
            </a:pPr>
            <a:r>
              <a:rPr lang="en-US"/>
              <a:t>        scick(i)              go(i, doctor)</a:t>
            </a:r>
            <a:endParaRPr lang="en-US"/>
          </a:p>
          <a:p>
            <a:pPr marL="0" indent="0">
              <a:buNone/>
            </a:pPr>
            <a:r>
              <a:rPr lang="en-US"/>
              <a:t>14- If student will read well, he will pass.</a:t>
            </a:r>
            <a:endParaRPr lang="en-US"/>
          </a:p>
          <a:p>
            <a:pPr marL="0" indent="0">
              <a:buNone/>
            </a:pPr>
            <a:r>
              <a:rPr lang="en-US"/>
              <a:t>         read(X,well)              pass(X)</a:t>
            </a:r>
            <a:endParaRPr lang="en-US"/>
          </a:p>
          <a:p>
            <a:pPr marL="0" indent="0">
              <a:buNone/>
            </a:pPr>
            <a:r>
              <a:rPr lang="en-US"/>
              <a:t>15- John playing well therefore he will win the game.</a:t>
            </a:r>
            <a:endParaRPr lang="en-US"/>
          </a:p>
          <a:p>
            <a:pPr marL="0" indent="0">
              <a:buNone/>
            </a:pPr>
            <a:r>
              <a:rPr lang="en-US"/>
              <a:t>         play(john,well)                win(john,game)</a:t>
            </a:r>
            <a:endParaRPr lang="en-US"/>
          </a:p>
          <a:p>
            <a:pPr marL="0" indent="0">
              <a:buNone/>
            </a:pPr>
            <a:r>
              <a:rPr lang="en-US"/>
              <a:t> </a:t>
            </a:r>
            <a:endParaRPr lang="en-US"/>
          </a:p>
          <a:p>
            <a:pPr marL="0" indent="0">
              <a:buNone/>
            </a:pPr>
            <a:r>
              <a:rPr lang="en-US"/>
              <a:t> </a:t>
            </a:r>
            <a:endParaRPr lang="en-US"/>
          </a:p>
        </p:txBody>
      </p:sp>
      <p:cxnSp>
        <p:nvCxnSpPr>
          <p:cNvPr id="4" name="Straight Arrow Connector 3"/>
          <p:cNvCxnSpPr/>
          <p:nvPr/>
        </p:nvCxnSpPr>
        <p:spPr>
          <a:xfrm flipV="1">
            <a:off x="2639695" y="2172970"/>
            <a:ext cx="988695" cy="6350"/>
          </a:xfrm>
          <a:prstGeom prst="straightConnector1">
            <a:avLst/>
          </a:prstGeom>
          <a:ln>
            <a:tailEnd type="arrow"/>
          </a:ln>
        </p:spPr>
        <p:style>
          <a:lnRef idx="2">
            <a:schemeClr val="accent1"/>
          </a:lnRef>
          <a:fillRef idx="0">
            <a:srgbClr val="FFFFFF"/>
          </a:fillRef>
          <a:effectRef idx="0">
            <a:srgbClr val="FFFFFF"/>
          </a:effectRef>
          <a:fontRef idx="minor">
            <a:schemeClr val="tx1"/>
          </a:fontRef>
        </p:style>
      </p:cxnSp>
      <p:cxnSp>
        <p:nvCxnSpPr>
          <p:cNvPr id="5" name="Straight Arrow Connector 4"/>
          <p:cNvCxnSpPr/>
          <p:nvPr/>
        </p:nvCxnSpPr>
        <p:spPr>
          <a:xfrm>
            <a:off x="3442970" y="3180715"/>
            <a:ext cx="1032510" cy="12700"/>
          </a:xfrm>
          <a:prstGeom prst="straightConnector1">
            <a:avLst/>
          </a:prstGeom>
          <a:ln>
            <a:tailEnd type="arrow"/>
          </a:ln>
        </p:spPr>
        <p:style>
          <a:lnRef idx="2">
            <a:schemeClr val="accent1"/>
          </a:lnRef>
          <a:fillRef idx="0">
            <a:srgbClr val="FFFFFF"/>
          </a:fillRef>
          <a:effectRef idx="0">
            <a:srgbClr val="FFFFFF"/>
          </a:effectRef>
          <a:fontRef idx="minor">
            <a:schemeClr val="tx1"/>
          </a:fontRef>
        </p:style>
      </p:cxnSp>
      <p:cxnSp>
        <p:nvCxnSpPr>
          <p:cNvPr id="7" name="Straight Arrow Connector 6"/>
          <p:cNvCxnSpPr/>
          <p:nvPr/>
        </p:nvCxnSpPr>
        <p:spPr>
          <a:xfrm flipV="1">
            <a:off x="3844925" y="4206875"/>
            <a:ext cx="1205865" cy="12700"/>
          </a:xfrm>
          <a:prstGeom prst="straightConnector1">
            <a:avLst/>
          </a:prstGeom>
          <a:ln>
            <a:tailEnd type="arrow"/>
          </a:ln>
        </p:spPr>
        <p:style>
          <a:lnRef idx="2">
            <a:schemeClr val="accent1"/>
          </a:lnRef>
          <a:fillRef idx="0">
            <a:srgbClr val="FFFFFF"/>
          </a:fillRef>
          <a:effectRef idx="0">
            <a:srgbClr val="FFFFFF"/>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Data, Information and Knowledge</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p:txBody>
          <a:bodyPr/>
          <a:p>
            <a:r>
              <a:rPr lang="en-US" altLang="en-US">
                <a:solidFill>
                  <a:srgbClr val="FF0000"/>
                </a:solidFill>
              </a:rPr>
              <a:t>Data</a:t>
            </a:r>
            <a:r>
              <a:rPr lang="en-US" altLang="en-US"/>
              <a:t> are raw alphanumeric values.</a:t>
            </a:r>
            <a:endParaRPr lang="en-US" altLang="en-US"/>
          </a:p>
          <a:p>
            <a:endParaRPr lang="en-US" altLang="en-US"/>
          </a:p>
          <a:p>
            <a:r>
              <a:rPr lang="en-US" altLang="en-US">
                <a:solidFill>
                  <a:srgbClr val="FF0000"/>
                </a:solidFill>
              </a:rPr>
              <a:t>Information</a:t>
            </a:r>
            <a:r>
              <a:rPr lang="en-US" altLang="en-US"/>
              <a:t> is essentially processed data.</a:t>
            </a:r>
            <a:endParaRPr lang="en-US" altLang="en-US"/>
          </a:p>
          <a:p>
            <a:endParaRPr lang="en-US" altLang="en-US"/>
          </a:p>
          <a:p>
            <a:pPr algn="just">
              <a:lnSpc>
                <a:spcPct val="100000"/>
              </a:lnSpc>
            </a:pPr>
            <a:r>
              <a:rPr lang="en-US" altLang="en-US">
                <a:solidFill>
                  <a:srgbClr val="FF0000"/>
                </a:solidFill>
              </a:rPr>
              <a:t>Knowledge</a:t>
            </a:r>
            <a:r>
              <a:rPr lang="en-US" altLang="en-US"/>
              <a:t> is what we know. Knowledge is unique to each individual and is the accumulation of past experience and insight that shapes the lens by which we interpret and assign meaning to information.  </a:t>
            </a: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511300" y="987425"/>
            <a:ext cx="8197850" cy="47961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63195"/>
            <a:ext cx="10515600" cy="1325563"/>
          </a:xfrm>
        </p:spPr>
        <p:txBody>
          <a:bodyPr/>
          <a:p>
            <a:pPr algn="ctr"/>
            <a:r>
              <a:rPr lang="en-US" altLang="en-US" b="1">
                <a:gradFill>
                  <a:gsLst>
                    <a:gs pos="0">
                      <a:srgbClr val="007BD3"/>
                    </a:gs>
                    <a:gs pos="100000">
                      <a:srgbClr val="034373"/>
                    </a:gs>
                  </a:gsLst>
                  <a:lin scaled="0"/>
                </a:gradFill>
              </a:rPr>
              <a:t>Knowledge Representation</a:t>
            </a:r>
            <a:endParaRPr lang="en-US" altLang="en-US" b="1">
              <a:gradFill>
                <a:gsLst>
                  <a:gs pos="0">
                    <a:srgbClr val="007BD3"/>
                  </a:gs>
                  <a:gs pos="100000">
                    <a:srgbClr val="034373"/>
                  </a:gs>
                </a:gsLst>
                <a:lin scaled="0"/>
              </a:gradFill>
            </a:endParaRPr>
          </a:p>
        </p:txBody>
      </p:sp>
      <p:sp>
        <p:nvSpPr>
          <p:cNvPr id="6" name="Content Placeholder 5"/>
          <p:cNvSpPr/>
          <p:nvPr>
            <p:ph idx="1"/>
          </p:nvPr>
        </p:nvSpPr>
        <p:spPr>
          <a:xfrm>
            <a:off x="628650" y="1261110"/>
            <a:ext cx="10972165" cy="5202555"/>
          </a:xfrm>
        </p:spPr>
        <p:txBody>
          <a:bodyPr>
            <a:normAutofit fontScale="60000"/>
          </a:bodyPr>
          <a:p>
            <a:pPr algn="just">
              <a:lnSpc>
                <a:spcPct val="150000"/>
              </a:lnSpc>
            </a:pPr>
            <a:r>
              <a:rPr lang="en-US" altLang="en-US" sz="3500" b="1">
                <a:solidFill>
                  <a:srgbClr val="FF0000"/>
                </a:solidFill>
                <a:latin typeface="Times New Roman" panose="02020603050405020304" charset="0"/>
                <a:cs typeface="Times New Roman" panose="02020603050405020304" charset="0"/>
              </a:rPr>
              <a:t>Knowledge representation: </a:t>
            </a:r>
            <a:r>
              <a:rPr lang="en-US" altLang="en-US" b="1">
                <a:latin typeface="Times New Roman" panose="02020603050405020304" charset="0"/>
                <a:cs typeface="Times New Roman" panose="02020603050405020304" charset="0"/>
              </a:rPr>
              <a:t>refers to the techniques used to represent information about the world in a form that a computer system can utilize to solve complex tasks such as diagnosing a problem, understanding natural language, or planning actions.</a:t>
            </a:r>
            <a:endParaRPr lang="en-US" altLang="en-US" b="1">
              <a:latin typeface="Times New Roman" panose="02020603050405020304" charset="0"/>
              <a:cs typeface="Times New Roman" panose="02020603050405020304" charset="0"/>
            </a:endParaRPr>
          </a:p>
          <a:p>
            <a:pPr algn="just">
              <a:lnSpc>
                <a:spcPct val="150000"/>
              </a:lnSpc>
            </a:pPr>
            <a:r>
              <a:rPr lang="en-US" altLang="en-US" b="1">
                <a:latin typeface="Times New Roman" panose="02020603050405020304" charset="0"/>
                <a:cs typeface="Times New Roman" panose="02020603050405020304" charset="0"/>
              </a:rPr>
              <a:t>There are many methods can be used for knowledge representation and they can be described as follows:-</a:t>
            </a:r>
            <a:endParaRPr lang="en-US" altLang="en-US" b="1">
              <a:latin typeface="Times New Roman" panose="02020603050405020304" charset="0"/>
              <a:cs typeface="Times New Roman" panose="02020603050405020304" charset="0"/>
            </a:endParaRPr>
          </a:p>
          <a:p>
            <a:pPr marL="0" indent="0" algn="just">
              <a:lnSpc>
                <a:spcPct val="150000"/>
              </a:lnSpc>
              <a:buNone/>
            </a:pPr>
            <a:r>
              <a:rPr lang="en-US" altLang="en-US" b="1">
                <a:latin typeface="Times New Roman" panose="02020603050405020304" charset="0"/>
                <a:cs typeface="Times New Roman" panose="02020603050405020304" charset="0"/>
              </a:rPr>
              <a:t>1. Propositional Logic</a:t>
            </a:r>
            <a:endParaRPr lang="en-US" altLang="en-US" b="1">
              <a:latin typeface="Times New Roman" panose="02020603050405020304" charset="0"/>
              <a:cs typeface="Times New Roman" panose="02020603050405020304" charset="0"/>
            </a:endParaRPr>
          </a:p>
          <a:p>
            <a:pPr marL="0" indent="0" algn="just">
              <a:lnSpc>
                <a:spcPct val="150000"/>
              </a:lnSpc>
              <a:buNone/>
            </a:pPr>
            <a:r>
              <a:rPr lang="en-US" altLang="en-US" b="1">
                <a:latin typeface="Times New Roman" panose="02020603050405020304" charset="0"/>
                <a:cs typeface="Times New Roman" panose="02020603050405020304" charset="0"/>
              </a:rPr>
              <a:t>2. Predicate Logic</a:t>
            </a:r>
            <a:endParaRPr lang="en-US" altLang="en-US" b="1">
              <a:latin typeface="Times New Roman" panose="02020603050405020304" charset="0"/>
              <a:cs typeface="Times New Roman" panose="02020603050405020304" charset="0"/>
            </a:endParaRPr>
          </a:p>
          <a:p>
            <a:pPr marL="0" indent="0" algn="just">
              <a:lnSpc>
                <a:spcPct val="150000"/>
              </a:lnSpc>
              <a:buNone/>
            </a:pPr>
            <a:r>
              <a:rPr lang="en-US" altLang="en-US" b="1">
                <a:latin typeface="Times New Roman" panose="02020603050405020304" charset="0"/>
                <a:cs typeface="Times New Roman" panose="02020603050405020304" charset="0"/>
              </a:rPr>
              <a:t>3. Semantic Network</a:t>
            </a:r>
            <a:endParaRPr lang="en-US" altLang="en-US" b="1">
              <a:latin typeface="Times New Roman" panose="02020603050405020304" charset="0"/>
              <a:cs typeface="Times New Roman" panose="02020603050405020304" charset="0"/>
            </a:endParaRPr>
          </a:p>
          <a:p>
            <a:pPr marL="0" indent="0" algn="just">
              <a:lnSpc>
                <a:spcPct val="150000"/>
              </a:lnSpc>
              <a:buNone/>
            </a:pPr>
            <a:r>
              <a:rPr lang="en-US" altLang="en-US" b="1">
                <a:latin typeface="Times New Roman" panose="02020603050405020304" charset="0"/>
                <a:cs typeface="Times New Roman" panose="02020603050405020304" charset="0"/>
              </a:rPr>
              <a:t>4. Conceptual Graph</a:t>
            </a:r>
            <a:endParaRPr lang="en-US" altLang="en-US" b="1">
              <a:latin typeface="Times New Roman" panose="02020603050405020304" charset="0"/>
              <a:cs typeface="Times New Roman" panose="02020603050405020304" charset="0"/>
            </a:endParaRPr>
          </a:p>
          <a:p>
            <a:pPr marL="0" indent="0" algn="just">
              <a:lnSpc>
                <a:spcPct val="150000"/>
              </a:lnSpc>
              <a:buNone/>
            </a:pPr>
            <a:r>
              <a:rPr lang="en-US" altLang="en-US" b="1">
                <a:latin typeface="Times New Roman" panose="02020603050405020304" charset="0"/>
                <a:cs typeface="Times New Roman" panose="02020603050405020304" charset="0"/>
              </a:rPr>
              <a:t>5. Frame Representation</a:t>
            </a:r>
            <a:endParaRPr lang="en-US" altLang="en-US" b="1">
              <a:latin typeface="Times New Roman" panose="02020603050405020304" charset="0"/>
              <a:cs typeface="Times New Roman" panose="02020603050405020304" charset="0"/>
            </a:endParaRPr>
          </a:p>
          <a:p>
            <a:pPr marL="0" indent="0" algn="just">
              <a:lnSpc>
                <a:spcPct val="150000"/>
              </a:lnSpc>
              <a:buNone/>
            </a:pPr>
            <a:r>
              <a:rPr lang="en-US" altLang="en-US" b="1">
                <a:latin typeface="Times New Roman" panose="02020603050405020304" charset="0"/>
                <a:cs typeface="Times New Roman" panose="02020603050405020304" charset="0"/>
              </a:rPr>
              <a:t>6. Script Representation</a:t>
            </a:r>
            <a:endParaRPr lang="en-US" altLang="en-US" b="1">
              <a:latin typeface="Times New Roman" panose="02020603050405020304" charset="0"/>
              <a:cs typeface="Times New Roman" panose="02020603050405020304" charset="0"/>
            </a:endParaRPr>
          </a:p>
          <a:p>
            <a:pPr marL="0" indent="0" algn="just">
              <a:lnSpc>
                <a:spcPct val="150000"/>
              </a:lnSpc>
              <a:buNone/>
            </a:pPr>
            <a:endParaRPr lang="en-US" altLang="en-US" b="1">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gradFill>
                  <a:gsLst>
                    <a:gs pos="0">
                      <a:srgbClr val="007BD3"/>
                    </a:gs>
                    <a:gs pos="100000">
                      <a:srgbClr val="034373"/>
                    </a:gs>
                  </a:gsLst>
                  <a:lin scaled="0"/>
                </a:gradFill>
              </a:rPr>
              <a:t>1. Propositional Logic (calculus)</a:t>
            </a:r>
            <a:endParaRPr lang="en-US" altLang="en-US" b="1">
              <a:gradFill>
                <a:gsLst>
                  <a:gs pos="0">
                    <a:srgbClr val="007BD3"/>
                  </a:gs>
                  <a:gs pos="100000">
                    <a:srgbClr val="034373"/>
                  </a:gs>
                </a:gsLst>
                <a:lin scaled="0"/>
              </a:gradFill>
            </a:endParaRPr>
          </a:p>
        </p:txBody>
      </p:sp>
      <p:sp>
        <p:nvSpPr>
          <p:cNvPr id="3" name="Content Placeholder 2"/>
          <p:cNvSpPr>
            <a:spLocks noGrp="1"/>
          </p:cNvSpPr>
          <p:nvPr>
            <p:ph idx="1"/>
          </p:nvPr>
        </p:nvSpPr>
        <p:spPr/>
        <p:txBody>
          <a:bodyPr>
            <a:normAutofit lnSpcReduction="10000"/>
          </a:bodyPr>
          <a:p>
            <a:pPr marL="0" indent="0">
              <a:buNone/>
            </a:pPr>
            <a:r>
              <a:rPr lang="en-US" altLang="en-US"/>
              <a:t>• Truth symbols: true, false </a:t>
            </a:r>
            <a:endParaRPr lang="en-US" altLang="en-US"/>
          </a:p>
          <a:p>
            <a:pPr marL="0" indent="0">
              <a:buNone/>
            </a:pPr>
            <a:r>
              <a:rPr lang="en-US" altLang="en-US"/>
              <a:t>• Propositional symbols: P, Q, S, ... </a:t>
            </a:r>
            <a:endParaRPr lang="en-US" altLang="en-US"/>
          </a:p>
          <a:p>
            <a:pPr marL="0" indent="0">
              <a:buNone/>
            </a:pPr>
            <a:r>
              <a:rPr lang="en-US" altLang="en-US"/>
              <a:t>• Wrapping parentheses: ( … )</a:t>
            </a:r>
            <a:endParaRPr lang="en-US" altLang="en-US"/>
          </a:p>
          <a:p>
            <a:pPr marL="0" indent="0">
              <a:buNone/>
            </a:pPr>
            <a:r>
              <a:rPr lang="en-US" altLang="en-US"/>
              <a:t>• Sentences are combined by connectives: </a:t>
            </a:r>
            <a:endParaRPr lang="en-US" altLang="en-US"/>
          </a:p>
          <a:p>
            <a:r>
              <a:rPr lang="en-US" altLang="en-US"/>
              <a:t> ...and [conjunction]</a:t>
            </a:r>
            <a:endParaRPr lang="en-US" altLang="en-US"/>
          </a:p>
          <a:p>
            <a:r>
              <a:rPr lang="en-US" altLang="en-US"/>
              <a:t> ...or [disjunction]</a:t>
            </a:r>
            <a:endParaRPr lang="en-US" altLang="en-US"/>
          </a:p>
          <a:p>
            <a:r>
              <a:rPr lang="en-US" altLang="en-US"/>
              <a:t> ...implies [implication / conditional]</a:t>
            </a:r>
            <a:endParaRPr lang="en-US" altLang="en-US"/>
          </a:p>
          <a:p>
            <a:r>
              <a:rPr lang="en-US" altLang="en-US"/>
              <a:t> .is equivalent [biconditional]</a:t>
            </a:r>
            <a:endParaRPr lang="en-US" altLang="en-US"/>
          </a:p>
          <a:p>
            <a:r>
              <a:rPr lang="en-US" altLang="en-US"/>
              <a:t> ...not [negation]</a:t>
            </a: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l">
              <a:buClrTx/>
              <a:buSzTx/>
              <a:buFontTx/>
            </a:pPr>
            <a:r>
              <a:rPr lang="en-US" altLang="en-US" b="1">
                <a:gradFill>
                  <a:gsLst>
                    <a:gs pos="0">
                      <a:srgbClr val="007BD3"/>
                    </a:gs>
                    <a:gs pos="100000">
                      <a:srgbClr val="034373"/>
                    </a:gs>
                  </a:gsLst>
                  <a:lin scaled="0"/>
                </a:gradFill>
              </a:rPr>
              <a:t>Examples</a:t>
            </a:r>
            <a:endParaRPr lang="en-US" altLang="en-US" b="1">
              <a:gradFill>
                <a:gsLst>
                  <a:gs pos="0">
                    <a:srgbClr val="007BD3"/>
                  </a:gs>
                  <a:gs pos="100000">
                    <a:srgbClr val="034373"/>
                  </a:gs>
                </a:gsLst>
                <a:lin scaled="0"/>
              </a:gradFill>
            </a:endParaRPr>
          </a:p>
        </p:txBody>
      </p:sp>
      <p:sp>
        <p:nvSpPr>
          <p:cNvPr id="3" name="Content Placeholder 2"/>
          <p:cNvSpPr>
            <a:spLocks noGrp="1"/>
          </p:cNvSpPr>
          <p:nvPr>
            <p:ph idx="1"/>
          </p:nvPr>
        </p:nvSpPr>
        <p:spPr>
          <a:xfrm>
            <a:off x="838200" y="1427480"/>
            <a:ext cx="10515600" cy="4749800"/>
          </a:xfrm>
        </p:spPr>
        <p:txBody>
          <a:bodyPr>
            <a:normAutofit/>
          </a:bodyPr>
          <a:p>
            <a:pPr algn="l"/>
            <a:r>
              <a:rPr lang="en-US" altLang="en-US"/>
              <a:t>It is hot          (Fact)</a:t>
            </a:r>
            <a:endParaRPr lang="en-US" altLang="en-US"/>
          </a:p>
          <a:p>
            <a:pPr marL="0" indent="0" algn="l">
              <a:buNone/>
            </a:pPr>
            <a:r>
              <a:rPr lang="en-US" altLang="en-US"/>
              <a:t>        P</a:t>
            </a:r>
            <a:endParaRPr lang="en-US" altLang="en-US"/>
          </a:p>
          <a:p>
            <a:pPr algn="l"/>
            <a:r>
              <a:rPr lang="en-US" altLang="en-US"/>
              <a:t>It is not hot    (Fact)</a:t>
            </a:r>
            <a:endParaRPr lang="en-US" altLang="en-US"/>
          </a:p>
          <a:p>
            <a:pPr marL="0" indent="0" algn="l">
              <a:buNone/>
            </a:pPr>
            <a:r>
              <a:rPr lang="en-US" altLang="en-US"/>
              <a:t>       </a:t>
            </a:r>
            <a:r>
              <a:rPr lang="en-US" altLang="en-US"/>
              <a:t>ךP</a:t>
            </a:r>
            <a:r>
              <a:rPr lang="en-US" altLang="en-US"/>
              <a:t> </a:t>
            </a:r>
            <a:endParaRPr lang="en-US" altLang="en-US"/>
          </a:p>
          <a:p>
            <a:pPr algn="l"/>
            <a:r>
              <a:rPr lang="en-US" altLang="en-US"/>
              <a:t> If it is raining, then will not go to mountain     (Rule)</a:t>
            </a:r>
            <a:endParaRPr lang="en-US" altLang="en-US"/>
          </a:p>
          <a:p>
            <a:pPr marL="0" indent="0" algn="l">
              <a:buNone/>
            </a:pPr>
            <a:r>
              <a:rPr lang="en-US" altLang="en-US"/>
              <a:t>      P → </a:t>
            </a:r>
            <a:r>
              <a:rPr lang="en-US" altLang="en-US"/>
              <a:t>ךQ</a:t>
            </a:r>
            <a:endParaRPr lang="en-US" altLang="en-US"/>
          </a:p>
          <a:p>
            <a:pPr algn="l"/>
            <a:r>
              <a:rPr lang="en-US" altLang="en-US"/>
              <a:t>The food is good and the service is good            (Fact)</a:t>
            </a:r>
            <a:endParaRPr lang="en-US" altLang="en-US"/>
          </a:p>
          <a:p>
            <a:pPr marL="0" indent="0" algn="l">
              <a:buNone/>
            </a:pPr>
            <a:r>
              <a:rPr lang="en-US" altLang="en-US"/>
              <a:t>      X ∧ Y</a:t>
            </a:r>
            <a:endParaRPr lang="en-US" altLang="en-US"/>
          </a:p>
          <a:p>
            <a:pPr marL="0" indent="0" algn="l">
              <a:buNone/>
            </a:pP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98475" y="434975"/>
            <a:ext cx="10855325" cy="5890260"/>
          </a:xfrm>
        </p:spPr>
        <p:txBody>
          <a:bodyPr/>
          <a:p>
            <a:pPr algn="l"/>
            <a:r>
              <a:rPr lang="en-US" altLang="en-US">
                <a:sym typeface="+mn-ea"/>
              </a:rPr>
              <a:t>If the food is good and the service is good then the restaurant is good   (Rule)</a:t>
            </a:r>
            <a:endParaRPr lang="en-US" altLang="en-US"/>
          </a:p>
          <a:p>
            <a:pPr marL="0" indent="0" algn="l">
              <a:buNone/>
            </a:pPr>
            <a:r>
              <a:rPr lang="en-US" altLang="en-US">
                <a:sym typeface="+mn-ea"/>
              </a:rPr>
              <a:t>     X ∧ Y → Z</a:t>
            </a:r>
            <a:endParaRPr lang="en-US" altLang="en-US"/>
          </a:p>
          <a:p>
            <a:endParaRPr lang="en-US"/>
          </a:p>
          <a:p>
            <a:endParaRPr lang="en-US"/>
          </a:p>
          <a:p>
            <a:endParaRPr lang="en-US"/>
          </a:p>
          <a:p>
            <a:endParaRPr lang="en-US"/>
          </a:p>
          <a:p>
            <a:endParaRPr lang="en-US"/>
          </a:p>
          <a:p>
            <a:r>
              <a:rPr lang="en-US">
                <a:solidFill>
                  <a:srgbClr val="FF0000"/>
                </a:solidFill>
              </a:rPr>
              <a:t>Note: </a:t>
            </a:r>
            <a:r>
              <a:rPr lang="en-US">
                <a:solidFill>
                  <a:schemeClr val="tx1"/>
                </a:solidFill>
              </a:rPr>
              <a:t>The result depend on the type of relation.</a:t>
            </a:r>
            <a:endParaRPr lang="en-US">
              <a:solidFill>
                <a:schemeClr val="tx1"/>
              </a:solidFill>
            </a:endParaRPr>
          </a:p>
        </p:txBody>
      </p:sp>
      <p:graphicFrame>
        <p:nvGraphicFramePr>
          <p:cNvPr id="4" name="Table 3"/>
          <p:cNvGraphicFramePr/>
          <p:nvPr/>
        </p:nvGraphicFramePr>
        <p:xfrm>
          <a:off x="1421765" y="2159635"/>
          <a:ext cx="4983480" cy="0"/>
        </p:xfrm>
        <a:graphic>
          <a:graphicData uri="http://schemas.openxmlformats.org/drawingml/2006/table">
            <a:tbl>
              <a:tblPr/>
              <a:tblGrid>
                <a:gridCol w="868680"/>
                <a:gridCol w="2743200"/>
                <a:gridCol w="1371600"/>
              </a:tblGrid>
              <a:tr h="0">
                <a:tc>
                  <a:txBody>
                    <a:bodyPr/>
                    <a:p>
                      <a:pPr algn="ctr">
                        <a:lnSpc>
                          <a:spcPct val="150000"/>
                        </a:lnSpc>
                        <a:spcBef>
                          <a:spcPct val="0"/>
                        </a:spcBef>
                        <a:spcAft>
                          <a:spcPct val="0"/>
                        </a:spcAft>
                      </a:pPr>
                      <a:r>
                        <a:rPr lang="en-US" sz="1400">
                          <a:latin typeface="Times New Roman" panose="02020603050405020304"/>
                          <a:ea typeface="Times New Roman" panose="02020603050405020304"/>
                        </a:rPr>
                        <a:t>X</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CCCCCC"/>
                    </a:solidFill>
                  </a:tcPr>
                </a:tc>
                <a:tc>
                  <a:txBody>
                    <a:bodyPr/>
                    <a:p>
                      <a:pPr algn="ctr">
                        <a:lnSpc>
                          <a:spcPct val="150000"/>
                        </a:lnSpc>
                        <a:spcBef>
                          <a:spcPct val="0"/>
                        </a:spcBef>
                        <a:spcAft>
                          <a:spcPct val="0"/>
                        </a:spcAft>
                      </a:pPr>
                      <a:r>
                        <a:rPr lang="en-US" sz="1400">
                          <a:latin typeface="Times New Roman" panose="02020603050405020304"/>
                          <a:ea typeface="Times New Roman" panose="02020603050405020304"/>
                        </a:rPr>
                        <a:t>Y</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CCCCCC"/>
                    </a:solidFill>
                  </a:tcPr>
                </a:tc>
                <a:tc>
                  <a:txBody>
                    <a:bodyPr/>
                    <a:p>
                      <a:pPr algn="ctr">
                        <a:lnSpc>
                          <a:spcPct val="150000"/>
                        </a:lnSpc>
                        <a:spcBef>
                          <a:spcPct val="0"/>
                        </a:spcBef>
                        <a:spcAft>
                          <a:spcPct val="0"/>
                        </a:spcAft>
                      </a:pPr>
                      <a:r>
                        <a:rPr lang="en-US" sz="1400">
                          <a:latin typeface="Times New Roman" panose="02020603050405020304"/>
                          <a:ea typeface="Times New Roman" panose="02020603050405020304"/>
                        </a:rPr>
                        <a:t>Z</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CCCCCC"/>
                    </a:solidFill>
                  </a:tcPr>
                </a:tc>
              </a:tr>
              <a:tr h="0">
                <a:tc>
                  <a:txBody>
                    <a:bodyPr/>
                    <a:p>
                      <a:pPr algn="ctr">
                        <a:lnSpc>
                          <a:spcPct val="150000"/>
                        </a:lnSpc>
                        <a:spcBef>
                          <a:spcPct val="0"/>
                        </a:spcBef>
                        <a:spcAft>
                          <a:spcPct val="0"/>
                        </a:spcAft>
                      </a:pPr>
                      <a:r>
                        <a:rPr lang="en-US" sz="1400">
                          <a:latin typeface="Times New Roman" panose="02020603050405020304"/>
                          <a:ea typeface="Times New Roman" panose="02020603050405020304"/>
                        </a:rPr>
                        <a:t>T</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lang="en-US" sz="1400">
                          <a:latin typeface="Times New Roman" panose="02020603050405020304"/>
                          <a:ea typeface="Times New Roman" panose="02020603050405020304"/>
                        </a:rPr>
                        <a:t>T</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sz="1400">
                          <a:latin typeface="Times New Roman" panose="02020603050405020304"/>
                          <a:ea typeface="Times New Roman" panose="02020603050405020304"/>
                        </a:rPr>
                        <a:t>T</a:t>
                      </a:r>
                      <a:endParaRPr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gn="ctr">
                        <a:lnSpc>
                          <a:spcPct val="150000"/>
                        </a:lnSpc>
                        <a:spcBef>
                          <a:spcPct val="0"/>
                        </a:spcBef>
                        <a:spcAft>
                          <a:spcPct val="0"/>
                        </a:spcAft>
                      </a:pPr>
                      <a:r>
                        <a:rPr lang="en-US" sz="1400">
                          <a:latin typeface="Times New Roman" panose="02020603050405020304"/>
                          <a:ea typeface="Times New Roman" panose="02020603050405020304"/>
                        </a:rPr>
                        <a:t>T</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lang="en-US" sz="1400">
                          <a:latin typeface="Times New Roman" panose="02020603050405020304"/>
                          <a:ea typeface="Times New Roman" panose="02020603050405020304"/>
                        </a:rPr>
                        <a:t>F</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sz="1400">
                          <a:latin typeface="Times New Roman" panose="02020603050405020304"/>
                          <a:ea typeface="Times New Roman" panose="02020603050405020304"/>
                        </a:rPr>
                        <a:t>F</a:t>
                      </a:r>
                      <a:endParaRPr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gn="ctr">
                        <a:lnSpc>
                          <a:spcPct val="150000"/>
                        </a:lnSpc>
                        <a:spcBef>
                          <a:spcPct val="0"/>
                        </a:spcBef>
                        <a:spcAft>
                          <a:spcPct val="0"/>
                        </a:spcAft>
                      </a:pPr>
                      <a:r>
                        <a:rPr lang="en-US" sz="1400">
                          <a:latin typeface="Times New Roman" panose="02020603050405020304"/>
                          <a:ea typeface="Times New Roman" panose="02020603050405020304"/>
                        </a:rPr>
                        <a:t>F</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lang="en-US" sz="1400">
                          <a:latin typeface="Times New Roman" panose="02020603050405020304"/>
                          <a:ea typeface="Times New Roman" panose="02020603050405020304"/>
                        </a:rPr>
                        <a:t>T</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sz="1400">
                          <a:latin typeface="Times New Roman" panose="02020603050405020304"/>
                          <a:ea typeface="Times New Roman" panose="02020603050405020304"/>
                        </a:rPr>
                        <a:t>F</a:t>
                      </a:r>
                      <a:endParaRPr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gn="ctr">
                        <a:lnSpc>
                          <a:spcPct val="150000"/>
                        </a:lnSpc>
                        <a:spcBef>
                          <a:spcPct val="0"/>
                        </a:spcBef>
                        <a:spcAft>
                          <a:spcPct val="0"/>
                        </a:spcAft>
                      </a:pPr>
                      <a:r>
                        <a:rPr lang="en-US" sz="1400">
                          <a:latin typeface="Times New Roman" panose="02020603050405020304"/>
                          <a:ea typeface="Times New Roman" panose="02020603050405020304"/>
                        </a:rPr>
                        <a:t>F</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lang="en-US" sz="1400">
                          <a:latin typeface="Times New Roman" panose="02020603050405020304"/>
                          <a:ea typeface="Times New Roman" panose="02020603050405020304"/>
                        </a:rPr>
                        <a:t>F</a:t>
                      </a:r>
                      <a:endParaRPr lang="en-US"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gn="ctr">
                        <a:lnSpc>
                          <a:spcPct val="150000"/>
                        </a:lnSpc>
                        <a:spcBef>
                          <a:spcPct val="0"/>
                        </a:spcBef>
                        <a:spcAft>
                          <a:spcPct val="0"/>
                        </a:spcAft>
                      </a:pPr>
                      <a:r>
                        <a:rPr sz="1400">
                          <a:latin typeface="Times New Roman" panose="02020603050405020304"/>
                          <a:ea typeface="Times New Roman" panose="02020603050405020304"/>
                        </a:rPr>
                        <a:t>F</a:t>
                      </a:r>
                      <a:endParaRPr sz="1400">
                        <a:latin typeface="Times New Roman" panose="02020603050405020304"/>
                        <a:ea typeface="Times New Roman" panose="02020603050405020304"/>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gradFill>
                  <a:gsLst>
                    <a:gs pos="0">
                      <a:srgbClr val="007BD3"/>
                    </a:gs>
                    <a:gs pos="100000">
                      <a:srgbClr val="034373"/>
                    </a:gs>
                  </a:gsLst>
                  <a:lin scaled="0"/>
                </a:gradFill>
                <a:sym typeface="+mn-ea"/>
              </a:rPr>
              <a:t>Examples</a:t>
            </a:r>
            <a:endParaRPr lang="en-US"/>
          </a:p>
        </p:txBody>
      </p:sp>
      <p:sp>
        <p:nvSpPr>
          <p:cNvPr id="3" name="Content Placeholder 2"/>
          <p:cNvSpPr>
            <a:spLocks noGrp="1"/>
          </p:cNvSpPr>
          <p:nvPr>
            <p:ph idx="1"/>
          </p:nvPr>
        </p:nvSpPr>
        <p:spPr>
          <a:xfrm>
            <a:off x="838200" y="1403350"/>
            <a:ext cx="10515600" cy="4351338"/>
          </a:xfrm>
        </p:spPr>
        <p:txBody>
          <a:bodyPr/>
          <a:p>
            <a:r>
              <a:rPr lang="en-US">
                <a:solidFill>
                  <a:srgbClr val="FF0000"/>
                </a:solidFill>
              </a:rPr>
              <a:t>Represent the following knowledge using the propositional logic method.</a:t>
            </a:r>
            <a:endParaRPr lang="en-US">
              <a:solidFill>
                <a:srgbClr val="FF0000"/>
              </a:solidFill>
            </a:endParaRPr>
          </a:p>
          <a:p>
            <a:pPr marL="0" indent="0">
              <a:buNone/>
            </a:pPr>
            <a:r>
              <a:rPr lang="en-US">
                <a:solidFill>
                  <a:schemeClr val="tx1"/>
                </a:solidFill>
              </a:rPr>
              <a:t>“If it is sunny today, then the sun shines on the screen. If the sunshines on the screen, the blinds are brought down. The blinds are not down. Is it sunny today?”</a:t>
            </a:r>
            <a:endParaRPr lang="en-US">
              <a:solidFill>
                <a:schemeClr val="tx1"/>
              </a:solidFill>
            </a:endParaRPr>
          </a:p>
          <a:p>
            <a:pPr marL="0" indent="0">
              <a:buNone/>
            </a:pPr>
            <a:r>
              <a:rPr lang="en-US" b="1">
                <a:gradFill>
                  <a:gsLst>
                    <a:gs pos="0">
                      <a:srgbClr val="14CD68"/>
                    </a:gs>
                    <a:gs pos="100000">
                      <a:srgbClr val="0B6E38"/>
                    </a:gs>
                  </a:gsLst>
                  <a:lin scaled="0"/>
                </a:gradFill>
              </a:rPr>
              <a:t>Answer:</a:t>
            </a:r>
            <a:r>
              <a:rPr lang="en-US">
                <a:solidFill>
                  <a:schemeClr val="tx1"/>
                </a:solidFill>
              </a:rPr>
              <a:t> P= I</a:t>
            </a:r>
            <a:r>
              <a:rPr lang="en-US">
                <a:sym typeface="+mn-ea"/>
              </a:rPr>
              <a:t>t is sunny today.            Q= the sun shines on the screen.</a:t>
            </a:r>
            <a:endParaRPr lang="en-US">
              <a:sym typeface="+mn-ea"/>
            </a:endParaRPr>
          </a:p>
          <a:p>
            <a:pPr marL="0" indent="0">
              <a:buNone/>
            </a:pPr>
            <a:r>
              <a:rPr lang="en-US">
                <a:solidFill>
                  <a:schemeClr val="tx1"/>
                </a:solidFill>
              </a:rPr>
              <a:t>                R= </a:t>
            </a:r>
            <a:r>
              <a:rPr lang="en-US">
                <a:sym typeface="+mn-ea"/>
              </a:rPr>
              <a:t>the blinds are brought down. </a:t>
            </a:r>
            <a:r>
              <a:rPr lang="en-US" altLang="en-US">
                <a:sym typeface="+mn-ea"/>
              </a:rPr>
              <a:t>ך</a:t>
            </a:r>
            <a:r>
              <a:rPr lang="en-US">
                <a:sym typeface="+mn-ea"/>
              </a:rPr>
              <a:t>R=  </a:t>
            </a:r>
            <a:r>
              <a:rPr lang="en-US">
                <a:sym typeface="+mn-ea"/>
              </a:rPr>
              <a:t>The blinds are not down.  </a:t>
            </a:r>
            <a:endParaRPr lang="en-US">
              <a:sym typeface="+mn-ea"/>
            </a:endParaRPr>
          </a:p>
          <a:p>
            <a:pPr marL="0" indent="0">
              <a:buNone/>
            </a:pPr>
            <a:r>
              <a:rPr lang="en-US">
                <a:solidFill>
                  <a:schemeClr val="tx1"/>
                </a:solidFill>
              </a:rPr>
              <a:t>                 P?=</a:t>
            </a:r>
            <a:r>
              <a:rPr lang="en-US">
                <a:sym typeface="+mn-ea"/>
              </a:rPr>
              <a:t>Is it sunny today?</a:t>
            </a:r>
            <a:endParaRPr lang="en-US">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92405"/>
            <a:ext cx="10515600" cy="1325563"/>
          </a:xfrm>
        </p:spPr>
        <p:txBody>
          <a:bodyPr/>
          <a:p>
            <a:r>
              <a:rPr lang="en-US" altLang="en-US" b="1">
                <a:gradFill>
                  <a:gsLst>
                    <a:gs pos="0">
                      <a:srgbClr val="007BD3"/>
                    </a:gs>
                    <a:gs pos="100000">
                      <a:srgbClr val="034373"/>
                    </a:gs>
                  </a:gsLst>
                  <a:lin scaled="0"/>
                </a:gradFill>
              </a:rPr>
              <a:t>2. Predicate Logic</a:t>
            </a:r>
            <a:endParaRPr lang="en-US" altLang="en-US" b="1">
              <a:gradFill>
                <a:gsLst>
                  <a:gs pos="0">
                    <a:srgbClr val="007BD3"/>
                  </a:gs>
                  <a:gs pos="100000">
                    <a:srgbClr val="034373"/>
                  </a:gs>
                </a:gsLst>
                <a:lin scaled="0"/>
              </a:gradFill>
            </a:endParaRPr>
          </a:p>
        </p:txBody>
      </p:sp>
      <p:sp>
        <p:nvSpPr>
          <p:cNvPr id="3" name="Content Placeholder 2"/>
          <p:cNvSpPr>
            <a:spLocks noGrp="1"/>
          </p:cNvSpPr>
          <p:nvPr>
            <p:ph idx="1"/>
          </p:nvPr>
        </p:nvSpPr>
        <p:spPr>
          <a:xfrm>
            <a:off x="609600" y="1312545"/>
            <a:ext cx="11047095" cy="5334635"/>
          </a:xfrm>
        </p:spPr>
        <p:txBody>
          <a:bodyPr>
            <a:normAutofit fontScale="60000"/>
          </a:bodyPr>
          <a:p>
            <a:pPr marL="0" indent="0">
              <a:buNone/>
            </a:pPr>
            <a:r>
              <a:rPr lang="en-US" altLang="en-US" sz="3335" b="1">
                <a:gradFill>
                  <a:gsLst>
                    <a:gs pos="0">
                      <a:srgbClr val="E30000"/>
                    </a:gs>
                    <a:gs pos="100000">
                      <a:srgbClr val="760303"/>
                    </a:gs>
                  </a:gsLst>
                  <a:lin scaled="0"/>
                </a:gradFill>
              </a:rPr>
              <a:t>Predicate logic</a:t>
            </a:r>
            <a:r>
              <a:rPr lang="en-US" altLang="en-US" sz="3335" b="1">
                <a:solidFill>
                  <a:schemeClr val="tx1"/>
                </a:solidFill>
              </a:rPr>
              <a:t> </a:t>
            </a:r>
            <a:r>
              <a:rPr lang="en-US" altLang="en-US" b="1">
                <a:solidFill>
                  <a:schemeClr val="tx1"/>
                </a:solidFill>
              </a:rPr>
              <a:t>provides formalism for performing the analysis of prepositions and additional methods for reasoning with quantified expressions.</a:t>
            </a:r>
            <a:endParaRPr lang="en-US" altLang="en-US" b="1">
              <a:solidFill>
                <a:schemeClr val="tx1"/>
              </a:solidFill>
            </a:endParaRPr>
          </a:p>
          <a:p>
            <a:pPr marL="0" indent="0">
              <a:buNone/>
            </a:pPr>
            <a:r>
              <a:rPr lang="en-US" altLang="en-US" b="1">
                <a:solidFill>
                  <a:srgbClr val="FF0000"/>
                </a:solidFill>
              </a:rPr>
              <a:t>Well formed formula (WFF): </a:t>
            </a:r>
            <a:r>
              <a:rPr lang="en-US" altLang="en-US" b="1">
                <a:solidFill>
                  <a:schemeClr val="tx1"/>
                </a:solidFill>
              </a:rPr>
              <a:t>It is a well-formulated sentence that we will deal with.</a:t>
            </a:r>
            <a:endParaRPr lang="en-US" altLang="en-US" b="1">
              <a:solidFill>
                <a:schemeClr val="tx1"/>
              </a:solidFill>
            </a:endParaRPr>
          </a:p>
          <a:p>
            <a:pPr marL="0" indent="0">
              <a:buNone/>
            </a:pPr>
            <a:r>
              <a:rPr lang="en-US" altLang="en-US" b="1">
                <a:gradFill>
                  <a:gsLst>
                    <a:gs pos="0">
                      <a:srgbClr val="14CD68"/>
                    </a:gs>
                    <a:gs pos="100000">
                      <a:srgbClr val="0B6E38"/>
                    </a:gs>
                  </a:gsLst>
                  <a:lin scaled="0"/>
                </a:gradFill>
              </a:rPr>
              <a:t>Examples</a:t>
            </a:r>
            <a:endParaRPr lang="en-US" altLang="en-US" b="1">
              <a:gradFill>
                <a:gsLst>
                  <a:gs pos="0">
                    <a:srgbClr val="14CD68"/>
                  </a:gs>
                  <a:gs pos="100000">
                    <a:srgbClr val="0B6E38"/>
                  </a:gs>
                </a:gsLst>
                <a:lin scaled="0"/>
              </a:gradFill>
            </a:endParaRPr>
          </a:p>
          <a:p>
            <a:r>
              <a:rPr lang="en-US" altLang="en-US"/>
              <a:t> All basketball players are tall.</a:t>
            </a:r>
            <a:endParaRPr lang="en-US" altLang="en-US"/>
          </a:p>
          <a:p>
            <a:pPr marL="0" indent="0">
              <a:buNone/>
            </a:pPr>
            <a:r>
              <a:rPr lang="en-US" altLang="en-US"/>
              <a:t>      ∀X play(X, basketball) →tall(X)</a:t>
            </a:r>
            <a:endParaRPr lang="en-US" altLang="en-US"/>
          </a:p>
          <a:p>
            <a:r>
              <a:rPr lang="en-US" altLang="en-US"/>
              <a:t>John likes anyone who likes books.</a:t>
            </a:r>
            <a:endParaRPr lang="en-US" altLang="en-US"/>
          </a:p>
          <a:p>
            <a:pPr marL="0" indent="0">
              <a:buNone/>
            </a:pPr>
            <a:r>
              <a:rPr lang="en-US" altLang="en-US"/>
              <a:t>       like(X,book) →like(john,X)</a:t>
            </a:r>
            <a:endParaRPr lang="en-US" altLang="en-US"/>
          </a:p>
          <a:p>
            <a:r>
              <a:rPr lang="en-US" altLang="en-US"/>
              <a:t>Nobody likes taxes</a:t>
            </a:r>
            <a:endParaRPr lang="en-US" altLang="en-US"/>
          </a:p>
          <a:p>
            <a:pPr marL="0" indent="0">
              <a:buNone/>
            </a:pPr>
            <a:r>
              <a:rPr lang="en-US" altLang="en-US"/>
              <a:t>       </a:t>
            </a:r>
            <a:r>
              <a:rPr lang="en-US" altLang="en-US"/>
              <a:t>ך</a:t>
            </a:r>
            <a:r>
              <a:rPr lang="en-US" altLang="en-US"/>
              <a:t>∃X like(X,taxes)</a:t>
            </a:r>
            <a:endParaRPr lang="en-US" altLang="en-US"/>
          </a:p>
          <a:p>
            <a:r>
              <a:rPr lang="en-US" altLang="en-US"/>
              <a:t> John did not study but he is lucky</a:t>
            </a:r>
            <a:endParaRPr lang="en-US" altLang="en-US"/>
          </a:p>
          <a:p>
            <a:pPr marL="0" indent="0">
              <a:buNone/>
            </a:pPr>
            <a:r>
              <a:rPr lang="en-US" altLang="en-US"/>
              <a:t>        </a:t>
            </a:r>
            <a:r>
              <a:rPr lang="en-US" altLang="en-US"/>
              <a:t>ך</a:t>
            </a:r>
            <a:r>
              <a:rPr lang="en-US" altLang="en-US"/>
              <a:t>study(john)∧luky(john)</a:t>
            </a:r>
            <a:endParaRPr lang="en-US" altLang="en-US"/>
          </a:p>
          <a:p>
            <a:r>
              <a:rPr lang="en-US" altLang="en-US"/>
              <a:t>All cats and dogs are animals</a:t>
            </a:r>
            <a:endParaRPr lang="en-US" altLang="en-US"/>
          </a:p>
          <a:p>
            <a:pPr marL="0" indent="0">
              <a:buNone/>
            </a:pPr>
            <a:r>
              <a:rPr lang="en-US" altLang="en-US"/>
              <a:t>       ∀X∀Y cats(X) ∧dogs(Y) →animals(X)∧animals(Y)</a:t>
            </a:r>
            <a:endParaRPr lang="en-US"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3750</Words>
  <Application>WPS Presentation</Application>
  <PresentationFormat>Widescreen</PresentationFormat>
  <Paragraphs>159</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SimSun</vt:lpstr>
      <vt:lpstr>Wingdings</vt:lpstr>
      <vt:lpstr>Times New Roman</vt:lpstr>
      <vt:lpstr>Times New Roman</vt:lpstr>
      <vt:lpstr>Calibri Light</vt:lpstr>
      <vt:lpstr>Calibri</vt:lpstr>
      <vt:lpstr>Microsoft YaHei</vt:lpstr>
      <vt:lpstr>Arial Unicode MS</vt:lpstr>
      <vt:lpstr>Office Theme</vt:lpstr>
      <vt:lpstr>Artificial Intelligence </vt:lpstr>
      <vt:lpstr>Data, Information and Knowledge</vt:lpstr>
      <vt:lpstr>PowerPoint 演示文稿</vt:lpstr>
      <vt:lpstr>Knowledge Representation</vt:lpstr>
      <vt:lpstr>1. Propositional Logic (calculus)</vt:lpstr>
      <vt:lpstr>Examples</vt:lpstr>
      <vt:lpstr>PowerPoint 演示文稿</vt:lpstr>
      <vt:lpstr>Examples</vt:lpstr>
      <vt:lpstr>2. Predicate Logic</vt:lpstr>
      <vt:lpstr>Examples</vt:lpstr>
      <vt:lpstr>Examples</vt:lpstr>
      <vt:lpstr>Examples</vt:lpstr>
      <vt:lpstr>Example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Programming Language </dc:title>
  <dc:creator>lenovo</dc:creator>
  <cp:lastModifiedBy>Dr. Wisal Hashim</cp:lastModifiedBy>
  <cp:revision>50</cp:revision>
  <dcterms:created xsi:type="dcterms:W3CDTF">2024-11-27T19:56:00Z</dcterms:created>
  <dcterms:modified xsi:type="dcterms:W3CDTF">2026-02-12T06:29:27Z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01C4491BCB0B4236882D5EBAC013232D_12</vt:lpwstr>
  </property>
  <property fmtid="{D5CDD505-2E9C-101B-9397-08002B2CF9AE}" pid="3" name="KSOProductBuildVer">
    <vt:lpwstr>1033-12.2.0.23196</vt:lpwstr>
  </property>
</Properties>
</file>