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79" r:id="rId6"/>
    <p:sldId id="259" r:id="rId7"/>
    <p:sldId id="260" r:id="rId8"/>
    <p:sldId id="261" r:id="rId9"/>
    <p:sldId id="270" r:id="rId10"/>
    <p:sldId id="292" r:id="rId11"/>
    <p:sldId id="262" r:id="rId12"/>
    <p:sldId id="301" r:id="rId13"/>
    <p:sldId id="263" r:id="rId14"/>
    <p:sldId id="264" r:id="rId15"/>
    <p:sldId id="265" r:id="rId16"/>
    <p:sldId id="266" r:id="rId17"/>
    <p:sldId id="267" r:id="rId18"/>
    <p:sldId id="268"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40DA8354-3CDD-40F7-87A1-D4DE9D054F8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0DA8354-3CDD-40F7-87A1-D4DE9D054F8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0DA8354-3CDD-40F7-87A1-D4DE9D054F8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0DA8354-3CDD-40F7-87A1-D4DE9D054F8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40DA8354-3CDD-40F7-87A1-D4DE9D054F8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40DA8354-3CDD-40F7-87A1-D4DE9D054F8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40DA8354-3CDD-40F7-87A1-D4DE9D054F8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40DA8354-3CDD-40F7-87A1-D4DE9D054F8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DA8354-3CDD-40F7-87A1-D4DE9D054F8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40DA8354-3CDD-40F7-87A1-D4DE9D054F8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40DA8354-3CDD-40F7-87A1-D4DE9D054F8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E05C2-89D8-488F-BD99-8C100B103E8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A8354-3CDD-40F7-87A1-D4DE9D054F8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9E05C2-89D8-488F-BD99-8C100B103E8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1.png"/><Relationship Id="rId1" Type="http://schemas.openxmlformats.org/officeDocument/2006/relationships/image" Target="../media/image20.pn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25.png"/><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image" Target="../media/image2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8.png"/><Relationship Id="rId1" Type="http://schemas.openxmlformats.org/officeDocument/2006/relationships/image" Target="../media/image27.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0.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9.png"/><Relationship Id="rId1"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65393"/>
            <a:ext cx="9144000" cy="2387600"/>
          </a:xfrm>
        </p:spPr>
        <p:txBody>
          <a:bodyPr>
            <a:normAutofit fontScale="90000"/>
          </a:bodyPr>
          <a:lstStyle/>
          <a:p>
            <a:r>
              <a:rPr lang="en-US" b="1" dirty="0">
                <a:solidFill>
                  <a:srgbClr val="0070C0"/>
                </a:solidFill>
              </a:rPr>
              <a:t>Python Programming Language</a:t>
            </a:r>
            <a:br>
              <a:rPr lang="en-US" b="1" dirty="0">
                <a:solidFill>
                  <a:srgbClr val="0070C0"/>
                </a:solidFill>
              </a:rPr>
            </a:br>
            <a:br>
              <a:rPr lang="en-US" b="1" dirty="0">
                <a:solidFill>
                  <a:srgbClr val="0070C0"/>
                </a:solidFill>
              </a:rPr>
            </a:br>
            <a:r>
              <a:rPr lang="en-US" b="1" dirty="0">
                <a:solidFill>
                  <a:srgbClr val="0070C0"/>
                </a:solidFill>
              </a:rPr>
              <a:t>Lecture 3</a:t>
            </a:r>
            <a:endParaRPr lang="en-US" b="1" dirty="0">
              <a:solidFill>
                <a:srgbClr val="0070C0"/>
              </a:solidFill>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392082"/>
            <a:ext cx="10515600" cy="4351338"/>
          </a:xfrm>
        </p:spPr>
        <p:txBody>
          <a:bodyPr/>
          <a:lstStyle/>
          <a:p>
            <a:r>
              <a:rPr lang="en-US" dirty="0"/>
              <a:t>L = ['spam', 'Spam', 'SPAM!’]</a:t>
            </a:r>
            <a:endParaRPr lang="en-US" dirty="0"/>
          </a:p>
        </p:txBody>
      </p:sp>
      <p:pic>
        <p:nvPicPr>
          <p:cNvPr id="4" name="Picture 3"/>
          <p:cNvPicPr>
            <a:picLocks noChangeAspect="1"/>
          </p:cNvPicPr>
          <p:nvPr/>
        </p:nvPicPr>
        <p:blipFill>
          <a:blip r:embed="rId1"/>
          <a:stretch>
            <a:fillRect/>
          </a:stretch>
        </p:blipFill>
        <p:spPr>
          <a:xfrm>
            <a:off x="838198" y="1067952"/>
            <a:ext cx="10515601" cy="2857899"/>
          </a:xfrm>
          <a:prstGeom prst="rect">
            <a:avLst/>
          </a:prstGeom>
        </p:spPr>
      </p:pic>
      <p:pic>
        <p:nvPicPr>
          <p:cNvPr id="5" name="Picture 4"/>
          <p:cNvPicPr>
            <a:picLocks noChangeAspect="1"/>
          </p:cNvPicPr>
          <p:nvPr/>
        </p:nvPicPr>
        <p:blipFill>
          <a:blip r:embed="rId2"/>
          <a:stretch>
            <a:fillRect/>
          </a:stretch>
        </p:blipFill>
        <p:spPr>
          <a:xfrm>
            <a:off x="838198" y="4243753"/>
            <a:ext cx="2686425" cy="186716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Copy() and deepcopy() with list</a:t>
            </a:r>
            <a:endParaRPr lang="en-US" b="1">
              <a:gradFill>
                <a:gsLst>
                  <a:gs pos="0">
                    <a:srgbClr val="007BD3"/>
                  </a:gs>
                  <a:gs pos="100000">
                    <a:srgbClr val="034373"/>
                  </a:gs>
                </a:gsLst>
                <a:lin scaled="0"/>
              </a:gradFill>
            </a:endParaRPr>
          </a:p>
        </p:txBody>
      </p:sp>
      <p:pic>
        <p:nvPicPr>
          <p:cNvPr id="4" name="Content Placeholder 3"/>
          <p:cNvPicPr>
            <a:picLocks noChangeAspect="1"/>
          </p:cNvPicPr>
          <p:nvPr>
            <p:ph idx="1"/>
          </p:nvPr>
        </p:nvPicPr>
        <p:blipFill>
          <a:blip r:embed="rId1"/>
          <a:stretch>
            <a:fillRect/>
          </a:stretch>
        </p:blipFill>
        <p:spPr>
          <a:xfrm>
            <a:off x="943610" y="1691005"/>
            <a:ext cx="3305175" cy="1209675"/>
          </a:xfrm>
          <a:prstGeom prst="rect">
            <a:avLst/>
          </a:prstGeom>
        </p:spPr>
      </p:pic>
      <p:pic>
        <p:nvPicPr>
          <p:cNvPr id="5" name="Picture 4"/>
          <p:cNvPicPr>
            <a:picLocks noChangeAspect="1"/>
          </p:cNvPicPr>
          <p:nvPr/>
        </p:nvPicPr>
        <p:blipFill>
          <a:blip r:embed="rId2"/>
          <a:stretch>
            <a:fillRect/>
          </a:stretch>
        </p:blipFill>
        <p:spPr>
          <a:xfrm>
            <a:off x="943610" y="3046095"/>
            <a:ext cx="6886575" cy="333375"/>
          </a:xfrm>
          <a:prstGeom prst="rect">
            <a:avLst/>
          </a:prstGeom>
        </p:spPr>
      </p:pic>
      <p:pic>
        <p:nvPicPr>
          <p:cNvPr id="7" name="Picture 6"/>
          <p:cNvPicPr>
            <a:picLocks noChangeAspect="1"/>
          </p:cNvPicPr>
          <p:nvPr/>
        </p:nvPicPr>
        <p:blipFill>
          <a:blip r:embed="rId3"/>
          <a:stretch>
            <a:fillRect/>
          </a:stretch>
        </p:blipFill>
        <p:spPr>
          <a:xfrm>
            <a:off x="943610" y="3832225"/>
            <a:ext cx="3304540" cy="1109345"/>
          </a:xfrm>
          <a:prstGeom prst="rect">
            <a:avLst/>
          </a:prstGeom>
        </p:spPr>
      </p:pic>
      <p:pic>
        <p:nvPicPr>
          <p:cNvPr id="8" name="Picture 7"/>
          <p:cNvPicPr>
            <a:picLocks noChangeAspect="1"/>
          </p:cNvPicPr>
          <p:nvPr/>
        </p:nvPicPr>
        <p:blipFill>
          <a:blip r:embed="rId4"/>
          <a:stretch>
            <a:fillRect/>
          </a:stretch>
        </p:blipFill>
        <p:spPr>
          <a:xfrm>
            <a:off x="943610" y="5230495"/>
            <a:ext cx="6886575" cy="36449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Nested Loop with Lists (Small Quiz)</a:t>
            </a:r>
            <a:endParaRPr lang="en-US" b="1" dirty="0">
              <a:solidFill>
                <a:srgbClr val="0070C0"/>
              </a:solidFill>
            </a:endParaRPr>
          </a:p>
        </p:txBody>
      </p:sp>
      <p:pic>
        <p:nvPicPr>
          <p:cNvPr id="6" name="Content Placeholder 5"/>
          <p:cNvPicPr>
            <a:picLocks noGrp="1" noChangeAspect="1"/>
          </p:cNvPicPr>
          <p:nvPr>
            <p:ph idx="1"/>
          </p:nvPr>
        </p:nvPicPr>
        <p:blipFill>
          <a:blip r:embed="rId1"/>
          <a:stretch>
            <a:fillRect/>
          </a:stretch>
        </p:blipFill>
        <p:spPr>
          <a:xfrm>
            <a:off x="1019385" y="1696587"/>
            <a:ext cx="5339355" cy="435133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0070C0"/>
                </a:solidFill>
              </a:rPr>
              <a:t>braek</a:t>
            </a:r>
            <a:r>
              <a:rPr lang="en-US" b="1" dirty="0">
                <a:solidFill>
                  <a:srgbClr val="0070C0"/>
                </a:solidFill>
              </a:rPr>
              <a:t>, continue</a:t>
            </a:r>
            <a:endParaRPr lang="en-US" b="1" dirty="0">
              <a:solidFill>
                <a:srgbClr val="0070C0"/>
              </a:solidFill>
            </a:endParaRPr>
          </a:p>
        </p:txBody>
      </p:sp>
      <p:pic>
        <p:nvPicPr>
          <p:cNvPr id="7" name="Content Placeholder 6"/>
          <p:cNvPicPr>
            <a:picLocks noGrp="1" noChangeAspect="1"/>
          </p:cNvPicPr>
          <p:nvPr>
            <p:ph idx="1"/>
          </p:nvPr>
        </p:nvPicPr>
        <p:blipFill>
          <a:blip r:embed="rId1"/>
          <a:stretch>
            <a:fillRect/>
          </a:stretch>
        </p:blipFill>
        <p:spPr>
          <a:xfrm>
            <a:off x="907106" y="1399892"/>
            <a:ext cx="3258005" cy="2029108"/>
          </a:xfrm>
          <a:prstGeom prst="rect">
            <a:avLst/>
          </a:prstGeom>
        </p:spPr>
      </p:pic>
      <p:pic>
        <p:nvPicPr>
          <p:cNvPr id="10" name="Picture 9"/>
          <p:cNvPicPr>
            <a:picLocks noChangeAspect="1"/>
          </p:cNvPicPr>
          <p:nvPr/>
        </p:nvPicPr>
        <p:blipFill>
          <a:blip r:embed="rId2"/>
          <a:stretch>
            <a:fillRect/>
          </a:stretch>
        </p:blipFill>
        <p:spPr>
          <a:xfrm>
            <a:off x="907106" y="3594668"/>
            <a:ext cx="3229426" cy="272453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Exercise</a:t>
            </a:r>
            <a:endParaRPr lang="en-US" b="1" dirty="0">
              <a:solidFill>
                <a:srgbClr val="0070C0"/>
              </a:solidFill>
            </a:endParaRPr>
          </a:p>
        </p:txBody>
      </p:sp>
      <p:sp>
        <p:nvSpPr>
          <p:cNvPr id="3" name="Content Placeholder 2"/>
          <p:cNvSpPr>
            <a:spLocks noGrp="1"/>
          </p:cNvSpPr>
          <p:nvPr>
            <p:ph idx="1"/>
          </p:nvPr>
        </p:nvSpPr>
        <p:spPr/>
        <p:txBody>
          <a:bodyPr/>
          <a:lstStyle/>
          <a:p>
            <a:pPr marL="0" indent="0" algn="just">
              <a:buNone/>
            </a:pPr>
            <a:r>
              <a:rPr lang="en-US" dirty="0"/>
              <a:t>Write a Python program to first print all elements in a given list of integers then print the sum of its element and print maximum, minimum and average value in this list. </a:t>
            </a:r>
            <a:endParaRPr lang="en-US" dirty="0"/>
          </a:p>
          <a:p>
            <a:pPr marL="0" indent="0">
              <a:buNone/>
            </a:pPr>
            <a:endParaRPr lang="en-US" dirty="0"/>
          </a:p>
          <a:p>
            <a:pPr marL="0" indent="0">
              <a:buNone/>
            </a:pPr>
            <a:endParaRPr lang="en-US" dirty="0"/>
          </a:p>
        </p:txBody>
      </p:sp>
      <p:pic>
        <p:nvPicPr>
          <p:cNvPr id="5" name="Picture 4"/>
          <p:cNvPicPr>
            <a:picLocks noChangeAspect="1"/>
          </p:cNvPicPr>
          <p:nvPr/>
        </p:nvPicPr>
        <p:blipFill>
          <a:blip r:embed="rId1"/>
          <a:stretch>
            <a:fillRect/>
          </a:stretch>
        </p:blipFill>
        <p:spPr>
          <a:xfrm>
            <a:off x="948536" y="3280910"/>
            <a:ext cx="3534268" cy="296268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Tuples</a:t>
            </a:r>
            <a:endParaRPr lang="en-US" b="1" dirty="0">
              <a:solidFill>
                <a:srgbClr val="0070C0"/>
              </a:solidFill>
            </a:endParaRPr>
          </a:p>
        </p:txBody>
      </p:sp>
      <p:sp>
        <p:nvSpPr>
          <p:cNvPr id="3" name="Content Placeholder 2"/>
          <p:cNvSpPr>
            <a:spLocks noGrp="1"/>
          </p:cNvSpPr>
          <p:nvPr>
            <p:ph idx="1"/>
          </p:nvPr>
        </p:nvSpPr>
        <p:spPr>
          <a:xfrm>
            <a:off x="761508" y="1554254"/>
            <a:ext cx="10515600" cy="4351338"/>
          </a:xfrm>
        </p:spPr>
        <p:txBody>
          <a:bodyPr>
            <a:normAutofit lnSpcReduction="10000"/>
          </a:bodyPr>
          <a:lstStyle/>
          <a:p>
            <a:pPr algn="just"/>
            <a:r>
              <a:rPr lang="en-US" dirty="0"/>
              <a:t>A tuple is a sequence of immutable Python objects. Tuples are sequences, just like lists. The differences between tuples and lists are, the tuples </a:t>
            </a:r>
            <a:r>
              <a:rPr lang="en-US" dirty="0">
                <a:solidFill>
                  <a:srgbClr val="00B050"/>
                </a:solidFill>
              </a:rPr>
              <a:t>cannot be changed </a:t>
            </a:r>
            <a:r>
              <a:rPr lang="en-US" dirty="0"/>
              <a:t>unlike lists and </a:t>
            </a:r>
            <a:r>
              <a:rPr lang="en-US" dirty="0">
                <a:solidFill>
                  <a:srgbClr val="00B050"/>
                </a:solidFill>
              </a:rPr>
              <a:t>tuples use parentheses</a:t>
            </a:r>
            <a:r>
              <a:rPr lang="en-US" dirty="0"/>
              <a:t>, whereas lists use square brackets.</a:t>
            </a:r>
            <a:endParaRPr lang="en-US" dirty="0"/>
          </a:p>
          <a:p>
            <a:pPr algn="just"/>
            <a:endParaRPr lang="en-US" dirty="0"/>
          </a:p>
          <a:p>
            <a:pPr algn="just"/>
            <a:r>
              <a:rPr lang="en-US" dirty="0"/>
              <a:t>Tuples are immutable which means you </a:t>
            </a:r>
            <a:r>
              <a:rPr lang="en-US" dirty="0">
                <a:solidFill>
                  <a:srgbClr val="00B050"/>
                </a:solidFill>
              </a:rPr>
              <a:t>cannot </a:t>
            </a:r>
            <a:r>
              <a:rPr lang="en-US" dirty="0"/>
              <a:t>update or change the values of tuple elements. You are able to take portions of existing tuples to create new tuples.</a:t>
            </a:r>
            <a:endParaRPr lang="en-US" dirty="0"/>
          </a:p>
          <a:p>
            <a:pPr marL="0" indent="0" algn="just">
              <a:buNone/>
            </a:pPr>
            <a:endParaRPr lang="en-US" dirty="0"/>
          </a:p>
          <a:p>
            <a:pPr algn="just"/>
            <a:r>
              <a:rPr lang="en-US" dirty="0"/>
              <a:t>Removing individual tuple elements is not possible.</a:t>
            </a:r>
            <a:endParaRPr lang="en-US" dirty="0"/>
          </a:p>
          <a:p>
            <a:pPr marL="0" indent="0" algn="just">
              <a:buNone/>
            </a:pPr>
            <a:endParaRPr lang="en-US" dirty="0"/>
          </a:p>
          <a:p>
            <a:pPr marL="0" indent="0" algn="just">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a:t>
            </a:r>
            <a:endParaRPr lang="en-US" b="1" dirty="0">
              <a:solidFill>
                <a:srgbClr val="0070C0"/>
              </a:solidFill>
            </a:endParaRPr>
          </a:p>
        </p:txBody>
      </p:sp>
      <p:pic>
        <p:nvPicPr>
          <p:cNvPr id="7" name="Content Placeholder 6"/>
          <p:cNvPicPr>
            <a:picLocks noGrp="1" noChangeAspect="1"/>
          </p:cNvPicPr>
          <p:nvPr>
            <p:ph idx="1"/>
          </p:nvPr>
        </p:nvPicPr>
        <p:blipFill>
          <a:blip r:embed="rId1"/>
          <a:stretch>
            <a:fillRect/>
          </a:stretch>
        </p:blipFill>
        <p:spPr>
          <a:xfrm>
            <a:off x="838200" y="1976553"/>
            <a:ext cx="3772426" cy="3105583"/>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Basic Tuples Operations</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926198" y="1779964"/>
            <a:ext cx="9922715" cy="262565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838200" y="1990404"/>
            <a:ext cx="3134162" cy="188621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Lists</a:t>
            </a:r>
            <a:endParaRPr lang="en-US" b="1" dirty="0">
              <a:solidFill>
                <a:srgbClr val="0070C0"/>
              </a:solidFill>
            </a:endParaRPr>
          </a:p>
        </p:txBody>
      </p:sp>
      <p:sp>
        <p:nvSpPr>
          <p:cNvPr id="3" name="Content Placeholder 2"/>
          <p:cNvSpPr>
            <a:spLocks noGrp="1"/>
          </p:cNvSpPr>
          <p:nvPr>
            <p:ph idx="1"/>
          </p:nvPr>
        </p:nvSpPr>
        <p:spPr/>
        <p:txBody>
          <a:bodyPr/>
          <a:lstStyle/>
          <a:p>
            <a:r>
              <a:rPr lang="en-US" dirty="0"/>
              <a:t>The list is a most datatype available in Python which can be written as a list of comma-separated values (items) between square brackets. </a:t>
            </a:r>
            <a:r>
              <a:rPr lang="en-US" dirty="0">
                <a:solidFill>
                  <a:srgbClr val="00B050"/>
                </a:solidFill>
              </a:rPr>
              <a:t>Important thing about a list is that items in a list need not be of the same type</a:t>
            </a:r>
            <a:r>
              <a:rPr lang="en-US" dirty="0"/>
              <a:t>.</a:t>
            </a:r>
            <a:endParaRPr lang="en-US" dirty="0"/>
          </a:p>
          <a:p>
            <a:pPr marL="0" indent="0">
              <a:buNone/>
            </a:pPr>
            <a:endParaRPr lang="en-US" dirty="0"/>
          </a:p>
          <a:p>
            <a:pPr marL="0" indent="0">
              <a:buNone/>
            </a:pPr>
            <a:r>
              <a:rPr lang="en-US" dirty="0"/>
              <a:t>➢list1 = ['physics', 'chemistry', 1997, 2000]</a:t>
            </a:r>
            <a:endParaRPr lang="en-US" dirty="0"/>
          </a:p>
          <a:p>
            <a:pPr marL="0" indent="0">
              <a:buNone/>
            </a:pPr>
            <a:r>
              <a:rPr lang="en-US" dirty="0"/>
              <a:t>➢list2 = [1, 2, 3, 4, 5]</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7427"/>
            <a:ext cx="10515600" cy="1325563"/>
          </a:xfrm>
        </p:spPr>
        <p:txBody>
          <a:bodyPr/>
          <a:lstStyle/>
          <a:p>
            <a:r>
              <a:rPr lang="en-US" b="1" dirty="0">
                <a:solidFill>
                  <a:srgbClr val="0070C0"/>
                </a:solidFill>
              </a:rPr>
              <a:t>Example</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838200" y="1476331"/>
            <a:ext cx="3696216" cy="2324424"/>
          </a:xfrm>
          <a:prstGeom prst="rect">
            <a:avLst/>
          </a:prstGeom>
        </p:spPr>
      </p:pic>
      <p:pic>
        <p:nvPicPr>
          <p:cNvPr id="5" name="Picture 4"/>
          <p:cNvPicPr>
            <a:picLocks noChangeAspect="1"/>
          </p:cNvPicPr>
          <p:nvPr/>
        </p:nvPicPr>
        <p:blipFill>
          <a:blip r:embed="rId2"/>
          <a:stretch>
            <a:fillRect/>
          </a:stretch>
        </p:blipFill>
        <p:spPr>
          <a:xfrm>
            <a:off x="838200" y="4252833"/>
            <a:ext cx="3572374" cy="2257740"/>
          </a:xfrm>
          <a:prstGeom prst="rect">
            <a:avLst/>
          </a:prstGeom>
        </p:spPr>
      </p:pic>
      <p:pic>
        <p:nvPicPr>
          <p:cNvPr id="6" name="Picture 5"/>
          <p:cNvPicPr>
            <a:picLocks noChangeAspect="1"/>
          </p:cNvPicPr>
          <p:nvPr/>
        </p:nvPicPr>
        <p:blipFill>
          <a:blip r:embed="rId3"/>
          <a:stretch>
            <a:fillRect/>
          </a:stretch>
        </p:blipFill>
        <p:spPr>
          <a:xfrm>
            <a:off x="5898137" y="1476331"/>
            <a:ext cx="3781953" cy="209579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Append() and Insert()</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a:xfrm>
            <a:off x="838200" y="1597660"/>
            <a:ext cx="10515600" cy="4579620"/>
          </a:xfrm>
        </p:spPr>
        <p:txBody>
          <a:bodyPr/>
          <a:p>
            <a:r>
              <a:rPr lang="en-US"/>
              <a:t>Append() takes one argument and insert element to the end of list, While Insert() takes two arguments, the first used to determine the plae of element and the second for element itself.</a:t>
            </a:r>
            <a:endParaRPr lang="en-US"/>
          </a:p>
          <a:p>
            <a:r>
              <a:rPr lang="en-US" b="1">
                <a:gradFill>
                  <a:gsLst>
                    <a:gs pos="0">
                      <a:srgbClr val="007BD3"/>
                    </a:gs>
                    <a:gs pos="100000">
                      <a:srgbClr val="034373"/>
                    </a:gs>
                  </a:gsLst>
                  <a:lin scaled="0"/>
                </a:gradFill>
              </a:rPr>
              <a:t>Example</a:t>
            </a:r>
            <a:endParaRPr lang="en-US" b="1">
              <a:gradFill>
                <a:gsLst>
                  <a:gs pos="0">
                    <a:srgbClr val="007BD3"/>
                  </a:gs>
                  <a:gs pos="100000">
                    <a:srgbClr val="034373"/>
                  </a:gs>
                </a:gsLst>
                <a:lin scaled="0"/>
              </a:gradFill>
            </a:endParaRPr>
          </a:p>
          <a:p>
            <a:pPr marL="0" indent="0">
              <a:buNone/>
            </a:pPr>
            <a:endParaRPr lang="en-US" b="1">
              <a:gradFill>
                <a:gsLst>
                  <a:gs pos="0">
                    <a:srgbClr val="007BD3"/>
                  </a:gs>
                  <a:gs pos="100000">
                    <a:srgbClr val="034373"/>
                  </a:gs>
                </a:gsLst>
                <a:lin scaled="0"/>
              </a:gradFill>
            </a:endParaRPr>
          </a:p>
        </p:txBody>
      </p:sp>
      <p:pic>
        <p:nvPicPr>
          <p:cNvPr id="7" name="Picture 6"/>
          <p:cNvPicPr>
            <a:picLocks noChangeAspect="1"/>
          </p:cNvPicPr>
          <p:nvPr/>
        </p:nvPicPr>
        <p:blipFill>
          <a:blip r:embed="rId1"/>
          <a:stretch>
            <a:fillRect/>
          </a:stretch>
        </p:blipFill>
        <p:spPr>
          <a:xfrm>
            <a:off x="1094362" y="3674493"/>
            <a:ext cx="4458322" cy="1400370"/>
          </a:xfrm>
          <a:prstGeom prst="rect">
            <a:avLst/>
          </a:prstGeom>
        </p:spPr>
      </p:pic>
      <p:pic>
        <p:nvPicPr>
          <p:cNvPr id="4" name="Picture 3"/>
          <p:cNvPicPr>
            <a:picLocks noChangeAspect="1"/>
          </p:cNvPicPr>
          <p:nvPr/>
        </p:nvPicPr>
        <p:blipFill>
          <a:blip r:embed="rId2"/>
          <a:stretch>
            <a:fillRect/>
          </a:stretch>
        </p:blipFill>
        <p:spPr>
          <a:xfrm>
            <a:off x="6864350" y="3674745"/>
            <a:ext cx="3209925" cy="809625"/>
          </a:xfrm>
          <a:prstGeom prst="rect">
            <a:avLst/>
          </a:prstGeom>
        </p:spPr>
      </p:pic>
      <p:pic>
        <p:nvPicPr>
          <p:cNvPr id="5" name="Picture 4"/>
          <p:cNvPicPr>
            <a:picLocks noChangeAspect="1"/>
          </p:cNvPicPr>
          <p:nvPr/>
        </p:nvPicPr>
        <p:blipFill>
          <a:blip r:embed="rId3"/>
          <a:stretch>
            <a:fillRect/>
          </a:stretch>
        </p:blipFill>
        <p:spPr>
          <a:xfrm>
            <a:off x="6864350" y="4736465"/>
            <a:ext cx="3210560" cy="33909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Basic List Operations</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838200" y="2667078"/>
            <a:ext cx="10515600" cy="266843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Examples</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838200" y="1999142"/>
            <a:ext cx="2553056" cy="1267002"/>
          </a:xfrm>
          <a:prstGeom prst="rect">
            <a:avLst/>
          </a:prstGeom>
        </p:spPr>
      </p:pic>
      <p:pic>
        <p:nvPicPr>
          <p:cNvPr id="3" name="Picture 2"/>
          <p:cNvPicPr>
            <a:picLocks noChangeAspect="1"/>
          </p:cNvPicPr>
          <p:nvPr/>
        </p:nvPicPr>
        <p:blipFill>
          <a:blip r:embed="rId2"/>
          <a:stretch>
            <a:fillRect/>
          </a:stretch>
        </p:blipFill>
        <p:spPr>
          <a:xfrm>
            <a:off x="838200" y="3705749"/>
            <a:ext cx="4820323" cy="2172003"/>
          </a:xfrm>
          <a:prstGeom prst="rect">
            <a:avLst/>
          </a:prstGeom>
        </p:spPr>
      </p:pic>
      <p:pic>
        <p:nvPicPr>
          <p:cNvPr id="5" name="Picture 4"/>
          <p:cNvPicPr>
            <a:picLocks noChangeAspect="1"/>
          </p:cNvPicPr>
          <p:nvPr/>
        </p:nvPicPr>
        <p:blipFill>
          <a:blip r:embed="rId3"/>
          <a:stretch>
            <a:fillRect/>
          </a:stretch>
        </p:blipFill>
        <p:spPr>
          <a:xfrm>
            <a:off x="6636039" y="1999142"/>
            <a:ext cx="3934374" cy="143847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Examples</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838200" y="1917556"/>
            <a:ext cx="10515600" cy="151144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Reverse (), Reversed()</a:t>
            </a:r>
            <a:endParaRPr lang="en-US" b="1">
              <a:gradFill>
                <a:gsLst>
                  <a:gs pos="0">
                    <a:srgbClr val="007BD3"/>
                  </a:gs>
                  <a:gs pos="100000">
                    <a:srgbClr val="034373"/>
                  </a:gs>
                </a:gsLst>
                <a:lin scaled="0"/>
              </a:gradFill>
            </a:endParaRPr>
          </a:p>
        </p:txBody>
      </p:sp>
      <p:pic>
        <p:nvPicPr>
          <p:cNvPr id="4" name="Content Placeholder 3"/>
          <p:cNvPicPr>
            <a:picLocks noChangeAspect="1"/>
          </p:cNvPicPr>
          <p:nvPr>
            <p:ph idx="1"/>
          </p:nvPr>
        </p:nvPicPr>
        <p:blipFill>
          <a:blip r:embed="rId1"/>
          <a:stretch>
            <a:fillRect/>
          </a:stretch>
        </p:blipFill>
        <p:spPr>
          <a:xfrm>
            <a:off x="973455" y="1784985"/>
            <a:ext cx="2292985" cy="839470"/>
          </a:xfrm>
          <a:prstGeom prst="rect">
            <a:avLst/>
          </a:prstGeom>
        </p:spPr>
      </p:pic>
      <p:pic>
        <p:nvPicPr>
          <p:cNvPr id="5" name="Picture 4"/>
          <p:cNvPicPr>
            <a:picLocks noChangeAspect="1"/>
          </p:cNvPicPr>
          <p:nvPr/>
        </p:nvPicPr>
        <p:blipFill>
          <a:blip r:embed="rId2"/>
          <a:stretch>
            <a:fillRect/>
          </a:stretch>
        </p:blipFill>
        <p:spPr>
          <a:xfrm>
            <a:off x="973455" y="2847975"/>
            <a:ext cx="2292350" cy="387350"/>
          </a:xfrm>
          <a:prstGeom prst="rect">
            <a:avLst/>
          </a:prstGeom>
        </p:spPr>
      </p:pic>
      <p:pic>
        <p:nvPicPr>
          <p:cNvPr id="6" name="Picture 5"/>
          <p:cNvPicPr>
            <a:picLocks noChangeAspect="1"/>
          </p:cNvPicPr>
          <p:nvPr/>
        </p:nvPicPr>
        <p:blipFill>
          <a:blip r:embed="rId3"/>
          <a:stretch>
            <a:fillRect/>
          </a:stretch>
        </p:blipFill>
        <p:spPr>
          <a:xfrm>
            <a:off x="4932045" y="1784985"/>
            <a:ext cx="2500630" cy="840105"/>
          </a:xfrm>
          <a:prstGeom prst="rect">
            <a:avLst/>
          </a:prstGeom>
        </p:spPr>
      </p:pic>
      <p:pic>
        <p:nvPicPr>
          <p:cNvPr id="7" name="Picture 6"/>
          <p:cNvPicPr>
            <a:picLocks noChangeAspect="1"/>
          </p:cNvPicPr>
          <p:nvPr/>
        </p:nvPicPr>
        <p:blipFill>
          <a:blip r:embed="rId4"/>
          <a:stretch>
            <a:fillRect/>
          </a:stretch>
        </p:blipFill>
        <p:spPr>
          <a:xfrm>
            <a:off x="4932045" y="2847975"/>
            <a:ext cx="419100" cy="1315720"/>
          </a:xfrm>
          <a:prstGeom prst="rect">
            <a:avLst/>
          </a:prstGeom>
        </p:spPr>
      </p:pic>
      <p:sp>
        <p:nvSpPr>
          <p:cNvPr id="8" name="Text Box 7"/>
          <p:cNvSpPr txBox="1"/>
          <p:nvPr/>
        </p:nvSpPr>
        <p:spPr>
          <a:xfrm>
            <a:off x="838200" y="4553585"/>
            <a:ext cx="4843145" cy="368300"/>
          </a:xfrm>
          <a:prstGeom prst="rect">
            <a:avLst/>
          </a:prstGeom>
          <a:noFill/>
        </p:spPr>
        <p:txBody>
          <a:bodyPr wrap="square" rtlCol="0">
            <a:spAutoFit/>
          </a:bodyPr>
          <a:p>
            <a:r>
              <a:rPr lang="en-US" b="1">
                <a:solidFill>
                  <a:srgbClr val="FF0000"/>
                </a:solidFill>
              </a:rPr>
              <a:t>Note: See the difference </a:t>
            </a:r>
            <a:endParaRPr lang="en-US" b="1">
              <a:solidFill>
                <a:srgbClr val="FF0000"/>
              </a:solidFill>
            </a:endParaRPr>
          </a:p>
        </p:txBody>
      </p:sp>
      <p:pic>
        <p:nvPicPr>
          <p:cNvPr id="9" name="Picture 8"/>
          <p:cNvPicPr>
            <a:picLocks noChangeAspect="1"/>
          </p:cNvPicPr>
          <p:nvPr/>
        </p:nvPicPr>
        <p:blipFill>
          <a:blip r:embed="rId5"/>
          <a:stretch>
            <a:fillRect/>
          </a:stretch>
        </p:blipFill>
        <p:spPr>
          <a:xfrm>
            <a:off x="918845" y="5086350"/>
            <a:ext cx="1797050" cy="666750"/>
          </a:xfrm>
          <a:prstGeom prst="rect">
            <a:avLst/>
          </a:prstGeom>
        </p:spPr>
      </p:pic>
      <p:pic>
        <p:nvPicPr>
          <p:cNvPr id="10" name="Picture 9"/>
          <p:cNvPicPr>
            <a:picLocks noChangeAspect="1"/>
          </p:cNvPicPr>
          <p:nvPr/>
        </p:nvPicPr>
        <p:blipFill>
          <a:blip r:embed="rId6"/>
          <a:stretch>
            <a:fillRect/>
          </a:stretch>
        </p:blipFill>
        <p:spPr>
          <a:xfrm>
            <a:off x="3621405" y="4921885"/>
            <a:ext cx="2352675" cy="13811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count()</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p:txBody>
          <a:bodyPr/>
          <a:p>
            <a:r>
              <a:rPr lang="en-US"/>
              <a:t> To count the number of appearance of elements in the list we used count() function as shown below:</a:t>
            </a:r>
            <a:endParaRPr lang="en-US"/>
          </a:p>
          <a:p>
            <a:endParaRPr lang="en-US"/>
          </a:p>
        </p:txBody>
      </p:sp>
      <p:pic>
        <p:nvPicPr>
          <p:cNvPr id="4" name="Picture 3"/>
          <p:cNvPicPr>
            <a:picLocks noChangeAspect="1"/>
          </p:cNvPicPr>
          <p:nvPr/>
        </p:nvPicPr>
        <p:blipFill>
          <a:blip r:embed="rId1"/>
          <a:stretch>
            <a:fillRect/>
          </a:stretch>
        </p:blipFill>
        <p:spPr>
          <a:xfrm>
            <a:off x="1218565" y="2871470"/>
            <a:ext cx="6553200" cy="1028700"/>
          </a:xfrm>
          <a:prstGeom prst="rect">
            <a:avLst/>
          </a:prstGeom>
        </p:spPr>
      </p:pic>
      <p:pic>
        <p:nvPicPr>
          <p:cNvPr id="5" name="Picture 4"/>
          <p:cNvPicPr>
            <a:picLocks noChangeAspect="1"/>
          </p:cNvPicPr>
          <p:nvPr/>
        </p:nvPicPr>
        <p:blipFill>
          <a:blip r:embed="rId2"/>
          <a:stretch>
            <a:fillRect/>
          </a:stretch>
        </p:blipFill>
        <p:spPr>
          <a:xfrm>
            <a:off x="8180070" y="2871470"/>
            <a:ext cx="3238500" cy="26765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1527</Words>
  <Application>WPS Presentation</Application>
  <PresentationFormat>Widescreen</PresentationFormat>
  <Paragraphs>62</Paragraphs>
  <Slides>18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Arial</vt:lpstr>
      <vt:lpstr>SimSun</vt:lpstr>
      <vt:lpstr>Wingdings</vt:lpstr>
      <vt:lpstr>Calibri Light</vt:lpstr>
      <vt:lpstr>Microsoft YaHei</vt:lpstr>
      <vt:lpstr>Arial Unicode MS</vt:lpstr>
      <vt:lpstr>Calibri</vt:lpstr>
      <vt:lpstr>Office Theme</vt:lpstr>
      <vt:lpstr>Python Programming Language  Lecture 3</vt:lpstr>
      <vt:lpstr>Lists</vt:lpstr>
      <vt:lpstr>Example</vt:lpstr>
      <vt:lpstr>Append() and Insert()</vt:lpstr>
      <vt:lpstr>Basic List Operations</vt:lpstr>
      <vt:lpstr>Examples</vt:lpstr>
      <vt:lpstr>Examples</vt:lpstr>
      <vt:lpstr>Reverse (), Reversed()</vt:lpstr>
      <vt:lpstr>count()</vt:lpstr>
      <vt:lpstr>PowerPoint 演示文稿</vt:lpstr>
      <vt:lpstr>PowerPoint 演示文稿</vt:lpstr>
      <vt:lpstr>Nested Loop with Lists (Small Quiz)</vt:lpstr>
      <vt:lpstr>braek, continue</vt:lpstr>
      <vt:lpstr>Exercise</vt:lpstr>
      <vt:lpstr>Tuples</vt:lpstr>
      <vt:lpstr>Example</vt:lpstr>
      <vt:lpstr>Basic Tuples Operations</vt:lpstr>
      <vt:lpstr>Example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Programming Language  Lecture 3</dc:title>
  <dc:creator>wisalhashim@gmail.com</dc:creator>
  <cp:lastModifiedBy>Dr. Wisal Hashim</cp:lastModifiedBy>
  <cp:revision>29</cp:revision>
  <dcterms:created xsi:type="dcterms:W3CDTF">2024-09-11T06:30:00Z</dcterms:created>
  <dcterms:modified xsi:type="dcterms:W3CDTF">2024-12-26T06:33:57Z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A874549D57E34F979C86D21AA760533E_12</vt:lpwstr>
  </property>
  <property fmtid="{D5CDD505-2E9C-101B-9397-08002B2CF9AE}" pid="3" name="KSOProductBuildVer">
    <vt:lpwstr>1033-12.2.0.19307</vt:lpwstr>
  </property>
</Properties>
</file>