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2" r:id="rId6"/>
    <p:sldId id="259" r:id="rId7"/>
    <p:sldId id="260" r:id="rId8"/>
    <p:sldId id="261" r:id="rId9"/>
    <p:sldId id="263" r:id="rId10"/>
    <p:sldId id="264" r:id="rId11"/>
    <p:sldId id="265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6.png"/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Python Programming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Lecture 10</a:t>
            </a:r>
            <a:endParaRPr lang="en-US" sz="40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Data Cleaning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- Data cleaning means fixing bad data in your data set.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- Bad data could be: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Empty cells</a:t>
            </a:r>
            <a:endParaRPr lang="en-US" altLang="en-US"/>
          </a:p>
          <a:p>
            <a:r>
              <a:rPr lang="en-US" altLang="en-US"/>
              <a:t>Data in wrong format</a:t>
            </a:r>
            <a:endParaRPr lang="en-US" altLang="en-US"/>
          </a:p>
          <a:p>
            <a:r>
              <a:rPr lang="en-US" altLang="en-US"/>
              <a:t>Wrong data</a:t>
            </a:r>
            <a:endParaRPr lang="en-US" altLang="en-US"/>
          </a:p>
          <a:p>
            <a:r>
              <a:rPr lang="en-US" altLang="en-US"/>
              <a:t>Duplicates</a:t>
            </a: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060"/>
            <a:ext cx="10515600" cy="1325563"/>
          </a:xfrm>
        </p:spPr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Empty cells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151890"/>
            <a:ext cx="10842625" cy="5501005"/>
          </a:xfrm>
        </p:spPr>
        <p:txBody>
          <a:bodyPr>
            <a:normAutofit/>
          </a:bodyPr>
          <a:p>
            <a:pPr algn="just"/>
            <a:r>
              <a:rPr lang="en-US" altLang="en-US" sz="2400"/>
              <a:t>Empty cells can potentially give you a wrong result when you analyze data. Different ways can use to deal with these cells:</a:t>
            </a:r>
            <a:endParaRPr lang="en-US" altLang="en-US" sz="2400"/>
          </a:p>
          <a:p>
            <a:pPr algn="just"/>
            <a:endParaRPr lang="en-US" altLang="en-US" sz="2400"/>
          </a:p>
          <a:p>
            <a:pPr marL="0" indent="0" algn="just">
              <a:buNone/>
            </a:pPr>
            <a:r>
              <a:rPr lang="en-US" altLang="en-US" sz="2400"/>
              <a:t>1- Remove Rows: One way to deal with empty cells is to remove rows that contain empty cells. This is usually OK, since data sets can be </a:t>
            </a:r>
            <a:r>
              <a:rPr lang="en-US" altLang="en-US" sz="2400" b="1">
                <a:solidFill>
                  <a:srgbClr val="FF0000"/>
                </a:solidFill>
              </a:rPr>
              <a:t>very big</a:t>
            </a:r>
            <a:r>
              <a:rPr lang="en-US" altLang="en-US" sz="2400"/>
              <a:t>, and removing a few rows will not have a big impact on the result.</a:t>
            </a:r>
            <a:endParaRPr lang="en-US" altLang="en-US" sz="2400"/>
          </a:p>
          <a:p>
            <a:pPr marL="0" indent="0" algn="just">
              <a:buNone/>
            </a:pPr>
            <a:endParaRPr lang="en-US" altLang="en-US" sz="2400"/>
          </a:p>
          <a:p>
            <a:pPr marL="0" indent="0" algn="just">
              <a:buNone/>
            </a:pPr>
            <a:r>
              <a:rPr lang="en-US" altLang="en-US" sz="2400"/>
              <a:t>2- Replace Empty Values: This way you do not have to delete entire rows just because of some empty cells. The </a:t>
            </a:r>
            <a:r>
              <a:rPr lang="en-US" altLang="en-US" sz="2400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</a:rPr>
              <a:t>fillna()</a:t>
            </a:r>
            <a:r>
              <a:rPr lang="en-US" altLang="en-US" sz="2400"/>
              <a:t> method allows us to replace empty cells with a value.</a:t>
            </a:r>
            <a:endParaRPr lang="en-US" altLang="en-US" sz="2400"/>
          </a:p>
          <a:p>
            <a:pPr marL="0" indent="0" algn="just">
              <a:buNone/>
            </a:pPr>
            <a:endParaRPr lang="en-US" altLang="en-US" sz="2400"/>
          </a:p>
          <a:p>
            <a:pPr marL="0" indent="0" algn="just">
              <a:buNone/>
            </a:pPr>
            <a:r>
              <a:rPr lang="en-US" altLang="en-US" sz="2400"/>
              <a:t>3- Replace Only For Specified Columns: The example above replaces all empty cells in the whole Data Frame. To only replace empty values for </a:t>
            </a:r>
            <a:r>
              <a:rPr lang="en-US" altLang="en-US" sz="2400" b="1">
                <a:solidFill>
                  <a:srgbClr val="FF0000"/>
                </a:solidFill>
              </a:rPr>
              <a:t>one column</a:t>
            </a:r>
            <a:r>
              <a:rPr lang="en-US" altLang="en-US" sz="2400"/>
              <a:t>, specify the column name for the DataFrame.</a:t>
            </a:r>
            <a:endParaRPr lang="en-US" altLang="en-US" sz="2400"/>
          </a:p>
          <a:p>
            <a:pPr marL="0" indent="0" algn="just"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1160"/>
            <a:ext cx="10515600" cy="5786120"/>
          </a:xfrm>
        </p:spPr>
        <p:txBody>
          <a:bodyPr/>
          <a:p>
            <a:pPr marL="0" indent="0" algn="just">
              <a:buNone/>
            </a:pPr>
            <a:r>
              <a:rPr lang="en-US"/>
              <a:t>4- </a:t>
            </a:r>
            <a:r>
              <a:rPr lang="en-US" altLang="en-US"/>
              <a:t>Replace Using Mean, Median, or Mode: A common way to replace empty cells, is to calculate the mean, median or mode value of the column.</a:t>
            </a:r>
            <a:endParaRPr lang="en-US" altLang="en-US"/>
          </a:p>
          <a:p>
            <a:pPr marL="0" indent="0" algn="just">
              <a:buNone/>
            </a:pPr>
            <a:r>
              <a:rPr lang="en-US" altLang="en-US"/>
              <a:t>Pandas uses the </a:t>
            </a:r>
            <a:r>
              <a:rPr lang="en-US" altLang="en-US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</a:rPr>
              <a:t>mean() median() and mode()</a:t>
            </a:r>
            <a:r>
              <a:rPr lang="en-US" altLang="en-US"/>
              <a:t> methods to calculate the respective values for a specified column.</a:t>
            </a:r>
            <a:endParaRPr lang="en-US" altLang="en-US"/>
          </a:p>
          <a:p>
            <a:pPr marL="0" indent="0" algn="just">
              <a:buNone/>
            </a:pPr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Examples: 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 algn="just">
              <a:buNone/>
            </a:pP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3290570"/>
            <a:ext cx="4686300" cy="2266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25" y="3289935"/>
            <a:ext cx="4848860" cy="226822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Cleaning Data of Wrong Format</a:t>
            </a:r>
            <a:b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</a:b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4140"/>
            <a:ext cx="10515600" cy="4351338"/>
          </a:xfrm>
        </p:spPr>
        <p:txBody>
          <a:bodyPr/>
          <a:p>
            <a:r>
              <a:rPr lang="en-US" altLang="en-US"/>
              <a:t>Cells with data of wrong format can make it difficult, or even impossible, to analyze data. To fix it, you have two options: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1-  remove the rows.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2-  convert all cells in the columns into the same format.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3- For small data sets you might be able to replace the wrong data one by one, but not for big data sets using: </a:t>
            </a:r>
            <a:r>
              <a:rPr lang="en-US" altLang="en-US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</a:rPr>
              <a:t>df.loc[row_no.,'coloumn_name'] = new value</a:t>
            </a:r>
            <a:endParaRPr lang="en-US" altLang="en-US" b="1">
              <a:gradFill>
                <a:gsLst>
                  <a:gs pos="0">
                    <a:srgbClr val="FECF40"/>
                  </a:gs>
                  <a:gs pos="100000">
                    <a:srgbClr val="846C21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r>
              <a:rPr lang="en-US" altLang="en-US"/>
              <a:t>df.loc[7,'Duration'] = 45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4460"/>
            <a:ext cx="10515600" cy="1251585"/>
          </a:xfrm>
        </p:spPr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Removing Duplicates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1430"/>
            <a:ext cx="10515600" cy="5179695"/>
          </a:xfrm>
        </p:spPr>
        <p:txBody>
          <a:bodyPr>
            <a:normAutofit/>
          </a:bodyPr>
          <a:p>
            <a:pPr algn="just"/>
            <a:r>
              <a:rPr lang="en-US" altLang="en-US" sz="2400"/>
              <a:t>Duplicate rows are rows that have been registered more than one time.</a:t>
            </a:r>
            <a:endParaRPr lang="en-US" altLang="en-US" sz="2400"/>
          </a:p>
          <a:p>
            <a:pPr marL="0" indent="0" algn="just">
              <a:buNone/>
            </a:pPr>
            <a:endParaRPr lang="en-US" altLang="en-US" sz="2400"/>
          </a:p>
          <a:p>
            <a:pPr algn="just"/>
            <a:r>
              <a:rPr lang="en-US" altLang="en-US" sz="2400"/>
              <a:t>To discover duplicates, we can use the duplicated() method.</a:t>
            </a:r>
            <a:endParaRPr lang="en-US" altLang="en-US" sz="2400"/>
          </a:p>
          <a:p>
            <a:pPr marL="0" indent="0" algn="just">
              <a:buNone/>
            </a:pPr>
            <a:endParaRPr lang="en-US" altLang="en-US" sz="2400"/>
          </a:p>
          <a:p>
            <a:pPr algn="just"/>
            <a:r>
              <a:rPr lang="en-US" altLang="en-US" sz="2400"/>
              <a:t>The </a:t>
            </a:r>
            <a:r>
              <a:rPr lang="en-US" altLang="en-US" sz="2400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</a:rPr>
              <a:t>duplicated() </a:t>
            </a:r>
            <a:r>
              <a:rPr lang="en-US" altLang="en-US" sz="2400"/>
              <a:t>method returns a Boolean values for each row, where: </a:t>
            </a:r>
            <a:endParaRPr lang="en-US" altLang="en-US" sz="2400"/>
          </a:p>
          <a:p>
            <a:pPr marL="0" indent="0" algn="just">
              <a:buNone/>
            </a:pPr>
            <a:r>
              <a:rPr lang="en-US" altLang="en-US" sz="2400">
                <a:solidFill>
                  <a:srgbClr val="FF0000"/>
                </a:solidFill>
              </a:rPr>
              <a:t>True</a:t>
            </a:r>
            <a:r>
              <a:rPr lang="en-US" altLang="en-US" sz="2400"/>
              <a:t> for every row that is a </a:t>
            </a:r>
            <a:r>
              <a:rPr lang="en-US" altLang="en-US" sz="2400">
                <a:solidFill>
                  <a:srgbClr val="FF0000"/>
                </a:solidFill>
              </a:rPr>
              <a:t>duplicate</a:t>
            </a:r>
            <a:r>
              <a:rPr lang="en-US" altLang="en-US" sz="2400"/>
              <a:t>, otherwise </a:t>
            </a:r>
            <a:r>
              <a:rPr lang="en-US" altLang="en-US" sz="2400">
                <a:solidFill>
                  <a:srgbClr val="FF0000"/>
                </a:solidFill>
              </a:rPr>
              <a:t>False.</a:t>
            </a:r>
            <a:endParaRPr lang="en-US" altLang="en-US" sz="240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just"/>
            <a:r>
              <a:rPr lang="en-US" altLang="en-US" sz="2400"/>
              <a:t>To remove duplicates, use the </a:t>
            </a:r>
            <a:r>
              <a:rPr lang="en-US" altLang="en-US" sz="2400" b="1">
                <a:solidFill>
                  <a:srgbClr val="FFC000"/>
                </a:solidFill>
              </a:rPr>
              <a:t>drop_duplicates(</a:t>
            </a:r>
            <a:r>
              <a:rPr lang="en-US" altLang="en-US" b="1">
                <a:solidFill>
                  <a:srgbClr val="FFC000"/>
                </a:solidFill>
              </a:rPr>
              <a:t>inplace = True</a:t>
            </a:r>
            <a:r>
              <a:rPr lang="en-US" altLang="en-US" sz="2400" b="1">
                <a:solidFill>
                  <a:srgbClr val="FFC000"/>
                </a:solidFill>
              </a:rPr>
              <a:t>)</a:t>
            </a:r>
            <a:r>
              <a:rPr lang="en-US" altLang="en-US" sz="2400"/>
              <a:t> method.</a:t>
            </a:r>
            <a:endParaRPr lang="en-US" altLang="en-US" sz="2400"/>
          </a:p>
          <a:p>
            <a:pPr algn="just"/>
            <a:endParaRPr lang="en-US" altLang="en-US" sz="2400">
              <a:solidFill>
                <a:srgbClr val="FF0000"/>
              </a:solidFill>
            </a:endParaRPr>
          </a:p>
          <a:p>
            <a:pPr algn="just"/>
            <a:r>
              <a:rPr lang="en-US" altLang="en-US" sz="2400">
                <a:solidFill>
                  <a:srgbClr val="FF0000"/>
                </a:solidFill>
              </a:rPr>
              <a:t>Note: </a:t>
            </a:r>
            <a:r>
              <a:rPr lang="en-US" altLang="en-US" sz="2400"/>
              <a:t>The (inplace = True) will make sure that the method does NOT return a new DataFrame, but it will remove all duplicates from the original DataFrame.</a:t>
            </a:r>
            <a:endParaRPr lang="en-US" alt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060"/>
            <a:ext cx="10515600" cy="1325563"/>
          </a:xfrm>
        </p:spPr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Data Correlations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5430"/>
            <a:ext cx="10515600" cy="4351338"/>
          </a:xfrm>
        </p:spPr>
        <p:txBody>
          <a:bodyPr/>
          <a:p>
            <a:r>
              <a:rPr lang="en-US" altLang="en-US"/>
              <a:t>A great aspect of the Pandas module is the </a:t>
            </a:r>
            <a:r>
              <a:rPr lang="en-US" altLang="en-US" b="1">
                <a:solidFill>
                  <a:srgbClr val="FFC000"/>
                </a:solidFill>
              </a:rPr>
              <a:t>corr() </a:t>
            </a:r>
            <a:r>
              <a:rPr lang="en-US" altLang="en-US"/>
              <a:t>method, that calculates the relationship between each column in your data set.</a:t>
            </a:r>
            <a:endParaRPr lang="en-US" altLang="en-US"/>
          </a:p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Example: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0290" y="3429000"/>
            <a:ext cx="2895600" cy="981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290" y="4949190"/>
            <a:ext cx="5153025" cy="11144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1760"/>
            <a:ext cx="10515600" cy="1325563"/>
          </a:xfrm>
        </p:spPr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Plotting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730" y="1170305"/>
            <a:ext cx="10515600" cy="4351338"/>
          </a:xfrm>
        </p:spPr>
        <p:txBody>
          <a:bodyPr/>
          <a:p>
            <a:r>
              <a:rPr lang="en-US" altLang="en-US"/>
              <a:t>Pandas uses the </a:t>
            </a:r>
            <a:r>
              <a:rPr lang="en-US" altLang="en-US" b="1">
                <a:solidFill>
                  <a:srgbClr val="FFC000"/>
                </a:solidFill>
              </a:rPr>
              <a:t>plot()</a:t>
            </a:r>
            <a:r>
              <a:rPr lang="en-US" altLang="en-US"/>
              <a:t> method to create diagrams.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We can use Pyplot, a submodule of the Matplotlib library to visualize the diagram on the screen.</a:t>
            </a:r>
            <a:endParaRPr lang="en-US" altLang="en-US"/>
          </a:p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Example: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2195" y="4107180"/>
            <a:ext cx="3362325" cy="1104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6070" y="3069590"/>
            <a:ext cx="5310505" cy="338137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olidFill>
                  <a:schemeClr val="accent1">
                    <a:lumMod val="75000"/>
                  </a:schemeClr>
                </a:solidFill>
              </a:rPr>
              <a:t>Scatter Plot</a:t>
            </a:r>
            <a:endParaRPr lang="en-US" alt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9550"/>
            <a:ext cx="10515600" cy="4351338"/>
          </a:xfrm>
        </p:spPr>
        <p:txBody>
          <a:bodyPr>
            <a:normAutofit fontScale="80000"/>
          </a:bodyPr>
          <a:p>
            <a:r>
              <a:rPr lang="en-US" altLang="en-US"/>
              <a:t>Specify that you want a scatter plot with the kind argument:</a:t>
            </a:r>
            <a:endParaRPr lang="en-US" altLang="en-US"/>
          </a:p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</a:rPr>
              <a:t>kind = 'scatter'</a:t>
            </a:r>
            <a:endParaRPr lang="en-US" altLang="en-US" b="1">
              <a:gradFill>
                <a:gsLst>
                  <a:gs pos="0">
                    <a:srgbClr val="FECF40"/>
                  </a:gs>
                  <a:gs pos="100000">
                    <a:srgbClr val="846C21"/>
                  </a:gs>
                </a:gsLst>
                <a:lin scaled="0"/>
              </a:gradFill>
            </a:endParaRPr>
          </a:p>
          <a:p>
            <a:endParaRPr lang="en-US" altLang="en-US"/>
          </a:p>
          <a:p>
            <a:r>
              <a:rPr lang="en-US" altLang="en-US"/>
              <a:t>A scatter plot </a:t>
            </a:r>
            <a:r>
              <a:rPr lang="en-US" altLang="en-US" b="1">
                <a:solidFill>
                  <a:srgbClr val="FF0000"/>
                </a:solidFill>
              </a:rPr>
              <a:t>needs an x- and a y-axis</a:t>
            </a:r>
            <a:r>
              <a:rPr lang="en-US" altLang="en-US"/>
              <a:t>.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In the example below we will use "Duration" for the x-axis and "Calories" for the y-axis.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Include the x and y arguments like this: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x = 'Duration', y = 'Calories'</a:t>
            </a: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140"/>
            <a:ext cx="10515600" cy="1325563"/>
          </a:xfrm>
        </p:spPr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19480" y="1181100"/>
            <a:ext cx="5252720" cy="2247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465" y="3515360"/>
            <a:ext cx="5677535" cy="32200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4585" y="1139190"/>
            <a:ext cx="5657850" cy="228981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0640" y="3505200"/>
            <a:ext cx="5471795" cy="323024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Histogram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5910"/>
            <a:ext cx="10515600" cy="4351338"/>
          </a:xfrm>
        </p:spPr>
        <p:txBody>
          <a:bodyPr>
            <a:normAutofit/>
          </a:bodyPr>
          <a:p>
            <a:r>
              <a:rPr lang="en-US" altLang="en-US"/>
              <a:t>Use the </a:t>
            </a:r>
            <a:r>
              <a:rPr lang="en-US" altLang="en-US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</a:rPr>
              <a:t>kind</a:t>
            </a:r>
            <a:r>
              <a:rPr lang="en-US" altLang="en-US"/>
              <a:t> argument to specify that you want a histogram:</a:t>
            </a:r>
            <a:endParaRPr lang="en-US" altLang="en-US"/>
          </a:p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</a:rPr>
              <a:t>kind = 'hist'</a:t>
            </a:r>
            <a:endParaRPr lang="en-US" altLang="en-US" b="1">
              <a:gradFill>
                <a:gsLst>
                  <a:gs pos="0">
                    <a:srgbClr val="FECF40"/>
                  </a:gs>
                  <a:gs pos="100000">
                    <a:srgbClr val="846C21"/>
                  </a:gs>
                </a:gsLst>
                <a:lin scaled="0"/>
              </a:gradFill>
            </a:endParaRPr>
          </a:p>
          <a:p>
            <a:endParaRPr lang="en-US" altLang="en-US"/>
          </a:p>
          <a:p>
            <a:r>
              <a:rPr lang="en-US" altLang="en-US"/>
              <a:t>A histogram </a:t>
            </a:r>
            <a:r>
              <a:rPr lang="en-US" altLang="en-US" b="1">
                <a:solidFill>
                  <a:srgbClr val="FF0000"/>
                </a:solidFill>
              </a:rPr>
              <a:t>needs only one column</a:t>
            </a:r>
            <a:r>
              <a:rPr lang="en-US" altLang="en-US"/>
              <a:t>.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A histogram shows us the frequency of each interval. We will use the "Calories" column to create the histogram.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Pandas Library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140"/>
            <a:ext cx="10515600" cy="4351338"/>
          </a:xfrm>
        </p:spPr>
        <p:txBody>
          <a:bodyPr>
            <a:normAutofit fontScale="90000" lnSpcReduction="10000"/>
          </a:bodyPr>
          <a:p>
            <a:pPr marL="0" indent="0">
              <a:buNone/>
            </a:pPr>
            <a:r>
              <a:rPr lang="en-US" altLang="en-US"/>
              <a:t>Pandas is a Python library used for working with data sets.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It has functions for analyzing, cleaning, exploring, and manipulating data.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The name "Pandas" has a reference to both "Panel Data", and "Python Data Analysis" and was created by Wes McKinney in 2008.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Pandas gives you an important answers about the data such as: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Is there a correlation between two or more columns?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854575" y="1536700"/>
            <a:ext cx="6944995" cy="43516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0" y="2708275"/>
            <a:ext cx="3838575" cy="19240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330" y="57785"/>
            <a:ext cx="10998200" cy="6800215"/>
          </a:xfrm>
        </p:spPr>
        <p:txBody>
          <a:bodyPr/>
          <a:p>
            <a:pPr>
              <a:lnSpc>
                <a:spcPct val="150000"/>
              </a:lnSpc>
            </a:pPr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Checking Pandas and numpy Version</a:t>
            </a:r>
            <a:endParaRPr lang="en-US" altLang="en-US"/>
          </a:p>
          <a:p>
            <a:pPr marL="0" indent="0">
              <a:lnSpc>
                <a:spcPct val="150000"/>
              </a:lnSpc>
              <a:buNone/>
            </a:pPr>
            <a:r>
              <a:rPr lang="en-US" altLang="en-US"/>
              <a:t>The version string is stored under</a:t>
            </a:r>
            <a:r>
              <a:rPr lang="en-US" altLang="en-US" b="1">
                <a:solidFill>
                  <a:srgbClr val="FFC000"/>
                </a:solidFill>
              </a:rPr>
              <a:t> __version__ </a:t>
            </a:r>
            <a:r>
              <a:rPr lang="en-US" altLang="en-US"/>
              <a:t>attribute.</a:t>
            </a:r>
            <a:endParaRPr lang="en-US" altLang="en-US"/>
          </a:p>
          <a:p>
            <a:pPr>
              <a:lnSpc>
                <a:spcPct val="150000"/>
              </a:lnSpc>
            </a:pPr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Pandas DataFrame 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en-US"/>
              <a:t>A Pandas DataFrame is a 2 dimensional data structure, like a 2 dimensional array, or a table with rows and columns.</a:t>
            </a:r>
            <a:endParaRPr lang="en-US" altLang="en-US"/>
          </a:p>
          <a:p>
            <a:pPr marL="0" indent="0">
              <a:lnSpc>
                <a:spcPct val="150000"/>
              </a:lnSpc>
              <a:buNone/>
            </a:pPr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Example: 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7225" y="3662045"/>
            <a:ext cx="3810000" cy="3086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1925" y="4320540"/>
            <a:ext cx="2171700" cy="1409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Locate Named Indexes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Use the named index in the </a:t>
            </a:r>
            <a:r>
              <a:rPr lang="en-US" altLang="en-US" b="1">
                <a:solidFill>
                  <a:srgbClr val="FFC000"/>
                </a:solidFill>
              </a:rPr>
              <a:t>loc </a:t>
            </a:r>
            <a:r>
              <a:rPr lang="en-US" altLang="en-US"/>
              <a:t>attribute to return the specified row(s).</a:t>
            </a:r>
            <a:endParaRPr lang="en-US" altLang="en-US"/>
          </a:p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Example: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1230" y="3367405"/>
            <a:ext cx="5800725" cy="28098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4810" y="4000500"/>
            <a:ext cx="2724150" cy="15430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Pandas </a:t>
            </a:r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Series and index 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890" y="1562735"/>
            <a:ext cx="10515600" cy="4969510"/>
          </a:xfrm>
        </p:spPr>
        <p:txBody>
          <a:bodyPr/>
          <a:p>
            <a:r>
              <a:rPr lang="en-US" altLang="en-US"/>
              <a:t>A Pandas Series is like a column in a table. It is a one-dimensional array holding data of any type.</a:t>
            </a:r>
            <a:endParaRPr lang="en-US" altLang="en-US"/>
          </a:p>
          <a:p>
            <a:r>
              <a:rPr lang="en-US" altLang="en-US"/>
              <a:t>With the </a:t>
            </a:r>
            <a:r>
              <a:rPr lang="en-US" altLang="en-US" b="1">
                <a:solidFill>
                  <a:srgbClr val="FFC000"/>
                </a:solidFill>
              </a:rPr>
              <a:t>index </a:t>
            </a:r>
            <a:r>
              <a:rPr lang="en-US" altLang="en-US"/>
              <a:t>argument, you can name your own labels, which mean </a:t>
            </a:r>
            <a:r>
              <a:rPr lang="en-US" altLang="en-US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</a:rPr>
              <a:t>you can access an item by referring to the label</a:t>
            </a:r>
            <a:r>
              <a:rPr lang="en-US" altLang="en-US"/>
              <a:t>.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Example: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4542790"/>
            <a:ext cx="4152900" cy="17240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6420" y="4390390"/>
            <a:ext cx="1981200" cy="20288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Create a Series with a spesific data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67740" y="1751965"/>
            <a:ext cx="8591550" cy="1219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740" y="3724275"/>
            <a:ext cx="8721090" cy="13906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835" y="111760"/>
            <a:ext cx="10515600" cy="1325563"/>
          </a:xfrm>
        </p:spPr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Load Files Into a DataFrame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81355" y="1339215"/>
            <a:ext cx="2876550" cy="1371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55" y="3145790"/>
            <a:ext cx="4276725" cy="3124200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5713095" y="1437640"/>
            <a:ext cx="6096000" cy="1999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en-US" sz="2800" b="1">
                <a:solidFill>
                  <a:srgbClr val="FF0000"/>
                </a:solidFill>
                <a:sym typeface="+mn-ea"/>
              </a:rPr>
              <a:t>Note: </a:t>
            </a:r>
            <a:r>
              <a:rPr lang="en-US" sz="2400" b="1">
                <a:solidFill>
                  <a:srgbClr val="FF0000"/>
                </a:solidFill>
                <a:sym typeface="+mn-ea"/>
              </a:rPr>
              <a:t>1- </a:t>
            </a:r>
            <a:r>
              <a:rPr lang="en-US" sz="2400" b="1">
                <a:sym typeface="+mn-ea"/>
              </a:rPr>
              <a:t>When we use </a:t>
            </a:r>
            <a:r>
              <a:rPr lang="en-US" sz="2400" b="1">
                <a:solidFill>
                  <a:srgbClr val="FFC000"/>
                </a:solidFill>
                <a:sym typeface="+mn-ea"/>
              </a:rPr>
              <a:t>read ()</a:t>
            </a:r>
            <a:r>
              <a:rPr lang="en-US" sz="2400" b="1">
                <a:sym typeface="+mn-ea"/>
              </a:rPr>
              <a:t> function, the first 5 rows and last 5 rows only appears. </a:t>
            </a:r>
            <a:endParaRPr lang="en-US" sz="2400" b="1">
              <a:sym typeface="+mn-ea"/>
            </a:endParaRPr>
          </a:p>
          <a:p>
            <a:pPr algn="just"/>
            <a:endParaRPr lang="en-US" sz="2400" b="1">
              <a:sym typeface="+mn-ea"/>
            </a:endParaRPr>
          </a:p>
          <a:p>
            <a:pPr algn="just"/>
            <a:r>
              <a:rPr lang="en-US" sz="2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+mn-ea"/>
              </a:rPr>
              <a:t>2-</a:t>
            </a:r>
            <a:r>
              <a:rPr lang="en-US" sz="2400" b="1">
                <a:sym typeface="+mn-ea"/>
              </a:rPr>
              <a:t> If we want to see all the rows in a dataset, we use </a:t>
            </a:r>
            <a:r>
              <a:rPr lang="en-US" altLang="en-US" sz="2400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sym typeface="+mn-ea"/>
              </a:rPr>
              <a:t>print(df.</a:t>
            </a:r>
            <a:r>
              <a:rPr lang="en-US" altLang="en-US" sz="2400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sym typeface="+mn-ea"/>
              </a:rPr>
              <a:t>to_string()</a:t>
            </a:r>
            <a:r>
              <a:rPr lang="en-US" altLang="en-US" sz="2400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sym typeface="+mn-ea"/>
              </a:rPr>
              <a:t>)</a:t>
            </a:r>
            <a:endParaRPr lang="en-US" altLang="en-US" sz="2400">
              <a:gradFill>
                <a:gsLst>
                  <a:gs pos="0">
                    <a:srgbClr val="FECF40"/>
                  </a:gs>
                  <a:gs pos="100000">
                    <a:srgbClr val="846C21"/>
                  </a:gs>
                </a:gsLst>
                <a:lin scaled="0"/>
              </a:gradFill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910"/>
            <a:ext cx="10515600" cy="1325563"/>
          </a:xfrm>
        </p:spPr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head () and tail () functions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838200" y="996950"/>
            <a:ext cx="10114915" cy="57600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2400">
                <a:solidFill>
                  <a:schemeClr val="tx1"/>
                </a:solidFill>
              </a:rPr>
              <a:t>- To print a specific number of rows from the </a:t>
            </a:r>
            <a:r>
              <a:rPr lang="en-US" altLang="en-US" sz="2400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top</a:t>
            </a:r>
            <a:r>
              <a:rPr lang="en-US" altLang="en-US" sz="2400">
                <a:solidFill>
                  <a:schemeClr val="tx1"/>
                </a:solidFill>
              </a:rPr>
              <a:t> of a data set we use: </a:t>
            </a:r>
            <a:r>
              <a:rPr lang="en-US" altLang="en-US" sz="2400" b="1">
                <a:solidFill>
                  <a:srgbClr val="FFC000"/>
                </a:solidFill>
              </a:rPr>
              <a:t>head()</a:t>
            </a:r>
            <a:r>
              <a:rPr lang="en-US" altLang="en-US" sz="2400">
                <a:solidFill>
                  <a:schemeClr val="tx1"/>
                </a:solidFill>
              </a:rPr>
              <a:t> function as shown in the example below.</a:t>
            </a:r>
            <a:endParaRPr lang="en-US" altLang="en-US" sz="2400">
              <a:solidFill>
                <a:schemeClr val="tx1"/>
              </a:solidFill>
            </a:endParaRPr>
          </a:p>
          <a:p>
            <a:endParaRPr lang="en-US" altLang="en-US" sz="2400">
              <a:solidFill>
                <a:schemeClr val="tx1"/>
              </a:solidFill>
            </a:endParaRPr>
          </a:p>
          <a:p>
            <a:r>
              <a:rPr lang="en-US" altLang="en-US" sz="2400">
                <a:sym typeface="+mn-ea"/>
              </a:rPr>
              <a:t>- To print a specific number of rows from the </a:t>
            </a:r>
            <a:r>
              <a:rPr lang="en-US" altLang="en-US" sz="2400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sym typeface="+mn-ea"/>
              </a:rPr>
              <a:t>bottom</a:t>
            </a:r>
            <a:r>
              <a:rPr lang="en-US" altLang="en-US" sz="2400">
                <a:sym typeface="+mn-ea"/>
              </a:rPr>
              <a:t> of a data set we </a:t>
            </a:r>
            <a:endParaRPr lang="en-US" altLang="en-US" sz="2400">
              <a:sym typeface="+mn-ea"/>
            </a:endParaRPr>
          </a:p>
          <a:p>
            <a:r>
              <a:rPr lang="en-US" altLang="en-US" sz="2400">
                <a:sym typeface="+mn-ea"/>
              </a:rPr>
              <a:t>use: </a:t>
            </a:r>
            <a:r>
              <a:rPr lang="en-US" altLang="en-US" sz="2400" b="1">
                <a:solidFill>
                  <a:srgbClr val="FFC000"/>
                </a:solidFill>
                <a:sym typeface="+mn-ea"/>
              </a:rPr>
              <a:t>tail()</a:t>
            </a:r>
            <a:r>
              <a:rPr lang="en-US" altLang="en-US" sz="2400">
                <a:sym typeface="+mn-ea"/>
              </a:rPr>
              <a:t> function.</a:t>
            </a:r>
            <a:endParaRPr lang="en-US" altLang="en-US" sz="2400">
              <a:solidFill>
                <a:schemeClr val="tx1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  <a:p>
            <a:endParaRPr lang="en-US" altLang="en-US">
              <a:gradFill>
                <a:gsLst>
                  <a:gs pos="0">
                    <a:srgbClr val="FECF40"/>
                  </a:gs>
                  <a:gs pos="100000">
                    <a:srgbClr val="846C21"/>
                  </a:gs>
                </a:gsLst>
                <a:lin scaled="0"/>
              </a:gradFill>
            </a:endParaRPr>
          </a:p>
          <a:p>
            <a:endParaRPr lang="en-US" altLang="en-US">
              <a:gradFill>
                <a:gsLst>
                  <a:gs pos="0">
                    <a:srgbClr val="FECF40"/>
                  </a:gs>
                  <a:gs pos="100000">
                    <a:srgbClr val="846C21"/>
                  </a:gs>
                </a:gsLst>
                <a:lin scaled="0"/>
              </a:gra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2810" y="3081655"/>
            <a:ext cx="2978785" cy="6940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810" y="3854450"/>
            <a:ext cx="3893185" cy="290258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5" y="3081655"/>
            <a:ext cx="2667000" cy="866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75" y="4010025"/>
            <a:ext cx="4024630" cy="274701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020"/>
            <a:ext cx="10515600" cy="1325563"/>
          </a:xfrm>
        </p:spPr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Information About the Data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480" y="1485900"/>
            <a:ext cx="10515600" cy="5111115"/>
          </a:xfrm>
        </p:spPr>
        <p:txBody>
          <a:bodyPr>
            <a:normAutofit fontScale="90000" lnSpcReduction="10000"/>
          </a:bodyPr>
          <a:p>
            <a:pPr algn="just"/>
            <a:r>
              <a:rPr lang="en-US" altLang="en-US"/>
              <a:t>The DataFrames object has a method called </a:t>
            </a:r>
            <a:r>
              <a:rPr lang="en-US" altLang="en-US" b="1">
                <a:solidFill>
                  <a:srgbClr val="FFC000"/>
                </a:solidFill>
              </a:rPr>
              <a:t>info()</a:t>
            </a:r>
            <a:r>
              <a:rPr lang="en-US" altLang="en-US"/>
              <a:t>, that gives you more information about the data set.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 algn="just">
              <a:buNone/>
            </a:pPr>
            <a:r>
              <a:rPr lang="en-US" altLang="en-US"/>
              <a:t>Empty values, or Null values, can be bad when analyzing data, and you should consider </a:t>
            </a:r>
            <a:r>
              <a:rPr lang="en-US" altLang="en-US">
                <a:solidFill>
                  <a:srgbClr val="FF0000"/>
                </a:solidFill>
              </a:rPr>
              <a:t>removing rows with empty values</a:t>
            </a:r>
            <a:r>
              <a:rPr lang="en-US" altLang="en-US"/>
              <a:t>. This is a step towards what is called </a:t>
            </a:r>
            <a:r>
              <a:rPr lang="en-US" altLang="en-US">
                <a:solidFill>
                  <a:srgbClr val="FF0000"/>
                </a:solidFill>
              </a:rPr>
              <a:t>cleaning data</a:t>
            </a:r>
            <a:r>
              <a:rPr lang="en-US" altLang="en-US"/>
              <a:t>.</a:t>
            </a:r>
            <a:endParaRPr lang="en-US" altLang="en-US"/>
          </a:p>
          <a:p>
            <a:pPr marL="0" indent="0" algn="just">
              <a:buNone/>
            </a:pPr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9655" y="2675890"/>
            <a:ext cx="3289300" cy="12331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435" y="2348230"/>
            <a:ext cx="4048125" cy="26479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4620</Words>
  <Application>WPS Presentation</Application>
  <PresentationFormat>Widescreen</PresentationFormat>
  <Paragraphs>164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Python Programming Language</vt:lpstr>
      <vt:lpstr>Pandas Library</vt:lpstr>
      <vt:lpstr>PowerPoint 演示文稿</vt:lpstr>
      <vt:lpstr>Locate Named Indexes</vt:lpstr>
      <vt:lpstr>Pandas Series and index </vt:lpstr>
      <vt:lpstr>Create a Series with a spesific data</vt:lpstr>
      <vt:lpstr>Load Files Into a DataFrame</vt:lpstr>
      <vt:lpstr>head () and tail () functions</vt:lpstr>
      <vt:lpstr>Information About the Data</vt:lpstr>
      <vt:lpstr>Data Cleaning</vt:lpstr>
      <vt:lpstr>Empty cells</vt:lpstr>
      <vt:lpstr>PowerPoint 演示文稿</vt:lpstr>
      <vt:lpstr>Cleaning Data of Wrong Format </vt:lpstr>
      <vt:lpstr>Removing Duplicates</vt:lpstr>
      <vt:lpstr>Data Correlations</vt:lpstr>
      <vt:lpstr>Plotting</vt:lpstr>
      <vt:lpstr>Scatter Plot</vt:lpstr>
      <vt:lpstr>Example</vt:lpstr>
      <vt:lpstr>Histogram</vt:lpstr>
      <vt:lpstr>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Programming Language</dc:title>
  <dc:creator>lenovo</dc:creator>
  <cp:lastModifiedBy>Dr. Wisal Hashim</cp:lastModifiedBy>
  <cp:revision>32</cp:revision>
  <dcterms:created xsi:type="dcterms:W3CDTF">2024-11-25T18:35:00Z</dcterms:created>
  <dcterms:modified xsi:type="dcterms:W3CDTF">2024-12-04T08:35:37Z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3E8DCB0060354E14BC827E172957C8C4_12</vt:lpwstr>
  </property>
  <property fmtid="{D5CDD505-2E9C-101B-9397-08002B2CF9AE}" pid="3" name="KSOProductBuildVer">
    <vt:lpwstr>1033-12.2.0.18911</vt:lpwstr>
  </property>
</Properties>
</file>