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58" r:id="rId11"/>
    <p:sldId id="259" r:id="rId12"/>
    <p:sldId id="260" r:id="rId13"/>
    <p:sldId id="277" r:id="rId14"/>
    <p:sldId id="261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Artificial Intelligence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>
                <a:solidFill>
                  <a:schemeClr val="accent1">
                    <a:lumMod val="50000"/>
                  </a:schemeClr>
                </a:solidFill>
              </a:rPr>
              <a:t>Lecture 16</a:t>
            </a:r>
            <a:endParaRPr lang="en-US" sz="32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Mean, Median and Mode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In Machine Learning (and in mathematics) there are often three values that interests us: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Mean - The average value</a:t>
            </a:r>
            <a:endParaRPr lang="en-US" altLang="en-US"/>
          </a:p>
          <a:p>
            <a:r>
              <a:rPr lang="en-US" altLang="en-US"/>
              <a:t>Median - The mid point value</a:t>
            </a:r>
            <a:endParaRPr lang="en-US" altLang="en-US"/>
          </a:p>
          <a:p>
            <a:r>
              <a:rPr lang="en-US" altLang="en-US"/>
              <a:t>Mode - The most common value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Variance  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5067935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sym typeface="+mn-ea"/>
              </a:rPr>
              <a:t>Variance </a:t>
            </a:r>
            <a:r>
              <a:rPr lang="en-US" altLang="en-US">
                <a:solidFill>
                  <a:schemeClr val="tx1"/>
                </a:solidFill>
                <a:sym typeface="+mn-ea"/>
              </a:rPr>
              <a:t>is a number that indicates how spread out the values are. Variance is often represented by the symbol Sigma Squared: </a:t>
            </a:r>
            <a:r>
              <a:rPr lang="en-US" altLang="en-US" b="1">
                <a:solidFill>
                  <a:srgbClr val="FFC000"/>
                </a:solidFill>
                <a:sym typeface="+mn-ea"/>
              </a:rPr>
              <a:t>σ</a:t>
            </a:r>
            <a:r>
              <a:rPr lang="en-US" altLang="en-US" b="1" baseline="30000">
                <a:solidFill>
                  <a:srgbClr val="FFC000"/>
                </a:solidFill>
                <a:sym typeface="+mn-ea"/>
              </a:rPr>
              <a:t>2</a:t>
            </a:r>
            <a:endParaRPr lang="en-US" altLang="en-US" b="1" baseline="30000">
              <a:solidFill>
                <a:srgbClr val="FFC000"/>
              </a:solidFill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>
                <a:sym typeface="+mn-ea"/>
              </a:rPr>
              <a:t>Variance Equation: </a:t>
            </a:r>
            <a:endParaRPr lang="en-US" altLang="en-US"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en-US" b="1">
              <a:solidFill>
                <a:srgbClr val="FFC000"/>
              </a:solidFill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4990" y="4427855"/>
            <a:ext cx="336232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  <a:sym typeface="+mn-ea"/>
              </a:rPr>
              <a:t>Standard Deviation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265"/>
            <a:ext cx="10515600" cy="4692015"/>
          </a:xfrm>
        </p:spPr>
        <p:txBody>
          <a:bodyPr>
            <a:normAutofit fontScale="90000" lnSpcReduction="10000"/>
          </a:bodyPr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sym typeface="+mn-ea"/>
              </a:rPr>
              <a:t>Standard deviation </a:t>
            </a:r>
            <a:r>
              <a:rPr lang="en-US" altLang="en-US">
                <a:sym typeface="+mn-ea"/>
              </a:rPr>
              <a:t>is the degree of dispersion or the scatter of the data points relative to its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mean</a:t>
            </a:r>
            <a:r>
              <a:rPr lang="en-US" altLang="en-US">
                <a:sym typeface="+mn-ea"/>
              </a:rPr>
              <a:t>, in descriptive statistics. </a:t>
            </a:r>
            <a:r>
              <a:rPr lang="en-US" altLang="en-US">
                <a:sym typeface="+mn-ea"/>
              </a:rPr>
              <a:t>It is one of the basic methods of statistical analysis. Standard Deviation is commonly abbreviated as </a:t>
            </a:r>
            <a:r>
              <a:rPr lang="en-US" altLang="en-US" b="1">
                <a:solidFill>
                  <a:srgbClr val="FFC000"/>
                </a:solidFill>
                <a:sym typeface="+mn-ea"/>
              </a:rPr>
              <a:t>SD </a:t>
            </a:r>
            <a:r>
              <a:rPr lang="en-US" altLang="en-US">
                <a:sym typeface="+mn-ea"/>
              </a:rPr>
              <a:t>and denoted by the symbol Sigma: '</a:t>
            </a:r>
            <a:r>
              <a:rPr lang="en-US" altLang="en-US" b="1">
                <a:solidFill>
                  <a:srgbClr val="FFC000"/>
                </a:solidFill>
                <a:sym typeface="+mn-ea"/>
              </a:rPr>
              <a:t>σ</a:t>
            </a:r>
            <a:r>
              <a:rPr lang="en-US" altLang="en-US">
                <a:sym typeface="+mn-ea"/>
              </a:rPr>
              <a:t>’.</a:t>
            </a:r>
            <a:endParaRPr lang="en-US" altLang="en-US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>
                <a:sym typeface="+mn-ea"/>
              </a:rPr>
              <a:t>Standard deviation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is the positive square root of the variance. </a:t>
            </a:r>
            <a:endParaRPr lang="en-US" altLang="en-US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US">
                <a:sym typeface="+mn-ea"/>
              </a:rPr>
              <a:t>If we get a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 low</a:t>
            </a:r>
            <a:r>
              <a:rPr lang="en-US" altLang="en-US">
                <a:sym typeface="+mn-ea"/>
              </a:rPr>
              <a:t> standard deviation then it means that the values tend to be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close to the mean</a:t>
            </a:r>
            <a:r>
              <a:rPr lang="en-US" altLang="en-US">
                <a:sym typeface="+mn-ea"/>
              </a:rPr>
              <a:t> whereas a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high</a:t>
            </a:r>
            <a:r>
              <a:rPr lang="en-US" altLang="en-US">
                <a:sym typeface="+mn-ea"/>
              </a:rPr>
              <a:t> standard deviation tells us that the values are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far from the mean</a:t>
            </a:r>
            <a:r>
              <a:rPr lang="en-US" altLang="en-US">
                <a:sym typeface="+mn-ea"/>
              </a:rPr>
              <a:t> value.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888365"/>
          </a:xfrm>
        </p:spPr>
        <p:txBody>
          <a:bodyPr/>
          <a:p>
            <a:r>
              <a:rPr lang="en-US" b="1">
                <a:solidFill>
                  <a:srgbClr val="0070C0"/>
                </a:solidFill>
              </a:rPr>
              <a:t>Example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70" y="824865"/>
            <a:ext cx="10515600" cy="5890260"/>
          </a:xfrm>
        </p:spPr>
        <p:txBody>
          <a:bodyPr>
            <a:normAutofit fontScale="60000"/>
          </a:bodyPr>
          <a:p>
            <a:pPr algn="just">
              <a:lnSpc>
                <a:spcPct val="150000"/>
              </a:lnSpc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Let have the following data points: 32,111,138,28,59,77,97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To calculate the variance you have to do as follows: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rgbClr val="FF0000"/>
                </a:solidFill>
              </a:rPr>
              <a:t>1. Find the mean: </a:t>
            </a: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 (32+111+138+28+59+77+97) / 7 = 77.4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rgbClr val="FF0000"/>
                </a:solidFill>
              </a:rPr>
              <a:t>2. For each value, find the difference from the mean:</a:t>
            </a:r>
            <a:endParaRPr lang="en-US" altLang="en-US" b="1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32 - 77.4 = -45.4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111 - 77.4 =  33.6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138 - 77.4 =  60.6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 28 - 77.4 = -49.4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 59 - 77.4 = -18.4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 77 - 77.4 = - 0.4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 97 - 77.4 =  19.6</a:t>
            </a:r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en-US"/>
          </a:p>
          <a:p>
            <a:pPr algn="just">
              <a:lnSpc>
                <a:spcPct val="15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440"/>
            <a:ext cx="10515600" cy="595884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en-US">
                <a:solidFill>
                  <a:srgbClr val="FF0000"/>
                </a:solidFill>
              </a:rPr>
              <a:t>3. For each difference, find the square value:</a:t>
            </a:r>
            <a:endParaRPr lang="en-US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(-45.4)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2061.16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(33.6)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1128.96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(60.6)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3672.36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(-49.4)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2440.36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(-18.4)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 338.56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(- 0.4)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   0.16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(19.6)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 =  384.16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rgbClr val="FF0000"/>
                </a:solidFill>
              </a:rPr>
              <a:t>4. The variance is the average number of these squared differences:</a:t>
            </a:r>
            <a:endParaRPr lang="en-US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(2061.16+1128.96+3672.36+2440.36+338.56+0.16+384.16) / 7 = 1432.2</a:t>
            </a:r>
            <a:endParaRPr lang="en-US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rgbClr val="FF0000"/>
                </a:solidFill>
              </a:rPr>
              <a:t>5- The standard deviation is:</a:t>
            </a: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37.85</a:t>
            </a:r>
            <a:endParaRPr lang="en-US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Data Distribution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770"/>
            <a:ext cx="10515600" cy="4715510"/>
          </a:xfrm>
        </p:spPr>
        <p:txBody>
          <a:bodyPr/>
          <a:p>
            <a:pPr algn="just">
              <a:lnSpc>
                <a:spcPct val="150000"/>
              </a:lnSpc>
            </a:pPr>
            <a:r>
              <a:rPr lang="en-US" altLang="en-US"/>
              <a:t>To create big data sets for testing, we use the Python module </a:t>
            </a:r>
            <a:r>
              <a:rPr lang="en-US" altLang="en-US">
                <a:solidFill>
                  <a:srgbClr val="FF0000"/>
                </a:solidFill>
              </a:rPr>
              <a:t>NumPy,</a:t>
            </a:r>
            <a:r>
              <a:rPr lang="en-US" altLang="en-US"/>
              <a:t> which comes with a number of methods to create random data sets, of any size.</a:t>
            </a:r>
            <a:endParaRPr lang="en-US" altLang="en-US"/>
          </a:p>
          <a:p>
            <a:pPr algn="just">
              <a:lnSpc>
                <a:spcPct val="150000"/>
              </a:lnSpc>
            </a:pPr>
            <a:r>
              <a:rPr lang="en-US" altLang="en-US"/>
              <a:t>To visualize the data set we can draw a </a:t>
            </a:r>
            <a:r>
              <a:rPr lang="en-US" altLang="en-US">
                <a:solidFill>
                  <a:srgbClr val="FF0000"/>
                </a:solidFill>
              </a:rPr>
              <a:t>histogram</a:t>
            </a:r>
            <a:r>
              <a:rPr lang="en-US" altLang="en-US"/>
              <a:t> with the data we collected. We will use the Python module </a:t>
            </a:r>
            <a:r>
              <a:rPr lang="en-US" altLang="en-US">
                <a:solidFill>
                  <a:srgbClr val="FF0000"/>
                </a:solidFill>
              </a:rPr>
              <a:t>Matplotlib</a:t>
            </a:r>
            <a:r>
              <a:rPr lang="en-US" altLang="en-US"/>
              <a:t> to draw a histogram.</a:t>
            </a:r>
            <a:endParaRPr lang="en-US" altLang="en-US"/>
          </a:p>
          <a:p>
            <a:pPr marL="0" indent="0">
              <a:buNone/>
            </a:pPr>
            <a:endParaRPr lang="en-US" altLang="en-US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305"/>
            <a:ext cx="10515600" cy="4752975"/>
          </a:xfrm>
        </p:spPr>
        <p:txBody>
          <a:bodyPr/>
          <a:p>
            <a:pPr marL="0" indent="0">
              <a:buNone/>
            </a:pPr>
            <a:r>
              <a:rPr lang="en-US" altLang="en-US"/>
              <a:t>import numpy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import matplotlib.pyplot as plt</a:t>
            </a:r>
            <a:endParaRPr lang="en-US" altLang="en-US"/>
          </a:p>
          <a:p>
            <a:r>
              <a:rPr lang="en-US" altLang="en-US"/>
              <a:t>x = numpy.random.uniform(0.0, 3.0, 1000)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print(x)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plt.hist(x, 3)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plt.show()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6650" y="2874645"/>
            <a:ext cx="4185285" cy="3495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  <a:sym typeface="+mn-ea"/>
              </a:rPr>
              <a:t>Normal Data Distribution</a:t>
            </a:r>
            <a:endParaRPr lang="en-US" altLang="en-US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>
              <a:lnSpc>
                <a:spcPct val="150000"/>
              </a:lnSpc>
            </a:pPr>
            <a:r>
              <a:rPr lang="en-US" altLang="en-US"/>
              <a:t>In probability theory, the normal data distribution is also known as  the </a:t>
            </a:r>
            <a:r>
              <a:rPr lang="en-US" altLang="en-US">
                <a:solidFill>
                  <a:srgbClr val="FF0000"/>
                </a:solidFill>
              </a:rPr>
              <a:t>Gaussian data distribution</a:t>
            </a:r>
            <a:r>
              <a:rPr lang="en-US" altLang="en-US"/>
              <a:t>.</a:t>
            </a: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/>
              <a:t>Uniformly distributed random numbers on an interval have equal probability of being selected or happening. Normally distributed random numbers on an interval have probabilities that follow the normal distribution </a:t>
            </a:r>
            <a:r>
              <a:rPr lang="en-US" altLang="en-US">
                <a:solidFill>
                  <a:srgbClr val="FF0000"/>
                </a:solidFill>
              </a:rPr>
              <a:t>bell curve</a:t>
            </a:r>
            <a:r>
              <a:rPr lang="en-US" altLang="en-US"/>
              <a:t>, so numbers closer to the mean are more likely to be selected or to happen.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Example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1238230" cy="5359400"/>
          </a:xfrm>
        </p:spPr>
        <p:txBody>
          <a:bodyPr/>
          <a:p>
            <a:pPr marL="0" indent="0">
              <a:buNone/>
            </a:pPr>
            <a:r>
              <a:rPr lang="en-US" altLang="en-US"/>
              <a:t>import numpy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import matplotlib.pyplot as plt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x = numpy.random.normal(5.0, 1.0, 100000)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plt.hist(x, 100)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plt.show()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2620" y="3151505"/>
            <a:ext cx="5199380" cy="3706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Machine Learning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US" altLang="en-US"/>
              <a:t>Machine Learning is making the computer learn from studying data and statistics.</a:t>
            </a:r>
            <a:endParaRPr lang="en-US" altLang="en-US"/>
          </a:p>
          <a:p>
            <a:pPr algn="just"/>
            <a:endParaRPr lang="en-US" altLang="en-US"/>
          </a:p>
          <a:p>
            <a:pPr algn="just"/>
            <a:r>
              <a:rPr lang="en-US" altLang="en-US"/>
              <a:t>Machine Learning is a step into the direction of artificial intelligence (AI).</a:t>
            </a:r>
            <a:endParaRPr lang="en-US" altLang="en-US"/>
          </a:p>
          <a:p>
            <a:pPr algn="just"/>
            <a:endParaRPr lang="en-US" altLang="en-US"/>
          </a:p>
          <a:p>
            <a:pPr algn="just"/>
            <a:r>
              <a:rPr lang="en-US" altLang="en-US"/>
              <a:t>Machine Learning is a program that analyses data and learns to predict the outcome.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130" y="55880"/>
            <a:ext cx="10260965" cy="6623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S</a:t>
            </a:r>
            <a:r>
              <a:rPr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upervised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L</a:t>
            </a:r>
            <a:r>
              <a:rPr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earning</a:t>
            </a:r>
            <a:endParaRPr lang="en-US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210"/>
            <a:ext cx="10515600" cy="5111750"/>
          </a:xfrm>
        </p:spPr>
        <p:txBody>
          <a:bodyPr>
            <a:normAutofit fontScale="80000"/>
          </a:bodyPr>
          <a:p>
            <a:pPr marL="354965" marR="217805" indent="-342900">
              <a:lnSpc>
                <a:spcPct val="150000"/>
              </a:lnSpc>
              <a:spcBef>
                <a:spcPts val="95"/>
              </a:spcBef>
              <a:buSzPct val="96000"/>
              <a:tabLst>
                <a:tab pos="285115" algn="l"/>
              </a:tabLst>
            </a:pPr>
            <a:r>
              <a:rPr lang="en-US" dirty="0">
                <a:latin typeface="Times New Roman" panose="02020603050405020304"/>
                <a:cs typeface="Times New Roman" panose="02020603050405020304"/>
                <a:sym typeface="+mn-ea"/>
              </a:rPr>
              <a:t>I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n supervised learning,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we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are given a data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set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and already  know what our correct output should look </a:t>
            </a:r>
            <a:r>
              <a:rPr spc="5" dirty="0">
                <a:latin typeface="Times New Roman" panose="02020603050405020304"/>
                <a:cs typeface="Times New Roman" panose="02020603050405020304"/>
                <a:sym typeface="+mn-ea"/>
              </a:rPr>
              <a:t>like,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having the</a:t>
            </a:r>
            <a:r>
              <a:rPr spc="-19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idea  that there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is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 relationship between the input and the</a:t>
            </a:r>
            <a:r>
              <a:rPr spc="-1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output.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354965" marR="125095" indent="-342900">
              <a:lnSpc>
                <a:spcPct val="150000"/>
              </a:lnSpc>
              <a:buSzPct val="96000"/>
              <a:tabLst>
                <a:tab pos="285115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Supervised learning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problems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are categorized into</a:t>
            </a:r>
            <a:r>
              <a:rPr spc="-13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"regression"  and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"classification"</a:t>
            </a:r>
            <a:r>
              <a:rPr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problems.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354965" marR="5080" indent="-342900">
              <a:lnSpc>
                <a:spcPct val="150000"/>
              </a:lnSpc>
              <a:buSzPct val="96000"/>
              <a:tabLst>
                <a:tab pos="285115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In a regression problem,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we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are trying to predict results within</a:t>
            </a:r>
            <a:r>
              <a:rPr spc="-19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  continuous output,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meaning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that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we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are trying to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map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input  variables to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some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continuous</a:t>
            </a:r>
            <a:r>
              <a:rPr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function.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354965" marR="78740" indent="-342900">
              <a:lnSpc>
                <a:spcPct val="150000"/>
              </a:lnSpc>
              <a:buSzPct val="96000"/>
              <a:tabLst>
                <a:tab pos="36068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In a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classification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problem,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we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are instead trying to predict  results in a discrete output. In other 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words,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we are trying to</a:t>
            </a:r>
            <a:r>
              <a:rPr spc="-1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map 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input variables into discrete</a:t>
            </a:r>
            <a:r>
              <a:rPr spc="-114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categories.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Example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2730"/>
            <a:ext cx="10515600" cy="4654550"/>
          </a:xfrm>
        </p:spPr>
        <p:txBody>
          <a:bodyPr/>
          <a:p>
            <a:r>
              <a:rPr lang="en-US" altLang="en-US"/>
              <a:t>Lung Cancer (Malignant or benging) is an exaple of a classification problem.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2757805"/>
            <a:ext cx="9791065" cy="26511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20235" y="5623560"/>
            <a:ext cx="4064000" cy="92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  <a:sym typeface="+mn-ea"/>
              </a:rPr>
              <a:t>Classification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latin typeface="Trebuchet MS" panose="020B0603020202020204"/>
                <a:cs typeface="Trebuchet MS" panose="020B0603020202020204"/>
                <a:sym typeface="+mn-ea"/>
              </a:rPr>
              <a:t>Discrete </a:t>
            </a:r>
            <a:r>
              <a:rPr spc="-5" dirty="0">
                <a:latin typeface="Trebuchet MS" panose="020B0603020202020204"/>
                <a:cs typeface="Trebuchet MS" panose="020B0603020202020204"/>
                <a:sym typeface="+mn-ea"/>
              </a:rPr>
              <a:t>valued output </a:t>
            </a:r>
            <a:r>
              <a:rPr spc="-10" dirty="0">
                <a:latin typeface="Trebuchet MS" panose="020B0603020202020204"/>
                <a:cs typeface="Trebuchet MS" panose="020B0603020202020204"/>
                <a:sym typeface="+mn-ea"/>
              </a:rPr>
              <a:t>(0 </a:t>
            </a:r>
            <a:r>
              <a:rPr spc="-5" dirty="0">
                <a:latin typeface="Trebuchet MS" panose="020B0603020202020204"/>
                <a:cs typeface="Trebuchet MS" panose="020B0603020202020204"/>
                <a:sym typeface="+mn-ea"/>
              </a:rPr>
              <a:t>or</a:t>
            </a:r>
            <a:r>
              <a:rPr spc="15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pc="-5" dirty="0">
                <a:latin typeface="Trebuchet MS" panose="020B0603020202020204"/>
                <a:cs typeface="Trebuchet MS" panose="020B0603020202020204"/>
                <a:sym typeface="+mn-ea"/>
              </a:rPr>
              <a:t>1)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760"/>
            <a:ext cx="10515600" cy="1078230"/>
          </a:xfrm>
        </p:spPr>
        <p:txBody>
          <a:bodyPr/>
          <a:p>
            <a:r>
              <a:rPr lang="en-US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U</a:t>
            </a:r>
            <a:r>
              <a:rPr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nsupervised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L</a:t>
            </a:r>
            <a:r>
              <a:rPr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earning</a:t>
            </a:r>
            <a:endParaRPr lang="en-US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010"/>
            <a:ext cx="10515600" cy="5081270"/>
          </a:xfrm>
        </p:spPr>
        <p:txBody>
          <a:bodyPr>
            <a:normAutofit fontScale="90000"/>
          </a:bodyPr>
          <a:p>
            <a:pPr marL="469265" marR="1246505" indent="-457200" algn="just">
              <a:lnSpc>
                <a:spcPct val="150000"/>
              </a:lnSpc>
              <a:spcBef>
                <a:spcPts val="100"/>
              </a:spcBef>
              <a:buSzPct val="96000"/>
              <a:tabLst>
                <a:tab pos="285115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Unsupervised learning is where you only have input data  and no corresponding output variables.</a:t>
            </a:r>
            <a:endParaRPr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469265" marR="1246505" indent="-457200" algn="just">
              <a:lnSpc>
                <a:spcPct val="150000"/>
              </a:lnSpc>
              <a:spcBef>
                <a:spcPts val="100"/>
              </a:spcBef>
              <a:buSzPct val="96000"/>
              <a:tabLst>
                <a:tab pos="285115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We can derive structure from data where we don't  necessarily know the effect of the variables.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469265" indent="-457200" algn="just">
              <a:lnSpc>
                <a:spcPct val="100000"/>
              </a:lnSpc>
              <a:spcBef>
                <a:spcPts val="1440"/>
              </a:spcBef>
              <a:buSzPct val="96000"/>
              <a:tabLst>
                <a:tab pos="28575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We can derive this structure by clustering the data based on the relationships among the variables in the data.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469265" marR="15875" indent="-457200" algn="just">
              <a:lnSpc>
                <a:spcPct val="150000"/>
              </a:lnSpc>
              <a:buSzPct val="96000"/>
              <a:tabLst>
                <a:tab pos="285115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With unsupervised learning there is no feedback based on  the prediction results, i.e., there is no teacher to correct you.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algn="just"/>
            <a:endParaRPr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Learning Types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57755" y="1602740"/>
            <a:ext cx="68814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spc="-5" dirty="0">
                <a:solidFill>
                  <a:srgbClr val="0070C0"/>
                </a:solidFill>
                <a:sym typeface="+mn-ea"/>
              </a:rPr>
              <a:t>Machine Learning more</a:t>
            </a:r>
            <a:r>
              <a:rPr b="1" spc="-85" dirty="0">
                <a:solidFill>
                  <a:srgbClr val="0070C0"/>
                </a:solidFill>
                <a:sym typeface="+mn-ea"/>
              </a:rPr>
              <a:t> </a:t>
            </a:r>
            <a:r>
              <a:rPr b="1" spc="-5" dirty="0">
                <a:solidFill>
                  <a:srgbClr val="0070C0"/>
                </a:solidFill>
                <a:sym typeface="+mn-ea"/>
              </a:rPr>
              <a:t>types</a:t>
            </a:r>
            <a:endParaRPr lang="en-US" b="1" spc="-5" dirty="0">
              <a:solidFill>
                <a:srgbClr val="0070C0"/>
              </a:solidFill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6620" y="1757680"/>
            <a:ext cx="7115810" cy="4493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40"/>
            <a:ext cx="10515600" cy="892175"/>
          </a:xfrm>
        </p:spPr>
        <p:txBody>
          <a:bodyPr/>
          <a:p>
            <a:r>
              <a:rPr lang="en-US" b="1">
                <a:solidFill>
                  <a:srgbClr val="0070C0"/>
                </a:solidFill>
              </a:rPr>
              <a:t>Data Types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045210"/>
            <a:ext cx="10515600" cy="5758180"/>
          </a:xfrm>
        </p:spPr>
        <p:txBody>
          <a:bodyPr>
            <a:noAutofit/>
          </a:bodyPr>
          <a:p>
            <a:r>
              <a:rPr lang="en-US" altLang="en-US" sz="1800"/>
              <a:t>To analyze data, it is important to know what type of data we are dealing with. We can split the data types into three main categories:</a:t>
            </a:r>
            <a:endParaRPr lang="en-US" altLang="en-US" sz="1800"/>
          </a:p>
          <a:p>
            <a:r>
              <a:rPr lang="en-US" altLang="en-US" sz="1800" b="1"/>
              <a:t>Numerical</a:t>
            </a:r>
            <a:endParaRPr lang="en-US" altLang="en-US" sz="1800" b="1"/>
          </a:p>
          <a:p>
            <a:r>
              <a:rPr lang="en-US" altLang="en-US" sz="1800" b="1"/>
              <a:t>Categorical</a:t>
            </a:r>
            <a:endParaRPr lang="en-US" altLang="en-US" sz="1800" b="1"/>
          </a:p>
          <a:p>
            <a:r>
              <a:rPr lang="en-US" altLang="en-US" sz="1800" b="1"/>
              <a:t>Ordinal</a:t>
            </a:r>
            <a:endParaRPr lang="en-US" altLang="en-US" sz="1800" b="1"/>
          </a:p>
          <a:p>
            <a:pPr marL="0" indent="0" algn="just">
              <a:buNone/>
            </a:pPr>
            <a:r>
              <a:rPr lang="en-US" altLang="en-US" sz="1800">
                <a:solidFill>
                  <a:srgbClr val="FF0000"/>
                </a:solidFill>
              </a:rPr>
              <a:t>1) Numerical data</a:t>
            </a:r>
            <a:r>
              <a:rPr lang="en-US" altLang="en-US" sz="1800"/>
              <a:t> are numbers, and can be split into two numerical categories:</a:t>
            </a:r>
            <a:endParaRPr lang="en-US" altLang="en-US" sz="1800"/>
          </a:p>
          <a:p>
            <a:pPr algn="just"/>
            <a:r>
              <a:rPr lang="en-US" altLang="en-US" sz="1800">
                <a:solidFill>
                  <a:srgbClr val="00B050"/>
                </a:solidFill>
              </a:rPr>
              <a:t>Discrete Data: </a:t>
            </a:r>
            <a:r>
              <a:rPr lang="en-US" altLang="en-US" sz="1800"/>
              <a:t>counted data that are limited to integers. Example: The number of cars passing by.</a:t>
            </a:r>
            <a:endParaRPr lang="en-US" altLang="en-US" sz="1800"/>
          </a:p>
          <a:p>
            <a:pPr algn="just"/>
            <a:r>
              <a:rPr lang="en-US" altLang="en-US" sz="1800">
                <a:solidFill>
                  <a:srgbClr val="00B050"/>
                </a:solidFill>
              </a:rPr>
              <a:t>Continuous Data: </a:t>
            </a:r>
            <a:r>
              <a:rPr lang="en-US" altLang="en-US" sz="1800"/>
              <a:t>measured data that can be any number. Example: The price of an item, or the size of an item.</a:t>
            </a:r>
            <a:endParaRPr lang="en-US" altLang="en-US" sz="1800"/>
          </a:p>
          <a:p>
            <a:pPr marL="0" indent="0" algn="just">
              <a:buNone/>
            </a:pPr>
            <a:r>
              <a:rPr lang="en-US" altLang="en-US" sz="1800">
                <a:solidFill>
                  <a:srgbClr val="FF0000"/>
                </a:solidFill>
              </a:rPr>
              <a:t>2) Categorical data</a:t>
            </a:r>
            <a:r>
              <a:rPr lang="en-US" altLang="en-US" sz="1800"/>
              <a:t> are values that cannot be measured up against each other. Example: a color value, or any yes/no values.</a:t>
            </a:r>
            <a:endParaRPr lang="en-US" altLang="en-US" sz="1800"/>
          </a:p>
          <a:p>
            <a:pPr marL="0" indent="0" algn="just">
              <a:buNone/>
            </a:pPr>
            <a:r>
              <a:rPr lang="en-US" altLang="en-US" sz="1800">
                <a:solidFill>
                  <a:srgbClr val="FF0000"/>
                </a:solidFill>
              </a:rPr>
              <a:t>3) Ordinal data </a:t>
            </a:r>
            <a:r>
              <a:rPr lang="en-US" altLang="en-US" sz="1800"/>
              <a:t>are like categorical data, but can be measured up against each other. Example: school grades where A is better than B and so on.</a:t>
            </a:r>
            <a:endParaRPr lang="en-US" altLang="en-US" sz="1800"/>
          </a:p>
          <a:p>
            <a:pPr algn="just"/>
            <a:endParaRPr lang="en-US" altLang="en-US" sz="1800"/>
          </a:p>
          <a:p>
            <a:pPr algn="just"/>
            <a:r>
              <a:rPr lang="en-US" altLang="en-US" sz="1800"/>
              <a:t>By knowing the data type of your data source, you will be able to know what technique to use when analyzing them.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4910</Words>
  <Application>WPS Presentation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Trebuchet MS</vt:lpstr>
      <vt:lpstr>Calibri Light</vt:lpstr>
      <vt:lpstr>Calibri</vt:lpstr>
      <vt:lpstr>Microsoft YaHei</vt:lpstr>
      <vt:lpstr>Arial Unicode MS</vt:lpstr>
      <vt:lpstr>Office Theme</vt:lpstr>
      <vt:lpstr>Artificial Intelligence	</vt:lpstr>
      <vt:lpstr>Machine Learning</vt:lpstr>
      <vt:lpstr>PowerPoint 演示文稿</vt:lpstr>
      <vt:lpstr>Supervised Learning</vt:lpstr>
      <vt:lpstr>Example</vt:lpstr>
      <vt:lpstr>Unsupervised Learning</vt:lpstr>
      <vt:lpstr>Learning Types</vt:lpstr>
      <vt:lpstr>Machine Learning more types</vt:lpstr>
      <vt:lpstr>Data Types</vt:lpstr>
      <vt:lpstr>Mean, Median and Mode</vt:lpstr>
      <vt:lpstr>Variance and Standard Deviation</vt:lpstr>
      <vt:lpstr>PowerPoint 演示文稿</vt:lpstr>
      <vt:lpstr>Example</vt:lpstr>
      <vt:lpstr>PowerPoint 演示文稿</vt:lpstr>
      <vt:lpstr>Data Distribution</vt:lpstr>
      <vt:lpstr>Example</vt:lpstr>
      <vt:lpstr>Normal Data Distribution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	</dc:title>
  <dc:creator>lenovo</dc:creator>
  <cp:lastModifiedBy>Dr. Wisal Hashim</cp:lastModifiedBy>
  <cp:revision>37</cp:revision>
  <dcterms:created xsi:type="dcterms:W3CDTF">2025-03-18T08:43:00Z</dcterms:created>
  <dcterms:modified xsi:type="dcterms:W3CDTF">2026-03-16T13:10:25Z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3C7D79AFD88F48EAB9B1C44AF0386740_12</vt:lpwstr>
  </property>
  <property fmtid="{D5CDD505-2E9C-101B-9397-08002B2CF9AE}" pid="3" name="KSOProductBuildVer">
    <vt:lpwstr>1033-12.2.0.23196</vt:lpwstr>
  </property>
</Properties>
</file>