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3"/>
    <p:sldId id="274" r:id="rId4"/>
    <p:sldId id="275" r:id="rId5"/>
    <p:sldId id="276" r:id="rId6"/>
    <p:sldId id="258" r:id="rId7"/>
    <p:sldId id="262" r:id="rId8"/>
    <p:sldId id="259" r:id="rId9"/>
    <p:sldId id="260" r:id="rId10"/>
    <p:sldId id="261" r:id="rId11"/>
    <p:sldId id="264" r:id="rId12"/>
    <p:sldId id="265" r:id="rId13"/>
    <p:sldId id="267" r:id="rId14"/>
    <p:sldId id="266" r:id="rId15"/>
    <p:sldId id="273" r:id="rId17"/>
    <p:sldId id="269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Artificial Intelligence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>
                <a:solidFill>
                  <a:srgbClr val="0070C0"/>
                </a:solidFill>
              </a:rPr>
              <a:t>Lecture 17</a:t>
            </a:r>
            <a:endParaRPr lang="en-US" b="1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 algn="just">
              <a:lnSpc>
                <a:spcPct val="100000"/>
              </a:lnSpc>
              <a:buNone/>
            </a:pPr>
            <a:r>
              <a:rPr lang="en-US" altLang="en-US">
                <a:sym typeface="+mn-ea"/>
              </a:rPr>
              <a:t>4. Replace Using </a:t>
            </a:r>
            <a:r>
              <a:rPr lang="en-US" altLang="en-US">
                <a:solidFill>
                  <a:srgbClr val="FF0000"/>
                </a:solidFill>
                <a:sym typeface="+mn-ea"/>
              </a:rPr>
              <a:t>Mean, Median, or Mode</a:t>
            </a:r>
            <a:r>
              <a:rPr lang="en-US" altLang="en-US">
                <a:sym typeface="+mn-ea"/>
              </a:rPr>
              <a:t>: A common way to replace empty cells, is to calculate the mean, median or mode value of the column.</a:t>
            </a:r>
            <a:endParaRPr lang="en-US" altLang="en-US">
              <a:sym typeface="+mn-ea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 altLang="en-US"/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en-US">
                <a:solidFill>
                  <a:srgbClr val="FF0000"/>
                </a:solidFill>
                <a:sym typeface="+mn-ea"/>
              </a:rPr>
              <a:t>Pandas </a:t>
            </a:r>
            <a:r>
              <a:rPr lang="en-US" altLang="en-US">
                <a:sym typeface="+mn-ea"/>
              </a:rPr>
              <a:t>uses the </a:t>
            </a:r>
            <a:r>
              <a:rPr lang="en-US" altLang="en-US" b="1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sym typeface="+mn-ea"/>
              </a:rPr>
              <a:t>mean() median() and mode()</a:t>
            </a:r>
            <a:r>
              <a:rPr lang="en-US" altLang="en-US">
                <a:sym typeface="+mn-ea"/>
              </a:rPr>
              <a:t> methods to calculate the respective values for a specified column.</a:t>
            </a:r>
            <a:endParaRPr lang="en-US" altLang="en-US"/>
          </a:p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l">
              <a:buClrTx/>
              <a:buSzTx/>
              <a:buFontTx/>
            </a:pPr>
            <a:r>
              <a:rPr lang="en-US" b="1">
                <a:solidFill>
                  <a:srgbClr val="0070C0"/>
                </a:solidFill>
              </a:rPr>
              <a:t>2. </a:t>
            </a:r>
            <a:r>
              <a:rPr lang="en-US" b="1">
                <a:solidFill>
                  <a:srgbClr val="0070C0"/>
                </a:solidFill>
                <a:sym typeface="+mn-ea"/>
              </a:rPr>
              <a:t>Checking for Wrong Format</a:t>
            </a:r>
            <a:endParaRPr lang="en-US" b="1">
              <a:solidFill>
                <a:srgbClr val="0070C0"/>
              </a:solidFill>
              <a:sym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40205"/>
            <a:ext cx="10515600" cy="4537075"/>
          </a:xfrm>
        </p:spPr>
        <p:txBody>
          <a:bodyPr/>
          <a:p>
            <a:pPr>
              <a:lnSpc>
                <a:spcPct val="100000"/>
              </a:lnSpc>
            </a:pPr>
            <a:r>
              <a:rPr lang="en-US" altLang="en-US">
                <a:sym typeface="+mn-ea"/>
              </a:rPr>
              <a:t>Cells with data of wrong format can make it difficult, or even impossible, to analyze data. To fix it, you have two options:</a:t>
            </a:r>
            <a:endParaRPr lang="en-US" altLang="en-US"/>
          </a:p>
          <a:p>
            <a:pPr marL="0" indent="0">
              <a:lnSpc>
                <a:spcPct val="100000"/>
              </a:lnSpc>
              <a:buNone/>
            </a:pPr>
            <a:r>
              <a:rPr lang="en-US" altLang="en-US">
                <a:sym typeface="+mn-ea"/>
              </a:rPr>
              <a:t>1-  Remove the rows.</a:t>
            </a:r>
            <a:endParaRPr lang="en-US" altLang="en-US"/>
          </a:p>
          <a:p>
            <a:pPr marL="0" indent="0">
              <a:lnSpc>
                <a:spcPct val="100000"/>
              </a:lnSpc>
              <a:buNone/>
            </a:pPr>
            <a:r>
              <a:rPr lang="en-US" altLang="en-US">
                <a:sym typeface="+mn-ea"/>
              </a:rPr>
              <a:t>2-  Convert all cells in the columns into the same format.</a:t>
            </a:r>
            <a:endParaRPr lang="en-US" altLang="en-US"/>
          </a:p>
          <a:p>
            <a:pPr marL="0" indent="0">
              <a:lnSpc>
                <a:spcPct val="100000"/>
              </a:lnSpc>
              <a:buNone/>
            </a:pPr>
            <a:r>
              <a:rPr lang="en-US" altLang="en-US">
                <a:sym typeface="+mn-ea"/>
              </a:rPr>
              <a:t>3- For </a:t>
            </a:r>
            <a:r>
              <a:rPr lang="en-US" altLang="en-US">
                <a:solidFill>
                  <a:srgbClr val="FF0000"/>
                </a:solidFill>
                <a:sym typeface="+mn-ea"/>
              </a:rPr>
              <a:t>small </a:t>
            </a:r>
            <a:r>
              <a:rPr lang="en-US" altLang="en-US">
                <a:sym typeface="+mn-ea"/>
              </a:rPr>
              <a:t>data sets you might be able to replace the wrong data one by one, but not for big data sets using: </a:t>
            </a:r>
            <a:r>
              <a:rPr lang="en-US" altLang="en-US" b="1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sym typeface="+mn-ea"/>
              </a:rPr>
              <a:t>df.loc[row_no.,'coloumn_name'] = new value</a:t>
            </a:r>
            <a:endParaRPr lang="en-US" altLang="en-US" b="1">
              <a:gradFill>
                <a:gsLst>
                  <a:gs pos="0">
                    <a:srgbClr val="FECF40"/>
                  </a:gs>
                  <a:gs pos="100000">
                    <a:srgbClr val="846C21"/>
                  </a:gs>
                </a:gsLst>
                <a:lin scaled="0"/>
              </a:gradFill>
            </a:endParaRPr>
          </a:p>
          <a:p>
            <a:pPr marL="0" indent="0">
              <a:buNone/>
            </a:pP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l">
              <a:buClrTx/>
              <a:buSzTx/>
              <a:buFontTx/>
            </a:pPr>
            <a:r>
              <a:rPr lang="en-US" b="1">
                <a:solidFill>
                  <a:srgbClr val="0070C0"/>
                </a:solidFill>
              </a:rPr>
              <a:t>3. </a:t>
            </a:r>
            <a:r>
              <a:rPr lang="en-US" b="1">
                <a:solidFill>
                  <a:srgbClr val="0070C0"/>
                </a:solidFill>
                <a:sym typeface="+mn-ea"/>
              </a:rPr>
              <a:t>Checking for duplicate</a:t>
            </a:r>
            <a:endParaRPr lang="en-US" b="1">
              <a:solidFill>
                <a:srgbClr val="0070C0"/>
              </a:solidFill>
              <a:sym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7965"/>
            <a:ext cx="10515600" cy="4679315"/>
          </a:xfrm>
        </p:spPr>
        <p:txBody>
          <a:bodyPr>
            <a:normAutofit fontScale="90000" lnSpcReduction="10000"/>
          </a:bodyPr>
          <a:p>
            <a:pPr algn="just"/>
            <a:r>
              <a:rPr lang="en-US" altLang="en-US">
                <a:solidFill>
                  <a:srgbClr val="FF0000"/>
                </a:solidFill>
                <a:sym typeface="+mn-ea"/>
              </a:rPr>
              <a:t>Duplicate rows:</a:t>
            </a:r>
            <a:r>
              <a:rPr lang="en-US" altLang="en-US">
                <a:sym typeface="+mn-ea"/>
              </a:rPr>
              <a:t> are rows that have been registered more than one time.</a:t>
            </a:r>
            <a:endParaRPr lang="en-US" altLang="en-US"/>
          </a:p>
          <a:p>
            <a:pPr marL="0" indent="0" algn="just">
              <a:buNone/>
            </a:pPr>
            <a:endParaRPr lang="en-US" altLang="en-US"/>
          </a:p>
          <a:p>
            <a:pPr algn="just"/>
            <a:r>
              <a:rPr lang="en-US" altLang="en-US">
                <a:sym typeface="+mn-ea"/>
              </a:rPr>
              <a:t>To discover duplicates, we can use the </a:t>
            </a:r>
            <a:r>
              <a:rPr lang="en-US" altLang="en-US" b="1">
                <a:solidFill>
                  <a:srgbClr val="FFC000"/>
                </a:solidFill>
                <a:sym typeface="+mn-ea"/>
              </a:rPr>
              <a:t>duplicated() </a:t>
            </a:r>
            <a:r>
              <a:rPr lang="en-US" altLang="en-US">
                <a:sym typeface="+mn-ea"/>
              </a:rPr>
              <a:t>method.</a:t>
            </a:r>
            <a:endParaRPr lang="en-US" altLang="en-US"/>
          </a:p>
          <a:p>
            <a:pPr marL="0" indent="0" algn="just">
              <a:buNone/>
            </a:pPr>
            <a:endParaRPr lang="en-US" altLang="en-US"/>
          </a:p>
          <a:p>
            <a:pPr algn="just"/>
            <a:r>
              <a:rPr lang="en-US" altLang="en-US">
                <a:sym typeface="+mn-ea"/>
              </a:rPr>
              <a:t>The </a:t>
            </a:r>
            <a:r>
              <a:rPr lang="en-US" altLang="en-US" b="1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sym typeface="+mn-ea"/>
              </a:rPr>
              <a:t>duplicated() </a:t>
            </a:r>
            <a:r>
              <a:rPr lang="en-US" altLang="en-US">
                <a:sym typeface="+mn-ea"/>
              </a:rPr>
              <a:t>method returns a Boolean values for each row, where: </a:t>
            </a:r>
            <a:endParaRPr lang="en-US" altLang="en-US"/>
          </a:p>
          <a:p>
            <a:pPr marL="0" indent="0" algn="just">
              <a:buNone/>
            </a:pPr>
            <a:r>
              <a:rPr lang="en-US" altLang="en-US">
                <a:solidFill>
                  <a:srgbClr val="FF0000"/>
                </a:solidFill>
                <a:sym typeface="+mn-ea"/>
              </a:rPr>
              <a:t>True</a:t>
            </a:r>
            <a:r>
              <a:rPr lang="en-US" altLang="en-US">
                <a:sym typeface="+mn-ea"/>
              </a:rPr>
              <a:t> for every row that is a </a:t>
            </a:r>
            <a:r>
              <a:rPr lang="en-US" altLang="en-US">
                <a:solidFill>
                  <a:srgbClr val="FF0000"/>
                </a:solidFill>
                <a:sym typeface="+mn-ea"/>
              </a:rPr>
              <a:t>duplicate</a:t>
            </a:r>
            <a:r>
              <a:rPr lang="en-US" altLang="en-US">
                <a:sym typeface="+mn-ea"/>
              </a:rPr>
              <a:t>, otherwise </a:t>
            </a:r>
            <a:r>
              <a:rPr lang="en-US" altLang="en-US">
                <a:solidFill>
                  <a:srgbClr val="FF0000"/>
                </a:solidFill>
                <a:sym typeface="+mn-ea"/>
              </a:rPr>
              <a:t>False.</a:t>
            </a:r>
            <a:endParaRPr lang="en-US" altLang="en-US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en-US" altLang="en-US">
              <a:solidFill>
                <a:srgbClr val="FF0000"/>
              </a:solidFill>
            </a:endParaRPr>
          </a:p>
          <a:p>
            <a:pPr algn="just"/>
            <a:r>
              <a:rPr lang="en-US" altLang="en-US">
                <a:sym typeface="+mn-ea"/>
              </a:rPr>
              <a:t>To remove duplicates, use the </a:t>
            </a:r>
            <a:r>
              <a:rPr lang="en-US" altLang="en-US" b="1">
                <a:solidFill>
                  <a:srgbClr val="FFC000"/>
                </a:solidFill>
                <a:sym typeface="+mn-ea"/>
              </a:rPr>
              <a:t>drop_duplicates(</a:t>
            </a:r>
            <a:r>
              <a:rPr lang="en-US" altLang="en-US" b="1">
                <a:solidFill>
                  <a:srgbClr val="FFC000"/>
                </a:solidFill>
                <a:sym typeface="+mn-ea"/>
              </a:rPr>
              <a:t>inplace = True)</a:t>
            </a:r>
            <a:r>
              <a:rPr lang="en-US" altLang="en-US">
                <a:sym typeface="+mn-ea"/>
              </a:rPr>
              <a:t> method.</a:t>
            </a:r>
            <a:endParaRPr lang="en-US" altLang="en-US"/>
          </a:p>
          <a:p>
            <a:pPr algn="just"/>
            <a:endParaRPr lang="en-US" altLang="en-US">
              <a:solidFill>
                <a:srgbClr val="FF0000"/>
              </a:solidFill>
            </a:endParaRPr>
          </a:p>
          <a:p>
            <a:pPr algn="just"/>
            <a:r>
              <a:rPr lang="en-US" altLang="en-US">
                <a:solidFill>
                  <a:srgbClr val="FF0000"/>
                </a:solidFill>
                <a:sym typeface="+mn-ea"/>
              </a:rPr>
              <a:t>Note: </a:t>
            </a:r>
            <a:r>
              <a:rPr lang="en-US" altLang="en-US">
                <a:sym typeface="+mn-ea"/>
              </a:rPr>
              <a:t>The (inplace = True) will make sure that the method does NOT return a new DataFrame, but it will remove all duplicates from the original DataFrame.</a:t>
            </a:r>
            <a:endParaRPr lang="en-US" altLang="en-US"/>
          </a:p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920" y="236220"/>
            <a:ext cx="10515600" cy="884555"/>
          </a:xfrm>
        </p:spPr>
        <p:txBody>
          <a:bodyPr>
            <a:normAutofit fontScale="90000"/>
          </a:bodyPr>
          <a:p>
            <a:br>
              <a:rPr lang="en-US" b="1">
                <a:solidFill>
                  <a:srgbClr val="0070C0"/>
                </a:solidFill>
              </a:rPr>
            </a:br>
            <a:r>
              <a:rPr lang="en-US" b="1">
                <a:solidFill>
                  <a:srgbClr val="0070C0"/>
                </a:solidFill>
              </a:rPr>
              <a:t>4- </a:t>
            </a:r>
            <a:r>
              <a:rPr lang="en-US" b="1">
                <a:solidFill>
                  <a:srgbClr val="0070C0"/>
                </a:solidFill>
                <a:sym typeface="+mn-ea"/>
              </a:rPr>
              <a:t>Checking for Outliers </a:t>
            </a:r>
            <a:br>
              <a:rPr lang="en-US" altLang="en-US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3920" y="917575"/>
            <a:ext cx="10515600" cy="4901565"/>
          </a:xfrm>
        </p:spPr>
        <p:txBody>
          <a:bodyPr/>
          <a:p>
            <a:pPr algn="just">
              <a:lnSpc>
                <a:spcPct val="150000"/>
              </a:lnSpc>
            </a:pPr>
            <a:r>
              <a:rPr lang="en-US" altLang="en-US"/>
              <a:t>Outlier detection is essential in data preprocessing to identify and handle </a:t>
            </a:r>
            <a:r>
              <a:rPr lang="en-US" altLang="en-US">
                <a:solidFill>
                  <a:srgbClr val="FF0000"/>
                </a:solidFill>
              </a:rPr>
              <a:t>anomalies</a:t>
            </a:r>
            <a:r>
              <a:rPr lang="en-US" altLang="en-US"/>
              <a:t> in the data that may affect the model's performance. There are many  </a:t>
            </a:r>
            <a:r>
              <a:rPr lang="en-US" altLang="en-US">
                <a:sym typeface="+mn-ea"/>
              </a:rPr>
              <a:t>outlier detection techniques </a:t>
            </a:r>
            <a:r>
              <a:rPr lang="en-US" altLang="en-US"/>
              <a:t>such as: 1- Z-Score 2- Interquartile Range (IQR) 3- Isolation Forest</a:t>
            </a:r>
            <a:endParaRPr lang="en-US" altLang="en-US"/>
          </a:p>
          <a:p>
            <a:pPr marL="0" indent="0" algn="just">
              <a:lnSpc>
                <a:spcPct val="150000"/>
              </a:lnSpc>
              <a:buNone/>
            </a:pPr>
            <a:r>
              <a:rPr lang="en-US" altLang="en-US"/>
              <a:t>   4- Local Outlier Factor (LOF) 5- Elliptic Envelope.</a:t>
            </a:r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52205" y="4314825"/>
            <a:ext cx="3028950" cy="2543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4207510"/>
            <a:ext cx="4152900" cy="2476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b="1">
                <a:solidFill>
                  <a:srgbClr val="0070C0"/>
                </a:solidFill>
                <a:sym typeface="+mn-ea"/>
              </a:rPr>
              <a:t>5. Remove Inconsistencies</a:t>
            </a:r>
            <a:endParaRPr lang="en-US" b="1">
              <a:solidFill>
                <a:srgbClr val="0070C0"/>
              </a:solidFill>
              <a:sym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874645"/>
          </a:xfrm>
        </p:spPr>
        <p:txBody>
          <a:bodyPr>
            <a:normAutofit lnSpcReduction="20000"/>
          </a:bodyPr>
          <a:p>
            <a:pPr algn="just">
              <a:lnSpc>
                <a:spcPct val="150000"/>
              </a:lnSpc>
            </a:pPr>
            <a:r>
              <a:rPr lang="en-GB" dirty="0">
                <a:sym typeface="+mn-ea"/>
              </a:rPr>
              <a:t>just like missing values, real-world data also has multiple inconsistencies like </a:t>
            </a:r>
            <a:r>
              <a:rPr lang="en-GB" dirty="0">
                <a:solidFill>
                  <a:srgbClr val="FF0000"/>
                </a:solidFill>
                <a:sym typeface="+mn-ea"/>
              </a:rPr>
              <a:t>incorrect spellings</a:t>
            </a:r>
            <a:r>
              <a:rPr lang="en-GB" dirty="0">
                <a:sym typeface="+mn-ea"/>
              </a:rPr>
              <a:t>, </a:t>
            </a:r>
            <a:r>
              <a:rPr lang="en-GB" dirty="0">
                <a:solidFill>
                  <a:srgbClr val="FF0000"/>
                </a:solidFill>
                <a:sym typeface="+mn-ea"/>
              </a:rPr>
              <a:t>incorrectly populated columns and rows</a:t>
            </a:r>
            <a:r>
              <a:rPr lang="en-GB" dirty="0">
                <a:sym typeface="+mn-ea"/>
              </a:rPr>
              <a:t> (eg.: salary populated in </a:t>
            </a:r>
            <a:r>
              <a:rPr lang="en-US" altLang="en-GB" dirty="0">
                <a:sym typeface="+mn-ea"/>
              </a:rPr>
              <a:t>birthday</a:t>
            </a:r>
            <a:r>
              <a:rPr lang="en-GB" dirty="0">
                <a:sym typeface="+mn-ea"/>
              </a:rPr>
              <a:t> column). Sometimes, these inconsistencies can be treated through automation, but most often they need a manual check-up.</a:t>
            </a:r>
            <a:endParaRPr dirty="0">
              <a:solidFill>
                <a:schemeClr val="tx1"/>
              </a:solidFill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b="1">
                <a:solidFill>
                  <a:srgbClr val="0070C0"/>
                </a:solidFill>
              </a:rPr>
              <a:t>6. </a:t>
            </a:r>
            <a:r>
              <a:rPr lang="en-US" b="1">
                <a:solidFill>
                  <a:srgbClr val="0070C0"/>
                </a:solidFill>
                <a:sym typeface="+mn-ea"/>
              </a:rPr>
              <a:t>Checking for categorical data</a:t>
            </a:r>
            <a:br>
              <a:rPr lang="en-US" altLang="en-US" b="1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</a:br>
            <a:endParaRPr lang="en-US" altLang="en-US" b="1" dirty="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4120"/>
            <a:ext cx="10515600" cy="5377180"/>
          </a:xfrm>
        </p:spPr>
        <p:txBody>
          <a:bodyPr>
            <a:normAutofit lnSpcReduction="10000"/>
          </a:bodyPr>
          <a:p>
            <a:r>
              <a:rPr lang="en-US">
                <a:sym typeface="+mn-ea"/>
              </a:rPr>
              <a:t>If there is any categorical data we should convert it to </a:t>
            </a:r>
            <a:r>
              <a:rPr lang="en-US">
                <a:solidFill>
                  <a:srgbClr val="FF0000"/>
                </a:solidFill>
                <a:sym typeface="+mn-ea"/>
              </a:rPr>
              <a:t>numerical </a:t>
            </a:r>
            <a:r>
              <a:rPr lang="en-US">
                <a:sym typeface="+mn-ea"/>
              </a:rPr>
              <a:t>ones</a:t>
            </a: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algn="l">
              <a:buClrTx/>
              <a:buSzTx/>
              <a:buFontTx/>
              <a:buNone/>
            </a:pPr>
            <a:r>
              <a:rPr lang="en-US" sz="4400" b="1">
                <a:solidFill>
                  <a:srgbClr val="0070C0"/>
                </a:solidFill>
                <a:latin typeface="+mj-lt"/>
                <a:ea typeface="+mj-ea"/>
                <a:cs typeface="+mj-cs"/>
                <a:sym typeface="+mn-ea"/>
              </a:rPr>
              <a:t>7. Checking the data distribution</a:t>
            </a:r>
            <a:endParaRPr lang="en-US" sz="4400" b="1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US"/>
              <a:t> </a:t>
            </a:r>
            <a:r>
              <a:rPr lang="en-US" dirty="0">
                <a:sym typeface="+mn-ea"/>
              </a:rPr>
              <a:t>Check it through plotting onto </a:t>
            </a:r>
            <a:r>
              <a:rPr lang="en-US" b="1" dirty="0">
                <a:sym typeface="+mn-ea"/>
              </a:rPr>
              <a:t>Seaborn</a:t>
            </a:r>
            <a:r>
              <a:rPr lang="en-US" dirty="0">
                <a:sym typeface="+mn-ea"/>
              </a:rPr>
              <a:t> library</a:t>
            </a:r>
            <a:endParaRPr dirty="0"/>
          </a:p>
          <a:p>
            <a:pPr marL="0" indent="0">
              <a:buNone/>
            </a:pPr>
            <a:endParaRPr lang="en-US"/>
          </a:p>
        </p:txBody>
      </p:sp>
      <p:pic>
        <p:nvPicPr>
          <p:cNvPr id="124" name="Google Shape;124;p22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3174365" y="2050415"/>
            <a:ext cx="4691380" cy="26396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p>
            <a:r>
              <a:rPr lang="en-US" b="1">
                <a:solidFill>
                  <a:srgbClr val="0070C0"/>
                </a:solidFill>
              </a:rPr>
              <a:t>8. </a:t>
            </a:r>
            <a:r>
              <a:rPr lang="en-US" b="1">
                <a:solidFill>
                  <a:srgbClr val="0070C0"/>
                </a:solidFill>
                <a:sym typeface="+mn-ea"/>
              </a:rPr>
              <a:t>Standardizing the data</a:t>
            </a:r>
            <a:endParaRPr lang="en-US" b="1">
              <a:solidFill>
                <a:srgbClr val="0070C0"/>
              </a:solidFill>
              <a:sym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53135"/>
            <a:ext cx="10515600" cy="5904865"/>
          </a:xfrm>
        </p:spPr>
        <p:txBody>
          <a:bodyPr>
            <a:normAutofit/>
          </a:bodyPr>
          <a:p>
            <a:pPr algn="just">
              <a:lnSpc>
                <a:spcPct val="100000"/>
              </a:lnSpc>
            </a:pPr>
            <a:r>
              <a:rPr lang="en-US" altLang="en-US"/>
              <a:t>Ensure all cells in a coloumn share the same format to facilitate accurate analysis and prevent errors.</a:t>
            </a:r>
            <a:endParaRPr lang="en-US" altLang="en-US"/>
          </a:p>
          <a:p>
            <a:pPr marL="0" indent="0">
              <a:buNone/>
            </a:pPr>
            <a:endParaRPr lang="en-US" altLang="en-US"/>
          </a:p>
          <a:p>
            <a:pPr marL="0" algn="l">
              <a:buClrTx/>
              <a:buSzTx/>
              <a:buFontTx/>
              <a:buNone/>
            </a:pPr>
            <a:r>
              <a:rPr lang="en-US" sz="4400" b="1">
                <a:solidFill>
                  <a:srgbClr val="0070C0"/>
                </a:solidFill>
                <a:latin typeface="+mj-lt"/>
                <a:ea typeface="+mj-ea"/>
                <a:cs typeface="+mj-cs"/>
                <a:sym typeface="+mn-ea"/>
              </a:rPr>
              <a:t>9. </a:t>
            </a:r>
            <a:r>
              <a:rPr lang="en-US" sz="4400" b="1">
                <a:solidFill>
                  <a:srgbClr val="0070C0"/>
                </a:solidFill>
                <a:latin typeface="+mj-lt"/>
                <a:ea typeface="+mj-ea"/>
                <a:cs typeface="+mj-cs"/>
                <a:sym typeface="+mn-ea"/>
              </a:rPr>
              <a:t>Dimensionality Reduction</a:t>
            </a:r>
            <a:endParaRPr lang="en-US" sz="4400" b="1">
              <a:solidFill>
                <a:srgbClr val="0070C0"/>
              </a:solidFill>
              <a:latin typeface="+mj-lt"/>
              <a:ea typeface="+mj-ea"/>
              <a:cs typeface="+mj-cs"/>
              <a:sym typeface="+mn-ea"/>
            </a:endParaRPr>
          </a:p>
          <a:p>
            <a:pPr marL="0" algn="l">
              <a:buClrTx/>
              <a:buSzTx/>
              <a:buFontTx/>
              <a:buNone/>
            </a:pPr>
            <a:r>
              <a:rPr lang="en-US" altLang="en-US" sz="2800"/>
              <a:t>Reducing the number of features while preserving information is essential to streamlining data for analysis.</a:t>
            </a:r>
            <a:endParaRPr lang="en-US" altLang="en-US" sz="2800"/>
          </a:p>
          <a:p>
            <a:pPr marL="0" algn="l">
              <a:buClrTx/>
              <a:buSzTx/>
              <a:buFontTx/>
              <a:buNone/>
            </a:pPr>
            <a:endParaRPr lang="en-US" altLang="en-US" sz="2800"/>
          </a:p>
          <a:p>
            <a:pPr marL="0" algn="l">
              <a:buClrTx/>
              <a:buSzTx/>
              <a:buFontTx/>
              <a:buNone/>
            </a:pPr>
            <a:r>
              <a:rPr lang="en-US" sz="4400" b="1">
                <a:solidFill>
                  <a:srgbClr val="0070C0"/>
                </a:solidFill>
                <a:latin typeface="+mj-lt"/>
                <a:ea typeface="+mj-ea"/>
                <a:cs typeface="+mj-cs"/>
                <a:sym typeface="+mn-ea"/>
              </a:rPr>
              <a:t>10. Data splitting</a:t>
            </a:r>
            <a:endParaRPr lang="en-US" altLang="en-US" sz="2800"/>
          </a:p>
          <a:p>
            <a:pPr marL="0" algn="l">
              <a:buClrTx/>
              <a:buSzTx/>
              <a:buFontTx/>
              <a:buNone/>
            </a:pPr>
            <a:r>
              <a:rPr lang="en-US" altLang="en-US" sz="2800"/>
              <a:t>Properly dividing datasets into training and testing subsets ensures the robustness of the machine learning model.</a:t>
            </a:r>
            <a:endParaRPr lang="en-US" altLang="en-US" sz="2800"/>
          </a:p>
          <a:p>
            <a:pPr marL="0" algn="l">
              <a:buClrTx/>
              <a:buSzTx/>
              <a:buFontTx/>
              <a:buNone/>
            </a:pPr>
            <a:r>
              <a:rPr lang="en-GB" dirty="0">
                <a:sym typeface="+mn-ea"/>
              </a:rPr>
              <a:t>Use </a:t>
            </a:r>
            <a:r>
              <a:rPr lang="en-GB" dirty="0">
                <a:solidFill>
                  <a:srgbClr val="FF0000"/>
                </a:solidFill>
                <a:sym typeface="+mn-ea"/>
              </a:rPr>
              <a:t>SKlearn</a:t>
            </a:r>
            <a:r>
              <a:rPr lang="en-GB" dirty="0">
                <a:sym typeface="+mn-ea"/>
              </a:rPr>
              <a:t> train test split</a:t>
            </a:r>
            <a:r>
              <a:rPr lang="en-US" altLang="en-GB" dirty="0">
                <a:sym typeface="+mn-ea"/>
              </a:rPr>
              <a:t> (20,80 or 25,75 or 30, 70).</a:t>
            </a:r>
            <a:endParaRPr dirty="0">
              <a:solidFill>
                <a:schemeClr val="tx1"/>
              </a:solidFill>
            </a:endParaRPr>
          </a:p>
          <a:p>
            <a:pPr marL="0" algn="l">
              <a:buClrTx/>
              <a:buSzTx/>
              <a:buFontTx/>
              <a:buNone/>
            </a:pPr>
            <a:endParaRPr lang="en-US" altLang="en-US" sz="2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en-GB" b="1" spc="180" dirty="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</a:rPr>
              <a:t>Machine Learning Model</a:t>
            </a:r>
            <a:endParaRPr lang="en-US" altLang="en-GB" b="1" spc="180" dirty="0">
              <a:solidFill>
                <a:srgbClr val="0070C0"/>
              </a:solidFill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6" name="Content Placeholder 5"/>
          <p:cNvSpPr/>
          <p:nvPr>
            <p:ph idx="1"/>
          </p:nvPr>
        </p:nvSpPr>
        <p:spPr/>
        <p:txBody>
          <a:bodyPr/>
          <a:p>
            <a:r>
              <a:rPr lang="en-US"/>
              <a:t>The core objective of ML is:</a:t>
            </a:r>
            <a:endParaRPr lang="en-US"/>
          </a:p>
          <a:p>
            <a:pPr marL="0" indent="0">
              <a:buNone/>
            </a:pPr>
            <a:r>
              <a:rPr lang="en-US"/>
              <a:t>   1- Learning</a:t>
            </a:r>
            <a:endParaRPr lang="en-US"/>
          </a:p>
          <a:p>
            <a:pPr marL="0" indent="0">
              <a:buNone/>
            </a:pPr>
            <a:r>
              <a:rPr lang="en-US"/>
              <a:t>   2- Inference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120" y="67945"/>
            <a:ext cx="10515600" cy="1325563"/>
          </a:xfrm>
        </p:spPr>
        <p:txBody>
          <a:bodyPr/>
          <a:p>
            <a:pPr algn="l">
              <a:buClrTx/>
              <a:buSzTx/>
              <a:buFontTx/>
            </a:pPr>
            <a:r>
              <a:rPr lang="en-US" altLang="en-GB" b="1" spc="180" dirty="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</a:rPr>
              <a:t>Machine Learning Main Steps:</a:t>
            </a:r>
            <a:endParaRPr lang="en-US" altLang="en-GB" b="1" spc="180" dirty="0">
              <a:solidFill>
                <a:srgbClr val="0070C0"/>
              </a:solidFill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0980" y="1179195"/>
            <a:ext cx="11413490" cy="540829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01370" y="920115"/>
            <a:ext cx="10515600" cy="401129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sym typeface="+mn-ea"/>
              </a:rPr>
              <a:t>Data set</a:t>
            </a:r>
            <a:endParaRPr lang="en-US" b="1" dirty="0">
              <a:solidFill>
                <a:schemeClr val="accent5">
                  <a:lumMod val="75000"/>
                </a:schemeClr>
              </a:solidFill>
              <a:sym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9220"/>
            <a:ext cx="10515600" cy="4798060"/>
          </a:xfrm>
        </p:spPr>
        <p:txBody>
          <a:bodyPr/>
          <a:p>
            <a:pPr marL="0" indent="0">
              <a:buNone/>
            </a:pPr>
            <a:r>
              <a:rPr lang="en-US" dirty="0">
                <a:sym typeface="+mn-ea"/>
              </a:rPr>
              <a:t>1. Import libraries</a:t>
            </a:r>
            <a:br>
              <a:rPr lang="en-US" dirty="0">
                <a:sym typeface="+mn-ea"/>
              </a:rPr>
            </a:br>
            <a:r>
              <a:rPr lang="en-US" dirty="0">
                <a:sym typeface="+mn-ea"/>
              </a:rPr>
              <a:t>2. Read data (dataset)</a:t>
            </a:r>
            <a:br>
              <a:rPr lang="en-US" dirty="0">
                <a:sym typeface="+mn-ea"/>
              </a:rPr>
            </a:br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520" y="1623060"/>
            <a:ext cx="5410200" cy="3975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b="1">
                <a:solidFill>
                  <a:srgbClr val="0070C0"/>
                </a:solidFill>
              </a:rPr>
              <a:t>1. Import Libraries</a:t>
            </a:r>
            <a:endParaRPr lang="en-US" b="1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>
              <a:lnSpc>
                <a:spcPct val="100000"/>
              </a:lnSpc>
            </a:pPr>
            <a:r>
              <a:rPr lang="en-US" altLang="en-US"/>
              <a:t>As main libraries, in Python Pandas, NumPy and time;</a:t>
            </a:r>
            <a:br>
              <a:rPr lang="en-US" altLang="en-US"/>
            </a:br>
            <a:r>
              <a:rPr lang="en-US" altLang="en-US">
                <a:solidFill>
                  <a:srgbClr val="FF0000"/>
                </a:solidFill>
              </a:rPr>
              <a:t>Pandas:</a:t>
            </a:r>
            <a:r>
              <a:rPr lang="en-US" altLang="en-US"/>
              <a:t> Use for data manipulation and data analysis.</a:t>
            </a:r>
            <a:br>
              <a:rPr lang="en-US" altLang="en-US"/>
            </a:br>
            <a:r>
              <a:rPr lang="en-US" altLang="en-US">
                <a:solidFill>
                  <a:srgbClr val="FF0000"/>
                </a:solidFill>
              </a:rPr>
              <a:t>NumPy:</a:t>
            </a:r>
            <a:r>
              <a:rPr lang="en-US" altLang="en-US"/>
              <a:t> a fundamental package for scientific computing with Python.</a:t>
            </a:r>
            <a:endParaRPr lang="en-US" altLang="en-US"/>
          </a:p>
          <a:p>
            <a:pPr>
              <a:lnSpc>
                <a:spcPct val="100000"/>
              </a:lnSpc>
            </a:pPr>
            <a:r>
              <a:rPr lang="en-US" altLang="en-US"/>
              <a:t>As for the visualization:</a:t>
            </a:r>
            <a:r>
              <a:rPr lang="en-US" altLang="en-US"/>
              <a:t> </a:t>
            </a:r>
            <a:r>
              <a:rPr lang="en-US" altLang="en-US">
                <a:solidFill>
                  <a:srgbClr val="FF0000"/>
                </a:solidFill>
              </a:rPr>
              <a:t>Matplotlib</a:t>
            </a:r>
            <a:r>
              <a:rPr lang="en-US" altLang="en-US">
                <a:solidFill>
                  <a:srgbClr val="FF0000"/>
                </a:solidFill>
              </a:rPr>
              <a:t> </a:t>
            </a:r>
            <a:r>
              <a:rPr lang="en-US" altLang="en-US">
                <a:solidFill>
                  <a:srgbClr val="FF0000"/>
                </a:solidFill>
              </a:rPr>
              <a:t>and Seaborn.</a:t>
            </a:r>
            <a:br>
              <a:rPr lang="en-US" altLang="en-US"/>
            </a:br>
            <a:r>
              <a:rPr lang="en-US" altLang="en-US"/>
              <a:t>For the data preprocessing techniques and algorithms: </a:t>
            </a:r>
            <a:r>
              <a:rPr lang="en-US" altLang="en-US">
                <a:solidFill>
                  <a:srgbClr val="FF0000"/>
                </a:solidFill>
              </a:rPr>
              <a:t>Scikit-learn</a:t>
            </a:r>
            <a:r>
              <a:rPr lang="en-US" altLang="en-US"/>
              <a:t> libraries.</a:t>
            </a:r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b="1">
                <a:solidFill>
                  <a:schemeClr val="accent5">
                    <a:lumMod val="75000"/>
                  </a:schemeClr>
                </a:solidFill>
              </a:rPr>
              <a:t>Data Preprocessing</a:t>
            </a:r>
            <a:endParaRPr lang="en-US" b="1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algn="just">
              <a:lnSpc>
                <a:spcPct val="150000"/>
              </a:lnSpc>
            </a:pPr>
            <a:r>
              <a:rPr lang="en-US">
                <a:sym typeface="+mn-ea"/>
              </a:rPr>
              <a:t>It is a data mining technique that transforms raw data into an understandable format. Raw data(real world data) is always </a:t>
            </a:r>
            <a:r>
              <a:rPr lang="en-US">
                <a:solidFill>
                  <a:srgbClr val="FF0000"/>
                </a:solidFill>
                <a:sym typeface="+mn-ea"/>
              </a:rPr>
              <a:t>incomplete, in wrong format, duplicate, or contains outliers</a:t>
            </a:r>
            <a:r>
              <a:rPr lang="en-US">
                <a:sym typeface="+mn-ea"/>
              </a:rPr>
              <a:t> and that data cannot be sent through a model. That would cause certain errors. That is why we need to preprocess data before sending through a model.</a:t>
            </a:r>
            <a:endParaRPr lang="en-US"/>
          </a:p>
          <a:p>
            <a:pPr algn="just">
              <a:lnSpc>
                <a:spcPct val="150000"/>
              </a:lnSpc>
            </a:pP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"/>
            <a:ext cx="10515600" cy="1325563"/>
          </a:xfrm>
        </p:spPr>
        <p:txBody>
          <a:bodyPr>
            <a:normAutofit fontScale="90000"/>
          </a:bodyPr>
          <a:p>
            <a:r>
              <a:rPr lang="en-US" b="1" dirty="0">
                <a:solidFill>
                  <a:srgbClr val="0070C0"/>
                </a:solidFill>
                <a:sym typeface="+mn-ea"/>
              </a:rPr>
              <a:t>Steps in Data Preprocessing</a:t>
            </a:r>
            <a:br>
              <a:rPr lang="en-US" b="1" dirty="0">
                <a:sym typeface="+mn-ea"/>
              </a:rPr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58825"/>
            <a:ext cx="10645775" cy="6099175"/>
          </a:xfrm>
        </p:spPr>
        <p:txBody>
          <a:bodyPr>
            <a:normAutofit fontScale="50000"/>
          </a:bodyPr>
          <a:p>
            <a:pPr marL="0" indent="0">
              <a:lnSpc>
                <a:spcPct val="150000"/>
              </a:lnSpc>
              <a:buNone/>
            </a:pPr>
            <a:r>
              <a:rPr lang="en-US" altLang="en-US" sz="3335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1.</a:t>
            </a:r>
            <a:r>
              <a:rPr lang="en-US" altLang="en-US" sz="24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3335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Checking for missing values</a:t>
            </a:r>
            <a:endParaRPr lang="en-US" altLang="en-US" sz="3335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en-US" sz="3335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2. </a:t>
            </a:r>
            <a:r>
              <a:rPr lang="en-US" altLang="en-US" sz="3335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Checking for W</a:t>
            </a:r>
            <a:r>
              <a:rPr lang="en-US" sz="3335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rong format</a:t>
            </a:r>
            <a:endParaRPr lang="en-US" sz="3335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3335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3. </a:t>
            </a:r>
            <a:r>
              <a:rPr lang="en-US" altLang="en-US" sz="3335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Checking for</a:t>
            </a:r>
            <a:r>
              <a:rPr lang="en-US" sz="3335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duplicate</a:t>
            </a:r>
            <a:endParaRPr lang="en-US" sz="3335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3335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4. </a:t>
            </a:r>
            <a:r>
              <a:rPr lang="en-US" altLang="en-US" sz="3335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Checking for </a:t>
            </a:r>
            <a:r>
              <a:rPr lang="en-US" sz="3335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outliers</a:t>
            </a:r>
            <a:r>
              <a:rPr lang="en-US" sz="3335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en-US" sz="3335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en-US" sz="3335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5. </a:t>
            </a:r>
            <a:r>
              <a:rPr lang="en-US" altLang="en-US" sz="3335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Remove Inconsistencies</a:t>
            </a:r>
            <a:endParaRPr lang="en-US" altLang="en-US" sz="3335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en-US" sz="3335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6. Checking for categorical data</a:t>
            </a:r>
            <a:endParaRPr lang="en-US" altLang="en-US" sz="3335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algn="l">
              <a:lnSpc>
                <a:spcPct val="150000"/>
              </a:lnSpc>
              <a:buClrTx/>
              <a:buSzTx/>
              <a:buNone/>
            </a:pPr>
            <a:r>
              <a:rPr lang="en-US" altLang="en-US" sz="3335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7. Checking the data distribution</a:t>
            </a:r>
            <a:endParaRPr lang="en-US" altLang="en-US" sz="3335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en-US" sz="3335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8. Standardize the data</a:t>
            </a:r>
            <a:br>
              <a:rPr lang="en-US" altLang="en-US" sz="3335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</a:br>
            <a:r>
              <a:rPr lang="en-US" altLang="en-US" sz="3335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9. Dimensionality Reduction</a:t>
            </a:r>
            <a:endParaRPr lang="en-US" altLang="en-US" sz="3335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en-US" sz="3335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10.</a:t>
            </a:r>
            <a:r>
              <a:rPr lang="en-US" altLang="en-US" sz="3335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Data splitting</a:t>
            </a:r>
            <a:endParaRPr lang="en-US" altLang="en-US" sz="3335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indent="0">
              <a:lnSpc>
                <a:spcPct val="150000"/>
              </a:lnSpc>
              <a:buNone/>
            </a:pPr>
            <a:br>
              <a:rPr lang="en-US" sz="3335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</a:br>
            <a:endParaRPr lang="en-US" sz="3335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b="1">
                <a:solidFill>
                  <a:srgbClr val="0070C0"/>
                </a:solidFill>
              </a:rPr>
              <a:t>1. </a:t>
            </a:r>
            <a:r>
              <a:rPr lang="en-US" b="1">
                <a:solidFill>
                  <a:srgbClr val="0070C0"/>
                </a:solidFill>
                <a:sym typeface="+mn-ea"/>
              </a:rPr>
              <a:t>Checking for Missing Values</a:t>
            </a:r>
            <a:br>
              <a:rPr lang="en-US" b="1">
                <a:solidFill>
                  <a:srgbClr val="0070C0"/>
                </a:solidFill>
                <a:sym typeface="+mn-ea"/>
              </a:rPr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83640"/>
            <a:ext cx="10515600" cy="5259705"/>
          </a:xfrm>
        </p:spPr>
        <p:txBody>
          <a:bodyPr>
            <a:normAutofit fontScale="80000"/>
          </a:bodyPr>
          <a:p>
            <a:r>
              <a:rPr lang="en-US">
                <a:sym typeface="+mn-ea"/>
              </a:rPr>
              <a:t>If there are no missing values found in the dataset, there is no need to use any missing values handling techniques.</a:t>
            </a:r>
            <a:endParaRPr lang="en-US">
              <a:sym typeface="+mn-ea"/>
            </a:endParaRPr>
          </a:p>
          <a:p>
            <a:r>
              <a:rPr lang="en-US">
                <a:sym typeface="+mn-ea"/>
              </a:rPr>
              <a:t>If there are missing values then: (review Python_Lecture10)</a:t>
            </a:r>
            <a:endParaRPr lang="en-US">
              <a:sym typeface="+mn-ea"/>
            </a:endParaRPr>
          </a:p>
          <a:p>
            <a:pPr algn="just"/>
            <a:endParaRPr lang="en-US" altLang="en-US"/>
          </a:p>
          <a:p>
            <a:pPr marL="0" indent="0" algn="just">
              <a:buNone/>
            </a:pPr>
            <a:r>
              <a:rPr lang="en-US" altLang="en-US">
                <a:sym typeface="+mn-ea"/>
              </a:rPr>
              <a:t>1- Remove Rows: One way to deal with empty cells is to remove rows that contain empty cells. This is usually OK, since data sets can be </a:t>
            </a:r>
            <a:r>
              <a:rPr lang="en-US" altLang="en-US" b="1">
                <a:solidFill>
                  <a:srgbClr val="FF0000"/>
                </a:solidFill>
                <a:sym typeface="+mn-ea"/>
              </a:rPr>
              <a:t>very big</a:t>
            </a:r>
            <a:r>
              <a:rPr lang="en-US" altLang="en-US">
                <a:sym typeface="+mn-ea"/>
              </a:rPr>
              <a:t>, and removing a few rows will not have a big impact on the result.</a:t>
            </a:r>
            <a:endParaRPr lang="en-US" altLang="en-US"/>
          </a:p>
          <a:p>
            <a:pPr marL="0" indent="0" algn="just">
              <a:buNone/>
            </a:pPr>
            <a:endParaRPr lang="en-US" altLang="en-US"/>
          </a:p>
          <a:p>
            <a:pPr marL="0" indent="0" algn="just">
              <a:buNone/>
            </a:pPr>
            <a:r>
              <a:rPr lang="en-US" altLang="en-US">
                <a:sym typeface="+mn-ea"/>
              </a:rPr>
              <a:t>2- Replace Empty Values: This way you do not have to delete entire rows just because of some empty cells. The </a:t>
            </a:r>
            <a:r>
              <a:rPr lang="en-US" altLang="en-US" b="1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sym typeface="+mn-ea"/>
              </a:rPr>
              <a:t>fillna()</a:t>
            </a:r>
            <a:r>
              <a:rPr lang="en-US" altLang="en-US">
                <a:sym typeface="+mn-ea"/>
              </a:rPr>
              <a:t> method allows us to replace empty cells with a value.</a:t>
            </a:r>
            <a:endParaRPr lang="en-US" altLang="en-US"/>
          </a:p>
          <a:p>
            <a:pPr marL="0" indent="0" algn="just">
              <a:buNone/>
            </a:pPr>
            <a:endParaRPr lang="en-US" altLang="en-US"/>
          </a:p>
          <a:p>
            <a:pPr marL="0" indent="0" algn="just">
              <a:buNone/>
            </a:pPr>
            <a:r>
              <a:rPr lang="en-US" altLang="en-US">
                <a:sym typeface="+mn-ea"/>
              </a:rPr>
              <a:t>3- Replace Only For Specified Columns: The example above replaces all empty cells in the whole Data Frame. To only replace empty values for </a:t>
            </a:r>
            <a:r>
              <a:rPr lang="en-US" altLang="en-US" b="1">
                <a:solidFill>
                  <a:srgbClr val="FF0000"/>
                </a:solidFill>
                <a:sym typeface="+mn-ea"/>
              </a:rPr>
              <a:t>one column</a:t>
            </a:r>
            <a:r>
              <a:rPr lang="en-US" altLang="en-US">
                <a:sym typeface="+mn-ea"/>
              </a:rPr>
              <a:t>, specify the column name for the DataFrame.</a:t>
            </a:r>
            <a:endParaRPr lang="en-US" altLang="en-US"/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4360</Words>
  <Application>WPS Presentation</Application>
  <PresentationFormat>Widescreen</PresentationFormat>
  <Paragraphs>117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6" baseType="lpstr">
      <vt:lpstr>Arial</vt:lpstr>
      <vt:lpstr>SimSun</vt:lpstr>
      <vt:lpstr>Wingdings</vt:lpstr>
      <vt:lpstr>Trebuchet MS</vt:lpstr>
      <vt:lpstr>Times New Roman</vt:lpstr>
      <vt:lpstr>Calibri Light</vt:lpstr>
      <vt:lpstr>Calibri</vt:lpstr>
      <vt:lpstr>Microsoft YaHei</vt:lpstr>
      <vt:lpstr>Arial Unicode MS</vt:lpstr>
      <vt:lpstr>Office Theme</vt:lpstr>
      <vt:lpstr>Artificial Intelligence</vt:lpstr>
      <vt:lpstr>Machine Learning Model</vt:lpstr>
      <vt:lpstr>PowerPoint 演示文稿</vt:lpstr>
      <vt:lpstr>PowerPoint 演示文稿</vt:lpstr>
      <vt:lpstr>Data set</vt:lpstr>
      <vt:lpstr>1. Import Libraries</vt:lpstr>
      <vt:lpstr>Data Preprocessing</vt:lpstr>
      <vt:lpstr>Steps in Data Preprocessing </vt:lpstr>
      <vt:lpstr>1. Checking for Missing Values </vt:lpstr>
      <vt:lpstr>PowerPoint 演示文稿</vt:lpstr>
      <vt:lpstr>2. Checking for Wrong Format</vt:lpstr>
      <vt:lpstr>3. Checking for duplicate</vt:lpstr>
      <vt:lpstr>4- Checking for Outliers  </vt:lpstr>
      <vt:lpstr>5. Remove Inconsistencies</vt:lpstr>
      <vt:lpstr>6. Checking for categorical data </vt:lpstr>
      <vt:lpstr>8. Standardizing the data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Artificial Intelligence</dc:title>
  <dc:creator>lenovo</dc:creator>
  <cp:lastModifiedBy>Dr. Wisal Hashim</cp:lastModifiedBy>
  <cp:revision>30</cp:revision>
  <dcterms:created xsi:type="dcterms:W3CDTF">2025-03-25T08:30:00Z</dcterms:created>
  <dcterms:modified xsi:type="dcterms:W3CDTF">2026-04-09T06:18:48Z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DCBAE29B5666442EBE14F6B7F9914713_13</vt:lpwstr>
  </property>
  <property fmtid="{D5CDD505-2E9C-101B-9397-08002B2CF9AE}" pid="3" name="KSOProductBuildVer">
    <vt:lpwstr>1033-12.2.0.23196</vt:lpwstr>
  </property>
</Properties>
</file>