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65" r:id="rId4"/>
    <p:sldId id="258" r:id="rId5"/>
    <p:sldId id="259" r:id="rId6"/>
    <p:sldId id="257" r:id="rId7"/>
    <p:sldId id="266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A* Search</a:t>
            </a:r>
            <a:endParaRPr lang="en-US" b="1" dirty="0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000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Lecture 5</a:t>
            </a:r>
            <a:endParaRPr lang="en-US" sz="4000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  <a:t>A* Search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0735" y="1565910"/>
            <a:ext cx="10515600" cy="4351338"/>
          </a:xfrm>
        </p:spPr>
        <p:txBody>
          <a:bodyPr>
            <a:normAutofit/>
          </a:bodyPr>
          <a:p>
            <a:pPr algn="just">
              <a:lnSpc>
                <a:spcPct val="150000"/>
              </a:lnSpc>
            </a:pPr>
            <a:r>
              <a:rPr lang="en-US" altLang="en-US"/>
              <a:t>A* algorithm is considered a heuristic search algorithm because it uses a heuristic function to guide its search toward the goal efficiently.</a:t>
            </a:r>
            <a:endParaRPr lang="en-US" altLang="en-US"/>
          </a:p>
          <a:p>
            <a:pPr algn="just">
              <a:lnSpc>
                <a:spcPct val="150000"/>
              </a:lnSpc>
            </a:pPr>
            <a:endParaRPr lang="en-US" altLang="en-US"/>
          </a:p>
          <a:p>
            <a:pPr algn="just">
              <a:lnSpc>
                <a:spcPct val="150000"/>
              </a:lnSpc>
            </a:pPr>
            <a:r>
              <a:rPr lang="en-US" altLang="en-US"/>
              <a:t>The A* algorithm is classified as an informed search method, relying on a heuristic function h(n) to estimate the cost from a given node n to the goal. </a:t>
            </a:r>
            <a:endParaRPr lang="en-US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Difinitions</a:t>
            </a:r>
            <a:endParaRPr 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880745" y="1478915"/>
            <a:ext cx="8051800" cy="42100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A* Search</a:t>
            </a:r>
            <a:endParaRPr 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pic>
        <p:nvPicPr>
          <p:cNvPr id="4" name="Content Placeholder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737235" y="1691005"/>
            <a:ext cx="7639050" cy="435165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</a:rPr>
              <a:t>Example 1:</a:t>
            </a:r>
            <a:endParaRPr lang="en-US" b="1">
              <a:gradFill>
                <a:gsLst>
                  <a:gs pos="0">
                    <a:srgbClr val="007BD3"/>
                  </a:gs>
                  <a:gs pos="100000">
                    <a:srgbClr val="034373"/>
                  </a:gs>
                </a:gsLst>
                <a:lin scaled="0"/>
              </a:gradFill>
            </a:endParaRPr>
          </a:p>
        </p:txBody>
      </p:sp>
      <p:pic>
        <p:nvPicPr>
          <p:cNvPr id="6" name="Content Placeholder 5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840105" y="1445895"/>
            <a:ext cx="10387330" cy="506793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  <a:t>Example 2:</a:t>
            </a:r>
            <a:endParaRPr lang="en-US"/>
          </a:p>
        </p:txBody>
      </p:sp>
      <p:pic>
        <p:nvPicPr>
          <p:cNvPr id="4" name="Content Placeholder 3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3597275" y="2684780"/>
            <a:ext cx="6343650" cy="3467100"/>
          </a:xfrm>
          <a:prstGeom prst="rect">
            <a:avLst/>
          </a:prstGeom>
        </p:spPr>
      </p:pic>
      <p:sp>
        <p:nvSpPr>
          <p:cNvPr id="5" name="Text Box 4"/>
          <p:cNvSpPr txBox="1"/>
          <p:nvPr/>
        </p:nvSpPr>
        <p:spPr>
          <a:xfrm>
            <a:off x="903605" y="1597660"/>
            <a:ext cx="8912860" cy="829945"/>
          </a:xfrm>
          <a:prstGeom prst="rect">
            <a:avLst/>
          </a:prstGeom>
        </p:spPr>
        <p:txBody>
          <a:bodyPr wrap="square">
            <a:spAutoFit/>
          </a:bodyPr>
          <a:p>
            <a:pPr algn="just" defTabSz="266700">
              <a:lnSpc>
                <a:spcPct val="150000"/>
              </a:lnSpc>
              <a:spcAft>
                <a:spcPts val="800"/>
              </a:spcAft>
            </a:pPr>
            <a:r>
              <a:rPr sz="1600" b="1">
                <a:latin typeface="Times New Roman" panose="02020603050405020304"/>
                <a:ea typeface="Calibri" panose="020F0502020204030204"/>
              </a:rPr>
              <a:t>Use A* Search (alphabetically) to find the path between </a:t>
            </a:r>
            <a:r>
              <a:rPr lang="en-US" sz="1600" b="1">
                <a:latin typeface="Times New Roman" panose="02020603050405020304"/>
                <a:ea typeface="Calibri" panose="020F0502020204030204"/>
              </a:rPr>
              <a:t>A</a:t>
            </a:r>
            <a:r>
              <a:rPr sz="1600" b="1">
                <a:latin typeface="Times New Roman" panose="02020603050405020304"/>
                <a:ea typeface="Calibri" panose="020F0502020204030204"/>
              </a:rPr>
              <a:t> and </a:t>
            </a:r>
            <a:r>
              <a:rPr lang="en-US" sz="1600" b="1">
                <a:latin typeface="Times New Roman" panose="02020603050405020304"/>
                <a:ea typeface="Calibri" panose="020F0502020204030204"/>
              </a:rPr>
              <a:t>H</a:t>
            </a:r>
            <a:r>
              <a:rPr sz="1600" b="1">
                <a:latin typeface="Times New Roman" panose="02020603050405020304"/>
                <a:ea typeface="Calibri" panose="020F0502020204030204"/>
              </a:rPr>
              <a:t> for the following search space and H</a:t>
            </a:r>
            <a:r>
              <a:rPr lang="en-US" sz="1600" b="1">
                <a:latin typeface="Times New Roman" panose="02020603050405020304"/>
                <a:ea typeface="Calibri" panose="020F0502020204030204"/>
              </a:rPr>
              <a:t>euristics</a:t>
            </a:r>
            <a:r>
              <a:rPr sz="1600" b="1">
                <a:latin typeface="Times New Roman" panose="02020603050405020304"/>
                <a:ea typeface="Calibri" panose="020F0502020204030204"/>
              </a:rPr>
              <a:t>_cost</a:t>
            </a:r>
            <a:r>
              <a:rPr lang="en-US" sz="1600" b="1">
                <a:latin typeface="Times New Roman" panose="02020603050405020304"/>
                <a:ea typeface="Calibri" panose="020F0502020204030204"/>
              </a:rPr>
              <a:t>:</a:t>
            </a:r>
            <a:r>
              <a:rPr sz="1600" b="1">
                <a:latin typeface="Times New Roman" panose="02020603050405020304"/>
                <a:ea typeface="Calibri" panose="020F0502020204030204"/>
              </a:rPr>
              <a:t>                       </a:t>
            </a:r>
            <a:endParaRPr sz="1600" b="1">
              <a:latin typeface="Times New Roman" panose="02020603050405020304"/>
              <a:ea typeface="Calibri" panose="020F0502020204030204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 b="1">
                <a:gradFill>
                  <a:gsLst>
                    <a:gs pos="0">
                      <a:srgbClr val="007BD3"/>
                    </a:gs>
                    <a:gs pos="100000">
                      <a:srgbClr val="034373"/>
                    </a:gs>
                  </a:gsLst>
                  <a:lin scaled="0"/>
                </a:gradFill>
                <a:sym typeface="+mn-ea"/>
              </a:rPr>
              <a:t>Example 3:</a:t>
            </a:r>
            <a:endParaRPr lang="en-US"/>
          </a:p>
        </p:txBody>
      </p:sp>
      <p:sp>
        <p:nvSpPr>
          <p:cNvPr id="5" name="Text Box 4"/>
          <p:cNvSpPr txBox="1"/>
          <p:nvPr/>
        </p:nvSpPr>
        <p:spPr>
          <a:xfrm>
            <a:off x="982980" y="1832610"/>
            <a:ext cx="922464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just">
              <a:lnSpc>
                <a:spcPct val="150000"/>
              </a:lnSpc>
            </a:pPr>
            <a:r>
              <a:rPr sz="1600" b="1">
                <a:latin typeface="Times New Roman" panose="02020603050405020304"/>
                <a:ea typeface="Calibri" panose="020F0502020204030204"/>
                <a:sym typeface="+mn-ea"/>
              </a:rPr>
              <a:t>Use A* Search (alphabetically) to find the path between </a:t>
            </a:r>
            <a:r>
              <a:rPr lang="en-US" sz="1600" b="1">
                <a:latin typeface="Times New Roman" panose="02020603050405020304"/>
                <a:ea typeface="Calibri" panose="020F0502020204030204"/>
                <a:sym typeface="+mn-ea"/>
              </a:rPr>
              <a:t>S</a:t>
            </a:r>
            <a:r>
              <a:rPr sz="1600" b="1">
                <a:latin typeface="Times New Roman" panose="02020603050405020304"/>
                <a:ea typeface="Calibri" panose="020F0502020204030204"/>
                <a:sym typeface="+mn-ea"/>
              </a:rPr>
              <a:t> and </a:t>
            </a:r>
            <a:r>
              <a:rPr lang="en-US" sz="1600" b="1">
                <a:latin typeface="Times New Roman" panose="02020603050405020304"/>
                <a:ea typeface="Calibri" panose="020F0502020204030204"/>
                <a:sym typeface="+mn-ea"/>
              </a:rPr>
              <a:t>G</a:t>
            </a:r>
            <a:r>
              <a:rPr sz="1600" b="1">
                <a:latin typeface="Times New Roman" panose="02020603050405020304"/>
                <a:ea typeface="Calibri" panose="020F0502020204030204"/>
                <a:sym typeface="+mn-ea"/>
              </a:rPr>
              <a:t> for the following search space and H</a:t>
            </a:r>
            <a:r>
              <a:rPr lang="en-US" sz="1600" b="1">
                <a:latin typeface="Times New Roman" panose="02020603050405020304"/>
                <a:ea typeface="Calibri" panose="020F0502020204030204"/>
                <a:sym typeface="+mn-ea"/>
              </a:rPr>
              <a:t>euristics</a:t>
            </a:r>
            <a:r>
              <a:rPr sz="1600" b="1">
                <a:latin typeface="Times New Roman" panose="02020603050405020304"/>
                <a:ea typeface="Calibri" panose="020F0502020204030204"/>
                <a:sym typeface="+mn-ea"/>
              </a:rPr>
              <a:t>_cost</a:t>
            </a:r>
            <a:r>
              <a:rPr lang="en-US" sz="1600" b="1">
                <a:latin typeface="Times New Roman" panose="02020603050405020304"/>
                <a:ea typeface="Calibri" panose="020F0502020204030204"/>
                <a:sym typeface="+mn-ea"/>
              </a:rPr>
              <a:t>:</a:t>
            </a:r>
            <a:r>
              <a:rPr sz="1600" b="1">
                <a:latin typeface="Times New Roman" panose="02020603050405020304"/>
                <a:ea typeface="Calibri" panose="020F0502020204030204"/>
                <a:sym typeface="+mn-ea"/>
              </a:rPr>
              <a:t>   </a:t>
            </a:r>
            <a:endParaRPr lang="en-US" sz="1600" b="1">
              <a:latin typeface="Times New Roman" panose="02020603050405020304"/>
              <a:ea typeface="Calibri" panose="020F0502020204030204"/>
              <a:sym typeface="+mn-ea"/>
            </a:endParaRPr>
          </a:p>
        </p:txBody>
      </p:sp>
      <p:pic>
        <p:nvPicPr>
          <p:cNvPr id="7" name="Content Placeholder 6"/>
          <p:cNvPicPr>
            <a:picLocks noChangeAspect="1"/>
          </p:cNvPicPr>
          <p:nvPr>
            <p:ph idx="1"/>
          </p:nvPr>
        </p:nvPicPr>
        <p:blipFill>
          <a:blip r:embed="rId1"/>
          <a:stretch>
            <a:fillRect/>
          </a:stretch>
        </p:blipFill>
        <p:spPr>
          <a:xfrm>
            <a:off x="3940175" y="2593975"/>
            <a:ext cx="7019925" cy="38290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626</Words>
  <Application>WPS Presentation</Application>
  <PresentationFormat>Widescreen</PresentationFormat>
  <Paragraphs>24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7" baseType="lpstr">
      <vt:lpstr>Arial</vt:lpstr>
      <vt:lpstr>SimSun</vt:lpstr>
      <vt:lpstr>Wingdings</vt:lpstr>
      <vt:lpstr>Calibri Light</vt:lpstr>
      <vt:lpstr>Calibri</vt:lpstr>
      <vt:lpstr>Microsoft YaHei</vt:lpstr>
      <vt:lpstr>Arial Unicode MS</vt:lpstr>
      <vt:lpstr>Times New Roman</vt:lpstr>
      <vt:lpstr>Calibri</vt:lpstr>
      <vt:lpstr>Office Theme</vt:lpstr>
      <vt:lpstr>A* Search</vt:lpstr>
      <vt:lpstr>PowerPoint 演示文稿</vt:lpstr>
      <vt:lpstr>Difinitions</vt:lpstr>
      <vt:lpstr>A* Search</vt:lpstr>
      <vt:lpstr>A* Search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A* Search</dc:title>
  <dc:creator>lenovo</dc:creator>
  <cp:lastModifiedBy>Dr. Wisal Hashim</cp:lastModifiedBy>
  <cp:revision>11</cp:revision>
  <dcterms:created xsi:type="dcterms:W3CDTF">2024-10-28T15:44:00Z</dcterms:created>
  <dcterms:modified xsi:type="dcterms:W3CDTF">2025-10-21T08:59:00Z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AE7D18EDC6AF4965B9C15390FEFA3769_12</vt:lpwstr>
  </property>
  <property fmtid="{D5CDD505-2E9C-101B-9397-08002B2CF9AE}" pid="3" name="KSOProductBuildVer">
    <vt:lpwstr>1033-12.2.0.23131</vt:lpwstr>
  </property>
</Properties>
</file>