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Python Programming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Lecture 9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665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00175" y="1115060"/>
            <a:ext cx="8477250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35" y="2550160"/>
            <a:ext cx="8617585" cy="40982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Multiple Lines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1436370"/>
            <a:ext cx="10515600" cy="4351338"/>
          </a:xfrm>
        </p:spPr>
        <p:txBody>
          <a:bodyPr/>
          <a:p>
            <a:r>
              <a:rPr lang="en-US" altLang="en-US"/>
              <a:t>You can plot as many lines as you like by simply adding more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plot()</a:t>
            </a:r>
            <a:r>
              <a:rPr lang="en-US" altLang="en-US"/>
              <a:t> functions.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050" y="2899410"/>
            <a:ext cx="3477895" cy="2811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357120"/>
            <a:ext cx="6764655" cy="3896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360"/>
            <a:ext cx="10515600" cy="1325563"/>
          </a:xfrm>
        </p:spPr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Labels and Title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40"/>
            <a:ext cx="10515600" cy="4351338"/>
          </a:xfrm>
        </p:spPr>
        <p:txBody>
          <a:bodyPr/>
          <a:p>
            <a:r>
              <a:rPr lang="en-US" altLang="en-US"/>
              <a:t>You can use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xlabel()</a:t>
            </a:r>
            <a:r>
              <a:rPr lang="en-US" altLang="en-US"/>
              <a:t> and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ylabel()</a:t>
            </a:r>
            <a:r>
              <a:rPr lang="en-US" altLang="en-US"/>
              <a:t> functions to set a label for the x- and y-axis.</a:t>
            </a:r>
            <a:endParaRPr lang="en-US" altLang="en-US"/>
          </a:p>
          <a:p>
            <a:r>
              <a:rPr lang="en-US" altLang="en-US"/>
              <a:t>You can use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title()</a:t>
            </a:r>
            <a:r>
              <a:rPr lang="en-US" altLang="en-US"/>
              <a:t> function to set a title for the plot.</a:t>
            </a:r>
            <a:endParaRPr lang="en-US" altLang="en-US"/>
          </a:p>
          <a:p>
            <a:r>
              <a:rPr lang="en-US" altLang="en-US"/>
              <a:t>You can use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loc</a:t>
            </a:r>
            <a:r>
              <a:rPr lang="en-US" altLang="en-US"/>
              <a:t> parameter in title() to position the title.</a:t>
            </a:r>
            <a:endParaRPr lang="en-US" altLang="en-US"/>
          </a:p>
          <a:p>
            <a:r>
              <a:rPr lang="en-US" altLang="en-US"/>
              <a:t>Legal values are: 'left', 'right', and 'center'. Default value is 'center'.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3445" y="1635125"/>
            <a:ext cx="5381625" cy="267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310" y="1164590"/>
            <a:ext cx="5542915" cy="47961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Adding Grid Lines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/>
          <a:p>
            <a:r>
              <a:rPr lang="en-US" altLang="en-US"/>
              <a:t>You can use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grid() </a:t>
            </a:r>
            <a:r>
              <a:rPr lang="en-US" altLang="en-US"/>
              <a:t>function to add grid lines to the plot.</a:t>
            </a:r>
            <a:endParaRPr lang="en-US" altLang="en-US"/>
          </a:p>
          <a:p>
            <a:r>
              <a:rPr lang="en-US" altLang="en-US"/>
              <a:t>You can use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axis</a:t>
            </a:r>
            <a:r>
              <a:rPr lang="en-US" altLang="en-US"/>
              <a:t> parameter in the grid() function to specify which grid lines to display.</a:t>
            </a:r>
            <a:endParaRPr lang="en-US" altLang="en-US"/>
          </a:p>
          <a:p>
            <a:r>
              <a:rPr lang="en-US" altLang="en-US"/>
              <a:t>Legal values are: 'x', 'y', and 'both'. Default value is 'both'.</a:t>
            </a:r>
            <a:endParaRPr lang="en-US" altLang="en-US"/>
          </a:p>
          <a:p>
            <a:r>
              <a:rPr lang="en-US" altLang="en-US"/>
              <a:t>You can also set the line properties of the grid, like this: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grid(color = 'color', linestyle = 'linestyle', linewidth = number)</a:t>
            </a: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7795" y="728980"/>
            <a:ext cx="5243830" cy="541718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8300"/>
            <a:ext cx="5219700" cy="2990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accent1">
                    <a:lumMod val="75000"/>
                  </a:schemeClr>
                </a:solidFill>
              </a:rPr>
              <a:t>Display Multiple Plots</a:t>
            </a:r>
            <a:endParaRPr lang="en-US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5219065"/>
          </a:xfrm>
        </p:spPr>
        <p:txBody>
          <a:bodyPr>
            <a:normAutofit lnSpcReduction="10000"/>
          </a:bodyPr>
          <a:p>
            <a:r>
              <a:rPr lang="en-US" altLang="en-US"/>
              <a:t>With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subplot() </a:t>
            </a:r>
            <a:r>
              <a:rPr lang="en-US" altLang="en-US"/>
              <a:t>function you can draw multiple plots in one figure</a:t>
            </a:r>
            <a:endParaRPr lang="en-US" altLang="en-US"/>
          </a:p>
          <a:p>
            <a:r>
              <a:rPr lang="en-US" altLang="en-US"/>
              <a:t>This function takes three arguments that describes the layout of the figure.</a:t>
            </a:r>
            <a:endParaRPr lang="en-US" altLang="en-US"/>
          </a:p>
          <a:p>
            <a:r>
              <a:rPr lang="en-US" altLang="en-US"/>
              <a:t>The layout is organized in rows and columns, which are represented by the first and second argument.</a:t>
            </a:r>
            <a:endParaRPr lang="en-US" altLang="en-US"/>
          </a:p>
          <a:p>
            <a:r>
              <a:rPr lang="en-US" altLang="en-US"/>
              <a:t>The third argument represents the index of the current plot.</a:t>
            </a:r>
            <a:endParaRPr lang="en-US" altLang="en-US"/>
          </a:p>
          <a:p>
            <a:r>
              <a:rPr lang="en-US" altLang="en-US"/>
              <a:t>You can draw as many plots you like on one figure, just descibe the number of rows, columns, and the index of the plot.</a:t>
            </a:r>
            <a:endParaRPr lang="en-US" altLang="en-US"/>
          </a:p>
          <a:p>
            <a:r>
              <a:rPr lang="en-US" altLang="en-US"/>
              <a:t>You can add a title to each plot with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title()</a:t>
            </a:r>
            <a:r>
              <a:rPr lang="en-US" altLang="en-US"/>
              <a:t> function.</a:t>
            </a:r>
            <a:endParaRPr lang="en-US" altLang="en-US"/>
          </a:p>
          <a:p>
            <a:r>
              <a:rPr lang="en-US" altLang="en-US"/>
              <a:t>You can add a title to the entire figure with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suptitle()</a:t>
            </a:r>
            <a:r>
              <a:rPr lang="en-US" altLang="en-US"/>
              <a:t> function.</a:t>
            </a: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3290" y="1325880"/>
            <a:ext cx="3448050" cy="4324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35" y="1096645"/>
            <a:ext cx="5728335" cy="4937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3255" y="227965"/>
            <a:ext cx="3219450" cy="6260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90" y="227965"/>
            <a:ext cx="7278370" cy="64001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accent1">
                    <a:lumMod val="75000"/>
                  </a:schemeClr>
                </a:solidFill>
              </a:rPr>
              <a:t>Creating Scatter Plots</a:t>
            </a:r>
            <a:endParaRPr lang="en-US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/>
          <a:p>
            <a:pPr algn="just"/>
            <a:r>
              <a:rPr lang="en-US" altLang="en-US"/>
              <a:t>you can use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scatter()</a:t>
            </a:r>
            <a:r>
              <a:rPr lang="en-US" altLang="en-US"/>
              <a:t> function to draw a scatter plot.</a:t>
            </a:r>
            <a:endParaRPr lang="en-US" altLang="en-US"/>
          </a:p>
          <a:p>
            <a:pPr algn="just"/>
            <a:r>
              <a:rPr lang="en-US" altLang="en-US"/>
              <a:t>This function plots one dot for each observation. It needs two arrays of the same length, one for the values of the x-axis, and one for values on the y-axis.</a:t>
            </a:r>
            <a:endParaRPr lang="en-US" altLang="en-US"/>
          </a:p>
          <a:p>
            <a:pPr algn="just"/>
            <a:r>
              <a:rPr lang="en-US" altLang="en-US"/>
              <a:t>You can change the size of the dots with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s </a:t>
            </a:r>
            <a:r>
              <a:rPr lang="en-US" altLang="en-US"/>
              <a:t>argument.</a:t>
            </a:r>
            <a:endParaRPr lang="en-US" altLang="en-US"/>
          </a:p>
          <a:p>
            <a:pPr algn="just"/>
            <a:r>
              <a:rPr lang="en-US" altLang="en-US"/>
              <a:t>You can adjust the transparency of the dots with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alpha </a:t>
            </a:r>
            <a:r>
              <a:rPr lang="en-US" altLang="en-US"/>
              <a:t>argument.</a:t>
            </a:r>
            <a:endParaRPr lang="en-US" altLang="en-US"/>
          </a:p>
          <a:p>
            <a:pPr marL="0" indent="0" algn="just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Matplotlib Library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915"/>
            <a:ext cx="10515600" cy="4760595"/>
          </a:xfrm>
        </p:spPr>
        <p:txBody>
          <a:bodyPr/>
          <a:p>
            <a:r>
              <a:rPr lang="en-US" altLang="en-US"/>
              <a:t>Matplotlib is a low level graph plotting library in python that serves as a visualization utility.</a:t>
            </a:r>
            <a:endParaRPr lang="en-US" altLang="en-US"/>
          </a:p>
          <a:p>
            <a:r>
              <a:rPr lang="en-US" altLang="en-US"/>
              <a:t>To import this library and checking Matplotlib version, we used: </a:t>
            </a:r>
            <a:endParaRPr lang="en-US" altLang="en-US"/>
          </a:p>
          <a:p>
            <a:pPr marL="0" indent="0">
              <a:buNone/>
            </a:pP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import matplotlib</a:t>
            </a: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print(matplotlib.__version__)</a:t>
            </a: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en-US"/>
              <a:t>Most of the Matplotlib utilities lies under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pyplot</a:t>
            </a:r>
            <a:r>
              <a:rPr lang="en-US" altLang="en-US"/>
              <a:t> submodule, and we calling these utilities using:</a:t>
            </a:r>
            <a:endParaRPr lang="en-US" altLang="en-US"/>
          </a:p>
          <a:p>
            <a:pPr marL="0" indent="0">
              <a:buNone/>
            </a:pP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from matplotlib.pyplot import*</a:t>
            </a: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325563"/>
          </a:xfrm>
        </p:spPr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8050" y="1387475"/>
            <a:ext cx="5696585" cy="3665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0" y="1478280"/>
            <a:ext cx="5175250" cy="35750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 b="1">
                <a:solidFill>
                  <a:schemeClr val="accent1">
                    <a:lumMod val="75000"/>
                  </a:schemeClr>
                </a:solidFill>
              </a:rPr>
              <a:t>Creating Bars</a:t>
            </a:r>
            <a:endParaRPr lang="en-US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165"/>
            <a:ext cx="10515600" cy="5049520"/>
          </a:xfrm>
        </p:spPr>
        <p:txBody>
          <a:bodyPr>
            <a:normAutofit fontScale="90000"/>
          </a:bodyPr>
          <a:p>
            <a:pPr algn="just"/>
            <a:r>
              <a:rPr lang="en-US" altLang="en-US"/>
              <a:t>You can use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bar()</a:t>
            </a:r>
            <a:r>
              <a:rPr lang="en-US" altLang="en-US"/>
              <a:t> function to draw bar graphs.</a:t>
            </a:r>
            <a:endParaRPr lang="en-US" altLang="en-US"/>
          </a:p>
          <a:p>
            <a:pPr algn="just"/>
            <a:r>
              <a:rPr lang="en-US" altLang="en-US"/>
              <a:t>This function takes arguments that describes the layout of the bars.</a:t>
            </a:r>
            <a:endParaRPr lang="en-US" altLang="en-US"/>
          </a:p>
          <a:p>
            <a:pPr algn="just"/>
            <a:r>
              <a:rPr lang="en-US" altLang="en-US"/>
              <a:t>The categories and their values represented by the first and second argument as arrays.</a:t>
            </a:r>
            <a:endParaRPr lang="en-US" altLang="en-US"/>
          </a:p>
          <a:p>
            <a:pPr algn="just"/>
            <a:r>
              <a:rPr lang="en-US" altLang="en-US"/>
              <a:t>If you want the bars to be displayed horizontally instead of vertically, use 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barh()</a:t>
            </a:r>
            <a:r>
              <a:rPr lang="en-US" altLang="en-US"/>
              <a:t> function.</a:t>
            </a:r>
            <a:endParaRPr lang="en-US" altLang="en-US"/>
          </a:p>
          <a:p>
            <a:pPr algn="just"/>
            <a:r>
              <a:rPr lang="en-US" altLang="en-US"/>
              <a:t>he bar() and barh() take the keyword argument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color</a:t>
            </a:r>
            <a:r>
              <a:rPr lang="en-US" altLang="en-US"/>
              <a:t> to set the color of the bars.</a:t>
            </a:r>
            <a:endParaRPr lang="en-US" altLang="en-US"/>
          </a:p>
          <a:p>
            <a:pPr algn="just"/>
            <a:r>
              <a:rPr lang="en-US" altLang="en-US"/>
              <a:t>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bar() </a:t>
            </a:r>
            <a:r>
              <a:rPr lang="en-US" altLang="en-US"/>
              <a:t>takes the keyword argument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width</a:t>
            </a:r>
            <a:r>
              <a:rPr lang="en-US" altLang="en-US"/>
              <a:t> to set the width of the bars.</a:t>
            </a:r>
            <a:endParaRPr lang="en-US" altLang="en-US"/>
          </a:p>
          <a:p>
            <a:pPr algn="just"/>
            <a:r>
              <a:rPr lang="en-US" altLang="en-US"/>
              <a:t>The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barh()</a:t>
            </a:r>
            <a:r>
              <a:rPr lang="en-US" altLang="en-US"/>
              <a:t> takes the keyword argument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height</a:t>
            </a:r>
            <a:r>
              <a:rPr lang="en-US" altLang="en-US"/>
              <a:t> to set the height of the bars.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325563"/>
          </a:xfrm>
        </p:spPr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7100" y="1352550"/>
            <a:ext cx="641032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894965"/>
            <a:ext cx="6404610" cy="400621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Example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0920" y="1240155"/>
            <a:ext cx="5253355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" y="2851150"/>
            <a:ext cx="7832090" cy="36918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"/>
            <a:ext cx="10515600" cy="1325563"/>
          </a:xfrm>
        </p:spPr>
        <p:txBody>
          <a:bodyPr/>
          <a:p>
            <a:r>
              <a:rPr lang="en-US" altLang="en-US" b="1">
                <a:solidFill>
                  <a:schemeClr val="accent1">
                    <a:lumMod val="75000"/>
                  </a:schemeClr>
                </a:solidFill>
              </a:rPr>
              <a:t>Creating </a:t>
            </a:r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Pie Charts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905" y="1253490"/>
            <a:ext cx="10515600" cy="5557520"/>
          </a:xfrm>
        </p:spPr>
        <p:txBody>
          <a:bodyPr>
            <a:normAutofit lnSpcReduction="20000"/>
          </a:bodyPr>
          <a:p>
            <a:r>
              <a:rPr lang="en-US" altLang="en-US"/>
              <a:t> You can use the </a:t>
            </a:r>
            <a:r>
              <a:rPr lang="en-US" altLang="en-US" b="1">
                <a:solidFill>
                  <a:srgbClr val="00B050"/>
                </a:solidFill>
              </a:rPr>
              <a:t>pie()</a:t>
            </a:r>
            <a:r>
              <a:rPr lang="en-US" altLang="en-US"/>
              <a:t> function to draw pie charts.</a:t>
            </a:r>
            <a:endParaRPr lang="en-US" altLang="en-US"/>
          </a:p>
          <a:p>
            <a:r>
              <a:rPr lang="en-US" altLang="en-US"/>
              <a:t>Add labels to the pie chart with the </a:t>
            </a:r>
            <a:r>
              <a:rPr lang="en-US" altLang="en-US" b="1">
                <a:solidFill>
                  <a:srgbClr val="00B050"/>
                </a:solidFill>
              </a:rPr>
              <a:t>labels</a:t>
            </a:r>
            <a:r>
              <a:rPr lang="en-US" altLang="en-US"/>
              <a:t> parameter, which must be an array with one label for each wedge.</a:t>
            </a:r>
            <a:endParaRPr lang="en-US" altLang="en-US"/>
          </a:p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Example: 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215" y="2952115"/>
            <a:ext cx="5819775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570" y="2141855"/>
            <a:ext cx="4623435" cy="46697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1150"/>
            <a:ext cx="10515600" cy="5652135"/>
          </a:xfrm>
        </p:spPr>
        <p:txBody>
          <a:bodyPr>
            <a:normAutofit fontScale="90000" lnSpcReduction="20000"/>
          </a:bodyPr>
          <a:p>
            <a:r>
              <a:rPr lang="en-US" altLang="en-US"/>
              <a:t>the default start angle is at the x-axis, </a:t>
            </a:r>
            <a:r>
              <a:rPr lang="en-US" altLang="en-US">
                <a:sym typeface="+mn-ea"/>
              </a:rPr>
              <a:t>and moves counterclockwise, </a:t>
            </a:r>
            <a:r>
              <a:rPr lang="en-US" altLang="en-US"/>
              <a:t>but you can change the start angle by specifying a </a:t>
            </a:r>
            <a:r>
              <a:rPr lang="en-US" altLang="en-US" b="1">
                <a:solidFill>
                  <a:srgbClr val="00B050"/>
                </a:solidFill>
              </a:rPr>
              <a:t>startangle</a:t>
            </a:r>
            <a:r>
              <a:rPr lang="en-US" altLang="en-US"/>
              <a:t> parameter.</a:t>
            </a:r>
            <a:endParaRPr lang="en-US" altLang="en-US"/>
          </a:p>
          <a:p>
            <a:r>
              <a:rPr lang="en-US" altLang="en-US"/>
              <a:t>The startangle parameter is defined with an angle in degrees, default angle is 0.</a:t>
            </a:r>
            <a:endParaRPr lang="en-US" altLang="en-US"/>
          </a:p>
          <a:p>
            <a:r>
              <a:rPr lang="en-US" altLang="en-US"/>
              <a:t>The </a:t>
            </a:r>
            <a:r>
              <a:rPr lang="en-US" altLang="en-US" b="1">
                <a:solidFill>
                  <a:srgbClr val="00B050"/>
                </a:solidFill>
              </a:rPr>
              <a:t>explode</a:t>
            </a:r>
            <a:r>
              <a:rPr lang="en-US" altLang="en-US"/>
              <a:t> parameter, if specified, and not None,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 must be an array with one value for each wedge.</a:t>
            </a:r>
            <a:endParaRPr lang="en-US" altLang="en-US"/>
          </a:p>
          <a:p>
            <a:r>
              <a:rPr lang="en-US" altLang="en-US"/>
              <a:t>Each value represents how far from the center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  each wedge is displayed.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To add a list of explanation for each wedge, use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 the </a:t>
            </a:r>
            <a:r>
              <a:rPr lang="en-US" altLang="en-US" b="1">
                <a:solidFill>
                  <a:srgbClr val="00B050"/>
                </a:solidFill>
              </a:rPr>
              <a:t>legend()</a:t>
            </a:r>
            <a:r>
              <a:rPr lang="en-US" altLang="en-US"/>
              <a:t> function.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With legend() function, you can use </a:t>
            </a:r>
            <a:r>
              <a:rPr lang="en-US" altLang="en-US" b="1">
                <a:solidFill>
                  <a:srgbClr val="00B050"/>
                </a:solidFill>
              </a:rPr>
              <a:t>title</a:t>
            </a:r>
            <a:r>
              <a:rPr lang="en-US" altLang="en-US" b="1">
                <a:solidFill>
                  <a:schemeClr val="tx1"/>
                </a:solidFill>
              </a:rPr>
              <a:t> and</a:t>
            </a:r>
            <a:r>
              <a:rPr lang="en-US" altLang="en-US" b="1">
                <a:solidFill>
                  <a:srgbClr val="00B050"/>
                </a:solidFill>
              </a:rPr>
              <a:t> loc</a:t>
            </a:r>
            <a:r>
              <a:rPr lang="en-US" altLang="en-US">
                <a:solidFill>
                  <a:schemeClr val="tx1"/>
                </a:solidFill>
              </a:rPr>
              <a:t>,</a:t>
            </a:r>
            <a:endParaRPr lang="en-US" altLang="en-US" b="1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en-US"/>
              <a:t>'best', 'upper right', 'upper left', 'lower left', 'lower right', 'right', 'center left', 'center right', 'lower center', 'upper center', 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'center' can used for the location of legend.</a:t>
            </a:r>
            <a:endParaRPr lang="en-US" altLang="en-US"/>
          </a:p>
          <a:p>
            <a:pPr marL="0" indent="0"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7850" y="2947035"/>
            <a:ext cx="3270250" cy="30162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109980"/>
            <a:ext cx="6503670" cy="204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20720"/>
            <a:ext cx="4790440" cy="34410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Creating Boxplot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6945" y="1462405"/>
            <a:ext cx="3915410" cy="1945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835" y="1252220"/>
            <a:ext cx="6316345" cy="4172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Plot function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55" y="1354455"/>
            <a:ext cx="10515600" cy="4351338"/>
          </a:xfrm>
        </p:spPr>
        <p:txBody>
          <a:bodyPr>
            <a:noAutofit/>
          </a:bodyPr>
          <a:p>
            <a:r>
              <a:rPr lang="en-US" altLang="en-US" sz="2300"/>
              <a:t>The plot() function is used to draw points (markers) in a diagram.</a:t>
            </a:r>
            <a:endParaRPr lang="en-US" altLang="en-US" sz="2300"/>
          </a:p>
          <a:p>
            <a:endParaRPr lang="en-US" altLang="en-US" sz="2300"/>
          </a:p>
          <a:p>
            <a:r>
              <a:rPr lang="en-US" altLang="en-US" sz="2300"/>
              <a:t>By default, the plot() function draws a line from point to point.</a:t>
            </a:r>
            <a:endParaRPr lang="en-US" altLang="en-US" sz="2300"/>
          </a:p>
          <a:p>
            <a:endParaRPr lang="en-US" altLang="en-US" sz="2300"/>
          </a:p>
          <a:p>
            <a:r>
              <a:rPr lang="en-US" altLang="en-US" sz="2300"/>
              <a:t>The function takes parameters for specifying points in the diagram.</a:t>
            </a:r>
            <a:endParaRPr lang="en-US" altLang="en-US" sz="2300"/>
          </a:p>
          <a:p>
            <a:endParaRPr lang="en-US" altLang="en-US" sz="2300"/>
          </a:p>
          <a:p>
            <a:r>
              <a:rPr lang="en-US" altLang="en-US" sz="2300"/>
              <a:t>Parameter 1 is an array containing the points on the x-axis.</a:t>
            </a:r>
            <a:endParaRPr lang="en-US" altLang="en-US" sz="2300"/>
          </a:p>
          <a:p>
            <a:endParaRPr lang="en-US" altLang="en-US" sz="2300"/>
          </a:p>
          <a:p>
            <a:r>
              <a:rPr lang="en-US" altLang="en-US" sz="2300"/>
              <a:t>Parameter 2 is an array containing the points on the y-axis.</a:t>
            </a:r>
            <a:endParaRPr lang="en-US" altLang="en-US" sz="2300"/>
          </a:p>
          <a:p>
            <a:endParaRPr lang="en-US" altLang="en-US" sz="2300"/>
          </a:p>
          <a:p>
            <a:r>
              <a:rPr lang="en-US" altLang="en-US" sz="2300"/>
              <a:t>If we need to plot a line from (1, 3) to (8, 10), we have to pass</a:t>
            </a:r>
            <a:r>
              <a:rPr lang="en-US" altLang="en-US" sz="23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 </a:t>
            </a:r>
            <a:r>
              <a:rPr lang="en-US" altLang="en-US" sz="2300" b="1">
                <a:solidFill>
                  <a:srgbClr val="FFC000"/>
                </a:solidFill>
              </a:rPr>
              <a:t>two arrays</a:t>
            </a:r>
            <a:r>
              <a:rPr lang="en-US" altLang="en-US" sz="2300">
                <a:solidFill>
                  <a:srgbClr val="FFC000"/>
                </a:solidFill>
              </a:rPr>
              <a:t> </a:t>
            </a:r>
            <a:r>
              <a:rPr lang="en-US" altLang="en-US" sz="2300"/>
              <a:t>[1, 8] and [3, 10] to the plot function.</a:t>
            </a:r>
            <a:endParaRPr lang="en-US" altLang="en-US"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5195" y="1571625"/>
            <a:ext cx="334327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60" y="311785"/>
            <a:ext cx="6810375" cy="6256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405" y="120015"/>
            <a:ext cx="10515600" cy="1325563"/>
          </a:xfrm>
        </p:spPr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Plotting Without Line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10" y="1397635"/>
            <a:ext cx="10515600" cy="4351338"/>
          </a:xfrm>
        </p:spPr>
        <p:txBody>
          <a:bodyPr>
            <a:normAutofit lnSpcReduction="10000"/>
          </a:bodyPr>
          <a:p>
            <a:r>
              <a:rPr lang="en-US" altLang="en-US"/>
              <a:t>To plot only the markers, you can use shortcut string notation parameter 'o', which means 'rings', or you can use any parameter you want such as *,+,.... using:</a:t>
            </a:r>
            <a:endParaRPr lang="en-US" altLang="en-US"/>
          </a:p>
          <a:p>
            <a:pPr marL="0" indent="0">
              <a:buNone/>
            </a:pP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plot(x,y,'*')</a:t>
            </a: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endParaRPr lang="en-US" altLang="en-US" b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en-US"/>
              <a:t>You can plot as many points as you like, just make sure you have the </a:t>
            </a:r>
            <a:r>
              <a:rPr lang="en-US" altLang="en-US" b="1">
                <a:solidFill>
                  <a:srgbClr val="FFC000"/>
                </a:solidFill>
              </a:rPr>
              <a:t>same number of points in both axis.</a:t>
            </a:r>
            <a:endParaRPr lang="en-US" altLang="en-US" b="1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en-US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0" indent="0">
              <a:buNone/>
            </a:pPr>
            <a:r>
              <a:rPr lang="en-US" altLang="en-US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Note: </a:t>
            </a:r>
            <a:r>
              <a:rPr lang="en-US" altLang="en-US"/>
              <a:t>If we do not specify the points on the x-axis, they will get the default values 0, 1, 2, 3 etc., depending on the length of the y-points.</a:t>
            </a: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705"/>
            <a:ext cx="10515600" cy="1325563"/>
          </a:xfrm>
        </p:spPr>
        <p:txBody>
          <a:bodyPr/>
          <a:p>
            <a:r>
              <a:rPr 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Example</a:t>
            </a:r>
            <a:endParaRPr 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294765"/>
            <a:ext cx="328612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" y="3244215"/>
            <a:ext cx="4071620" cy="2705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1294765"/>
            <a:ext cx="3219450" cy="141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45" y="3198495"/>
            <a:ext cx="4469130" cy="2898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850"/>
            <a:ext cx="10515600" cy="1325563"/>
          </a:xfrm>
        </p:spPr>
        <p:txBody>
          <a:bodyPr/>
          <a:p>
            <a:r>
              <a:rPr lang="en-US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Markers</a:t>
            </a:r>
            <a:endParaRPr lang="en-US" altLang="en-US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2730"/>
            <a:ext cx="10515600" cy="4351338"/>
          </a:xfrm>
        </p:spPr>
        <p:txBody>
          <a:bodyPr/>
          <a:p>
            <a:r>
              <a:rPr lang="en-US" altLang="en-US"/>
              <a:t>You can use the keyword argument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 marker</a:t>
            </a:r>
            <a:r>
              <a:rPr lang="en-US" altLang="en-US"/>
              <a:t> to emphasize each point with a specified marker.</a:t>
            </a:r>
            <a:endParaRPr lang="en-US" altLang="en-US"/>
          </a:p>
          <a:p>
            <a:r>
              <a:rPr lang="en-US" altLang="en-US"/>
              <a:t>You can also use a color with marker, such as </a:t>
            </a:r>
            <a:r>
              <a:rPr lang="en-US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‘*:r’</a:t>
            </a:r>
            <a:r>
              <a:rPr lang="en-US" altLang="en-US" b="1">
                <a:solidFill>
                  <a:schemeClr val="tx1"/>
                </a:solidFill>
              </a:rPr>
              <a:t>, where r is for red color</a:t>
            </a:r>
            <a:endParaRPr lang="en-US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tx1"/>
                </a:solidFill>
              </a:rPr>
              <a:t>Example:</a:t>
            </a:r>
            <a:endParaRPr lang="en-US" alt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b="1">
                <a:solidFill>
                  <a:schemeClr val="tx1"/>
                </a:solidFill>
              </a:rPr>
              <a:t> </a:t>
            </a:r>
            <a:endParaRPr lang="en-US" altLang="en-US" b="1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285" y="4044950"/>
            <a:ext cx="3352800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480" y="2948305"/>
            <a:ext cx="5500370" cy="3633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7020" y="184150"/>
            <a:ext cx="6925310" cy="6673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9620" y="565785"/>
            <a:ext cx="4215765" cy="2375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" y="2940685"/>
            <a:ext cx="4215765" cy="376301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280660" y="1133475"/>
            <a:ext cx="6737350" cy="52635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r>
              <a:rPr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You can use the keyword argument </a:t>
            </a:r>
            <a:r>
              <a:rPr sz="2000" b="1" i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nsolas" panose="020B0609020204030204"/>
                <a:ea typeface="Consolas" panose="020B0609020204030204"/>
              </a:rPr>
              <a:t>markersize</a:t>
            </a:r>
            <a:r>
              <a:rPr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 or the shorter version, </a:t>
            </a:r>
            <a:r>
              <a:rPr sz="2000" b="1" i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Consolas" panose="020B0609020204030204"/>
                <a:ea typeface="Consolas" panose="020B0609020204030204"/>
              </a:rPr>
              <a:t>ms</a:t>
            </a:r>
            <a:r>
              <a:rPr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 to set the size of the markers</a:t>
            </a:r>
            <a:r>
              <a:rPr 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.</a:t>
            </a:r>
            <a:endParaRPr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endParaRPr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You can use the keyword argument </a:t>
            </a:r>
            <a:r>
              <a:rPr lang="en-US" altLang="en-US" sz="2000" b="1" i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Verdana" panose="020B0604030504040204"/>
                <a:ea typeface="Verdana" panose="020B0604030504040204"/>
              </a:rPr>
              <a:t>markeredgecolor</a:t>
            </a:r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 or the shorter </a:t>
            </a:r>
            <a:r>
              <a:rPr lang="en-US" altLang="en-US" sz="2000" b="1" i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Verdana" panose="020B0604030504040204"/>
                <a:ea typeface="Verdana" panose="020B0604030504040204"/>
              </a:rPr>
              <a:t>mec</a:t>
            </a:r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 to set the color of the edge of the markers.</a:t>
            </a:r>
            <a:endParaRPr lang="en-US" altLang="en-US"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endParaRPr lang="en-US" altLang="en-US"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You can use the keyword argument </a:t>
            </a:r>
            <a:r>
              <a:rPr lang="en-US" altLang="en-US" sz="2000" b="1" i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Verdana" panose="020B0604030504040204"/>
                <a:ea typeface="Verdana" panose="020B0604030504040204"/>
              </a:rPr>
              <a:t>markerfacecolor</a:t>
            </a:r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 or the shorter </a:t>
            </a:r>
            <a:r>
              <a:rPr lang="en-US" altLang="en-US" sz="2000" b="1" i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Verdana" panose="020B0604030504040204"/>
                <a:ea typeface="Verdana" panose="020B0604030504040204"/>
              </a:rPr>
              <a:t>mfc</a:t>
            </a:r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 to set the color inside the edge of the markers.</a:t>
            </a:r>
            <a:endParaRPr lang="en-US" altLang="en-US"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endParaRPr lang="en-US" altLang="en-US"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You can use the keyword argument </a:t>
            </a:r>
            <a:r>
              <a:rPr lang="en-US" altLang="en-US" sz="2000" b="1" i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Verdana" panose="020B0604030504040204"/>
                <a:ea typeface="Verdana" panose="020B0604030504040204"/>
              </a:rPr>
              <a:t>linewidth</a:t>
            </a:r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 or the shorter </a:t>
            </a:r>
            <a:r>
              <a:rPr lang="en-US" altLang="en-US" sz="2000" b="1" i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Verdana" panose="020B0604030504040204"/>
                <a:ea typeface="Verdana" panose="020B0604030504040204"/>
              </a:rPr>
              <a:t>lw </a:t>
            </a:r>
            <a:r>
              <a:rPr lang="en-US" altLang="en-US" sz="2000" b="0" i="0">
                <a:solidFill>
                  <a:srgbClr val="000000"/>
                </a:solidFill>
                <a:latin typeface="Verdana" panose="020B0604030504040204"/>
                <a:ea typeface="Verdana" panose="020B0604030504040204"/>
              </a:rPr>
              <a:t>to change the width of the line.</a:t>
            </a:r>
            <a:endParaRPr lang="en-US" altLang="en-US"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endParaRPr lang="en-US" altLang="en-US"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endParaRPr lang="en-US" altLang="en-US"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  <a:p>
            <a:pPr marL="0" indent="0" algn="just"/>
            <a:endParaRPr lang="en-US" altLang="en-US" sz="2000" b="0" i="0">
              <a:solidFill>
                <a:srgbClr val="000000"/>
              </a:solidFill>
              <a:latin typeface="Verdana" panose="020B0604030504040204"/>
              <a:ea typeface="Verdana" panose="020B060403050404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5097</Words>
  <Application>WPS Presentation</Application>
  <PresentationFormat>Widescreen</PresentationFormat>
  <Paragraphs>153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SimSun</vt:lpstr>
      <vt:lpstr>Wingdings</vt:lpstr>
      <vt:lpstr>Verdana</vt:lpstr>
      <vt:lpstr>Consolas</vt:lpstr>
      <vt:lpstr>Calibri Light</vt:lpstr>
      <vt:lpstr>Calibri</vt:lpstr>
      <vt:lpstr>Microsoft YaHei</vt:lpstr>
      <vt:lpstr>Arial Unicode MS</vt:lpstr>
      <vt:lpstr>Office Theme</vt:lpstr>
      <vt:lpstr>Python Programming Language</vt:lpstr>
      <vt:lpstr>Matplotlib Library</vt:lpstr>
      <vt:lpstr>Plot function</vt:lpstr>
      <vt:lpstr>Example</vt:lpstr>
      <vt:lpstr>Plotting Without Line</vt:lpstr>
      <vt:lpstr>Example</vt:lpstr>
      <vt:lpstr>Markers</vt:lpstr>
      <vt:lpstr>PowerPoint 演示文稿</vt:lpstr>
      <vt:lpstr>PowerPoint 演示文稿</vt:lpstr>
      <vt:lpstr>Example</vt:lpstr>
      <vt:lpstr>Multiple Lines</vt:lpstr>
      <vt:lpstr>Labels and Title</vt:lpstr>
      <vt:lpstr>Example</vt:lpstr>
      <vt:lpstr>Adding Grid Lines</vt:lpstr>
      <vt:lpstr>Example</vt:lpstr>
      <vt:lpstr>Display Multiple Plots</vt:lpstr>
      <vt:lpstr>Example</vt:lpstr>
      <vt:lpstr>PowerPoint 演示文稿</vt:lpstr>
      <vt:lpstr>Creating Scatter Plots</vt:lpstr>
      <vt:lpstr>Example</vt:lpstr>
      <vt:lpstr>Creating Bars</vt:lpstr>
      <vt:lpstr>Example</vt:lpstr>
      <vt:lpstr>Example</vt:lpstr>
      <vt:lpstr>Creating Pie Charts</vt:lpstr>
      <vt:lpstr>PowerPoint 演示文稿</vt:lpstr>
      <vt:lpstr>Example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Programming Language</dc:title>
  <dc:creator>lenovo</dc:creator>
  <cp:lastModifiedBy>Dr. Wisal Hashim</cp:lastModifiedBy>
  <cp:revision>38</cp:revision>
  <dcterms:created xsi:type="dcterms:W3CDTF">2024-11-20T10:36:00Z</dcterms:created>
  <dcterms:modified xsi:type="dcterms:W3CDTF">2024-12-29T18:05:55Z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FB20743C30E04B91AA74F4BDDC7FD79A_12</vt:lpwstr>
  </property>
  <property fmtid="{D5CDD505-2E9C-101B-9397-08002B2CF9AE}" pid="3" name="KSOProductBuildVer">
    <vt:lpwstr>1033-12.2.0.19307</vt:lpwstr>
  </property>
</Properties>
</file>