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2" r:id="rId4"/>
    <p:sldId id="257" r:id="rId5"/>
    <p:sldId id="261" r:id="rId6"/>
    <p:sldId id="264" r:id="rId7"/>
    <p:sldId id="258" r:id="rId8"/>
    <p:sldId id="259" r:id="rId9"/>
    <p:sldId id="260" r:id="rId10"/>
    <p:sldId id="262" r:id="rId11"/>
    <p:sldId id="263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Python Programming Language</a:t>
            </a:r>
            <a:endParaRPr lang="en-US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Lecture 8</a:t>
            </a:r>
            <a:endParaRPr lang="en-US" sz="36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Comparision Operators and Value Testing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39165" y="1691005"/>
            <a:ext cx="3569970" cy="181292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891540" y="3704590"/>
            <a:ext cx="6096000" cy="27482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sz="2400" b="1">
                <a:solidFill>
                  <a:srgbClr val="FF0000"/>
                </a:solidFill>
                <a:sym typeface="+mn-ea"/>
              </a:rPr>
              <a:t>The result of Run:</a:t>
            </a:r>
            <a:endParaRPr lang="en-US" sz="2400" b="1">
              <a:solidFill>
                <a:srgbClr val="FF0000"/>
              </a:solidFill>
              <a:sym typeface="+mn-ea"/>
            </a:endParaRPr>
          </a:p>
          <a:p>
            <a:endParaRPr lang="en-US" sz="2400"/>
          </a:p>
          <a:p>
            <a:r>
              <a:rPr lang="en-US" sz="2400"/>
              <a:t>[ True  True False]</a:t>
            </a:r>
            <a:endParaRPr lang="en-US" sz="2400"/>
          </a:p>
          <a:p>
            <a:r>
              <a:rPr lang="en-US" sz="2400"/>
              <a:t>[False False False]</a:t>
            </a:r>
            <a:endParaRPr lang="en-US" sz="2400"/>
          </a:p>
          <a:p>
            <a:r>
              <a:rPr lang="en-US" sz="2400"/>
              <a:t>[ True  True False]</a:t>
            </a:r>
            <a:endParaRPr lang="en-US" sz="2400"/>
          </a:p>
          <a:p>
            <a:r>
              <a:rPr lang="en-US" sz="2400"/>
              <a:t>[array([ True, False,  True])]</a:t>
            </a:r>
            <a:endParaRPr 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838200" y="3533140"/>
            <a:ext cx="3607435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400" b="1">
                <a:solidFill>
                  <a:srgbClr val="FF0000"/>
                </a:solidFill>
                <a:sym typeface="+mn-ea"/>
              </a:rPr>
              <a:t>The result of Run:</a:t>
            </a:r>
            <a:endParaRPr lang="en-US" b="1">
              <a:solidFill>
                <a:srgbClr val="FF0000"/>
              </a:solidFill>
              <a:sym typeface="+mn-ea"/>
            </a:endParaRPr>
          </a:p>
          <a:p>
            <a:endParaRPr lang="en-US"/>
          </a:p>
          <a:p>
            <a:r>
              <a:rPr lang="en-US" sz="2400"/>
              <a:t>[ True False False]</a:t>
            </a:r>
            <a:endParaRPr lang="en-US" sz="2400"/>
          </a:p>
          <a:p>
            <a:r>
              <a:rPr lang="en-US" sz="2400"/>
              <a:t>[ True  True  True]</a:t>
            </a:r>
            <a:endParaRPr lang="en-US" sz="2400"/>
          </a:p>
        </p:txBody>
      </p:sp>
      <p:pic>
        <p:nvPicPr>
          <p:cNvPr id="6" name="Content Placeholder 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898650"/>
            <a:ext cx="3568700" cy="977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1990" y="1943100"/>
            <a:ext cx="3609975" cy="990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7325" y="3759835"/>
            <a:ext cx="5323840" cy="11049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42545"/>
            <a:ext cx="3910330" cy="36341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020" y="3775075"/>
            <a:ext cx="7696200" cy="30099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Where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6" name="Content Placeholder 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18540" y="1512570"/>
            <a:ext cx="7124700" cy="13906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910" y="3321050"/>
            <a:ext cx="7085330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Array Mathematics (1 D array)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26795" y="1626235"/>
            <a:ext cx="1682115" cy="233934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838200" y="4130675"/>
            <a:ext cx="6096000" cy="21628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sz="2400" b="1">
                <a:solidFill>
                  <a:srgbClr val="FF0000"/>
                </a:solidFill>
              </a:rPr>
              <a:t>The result of Run:</a:t>
            </a:r>
            <a:endParaRPr lang="en-US" sz="2400" b="1">
              <a:solidFill>
                <a:srgbClr val="FF0000"/>
              </a:solidFill>
            </a:endParaRPr>
          </a:p>
          <a:p>
            <a:r>
              <a:rPr lang="en-US"/>
              <a:t>[11 22 33]</a:t>
            </a:r>
            <a:endParaRPr lang="en-US"/>
          </a:p>
          <a:p>
            <a:r>
              <a:rPr lang="en-US"/>
              <a:t>[ 9 18 27]</a:t>
            </a:r>
            <a:endParaRPr lang="en-US"/>
          </a:p>
          <a:p>
            <a:r>
              <a:rPr lang="en-US"/>
              <a:t>[10. 10. 10.]</a:t>
            </a:r>
            <a:endParaRPr lang="en-US"/>
          </a:p>
          <a:p>
            <a:r>
              <a:rPr lang="en-US"/>
              <a:t>[10 40 90]</a:t>
            </a:r>
            <a:endParaRPr lang="en-US"/>
          </a:p>
          <a:p>
            <a:r>
              <a:rPr lang="en-US"/>
              <a:t>[1 4 9]</a:t>
            </a:r>
            <a:endParaRPr lang="en-US"/>
          </a:p>
          <a:p>
            <a:r>
              <a:rPr lang="en-US"/>
              <a:t>[ 10   400 27000]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833755" y="3060700"/>
            <a:ext cx="6096000" cy="24999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sz="2400" b="1">
                <a:solidFill>
                  <a:srgbClr val="FF0000"/>
                </a:solidFill>
              </a:rPr>
              <a:t>The result of Run:</a:t>
            </a:r>
            <a:endParaRPr lang="en-US" sz="2400" b="1">
              <a:solidFill>
                <a:srgbClr val="FF0000"/>
              </a:solidFill>
            </a:endParaRPr>
          </a:p>
          <a:p>
            <a:r>
              <a:rPr lang="en-US" sz="2400">
                <a:solidFill>
                  <a:schemeClr val="tx1"/>
                </a:solidFill>
              </a:rPr>
              <a:t>[2. 3. 4.]</a:t>
            </a:r>
            <a:endParaRPr lang="en-US" sz="2400">
              <a:solidFill>
                <a:schemeClr val="tx1"/>
              </a:solidFill>
            </a:endParaRPr>
          </a:p>
          <a:p>
            <a:r>
              <a:rPr lang="en-US" sz="2400">
                <a:solidFill>
                  <a:schemeClr val="tx1"/>
                </a:solidFill>
              </a:rPr>
              <a:t>[1. 2. 3.]</a:t>
            </a:r>
            <a:endParaRPr lang="en-US" sz="2400">
              <a:solidFill>
                <a:schemeClr val="tx1"/>
              </a:solidFill>
            </a:endParaRPr>
          </a:p>
          <a:p>
            <a:r>
              <a:rPr lang="en-US" sz="2400">
                <a:solidFill>
                  <a:schemeClr val="tx1"/>
                </a:solidFill>
              </a:rPr>
              <a:t>[1. 3. 4.]</a:t>
            </a:r>
            <a:endParaRPr lang="en-US" sz="2400">
              <a:solidFill>
                <a:schemeClr val="tx1"/>
              </a:solidFill>
            </a:endParaRPr>
          </a:p>
          <a:p>
            <a:endParaRPr lang="en-US" sz="2400">
              <a:solidFill>
                <a:schemeClr val="tx1"/>
              </a:solidFill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3755" y="494665"/>
            <a:ext cx="3276600" cy="24606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59765" y="323850"/>
            <a:ext cx="5895975" cy="304736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659765" y="3483610"/>
            <a:ext cx="6096000" cy="341312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sz="2400" b="1">
                <a:solidFill>
                  <a:srgbClr val="FF0000"/>
                </a:solidFill>
                <a:sym typeface="+mn-ea"/>
              </a:rPr>
              <a:t>The result of Run:</a:t>
            </a:r>
            <a:endParaRPr lang="en-US"/>
          </a:p>
          <a:p>
            <a:r>
              <a:rPr lang="en-US"/>
              <a:t>25</a:t>
            </a:r>
            <a:endParaRPr lang="en-US"/>
          </a:p>
          <a:p>
            <a:r>
              <a:rPr lang="en-US"/>
              <a:t>945</a:t>
            </a:r>
            <a:endParaRPr lang="en-US"/>
          </a:p>
          <a:p>
            <a:r>
              <a:rPr lang="en-US"/>
              <a:t>5.0</a:t>
            </a:r>
            <a:endParaRPr lang="en-US"/>
          </a:p>
          <a:p>
            <a:r>
              <a:rPr lang="en-US"/>
              <a:t>2.8284271247461903</a:t>
            </a:r>
            <a:endParaRPr lang="en-US"/>
          </a:p>
          <a:p>
            <a:r>
              <a:rPr lang="en-US"/>
              <a:t>8.0</a:t>
            </a:r>
            <a:endParaRPr lang="en-US"/>
          </a:p>
          <a:p>
            <a:r>
              <a:rPr lang="en-US"/>
              <a:t>1</a:t>
            </a:r>
            <a:endParaRPr lang="en-US"/>
          </a:p>
          <a:p>
            <a:r>
              <a:rPr lang="en-US"/>
              <a:t>9</a:t>
            </a:r>
            <a:endParaRPr lang="en-US"/>
          </a:p>
          <a:p>
            <a:r>
              <a:rPr lang="en-US"/>
              <a:t>0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9890" y="400685"/>
            <a:ext cx="3130550" cy="1657350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8017510" y="2284730"/>
            <a:ext cx="312293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400" b="1">
                <a:solidFill>
                  <a:srgbClr val="FF0000"/>
                </a:solidFill>
                <a:sym typeface="+mn-ea"/>
              </a:rPr>
              <a:t>The result of Run:</a:t>
            </a:r>
            <a:endParaRPr lang="en-US" sz="2400" b="1">
              <a:solidFill>
                <a:srgbClr val="FF0000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[-3, 9, 9, 10, 17, 55, 55]</a:t>
            </a:r>
            <a:endParaRPr lang="en-US" sz="2400">
              <a:solidFill>
                <a:schemeClr val="tx1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[-3  9 10 17 55]</a:t>
            </a:r>
            <a:endParaRPr lang="en-US" sz="240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Array Mathematics (2D)</a:t>
            </a:r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46785" y="1691005"/>
            <a:ext cx="3825875" cy="173799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983615" y="3541395"/>
            <a:ext cx="6096000" cy="2953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400" b="1">
                <a:solidFill>
                  <a:srgbClr val="FF0000"/>
                </a:solidFill>
                <a:sym typeface="+mn-ea"/>
              </a:rPr>
              <a:t>The result of Run:</a:t>
            </a:r>
            <a:endParaRPr lang="en-US" sz="2400" b="1">
              <a:solidFill>
                <a:srgbClr val="FF0000"/>
              </a:solidFill>
            </a:endParaRPr>
          </a:p>
          <a:p>
            <a:endParaRPr lang="en-US"/>
          </a:p>
          <a:p>
            <a:r>
              <a:rPr lang="en-US"/>
              <a:t>[[0.5 0.5]</a:t>
            </a:r>
            <a:endParaRPr lang="en-US"/>
          </a:p>
          <a:p>
            <a:r>
              <a:rPr lang="en-US"/>
              <a:t> [4.  2.5]]</a:t>
            </a:r>
            <a:endParaRPr lang="en-US"/>
          </a:p>
          <a:p>
            <a:r>
              <a:rPr lang="en-US"/>
              <a:t>[[3 6]</a:t>
            </a:r>
            <a:endParaRPr lang="en-US"/>
          </a:p>
          <a:p>
            <a:r>
              <a:rPr lang="en-US"/>
              <a:t> [5 7]]</a:t>
            </a:r>
            <a:endParaRPr lang="en-US"/>
          </a:p>
          <a:p>
            <a:r>
              <a:rPr lang="en-US"/>
              <a:t>[[-1 -2]</a:t>
            </a:r>
            <a:endParaRPr lang="en-US"/>
          </a:p>
          <a:p>
            <a:r>
              <a:rPr lang="en-US"/>
              <a:t> [ 3  3]]</a:t>
            </a:r>
            <a:endParaRPr lang="en-US"/>
          </a:p>
          <a:p>
            <a:r>
              <a:rPr lang="en-US"/>
              <a:t>[[ 1 16]</a:t>
            </a:r>
            <a:endParaRPr lang="en-US"/>
          </a:p>
          <a:p>
            <a:r>
              <a:rPr lang="en-US"/>
              <a:t> [ 4 25]]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565" y="0"/>
            <a:ext cx="10515600" cy="1325563"/>
          </a:xfrm>
        </p:spPr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Array Mathematics (Different dimentions)</a:t>
            </a:r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30275" y="1062990"/>
            <a:ext cx="3431540" cy="231648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4785360" y="1062990"/>
            <a:ext cx="6096000" cy="4061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400" b="1">
                <a:solidFill>
                  <a:srgbClr val="FF0000"/>
                </a:solidFill>
                <a:sym typeface="+mn-ea"/>
              </a:rPr>
              <a:t>The result of Run:</a:t>
            </a:r>
            <a:endParaRPr lang="en-US" sz="2400" b="1">
              <a:solidFill>
                <a:srgbClr val="FF0000"/>
              </a:solidFill>
            </a:endParaRPr>
          </a:p>
          <a:p>
            <a:r>
              <a:rPr lang="en-US"/>
              <a:t>[[0.5  0.5 ]</a:t>
            </a:r>
            <a:endParaRPr lang="en-US"/>
          </a:p>
          <a:p>
            <a:r>
              <a:rPr lang="en-US"/>
              <a:t> [2.   1.25]</a:t>
            </a:r>
            <a:endParaRPr lang="en-US"/>
          </a:p>
          <a:p>
            <a:r>
              <a:rPr lang="en-US"/>
              <a:t> [1.5  1.5 ]]</a:t>
            </a:r>
            <a:endParaRPr lang="en-US"/>
          </a:p>
          <a:p>
            <a:r>
              <a:rPr lang="en-US"/>
              <a:t>[[ 3  6]</a:t>
            </a:r>
            <a:endParaRPr lang="en-US"/>
          </a:p>
          <a:p>
            <a:r>
              <a:rPr lang="en-US"/>
              <a:t> [ 6  9]</a:t>
            </a:r>
            <a:endParaRPr lang="en-US"/>
          </a:p>
          <a:p>
            <a:r>
              <a:rPr lang="en-US"/>
              <a:t> [ 5 10]]</a:t>
            </a:r>
            <a:endParaRPr lang="en-US"/>
          </a:p>
          <a:p>
            <a:r>
              <a:rPr lang="en-US"/>
              <a:t>[[-1 -2]</a:t>
            </a:r>
            <a:endParaRPr lang="en-US"/>
          </a:p>
          <a:p>
            <a:r>
              <a:rPr lang="en-US"/>
              <a:t> [ 2  1]</a:t>
            </a:r>
            <a:endParaRPr lang="en-US"/>
          </a:p>
          <a:p>
            <a:r>
              <a:rPr lang="en-US"/>
              <a:t> [ 1  2]]</a:t>
            </a:r>
            <a:endParaRPr lang="en-US"/>
          </a:p>
          <a:p>
            <a:r>
              <a:rPr lang="en-US"/>
              <a:t>[[   1   16]</a:t>
            </a:r>
            <a:endParaRPr lang="en-US"/>
          </a:p>
          <a:p>
            <a:r>
              <a:rPr lang="en-US"/>
              <a:t> [  16  625]</a:t>
            </a:r>
            <a:endParaRPr lang="en-US"/>
          </a:p>
          <a:p>
            <a:r>
              <a:rPr lang="en-US"/>
              <a:t> [   9 1296]]</a:t>
            </a:r>
            <a:endParaRPr lang="en-US"/>
          </a:p>
          <a:p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878840" y="5456555"/>
            <a:ext cx="4755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/>
              <a:t>This is called</a:t>
            </a:r>
            <a:r>
              <a:rPr lang="en-US" sz="2400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 Broadcasted by Python</a:t>
            </a:r>
            <a:endParaRPr lang="en-US" sz="2400" b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Array Iteration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87095" y="1609725"/>
            <a:ext cx="3324225" cy="281749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4364355" y="1609725"/>
            <a:ext cx="6096000" cy="37865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sz="2400" b="1">
                <a:solidFill>
                  <a:srgbClr val="FF0000"/>
                </a:solidFill>
                <a:sym typeface="+mn-ea"/>
              </a:rPr>
              <a:t>The result of Run:</a:t>
            </a:r>
            <a:endParaRPr lang="en-US" sz="2400" b="1">
              <a:solidFill>
                <a:srgbClr val="FF0000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1.1</a:t>
            </a:r>
            <a:endParaRPr lang="en-US" sz="2400">
              <a:solidFill>
                <a:schemeClr val="tx1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2.8</a:t>
            </a:r>
            <a:endParaRPr lang="en-US" sz="2400">
              <a:solidFill>
                <a:schemeClr val="tx1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3.5</a:t>
            </a:r>
            <a:endParaRPr lang="en-US" sz="2400">
              <a:solidFill>
                <a:schemeClr val="tx1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[1 2]</a:t>
            </a:r>
            <a:endParaRPr lang="en-US" sz="2400">
              <a:solidFill>
                <a:schemeClr val="tx1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[3 4]</a:t>
            </a:r>
            <a:endParaRPr lang="en-US" sz="2400">
              <a:solidFill>
                <a:schemeClr val="tx1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[5 6]</a:t>
            </a:r>
            <a:endParaRPr lang="en-US" sz="240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691005"/>
            <a:ext cx="3171825" cy="165290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838200" y="3502660"/>
            <a:ext cx="312293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400" b="1">
                <a:solidFill>
                  <a:srgbClr val="FF0000"/>
                </a:solidFill>
                <a:sym typeface="+mn-ea"/>
              </a:rPr>
              <a:t>The result of Run:</a:t>
            </a:r>
            <a:endParaRPr lang="en-US" sz="2400" b="1">
              <a:solidFill>
                <a:srgbClr val="FF0000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2</a:t>
            </a:r>
            <a:endParaRPr lang="en-US" sz="2400">
              <a:solidFill>
                <a:schemeClr val="tx1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12</a:t>
            </a:r>
            <a:endParaRPr lang="en-US" sz="2400">
              <a:solidFill>
                <a:schemeClr val="tx1"/>
              </a:solidFill>
              <a:sym typeface="+mn-ea"/>
            </a:endParaRPr>
          </a:p>
          <a:p>
            <a:r>
              <a:rPr lang="en-US" sz="2400">
                <a:solidFill>
                  <a:schemeClr val="tx1"/>
                </a:solidFill>
                <a:sym typeface="+mn-ea"/>
              </a:rPr>
              <a:t>30</a:t>
            </a:r>
            <a:endParaRPr lang="en-US" sz="2400">
              <a:solidFill>
                <a:schemeClr val="tx1"/>
              </a:solidFill>
              <a:sym typeface="+mn-e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2310" y="1691005"/>
            <a:ext cx="3856355" cy="1579245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5783580" y="3502660"/>
            <a:ext cx="385508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400" b="1">
                <a:solidFill>
                  <a:srgbClr val="FF0000"/>
                </a:solidFill>
              </a:rPr>
              <a:t>The result of Run:</a:t>
            </a:r>
            <a:endParaRPr lang="en-US" sz="2400" b="1">
              <a:solidFill>
                <a:srgbClr val="FF0000"/>
              </a:solidFill>
            </a:endParaRPr>
          </a:p>
          <a:p>
            <a:endParaRPr lang="en-US"/>
          </a:p>
          <a:p>
            <a:r>
              <a:rPr lang="en-US" sz="2400"/>
              <a:t>[10 17  5]</a:t>
            </a:r>
            <a:endParaRPr 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948</Words>
  <Application>WPS Presentation</Application>
  <PresentationFormat>Widescreen</PresentationFormat>
  <Paragraphs>102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Python Programming Language</vt:lpstr>
      <vt:lpstr>PowerPoint 演示文稿</vt:lpstr>
      <vt:lpstr>Array Mathematics (1 D array)</vt:lpstr>
      <vt:lpstr>PowerPoint 演示文稿</vt:lpstr>
      <vt:lpstr>PowerPoint 演示文稿</vt:lpstr>
      <vt:lpstr>Array Mathematics (2D)</vt:lpstr>
      <vt:lpstr>Array Mathematics (Different dimentions)</vt:lpstr>
      <vt:lpstr>Array Iteration</vt:lpstr>
      <vt:lpstr>PowerPoint 演示文稿</vt:lpstr>
      <vt:lpstr>Comparision Operators and Value Testing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Programming Language</dc:title>
  <dc:creator>lenovo</dc:creator>
  <cp:lastModifiedBy>Dr. Wisal Hashim</cp:lastModifiedBy>
  <cp:revision>18</cp:revision>
  <dcterms:created xsi:type="dcterms:W3CDTF">2024-10-31T08:57:00Z</dcterms:created>
  <dcterms:modified xsi:type="dcterms:W3CDTF">2024-12-29T17:24:58Z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C1852B9CFD1144EC800E637C42614263_12</vt:lpwstr>
  </property>
  <property fmtid="{D5CDD505-2E9C-101B-9397-08002B2CF9AE}" pid="3" name="KSOProductBuildVer">
    <vt:lpwstr>1033-12.2.0.19307</vt:lpwstr>
  </property>
</Properties>
</file>