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91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2" r:id="rId19"/>
    <p:sldId id="293" r:id="rId20"/>
    <p:sldId id="29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Artificial Intelligence</a:t>
            </a:r>
            <a:b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Lecture 13</a:t>
            </a:r>
            <a:endParaRPr lang="en-US" altLang="en-US" sz="4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45" y="483870"/>
            <a:ext cx="10515600" cy="5890260"/>
          </a:xfrm>
        </p:spPr>
        <p:txBody>
          <a:bodyPr/>
          <a:p>
            <a:pPr marL="0" indent="0">
              <a:buNone/>
            </a:pPr>
            <a:r>
              <a:rPr lang="en-US" altLang="en-US" b="1">
                <a:solidFill>
                  <a:srgbClr val="FF0000"/>
                </a:solidFill>
              </a:rPr>
              <a:t>b) Convert the statements from predicate logic to clause forms.</a:t>
            </a:r>
            <a:endParaRPr lang="en-US" altLang="en-US" b="1">
              <a:solidFill>
                <a:srgbClr val="FF0000"/>
              </a:solidFill>
            </a:endParaRPr>
          </a:p>
          <a:p>
            <a:r>
              <a:rPr lang="en-US" altLang="en-US"/>
              <a:t>1-</a:t>
            </a:r>
            <a:endParaRPr lang="en-US" altLang="en-US"/>
          </a:p>
          <a:p>
            <a:r>
              <a:rPr lang="en-US" altLang="en-US"/>
              <a:t>∀X </a:t>
            </a:r>
            <a:r>
              <a:rPr lang="en-US" altLang="en-US"/>
              <a:t>ך</a:t>
            </a:r>
            <a:r>
              <a:rPr lang="en-US" altLang="en-US"/>
              <a:t> ((pass(X, ai_exam) ∧win(X,lottery)) V happy(X)</a:t>
            </a:r>
            <a:endParaRPr lang="en-US" altLang="en-US"/>
          </a:p>
          <a:p>
            <a:r>
              <a:rPr lang="en-US" altLang="en-US"/>
              <a:t>∀X </a:t>
            </a:r>
            <a:r>
              <a:rPr lang="en-US" altLang="en-US"/>
              <a:t>ך</a:t>
            </a:r>
            <a:r>
              <a:rPr lang="en-US" altLang="en-US"/>
              <a:t> ((study(X) V lucky(X)) V∀E pass(X, 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∀X </a:t>
            </a:r>
            <a:r>
              <a:rPr lang="en-US" altLang="en-US"/>
              <a:t>ך</a:t>
            </a:r>
            <a:r>
              <a:rPr lang="en-US" altLang="en-US"/>
              <a:t> (lucky (X)) V win (X,lottery)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7510"/>
            <a:ext cx="10515600" cy="5779770"/>
          </a:xfrm>
        </p:spPr>
        <p:txBody>
          <a:bodyPr/>
          <a:p>
            <a:r>
              <a:rPr lang="en-US"/>
              <a:t>2-</a:t>
            </a:r>
            <a:endParaRPr lang="en-US"/>
          </a:p>
          <a:p>
            <a:r>
              <a:rPr lang="en-US" altLang="en-US"/>
              <a:t>∀X (</a:t>
            </a:r>
            <a:r>
              <a:rPr lang="en-US" altLang="en-US"/>
              <a:t>ך</a:t>
            </a:r>
            <a:r>
              <a:rPr lang="en-US" altLang="en-US"/>
              <a:t>pass(X, ai_exam) V </a:t>
            </a:r>
            <a:r>
              <a:rPr lang="en-US" altLang="en-US"/>
              <a:t>ך</a:t>
            </a:r>
            <a:r>
              <a:rPr lang="en-US" altLang="en-US"/>
              <a:t>win(X,lottery)) V happy(X)</a:t>
            </a:r>
            <a:endParaRPr lang="en-US" altLang="en-US"/>
          </a:p>
          <a:p>
            <a:r>
              <a:rPr lang="en-US" altLang="en-US"/>
              <a:t>∀X (ך</a:t>
            </a:r>
            <a:r>
              <a:rPr lang="en-US" altLang="en-US"/>
              <a:t>study(X) ∧</a:t>
            </a:r>
            <a:r>
              <a:rPr lang="en-US" altLang="en-US"/>
              <a:t>ך</a:t>
            </a:r>
            <a:r>
              <a:rPr lang="en-US" altLang="en-US"/>
              <a:t>lucky(X)) V ∀E pass(X, 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∀X </a:t>
            </a:r>
            <a:r>
              <a:rPr lang="en-US" altLang="en-US"/>
              <a:t>ך</a:t>
            </a:r>
            <a:r>
              <a:rPr lang="en-US" altLang="en-US"/>
              <a:t>lucky (X) V win (X,lottery)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555" y="471170"/>
            <a:ext cx="10515600" cy="5915660"/>
          </a:xfrm>
        </p:spPr>
        <p:txBody>
          <a:bodyPr>
            <a:normAutofit lnSpcReduction="10000"/>
          </a:bodyPr>
          <a:p>
            <a:r>
              <a:rPr lang="en-US"/>
              <a:t>3-</a:t>
            </a:r>
            <a:endParaRPr lang="en-US"/>
          </a:p>
          <a:p>
            <a:r>
              <a:rPr lang="en-US" altLang="en-US"/>
              <a:t>∀X (</a:t>
            </a:r>
            <a:r>
              <a:rPr lang="en-US" altLang="en-US"/>
              <a:t>ך</a:t>
            </a:r>
            <a:r>
              <a:rPr lang="en-US" altLang="en-US"/>
              <a:t>pass(X, ai_exam) V </a:t>
            </a:r>
            <a:r>
              <a:rPr lang="en-US" altLang="en-US"/>
              <a:t>ך</a:t>
            </a:r>
            <a:r>
              <a:rPr lang="en-US" altLang="en-US"/>
              <a:t>win(X,lottery)) V happy(X)</a:t>
            </a:r>
            <a:endParaRPr lang="en-US" altLang="en-US"/>
          </a:p>
          <a:p>
            <a:r>
              <a:rPr lang="en-US" altLang="en-US"/>
              <a:t>∀Y (</a:t>
            </a:r>
            <a:r>
              <a:rPr lang="en-US" altLang="en-US"/>
              <a:t>ך</a:t>
            </a:r>
            <a:r>
              <a:rPr lang="en-US" altLang="en-US"/>
              <a:t> study(Y) ∧</a:t>
            </a:r>
            <a:r>
              <a:rPr lang="en-US" altLang="en-US"/>
              <a:t>ך</a:t>
            </a:r>
            <a:r>
              <a:rPr lang="en-US" altLang="en-US"/>
              <a:t>lucky(Y)) V ∀E pass(Y, 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∀Z </a:t>
            </a:r>
            <a:r>
              <a:rPr lang="en-US" altLang="en-US"/>
              <a:t>ך</a:t>
            </a:r>
            <a:r>
              <a:rPr lang="en-US" altLang="en-US"/>
              <a:t>lucky (Z) V win (Z,lottery)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  <a:p>
            <a:r>
              <a:rPr lang="en-US" altLang="en-US"/>
              <a:t>4-</a:t>
            </a:r>
            <a:endParaRPr lang="en-US" altLang="en-US"/>
          </a:p>
          <a:p>
            <a:r>
              <a:rPr lang="en-US" altLang="en-US"/>
              <a:t>∀X (</a:t>
            </a:r>
            <a:r>
              <a:rPr lang="en-US" altLang="en-US"/>
              <a:t>ך</a:t>
            </a:r>
            <a:r>
              <a:rPr lang="en-US" altLang="en-US"/>
              <a:t>pass(X, ai_exam) V </a:t>
            </a:r>
            <a:r>
              <a:rPr lang="en-US" altLang="en-US"/>
              <a:t>ך</a:t>
            </a:r>
            <a:r>
              <a:rPr lang="en-US" altLang="en-US"/>
              <a:t>win(X,lottery)) V happy(X)</a:t>
            </a:r>
            <a:endParaRPr lang="en-US" altLang="en-US"/>
          </a:p>
          <a:p>
            <a:r>
              <a:rPr lang="en-US" altLang="en-US"/>
              <a:t>∀Y ∀E (</a:t>
            </a:r>
            <a:r>
              <a:rPr lang="en-US" altLang="en-US"/>
              <a:t>ך</a:t>
            </a:r>
            <a:r>
              <a:rPr lang="en-US" altLang="en-US"/>
              <a:t> study(Y) ∧</a:t>
            </a:r>
            <a:r>
              <a:rPr lang="en-US" altLang="en-US"/>
              <a:t>ך</a:t>
            </a:r>
            <a:r>
              <a:rPr lang="en-US" altLang="en-US"/>
              <a:t>lucky(Y)) V pass(Y, 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∀Z </a:t>
            </a:r>
            <a:r>
              <a:rPr lang="en-US" altLang="en-US"/>
              <a:t>ך</a:t>
            </a:r>
            <a:r>
              <a:rPr lang="en-US" altLang="en-US"/>
              <a:t>lucky (Z) V win (Z,lottery)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5915"/>
            <a:ext cx="10515600" cy="5841365"/>
          </a:xfrm>
        </p:spPr>
        <p:txBody>
          <a:bodyPr/>
          <a:p>
            <a:pPr marL="0" indent="0">
              <a:buNone/>
            </a:pPr>
            <a:r>
              <a:rPr lang="en-US" altLang="en-US"/>
              <a:t>5-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Nothing to do here.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6-</a:t>
            </a:r>
            <a:endParaRPr lang="en-US" altLang="en-US"/>
          </a:p>
          <a:p>
            <a:r>
              <a:rPr lang="en-US" altLang="en-US"/>
              <a:t>(ך</a:t>
            </a:r>
            <a:r>
              <a:rPr lang="en-US" altLang="en-US"/>
              <a:t>pass(X,ai exam) V </a:t>
            </a:r>
            <a:r>
              <a:rPr lang="en-US" altLang="en-US"/>
              <a:t>ך</a:t>
            </a:r>
            <a:r>
              <a:rPr lang="en-US" altLang="en-US"/>
              <a:t>win(X,lottery)) V happy(X)</a:t>
            </a:r>
            <a:endParaRPr lang="en-US" altLang="en-US"/>
          </a:p>
          <a:p>
            <a:r>
              <a:rPr lang="en-US" altLang="en-US"/>
              <a:t>(ךstudy(Y) ∧ </a:t>
            </a:r>
            <a:r>
              <a:rPr lang="en-US" altLang="en-US"/>
              <a:t>ך</a:t>
            </a:r>
            <a:r>
              <a:rPr lang="en-US" altLang="en-US"/>
              <a:t>lucky(Y)) V pass(Y,E)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lucky(Z) V win(Z,lottery)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3850"/>
            <a:ext cx="10515600" cy="5853430"/>
          </a:xfrm>
        </p:spPr>
        <p:txBody>
          <a:bodyPr/>
          <a:p>
            <a:r>
              <a:rPr lang="en-US"/>
              <a:t>7-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pass(X,ai_exam) V </a:t>
            </a:r>
            <a:r>
              <a:rPr lang="en-US" altLang="en-US"/>
              <a:t>ך</a:t>
            </a:r>
            <a:r>
              <a:rPr lang="en-US" altLang="en-US"/>
              <a:t>win(X,lottery) V happy(X)</a:t>
            </a:r>
            <a:endParaRPr lang="en-US" altLang="en-US"/>
          </a:p>
          <a:p>
            <a:r>
              <a:rPr lang="en-US" altLang="en-US"/>
              <a:t>(</a:t>
            </a:r>
            <a:r>
              <a:rPr lang="en-US" altLang="en-US">
                <a:sym typeface="+mn-ea"/>
              </a:rPr>
              <a:t>ך</a:t>
            </a:r>
            <a:r>
              <a:rPr lang="en-US" altLang="en-US"/>
              <a:t>study(Y)∧</a:t>
            </a:r>
            <a:r>
              <a:rPr lang="en-US" altLang="en-US"/>
              <a:t>ך</a:t>
            </a:r>
            <a:r>
              <a:rPr lang="en-US" altLang="en-US"/>
              <a:t>lucky(Y))V pass(Y,E) ≡ (a∧b)Vc ≡ (cVa)∧(cVb)</a:t>
            </a:r>
            <a:endParaRPr lang="en-US" altLang="en-US"/>
          </a:p>
          <a:p>
            <a:r>
              <a:rPr lang="en-US" altLang="en-US"/>
              <a:t>The second statement become: pass(Y, E) V ךstudy(Y) ∧pass(Y, E) V </a:t>
            </a:r>
            <a:r>
              <a:rPr lang="en-US" altLang="en-US">
                <a:sym typeface="+mn-ea"/>
              </a:rPr>
              <a:t>ך</a:t>
            </a:r>
            <a:r>
              <a:rPr lang="en-US" altLang="en-US"/>
              <a:t>lucky(Y)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study(john)∧lucky(john)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lucky(Z) V win(Z,lottery)</a:t>
            </a:r>
            <a:endParaRPr lang="en-US" altLang="en-US"/>
          </a:p>
          <a:p>
            <a:r>
              <a:rPr lang="en-US" altLang="en-US"/>
              <a:t>happy(john)?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8460"/>
            <a:ext cx="10515600" cy="579882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 b="1"/>
              <a:t>8-</a:t>
            </a:r>
            <a:endParaRPr lang="en-US" altLang="en-US" b="1"/>
          </a:p>
          <a:p>
            <a:r>
              <a:rPr lang="en-US" altLang="en-US"/>
              <a:t>ך</a:t>
            </a:r>
            <a:r>
              <a:rPr lang="en-US" altLang="en-US"/>
              <a:t>pass(X,ai_exam) V </a:t>
            </a:r>
            <a:r>
              <a:rPr lang="en-US" altLang="en-US"/>
              <a:t>ך</a:t>
            </a:r>
            <a:r>
              <a:rPr lang="en-US" altLang="en-US"/>
              <a:t>win(X,lottery) V happy(X)</a:t>
            </a:r>
            <a:endParaRPr lang="en-US" altLang="en-US"/>
          </a:p>
          <a:p>
            <a:r>
              <a:rPr lang="en-US" altLang="en-US"/>
              <a:t>pass(Y,E) V </a:t>
            </a:r>
            <a:r>
              <a:rPr lang="en-US" altLang="en-US"/>
              <a:t>ך</a:t>
            </a:r>
            <a:r>
              <a:rPr lang="en-US" altLang="en-US"/>
              <a:t>study(Y)</a:t>
            </a:r>
            <a:endParaRPr lang="en-US" altLang="en-US"/>
          </a:p>
          <a:p>
            <a:r>
              <a:rPr lang="en-US" altLang="en-US"/>
              <a:t>pass(Y,E) V </a:t>
            </a:r>
            <a:r>
              <a:rPr lang="en-US" altLang="en-US"/>
              <a:t>ך</a:t>
            </a:r>
            <a:r>
              <a:rPr lang="en-US" altLang="en-US"/>
              <a:t>lucky(Y)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</a:t>
            </a:r>
            <a:endParaRPr lang="en-US" altLang="en-US"/>
          </a:p>
          <a:p>
            <a:r>
              <a:rPr lang="en-US" altLang="en-US"/>
              <a:t>lucky(john)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lucky(Z) V win(Z,lottery)</a:t>
            </a:r>
            <a:endParaRPr lang="en-US" altLang="en-US"/>
          </a:p>
          <a:p>
            <a:r>
              <a:rPr lang="en-US" altLang="en-US"/>
              <a:t>happy(john)?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9-</a:t>
            </a:r>
            <a:endParaRPr lang="en-US" altLang="en-US" b="1"/>
          </a:p>
          <a:p>
            <a:r>
              <a:rPr lang="en-US" altLang="en-US"/>
              <a:t>ך</a:t>
            </a:r>
            <a:r>
              <a:rPr lang="en-US" altLang="en-US"/>
              <a:t>pass(X,ai_exam) V </a:t>
            </a:r>
            <a:r>
              <a:rPr lang="en-US" altLang="en-US"/>
              <a:t>ך</a:t>
            </a:r>
            <a:r>
              <a:rPr lang="en-US" altLang="en-US"/>
              <a:t>win(X,lottery) V happy(X)</a:t>
            </a:r>
            <a:endParaRPr lang="en-US" altLang="en-US"/>
          </a:p>
          <a:p>
            <a:r>
              <a:rPr lang="en-US" altLang="en-US"/>
              <a:t>pass(Y,E) V </a:t>
            </a:r>
            <a:r>
              <a:rPr lang="en-US" altLang="en-US">
                <a:sym typeface="+mn-ea"/>
              </a:rPr>
              <a:t>ך</a:t>
            </a:r>
            <a:r>
              <a:rPr lang="en-US" altLang="en-US"/>
              <a:t>study(Y)</a:t>
            </a:r>
            <a:endParaRPr lang="en-US" altLang="en-US"/>
          </a:p>
          <a:p>
            <a:r>
              <a:rPr lang="en-US" altLang="en-US"/>
              <a:t>pass(M,G) V </a:t>
            </a:r>
            <a:r>
              <a:rPr lang="en-US" altLang="en-US"/>
              <a:t>ך</a:t>
            </a:r>
            <a:r>
              <a:rPr lang="en-US" altLang="en-US"/>
              <a:t>lucky(M)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</a:t>
            </a:r>
            <a:endParaRPr lang="en-US" altLang="en-US"/>
          </a:p>
          <a:p>
            <a:r>
              <a:rPr lang="en-US" altLang="en-US"/>
              <a:t>lucky(john)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lucky(Z) V win(Z,lottery)</a:t>
            </a:r>
            <a:endParaRPr lang="en-US" altLang="en-US"/>
          </a:p>
          <a:p>
            <a:r>
              <a:rPr lang="en-US" altLang="en-US"/>
              <a:t>happy(john)?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8135"/>
            <a:ext cx="10515600" cy="5859145"/>
          </a:xfrm>
        </p:spPr>
        <p:txBody>
          <a:bodyPr/>
          <a:p>
            <a:pPr marL="0" indent="0">
              <a:buNone/>
            </a:pPr>
            <a:r>
              <a:rPr lang="en-US" altLang="en-US">
                <a:solidFill>
                  <a:srgbClr val="FF0000"/>
                </a:solidFill>
              </a:rPr>
              <a:t>c) Add the negation of what is to be proved to the clause forms.</a:t>
            </a:r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/>
              <a:t>ך</a:t>
            </a:r>
            <a:r>
              <a:rPr lang="en-US" altLang="en-US"/>
              <a:t>happy(john).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>
                <a:solidFill>
                  <a:srgbClr val="FF0000"/>
                </a:solidFill>
              </a:rPr>
              <a:t>d) Resolve the clauses to producing new clauses and producing a contradiction by generating the empty clause.</a:t>
            </a:r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/>
              <a:t>There are two ways to do this: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1- backward resolution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2- forward resolution.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1- Backward Resolution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0670"/>
            <a:ext cx="10515600" cy="4626610"/>
          </a:xfrm>
        </p:spPr>
        <p:txBody>
          <a:bodyPr>
            <a:normAutofit lnSpcReduction="10000"/>
          </a:bodyPr>
          <a:p>
            <a:r>
              <a:rPr lang="en-US" altLang="en-US"/>
              <a:t>The proving for happy(john) using Backward Resolution is shown as follows: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pass(X,ai_exam) V </a:t>
            </a:r>
            <a:r>
              <a:rPr lang="en-US" altLang="en-US"/>
              <a:t>ך</a:t>
            </a:r>
            <a:r>
              <a:rPr lang="en-US" altLang="en-US"/>
              <a:t>win(X,lottery) V happy(X)</a:t>
            </a:r>
            <a:endParaRPr lang="en-US" altLang="en-US"/>
          </a:p>
          <a:p>
            <a:r>
              <a:rPr lang="en-US" altLang="en-US"/>
              <a:t>pass(Y,E) V study(Y)</a:t>
            </a:r>
            <a:endParaRPr lang="en-US" altLang="en-US"/>
          </a:p>
          <a:p>
            <a:r>
              <a:rPr lang="en-US" altLang="en-US"/>
              <a:t>pass(M,G) V </a:t>
            </a:r>
            <a:r>
              <a:rPr lang="en-US" altLang="en-US"/>
              <a:t>ך</a:t>
            </a:r>
            <a:r>
              <a:rPr lang="en-US" altLang="en-US"/>
              <a:t>lucky(M)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</a:t>
            </a:r>
            <a:endParaRPr lang="en-US" altLang="en-US"/>
          </a:p>
          <a:p>
            <a:r>
              <a:rPr lang="en-US" altLang="en-US"/>
              <a:t>lucky(john)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lucky(Z) V win(Z,lottery)</a:t>
            </a:r>
            <a:endParaRPr lang="en-US" altLang="en-US"/>
          </a:p>
          <a:p>
            <a:r>
              <a:rPr lang="en-US" altLang="en-US">
                <a:sym typeface="+mn-ea"/>
              </a:rPr>
              <a:t>ך</a:t>
            </a:r>
            <a:r>
              <a:rPr lang="en-US" altLang="en-US"/>
              <a:t>happy(john)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485390" y="424180"/>
            <a:ext cx="6235700" cy="529399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2- Forward Resolution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5910"/>
            <a:ext cx="10515600" cy="4611370"/>
          </a:xfrm>
        </p:spPr>
        <p:txBody>
          <a:bodyPr/>
          <a:p>
            <a:pPr marL="0" indent="0">
              <a:buNone/>
            </a:pPr>
            <a:r>
              <a:rPr lang="en-US" altLang="en-US">
                <a:sym typeface="+mn-ea"/>
              </a:rPr>
              <a:t>The proving for happy(john) using forward Resolution is shown as follows:</a:t>
            </a:r>
            <a:endParaRPr lang="en-US" altLang="en-US"/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4050" y="2353945"/>
            <a:ext cx="6990080" cy="39731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890" y="0"/>
            <a:ext cx="10515600" cy="1325563"/>
          </a:xfrm>
        </p:spPr>
        <p:txBody>
          <a:bodyPr/>
          <a:p>
            <a:pPr algn="ctr"/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Clause Form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/>
          <p:nvPr>
            <p:ph idx="1"/>
          </p:nvPr>
        </p:nvSpPr>
        <p:spPr>
          <a:xfrm>
            <a:off x="436880" y="999490"/>
            <a:ext cx="10916920" cy="5749290"/>
          </a:xfrm>
        </p:spPr>
        <p:txBody>
          <a:bodyPr>
            <a:normAutofit lnSpcReduction="20000"/>
          </a:bodyPr>
          <a:p>
            <a:pPr algn="just">
              <a:lnSpc>
                <a:spcPct val="100000"/>
              </a:lnSpc>
            </a:pPr>
            <a:r>
              <a:rPr lang="en-US" altLang="en-US"/>
              <a:t>The statements that are produced from the predicate logic method are nested and very complex to understand, so this will lead to more complexity in the resolution stage; therefore, the following algorithm is used </a:t>
            </a:r>
            <a:r>
              <a:rPr lang="en-US" altLang="en-US">
                <a:solidFill>
                  <a:srgbClr val="FF0000"/>
                </a:solidFill>
              </a:rPr>
              <a:t>to convert the predicate logic to clause form</a:t>
            </a:r>
            <a:r>
              <a:rPr lang="en-US" altLang="en-US"/>
              <a:t>:</a:t>
            </a:r>
            <a:endParaRPr lang="en-US" altLang="en-US"/>
          </a:p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</a:rPr>
              <a:t>1. Eliminate all (→) by replacing each instance of the form (P → Q) by expression (ךPVQ) </a:t>
            </a: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en-US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Example:</a:t>
            </a:r>
            <a:endParaRPr lang="en-US" altLang="en-US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∀X</a:t>
            </a:r>
            <a:r>
              <a:rPr lang="en-US" altLang="en-US">
                <a:solidFill>
                  <a:schemeClr val="tx1"/>
                </a:solidFill>
              </a:rPr>
              <a:t>: [Romans(X) </a:t>
            </a:r>
            <a:r>
              <a:rPr lang="en-US" altLang="en-US">
                <a:sym typeface="+mn-ea"/>
              </a:rPr>
              <a:t>∧</a:t>
            </a:r>
            <a:r>
              <a:rPr lang="en-US" altLang="en-US">
                <a:solidFill>
                  <a:schemeClr val="tx1"/>
                </a:solidFill>
              </a:rPr>
              <a:t> known (X, marcus)]        hate (X, caesar) V </a:t>
            </a:r>
            <a:r>
              <a:rPr lang="en-US" altLang="en-US">
                <a:sym typeface="+mn-ea"/>
              </a:rPr>
              <a:t>∀</a:t>
            </a:r>
            <a:r>
              <a:rPr lang="en-US" altLang="en-US">
                <a:solidFill>
                  <a:schemeClr val="tx1"/>
                </a:solidFill>
              </a:rPr>
              <a:t>Y: [</a:t>
            </a:r>
            <a:r>
              <a:rPr lang="en-US" altLang="en-US">
                <a:sym typeface="+mn-ea"/>
              </a:rPr>
              <a:t>∃</a:t>
            </a:r>
            <a:r>
              <a:rPr lang="en-US" altLang="en-US">
                <a:solidFill>
                  <a:schemeClr val="tx1"/>
                </a:solidFill>
              </a:rPr>
              <a:t>Z: hate (Y, Z)]        thinkcrazy(X, Y)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sym typeface="+mn-ea"/>
              </a:rPr>
              <a:t>Solution:</a:t>
            </a:r>
            <a:r>
              <a:rPr lang="en-US" altLang="en-US">
                <a:sym typeface="+mn-ea"/>
              </a:rPr>
              <a:t> ∀X</a:t>
            </a:r>
            <a:r>
              <a:rPr lang="en-US" altLang="en-US">
                <a:solidFill>
                  <a:schemeClr val="tx1"/>
                </a:solidFill>
              </a:rPr>
              <a:t>: </a:t>
            </a:r>
            <a:r>
              <a:rPr lang="en-US" altLang="en-US">
                <a:sym typeface="+mn-ea"/>
              </a:rPr>
              <a:t>ך</a:t>
            </a:r>
            <a:r>
              <a:rPr lang="en-US" altLang="en-US">
                <a:solidFill>
                  <a:schemeClr val="tx1"/>
                </a:solidFill>
              </a:rPr>
              <a:t> [Romans (X) </a:t>
            </a:r>
            <a:r>
              <a:rPr lang="en-US" altLang="en-US">
                <a:sym typeface="+mn-ea"/>
              </a:rPr>
              <a:t>∧ </a:t>
            </a:r>
            <a:r>
              <a:rPr lang="en-US" altLang="en-US">
                <a:solidFill>
                  <a:schemeClr val="tx1"/>
                </a:solidFill>
              </a:rPr>
              <a:t>known (X, marcus)] V hate(X, caesar) V </a:t>
            </a:r>
            <a:r>
              <a:rPr lang="en-US" altLang="en-US">
                <a:sym typeface="+mn-ea"/>
              </a:rPr>
              <a:t>∀</a:t>
            </a:r>
            <a:r>
              <a:rPr lang="en-US" altLang="en-US">
                <a:sym typeface="+mn-ea"/>
              </a:rPr>
              <a:t>Y: </a:t>
            </a:r>
            <a:r>
              <a:rPr lang="en-US" altLang="en-US">
                <a:sym typeface="+mn-ea"/>
              </a:rPr>
              <a:t>ך[∃</a:t>
            </a:r>
            <a:r>
              <a:rPr lang="en-US" altLang="en-US">
                <a:sym typeface="+mn-ea"/>
              </a:rPr>
              <a:t>Z: </a:t>
            </a:r>
            <a:r>
              <a:rPr lang="en-US" altLang="en-US">
                <a:solidFill>
                  <a:schemeClr val="tx1"/>
                </a:solidFill>
              </a:rPr>
              <a:t>hate (Y, Z)] V thinkcrazy(X, Y)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256655" y="4269740"/>
            <a:ext cx="519430" cy="120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101850" y="4577080"/>
            <a:ext cx="475615" cy="6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725" y="236855"/>
            <a:ext cx="10515600" cy="6348730"/>
          </a:xfrm>
        </p:spPr>
        <p:txBody>
          <a:bodyPr/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  <a:sym typeface="+mn-ea"/>
              </a:rPr>
              <a:t>2. Reduce the scope of negation.</a:t>
            </a: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   a ≡</a:t>
            </a:r>
            <a:r>
              <a:rPr lang="en-US" altLang="en-US">
                <a:sym typeface="+mn-ea"/>
              </a:rPr>
              <a:t>ך</a:t>
            </a:r>
            <a:r>
              <a:rPr lang="en-US" altLang="en-US">
                <a:sym typeface="+mn-ea"/>
              </a:rPr>
              <a:t>(</a:t>
            </a:r>
            <a:r>
              <a:rPr lang="en-US" altLang="en-US">
                <a:sym typeface="+mn-ea"/>
              </a:rPr>
              <a:t>ך</a:t>
            </a:r>
            <a:r>
              <a:rPr lang="en-US" altLang="en-US">
                <a:sym typeface="+mn-ea"/>
              </a:rPr>
              <a:t>a)</a:t>
            </a:r>
            <a:endParaRPr lang="en-US" altLang="en-US"/>
          </a:p>
          <a:p>
            <a:pPr marL="0" indent="0">
              <a:buNone/>
            </a:pPr>
            <a:r>
              <a:rPr lang="en-US">
                <a:sym typeface="+mn-ea"/>
              </a:rPr>
              <a:t>   </a:t>
            </a:r>
            <a:r>
              <a:rPr lang="en-US" altLang="en-US">
                <a:sym typeface="+mn-ea"/>
              </a:rPr>
              <a:t>ך(∀X b(X)) ≡∃X ך b(X)</a:t>
            </a:r>
            <a:endParaRPr lang="en-US" altLang="en-US"/>
          </a:p>
          <a:p>
            <a:pPr marL="0" indent="0">
              <a:buNone/>
            </a:pPr>
            <a:r>
              <a:rPr lang="en-US">
                <a:sym typeface="+mn-ea"/>
              </a:rPr>
              <a:t>   </a:t>
            </a:r>
            <a:r>
              <a:rPr lang="en-US" altLang="en-US">
                <a:sym typeface="+mn-ea"/>
              </a:rPr>
              <a:t>ך(∃X b(X)) ≡∀X ךb(X)</a:t>
            </a:r>
            <a:endParaRPr lang="en-US" altLang="en-US"/>
          </a:p>
          <a:p>
            <a:pPr marL="0" indent="0">
              <a:buNone/>
            </a:pPr>
            <a:r>
              <a:rPr lang="en-US">
                <a:sym typeface="+mn-ea"/>
              </a:rPr>
              <a:t>   </a:t>
            </a:r>
            <a:r>
              <a:rPr lang="en-US" altLang="en-US">
                <a:sym typeface="+mn-ea"/>
              </a:rPr>
              <a:t>ך(a∧b) ≡ ךaVךb</a:t>
            </a:r>
            <a:endParaRPr lang="en-US" altLang="en-US"/>
          </a:p>
          <a:p>
            <a:pPr marL="0" indent="0">
              <a:buNone/>
            </a:pPr>
            <a:r>
              <a:rPr lang="en-US">
                <a:sym typeface="+mn-ea"/>
              </a:rPr>
              <a:t>   </a:t>
            </a:r>
            <a:r>
              <a:rPr lang="en-US" altLang="en-US">
                <a:sym typeface="+mn-ea"/>
              </a:rPr>
              <a:t>ך(aVb) ≡ ךa</a:t>
            </a:r>
            <a:r>
              <a:rPr lang="en-US" altLang="en-US">
                <a:sym typeface="+mn-ea"/>
              </a:rPr>
              <a:t>∧</a:t>
            </a:r>
            <a:r>
              <a:rPr lang="en-US" altLang="en-US">
                <a:sym typeface="+mn-ea"/>
              </a:rPr>
              <a:t>ךb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endParaRPr lang="en-US" altLang="en-US"/>
          </a:p>
          <a:p>
            <a:r>
              <a:rPr lang="en-US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Example: </a:t>
            </a:r>
            <a:r>
              <a:rPr lang="en-US" altLang="en-US">
                <a:sym typeface="+mn-ea"/>
              </a:rPr>
              <a:t>∀X</a:t>
            </a:r>
            <a:r>
              <a:rPr lang="en-US" altLang="en-US">
                <a:sym typeface="+mn-ea"/>
              </a:rPr>
              <a:t>: </a:t>
            </a:r>
            <a:r>
              <a:rPr lang="en-US" altLang="en-US">
                <a:sym typeface="+mn-ea"/>
              </a:rPr>
              <a:t>ך</a:t>
            </a:r>
            <a:r>
              <a:rPr lang="en-US" altLang="en-US">
                <a:sym typeface="+mn-ea"/>
              </a:rPr>
              <a:t> [Romans (X) </a:t>
            </a:r>
            <a:r>
              <a:rPr lang="en-US" altLang="en-US">
                <a:sym typeface="+mn-ea"/>
              </a:rPr>
              <a:t>∧ </a:t>
            </a:r>
            <a:r>
              <a:rPr lang="en-US" altLang="en-US">
                <a:sym typeface="+mn-ea"/>
              </a:rPr>
              <a:t>known (X, marcus)] V [hate(X, caesar) V </a:t>
            </a:r>
            <a:r>
              <a:rPr lang="en-US" altLang="en-US">
                <a:sym typeface="+mn-ea"/>
              </a:rPr>
              <a:t>∀Y: ך[∃Z: </a:t>
            </a:r>
            <a:r>
              <a:rPr lang="en-US" altLang="en-US">
                <a:sym typeface="+mn-ea"/>
              </a:rPr>
              <a:t>hate (Y, Z) ]V thinkcrazy(X, Y)</a:t>
            </a:r>
            <a:endParaRPr lang="en-US" altLang="en-US">
              <a:solidFill>
                <a:schemeClr val="tx1"/>
              </a:solidFill>
            </a:endParaRPr>
          </a:p>
          <a:p>
            <a:endParaRPr lang="en-US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  <a:sym typeface="+mn-ea"/>
              </a:rPr>
              <a:t>Solution:</a:t>
            </a:r>
            <a:r>
              <a:rPr lang="en-US" altLang="en-US">
                <a:sym typeface="+mn-ea"/>
              </a:rPr>
              <a:t> ∀X</a:t>
            </a:r>
            <a:r>
              <a:rPr lang="en-US" altLang="en-US">
                <a:sym typeface="+mn-ea"/>
              </a:rPr>
              <a:t>: </a:t>
            </a:r>
            <a:r>
              <a:rPr lang="en-US" altLang="en-US">
                <a:sym typeface="+mn-ea"/>
              </a:rPr>
              <a:t>ך</a:t>
            </a:r>
            <a:r>
              <a:rPr lang="en-US" altLang="en-US">
                <a:sym typeface="+mn-ea"/>
              </a:rPr>
              <a:t> Romans (X) </a:t>
            </a:r>
            <a:r>
              <a:rPr lang="en-US" altLang="en-US">
                <a:sym typeface="+mn-ea"/>
              </a:rPr>
              <a:t>V ך</a:t>
            </a:r>
            <a:r>
              <a:rPr lang="en-US" altLang="en-US">
                <a:sym typeface="+mn-ea"/>
              </a:rPr>
              <a:t>known (X, marcus) V hate(X, caesar) V </a:t>
            </a:r>
            <a:r>
              <a:rPr lang="en-US" altLang="en-US">
                <a:sym typeface="+mn-ea"/>
              </a:rPr>
              <a:t>∀Y: </a:t>
            </a:r>
            <a:r>
              <a:rPr lang="en-US" altLang="en-US">
                <a:sym typeface="+mn-ea"/>
              </a:rPr>
              <a:t>∀Z: ך</a:t>
            </a:r>
            <a:r>
              <a:rPr lang="en-US" altLang="en-US">
                <a:sym typeface="+mn-ea"/>
              </a:rPr>
              <a:t>hate (Y, Z) V thinkcrazy(X, Y)</a:t>
            </a:r>
            <a:endParaRPr lang="en-US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260" y="358140"/>
            <a:ext cx="10924540" cy="6265545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en-US" sz="2855" b="1">
                <a:solidFill>
                  <a:schemeClr val="accent1">
                    <a:lumMod val="75000"/>
                  </a:schemeClr>
                </a:solidFill>
              </a:rPr>
              <a:t>3. Standardize variables: rename all variables so that each quantifier has its own unique variable name. </a:t>
            </a:r>
            <a:endParaRPr lang="en-US" altLang="en-US" sz="2855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Example:</a:t>
            </a:r>
            <a:r>
              <a:rPr lang="en-US" altLang="en-US" sz="2855"/>
              <a:t>∀X a(X) V ∀X b(X) ≡ ∀X a(X) V ∀Y b(Y) </a:t>
            </a:r>
            <a:endParaRPr lang="en-US" altLang="en-US" sz="2855"/>
          </a:p>
          <a:p>
            <a:pPr marL="0" indent="0">
              <a:buNone/>
            </a:pPr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solidFill>
                  <a:schemeClr val="accent1">
                    <a:lumMod val="75000"/>
                  </a:schemeClr>
                </a:solidFill>
              </a:rPr>
              <a:t>4. Move all quantifiers to the left without changing their order. </a:t>
            </a:r>
            <a:r>
              <a:rPr lang="en-US" altLang="en-US" sz="2855"/>
              <a:t> </a:t>
            </a:r>
            <a:endParaRPr lang="en-US" altLang="en-US" sz="2855"/>
          </a:p>
          <a:p>
            <a:pPr marL="0" indent="0">
              <a:buNone/>
            </a:pPr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Example: </a:t>
            </a:r>
            <a:r>
              <a:rPr lang="en-US" altLang="en-US" sz="2855"/>
              <a:t>∀X a(X) V ∀Y b(Y) </a:t>
            </a:r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Solution:</a:t>
            </a:r>
            <a:r>
              <a:rPr lang="en-US" altLang="en-US" sz="2855"/>
              <a:t>∀X ∀Y a(X) V b(Y)</a:t>
            </a:r>
            <a:endParaRPr lang="en-US" altLang="en-US" sz="2855"/>
          </a:p>
          <a:p>
            <a:pPr marL="0" indent="0">
              <a:buNone/>
            </a:pPr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solidFill>
                  <a:schemeClr val="accent1">
                    <a:lumMod val="75000"/>
                  </a:schemeClr>
                </a:solidFill>
              </a:rPr>
              <a:t>5. Eliminate existential quantification by using the equivalent function.</a:t>
            </a:r>
            <a:endParaRPr lang="en-US" altLang="en-US" sz="2855" b="1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en-US" sz="2855"/>
          </a:p>
          <a:p>
            <a:pPr marL="0" indent="0">
              <a:buNone/>
            </a:pPr>
            <a:r>
              <a:rPr lang="en-US" altLang="en-US" sz="2855" b="1">
                <a:solidFill>
                  <a:srgbClr val="00B050"/>
                </a:solidFill>
              </a:rPr>
              <a:t>Example:</a:t>
            </a:r>
            <a:r>
              <a:rPr lang="en-US" altLang="en-US" sz="2855"/>
              <a:t>∀X ∃Y (mother(X, Y)) ≡ ∀X (mother(X, m(X)))</a:t>
            </a:r>
            <a:endParaRPr lang="en-US" altLang="en-US" sz="2855"/>
          </a:p>
          <a:p>
            <a:pPr marL="0" indent="0">
              <a:buNone/>
            </a:pPr>
            <a:r>
              <a:rPr lang="en-US" altLang="en-US" sz="2855"/>
              <a:t>∀X ∀Y ∃Z ∀W (food(X, Y, Z, W)) ≡ ∀X ∀Y ∀W (food(X,Y,f(X,Y), W))</a:t>
            </a:r>
            <a:endParaRPr lang="en-US" altLang="en-US" sz="2855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715"/>
            <a:ext cx="10515600" cy="5917565"/>
          </a:xfrm>
        </p:spPr>
        <p:txBody>
          <a:bodyPr/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</a:rPr>
              <a:t>6. Remove universal quantification symbols.</a:t>
            </a: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en-US"/>
              <a:t>∀X ∀Y (p(X, Y, f(X, Y))) ≡ p(X, Y, f(X, Y))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</a:rPr>
              <a:t>7. Distribute "and" over "or" to get a conjunction of disjunctions called conjunctive normal form. </a:t>
            </a: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aV (bVc) ≡ (aVb) Vc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a∧ (b∧c) ≡ (a∧b) ∧c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aV (b∧c) ≡ (aVb) ∧ (aVc)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a∧ (bVc) ≡ (a∧b) V (a∧c)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300"/>
            <a:ext cx="10515600" cy="593598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</a:rPr>
              <a:t>8. Split each conjunct into a separate clause. 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>
                <a:solidFill>
                  <a:srgbClr val="00B050"/>
                </a:solidFill>
              </a:rPr>
              <a:t>-Example:</a:t>
            </a:r>
            <a:r>
              <a:rPr lang="en-US" altLang="en-US"/>
              <a:t>  (</a:t>
            </a:r>
            <a:r>
              <a:rPr lang="en-US" altLang="en-US"/>
              <a:t>ך</a:t>
            </a:r>
            <a:r>
              <a:rPr lang="en-US" altLang="en-US"/>
              <a:t>a(X) V ךb(X) V e(W))∧(</a:t>
            </a:r>
            <a:r>
              <a:rPr lang="en-US" altLang="en-US"/>
              <a:t>ך</a:t>
            </a:r>
            <a:r>
              <a:rPr lang="en-US" altLang="en-US"/>
              <a:t>b(X) V ךd(X,f(X)) V e(W))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ך</a:t>
            </a:r>
            <a:r>
              <a:rPr lang="en-US" altLang="en-US"/>
              <a:t>a(X) V ך</a:t>
            </a:r>
            <a:r>
              <a:rPr lang="en-US" altLang="en-US"/>
              <a:t> b(X) V e(W)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ך</a:t>
            </a:r>
            <a:r>
              <a:rPr lang="en-US" altLang="en-US"/>
              <a:t>b(X) V ךd(X,f(X)) V e(W)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 b="1">
                <a:solidFill>
                  <a:schemeClr val="accent1">
                    <a:lumMod val="75000"/>
                  </a:schemeClr>
                </a:solidFill>
              </a:rPr>
              <a:t>9. Standardize variables apart again so that each clause contains variable names that do not occur in any other clause. </a:t>
            </a:r>
            <a:endParaRPr lang="en-US" altLang="en-US" b="1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ך</a:t>
            </a:r>
            <a:r>
              <a:rPr lang="en-US" altLang="en-US"/>
              <a:t>a(X) V ך</a:t>
            </a:r>
            <a:r>
              <a:rPr lang="en-US" altLang="en-US"/>
              <a:t> b(X) V e(W)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ך</a:t>
            </a:r>
            <a:r>
              <a:rPr lang="en-US" altLang="en-US"/>
              <a:t>b(Y) V ך</a:t>
            </a:r>
            <a:r>
              <a:rPr lang="en-US" altLang="en-US"/>
              <a:t>d(X,f(X)) V e(Z)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195" y="80010"/>
            <a:ext cx="10515600" cy="1325563"/>
          </a:xfrm>
        </p:spPr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Resolution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240" y="1368425"/>
            <a:ext cx="10737215" cy="5012055"/>
          </a:xfrm>
        </p:spPr>
        <p:txBody>
          <a:bodyPr>
            <a:normAutofit fontScale="90000" lnSpcReduction="10000"/>
          </a:bodyPr>
          <a:p>
            <a:pPr algn="just"/>
            <a:r>
              <a:rPr lang="en-US" altLang="en-US"/>
              <a:t>Resolution is a technique for proving theorems in the predicate calculus using the resolution by refutation algorithm. The resolution refutation proof procedure answers a query or deduces a new result by reducing the set of clauses to a contradiction.</a:t>
            </a:r>
            <a:endParaRPr lang="en-US" altLang="en-US"/>
          </a:p>
          <a:p>
            <a:pPr marL="0" indent="0" algn="just">
              <a:buNone/>
            </a:pPr>
            <a:endParaRPr lang="en-US" altLang="en-US"/>
          </a:p>
          <a:p>
            <a:pPr algn="just"/>
            <a:r>
              <a:rPr lang="en-US" altLang="en-US" b="1">
                <a:solidFill>
                  <a:srgbClr val="FF0000"/>
                </a:solidFill>
              </a:rPr>
              <a:t>The Resolution by Refutation Algorithm includes the following steps:</a:t>
            </a:r>
            <a:endParaRPr lang="en-US" altLang="en-US" b="1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altLang="en-US" b="1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altLang="en-US"/>
              <a:t>a) Convert the statements to predicate Logic.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b) Convert the statements from predicate logic to clause forms.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c) Add the negation of what is to be proved to the clause forms.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d) Resolve the clauses to produce new clauses and produce a contradiction by generating the empty clause.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Example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7650"/>
            <a:ext cx="10515600" cy="4659630"/>
          </a:xfrm>
        </p:spPr>
        <p:txBody>
          <a:bodyPr/>
          <a:p>
            <a:pPr algn="just"/>
            <a:r>
              <a:rPr lang="en-US" altLang="en-US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Use the Resolution Algorithm to prove that “John is happy” with  regard the following story:</a:t>
            </a:r>
            <a:endParaRPr lang="en-US" altLang="en-US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en-US"/>
              <a:t>Everyone passing their AI exam and winning the lottery is happy. But </a:t>
            </a:r>
            <a:r>
              <a:rPr lang="en-US" altLang="en-US"/>
              <a:t> </a:t>
            </a:r>
            <a:r>
              <a:rPr lang="en-US" altLang="en-US"/>
              <a:t>everyone who studies or lucky can pass all their exams, John did not study but he is lucky. Everyone who is lucky wins the lottery. Prove that John is happy.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Solution: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a) Convert all statements to predicate logic.</a:t>
            </a:r>
            <a:endParaRPr lang="en-US" altLang="en-US" b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b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  <a:p>
            <a:r>
              <a:rPr lang="en-US" altLang="en-US"/>
              <a:t>∀X pass(X, ai_ exam) ∧win(X,lottery) → happy(X)</a:t>
            </a:r>
            <a:endParaRPr lang="en-US" altLang="en-US"/>
          </a:p>
          <a:p>
            <a:r>
              <a:rPr lang="en-US" altLang="en-US"/>
              <a:t>∀X study(X) V lucky(X) → ∀E pass(X, E)</a:t>
            </a:r>
            <a:endParaRPr lang="en-US" altLang="en-US"/>
          </a:p>
          <a:p>
            <a:r>
              <a:rPr lang="en-US" altLang="en-US"/>
              <a:t>ך</a:t>
            </a:r>
            <a:r>
              <a:rPr lang="en-US" altLang="en-US"/>
              <a:t>study(john) ∧ lucky(john)</a:t>
            </a:r>
            <a:endParaRPr lang="en-US" altLang="en-US"/>
          </a:p>
          <a:p>
            <a:r>
              <a:rPr lang="en-US" altLang="en-US"/>
              <a:t>∀X lucky (X) →win (X,lottery)</a:t>
            </a:r>
            <a:endParaRPr lang="en-US" altLang="en-US"/>
          </a:p>
          <a:p>
            <a:r>
              <a:rPr lang="en-US" altLang="en-US"/>
              <a:t>happy (john)?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5180</Words>
  <Application>WPS Presentation</Application>
  <PresentationFormat>Widescreen</PresentationFormat>
  <Paragraphs>176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Artificial Intelligence </vt:lpstr>
      <vt:lpstr>Clause Form</vt:lpstr>
      <vt:lpstr>PowerPoint 演示文稿</vt:lpstr>
      <vt:lpstr>PowerPoint 演示文稿</vt:lpstr>
      <vt:lpstr>PowerPoint 演示文稿</vt:lpstr>
      <vt:lpstr>PowerPoint 演示文稿</vt:lpstr>
      <vt:lpstr>Resolution</vt:lpstr>
      <vt:lpstr>Example</vt:lpstr>
      <vt:lpstr>Solution: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1- Backward Resolution</vt:lpstr>
      <vt:lpstr>PowerPoint 演示文稿</vt:lpstr>
      <vt:lpstr>2- Forward Resolution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</dc:title>
  <dc:creator>lenovo</dc:creator>
  <cp:lastModifiedBy>Dr. Wisal Hashim</cp:lastModifiedBy>
  <cp:revision>66</cp:revision>
  <dcterms:created xsi:type="dcterms:W3CDTF">2025-02-08T17:00:00Z</dcterms:created>
  <dcterms:modified xsi:type="dcterms:W3CDTF">2026-02-26T12:20:51Z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7F192524A9DF451F87987A7EDBF67EA8_13</vt:lpwstr>
  </property>
  <property fmtid="{D5CDD505-2E9C-101B-9397-08002B2CF9AE}" pid="3" name="KSOProductBuildVer">
    <vt:lpwstr>1033-12.2.0.23196</vt:lpwstr>
  </property>
</Properties>
</file>