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3"/>
    <p:sldId id="280" r:id="rId4"/>
    <p:sldId id="283" r:id="rId5"/>
    <p:sldId id="276" r:id="rId6"/>
    <p:sldId id="284" r:id="rId7"/>
    <p:sldId id="278" r:id="rId9"/>
    <p:sldId id="286" r:id="rId10"/>
    <p:sldId id="287" r:id="rId11"/>
    <p:sldId id="291" r:id="rId12"/>
    <p:sldId id="28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100" y="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6F620C-F056-45B4-86B7-94D87E9CFE1A}"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DAB9FC-9FBD-4492-B209-EBAC69477DDC}"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DAB9FC-9FBD-4492-B209-EBAC69477DDC}"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9E2FD8B9-E7E3-4690-8FA0-0E9C9346FF6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9E2FD8B9-E7E3-4690-8FA0-0E9C9346FF6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9E2FD8B9-E7E3-4690-8FA0-0E9C9346FF60}"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9E2FD8B9-E7E3-4690-8FA0-0E9C9346FF60}"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2FD8B9-E7E3-4690-8FA0-0E9C9346FF60}"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E2FD8B9-E7E3-4690-8FA0-0E9C9346FF6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9E2FD8B9-E7E3-4690-8FA0-0E9C9346FF6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6DF720-5640-49F6-B72D-A906DD876FA5}"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FD8B9-E7E3-4690-8FA0-0E9C9346FF60}"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6DF720-5640-49F6-B72D-A906DD876FA5}"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xml"/><Relationship Id="rId2" Type="http://schemas.openxmlformats.org/officeDocument/2006/relationships/image" Target="../media/image1.wmf"/><Relationship Id="rId1"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solidFill>
                  <a:srgbClr val="0070C0"/>
                </a:solidFill>
              </a:rPr>
              <a:t>Search in AI</a:t>
            </a:r>
            <a:endParaRPr lang="en-US" b="1" dirty="0">
              <a:solidFill>
                <a:srgbClr val="0070C0"/>
              </a:solidFill>
            </a:endParaRPr>
          </a:p>
        </p:txBody>
      </p:sp>
      <p:sp>
        <p:nvSpPr>
          <p:cNvPr id="3" name="Subtitle 2"/>
          <p:cNvSpPr>
            <a:spLocks noGrp="1"/>
          </p:cNvSpPr>
          <p:nvPr>
            <p:ph type="subTitle" idx="1"/>
          </p:nvPr>
        </p:nvSpPr>
        <p:spPr/>
        <p:txBody>
          <a:bodyPr/>
          <a:lstStyle/>
          <a:p>
            <a:r>
              <a:rPr lang="en-US" sz="4000" b="1">
                <a:solidFill>
                  <a:srgbClr val="0070C0"/>
                </a:solidFill>
              </a:rPr>
              <a:t>Lecture 3</a:t>
            </a:r>
            <a:endParaRPr lang="en-US" sz="4000" b="1" dirty="0">
              <a:solidFill>
                <a:srgbClr val="0070C0"/>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The advantages of DFS</a:t>
            </a:r>
            <a:br>
              <a:rPr lang="en-US" dirty="0"/>
            </a:br>
            <a:endParaRPr lang="en-US" dirty="0"/>
          </a:p>
        </p:txBody>
      </p:sp>
      <p:sp>
        <p:nvSpPr>
          <p:cNvPr id="3" name="Content Placeholder 2"/>
          <p:cNvSpPr>
            <a:spLocks noGrp="1"/>
          </p:cNvSpPr>
          <p:nvPr>
            <p:ph idx="1"/>
          </p:nvPr>
        </p:nvSpPr>
        <p:spPr>
          <a:xfrm>
            <a:off x="838200" y="1371375"/>
            <a:ext cx="10515600" cy="4351338"/>
          </a:xfrm>
        </p:spPr>
        <p:txBody>
          <a:bodyPr/>
          <a:lstStyle/>
          <a:p>
            <a:pPr marL="0" indent="0" algn="just">
              <a:lnSpc>
                <a:spcPct val="100000"/>
              </a:lnSpc>
              <a:buNone/>
            </a:pPr>
            <a:r>
              <a:rPr lang="en-US" dirty="0">
                <a:solidFill>
                  <a:srgbClr val="FF0000"/>
                </a:solidFill>
              </a:rPr>
              <a:t>1.</a:t>
            </a:r>
            <a:r>
              <a:rPr lang="en-US" dirty="0"/>
              <a:t>DFS requires less memory since only the nodes on the current path are stored. This contrasts with BFS where all of the tree that has so far been generated must be stored.</a:t>
            </a:r>
            <a:endParaRPr lang="en-US" dirty="0"/>
          </a:p>
          <a:p>
            <a:pPr marL="0" indent="0" algn="just">
              <a:lnSpc>
                <a:spcPct val="100000"/>
              </a:lnSpc>
              <a:buNone/>
            </a:pPr>
            <a:r>
              <a:rPr lang="en-US" dirty="0">
                <a:solidFill>
                  <a:srgbClr val="FF0000"/>
                </a:solidFill>
              </a:rPr>
              <a:t>2.</a:t>
            </a:r>
            <a:r>
              <a:rPr lang="en-US" dirty="0"/>
              <a:t>DFS may find a solution without examining much of the search space at all. This contrasts with BFS in which all parts of the tree must be examined to level N before any nodes on level(n+1) can be examined this particularly significant if many acceptable solution exist, DFS can stop when one of them is found.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Search in AI:</a:t>
            </a:r>
            <a:br>
              <a:rPr lang="en-US" dirty="0"/>
            </a:br>
            <a:endParaRPr lang="en-US" dirty="0"/>
          </a:p>
        </p:txBody>
      </p:sp>
      <p:sp>
        <p:nvSpPr>
          <p:cNvPr id="3" name="Content Placeholder 2"/>
          <p:cNvSpPr>
            <a:spLocks noGrp="1"/>
          </p:cNvSpPr>
          <p:nvPr>
            <p:ph idx="1"/>
          </p:nvPr>
        </p:nvSpPr>
        <p:spPr>
          <a:xfrm>
            <a:off x="714313" y="1471607"/>
            <a:ext cx="10515600" cy="4351338"/>
          </a:xfrm>
        </p:spPr>
        <p:txBody>
          <a:bodyPr>
            <a:normAutofit/>
          </a:bodyPr>
          <a:lstStyle/>
          <a:p>
            <a:pPr marL="0" indent="0" algn="just">
              <a:lnSpc>
                <a:spcPct val="150000"/>
              </a:lnSpc>
              <a:buNone/>
            </a:pPr>
            <a:r>
              <a:rPr lang="en-US" dirty="0">
                <a:solidFill>
                  <a:srgbClr val="FF0000"/>
                </a:solidFill>
              </a:rPr>
              <a:t>Search in AI:</a:t>
            </a:r>
            <a:r>
              <a:rPr lang="en-US" dirty="0"/>
              <a:t> study the methods (ways) of searching with the knowledge base and comparison between them how to </a:t>
            </a:r>
            <a:r>
              <a:rPr lang="en-US" b="1" dirty="0">
                <a:solidFill>
                  <a:srgbClr val="FFC000"/>
                </a:solidFill>
              </a:rPr>
              <a:t>reach the goal with less time and cost</a:t>
            </a:r>
            <a:r>
              <a:rPr lang="en-US" dirty="0"/>
              <a:t>. There are two types of search:</a:t>
            </a:r>
            <a:endParaRPr lang="en-US" dirty="0"/>
          </a:p>
          <a:p>
            <a:pPr marL="0" indent="0" algn="just">
              <a:lnSpc>
                <a:spcPct val="150000"/>
              </a:lnSpc>
              <a:buNone/>
            </a:pPr>
            <a:endParaRPr lang="en-US" dirty="0"/>
          </a:p>
          <a:p>
            <a:pPr marL="0" indent="0" algn="just">
              <a:lnSpc>
                <a:spcPct val="150000"/>
              </a:lnSpc>
              <a:buNone/>
            </a:pPr>
            <a:r>
              <a:rPr lang="en-US" b="1" dirty="0">
                <a:solidFill>
                  <a:srgbClr val="00B050"/>
                </a:solidFill>
              </a:rPr>
              <a:t>1)Blind search</a:t>
            </a:r>
            <a:endParaRPr lang="en-US" b="1" dirty="0">
              <a:solidFill>
                <a:srgbClr val="00B050"/>
              </a:solidFill>
            </a:endParaRPr>
          </a:p>
          <a:p>
            <a:pPr marL="0" indent="0" algn="just">
              <a:lnSpc>
                <a:spcPct val="150000"/>
              </a:lnSpc>
              <a:buNone/>
            </a:pPr>
            <a:r>
              <a:rPr lang="en-US" b="1">
                <a:solidFill>
                  <a:srgbClr val="00B050"/>
                </a:solidFill>
              </a:rPr>
              <a:t>2)Heuristic </a:t>
            </a:r>
            <a:r>
              <a:rPr lang="en-US" b="1" dirty="0">
                <a:solidFill>
                  <a:srgbClr val="00B050"/>
                </a:solidFill>
              </a:rPr>
              <a:t>searching</a:t>
            </a:r>
            <a:endParaRPr lang="en-US" b="1" dirty="0">
              <a:solidFill>
                <a:srgbClr val="00B050"/>
              </a:solidFill>
            </a:endParaRPr>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1) Blind search</a:t>
            </a:r>
            <a:br>
              <a:rPr lang="en-US" dirty="0"/>
            </a:br>
            <a:endParaRPr lang="en-US" dirty="0"/>
          </a:p>
        </p:txBody>
      </p:sp>
      <p:sp>
        <p:nvSpPr>
          <p:cNvPr id="3" name="Content Placeholder 2"/>
          <p:cNvSpPr>
            <a:spLocks noGrp="1"/>
          </p:cNvSpPr>
          <p:nvPr>
            <p:ph idx="1"/>
          </p:nvPr>
        </p:nvSpPr>
        <p:spPr/>
        <p:txBody>
          <a:bodyPr/>
          <a:lstStyle/>
          <a:p>
            <a:pPr marL="0" indent="0" algn="just">
              <a:lnSpc>
                <a:spcPct val="150000"/>
              </a:lnSpc>
              <a:buNone/>
            </a:pPr>
            <a:r>
              <a:rPr lang="en-US" dirty="0">
                <a:solidFill>
                  <a:srgbClr val="FF0000"/>
                </a:solidFill>
              </a:rPr>
              <a:t>A)</a:t>
            </a:r>
            <a:r>
              <a:rPr lang="en-US" dirty="0"/>
              <a:t>Breadth First Search (BFS)</a:t>
            </a:r>
            <a:endParaRPr lang="en-US" dirty="0"/>
          </a:p>
          <a:p>
            <a:pPr marL="0" indent="0" algn="just">
              <a:lnSpc>
                <a:spcPct val="150000"/>
              </a:lnSpc>
              <a:buNone/>
            </a:pPr>
            <a:r>
              <a:rPr lang="en-US" dirty="0">
                <a:solidFill>
                  <a:srgbClr val="FF0000"/>
                </a:solidFill>
              </a:rPr>
              <a:t>B)</a:t>
            </a:r>
            <a:r>
              <a:rPr lang="en-US" dirty="0"/>
              <a:t>Depth First Search (DFS)</a:t>
            </a:r>
            <a:endParaRPr lang="en-US" dirty="0"/>
          </a:p>
          <a:p>
            <a:pPr marL="0" indent="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5395" y="359226"/>
            <a:ext cx="10515600" cy="1325563"/>
          </a:xfrm>
        </p:spPr>
        <p:txBody>
          <a:bodyPr/>
          <a:lstStyle/>
          <a:p>
            <a:r>
              <a:rPr lang="en-US" b="1" dirty="0">
                <a:solidFill>
                  <a:srgbClr val="0070C0"/>
                </a:solidFill>
              </a:rPr>
              <a:t>Breadth First Search (BFS)</a:t>
            </a:r>
            <a:endParaRPr lang="en-US" b="1" dirty="0">
              <a:solidFill>
                <a:srgbClr val="0070C0"/>
              </a:solidFill>
            </a:endParaRPr>
          </a:p>
        </p:txBody>
      </p:sp>
      <p:graphicFrame>
        <p:nvGraphicFramePr>
          <p:cNvPr id="3" name="Object 2"/>
          <p:cNvGraphicFramePr>
            <a:graphicFrameLocks noChangeAspect="1"/>
          </p:cNvGraphicFramePr>
          <p:nvPr/>
        </p:nvGraphicFramePr>
        <p:xfrm>
          <a:off x="747562" y="1492538"/>
          <a:ext cx="9611394" cy="4917390"/>
        </p:xfrm>
        <a:graphic>
          <a:graphicData uri="http://schemas.openxmlformats.org/presentationml/2006/ole">
            <mc:AlternateContent xmlns:mc="http://schemas.openxmlformats.org/markup-compatibility/2006">
              <mc:Choice xmlns:v="urn:schemas-microsoft-com:vml" Requires="v">
                <p:oleObj spid="_x0000_s16459" name="Bitmap Image" r:id="rId1" imgW="9315450" imgH="5000625" progId="Paint.Picture">
                  <p:embed/>
                </p:oleObj>
              </mc:Choice>
              <mc:Fallback>
                <p:oleObj name="Bitmap Image" r:id="rId1" imgW="9315450" imgH="5000625" progId="Paint.Picture">
                  <p:embed/>
                  <p:pic>
                    <p:nvPicPr>
                      <p:cNvPr id="0" name="Picture 16458"/>
                      <p:cNvPicPr/>
                      <p:nvPr/>
                    </p:nvPicPr>
                    <p:blipFill>
                      <a:blip r:embed="rId2"/>
                      <a:stretch>
                        <a:fillRect/>
                      </a:stretch>
                    </p:blipFill>
                    <p:spPr>
                      <a:xfrm>
                        <a:off x="747562" y="1492538"/>
                        <a:ext cx="9611394" cy="4917390"/>
                      </a:xfrm>
                      <a:prstGeom prst="rect">
                        <a:avLst/>
                      </a:prstGeom>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Example</a:t>
            </a:r>
            <a:endParaRPr lang="en-US" b="1" dirty="0">
              <a:solidFill>
                <a:srgbClr val="0070C0"/>
              </a:solidFill>
            </a:endParaRPr>
          </a:p>
        </p:txBody>
      </p:sp>
      <p:pic>
        <p:nvPicPr>
          <p:cNvPr id="4" name="Content Placeholder 3"/>
          <p:cNvPicPr>
            <a:picLocks noGrp="1" noChangeAspect="1"/>
          </p:cNvPicPr>
          <p:nvPr>
            <p:ph idx="1"/>
          </p:nvPr>
        </p:nvPicPr>
        <p:blipFill>
          <a:blip r:embed="rId1"/>
          <a:stretch>
            <a:fillRect/>
          </a:stretch>
        </p:blipFill>
        <p:spPr>
          <a:xfrm>
            <a:off x="3326854" y="2498900"/>
            <a:ext cx="5915851" cy="3591426"/>
          </a:xfrm>
          <a:prstGeom prst="rect">
            <a:avLst/>
          </a:prstGeom>
        </p:spPr>
      </p:pic>
      <p:sp>
        <p:nvSpPr>
          <p:cNvPr id="8" name="Rectangle 7"/>
          <p:cNvSpPr/>
          <p:nvPr/>
        </p:nvSpPr>
        <p:spPr>
          <a:xfrm>
            <a:off x="945013" y="1810790"/>
            <a:ext cx="5582490" cy="369332"/>
          </a:xfrm>
          <a:prstGeom prst="rect">
            <a:avLst/>
          </a:prstGeom>
        </p:spPr>
        <p:txBody>
          <a:bodyPr wrap="none">
            <a:spAutoFit/>
          </a:bodyPr>
          <a:lstStyle/>
          <a:p>
            <a:r>
              <a:rPr lang="en-US" dirty="0"/>
              <a:t>See the tree and find the goal by the breadth first search?</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Depth First Search (DFS)</a:t>
            </a:r>
            <a:endParaRPr lang="en-US" b="1" dirty="0">
              <a:solidFill>
                <a:srgbClr val="0070C0"/>
              </a:solidFill>
            </a:endParaRPr>
          </a:p>
        </p:txBody>
      </p:sp>
      <p:pic>
        <p:nvPicPr>
          <p:cNvPr id="7" name="Picture 6"/>
          <p:cNvPicPr>
            <a:picLocks noChangeAspect="1"/>
          </p:cNvPicPr>
          <p:nvPr/>
        </p:nvPicPr>
        <p:blipFill rotWithShape="1">
          <a:blip r:embed="rId1">
            <a:extLst>
              <a:ext uri="{28A0092B-C50C-407E-A947-70E740481C1C}">
                <a14:useLocalDpi xmlns:a14="http://schemas.microsoft.com/office/drawing/2010/main" val="0"/>
              </a:ext>
            </a:extLst>
          </a:blip>
          <a:srcRect t="8122"/>
          <a:stretch>
            <a:fillRect/>
          </a:stretch>
        </p:blipFill>
        <p:spPr>
          <a:xfrm>
            <a:off x="1302939" y="1791093"/>
            <a:ext cx="8067306" cy="489031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b="1" dirty="0">
                <a:solidFill>
                  <a:srgbClr val="0070C0"/>
                </a:solidFill>
              </a:rPr>
              <a:t>Example</a:t>
            </a:r>
            <a:endParaRPr lang="en-US" b="1" dirty="0">
              <a:solidFill>
                <a:srgbClr val="0070C0"/>
              </a:solidFill>
            </a:endParaRPr>
          </a:p>
        </p:txBody>
      </p:sp>
      <p:sp>
        <p:nvSpPr>
          <p:cNvPr id="3" name="Content Placeholder 2"/>
          <p:cNvSpPr>
            <a:spLocks noGrp="1"/>
          </p:cNvSpPr>
          <p:nvPr>
            <p:ph idx="1"/>
          </p:nvPr>
        </p:nvSpPr>
        <p:spPr>
          <a:xfrm>
            <a:off x="838200" y="1051902"/>
            <a:ext cx="10515600" cy="4351338"/>
          </a:xfrm>
        </p:spPr>
        <p:txBody>
          <a:bodyPr/>
          <a:lstStyle/>
          <a:p>
            <a:r>
              <a:rPr lang="en-US" dirty="0"/>
              <a:t>Example: use DFS (alphabetical way) to find the path between A and L for the following search space: </a:t>
            </a:r>
            <a:endParaRPr lang="en-US" dirty="0"/>
          </a:p>
        </p:txBody>
      </p:sp>
      <p:pic>
        <p:nvPicPr>
          <p:cNvPr id="4" name="Picture 3"/>
          <p:cNvPicPr>
            <a:picLocks noChangeAspect="1"/>
          </p:cNvPicPr>
          <p:nvPr/>
        </p:nvPicPr>
        <p:blipFill>
          <a:blip r:embed="rId1"/>
          <a:stretch>
            <a:fillRect/>
          </a:stretch>
        </p:blipFill>
        <p:spPr>
          <a:xfrm>
            <a:off x="5705719" y="1547445"/>
            <a:ext cx="6055947" cy="48181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25156"/>
            <a:ext cx="10515600" cy="1325563"/>
          </a:xfrm>
        </p:spPr>
        <p:txBody>
          <a:bodyPr/>
          <a:lstStyle/>
          <a:p>
            <a:r>
              <a:rPr lang="en-US" b="1" dirty="0">
                <a:solidFill>
                  <a:srgbClr val="0070C0"/>
                </a:solidFill>
              </a:rPr>
              <a:t>Example</a:t>
            </a:r>
            <a:endParaRPr lang="" altLang="en-US" b="1" dirty="0">
              <a:solidFill>
                <a:srgbClr val="0070C0"/>
              </a:solidFill>
            </a:endParaRPr>
          </a:p>
        </p:txBody>
      </p:sp>
      <p:sp>
        <p:nvSpPr>
          <p:cNvPr id="3" name="Content Placeholder 2"/>
          <p:cNvSpPr>
            <a:spLocks noGrp="1"/>
          </p:cNvSpPr>
          <p:nvPr>
            <p:ph idx="1"/>
          </p:nvPr>
        </p:nvSpPr>
        <p:spPr>
          <a:xfrm>
            <a:off x="791308" y="1418254"/>
            <a:ext cx="10515600" cy="4351338"/>
          </a:xfrm>
        </p:spPr>
        <p:txBody>
          <a:bodyPr/>
          <a:lstStyle/>
          <a:p>
            <a:r>
              <a:rPr lang="en-US" dirty="0"/>
              <a:t>Example: use BFS (Left to Right way) to find the path between A and L for the following search space: </a:t>
            </a:r>
            <a:endParaRPr lang="en-US" dirty="0"/>
          </a:p>
          <a:p>
            <a:endParaRPr lang="en-US" dirty="0"/>
          </a:p>
        </p:txBody>
      </p:sp>
      <p:pic>
        <p:nvPicPr>
          <p:cNvPr id="4" name="Picture 3"/>
          <p:cNvPicPr>
            <a:picLocks noChangeAspect="1"/>
          </p:cNvPicPr>
          <p:nvPr/>
        </p:nvPicPr>
        <p:blipFill>
          <a:blip r:embed="rId1"/>
          <a:stretch>
            <a:fillRect/>
          </a:stretch>
        </p:blipFill>
        <p:spPr>
          <a:xfrm>
            <a:off x="5507473" y="1911825"/>
            <a:ext cx="6053853" cy="481625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The advantages of BFS</a:t>
            </a:r>
            <a:br>
              <a:rPr lang="en-US" dirty="0"/>
            </a:br>
            <a:endParaRPr lang="en-US" dirty="0"/>
          </a:p>
        </p:txBody>
      </p:sp>
      <p:sp>
        <p:nvSpPr>
          <p:cNvPr id="3" name="Content Placeholder 2"/>
          <p:cNvSpPr>
            <a:spLocks noGrp="1"/>
          </p:cNvSpPr>
          <p:nvPr>
            <p:ph idx="1"/>
          </p:nvPr>
        </p:nvSpPr>
        <p:spPr/>
        <p:txBody>
          <a:bodyPr/>
          <a:lstStyle/>
          <a:p>
            <a:pPr marL="0" indent="0" algn="just">
              <a:lnSpc>
                <a:spcPct val="100000"/>
              </a:lnSpc>
              <a:buNone/>
            </a:pPr>
            <a:r>
              <a:rPr lang="en-US" dirty="0">
                <a:solidFill>
                  <a:srgbClr val="FF0000"/>
                </a:solidFill>
              </a:rPr>
              <a:t>1. </a:t>
            </a:r>
            <a:r>
              <a:rPr lang="en-US" altLang="en-US" dirty="0"/>
              <a:t>BFS will not get trapped exploring a blind only; this contrasts with DFS, which may follow a single, unfruitful path for every long time. </a:t>
            </a:r>
            <a:endParaRPr lang="en-US" altLang="en-US" dirty="0"/>
          </a:p>
          <a:p>
            <a:pPr marL="0" indent="0" algn="just">
              <a:lnSpc>
                <a:spcPct val="100000"/>
              </a:lnSpc>
              <a:buNone/>
            </a:pPr>
            <a:r>
              <a:rPr lang="en-US" altLang="en-US" dirty="0">
                <a:solidFill>
                  <a:srgbClr val="FF0000"/>
                </a:solidFill>
              </a:rPr>
              <a:t>2. </a:t>
            </a:r>
            <a:r>
              <a:rPr lang="en-US" altLang="en-US" dirty="0"/>
              <a:t>If there is a solution, then BFS is guaranteed to find it, further more if there are multiple solutions, then a minimal solution (minimum number steps ) will be found ,this is guarantied by the fact that longer path are never explored until shorter ones have already been examined.</a:t>
            </a:r>
            <a:endParaRPr lang="en-US"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1607</Words>
  <Application>WPS Presentation</Application>
  <PresentationFormat>Widescreen</PresentationFormat>
  <Paragraphs>46</Paragraphs>
  <Slides>10</Slides>
  <Notes>2</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1</vt:i4>
      </vt:variant>
      <vt:variant>
        <vt:lpstr>幻灯片标题</vt:lpstr>
      </vt:variant>
      <vt:variant>
        <vt:i4>10</vt:i4>
      </vt:variant>
    </vt:vector>
  </HeadingPairs>
  <TitlesOfParts>
    <vt:vector size="20" baseType="lpstr">
      <vt:lpstr>Arial</vt:lpstr>
      <vt:lpstr>SimSun</vt:lpstr>
      <vt:lpstr>Wingdings</vt:lpstr>
      <vt:lpstr>Calibri Light</vt:lpstr>
      <vt:lpstr>Calibri</vt:lpstr>
      <vt:lpstr>Microsoft YaHei</vt:lpstr>
      <vt:lpstr>Arial Unicode MS</vt:lpstr>
      <vt:lpstr>Times New Roman</vt:lpstr>
      <vt:lpstr>Office Theme</vt:lpstr>
      <vt:lpstr>Paint.Picture</vt:lpstr>
      <vt:lpstr>Search in AI</vt:lpstr>
      <vt:lpstr>Search in AI: </vt:lpstr>
      <vt:lpstr>1) Blind search </vt:lpstr>
      <vt:lpstr>Breadth First Search (BFS)</vt:lpstr>
      <vt:lpstr>Example</vt:lpstr>
      <vt:lpstr>Depth First Search (DFS)</vt:lpstr>
      <vt:lpstr>Exersize</vt:lpstr>
      <vt:lpstr>Excersize</vt:lpstr>
      <vt:lpstr>The advantages of BFS </vt:lpstr>
      <vt:lpstr>The advantages of DFS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Lab</dc:title>
  <dc:creator>Abdulwahab Almestekawy</dc:creator>
  <cp:lastModifiedBy>Dr. Wisal Hashim</cp:lastModifiedBy>
  <cp:revision>41</cp:revision>
  <dcterms:created xsi:type="dcterms:W3CDTF">2021-10-22T11:29:00Z</dcterms:created>
  <dcterms:modified xsi:type="dcterms:W3CDTF">2025-10-12T07:04:12Z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59086F249541492B96DA37D24146EE53_12</vt:lpwstr>
  </property>
  <property fmtid="{D5CDD505-2E9C-101B-9397-08002B2CF9AE}" pid="3" name="KSOProductBuildVer">
    <vt:lpwstr>1033-12.2.0.22549</vt:lpwstr>
  </property>
</Properties>
</file>