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4" r:id="rId5"/>
    <p:sldId id="278" r:id="rId6"/>
    <p:sldId id="258" r:id="rId7"/>
    <p:sldId id="274" r:id="rId8"/>
    <p:sldId id="259" r:id="rId9"/>
    <p:sldId id="260" r:id="rId10"/>
    <p:sldId id="261" r:id="rId11"/>
    <p:sldId id="262" r:id="rId12"/>
    <p:sldId id="264" r:id="rId13"/>
    <p:sldId id="263" r:id="rId14"/>
    <p:sldId id="275" r:id="rId15"/>
    <p:sldId id="265" r:id="rId16"/>
    <p:sldId id="276" r:id="rId17"/>
    <p:sldId id="277" r:id="rId18"/>
    <p:sldId id="279" r:id="rId19"/>
    <p:sldId id="28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Artificial Intelligence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>
                <a:solidFill>
                  <a:srgbClr val="0070C0"/>
                </a:solidFill>
              </a:rPr>
              <a:t>Lecture 18</a:t>
            </a:r>
            <a:endParaRPr lang="en-US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Feature Selection Objectives 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9475" y="1645285"/>
            <a:ext cx="9881235" cy="4253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Curse of Dimentionality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5670" y="1792605"/>
            <a:ext cx="74295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Feature Selection Techniques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8370" y="1691005"/>
            <a:ext cx="9135110" cy="1966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745" y="61595"/>
            <a:ext cx="10429875" cy="6734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solidFill>
                  <a:srgbClr val="0070C0"/>
                </a:solidFill>
                <a:sym typeface="+mn-ea"/>
              </a:rPr>
              <a:t>Classification Algorithms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" y="1325880"/>
            <a:ext cx="10817860" cy="5215890"/>
          </a:xfrm>
        </p:spPr>
        <p:txBody>
          <a:bodyPr>
            <a:normAutofit fontScale="90000" lnSpcReduction="20000"/>
          </a:bodyPr>
          <a:p>
            <a:pPr algn="just"/>
            <a:r>
              <a:rPr lang="en-US" altLang="en-US">
                <a:solidFill>
                  <a:srgbClr val="FF0000"/>
                </a:solidFill>
              </a:rPr>
              <a:t> Logistic Regression:</a:t>
            </a:r>
            <a:r>
              <a:rPr lang="en-US" altLang="en-US"/>
              <a:t> is a linear classification algorithm that uses the logistic function to model the probability of binary or multi-class outcomes. It works well for linearly separable data and is interpretable.</a:t>
            </a:r>
            <a:endParaRPr lang="en-US" altLang="en-US"/>
          </a:p>
          <a:p>
            <a:pPr marL="0" indent="0" algn="just">
              <a:buNone/>
            </a:pPr>
            <a:r>
              <a:rPr lang="en-US" altLang="en-US"/>
              <a:t> </a:t>
            </a:r>
            <a:endParaRPr lang="en-US" altLang="en-US"/>
          </a:p>
          <a:p>
            <a:pPr algn="just"/>
            <a:r>
              <a:rPr lang="en-US" altLang="en-US">
                <a:solidFill>
                  <a:srgbClr val="FF0000"/>
                </a:solidFill>
              </a:rPr>
              <a:t>Decision Trees:</a:t>
            </a:r>
            <a:r>
              <a:rPr lang="en-US" altLang="en-US"/>
              <a:t> are non-parametric algorithms that recursively partition the feature space based on feature values. They create an interpretable tree structure and can handle both numerical and categorical features.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>
                <a:solidFill>
                  <a:srgbClr val="FF0000"/>
                </a:solidFill>
              </a:rPr>
              <a:t>Support Vector Machines (SVM):</a:t>
            </a:r>
            <a:r>
              <a:rPr lang="en-US" altLang="en-US"/>
              <a:t> find optimal hyperplanes that maximize the margin between classes. SVM is effective for high-dimensional data and performs well with both linear and non-linear kernels. 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  <a:p>
            <a:pPr algn="just"/>
            <a:r>
              <a:rPr lang="en-US" altLang="en-US">
                <a:solidFill>
                  <a:srgbClr val="FF0000"/>
                </a:solidFill>
              </a:rPr>
              <a:t>Neural Networks:</a:t>
            </a:r>
            <a:r>
              <a:rPr lang="en-US" altLang="en-US"/>
              <a:t> are deep learning models composed of interconnected layers of neurons. They can learn complex non-linear relationships in data and are particularly powerful for high-dimensional classification problems.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K-fold Cross Validation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47545" y="2467610"/>
            <a:ext cx="8296275" cy="30670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07110" y="18053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Let k=5</a:t>
            </a: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60"/>
            <a:ext cx="10515600" cy="5989320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</a:rPr>
              <a:t>Analyze the provided dataset below and propose a comprehensive processing plan, including appropriate tools. </a:t>
            </a:r>
            <a:endParaRPr lang="en-US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/>
              <a:t>              </a:t>
            </a:r>
            <a:endParaRPr lang="en-US" altLang="en-US"/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1144905" y="1699895"/>
          <a:ext cx="9902190" cy="4719955"/>
        </p:xfrm>
        <a:graphic>
          <a:graphicData uri="http://schemas.openxmlformats.org/drawingml/2006/table">
            <a:tbl>
              <a:tblPr/>
              <a:tblGrid>
                <a:gridCol w="1204595"/>
                <a:gridCol w="2270125"/>
                <a:gridCol w="1241425"/>
                <a:gridCol w="1242695"/>
                <a:gridCol w="1346835"/>
                <a:gridCol w="1331595"/>
                <a:gridCol w="1264920"/>
              </a:tblGrid>
              <a:tr h="63690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ID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Student_Name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Sex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Age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Subject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Degree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Date</a:t>
                      </a:r>
                      <a:endParaRPr sz="14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02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Ahmed Ameen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Physics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90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19/3/2025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12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Noor Adil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Female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Science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100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11/2/2025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66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Reem Yassir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Female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Science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11/2/2025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02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Mohammed Ali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Math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5/13/2025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12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Lina Fouad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Female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Arabic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20/9/2024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29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Sara Rami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Female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Art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88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4/5/2025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39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Sinan Ahmed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Physics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92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/3/2025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02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Mustafa Hussain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Math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13/5/2025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39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Hassan Ali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Male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Math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93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</a:pP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</a:t>
                      </a:r>
                      <a:r>
                        <a:rPr sz="1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/5/2025</a:t>
                      </a:r>
                      <a:endParaRPr sz="1000" b="1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45"/>
            <a:ext cx="10515600" cy="1325563"/>
          </a:xfrm>
        </p:spPr>
        <p:txBody>
          <a:bodyPr/>
          <a:p>
            <a:r>
              <a:rPr lang="en-US" sz="6000" b="1" dirty="0">
                <a:solidFill>
                  <a:srgbClr val="0070C0"/>
                </a:solidFill>
              </a:rPr>
              <a:t>Answer: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5295900"/>
          </a:xfrm>
        </p:spPr>
        <p:txBody>
          <a:bodyPr>
            <a:normAutofit fontScale="80000"/>
          </a:bodyPr>
          <a:p>
            <a:pPr marL="0" indent="0" algn="just">
              <a:lnSpc>
                <a:spcPct val="150000"/>
              </a:lnSpc>
              <a:buNone/>
            </a:pPr>
            <a:r>
              <a:rPr lang="en-US" altLang="en-US"/>
              <a:t>1. Cheking for missing values: the degree for ID=8  is missing. Different ways to solve this problem: Replace using mean, median, or mode.</a:t>
            </a:r>
            <a:endParaRPr lang="en-US" altLang="en-US"/>
          </a:p>
          <a:p>
            <a:pPr marL="0" indent="0" algn="just">
              <a:lnSpc>
                <a:spcPct val="150000"/>
              </a:lnSpc>
              <a:buNone/>
            </a:pPr>
            <a:endParaRPr lang="en-US" altLang="en-US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US"/>
              <a:t>2. Checking for the wrong format: the date for ID=4  is wrong. To correct it, you might be able to replace the wrong data, (but not for big data sets) using: df.loc[3,'Date'] = 13</a:t>
            </a:r>
            <a:r>
              <a:rPr lang="en-US" altLang="en-US" sz="2800">
                <a:sym typeface="+mn-ea"/>
              </a:rPr>
              <a:t>/5/2025</a:t>
            </a:r>
            <a:endParaRPr lang="en-US" alt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/>
              <a:t>3. Checking for categorical data: convert Sex and Subject column to numerical ones (ex. 0 for Female and 1 for Male).</a:t>
            </a:r>
            <a:endParaRPr lang="en-US" alt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/>
              <a:t>4. Remove ID coloumn because it is unnessesary.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3715"/>
            <a:ext cx="10515600" cy="5582920"/>
          </a:xfrm>
        </p:spPr>
        <p:txBody>
          <a:bodyPr>
            <a:normAutofit lnSpcReduction="10000"/>
          </a:bodyPr>
          <a:p>
            <a:pPr marL="0" indent="0" algn="just">
              <a:lnSpc>
                <a:spcPct val="150000"/>
              </a:lnSpc>
              <a:buNone/>
            </a:pPr>
            <a:r>
              <a:rPr lang="en-US" altLang="en-US"/>
              <a:t> </a:t>
            </a:r>
            <a:endParaRPr lang="en-US" altLang="en-US"/>
          </a:p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</a:rPr>
              <a:t>Feature engineering:</a:t>
            </a:r>
            <a:r>
              <a:rPr lang="en-US" altLang="en-US"/>
              <a:t> is the entire lifecycle of creating, modifying, and selecting features from raw data to improve model performance. It includes:</a:t>
            </a:r>
            <a:endParaRPr lang="en-US" alt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  1. Feature extraction:</a:t>
            </a:r>
            <a:r>
              <a:rPr lang="en-US" altLang="en-US"/>
              <a:t> is a specific technique within that lifecycle used    to transform raw data into a more manageable, informative format.</a:t>
            </a:r>
            <a:endParaRPr lang="en-US" altLang="en-US"/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>
                <a:solidFill>
                  <a:srgbClr val="FF0000"/>
                </a:solidFill>
              </a:rPr>
              <a:t>   2. Feature selection:</a:t>
            </a:r>
            <a:r>
              <a:rPr lang="en-US" altLang="en-US"/>
              <a:t> picks the best subset of existing features to   reduce complexity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What is feature?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992505" y="1448435"/>
            <a:ext cx="9865995" cy="4960620"/>
          </a:xfrm>
        </p:spPr>
        <p:txBody>
          <a:bodyPr>
            <a:normAutofit/>
          </a:bodyPr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</a:rPr>
              <a:t>Features:</a:t>
            </a:r>
            <a:r>
              <a:rPr lang="en-US" altLang="en-US"/>
              <a:t> are the building blocks that enable machine learning models to learn patterns and make predictions. They can be:</a:t>
            </a:r>
            <a:endParaRPr lang="en-US" altLang="en-US"/>
          </a:p>
          <a:p>
            <a:pPr algn="just">
              <a:lnSpc>
                <a:spcPct val="150000"/>
              </a:lnSpc>
            </a:pPr>
            <a:r>
              <a:rPr lang="en-US" altLang="en-US"/>
              <a:t>Text: Natural Language Processing (</a:t>
            </a:r>
            <a:r>
              <a:rPr lang="en-US" altLang="en-US">
                <a:sym typeface="+mn-ea"/>
              </a:rPr>
              <a:t>NLP) features</a:t>
            </a:r>
            <a:endParaRPr lang="en-US" altLang="en-US"/>
          </a:p>
          <a:p>
            <a:pPr algn="just">
              <a:lnSpc>
                <a:spcPct val="150000"/>
              </a:lnSpc>
            </a:pPr>
            <a:r>
              <a:rPr lang="en-US" altLang="en-US"/>
              <a:t>Tabular: </a:t>
            </a:r>
            <a:r>
              <a:rPr lang="en-US" altLang="en-US">
                <a:sym typeface="+mn-ea"/>
              </a:rPr>
              <a:t>Structured data</a:t>
            </a:r>
            <a:endParaRPr lang="en-US" altLang="en-US"/>
          </a:p>
          <a:p>
            <a:pPr algn="just">
              <a:lnSpc>
                <a:spcPct val="150000"/>
              </a:lnSpc>
            </a:pPr>
            <a:r>
              <a:rPr lang="en-US" altLang="en-US"/>
              <a:t>Image: </a:t>
            </a:r>
            <a:r>
              <a:rPr lang="en-US" altLang="en-US">
                <a:sym typeface="+mn-ea"/>
              </a:rPr>
              <a:t>Vision features</a:t>
            </a:r>
            <a:endParaRPr lang="en-US" altLang="en-US"/>
          </a:p>
          <a:p>
            <a:pPr algn="just">
              <a:lnSpc>
                <a:spcPct val="150000"/>
              </a:lnSpc>
            </a:pPr>
            <a:r>
              <a:rPr lang="en-US" altLang="en-US"/>
              <a:t>Time Series: </a:t>
            </a:r>
            <a:r>
              <a:rPr lang="en-US" altLang="en-US">
                <a:sym typeface="+mn-ea"/>
              </a:rPr>
              <a:t>Temporal features</a:t>
            </a:r>
            <a:endParaRPr lang="en-US" altLang="en-US"/>
          </a:p>
          <a:p>
            <a:pPr algn="just"/>
            <a:endParaRPr lang="en-US" altLang="en-US"/>
          </a:p>
          <a:p>
            <a:pPr algn="just"/>
            <a:endParaRPr lang="en-US" altLang="en-US"/>
          </a:p>
          <a:p>
            <a:pPr algn="just"/>
            <a:endParaRPr lang="en-US" altLang="en-US"/>
          </a:p>
          <a:p>
            <a:pPr algn="just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  <a:sym typeface="+mn-ea"/>
              </a:rPr>
              <a:t>Benefits of Feature Engineering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2195" y="1990725"/>
            <a:ext cx="598170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Feature Extraction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38200" y="1572895"/>
            <a:ext cx="108184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400">
                <a:solidFill>
                  <a:srgbClr val="FF0000"/>
                </a:solidFill>
              </a:rPr>
              <a:t>Feature Extraction:</a:t>
            </a:r>
            <a:r>
              <a:rPr lang="en-US" altLang="en-US" sz="2400"/>
              <a:t> Transform raw data into numerical features that machine learning models can understand.</a:t>
            </a:r>
            <a:endParaRPr lang="en-US" alt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485390"/>
            <a:ext cx="10711815" cy="3870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rgbClr val="0070C0"/>
                </a:solidFill>
              </a:rPr>
              <a:t>Feature Extraction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7710" y="1635125"/>
            <a:ext cx="10515600" cy="2492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95"/>
            <a:ext cx="10515600" cy="1325563"/>
          </a:xfrm>
        </p:spPr>
        <p:txBody>
          <a:bodyPr/>
          <a:p>
            <a:r>
              <a:rPr lang="en-US" b="1">
                <a:solidFill>
                  <a:srgbClr val="0070C0"/>
                </a:solidFill>
              </a:rPr>
              <a:t>Feature Selection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8845" y="1171575"/>
            <a:ext cx="9162415" cy="2804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10330"/>
            <a:ext cx="9346565" cy="21088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79*371"/>
  <p:tag name="TABLE_ENDDRAG_RECT" val="75*138*779*3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2824</Words>
  <Application>WPS Presentation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Artificial Intelligence</vt:lpstr>
      <vt:lpstr>PowerPoint 演示文稿</vt:lpstr>
      <vt:lpstr>PowerPoint 演示文稿</vt:lpstr>
      <vt:lpstr>PowerPoint 演示文稿</vt:lpstr>
      <vt:lpstr>What is feature?</vt:lpstr>
      <vt:lpstr>Benefits of Feature Engineering</vt:lpstr>
      <vt:lpstr>Feature Extraction</vt:lpstr>
      <vt:lpstr>Feature Extraction</vt:lpstr>
      <vt:lpstr>Feature Selection</vt:lpstr>
      <vt:lpstr>Feature Selection Objectives </vt:lpstr>
      <vt:lpstr>Curse of Dimentionality</vt:lpstr>
      <vt:lpstr>Feature Selection Techniques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 of K-fold Cross Validation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Wisal Hashim</dc:creator>
  <cp:lastModifiedBy>Dr. Wisal Hashim</cp:lastModifiedBy>
  <cp:revision>31</cp:revision>
  <dcterms:created xsi:type="dcterms:W3CDTF">2025-04-14T20:42:00Z</dcterms:created>
  <dcterms:modified xsi:type="dcterms:W3CDTF">2026-04-19T06:58:49Z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FA093D7FB0224E5FB7B58464004FE610_13</vt:lpwstr>
  </property>
  <property fmtid="{D5CDD505-2E9C-101B-9397-08002B2CF9AE}" pid="3" name="KSOProductBuildVer">
    <vt:lpwstr>1033-12.2.0.23196</vt:lpwstr>
  </property>
</Properties>
</file>