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3"/>
    <p:sldId id="272" r:id="rId4"/>
    <p:sldId id="273" r:id="rId5"/>
    <p:sldId id="257" r:id="rId6"/>
    <p:sldId id="258" r:id="rId7"/>
    <p:sldId id="259" r:id="rId8"/>
    <p:sldId id="260" r:id="rId9"/>
    <p:sldId id="262" r:id="rId10"/>
    <p:sldId id="265" r:id="rId11"/>
    <p:sldId id="264" r:id="rId12"/>
    <p:sldId id="266" r:id="rId14"/>
    <p:sldId id="267" r:id="rId15"/>
    <p:sldId id="268" r:id="rId16"/>
    <p:sldId id="269"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notesMaster" Target="notesMasters/notesMaster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image" Target="../media/image21.png"/><Relationship Id="rId1"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3.png"/><Relationship Id="rId1" Type="http://schemas.openxmlformats.org/officeDocument/2006/relationships/image" Target="../media/image22.png"/></Relationships>
</file>

<file path=ppt/slides/_rels/slide1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27.png"/><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image" Target="../media/image2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9.png"/><Relationship Id="rId1" Type="http://schemas.openxmlformats.org/officeDocument/2006/relationships/image" Target="../media/image28.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1.png"/><Relationship Id="rId1" Type="http://schemas.openxmlformats.org/officeDocument/2006/relationships/image" Target="../media/image30.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3.png"/><Relationship Id="rId1" Type="http://schemas.openxmlformats.org/officeDocument/2006/relationships/image" Target="../media/image32.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7.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9.png"/><Relationship Id="rId1" Type="http://schemas.openxmlformats.org/officeDocument/2006/relationships/image" Target="../media/image8.png"/></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3.png"/><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5.png"/><Relationship Id="rId1" Type="http://schemas.openxmlformats.org/officeDocument/2006/relationships/image" Target="../media/image14.png"/></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9.png"/><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gradFill>
                  <a:gsLst>
                    <a:gs pos="0">
                      <a:srgbClr val="007BD3"/>
                    </a:gs>
                    <a:gs pos="100000">
                      <a:srgbClr val="034373"/>
                    </a:gs>
                  </a:gsLst>
                  <a:lin scaled="0"/>
                </a:gradFill>
              </a:rPr>
              <a:t>Python Programming Language</a:t>
            </a:r>
            <a:endParaRPr lang="en-US" b="1" dirty="0">
              <a:gradFill>
                <a:gsLst>
                  <a:gs pos="0">
                    <a:srgbClr val="007BD3"/>
                  </a:gs>
                  <a:gs pos="100000">
                    <a:srgbClr val="034373"/>
                  </a:gs>
                </a:gsLst>
                <a:lin scaled="0"/>
              </a:gradFill>
            </a:endParaRPr>
          </a:p>
        </p:txBody>
      </p:sp>
      <p:sp>
        <p:nvSpPr>
          <p:cNvPr id="3" name="Subtitle 2"/>
          <p:cNvSpPr>
            <a:spLocks noGrp="1"/>
          </p:cNvSpPr>
          <p:nvPr>
            <p:ph type="subTitle" idx="1"/>
          </p:nvPr>
        </p:nvSpPr>
        <p:spPr/>
        <p:txBody>
          <a:bodyPr/>
          <a:lstStyle/>
          <a:p>
            <a:r>
              <a:rPr lang="en-US" sz="4800" b="1">
                <a:solidFill>
                  <a:srgbClr val="0070C0"/>
                </a:solidFill>
              </a:rPr>
              <a:t>Lecture 7</a:t>
            </a:r>
            <a:endParaRPr lang="en-US" sz="4800" b="1">
              <a:solidFill>
                <a:srgbClr val="0070C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sym typeface="+mn-ea"/>
              </a:rPr>
              <a:t>Flattern to convert 2D to 1D</a:t>
            </a:r>
            <a:endParaRPr lang="en-US"/>
          </a:p>
        </p:txBody>
      </p:sp>
      <p:pic>
        <p:nvPicPr>
          <p:cNvPr id="4" name="Content Placeholder 3"/>
          <p:cNvPicPr>
            <a:picLocks noChangeAspect="1"/>
          </p:cNvPicPr>
          <p:nvPr>
            <p:ph idx="1"/>
          </p:nvPr>
        </p:nvPicPr>
        <p:blipFill>
          <a:blip r:embed="rId1"/>
          <a:stretch>
            <a:fillRect/>
          </a:stretch>
        </p:blipFill>
        <p:spPr>
          <a:xfrm>
            <a:off x="932180" y="1600835"/>
            <a:ext cx="6096000" cy="1466850"/>
          </a:xfrm>
          <a:prstGeom prst="rect">
            <a:avLst/>
          </a:prstGeom>
        </p:spPr>
      </p:pic>
      <p:pic>
        <p:nvPicPr>
          <p:cNvPr id="5" name="Picture 4"/>
          <p:cNvPicPr>
            <a:picLocks noChangeAspect="1"/>
          </p:cNvPicPr>
          <p:nvPr/>
        </p:nvPicPr>
        <p:blipFill>
          <a:blip r:embed="rId2"/>
          <a:stretch>
            <a:fillRect/>
          </a:stretch>
        </p:blipFill>
        <p:spPr>
          <a:xfrm>
            <a:off x="932180" y="3067685"/>
            <a:ext cx="7629525" cy="1143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Concatenate</a:t>
            </a:r>
            <a:endParaRPr lang="en-US" b="1">
              <a:gradFill>
                <a:gsLst>
                  <a:gs pos="0">
                    <a:srgbClr val="007BD3"/>
                  </a:gs>
                  <a:gs pos="100000">
                    <a:srgbClr val="034373"/>
                  </a:gs>
                </a:gsLst>
                <a:lin scaled="0"/>
              </a:gradFill>
            </a:endParaRPr>
          </a:p>
        </p:txBody>
      </p:sp>
      <p:pic>
        <p:nvPicPr>
          <p:cNvPr id="4" name="Content Placeholder 3"/>
          <p:cNvPicPr>
            <a:picLocks noChangeAspect="1"/>
          </p:cNvPicPr>
          <p:nvPr>
            <p:ph idx="1"/>
          </p:nvPr>
        </p:nvPicPr>
        <p:blipFill>
          <a:blip r:embed="rId1"/>
          <a:stretch>
            <a:fillRect/>
          </a:stretch>
        </p:blipFill>
        <p:spPr>
          <a:xfrm>
            <a:off x="1005205" y="1629410"/>
            <a:ext cx="4883150" cy="1136650"/>
          </a:xfrm>
          <a:prstGeom prst="rect">
            <a:avLst/>
          </a:prstGeom>
        </p:spPr>
      </p:pic>
      <p:pic>
        <p:nvPicPr>
          <p:cNvPr id="5" name="Picture 4"/>
          <p:cNvPicPr>
            <a:picLocks noChangeAspect="1"/>
          </p:cNvPicPr>
          <p:nvPr/>
        </p:nvPicPr>
        <p:blipFill>
          <a:blip r:embed="rId2"/>
          <a:stretch>
            <a:fillRect/>
          </a:stretch>
        </p:blipFill>
        <p:spPr>
          <a:xfrm>
            <a:off x="1005205" y="2766060"/>
            <a:ext cx="7658100" cy="5715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Concatenate</a:t>
            </a:r>
            <a:endParaRPr lang="en-US" b="1">
              <a:gradFill>
                <a:gsLst>
                  <a:gs pos="0">
                    <a:srgbClr val="007BD3"/>
                  </a:gs>
                  <a:gs pos="100000">
                    <a:srgbClr val="034373"/>
                  </a:gs>
                </a:gsLst>
                <a:lin scaled="0"/>
              </a:gradFill>
            </a:endParaRPr>
          </a:p>
        </p:txBody>
      </p:sp>
      <p:pic>
        <p:nvPicPr>
          <p:cNvPr id="5" name="Picture 4"/>
          <p:cNvPicPr>
            <a:picLocks noChangeAspect="1"/>
          </p:cNvPicPr>
          <p:nvPr/>
        </p:nvPicPr>
        <p:blipFill>
          <a:blip r:embed="rId1"/>
          <a:stretch>
            <a:fillRect/>
          </a:stretch>
        </p:blipFill>
        <p:spPr>
          <a:xfrm>
            <a:off x="964565" y="2479040"/>
            <a:ext cx="7648575" cy="1190625"/>
          </a:xfrm>
          <a:prstGeom prst="rect">
            <a:avLst/>
          </a:prstGeom>
        </p:spPr>
      </p:pic>
      <p:pic>
        <p:nvPicPr>
          <p:cNvPr id="8" name="Content Placeholder 7"/>
          <p:cNvPicPr>
            <a:picLocks noChangeAspect="1"/>
          </p:cNvPicPr>
          <p:nvPr>
            <p:ph idx="1"/>
          </p:nvPr>
        </p:nvPicPr>
        <p:blipFill>
          <a:blip r:embed="rId2"/>
          <a:stretch>
            <a:fillRect/>
          </a:stretch>
        </p:blipFill>
        <p:spPr>
          <a:xfrm>
            <a:off x="964565" y="1546225"/>
            <a:ext cx="7649210" cy="944880"/>
          </a:xfrm>
          <a:prstGeom prst="rect">
            <a:avLst/>
          </a:prstGeom>
        </p:spPr>
      </p:pic>
      <p:pic>
        <p:nvPicPr>
          <p:cNvPr id="11" name="Picture 10"/>
          <p:cNvPicPr>
            <a:picLocks noChangeAspect="1"/>
          </p:cNvPicPr>
          <p:nvPr/>
        </p:nvPicPr>
        <p:blipFill>
          <a:blip r:embed="rId3"/>
          <a:stretch>
            <a:fillRect/>
          </a:stretch>
        </p:blipFill>
        <p:spPr>
          <a:xfrm>
            <a:off x="964565" y="3813175"/>
            <a:ext cx="7744460" cy="1209675"/>
          </a:xfrm>
          <a:prstGeom prst="rect">
            <a:avLst/>
          </a:prstGeom>
        </p:spPr>
      </p:pic>
      <p:pic>
        <p:nvPicPr>
          <p:cNvPr id="12" name="Picture 11"/>
          <p:cNvPicPr>
            <a:picLocks noChangeAspect="1"/>
          </p:cNvPicPr>
          <p:nvPr/>
        </p:nvPicPr>
        <p:blipFill>
          <a:blip r:embed="rId4"/>
          <a:stretch>
            <a:fillRect/>
          </a:stretch>
        </p:blipFill>
        <p:spPr>
          <a:xfrm>
            <a:off x="964565" y="5022850"/>
            <a:ext cx="7743825" cy="8382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ones_like and zeros_like functions</a:t>
            </a:r>
            <a:endParaRPr lang="en-US" b="1">
              <a:gradFill>
                <a:gsLst>
                  <a:gs pos="0">
                    <a:srgbClr val="007BD3"/>
                  </a:gs>
                  <a:gs pos="100000">
                    <a:srgbClr val="034373"/>
                  </a:gs>
                </a:gsLst>
                <a:lin scaled="0"/>
              </a:gradFill>
            </a:endParaRPr>
          </a:p>
        </p:txBody>
      </p:sp>
      <p:pic>
        <p:nvPicPr>
          <p:cNvPr id="4" name="Content Placeholder 3"/>
          <p:cNvPicPr>
            <a:picLocks noChangeAspect="1"/>
          </p:cNvPicPr>
          <p:nvPr>
            <p:ph idx="1"/>
          </p:nvPr>
        </p:nvPicPr>
        <p:blipFill>
          <a:blip r:embed="rId1"/>
          <a:stretch>
            <a:fillRect/>
          </a:stretch>
        </p:blipFill>
        <p:spPr>
          <a:xfrm>
            <a:off x="941705" y="1622425"/>
            <a:ext cx="6030595" cy="1895475"/>
          </a:xfrm>
          <a:prstGeom prst="rect">
            <a:avLst/>
          </a:prstGeom>
        </p:spPr>
      </p:pic>
      <p:pic>
        <p:nvPicPr>
          <p:cNvPr id="5" name="Picture 4"/>
          <p:cNvPicPr>
            <a:picLocks noChangeAspect="1"/>
          </p:cNvPicPr>
          <p:nvPr/>
        </p:nvPicPr>
        <p:blipFill>
          <a:blip r:embed="rId2"/>
          <a:stretch>
            <a:fillRect/>
          </a:stretch>
        </p:blipFill>
        <p:spPr>
          <a:xfrm>
            <a:off x="941705" y="3517900"/>
            <a:ext cx="7781925" cy="11906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Identity and eye functions</a:t>
            </a:r>
            <a:endParaRPr lang="en-US" b="1">
              <a:gradFill>
                <a:gsLst>
                  <a:gs pos="0">
                    <a:srgbClr val="007BD3"/>
                  </a:gs>
                  <a:gs pos="100000">
                    <a:srgbClr val="034373"/>
                  </a:gs>
                </a:gsLst>
                <a:lin scaled="0"/>
              </a:gradFill>
            </a:endParaRPr>
          </a:p>
        </p:txBody>
      </p:sp>
      <p:sp>
        <p:nvSpPr>
          <p:cNvPr id="3" name="Content Placeholder 2"/>
          <p:cNvSpPr>
            <a:spLocks noGrp="1"/>
          </p:cNvSpPr>
          <p:nvPr>
            <p:ph idx="1"/>
          </p:nvPr>
        </p:nvSpPr>
        <p:spPr/>
        <p:txBody>
          <a:bodyPr/>
          <a:p>
            <a:r>
              <a:rPr lang="en-US"/>
              <a:t>Identity function creates 2D array with diameter = 1, while eye function returns matrrices with ones alog the kth diagonal as shown in example below:</a:t>
            </a:r>
            <a:endParaRPr lang="en-US"/>
          </a:p>
          <a:p>
            <a:endParaRPr lang="en-US"/>
          </a:p>
          <a:p>
            <a:endParaRPr lang="en-US"/>
          </a:p>
        </p:txBody>
      </p:sp>
      <p:pic>
        <p:nvPicPr>
          <p:cNvPr id="6" name="Picture 5"/>
          <p:cNvPicPr>
            <a:picLocks noChangeAspect="1"/>
          </p:cNvPicPr>
          <p:nvPr/>
        </p:nvPicPr>
        <p:blipFill>
          <a:blip r:embed="rId1"/>
          <a:stretch>
            <a:fillRect/>
          </a:stretch>
        </p:blipFill>
        <p:spPr>
          <a:xfrm>
            <a:off x="1148715" y="3337560"/>
            <a:ext cx="5624195" cy="1073785"/>
          </a:xfrm>
          <a:prstGeom prst="rect">
            <a:avLst/>
          </a:prstGeom>
        </p:spPr>
      </p:pic>
      <p:pic>
        <p:nvPicPr>
          <p:cNvPr id="7" name="Picture 6"/>
          <p:cNvPicPr>
            <a:picLocks noChangeAspect="1"/>
          </p:cNvPicPr>
          <p:nvPr/>
        </p:nvPicPr>
        <p:blipFill>
          <a:blip r:embed="rId2"/>
          <a:stretch>
            <a:fillRect/>
          </a:stretch>
        </p:blipFill>
        <p:spPr>
          <a:xfrm>
            <a:off x="1148715" y="4411345"/>
            <a:ext cx="7696200" cy="210502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arange function</a:t>
            </a:r>
            <a:endParaRPr lang="en-US" b="1">
              <a:gradFill>
                <a:gsLst>
                  <a:gs pos="0">
                    <a:srgbClr val="007BD3"/>
                  </a:gs>
                  <a:gs pos="100000">
                    <a:srgbClr val="034373"/>
                  </a:gs>
                </a:gsLst>
                <a:lin scaled="0"/>
              </a:gradFill>
            </a:endParaRPr>
          </a:p>
        </p:txBody>
      </p:sp>
      <p:sp>
        <p:nvSpPr>
          <p:cNvPr id="3" name="Content Placeholder 2"/>
          <p:cNvSpPr>
            <a:spLocks noGrp="1"/>
          </p:cNvSpPr>
          <p:nvPr>
            <p:ph idx="1"/>
          </p:nvPr>
        </p:nvSpPr>
        <p:spPr/>
        <p:txBody>
          <a:bodyPr/>
          <a:p>
            <a:r>
              <a:rPr lang="en-US"/>
              <a:t>Another way to create a one dimentional array as shown in the example below:</a:t>
            </a:r>
            <a:endParaRPr lang="en-US"/>
          </a:p>
          <a:p>
            <a:pPr marL="0" indent="0">
              <a:buNone/>
            </a:pPr>
            <a:endParaRPr lang="en-US"/>
          </a:p>
          <a:p>
            <a:pPr marL="0" indent="0">
              <a:buNone/>
            </a:pPr>
            <a:endParaRPr lang="en-US"/>
          </a:p>
        </p:txBody>
      </p:sp>
      <p:pic>
        <p:nvPicPr>
          <p:cNvPr id="6" name="Picture 5"/>
          <p:cNvPicPr>
            <a:picLocks noChangeAspect="1"/>
          </p:cNvPicPr>
          <p:nvPr/>
        </p:nvPicPr>
        <p:blipFill>
          <a:blip r:embed="rId1"/>
          <a:stretch>
            <a:fillRect/>
          </a:stretch>
        </p:blipFill>
        <p:spPr>
          <a:xfrm>
            <a:off x="965200" y="2879725"/>
            <a:ext cx="5443855" cy="901700"/>
          </a:xfrm>
          <a:prstGeom prst="rect">
            <a:avLst/>
          </a:prstGeom>
        </p:spPr>
      </p:pic>
      <p:pic>
        <p:nvPicPr>
          <p:cNvPr id="7" name="Picture 6"/>
          <p:cNvPicPr>
            <a:picLocks noChangeAspect="1"/>
          </p:cNvPicPr>
          <p:nvPr/>
        </p:nvPicPr>
        <p:blipFill>
          <a:blip r:embed="rId2"/>
          <a:stretch>
            <a:fillRect/>
          </a:stretch>
        </p:blipFill>
        <p:spPr>
          <a:xfrm>
            <a:off x="965200" y="3781425"/>
            <a:ext cx="7829550" cy="10382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Implementation Code foe A* Search</a:t>
            </a:r>
            <a:endParaRPr lang="en-US" b="1">
              <a:gradFill>
                <a:gsLst>
                  <a:gs pos="0">
                    <a:srgbClr val="007BD3"/>
                  </a:gs>
                  <a:gs pos="100000">
                    <a:srgbClr val="034373"/>
                  </a:gs>
                </a:gsLst>
                <a:lin scaled="0"/>
              </a:gradFill>
            </a:endParaRPr>
          </a:p>
        </p:txBody>
      </p:sp>
      <p:sp>
        <p:nvSpPr>
          <p:cNvPr id="3" name="Content Placeholder 2"/>
          <p:cNvSpPr>
            <a:spLocks noGrp="1"/>
          </p:cNvSpPr>
          <p:nvPr>
            <p:ph idx="1"/>
          </p:nvPr>
        </p:nvSpPr>
        <p:spPr>
          <a:xfrm>
            <a:off x="838200" y="1825625"/>
            <a:ext cx="9167495" cy="4351655"/>
          </a:xfrm>
        </p:spPr>
        <p:txBody>
          <a:bodyPr/>
          <a:p>
            <a:r>
              <a:rPr lang="en-US">
                <a:sym typeface="+mn-ea"/>
              </a:rPr>
              <a:t>We use the Graph below as an example for A* Search:</a:t>
            </a:r>
            <a:endParaRPr lang="en-US">
              <a:sym typeface="+mn-ea"/>
            </a:endParaRPr>
          </a:p>
          <a:p>
            <a:pPr marL="0" indent="0">
              <a:buNone/>
            </a:pPr>
            <a:endParaRPr lang="en-US"/>
          </a:p>
        </p:txBody>
      </p:sp>
      <p:pic>
        <p:nvPicPr>
          <p:cNvPr id="4" name="Picture 3"/>
          <p:cNvPicPr>
            <a:picLocks noChangeAspect="1"/>
          </p:cNvPicPr>
          <p:nvPr/>
        </p:nvPicPr>
        <p:blipFill>
          <a:blip r:embed="rId1"/>
          <a:stretch>
            <a:fillRect/>
          </a:stretch>
        </p:blipFill>
        <p:spPr>
          <a:xfrm>
            <a:off x="1939925" y="2670175"/>
            <a:ext cx="6000750" cy="32004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3060065" y="250190"/>
            <a:ext cx="4978400" cy="5970905"/>
          </a:xfrm>
          <a:prstGeom prst="rect">
            <a:avLst/>
          </a:prstGeom>
        </p:spPr>
      </p:pic>
      <p:pic>
        <p:nvPicPr>
          <p:cNvPr id="5" name="Picture 4"/>
          <p:cNvPicPr>
            <a:picLocks noChangeAspect="1"/>
          </p:cNvPicPr>
          <p:nvPr/>
        </p:nvPicPr>
        <p:blipFill>
          <a:blip r:embed="rId2"/>
          <a:stretch>
            <a:fillRect/>
          </a:stretch>
        </p:blipFill>
        <p:spPr>
          <a:xfrm>
            <a:off x="3060065" y="6221095"/>
            <a:ext cx="4978400" cy="61595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solidFill>
                  <a:srgbClr val="0070C0"/>
                </a:solidFill>
              </a:rPr>
              <a:t>Numpy Library</a:t>
            </a:r>
            <a:endParaRPr lang="en-US" b="1">
              <a:solidFill>
                <a:srgbClr val="0070C0"/>
              </a:solidFill>
            </a:endParaRPr>
          </a:p>
        </p:txBody>
      </p:sp>
      <p:sp>
        <p:nvSpPr>
          <p:cNvPr id="3" name="Content Placeholder 2"/>
          <p:cNvSpPr>
            <a:spLocks noGrp="1"/>
          </p:cNvSpPr>
          <p:nvPr>
            <p:ph idx="1"/>
          </p:nvPr>
        </p:nvSpPr>
        <p:spPr>
          <a:xfrm>
            <a:off x="838200" y="1550670"/>
            <a:ext cx="10515600" cy="4626610"/>
          </a:xfrm>
        </p:spPr>
        <p:txBody>
          <a:bodyPr/>
          <a:p>
            <a:pPr marL="0" indent="0" algn="just">
              <a:buNone/>
            </a:pPr>
            <a:r>
              <a:rPr lang="en-US"/>
              <a:t>NumPy is a Python library used for working with arrays. It also has functions for working in domain of linear algebra, fourier transform, and matrices. NumPy was created in 2005 by Travis Oliphant. It is an open source project and you can use it freely.</a:t>
            </a:r>
            <a:endParaRPr lang="en-US"/>
          </a:p>
          <a:p>
            <a:pPr marL="0" indent="0">
              <a:buNone/>
            </a:pPr>
            <a:endParaRPr lang="en-US"/>
          </a:p>
          <a:p>
            <a:pPr marL="0" indent="0">
              <a:buNone/>
            </a:pPr>
            <a:r>
              <a:rPr lang="en-US"/>
              <a:t>We can use it thrtrough different ways of calling:</a:t>
            </a:r>
            <a:endParaRPr lang="en-US"/>
          </a:p>
          <a:p>
            <a:pPr marL="0" indent="0">
              <a:buNone/>
            </a:pPr>
            <a:r>
              <a:rPr lang="en-US" b="1">
                <a:gradFill>
                  <a:gsLst>
                    <a:gs pos="0">
                      <a:srgbClr val="14CD68"/>
                    </a:gs>
                    <a:gs pos="100000">
                      <a:srgbClr val="0B6E38"/>
                    </a:gs>
                  </a:gsLst>
                  <a:lin scaled="0"/>
                </a:gradFill>
              </a:rPr>
              <a:t>import numpy</a:t>
            </a:r>
            <a:endParaRPr lang="en-US" b="1">
              <a:gradFill>
                <a:gsLst>
                  <a:gs pos="0">
                    <a:srgbClr val="14CD68"/>
                  </a:gs>
                  <a:gs pos="100000">
                    <a:srgbClr val="0B6E38"/>
                  </a:gs>
                </a:gsLst>
                <a:lin scaled="0"/>
              </a:gradFill>
            </a:endParaRPr>
          </a:p>
          <a:p>
            <a:pPr marL="0" indent="0">
              <a:buNone/>
            </a:pPr>
            <a:r>
              <a:rPr lang="en-US" b="1">
                <a:gradFill>
                  <a:gsLst>
                    <a:gs pos="0">
                      <a:srgbClr val="14CD68"/>
                    </a:gs>
                    <a:gs pos="100000">
                      <a:srgbClr val="0B6E38"/>
                    </a:gs>
                  </a:gsLst>
                  <a:lin scaled="0"/>
                </a:gradFill>
              </a:rPr>
              <a:t>import numpy as np</a:t>
            </a:r>
            <a:endParaRPr lang="en-US" b="1">
              <a:gradFill>
                <a:gsLst>
                  <a:gs pos="0">
                    <a:srgbClr val="14CD68"/>
                  </a:gs>
                  <a:gs pos="100000">
                    <a:srgbClr val="0B6E38"/>
                  </a:gs>
                </a:gsLst>
                <a:lin scaled="0"/>
              </a:gradFill>
            </a:endParaRPr>
          </a:p>
          <a:p>
            <a:pPr marL="0" indent="0">
              <a:buNone/>
            </a:pPr>
            <a:r>
              <a:rPr lang="en-US" b="1">
                <a:gradFill>
                  <a:gsLst>
                    <a:gs pos="0">
                      <a:srgbClr val="14CD68"/>
                    </a:gs>
                    <a:gs pos="100000">
                      <a:srgbClr val="0B6E38"/>
                    </a:gs>
                  </a:gsLst>
                  <a:lin scaled="0"/>
                </a:gradFill>
              </a:rPr>
              <a:t>from numpy import *</a:t>
            </a:r>
            <a:endParaRPr lang="en-US" b="1">
              <a:gradFill>
                <a:gsLst>
                  <a:gs pos="0">
                    <a:srgbClr val="14CD68"/>
                  </a:gs>
                  <a:gs pos="100000">
                    <a:srgbClr val="0B6E38"/>
                  </a:gs>
                </a:gsLst>
                <a:lin scaled="0"/>
              </a:gra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solidFill>
                  <a:srgbClr val="0070C0"/>
                </a:solidFill>
              </a:rPr>
              <a:t>Example</a:t>
            </a:r>
            <a:endParaRPr lang="en-US" b="1">
              <a:solidFill>
                <a:srgbClr val="0070C0"/>
              </a:solidFill>
            </a:endParaRPr>
          </a:p>
        </p:txBody>
      </p:sp>
      <p:pic>
        <p:nvPicPr>
          <p:cNvPr id="4" name="Content Placeholder 3"/>
          <p:cNvPicPr>
            <a:picLocks noChangeAspect="1"/>
          </p:cNvPicPr>
          <p:nvPr>
            <p:ph idx="1"/>
          </p:nvPr>
        </p:nvPicPr>
        <p:blipFill>
          <a:blip r:embed="rId1"/>
          <a:stretch>
            <a:fillRect/>
          </a:stretch>
        </p:blipFill>
        <p:spPr>
          <a:xfrm>
            <a:off x="1026795" y="1724025"/>
            <a:ext cx="3114675" cy="1704975"/>
          </a:xfrm>
          <a:prstGeom prst="rect">
            <a:avLst/>
          </a:prstGeom>
        </p:spPr>
      </p:pic>
      <p:pic>
        <p:nvPicPr>
          <p:cNvPr id="6" name="Picture 5"/>
          <p:cNvPicPr>
            <a:picLocks noChangeAspect="1"/>
          </p:cNvPicPr>
          <p:nvPr/>
        </p:nvPicPr>
        <p:blipFill>
          <a:blip r:embed="rId2"/>
          <a:stretch>
            <a:fillRect/>
          </a:stretch>
        </p:blipFill>
        <p:spPr>
          <a:xfrm>
            <a:off x="1026795" y="3429000"/>
            <a:ext cx="3114675" cy="1066800"/>
          </a:xfrm>
          <a:prstGeom prst="rect">
            <a:avLst/>
          </a:prstGeom>
        </p:spPr>
      </p:pic>
      <p:pic>
        <p:nvPicPr>
          <p:cNvPr id="7" name="Picture 6"/>
          <p:cNvPicPr>
            <a:picLocks noChangeAspect="1"/>
          </p:cNvPicPr>
          <p:nvPr/>
        </p:nvPicPr>
        <p:blipFill>
          <a:blip r:embed="rId3"/>
          <a:stretch>
            <a:fillRect/>
          </a:stretch>
        </p:blipFill>
        <p:spPr>
          <a:xfrm>
            <a:off x="7114540" y="1691005"/>
            <a:ext cx="2171700" cy="1647825"/>
          </a:xfrm>
          <a:prstGeom prst="rect">
            <a:avLst/>
          </a:prstGeom>
        </p:spPr>
      </p:pic>
      <p:pic>
        <p:nvPicPr>
          <p:cNvPr id="8" name="Picture 7"/>
          <p:cNvPicPr>
            <a:picLocks noChangeAspect="1"/>
          </p:cNvPicPr>
          <p:nvPr/>
        </p:nvPicPr>
        <p:blipFill>
          <a:blip r:embed="rId4"/>
          <a:stretch>
            <a:fillRect/>
          </a:stretch>
        </p:blipFill>
        <p:spPr>
          <a:xfrm>
            <a:off x="7114540" y="3338830"/>
            <a:ext cx="2171700" cy="10287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89535"/>
            <a:ext cx="10515600" cy="1325563"/>
          </a:xfrm>
        </p:spPr>
        <p:txBody>
          <a:bodyPr/>
          <a:p>
            <a:r>
              <a:rPr lang="en-US" b="1">
                <a:solidFill>
                  <a:srgbClr val="0070C0"/>
                </a:solidFill>
              </a:rPr>
              <a:t>2D array</a:t>
            </a:r>
            <a:endParaRPr lang="en-US" b="1">
              <a:solidFill>
                <a:srgbClr val="0070C0"/>
              </a:solidFill>
            </a:endParaRPr>
          </a:p>
        </p:txBody>
      </p:sp>
      <p:graphicFrame>
        <p:nvGraphicFramePr>
          <p:cNvPr id="4" name="Content Placeholder 3"/>
          <p:cNvGraphicFramePr/>
          <p:nvPr>
            <p:ph idx="1"/>
          </p:nvPr>
        </p:nvGraphicFramePr>
        <p:xfrm>
          <a:off x="838200" y="1825625"/>
          <a:ext cx="10515600" cy="762000"/>
        </p:xfrm>
        <a:graphic>
          <a:graphicData uri="http://schemas.openxmlformats.org/drawingml/2006/table">
            <a:tbl>
              <a:tblPr firstRow="1" bandRow="1">
                <a:tableStyleId>{5C22544A-7EE6-4342-B048-85BDC9FD1C3A}</a:tableStyleId>
              </a:tblPr>
              <a:tblGrid>
                <a:gridCol w="2628900"/>
                <a:gridCol w="2628900"/>
                <a:gridCol w="2628900"/>
                <a:gridCol w="2628900"/>
              </a:tblGrid>
              <a:tr h="381000">
                <a:tc>
                  <a:txBody>
                    <a:bodyPr/>
                    <a:p>
                      <a:pPr>
                        <a:buNone/>
                      </a:pPr>
                      <a:r>
                        <a:rPr lang="en-US"/>
                        <a:t>1</a:t>
                      </a:r>
                      <a:endParaRPr lang="en-US"/>
                    </a:p>
                  </a:txBody>
                  <a:tcPr/>
                </a:tc>
                <a:tc>
                  <a:txBody>
                    <a:bodyPr/>
                    <a:p>
                      <a:pPr>
                        <a:buNone/>
                      </a:pPr>
                      <a:r>
                        <a:rPr lang="en-US"/>
                        <a:t>2</a:t>
                      </a:r>
                      <a:endParaRPr lang="en-US"/>
                    </a:p>
                  </a:txBody>
                  <a:tcPr/>
                </a:tc>
                <a:tc>
                  <a:txBody>
                    <a:bodyPr/>
                    <a:p>
                      <a:pPr>
                        <a:buNone/>
                      </a:pPr>
                      <a:r>
                        <a:rPr lang="en-US"/>
                        <a:t>3</a:t>
                      </a:r>
                      <a:endParaRPr lang="en-US"/>
                    </a:p>
                  </a:txBody>
                  <a:tcPr/>
                </a:tc>
                <a:tc>
                  <a:txBody>
                    <a:bodyPr/>
                    <a:p>
                      <a:pPr>
                        <a:buNone/>
                      </a:pPr>
                      <a:r>
                        <a:rPr lang="en-US"/>
                        <a:t>4</a:t>
                      </a:r>
                      <a:endParaRPr lang="en-US"/>
                    </a:p>
                  </a:txBody>
                  <a:tcPr/>
                </a:tc>
              </a:tr>
              <a:tr h="381000">
                <a:tc>
                  <a:txBody>
                    <a:bodyPr/>
                    <a:p>
                      <a:pPr>
                        <a:buNone/>
                      </a:pPr>
                      <a:r>
                        <a:rPr lang="en-US"/>
                        <a:t>10</a:t>
                      </a:r>
                      <a:endParaRPr lang="en-US"/>
                    </a:p>
                  </a:txBody>
                  <a:tcPr/>
                </a:tc>
                <a:tc>
                  <a:txBody>
                    <a:bodyPr/>
                    <a:p>
                      <a:pPr>
                        <a:buNone/>
                      </a:pPr>
                      <a:r>
                        <a:rPr lang="en-US"/>
                        <a:t>20</a:t>
                      </a:r>
                      <a:endParaRPr lang="en-US"/>
                    </a:p>
                  </a:txBody>
                  <a:tcPr/>
                </a:tc>
                <a:tc>
                  <a:txBody>
                    <a:bodyPr/>
                    <a:p>
                      <a:pPr>
                        <a:buNone/>
                      </a:pPr>
                      <a:r>
                        <a:rPr lang="en-US"/>
                        <a:t>30</a:t>
                      </a:r>
                      <a:endParaRPr lang="en-US"/>
                    </a:p>
                  </a:txBody>
                  <a:tcPr/>
                </a:tc>
                <a:tc>
                  <a:txBody>
                    <a:bodyPr/>
                    <a:p>
                      <a:pPr>
                        <a:buNone/>
                      </a:pPr>
                      <a:r>
                        <a:rPr lang="en-US"/>
                        <a:t>40</a:t>
                      </a:r>
                      <a:endParaRPr lang="en-US"/>
                    </a:p>
                  </a:txBody>
                  <a:tcPr/>
                </a:tc>
              </a:tr>
            </a:tbl>
          </a:graphicData>
        </a:graphic>
      </p:graphicFrame>
      <p:pic>
        <p:nvPicPr>
          <p:cNvPr id="9" name="Picture 8"/>
          <p:cNvPicPr>
            <a:picLocks noChangeAspect="1"/>
          </p:cNvPicPr>
          <p:nvPr/>
        </p:nvPicPr>
        <p:blipFill>
          <a:blip r:embed="rId1"/>
          <a:stretch>
            <a:fillRect/>
          </a:stretch>
        </p:blipFill>
        <p:spPr>
          <a:xfrm>
            <a:off x="838200" y="2587625"/>
            <a:ext cx="4057650" cy="2524125"/>
          </a:xfrm>
          <a:prstGeom prst="rect">
            <a:avLst/>
          </a:prstGeom>
        </p:spPr>
      </p:pic>
      <p:pic>
        <p:nvPicPr>
          <p:cNvPr id="10" name="Picture 9"/>
          <p:cNvPicPr>
            <a:picLocks noChangeAspect="1"/>
          </p:cNvPicPr>
          <p:nvPr/>
        </p:nvPicPr>
        <p:blipFill>
          <a:blip r:embed="rId2"/>
          <a:stretch>
            <a:fillRect/>
          </a:stretch>
        </p:blipFill>
        <p:spPr>
          <a:xfrm>
            <a:off x="838200" y="5111750"/>
            <a:ext cx="7494905" cy="145669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Examples</a:t>
            </a:r>
            <a:endParaRPr lang="en-US" b="1">
              <a:gradFill>
                <a:gsLst>
                  <a:gs pos="0">
                    <a:srgbClr val="007BD3"/>
                  </a:gs>
                  <a:gs pos="100000">
                    <a:srgbClr val="034373"/>
                  </a:gs>
                </a:gsLst>
                <a:lin scaled="0"/>
              </a:gradFill>
            </a:endParaRPr>
          </a:p>
        </p:txBody>
      </p:sp>
      <p:pic>
        <p:nvPicPr>
          <p:cNvPr id="4" name="Content Placeholder 3"/>
          <p:cNvPicPr>
            <a:picLocks noChangeAspect="1"/>
          </p:cNvPicPr>
          <p:nvPr>
            <p:ph idx="1"/>
          </p:nvPr>
        </p:nvPicPr>
        <p:blipFill>
          <a:blip r:embed="rId1"/>
          <a:stretch>
            <a:fillRect/>
          </a:stretch>
        </p:blipFill>
        <p:spPr>
          <a:xfrm>
            <a:off x="838200" y="1362710"/>
            <a:ext cx="5705475" cy="1369060"/>
          </a:xfrm>
          <a:prstGeom prst="rect">
            <a:avLst/>
          </a:prstGeom>
        </p:spPr>
      </p:pic>
      <p:pic>
        <p:nvPicPr>
          <p:cNvPr id="5" name="Picture 4"/>
          <p:cNvPicPr>
            <a:picLocks noChangeAspect="1"/>
          </p:cNvPicPr>
          <p:nvPr/>
        </p:nvPicPr>
        <p:blipFill>
          <a:blip r:embed="rId2"/>
          <a:stretch>
            <a:fillRect/>
          </a:stretch>
        </p:blipFill>
        <p:spPr>
          <a:xfrm>
            <a:off x="838200" y="2731770"/>
            <a:ext cx="5705475" cy="676275"/>
          </a:xfrm>
          <a:prstGeom prst="rect">
            <a:avLst/>
          </a:prstGeom>
        </p:spPr>
      </p:pic>
      <p:pic>
        <p:nvPicPr>
          <p:cNvPr id="8" name="Picture 7"/>
          <p:cNvPicPr>
            <a:picLocks noChangeAspect="1"/>
          </p:cNvPicPr>
          <p:nvPr/>
        </p:nvPicPr>
        <p:blipFill>
          <a:blip r:embed="rId3"/>
          <a:stretch>
            <a:fillRect/>
          </a:stretch>
        </p:blipFill>
        <p:spPr>
          <a:xfrm>
            <a:off x="838200" y="3622040"/>
            <a:ext cx="2676525" cy="1190625"/>
          </a:xfrm>
          <a:prstGeom prst="rect">
            <a:avLst/>
          </a:prstGeom>
        </p:spPr>
      </p:pic>
      <p:pic>
        <p:nvPicPr>
          <p:cNvPr id="9" name="Picture 8"/>
          <p:cNvPicPr>
            <a:picLocks noChangeAspect="1"/>
          </p:cNvPicPr>
          <p:nvPr/>
        </p:nvPicPr>
        <p:blipFill>
          <a:blip r:embed="rId4"/>
          <a:stretch>
            <a:fillRect/>
          </a:stretch>
        </p:blipFill>
        <p:spPr>
          <a:xfrm>
            <a:off x="838200" y="4812665"/>
            <a:ext cx="7715250" cy="190246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gradFill>
                  <a:gsLst>
                    <a:gs pos="0">
                      <a:srgbClr val="007BD3"/>
                    </a:gs>
                    <a:gs pos="100000">
                      <a:srgbClr val="034373"/>
                    </a:gs>
                  </a:gsLst>
                  <a:lin scaled="0"/>
                </a:gradFill>
              </a:rPr>
              <a:t>Create list from array</a:t>
            </a:r>
            <a:endParaRPr lang="en-US" b="1">
              <a:gradFill>
                <a:gsLst>
                  <a:gs pos="0">
                    <a:srgbClr val="007BD3"/>
                  </a:gs>
                  <a:gs pos="100000">
                    <a:srgbClr val="034373"/>
                  </a:gs>
                </a:gsLst>
                <a:lin scaled="0"/>
              </a:gradFill>
            </a:endParaRPr>
          </a:p>
        </p:txBody>
      </p:sp>
      <p:pic>
        <p:nvPicPr>
          <p:cNvPr id="4" name="Content Placeholder 3"/>
          <p:cNvPicPr>
            <a:picLocks noChangeAspect="1"/>
          </p:cNvPicPr>
          <p:nvPr>
            <p:ph idx="1"/>
          </p:nvPr>
        </p:nvPicPr>
        <p:blipFill>
          <a:blip r:embed="rId1"/>
          <a:stretch>
            <a:fillRect/>
          </a:stretch>
        </p:blipFill>
        <p:spPr>
          <a:xfrm>
            <a:off x="979170" y="1714500"/>
            <a:ext cx="2931160" cy="1714500"/>
          </a:xfrm>
          <a:prstGeom prst="rect">
            <a:avLst/>
          </a:prstGeom>
        </p:spPr>
      </p:pic>
      <p:pic>
        <p:nvPicPr>
          <p:cNvPr id="5" name="Picture 4"/>
          <p:cNvPicPr>
            <a:picLocks noChangeAspect="1"/>
          </p:cNvPicPr>
          <p:nvPr/>
        </p:nvPicPr>
        <p:blipFill>
          <a:blip r:embed="rId2"/>
          <a:stretch>
            <a:fillRect/>
          </a:stretch>
        </p:blipFill>
        <p:spPr>
          <a:xfrm>
            <a:off x="979170" y="3429000"/>
            <a:ext cx="7658100" cy="8667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30810" y="144145"/>
            <a:ext cx="11876405" cy="984250"/>
          </a:xfrm>
        </p:spPr>
        <p:txBody>
          <a:bodyPr>
            <a:normAutofit fontScale="90000"/>
          </a:bodyPr>
          <a:p>
            <a:r>
              <a:rPr lang="en-US" b="1">
                <a:gradFill>
                  <a:gsLst>
                    <a:gs pos="0">
                      <a:srgbClr val="007BD3"/>
                    </a:gs>
                    <a:gs pos="100000">
                      <a:srgbClr val="034373"/>
                    </a:gs>
                  </a:gsLst>
                  <a:lin scaled="0"/>
                </a:gradFill>
              </a:rPr>
              <a:t>Reshape (Convert rows to coloumns or columns to rows)</a:t>
            </a:r>
            <a:endParaRPr lang="en-US" b="1">
              <a:gradFill>
                <a:gsLst>
                  <a:gs pos="0">
                    <a:srgbClr val="007BD3"/>
                  </a:gs>
                  <a:gs pos="100000">
                    <a:srgbClr val="034373"/>
                  </a:gs>
                </a:gsLst>
                <a:lin scaled="0"/>
              </a:gradFill>
            </a:endParaRPr>
          </a:p>
        </p:txBody>
      </p:sp>
      <p:pic>
        <p:nvPicPr>
          <p:cNvPr id="8" name="Content Placeholder 7"/>
          <p:cNvPicPr>
            <a:picLocks noChangeAspect="1"/>
          </p:cNvPicPr>
          <p:nvPr>
            <p:ph idx="1"/>
          </p:nvPr>
        </p:nvPicPr>
        <p:blipFill>
          <a:blip r:embed="rId1"/>
          <a:stretch>
            <a:fillRect/>
          </a:stretch>
        </p:blipFill>
        <p:spPr>
          <a:xfrm>
            <a:off x="516890" y="1128395"/>
            <a:ext cx="4687570" cy="975995"/>
          </a:xfrm>
          <a:prstGeom prst="rect">
            <a:avLst/>
          </a:prstGeom>
        </p:spPr>
      </p:pic>
      <p:pic>
        <p:nvPicPr>
          <p:cNvPr id="3" name="Picture 2"/>
          <p:cNvPicPr>
            <a:picLocks noChangeAspect="1"/>
          </p:cNvPicPr>
          <p:nvPr/>
        </p:nvPicPr>
        <p:blipFill>
          <a:blip r:embed="rId2"/>
          <a:stretch>
            <a:fillRect/>
          </a:stretch>
        </p:blipFill>
        <p:spPr>
          <a:xfrm>
            <a:off x="516890" y="2104390"/>
            <a:ext cx="7762875" cy="1438275"/>
          </a:xfrm>
          <a:prstGeom prst="rect">
            <a:avLst/>
          </a:prstGeom>
        </p:spPr>
      </p:pic>
      <p:pic>
        <p:nvPicPr>
          <p:cNvPr id="4" name="Picture 3"/>
          <p:cNvPicPr>
            <a:picLocks noChangeAspect="1"/>
          </p:cNvPicPr>
          <p:nvPr/>
        </p:nvPicPr>
        <p:blipFill>
          <a:blip r:embed="rId3"/>
          <a:stretch>
            <a:fillRect/>
          </a:stretch>
        </p:blipFill>
        <p:spPr>
          <a:xfrm>
            <a:off x="516890" y="3822065"/>
            <a:ext cx="5353050" cy="1162050"/>
          </a:xfrm>
          <a:prstGeom prst="rect">
            <a:avLst/>
          </a:prstGeom>
        </p:spPr>
      </p:pic>
      <p:pic>
        <p:nvPicPr>
          <p:cNvPr id="5" name="Picture 4"/>
          <p:cNvPicPr>
            <a:picLocks noChangeAspect="1"/>
          </p:cNvPicPr>
          <p:nvPr/>
        </p:nvPicPr>
        <p:blipFill>
          <a:blip r:embed="rId4"/>
          <a:stretch>
            <a:fillRect/>
          </a:stretch>
        </p:blipFill>
        <p:spPr>
          <a:xfrm>
            <a:off x="516890" y="4984115"/>
            <a:ext cx="7905750" cy="146685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945</Words>
  <Application>WPS Presentation</Application>
  <PresentationFormat>Widescreen</PresentationFormat>
  <Paragraphs>64</Paragraphs>
  <Slides>15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15</vt:i4>
      </vt:variant>
    </vt:vector>
  </HeadingPairs>
  <TitlesOfParts>
    <vt:vector size="23" baseType="lpstr">
      <vt:lpstr>Arial</vt:lpstr>
      <vt:lpstr>SimSun</vt:lpstr>
      <vt:lpstr>Wingdings</vt:lpstr>
      <vt:lpstr>Calibri Light</vt:lpstr>
      <vt:lpstr>Calibri</vt:lpstr>
      <vt:lpstr>Microsoft YaHei</vt:lpstr>
      <vt:lpstr>Arial Unicode MS</vt:lpstr>
      <vt:lpstr>Office Theme</vt:lpstr>
      <vt:lpstr>Python Programming Language</vt:lpstr>
      <vt:lpstr>Implementation Code foe A* Search</vt:lpstr>
      <vt:lpstr>PowerPoint 演示文稿</vt:lpstr>
      <vt:lpstr>Numpy Library</vt:lpstr>
      <vt:lpstr>Example</vt:lpstr>
      <vt:lpstr>2D array</vt:lpstr>
      <vt:lpstr>Examples</vt:lpstr>
      <vt:lpstr>Create list from array</vt:lpstr>
      <vt:lpstr>Reshape (Convert rows to coloumns or columns to rows)</vt:lpstr>
      <vt:lpstr>Flattern to convert 2D to 1D</vt:lpstr>
      <vt:lpstr>Concatenate</vt:lpstr>
      <vt:lpstr>Concatenate</vt:lpstr>
      <vt:lpstr>ones_like and zeros_like functions</vt:lpstr>
      <vt:lpstr>Identity and eye functions</vt:lpstr>
      <vt:lpstr>arange function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Programming Language</dc:title>
  <dc:creator>lenovo</dc:creator>
  <cp:lastModifiedBy>Dr. Wisal Hashim</cp:lastModifiedBy>
  <cp:revision>27</cp:revision>
  <dcterms:created xsi:type="dcterms:W3CDTF">2024-10-21T08:58:00Z</dcterms:created>
  <dcterms:modified xsi:type="dcterms:W3CDTF">2024-12-26T06:26:28Z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C3FE7B37936F4B4782D698AFE3523EB9_12</vt:lpwstr>
  </property>
  <property fmtid="{D5CDD505-2E9C-101B-9397-08002B2CF9AE}" pid="3" name="KSOProductBuildVer">
    <vt:lpwstr>1033-12.2.0.19307</vt:lpwstr>
  </property>
</Properties>
</file>