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2" r:id="rId5"/>
    <p:sldId id="259" r:id="rId6"/>
    <p:sldId id="260" r:id="rId7"/>
    <p:sldId id="258" r:id="rId8"/>
    <p:sldId id="261" r:id="rId9"/>
    <p:sldId id="263" r:id="rId10"/>
    <p:sldId id="264" r:id="rId11"/>
    <p:sldId id="265" r:id="rId12"/>
    <p:sldId id="269" r:id="rId13"/>
    <p:sldId id="266" r:id="rId14"/>
    <p:sldId id="267" r:id="rId15"/>
    <p:sldId id="268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buClrTx/>
              <a:buSzTx/>
              <a:buFontTx/>
            </a:pPr>
            <a:r>
              <a:rPr lang="en-US" sz="44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+mj-lt"/>
                <a:ea typeface="+mj-ea"/>
                <a:cs typeface="+mj-cs"/>
                <a:sym typeface="+mn-ea"/>
              </a:rPr>
              <a:t>Lecture 10</a:t>
            </a:r>
            <a:endParaRPr lang="en-US" sz="44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5767705"/>
          </a:xfrm>
        </p:spPr>
        <p:txBody>
          <a:bodyPr>
            <a:normAutofit lnSpcReduction="20000"/>
          </a:bodyPr>
          <a:p>
            <a:pPr marL="0" indent="0" algn="just">
              <a:lnSpc>
                <a:spcPct val="150000"/>
              </a:lnSpc>
              <a:buNone/>
            </a:pPr>
            <a:r>
              <a:rPr lang="en-US" altLang="en-US" b="1">
                <a:solidFill>
                  <a:srgbClr val="C00000"/>
                </a:solidFill>
              </a:rPr>
              <a:t>a)</a:t>
            </a:r>
            <a:r>
              <a:rPr lang="en-US" altLang="en-US"/>
              <a:t> Evaluate the fitness of each individual, showing all your workings, and arrange them in order with the fittest first and the least fit last.</a:t>
            </a:r>
            <a:endParaRPr lang="en-US" altLang="en-US"/>
          </a:p>
          <a:p>
            <a:pPr algn="just">
              <a:lnSpc>
                <a:spcPct val="150000"/>
              </a:lnSpc>
            </a:pP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b="1">
                <a:solidFill>
                  <a:srgbClr val="C00000"/>
                </a:solidFill>
              </a:rPr>
              <a:t>b)</a:t>
            </a:r>
            <a:r>
              <a:rPr lang="en-US" altLang="en-US"/>
              <a:t> Perform the following crossover operations: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/>
              <a:t> i) Cross the fittest two individuals using one–point crossover at the middle point.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/>
              <a:t> ii) Cross the second and third fittest individuals using a two–point crossover (between points b and g).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9270"/>
            <a:ext cx="10515600" cy="5668010"/>
          </a:xfrm>
        </p:spPr>
        <p:txBody>
          <a:bodyPr/>
          <a:p>
            <a:pPr marL="0" indent="0" algn="just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 iii) Cross the first and third fittest individuals (ranked 1st and 3rd) using a uniform crossover with: 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>
                <a:sym typeface="+mn-ea"/>
              </a:rPr>
              <a:t>Mask:         0 1 1 0 1 0 1 1 </a:t>
            </a:r>
            <a:endParaRPr lang="en-US"/>
          </a:p>
          <a:p>
            <a:pPr marL="0" indent="0">
              <a:lnSpc>
                <a:spcPct val="150000"/>
              </a:lnSpc>
              <a:buNone/>
            </a:pPr>
            <a:endParaRPr lang="en-US" altLang="en-US" b="1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b="1">
                <a:solidFill>
                  <a:srgbClr val="C00000"/>
                </a:solidFill>
              </a:rPr>
              <a:t>c) </a:t>
            </a:r>
            <a:r>
              <a:rPr lang="en-US" altLang="en-US"/>
              <a:t>Evaluate the fitness of the new population, showing all your workings. 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rgbClr val="0070C0"/>
                </a:solidFill>
              </a:rPr>
              <a:t>Answer: 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b="1">
                <a:solidFill>
                  <a:srgbClr val="C00000"/>
                </a:solidFill>
              </a:rPr>
              <a:t>a)</a:t>
            </a:r>
            <a:r>
              <a:rPr lang="en-US"/>
              <a:t> </a:t>
            </a:r>
            <a:r>
              <a:rPr lang="en-US" altLang="en-US"/>
              <a:t>f(x1) = (6 + 5) − (4 + 1) + (3 + 5) − (3 + 2) = 9</a:t>
            </a:r>
            <a:endParaRPr lang="en-US" altLang="en-US"/>
          </a:p>
          <a:p>
            <a:r>
              <a:rPr lang="en-US" altLang="en-US"/>
              <a:t>f(x2) = (8 + 7) − (1 + 2) + (6 + 6) − (0 + 1) = 23</a:t>
            </a:r>
            <a:endParaRPr lang="en-US" altLang="en-US"/>
          </a:p>
          <a:p>
            <a:r>
              <a:rPr lang="en-US" altLang="en-US"/>
              <a:t>f(x3) = (2 + 3) − (9 + 2) + (1 + 2) − (8 + 5) = −16</a:t>
            </a:r>
            <a:endParaRPr lang="en-US" altLang="en-US"/>
          </a:p>
          <a:p>
            <a:r>
              <a:rPr lang="en-US" altLang="en-US"/>
              <a:t>f(x4) = (4 + 1) − (8 + 5) + (2 + 0) − (9 + 4) = −19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The order is:  x2, x1, x3 and x4.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6735"/>
            <a:ext cx="10515600" cy="563054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b="1">
                <a:solidFill>
                  <a:srgbClr val="C00000"/>
                </a:solidFill>
              </a:rPr>
              <a:t>b) i) </a:t>
            </a:r>
            <a:r>
              <a:rPr lang="en-US" altLang="en-US">
                <a:solidFill>
                  <a:schemeClr val="tx1"/>
                </a:solidFill>
              </a:rPr>
              <a:t>One–point crossover on x2 and x1: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x2 = 8 7 1 2 6 6 0 1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x1 = 6 5 4 1 3 5 3 2 ⇒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Offspring1 = 8 7 1 2 </a:t>
            </a:r>
            <a:r>
              <a:rPr lang="en-US" altLang="en-US">
                <a:solidFill>
                  <a:srgbClr val="FF0000"/>
                </a:solidFill>
              </a:rPr>
              <a:t>3 5 3 2</a:t>
            </a:r>
            <a:endParaRPr lang="en-US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Offspring2 = 6 5 4 1 </a:t>
            </a:r>
            <a:r>
              <a:rPr lang="en-US" altLang="en-US">
                <a:solidFill>
                  <a:srgbClr val="FF0000"/>
                </a:solidFill>
              </a:rPr>
              <a:t>6 6 0 1</a:t>
            </a:r>
            <a:endParaRPr lang="en-US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>
                <a:solidFill>
                  <a:srgbClr val="C00000"/>
                </a:solidFill>
              </a:rPr>
              <a:t>ii)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Two–point crossover on x1 and x3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x1 = 6 5 4 1 3 5 3 2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x3 = 2 3 9 2 1 2 8 5 ⇒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Offspring3 = 6 5 </a:t>
            </a:r>
            <a:r>
              <a:rPr lang="en-US" altLang="en-US">
                <a:solidFill>
                  <a:srgbClr val="FF0000"/>
                </a:solidFill>
              </a:rPr>
              <a:t>9 2 1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chemeClr val="tx1"/>
                </a:solidFill>
              </a:rPr>
              <a:t> 3 2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Offspring4 = 2 3 </a:t>
            </a:r>
            <a:r>
              <a:rPr lang="en-US" altLang="en-US">
                <a:solidFill>
                  <a:srgbClr val="FF0000"/>
                </a:solidFill>
              </a:rPr>
              <a:t>4 1 3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5</a:t>
            </a:r>
            <a:r>
              <a:rPr lang="en-US" altLang="en-US">
                <a:solidFill>
                  <a:schemeClr val="tx1"/>
                </a:solidFill>
              </a:rPr>
              <a:t> 8 5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620"/>
            <a:ext cx="10515600" cy="5915660"/>
          </a:xfrm>
        </p:spPr>
        <p:txBody>
          <a:bodyPr>
            <a:normAutofit lnSpcReduction="20000"/>
          </a:bodyPr>
          <a:p>
            <a:r>
              <a:rPr lang="en-US" b="1">
                <a:solidFill>
                  <a:srgbClr val="FF0000"/>
                </a:solidFill>
              </a:rPr>
              <a:t>iii) </a:t>
            </a:r>
            <a:r>
              <a:rPr lang="en-US" altLang="en-US">
                <a:solidFill>
                  <a:schemeClr val="tx1"/>
                </a:solidFill>
              </a:rPr>
              <a:t>x2 =    8 7 1 2 6 6 0 1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         x3 =   2 3 9 2 1 2 8 5 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         </a:t>
            </a:r>
            <a:r>
              <a:rPr lang="en-US">
                <a:sym typeface="+mn-ea"/>
              </a:rPr>
              <a:t>Mask:0 1 1 0 1 0 1 1 </a:t>
            </a:r>
            <a:r>
              <a:rPr lang="en-US" altLang="en-US">
                <a:solidFill>
                  <a:schemeClr val="tx1"/>
                </a:solidFill>
              </a:rPr>
              <a:t> ⇒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        Offspring5 = 2 7 1 2 6 2 0 1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        Offspring6 = 8 3 9 2 1 6 8 5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c)  </a:t>
            </a:r>
            <a:r>
              <a:rPr lang="en-US" altLang="en-US">
                <a:solidFill>
                  <a:schemeClr val="tx1"/>
                </a:solidFill>
              </a:rPr>
              <a:t>The new population is: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O1 = 8 7 1 2 3 5 3 2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O2 = 6 5 4 1 6 6 0 1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O3 = 6 5 9 2 1 2 3 2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O4 = 2 3 4 1 3 5 8 5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O5 = 2 7 1 2 6 2 0 1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>
                <a:solidFill>
                  <a:schemeClr val="tx1"/>
                </a:solidFill>
              </a:rPr>
              <a:t>O6 = 8 3 9 2 1 6 8 5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9740"/>
            <a:ext cx="10515600" cy="5717540"/>
          </a:xfrm>
        </p:spPr>
        <p:txBody>
          <a:bodyPr/>
          <a:p>
            <a:pPr marL="0" indent="0">
              <a:buNone/>
            </a:pPr>
            <a:r>
              <a:rPr lang="en-US" altLang="en-US"/>
              <a:t>Now apply the fitness function f(x) = (a+b)−(c+d)+(e+f)−(g+h):</a:t>
            </a:r>
            <a:endParaRPr lang="en-US" altLang="en-US"/>
          </a:p>
          <a:p>
            <a:r>
              <a:rPr lang="en-US" altLang="en-US"/>
              <a:t>f(Offspring1) = (8 + 7) − (1 + 2) + (3 + 5) − (3 + 2) = 15</a:t>
            </a:r>
            <a:endParaRPr lang="en-US" altLang="en-US"/>
          </a:p>
          <a:p>
            <a:r>
              <a:rPr lang="en-US" altLang="en-US"/>
              <a:t>f(</a:t>
            </a:r>
            <a:r>
              <a:rPr lang="en-US" altLang="en-US">
                <a:sym typeface="+mn-ea"/>
              </a:rPr>
              <a:t>Offspring</a:t>
            </a:r>
            <a:r>
              <a:rPr lang="en-US" altLang="en-US"/>
              <a:t>2) = (6 + 5) − (4 + 1) + (6 + 6) − (0 + 1) = 17</a:t>
            </a:r>
            <a:endParaRPr lang="en-US" altLang="en-US"/>
          </a:p>
          <a:p>
            <a:r>
              <a:rPr lang="en-US" altLang="en-US"/>
              <a:t>f(</a:t>
            </a:r>
            <a:r>
              <a:rPr lang="en-US" altLang="en-US">
                <a:sym typeface="+mn-ea"/>
              </a:rPr>
              <a:t>Offspring</a:t>
            </a:r>
            <a:r>
              <a:rPr lang="en-US" altLang="en-US"/>
              <a:t>3) = (6 + 5) − (9 + 2) + (1 + 2) − (3 + 2) = −2</a:t>
            </a:r>
            <a:endParaRPr lang="en-US" altLang="en-US"/>
          </a:p>
          <a:p>
            <a:r>
              <a:rPr lang="en-US" altLang="en-US"/>
              <a:t>f(</a:t>
            </a:r>
            <a:r>
              <a:rPr lang="en-US" altLang="en-US">
                <a:sym typeface="+mn-ea"/>
              </a:rPr>
              <a:t>Offspring</a:t>
            </a:r>
            <a:r>
              <a:rPr lang="en-US" altLang="en-US"/>
              <a:t>4) = (2 + 3) − (4 + 1) + (3 + 5) − (8 + 5) = −5</a:t>
            </a:r>
            <a:endParaRPr lang="en-US" altLang="en-US"/>
          </a:p>
          <a:p>
            <a:r>
              <a:rPr lang="en-US" altLang="en-US"/>
              <a:t>f(</a:t>
            </a:r>
            <a:r>
              <a:rPr lang="en-US" altLang="en-US">
                <a:sym typeface="+mn-ea"/>
              </a:rPr>
              <a:t>Offspring</a:t>
            </a:r>
            <a:r>
              <a:rPr lang="en-US" altLang="en-US"/>
              <a:t>5) = (2 + 7) − (1 + 2) + (6 + 2) − (0 + 1) = 13</a:t>
            </a:r>
            <a:endParaRPr lang="en-US" altLang="en-US"/>
          </a:p>
          <a:p>
            <a:r>
              <a:rPr lang="en-US" altLang="en-US"/>
              <a:t>f(</a:t>
            </a:r>
            <a:r>
              <a:rPr lang="en-US" altLang="en-US">
                <a:sym typeface="+mn-ea"/>
              </a:rPr>
              <a:t>Offspring</a:t>
            </a:r>
            <a:r>
              <a:rPr lang="en-US" altLang="en-US"/>
              <a:t>6) = (8 + 3) − (9 + 2) + (1 + 6) − (8 + 5) = −6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Mutation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88695" y="1489710"/>
            <a:ext cx="919353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>
              <a:lnSpc>
                <a:spcPct val="150000"/>
              </a:lnSpc>
            </a:pPr>
            <a:r>
              <a:rPr lang="en-US" sz="2400"/>
              <a:t>- The mutation is a </a:t>
            </a:r>
            <a:r>
              <a:rPr lang="en-US" sz="2400" b="1">
                <a:solidFill>
                  <a:srgbClr val="FF0000"/>
                </a:solidFill>
              </a:rPr>
              <a:t>random change </a:t>
            </a:r>
            <a:r>
              <a:rPr lang="en-US" sz="2400"/>
              <a:t>in a chromosome to introduce new patterns to a chromosome. </a:t>
            </a:r>
            <a:endParaRPr lang="en-US" sz="2400"/>
          </a:p>
          <a:p>
            <a:pPr algn="just">
              <a:lnSpc>
                <a:spcPct val="150000"/>
              </a:lnSpc>
            </a:pPr>
            <a:endParaRPr lang="en-US" sz="2400"/>
          </a:p>
          <a:p>
            <a:pPr algn="just">
              <a:lnSpc>
                <a:spcPct val="150000"/>
              </a:lnSpc>
            </a:pPr>
            <a:r>
              <a:rPr lang="en-US" sz="2400"/>
              <a:t>- Mutation operator is a unary opertor and it needs only </a:t>
            </a:r>
            <a:r>
              <a:rPr lang="en-US" sz="2400" b="1">
                <a:solidFill>
                  <a:srgbClr val="FF0000"/>
                </a:solidFill>
              </a:rPr>
              <a:t>one parent </a:t>
            </a:r>
            <a:r>
              <a:rPr lang="en-US" sz="2400"/>
              <a:t>to work on. 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Mutation Types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3855"/>
            <a:ext cx="10515600" cy="4351338"/>
          </a:xfrm>
        </p:spPr>
        <p:txBody>
          <a:bodyPr>
            <a:normAutofit lnSpcReduction="10000"/>
          </a:bodyPr>
          <a:p>
            <a:pPr marL="0" indent="0" algn="just">
              <a:lnSpc>
                <a:spcPct val="150000"/>
              </a:lnSpc>
              <a:buNone/>
            </a:pPr>
            <a:r>
              <a:rPr lang="en-US">
                <a:sym typeface="+mn-ea"/>
              </a:rPr>
              <a:t>Different types of mutation methods available, such as:</a:t>
            </a:r>
            <a:endParaRPr lang="en-US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Flip bit mutation</a:t>
            </a:r>
            <a:endParaRPr lang="en-US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Random resetting mutation</a:t>
            </a:r>
            <a:endParaRPr lang="en-US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Swap mutation</a:t>
            </a:r>
            <a:endParaRPr lang="en-US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Scramble mutation</a:t>
            </a:r>
            <a:endParaRPr lang="en-US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Inversion mutation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accent1">
                    <a:lumMod val="75000"/>
                  </a:schemeClr>
                </a:solidFill>
                <a:sym typeface="+mn-ea"/>
              </a:rPr>
              <a:t>Flip bit mutation</a:t>
            </a:r>
            <a:endParaRPr lang="en-US" b="1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In this type, we select one or more random bits and flip them.</a:t>
            </a:r>
            <a:endParaRPr lang="en-US"/>
          </a:p>
          <a:p>
            <a:r>
              <a:rPr lang="en-US"/>
              <a:t>This is used for binary encoded GA.</a:t>
            </a:r>
            <a:endParaRPr lang="en-US"/>
          </a:p>
          <a:p>
            <a:pPr algn="l">
              <a:buClrTx/>
              <a:buSzTx/>
            </a:pP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Example:</a:t>
            </a:r>
            <a:endParaRPr lang="en-US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6880" y="2792095"/>
            <a:ext cx="6471285" cy="31095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b="1">
                <a:solidFill>
                  <a:schemeClr val="accent1">
                    <a:lumMod val="75000"/>
                  </a:schemeClr>
                </a:solidFill>
                <a:sym typeface="+mn-ea"/>
              </a:rPr>
              <a:t>Random resetting mutation</a:t>
            </a:r>
            <a:endParaRPr lang="en-US" b="1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It is an extension of the bit flip for the integer representation. </a:t>
            </a:r>
            <a:endParaRPr lang="en-US"/>
          </a:p>
          <a:p>
            <a:r>
              <a:rPr lang="en-US"/>
              <a:t>In this case, a random value from the set of permissible values is assigned to a randomly chosen gene. </a:t>
            </a:r>
            <a:endParaRPr lang="en-US"/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Example: </a:t>
            </a:r>
            <a:endParaRPr lang="en-US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Parent: 1 2 3 4 5 6 7 8           Permissible values:(5-10)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Result: 1 </a:t>
            </a:r>
            <a:r>
              <a:rPr lang="en-US">
                <a:solidFill>
                  <a:srgbClr val="FF0000"/>
                </a:solidFill>
              </a:rPr>
              <a:t>5</a:t>
            </a:r>
            <a:r>
              <a:rPr lang="en-US">
                <a:solidFill>
                  <a:schemeClr val="tx1"/>
                </a:solidFill>
              </a:rPr>
              <a:t> 3 4 5 </a:t>
            </a:r>
            <a:r>
              <a:rPr lang="en-US">
                <a:solidFill>
                  <a:srgbClr val="FF0000"/>
                </a:solidFill>
              </a:rPr>
              <a:t>9</a:t>
            </a:r>
            <a:r>
              <a:rPr lang="en-US">
                <a:solidFill>
                  <a:schemeClr val="tx1"/>
                </a:solidFill>
              </a:rPr>
              <a:t> 7 8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accent1">
                    <a:lumMod val="75000"/>
                  </a:schemeClr>
                </a:solidFill>
                <a:sym typeface="+mn-ea"/>
              </a:rPr>
              <a:t>Swap mutation</a:t>
            </a:r>
            <a:endParaRPr lang="en-US" b="1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p>
            <a:r>
              <a:rPr lang="en-US"/>
              <a:t>In this type, we select two positions in the chromosome at random and exchange their values.</a:t>
            </a:r>
            <a:endParaRPr lang="en-US"/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  <a:sym typeface="+mn-ea"/>
              </a:rPr>
              <a:t>Example: </a:t>
            </a:r>
            <a:endParaRPr lang="en-US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>
                <a:sym typeface="+mn-ea"/>
              </a:rPr>
              <a:t>Parent: 1 </a:t>
            </a:r>
            <a:r>
              <a:rPr lang="en-US">
                <a:solidFill>
                  <a:srgbClr val="FF0000"/>
                </a:solidFill>
                <a:sym typeface="+mn-ea"/>
              </a:rPr>
              <a:t>2</a:t>
            </a:r>
            <a:r>
              <a:rPr lang="en-US">
                <a:sym typeface="+mn-ea"/>
              </a:rPr>
              <a:t> 3 4 5 </a:t>
            </a:r>
            <a:r>
              <a:rPr lang="en-US">
                <a:solidFill>
                  <a:srgbClr val="FF0000"/>
                </a:solidFill>
                <a:sym typeface="+mn-ea"/>
              </a:rPr>
              <a:t>6 </a:t>
            </a:r>
            <a:r>
              <a:rPr lang="en-US">
                <a:sym typeface="+mn-ea"/>
              </a:rPr>
              <a:t>7 8           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Result: 1 </a:t>
            </a:r>
            <a:r>
              <a:rPr lang="en-US">
                <a:solidFill>
                  <a:srgbClr val="FF0000"/>
                </a:solidFill>
                <a:sym typeface="+mn-ea"/>
              </a:rPr>
              <a:t>6</a:t>
            </a:r>
            <a:r>
              <a:rPr lang="en-US">
                <a:sym typeface="+mn-ea"/>
              </a:rPr>
              <a:t> 3 4 5 </a:t>
            </a:r>
            <a:r>
              <a:rPr lang="en-US">
                <a:solidFill>
                  <a:srgbClr val="FF0000"/>
                </a:solidFill>
                <a:sym typeface="+mn-ea"/>
              </a:rPr>
              <a:t>2</a:t>
            </a:r>
            <a:r>
              <a:rPr lang="en-US">
                <a:sym typeface="+mn-ea"/>
              </a:rPr>
              <a:t> 7 8</a:t>
            </a:r>
            <a:endParaRPr lang="en-US">
              <a:solidFill>
                <a:schemeClr val="tx1"/>
              </a:solidFill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rgbClr val="0070C0"/>
                </a:solidFill>
                <a:sym typeface="+mn-ea"/>
              </a:rPr>
              <a:t>Scramble mutation</a:t>
            </a:r>
            <a:endParaRPr lang="en-US" b="1">
              <a:solidFill>
                <a:srgbClr val="0070C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Scramble mutation is also popular with permutation representations.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In this type, a subset of genes from the entire chromosome is chosen and their valuse are scrmbled or shuffled randomly.</a:t>
            </a:r>
            <a:endParaRPr lang="en-US">
              <a:sym typeface="+mn-ea"/>
            </a:endParaRP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  <a:sym typeface="+mn-ea"/>
              </a:rPr>
              <a:t>Example: </a:t>
            </a:r>
            <a:endParaRPr lang="en-US">
              <a:solidFill>
                <a:schemeClr val="accent6">
                  <a:lumMod val="75000"/>
                </a:schemeClr>
              </a:solidFill>
            </a:endParaRPr>
          </a:p>
          <a:p>
            <a:endParaRPr lang="en-US">
              <a:sym typeface="+mn-ea"/>
            </a:endParaRP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7265" y="3937000"/>
            <a:ext cx="10262870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rgbClr val="0070C0"/>
                </a:solidFill>
                <a:sym typeface="+mn-ea"/>
              </a:rPr>
              <a:t>Inversion mutation</a:t>
            </a:r>
            <a:endParaRPr lang="en-US" b="1">
              <a:solidFill>
                <a:srgbClr val="0070C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In this type, a subset of genes from the entire chromosome is chosen and invert the entire string in the subset.</a:t>
            </a:r>
            <a:endParaRPr lang="en-US">
              <a:sym typeface="+mn-ea"/>
            </a:endParaRP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  <a:sym typeface="+mn-ea"/>
              </a:rPr>
              <a:t>Example:</a:t>
            </a:r>
            <a:endParaRPr lang="en-US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7600" y="3429000"/>
            <a:ext cx="9989185" cy="7461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655" y="0"/>
            <a:ext cx="10515600" cy="1325563"/>
          </a:xfrm>
        </p:spPr>
        <p:txBody>
          <a:bodyPr/>
          <a:p>
            <a:r>
              <a:rPr lang="en-US" b="1">
                <a:solidFill>
                  <a:schemeClr val="accent5">
                    <a:lumMod val="75000"/>
                  </a:schemeClr>
                </a:solidFill>
              </a:rPr>
              <a:t>Example</a:t>
            </a:r>
            <a:endParaRPr lang="en-US" b="1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45" y="1029335"/>
            <a:ext cx="10676255" cy="5307965"/>
          </a:xfrm>
        </p:spPr>
        <p:txBody>
          <a:bodyPr>
            <a:normAutofit fontScale="80000"/>
          </a:bodyPr>
          <a:p>
            <a:pPr algn="just">
              <a:lnSpc>
                <a:spcPct val="150000"/>
              </a:lnSpc>
            </a:pPr>
            <a:r>
              <a:rPr lang="en-US" altLang="en-US"/>
              <a:t>Suppose a genetic algorithm uses chromosomes of the form x = abcdefgh with a fixed length of eight genes. Each gene can be any digit between 0 and 9. Let the fitness of individual x be calculated as:</a:t>
            </a:r>
            <a:endParaRPr lang="en-US" altLang="en-US"/>
          </a:p>
          <a:p>
            <a:pPr marL="0" indent="0">
              <a:lnSpc>
                <a:spcPct val="150000"/>
              </a:lnSpc>
              <a:buNone/>
            </a:pPr>
            <a:r>
              <a:rPr lang="en-US" altLang="en-US"/>
              <a:t>f(x) = (a + b) − (c + d) + (e + f) − (g + h) ,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/>
              <a:t>and let the initial population consist of four individuals with the following</a:t>
            </a:r>
            <a:endParaRPr lang="en-US" altLang="en-US"/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/>
              <a:t>chromosomes: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x1 = 6 5 4 1 3 5 3 2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x2 = 8 7 1 2 6 6 0 1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x3 = 2 3 9 2 1 2 8 5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x4 = 4 1 8 5 2 0 9 4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3547</Words>
  <Application>WPS Presentation</Application>
  <PresentationFormat>Widescreen</PresentationFormat>
  <Paragraphs>131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Artificial Intelligence</vt:lpstr>
      <vt:lpstr>Mutation</vt:lpstr>
      <vt:lpstr>Mutation Types</vt:lpstr>
      <vt:lpstr>Flip bit mutation</vt:lpstr>
      <vt:lpstr>Random resetting mutation</vt:lpstr>
      <vt:lpstr>Swap mutation</vt:lpstr>
      <vt:lpstr>Scramble mutation</vt:lpstr>
      <vt:lpstr>Inversion mutation</vt:lpstr>
      <vt:lpstr>Example</vt:lpstr>
      <vt:lpstr>PowerPoint 演示文稿</vt:lpstr>
      <vt:lpstr>PowerPoint 演示文稿</vt:lpstr>
      <vt:lpstr>Answer: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Wisal Hashim</dc:creator>
  <cp:lastModifiedBy>Dr. Wisal Hashim</cp:lastModifiedBy>
  <cp:revision>25</cp:revision>
  <dcterms:created xsi:type="dcterms:W3CDTF">2025-07-23T00:59:00Z</dcterms:created>
  <dcterms:modified xsi:type="dcterms:W3CDTF">2025-12-18T07:07:05Z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1033-12.2.0.23155</vt:lpwstr>
  </property>
</Properties>
</file>