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0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Artificial Intelligence</a:t>
            </a:r>
            <a:br>
              <a:rPr lang="en-US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Lecture 12</a:t>
            </a:r>
            <a:endParaRPr lang="en-US"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955" y="83185"/>
            <a:ext cx="10515600" cy="1325563"/>
          </a:xfrm>
        </p:spPr>
        <p:txBody>
          <a:bodyPr/>
          <a:p>
            <a:r>
              <a:rPr 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Example</a:t>
            </a:r>
            <a:endParaRPr 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59585" y="1996440"/>
            <a:ext cx="8611235" cy="470154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64490" y="1160780"/>
            <a:ext cx="8021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John gave Merry a book of Data Structure in the class.</a:t>
            </a:r>
            <a:endParaRPr lang="en-US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113665"/>
            <a:ext cx="10515600" cy="1325563"/>
          </a:xfrm>
        </p:spPr>
        <p:txBody>
          <a:bodyPr/>
          <a:p>
            <a:r>
              <a:rPr 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Example</a:t>
            </a:r>
            <a:endParaRPr 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8640" y="2218055"/>
            <a:ext cx="10515600" cy="35052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46430" y="1287145"/>
            <a:ext cx="7967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Ahmed drives a new silver car.</a:t>
            </a:r>
            <a:endParaRPr lang="en-US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15" y="0"/>
            <a:ext cx="10515600" cy="1325563"/>
          </a:xfrm>
        </p:spPr>
        <p:txBody>
          <a:bodyPr/>
          <a:p>
            <a:r>
              <a:rPr 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Example</a:t>
            </a:r>
            <a:endParaRPr 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85950" y="1863090"/>
            <a:ext cx="7863840" cy="493077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76910" y="1153160"/>
            <a:ext cx="9368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Monkey Ema grasps the Banana with hand.</a:t>
            </a:r>
            <a:endParaRPr lang="en-US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p>
            <a:r>
              <a:rPr 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4- Conceptual Graph</a:t>
            </a:r>
            <a:endParaRPr 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490"/>
            <a:ext cx="10515600" cy="5256530"/>
          </a:xfrm>
        </p:spPr>
        <p:txBody>
          <a:bodyPr/>
          <a:p>
            <a:r>
              <a:rPr lang="en-US"/>
              <a:t>This type based on semantic networks.</a:t>
            </a:r>
            <a:endParaRPr lang="en-US"/>
          </a:p>
          <a:p>
            <a:r>
              <a:rPr lang="en-US"/>
              <a:t>Concepts are represented as a rectangle.</a:t>
            </a:r>
            <a:endParaRPr lang="en-US"/>
          </a:p>
          <a:p>
            <a:r>
              <a:rPr lang="en-US"/>
              <a:t>Conceptual relations are represented as an ellipse.</a:t>
            </a:r>
            <a:endParaRPr lang="en-US"/>
          </a:p>
          <a:p>
            <a:r>
              <a:rPr lang="en-US"/>
              <a:t>A relation may have more than one edge.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p>
            <a:r>
              <a:rPr 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Example</a:t>
            </a:r>
            <a:endParaRPr 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2310" y="1839595"/>
            <a:ext cx="10688320" cy="427863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838200" y="1273810"/>
            <a:ext cx="9737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Ahmed read a letter yesterday.</a:t>
            </a:r>
            <a:endParaRPr lang="en-US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5" y="0"/>
            <a:ext cx="10515600" cy="1325563"/>
          </a:xfrm>
        </p:spPr>
        <p:txBody>
          <a:bodyPr/>
          <a:p>
            <a:r>
              <a:rPr 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Example</a:t>
            </a:r>
            <a:endParaRPr 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07490" y="2289175"/>
            <a:ext cx="8718550" cy="435165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10565" y="1449705"/>
            <a:ext cx="7950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Ahmed told Saad that he saw Suha.</a:t>
            </a:r>
            <a:endParaRPr lang="en-US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070" y="0"/>
            <a:ext cx="10515600" cy="1325563"/>
          </a:xfrm>
        </p:spPr>
        <p:txBody>
          <a:bodyPr/>
          <a:p>
            <a:r>
              <a:rPr 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Example</a:t>
            </a:r>
            <a:endParaRPr 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52270" y="1825625"/>
            <a:ext cx="8886825" cy="435165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79450" y="1189990"/>
            <a:ext cx="8031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Tom Doesn’t believe that John likes books.</a:t>
            </a:r>
            <a:endParaRPr lang="en-US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Example</a:t>
            </a:r>
            <a:endParaRPr 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There are no pink dogs.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5045" y="2566670"/>
            <a:ext cx="9410700" cy="19716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970" y="0"/>
            <a:ext cx="10515600" cy="1325563"/>
          </a:xfrm>
        </p:spPr>
        <p:txBody>
          <a:bodyPr/>
          <a:p>
            <a:r>
              <a:rPr 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Example</a:t>
            </a:r>
            <a:endParaRPr 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4140"/>
            <a:ext cx="10515600" cy="4351338"/>
          </a:xfrm>
        </p:spPr>
        <p:txBody>
          <a:bodyPr/>
          <a:p>
            <a:r>
              <a:rPr lang="en-US"/>
              <a:t>Ahmed and Ali like books.</a:t>
            </a:r>
            <a:endParaRPr lang="en-US"/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0445" y="2265045"/>
            <a:ext cx="921639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5- Frame Representation</a:t>
            </a:r>
            <a:endParaRPr 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The frame reprecsentation consists of two parts:</a:t>
            </a:r>
            <a:endParaRPr lang="en-US"/>
          </a:p>
          <a:p>
            <a:pPr marL="0" indent="0">
              <a:buNone/>
            </a:pPr>
            <a:r>
              <a:rPr lang="en-US"/>
              <a:t>   1- Frame list (node_name, parent, [child]).</a:t>
            </a:r>
            <a:endParaRPr lang="en-US"/>
          </a:p>
          <a:p>
            <a:pPr marL="0" indent="0">
              <a:buNone/>
            </a:pPr>
            <a:r>
              <a:rPr lang="en-US"/>
              <a:t>   2- Slot list (node_name, parent)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Truth Table</a:t>
            </a:r>
            <a:endParaRPr 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55340" y="1975485"/>
            <a:ext cx="5124450" cy="18002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p>
            <a:r>
              <a:rPr 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Example</a:t>
            </a:r>
            <a:endParaRPr 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380" y="1003300"/>
            <a:ext cx="10515600" cy="5855335"/>
          </a:xfrm>
        </p:spPr>
        <p:txBody>
          <a:bodyPr>
            <a:normAutofit lnSpcReduction="20000"/>
          </a:bodyPr>
          <a:p>
            <a:r>
              <a:rPr lang="en-US" altLang="en-US">
                <a:solidFill>
                  <a:srgbClr val="FF0000"/>
                </a:solidFill>
              </a:rPr>
              <a:t>Using the frame representation method to represent the following figure as knowledge, then illustrate how many frames and slots are in this figure?</a:t>
            </a:r>
            <a:endParaRPr lang="en-US" altLang="en-US">
              <a:solidFill>
                <a:srgbClr val="FF0000"/>
              </a:solidFill>
            </a:endParaRPr>
          </a:p>
          <a:p>
            <a:endParaRPr lang="en-US">
              <a:solidFill>
                <a:srgbClr val="FF0000"/>
              </a:solidFill>
            </a:endParaRPr>
          </a:p>
          <a:p>
            <a:endParaRPr lang="en-US">
              <a:solidFill>
                <a:srgbClr val="FF0000"/>
              </a:solidFill>
            </a:endParaRPr>
          </a:p>
          <a:p>
            <a:endParaRPr lang="en-US">
              <a:solidFill>
                <a:srgbClr val="FF0000"/>
              </a:solidFill>
            </a:endParaRPr>
          </a:p>
          <a:p>
            <a:endParaRPr lang="en-US">
              <a:solidFill>
                <a:srgbClr val="FF0000"/>
              </a:solidFill>
            </a:endParaRPr>
          </a:p>
          <a:p>
            <a:endParaRPr lang="en-US">
              <a:solidFill>
                <a:srgbClr val="FF0000"/>
              </a:solidFill>
            </a:endParaRPr>
          </a:p>
          <a:p>
            <a:endParaRPr lang="en-US">
              <a:solidFill>
                <a:srgbClr val="FF0000"/>
              </a:solidFill>
            </a:endParaRPr>
          </a:p>
          <a:p>
            <a:endParaRPr lang="en-US">
              <a:solidFill>
                <a:srgbClr val="FF0000"/>
              </a:solidFill>
            </a:endParaRPr>
          </a:p>
          <a:p>
            <a:endParaRPr lang="en-US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There are 5 frames and 8 slots.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320" name="صورة 32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545455" y="1662430"/>
            <a:ext cx="6231890" cy="368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Common Identities in Propositional Logic</a:t>
            </a:r>
            <a:endParaRPr lang="en-US" alt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sym typeface="+mn-ea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45845" y="1595120"/>
            <a:ext cx="3590925" cy="189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45" y="3323590"/>
            <a:ext cx="3838575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15" y="-76200"/>
            <a:ext cx="10515600" cy="1325563"/>
          </a:xfrm>
        </p:spPr>
        <p:txBody>
          <a:bodyPr/>
          <a:p>
            <a:r>
              <a:rPr lang="en-US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3- Semantic network</a:t>
            </a:r>
            <a:endParaRPr lang="en-US" alt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1064260"/>
            <a:ext cx="10910570" cy="4458335"/>
          </a:xfrm>
        </p:spPr>
        <p:txBody>
          <a:bodyPr/>
          <a:p>
            <a:pPr marL="0" indent="0" algn="just">
              <a:buNone/>
            </a:pPr>
            <a:r>
              <a:rPr lang="en-US" altLang="en-US"/>
              <a:t>This type consisits of a set of nodes and arrows; each node is represented as a rectangle to describe the objects, concepts</a:t>
            </a:r>
            <a:r>
              <a:rPr lang="en-US" altLang="en-US"/>
              <a:t> </a:t>
            </a:r>
            <a:r>
              <a:rPr lang="en-US" altLang="en-US"/>
              <a:t>and the events. The arrows are used to connect the nodes, examples of these arrows are:</a:t>
            </a:r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795" y="2631440"/>
            <a:ext cx="11915775" cy="39909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885" y="0"/>
            <a:ext cx="10515600" cy="917575"/>
          </a:xfrm>
        </p:spPr>
        <p:txBody>
          <a:bodyPr/>
          <a:p>
            <a:r>
              <a:rPr lang="en-US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Example</a:t>
            </a:r>
            <a:endParaRPr lang="en-US" alt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20" y="768985"/>
            <a:ext cx="11041380" cy="5940425"/>
          </a:xfrm>
        </p:spPr>
        <p:txBody>
          <a:bodyPr/>
          <a:p>
            <a:pPr algn="just">
              <a:lnSpc>
                <a:spcPct val="100000"/>
              </a:lnSpc>
            </a:pPr>
            <a:r>
              <a:rPr lang="en-US" altLang="en-US"/>
              <a:t>Computer has a many part like a CPU and the computer divided into two kind one is the mainframe and the second is the personal computer. Mainframe has a line printer as a device  with a large sheet, but the personal computer has the laser printer. </a:t>
            </a:r>
            <a:r>
              <a:rPr lang="en-US" altLang="en-US">
                <a:sym typeface="+mn-ea"/>
              </a:rPr>
              <a:t> IBM is an example of mainframe, </a:t>
            </a:r>
            <a:r>
              <a:rPr lang="en-US" altLang="en-US"/>
              <a:t> but “PII” and “PIV” are as examples to the personall computer.</a:t>
            </a:r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1220" y="3046730"/>
            <a:ext cx="10248265" cy="35515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470"/>
            <a:ext cx="10515600" cy="1325563"/>
          </a:xfrm>
        </p:spPr>
        <p:txBody>
          <a:bodyPr/>
          <a:p>
            <a:r>
              <a:rPr 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Example</a:t>
            </a:r>
            <a:endParaRPr 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82320" y="1369060"/>
            <a:ext cx="7686675" cy="101473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>
              <a:lnSpc>
                <a:spcPct val="150000"/>
              </a:lnSpc>
              <a:spcAft>
                <a:spcPct val="0"/>
              </a:spcAft>
            </a:pPr>
            <a:r>
              <a:rPr sz="2400" b="1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Representing events in semantic net:</a:t>
            </a:r>
            <a:endParaRPr sz="2400" b="1">
              <a:solidFill>
                <a:srgbClr val="FF0000"/>
              </a:solidFill>
              <a:latin typeface="Times New Roman" panose="02020603050405020304"/>
              <a:ea typeface="Times New Roman" panose="02020603050405020304"/>
            </a:endParaRPr>
          </a:p>
          <a:p>
            <a:pPr defTabSz="266700">
              <a:lnSpc>
                <a:spcPct val="150000"/>
              </a:lnSpc>
              <a:spcAft>
                <a:spcPct val="0"/>
              </a:spcAft>
            </a:pPr>
            <a:r>
              <a:rPr lang="en-US" sz="1600" b="1">
                <a:latin typeface="Times New Roman" panose="02020603050405020304"/>
                <a:ea typeface="Times New Roman" panose="02020603050405020304"/>
              </a:rPr>
              <a:t>Tom thinks that John likes football.</a:t>
            </a:r>
            <a:endParaRPr lang="en-US" sz="1600" b="1"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44320" y="2522220"/>
            <a:ext cx="8904605" cy="40779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95" y="60960"/>
            <a:ext cx="10515600" cy="1325563"/>
          </a:xfrm>
        </p:spPr>
        <p:txBody>
          <a:bodyPr/>
          <a:p>
            <a:r>
              <a:rPr 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Example</a:t>
            </a:r>
            <a:endParaRPr 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69615" y="2122170"/>
            <a:ext cx="5651500" cy="45345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34010" y="1168400"/>
            <a:ext cx="11309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Layla  told Suha that she gave Selma a book.</a:t>
            </a:r>
            <a:endParaRPr lang="en-US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" y="53340"/>
            <a:ext cx="10515600" cy="984250"/>
          </a:xfrm>
        </p:spPr>
        <p:txBody>
          <a:bodyPr/>
          <a:p>
            <a:r>
              <a:rPr 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Example</a:t>
            </a:r>
            <a:endParaRPr 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68575" y="2236470"/>
            <a:ext cx="7077075" cy="446532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34645" y="985520"/>
            <a:ext cx="9230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Ali gave Ban a disk who Zaki bought</a:t>
            </a:r>
            <a:r>
              <a:rPr lang="en-US"/>
              <a:t>.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0"/>
            <a:ext cx="10515600" cy="1325563"/>
          </a:xfrm>
        </p:spPr>
        <p:txBody>
          <a:bodyPr/>
          <a:p>
            <a:r>
              <a:rPr 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Example</a:t>
            </a:r>
            <a:endParaRPr 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32405" y="1723390"/>
            <a:ext cx="6537325" cy="513461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806450" y="1076960"/>
            <a:ext cx="7313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John broke the window with a hammer.</a:t>
            </a:r>
            <a:endParaRPr lang="en-US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1737</Words>
  <Application>WPS Presentation</Application>
  <PresentationFormat>Widescreen</PresentationFormat>
  <Paragraphs>97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SimSun</vt:lpstr>
      <vt:lpstr>Wingdings</vt:lpstr>
      <vt:lpstr>Times New Roman</vt:lpstr>
      <vt:lpstr>Calibri Light</vt:lpstr>
      <vt:lpstr>Calibri</vt:lpstr>
      <vt:lpstr>Microsoft YaHei</vt:lpstr>
      <vt:lpstr>Arial Unicode MS</vt:lpstr>
      <vt:lpstr>Office Theme</vt:lpstr>
      <vt:lpstr>Artificial Intelligence </vt:lpstr>
      <vt:lpstr>Truth Table</vt:lpstr>
      <vt:lpstr>Common Identities in Propositional Logic</vt:lpstr>
      <vt:lpstr>3- Semantic network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4- Conceptual Graph</vt:lpstr>
      <vt:lpstr>Example</vt:lpstr>
      <vt:lpstr>Example</vt:lpstr>
      <vt:lpstr>Example</vt:lpstr>
      <vt:lpstr>Example</vt:lpstr>
      <vt:lpstr>Example</vt:lpstr>
      <vt:lpstr>5- Frame Representation</vt:lpstr>
      <vt:lpstr>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</dc:title>
  <dc:creator>lenovo</dc:creator>
  <cp:lastModifiedBy>Dr. Wisal Hashim</cp:lastModifiedBy>
  <cp:revision>27</cp:revision>
  <dcterms:created xsi:type="dcterms:W3CDTF">2025-02-08T17:00:00Z</dcterms:created>
  <dcterms:modified xsi:type="dcterms:W3CDTF">2026-02-15T07:26:05Z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E5C0CCBB155B4B90846034F5E75BEEA3_13</vt:lpwstr>
  </property>
  <property fmtid="{D5CDD505-2E9C-101B-9397-08002B2CF9AE}" pid="3" name="KSOProductBuildVer">
    <vt:lpwstr>1033-12.2.0.23196</vt:lpwstr>
  </property>
</Properties>
</file>