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9" r:id="rId4"/>
    <p:sldId id="257" r:id="rId5"/>
    <p:sldId id="268" r:id="rId6"/>
    <p:sldId id="258" r:id="rId7"/>
    <p:sldId id="259" r:id="rId8"/>
    <p:sldId id="260" r:id="rId9"/>
    <p:sldId id="261" r:id="rId10"/>
    <p:sldId id="262" r:id="rId11"/>
    <p:sldId id="263" r:id="rId12"/>
    <p:sldId id="264" r:id="rId13"/>
    <p:sldId id="265" r:id="rId14"/>
    <p:sldId id="266"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gradFill>
                  <a:gsLst>
                    <a:gs pos="0">
                      <a:srgbClr val="007BD3"/>
                    </a:gs>
                    <a:gs pos="100000">
                      <a:srgbClr val="034373"/>
                    </a:gs>
                  </a:gsLst>
                  <a:lin scaled="0"/>
                </a:gradFill>
                <a:sym typeface="+mn-ea"/>
              </a:rPr>
              <a:t>Artificial Intelligence	</a:t>
            </a:r>
            <a:endParaRPr lang="en-US" dirty="0"/>
          </a:p>
        </p:txBody>
      </p:sp>
      <p:sp>
        <p:nvSpPr>
          <p:cNvPr id="3" name="Subtitle 2"/>
          <p:cNvSpPr>
            <a:spLocks noGrp="1"/>
          </p:cNvSpPr>
          <p:nvPr>
            <p:ph type="subTitle" idx="1"/>
          </p:nvPr>
        </p:nvSpPr>
        <p:spPr/>
        <p:txBody>
          <a:bodyPr/>
          <a:lstStyle/>
          <a:p>
            <a:r>
              <a:rPr lang="en-US" sz="3200" b="1">
                <a:solidFill>
                  <a:schemeClr val="accent1">
                    <a:lumMod val="50000"/>
                  </a:schemeClr>
                </a:solidFill>
                <a:sym typeface="+mn-ea"/>
              </a:rPr>
              <a:t>Lecture 14</a:t>
            </a:r>
            <a:endParaRPr lang="en-US"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92430"/>
            <a:ext cx="10515600" cy="5784850"/>
          </a:xfrm>
        </p:spPr>
        <p:txBody>
          <a:bodyPr>
            <a:normAutofit lnSpcReduction="20000"/>
          </a:bodyPr>
          <a:p>
            <a:pPr marL="0" indent="0">
              <a:buNone/>
            </a:pPr>
            <a:r>
              <a:rPr lang="en-US" altLang="en-US"/>
              <a:t>7. </a:t>
            </a:r>
            <a:endParaRPr lang="en-US" altLang="en-US"/>
          </a:p>
          <a:p>
            <a:r>
              <a:rPr lang="en-US" altLang="en-US"/>
              <a:t>Nothing to do here. </a:t>
            </a:r>
            <a:endParaRPr lang="en-US" altLang="en-US"/>
          </a:p>
          <a:p>
            <a:pPr marL="0" indent="0">
              <a:buNone/>
            </a:pPr>
            <a:endParaRPr lang="en-US" altLang="en-US"/>
          </a:p>
          <a:p>
            <a:pPr marL="0" indent="0">
              <a:buNone/>
            </a:pPr>
            <a:r>
              <a:rPr lang="en-US" altLang="en-US"/>
              <a:t>8. </a:t>
            </a:r>
            <a:endParaRPr lang="en-US" altLang="en-US"/>
          </a:p>
          <a:p>
            <a:r>
              <a:rPr lang="en-US" altLang="en-US"/>
              <a:t>poor(X)˅</a:t>
            </a:r>
            <a:r>
              <a:rPr lang="en-US" altLang="en-US"/>
              <a:t>ך</a:t>
            </a:r>
            <a:r>
              <a:rPr lang="en-US" altLang="en-US"/>
              <a:t>smart(X)˅ happy(X) </a:t>
            </a:r>
            <a:endParaRPr lang="en-US" altLang="en-US"/>
          </a:p>
          <a:p>
            <a:r>
              <a:rPr lang="en-US" altLang="en-US"/>
              <a:t>ך</a:t>
            </a:r>
            <a:r>
              <a:rPr lang="en-US" altLang="en-US"/>
              <a:t>read(Y)˅smart(Y) </a:t>
            </a:r>
            <a:endParaRPr lang="en-US" altLang="en-US"/>
          </a:p>
          <a:p>
            <a:r>
              <a:rPr lang="en-US" altLang="en-US"/>
              <a:t>read(john) </a:t>
            </a:r>
            <a:endParaRPr lang="en-US" altLang="en-US"/>
          </a:p>
          <a:p>
            <a:r>
              <a:rPr lang="en-US" altLang="en-US"/>
              <a:t>ך</a:t>
            </a:r>
            <a:r>
              <a:rPr lang="en-US" altLang="en-US"/>
              <a:t>poor(john) </a:t>
            </a:r>
            <a:endParaRPr lang="en-US" altLang="en-US"/>
          </a:p>
          <a:p>
            <a:r>
              <a:rPr lang="en-US" altLang="en-US"/>
              <a:t>ך</a:t>
            </a:r>
            <a:r>
              <a:rPr lang="en-US" altLang="en-US"/>
              <a:t> happy(Z)˅ exciting(Z,life)</a:t>
            </a:r>
            <a:endParaRPr lang="en-US" altLang="en-US"/>
          </a:p>
          <a:p>
            <a:r>
              <a:rPr lang="en-US" altLang="en-US"/>
              <a:t>exciting(W,life) </a:t>
            </a:r>
            <a:endParaRPr lang="en-US" altLang="en-US"/>
          </a:p>
          <a:p>
            <a:pPr marL="0" indent="0">
              <a:buNone/>
            </a:pPr>
            <a:endParaRPr lang="en-US" altLang="en-US"/>
          </a:p>
          <a:p>
            <a:pPr marL="0" indent="0">
              <a:buNone/>
            </a:pPr>
            <a:r>
              <a:rPr lang="en-US" altLang="en-US"/>
              <a:t>9. </a:t>
            </a:r>
            <a:endParaRPr lang="en-US" altLang="en-US"/>
          </a:p>
          <a:p>
            <a:r>
              <a:rPr lang="en-US" altLang="en-US"/>
              <a:t>Nothing to do here. </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79095"/>
            <a:ext cx="10515600" cy="5798185"/>
          </a:xfrm>
        </p:spPr>
        <p:txBody>
          <a:bodyPr/>
          <a:p>
            <a:pPr marL="0" indent="0">
              <a:buNone/>
            </a:pPr>
            <a:r>
              <a:rPr lang="en-US" altLang="en-US"/>
              <a:t>c) </a:t>
            </a:r>
            <a:r>
              <a:rPr lang="en-US" altLang="en-US">
                <a:sym typeface="+mn-ea"/>
              </a:rPr>
              <a:t>Step 3: Negated Goal:</a:t>
            </a:r>
            <a:r>
              <a:rPr lang="en-US" altLang="en-US"/>
              <a:t> </a:t>
            </a:r>
            <a:r>
              <a:rPr lang="en-US" altLang="en-US"/>
              <a:t>ך </a:t>
            </a:r>
            <a:r>
              <a:rPr lang="en-US" altLang="en-US"/>
              <a:t> exciting(W,life)</a:t>
            </a:r>
            <a:endParaRPr lang="en-US" altLang="en-US"/>
          </a:p>
          <a:p>
            <a:endParaRPr lang="en-US" altLang="en-US"/>
          </a:p>
          <a:p>
            <a:pPr marL="0" indent="0">
              <a:buNone/>
            </a:pPr>
            <a:r>
              <a:rPr lang="en-US" altLang="en-US"/>
              <a:t>d)</a:t>
            </a:r>
            <a:endParaRPr lang="en-US" altLang="en-US"/>
          </a:p>
          <a:p>
            <a:r>
              <a:rPr lang="en-US" altLang="en-US"/>
              <a:t>Proving exciting (W,life) using Backward Resolution</a:t>
            </a:r>
            <a:endParaRPr lang="en-US" altLang="en-US"/>
          </a:p>
          <a:p>
            <a:r>
              <a:rPr lang="en-US" altLang="en-US"/>
              <a:t>1- poor(X)˅</a:t>
            </a:r>
            <a:r>
              <a:rPr lang="en-US" altLang="en-US"/>
              <a:t>ך</a:t>
            </a:r>
            <a:r>
              <a:rPr lang="en-US" altLang="en-US"/>
              <a:t> smart(X)˅ happy(X) </a:t>
            </a:r>
            <a:endParaRPr lang="en-US" altLang="en-US"/>
          </a:p>
          <a:p>
            <a:r>
              <a:rPr lang="en-US" altLang="en-US"/>
              <a:t>2- </a:t>
            </a:r>
            <a:r>
              <a:rPr lang="en-US" altLang="en-US"/>
              <a:t>ך</a:t>
            </a:r>
            <a:r>
              <a:rPr lang="en-US" altLang="en-US"/>
              <a:t>read(Y)˅smart(Y) </a:t>
            </a:r>
            <a:endParaRPr lang="en-US" altLang="en-US"/>
          </a:p>
          <a:p>
            <a:r>
              <a:rPr lang="en-US" altLang="en-US"/>
              <a:t>3- read(john) </a:t>
            </a:r>
            <a:endParaRPr lang="en-US" altLang="en-US"/>
          </a:p>
          <a:p>
            <a:r>
              <a:rPr lang="en-US" altLang="en-US"/>
              <a:t>4-  </a:t>
            </a:r>
            <a:r>
              <a:rPr lang="en-US" altLang="en-US"/>
              <a:t>ך</a:t>
            </a:r>
            <a:r>
              <a:rPr lang="en-US" altLang="en-US"/>
              <a:t>poor(john) </a:t>
            </a:r>
            <a:endParaRPr lang="en-US" altLang="en-US"/>
          </a:p>
          <a:p>
            <a:r>
              <a:rPr lang="en-US" altLang="en-US"/>
              <a:t>5-  </a:t>
            </a:r>
            <a:r>
              <a:rPr lang="en-US" altLang="en-US"/>
              <a:t>ך</a:t>
            </a:r>
            <a:r>
              <a:rPr lang="en-US" altLang="en-US"/>
              <a:t> happy(Z)˅ exciting(Z,life)</a:t>
            </a:r>
            <a:endParaRPr lang="en-US" altLang="en-US"/>
          </a:p>
          <a:p>
            <a:r>
              <a:rPr lang="en-US" altLang="en-US"/>
              <a:t>6-  </a:t>
            </a:r>
            <a:r>
              <a:rPr lang="en-US" altLang="en-US"/>
              <a:t>ך</a:t>
            </a:r>
            <a:r>
              <a:rPr lang="en-US" altLang="en-US"/>
              <a:t> exciting(W,life)</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Content Placeholder -2147482621"/>
          <p:cNvPicPr>
            <a:picLocks noChangeAspect="1"/>
          </p:cNvPicPr>
          <p:nvPr>
            <p:ph idx="1"/>
          </p:nvPr>
        </p:nvPicPr>
        <p:blipFill>
          <a:blip r:embed="rId1"/>
          <a:stretch>
            <a:fillRect/>
          </a:stretch>
        </p:blipFill>
        <p:spPr>
          <a:xfrm>
            <a:off x="2161540" y="675005"/>
            <a:ext cx="6605270" cy="5157470"/>
          </a:xfrm>
          <a:prstGeom prst="rect">
            <a:avLst/>
          </a:prstGeom>
          <a:noFill/>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434975"/>
            <a:ext cx="10515600" cy="5742305"/>
          </a:xfrm>
        </p:spPr>
        <p:txBody>
          <a:bodyPr/>
          <a:p>
            <a:pPr marL="0" indent="0">
              <a:buNone/>
            </a:pPr>
            <a:r>
              <a:rPr lang="en-US" altLang="en-US"/>
              <a:t>Proving exciting(W,life) using Forward Resolution</a:t>
            </a:r>
            <a:endParaRPr lang="en-US" altLang="en-US"/>
          </a:p>
          <a:p>
            <a:pPr marL="0" indent="0">
              <a:buNone/>
            </a:pPr>
            <a:endParaRPr lang="en-US" altLang="en-US"/>
          </a:p>
        </p:txBody>
      </p:sp>
      <p:pic>
        <p:nvPicPr>
          <p:cNvPr id="2" name="Picture -2147482619"/>
          <p:cNvPicPr>
            <a:picLocks noChangeAspect="1"/>
          </p:cNvPicPr>
          <p:nvPr/>
        </p:nvPicPr>
        <p:blipFill>
          <a:blip r:embed="rId1"/>
          <a:stretch>
            <a:fillRect/>
          </a:stretch>
        </p:blipFill>
        <p:spPr>
          <a:xfrm>
            <a:off x="2223770" y="1356995"/>
            <a:ext cx="5259070" cy="4446270"/>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chemeClr val="accent1">
                    <a:lumMod val="75000"/>
                  </a:schemeClr>
                </a:solidFill>
                <a:effectLst>
                  <a:outerShdw blurRad="38100" dist="25400" dir="5400000" algn="ctr" rotWithShape="0">
                    <a:srgbClr val="6E747A">
                      <a:alpha val="43000"/>
                    </a:srgbClr>
                  </a:outerShdw>
                </a:effectLst>
                <a:sym typeface="+mn-ea"/>
              </a:rPr>
              <a:t>Example:</a:t>
            </a:r>
            <a:endParaRPr lang="en-US"/>
          </a:p>
        </p:txBody>
      </p:sp>
      <p:sp>
        <p:nvSpPr>
          <p:cNvPr id="3" name="Content Placeholder 2"/>
          <p:cNvSpPr>
            <a:spLocks noGrp="1"/>
          </p:cNvSpPr>
          <p:nvPr>
            <p:ph idx="1"/>
          </p:nvPr>
        </p:nvSpPr>
        <p:spPr/>
        <p:txBody>
          <a:bodyPr/>
          <a:p>
            <a:pPr>
              <a:lnSpc>
                <a:spcPct val="150000"/>
              </a:lnSpc>
            </a:pPr>
            <a:r>
              <a:rPr lang="en-US" altLang="en-US"/>
              <a:t>Use the </a:t>
            </a:r>
            <a:r>
              <a:rPr lang="en-US" altLang="en-US" b="1"/>
              <a:t>Resolution Algorithm</a:t>
            </a:r>
            <a:r>
              <a:rPr lang="en-US" altLang="en-US"/>
              <a:t> with regard to the following story:</a:t>
            </a:r>
            <a:endParaRPr lang="en-US" altLang="en-US"/>
          </a:p>
          <a:p>
            <a:pPr marL="0" indent="0">
              <a:lnSpc>
                <a:spcPct val="150000"/>
              </a:lnSpc>
              <a:buNone/>
            </a:pPr>
            <a:r>
              <a:rPr lang="en-US" altLang="en-US"/>
              <a:t>All people who are not lazy and are fit are successful. Those people who exercise are fit. Lina exercises and is not lazy. Successful people have a fulfilling career. Can anyone be found with a fulfilling career?     </a:t>
            </a: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638810"/>
            <a:ext cx="10515600" cy="5538470"/>
          </a:xfrm>
        </p:spPr>
        <p:txBody>
          <a:bodyPr>
            <a:normAutofit lnSpcReduction="10000"/>
          </a:bodyPr>
          <a:p>
            <a:pPr marL="0" indent="0">
              <a:buNone/>
            </a:pPr>
            <a:r>
              <a:rPr lang="en-US" altLang="en-US"/>
              <a:t>a) Step 1: Convert Statements to First-Order Logic (predicate)</a:t>
            </a:r>
            <a:endParaRPr lang="en-US" altLang="en-US"/>
          </a:p>
          <a:p>
            <a:r>
              <a:rPr lang="en-US" altLang="en-US"/>
              <a:t>1. All people who are not lazy and are fit are successful</a:t>
            </a:r>
            <a:endParaRPr lang="en-US" altLang="en-US"/>
          </a:p>
          <a:p>
            <a:pPr marL="0" indent="0">
              <a:buNone/>
            </a:pPr>
            <a:r>
              <a:rPr lang="en-US" altLang="en-US"/>
              <a:t>   ∀x [(¬Lazy(X) ∧ Fit(X)) → Successful(X)]  </a:t>
            </a:r>
            <a:endParaRPr lang="en-US" altLang="en-US"/>
          </a:p>
          <a:p>
            <a:r>
              <a:rPr lang="en-US" altLang="en-US"/>
              <a:t>2. Those who exercise are fit</a:t>
            </a:r>
            <a:endParaRPr lang="en-US" altLang="en-US"/>
          </a:p>
          <a:p>
            <a:pPr marL="0" indent="0">
              <a:buNone/>
            </a:pPr>
            <a:r>
              <a:rPr lang="en-US" altLang="en-US"/>
              <a:t>   ∀x [Exercise(X) → Fit(X)]</a:t>
            </a:r>
            <a:endParaRPr lang="en-US" altLang="en-US"/>
          </a:p>
          <a:p>
            <a:r>
              <a:rPr lang="en-US" altLang="en-US"/>
              <a:t>3. Lina exercises and is not lazy  </a:t>
            </a:r>
            <a:endParaRPr lang="en-US" altLang="en-US"/>
          </a:p>
          <a:p>
            <a:pPr marL="0" indent="0">
              <a:buNone/>
            </a:pPr>
            <a:r>
              <a:rPr lang="en-US" altLang="en-US"/>
              <a:t>    Exercise(lina) ∧ ¬Lazy(lina) </a:t>
            </a:r>
            <a:endParaRPr lang="en-US" altLang="en-US"/>
          </a:p>
          <a:p>
            <a:r>
              <a:rPr lang="en-US" altLang="en-US"/>
              <a:t>4. Successful people have a fulfilling career  </a:t>
            </a:r>
            <a:endParaRPr lang="en-US" altLang="en-US"/>
          </a:p>
          <a:p>
            <a:pPr marL="0" indent="0">
              <a:buNone/>
            </a:pPr>
            <a:r>
              <a:rPr lang="en-US" altLang="en-US"/>
              <a:t>    ∀x [Successful(X) → </a:t>
            </a:r>
            <a:r>
              <a:rPr lang="en-US" altLang="en-US">
                <a:sym typeface="+mn-ea"/>
              </a:rPr>
              <a:t>Fulfilling(X, c</a:t>
            </a:r>
            <a:r>
              <a:rPr lang="en-US" altLang="en-US">
                <a:sym typeface="+mn-ea"/>
              </a:rPr>
              <a:t>areer</a:t>
            </a:r>
            <a:r>
              <a:rPr lang="en-US" altLang="en-US">
                <a:sym typeface="+mn-ea"/>
              </a:rPr>
              <a:t>)</a:t>
            </a:r>
            <a:r>
              <a:rPr lang="en-US" altLang="en-US"/>
              <a:t>]  </a:t>
            </a:r>
            <a:endParaRPr lang="en-US" altLang="en-US"/>
          </a:p>
          <a:p>
            <a:r>
              <a:rPr lang="en-US" altLang="en-US"/>
              <a:t>5. Goal: Can anyone have a fulfilling career?  </a:t>
            </a:r>
            <a:endParaRPr lang="en-US" altLang="en-US"/>
          </a:p>
          <a:p>
            <a:pPr marL="0" indent="0">
              <a:buNone/>
            </a:pPr>
            <a:r>
              <a:rPr lang="en-US" altLang="en-US"/>
              <a:t>     ∃x Fulfilling(X, c</a:t>
            </a:r>
            <a:r>
              <a:rPr lang="en-US" altLang="en-US">
                <a:sym typeface="+mn-ea"/>
              </a:rPr>
              <a:t>areer</a:t>
            </a:r>
            <a:r>
              <a:rPr lang="en-US" altLang="en-US"/>
              <a:t>) ?</a:t>
            </a: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27075" y="286385"/>
            <a:ext cx="10515600" cy="6421755"/>
          </a:xfrm>
        </p:spPr>
        <p:txBody>
          <a:bodyPr>
            <a:normAutofit lnSpcReduction="20000"/>
          </a:bodyPr>
          <a:p>
            <a:pPr marL="0" indent="0">
              <a:buNone/>
            </a:pPr>
            <a:r>
              <a:rPr lang="en-US" altLang="en-US"/>
              <a:t>b) Step 2: Convert to Clausal Normal Form (CNF)</a:t>
            </a:r>
            <a:endParaRPr lang="en-US" altLang="en-US"/>
          </a:p>
          <a:p>
            <a:pPr marL="0" indent="0">
              <a:buNone/>
            </a:pPr>
            <a:r>
              <a:rPr lang="en-US" altLang="en-US"/>
              <a:t>1-</a:t>
            </a:r>
            <a:endParaRPr lang="en-US" altLang="en-US"/>
          </a:p>
          <a:p>
            <a:r>
              <a:rPr lang="en-US" altLang="en-US"/>
              <a:t>∀x [¬(¬Lazy(X) ∧ Fit(x)) V Successful(X)]  </a:t>
            </a:r>
            <a:endParaRPr lang="en-US" altLang="en-US"/>
          </a:p>
          <a:p>
            <a:r>
              <a:rPr lang="en-US" altLang="en-US"/>
              <a:t>∀x [¬Exercise(X) ∨ Fit(X)]</a:t>
            </a:r>
            <a:endParaRPr lang="en-US" altLang="en-US"/>
          </a:p>
          <a:p>
            <a:r>
              <a:rPr lang="en-US" altLang="en-US"/>
              <a:t> Exercise(lina) ∧ ¬Lazy(lina) </a:t>
            </a:r>
            <a:endParaRPr lang="en-US" altLang="en-US"/>
          </a:p>
          <a:p>
            <a:r>
              <a:rPr lang="en-US" altLang="en-US"/>
              <a:t> ∀x [¬Successful(X) ∨ </a:t>
            </a:r>
            <a:r>
              <a:rPr lang="en-US" altLang="en-US">
                <a:sym typeface="+mn-ea"/>
              </a:rPr>
              <a:t>Fulfilling(X, c</a:t>
            </a:r>
            <a:r>
              <a:rPr lang="en-US" altLang="en-US">
                <a:sym typeface="+mn-ea"/>
              </a:rPr>
              <a:t>areer</a:t>
            </a:r>
            <a:r>
              <a:rPr lang="en-US" altLang="en-US">
                <a:sym typeface="+mn-ea"/>
              </a:rPr>
              <a:t>)</a:t>
            </a:r>
            <a:r>
              <a:rPr lang="en-US" altLang="en-US"/>
              <a:t>]  </a:t>
            </a:r>
            <a:endParaRPr lang="en-US" altLang="en-US"/>
          </a:p>
          <a:p>
            <a:r>
              <a:rPr lang="en-US" altLang="en-US"/>
              <a:t> </a:t>
            </a:r>
            <a:r>
              <a:rPr lang="en-US" altLang="en-US">
                <a:sym typeface="+mn-ea"/>
              </a:rPr>
              <a:t>   ∃x Fulfilling(X, c</a:t>
            </a:r>
            <a:r>
              <a:rPr lang="en-US" altLang="en-US">
                <a:sym typeface="+mn-ea"/>
              </a:rPr>
              <a:t>areer</a:t>
            </a:r>
            <a:r>
              <a:rPr lang="en-US" altLang="en-US">
                <a:sym typeface="+mn-ea"/>
              </a:rPr>
              <a:t>) ?</a:t>
            </a:r>
            <a:endParaRPr lang="en-US" altLang="en-US"/>
          </a:p>
          <a:p>
            <a:endParaRPr lang="en-US" altLang="en-US"/>
          </a:p>
          <a:p>
            <a:pPr marL="0" indent="0">
              <a:buNone/>
            </a:pPr>
            <a:r>
              <a:rPr lang="en-US" altLang="en-US"/>
              <a:t>2-</a:t>
            </a:r>
            <a:endParaRPr lang="en-US" altLang="en-US"/>
          </a:p>
          <a:p>
            <a:r>
              <a:rPr lang="en-US" altLang="en-US"/>
              <a:t>∀x [(Lazy(X) V ¬Fit(X)) V Successful(X)]  </a:t>
            </a:r>
            <a:endParaRPr lang="en-US" altLang="en-US"/>
          </a:p>
          <a:p>
            <a:r>
              <a:rPr lang="en-US" altLang="en-US"/>
              <a:t>∀x [¬Exercise(X) ∨ Fit(X)]</a:t>
            </a:r>
            <a:endParaRPr lang="en-US" altLang="en-US"/>
          </a:p>
          <a:p>
            <a:r>
              <a:rPr lang="en-US" altLang="en-US"/>
              <a:t> Exercise(lina) ∧ ¬Lazy(lina) </a:t>
            </a:r>
            <a:endParaRPr lang="en-US" altLang="en-US"/>
          </a:p>
          <a:p>
            <a:r>
              <a:rPr lang="en-US" altLang="en-US"/>
              <a:t> ∀x [¬Successful(X) ∨ </a:t>
            </a:r>
            <a:r>
              <a:rPr lang="en-US" altLang="en-US">
                <a:sym typeface="+mn-ea"/>
              </a:rPr>
              <a:t>Fulfilling(X, c</a:t>
            </a:r>
            <a:r>
              <a:rPr lang="en-US" altLang="en-US">
                <a:sym typeface="+mn-ea"/>
              </a:rPr>
              <a:t>areer</a:t>
            </a:r>
            <a:r>
              <a:rPr lang="en-US" altLang="en-US">
                <a:sym typeface="+mn-ea"/>
              </a:rPr>
              <a:t>)</a:t>
            </a:r>
            <a:r>
              <a:rPr lang="en-US" altLang="en-US"/>
              <a:t>]  </a:t>
            </a:r>
            <a:endParaRPr lang="en-US" altLang="en-US"/>
          </a:p>
          <a:p>
            <a:pPr marL="0" indent="0">
              <a:buNone/>
            </a:pPr>
            <a:r>
              <a:rPr lang="en-US" altLang="en-US"/>
              <a:t> </a:t>
            </a:r>
            <a:r>
              <a:rPr lang="en-US" altLang="en-US">
                <a:sym typeface="+mn-ea"/>
              </a:rPr>
              <a:t>   ∃x Fulfilling(X, c</a:t>
            </a:r>
            <a:r>
              <a:rPr lang="en-US" altLang="en-US">
                <a:sym typeface="+mn-ea"/>
              </a:rPr>
              <a:t>areer</a:t>
            </a:r>
            <a:r>
              <a:rPr lang="en-US" altLang="en-US">
                <a:sym typeface="+mn-ea"/>
              </a:rPr>
              <a:t>) ?</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478155"/>
            <a:ext cx="10515600" cy="5699125"/>
          </a:xfrm>
        </p:spPr>
        <p:txBody>
          <a:bodyPr/>
          <a:p>
            <a:pPr marL="0" indent="0">
              <a:buNone/>
            </a:pPr>
            <a:r>
              <a:rPr lang="en-US" altLang="en-US"/>
              <a:t>3-</a:t>
            </a:r>
            <a:endParaRPr lang="en-US" altLang="en-US"/>
          </a:p>
          <a:p>
            <a:r>
              <a:rPr lang="en-US" altLang="en-US"/>
              <a:t>∀x [(Lazy(X) V ¬Fit(X)) V Successful(X)]  </a:t>
            </a:r>
            <a:endParaRPr lang="en-US" altLang="en-US"/>
          </a:p>
          <a:p>
            <a:r>
              <a:rPr lang="en-US" altLang="en-US"/>
              <a:t>∀Y [¬Exercise(Y) ∨ Fit(Y)]</a:t>
            </a:r>
            <a:endParaRPr lang="en-US" altLang="en-US"/>
          </a:p>
          <a:p>
            <a:r>
              <a:rPr lang="en-US" altLang="en-US"/>
              <a:t> Exercise(lina) ∧ ¬Lazy(lina) </a:t>
            </a:r>
            <a:endParaRPr lang="en-US" altLang="en-US"/>
          </a:p>
          <a:p>
            <a:r>
              <a:rPr lang="en-US" altLang="en-US"/>
              <a:t> ∀Z [¬Successful(Z) ∨ </a:t>
            </a:r>
            <a:r>
              <a:rPr lang="en-US" altLang="en-US">
                <a:sym typeface="+mn-ea"/>
              </a:rPr>
              <a:t>Fulfilling(Z, c</a:t>
            </a:r>
            <a:r>
              <a:rPr lang="en-US" altLang="en-US">
                <a:sym typeface="+mn-ea"/>
              </a:rPr>
              <a:t>areer</a:t>
            </a:r>
            <a:r>
              <a:rPr lang="en-US" altLang="en-US">
                <a:sym typeface="+mn-ea"/>
              </a:rPr>
              <a:t>)</a:t>
            </a:r>
            <a:r>
              <a:rPr lang="en-US" altLang="en-US"/>
              <a:t>]  </a:t>
            </a:r>
            <a:endParaRPr lang="en-US" altLang="en-US"/>
          </a:p>
          <a:p>
            <a:r>
              <a:rPr lang="en-US" altLang="en-US"/>
              <a:t> </a:t>
            </a:r>
            <a:r>
              <a:rPr lang="en-US" altLang="en-US">
                <a:sym typeface="+mn-ea"/>
              </a:rPr>
              <a:t> ∃W Fulfilling(W, career) ?</a:t>
            </a:r>
            <a:endParaRPr lang="en-US" altLang="en-US"/>
          </a:p>
          <a:p>
            <a:pPr marL="0" indent="0">
              <a:buNone/>
            </a:pPr>
            <a:endParaRPr lang="en-US" altLang="en-US"/>
          </a:p>
          <a:p>
            <a:pPr marL="0" indent="0">
              <a:buNone/>
            </a:pPr>
            <a:r>
              <a:rPr lang="en-US" altLang="en-US"/>
              <a:t>4-</a:t>
            </a:r>
            <a:endParaRPr lang="en-US" altLang="en-US"/>
          </a:p>
          <a:p>
            <a:r>
              <a:rPr lang="en-US" altLang="en-US"/>
              <a:t>Nothing to do here. </a:t>
            </a: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564515"/>
            <a:ext cx="10515600" cy="5581650"/>
          </a:xfrm>
        </p:spPr>
        <p:txBody>
          <a:bodyPr>
            <a:normAutofit fontScale="90000" lnSpcReduction="20000"/>
          </a:bodyPr>
          <a:p>
            <a:pPr marL="0" indent="0">
              <a:buNone/>
            </a:pPr>
            <a:r>
              <a:rPr lang="en-US" altLang="en-US"/>
              <a:t>5-</a:t>
            </a:r>
            <a:endParaRPr lang="en-US" altLang="en-US"/>
          </a:p>
          <a:p>
            <a:r>
              <a:rPr lang="en-US" altLang="en-US"/>
              <a:t>∀x [(Lazy(X) V ¬Fit(X)) V Successful(X)]  </a:t>
            </a:r>
            <a:endParaRPr lang="en-US" altLang="en-US"/>
          </a:p>
          <a:p>
            <a:r>
              <a:rPr lang="en-US" altLang="en-US"/>
              <a:t>∀Y [¬Exercise(Y) ∨ Fit(Y)]</a:t>
            </a:r>
            <a:endParaRPr lang="en-US" altLang="en-US"/>
          </a:p>
          <a:p>
            <a:r>
              <a:rPr lang="en-US" altLang="en-US"/>
              <a:t> Exercise(lina) ∧ ¬Lazy(lina) </a:t>
            </a:r>
            <a:endParaRPr lang="en-US" altLang="en-US"/>
          </a:p>
          <a:p>
            <a:r>
              <a:rPr lang="en-US" altLang="en-US"/>
              <a:t> ∀Z [¬Successful(Z) ∨ </a:t>
            </a:r>
            <a:r>
              <a:rPr lang="en-US" altLang="en-US">
                <a:sym typeface="+mn-ea"/>
              </a:rPr>
              <a:t>Fulfilling(Z, c</a:t>
            </a:r>
            <a:r>
              <a:rPr lang="en-US" altLang="en-US">
                <a:sym typeface="+mn-ea"/>
              </a:rPr>
              <a:t>areer</a:t>
            </a:r>
            <a:r>
              <a:rPr lang="en-US" altLang="en-US">
                <a:sym typeface="+mn-ea"/>
              </a:rPr>
              <a:t>)</a:t>
            </a:r>
            <a:r>
              <a:rPr lang="en-US" altLang="en-US"/>
              <a:t>]  </a:t>
            </a:r>
            <a:endParaRPr lang="en-US" altLang="en-US"/>
          </a:p>
          <a:p>
            <a:r>
              <a:rPr lang="en-US" altLang="en-US"/>
              <a:t>  </a:t>
            </a:r>
            <a:r>
              <a:rPr lang="en-US" altLang="en-US">
                <a:sym typeface="+mn-ea"/>
              </a:rPr>
              <a:t>Fulfilling(W, career) ?</a:t>
            </a:r>
            <a:endParaRPr lang="en-US" altLang="en-US"/>
          </a:p>
          <a:p>
            <a:pPr marL="0" indent="0">
              <a:buNone/>
            </a:pPr>
            <a:endParaRPr lang="en-US" altLang="en-US"/>
          </a:p>
          <a:p>
            <a:pPr marL="0" indent="0">
              <a:buNone/>
            </a:pPr>
            <a:endParaRPr lang="en-US" altLang="en-US"/>
          </a:p>
          <a:p>
            <a:pPr marL="0" indent="0">
              <a:buNone/>
            </a:pPr>
            <a:r>
              <a:rPr lang="en-US" altLang="en-US"/>
              <a:t>6-</a:t>
            </a:r>
            <a:endParaRPr lang="en-US" altLang="en-US"/>
          </a:p>
          <a:p>
            <a:r>
              <a:rPr lang="en-US" altLang="en-US"/>
              <a:t>(Lazy(X) V ¬Fit(X) V Successful(X)  </a:t>
            </a:r>
            <a:endParaRPr lang="en-US" altLang="en-US"/>
          </a:p>
          <a:p>
            <a:r>
              <a:rPr lang="en-US" altLang="en-US"/>
              <a:t>¬Exercise(Y) ∨ Fit(Y)]</a:t>
            </a:r>
            <a:endParaRPr lang="en-US" altLang="en-US"/>
          </a:p>
          <a:p>
            <a:r>
              <a:rPr lang="en-US" altLang="en-US"/>
              <a:t>Exercise(lina) ∧ ¬Lazy(lina) </a:t>
            </a:r>
            <a:endParaRPr lang="en-US" altLang="en-US"/>
          </a:p>
          <a:p>
            <a:r>
              <a:rPr lang="en-US" altLang="en-US"/>
              <a:t>¬Successful(Z) ∨ </a:t>
            </a:r>
            <a:r>
              <a:rPr lang="en-US" altLang="en-US">
                <a:sym typeface="+mn-ea"/>
              </a:rPr>
              <a:t>Fulfilling(Z, career</a:t>
            </a:r>
            <a:r>
              <a:rPr lang="en-US" altLang="en-US">
                <a:sym typeface="+mn-ea"/>
              </a:rPr>
              <a:t>)</a:t>
            </a:r>
            <a:endParaRPr lang="en-US" altLang="en-US">
              <a:sym typeface="+mn-ea"/>
            </a:endParaRPr>
          </a:p>
          <a:p>
            <a:r>
              <a:rPr lang="en-US" altLang="en-US">
                <a:sym typeface="+mn-ea"/>
              </a:rPr>
              <a:t>Fulfilling(W, career) ?</a:t>
            </a:r>
            <a:endParaRPr lang="en-US" altLang="en-US"/>
          </a:p>
          <a:p>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91160"/>
            <a:ext cx="10515600" cy="6069965"/>
          </a:xfrm>
        </p:spPr>
        <p:txBody>
          <a:bodyPr>
            <a:normAutofit lnSpcReduction="20000"/>
          </a:bodyPr>
          <a:p>
            <a:pPr marL="0" indent="0">
              <a:buNone/>
            </a:pPr>
            <a:r>
              <a:rPr lang="en-US" altLang="en-US"/>
              <a:t>7-</a:t>
            </a:r>
            <a:endParaRPr lang="en-US" altLang="en-US"/>
          </a:p>
          <a:p>
            <a:r>
              <a:rPr lang="en-US" altLang="en-US"/>
              <a:t>Nothing to do here.</a:t>
            </a:r>
            <a:endParaRPr lang="en-US" altLang="en-US"/>
          </a:p>
          <a:p>
            <a:endParaRPr lang="en-US" altLang="en-US"/>
          </a:p>
          <a:p>
            <a:pPr marL="0" indent="0">
              <a:buNone/>
            </a:pPr>
            <a:r>
              <a:rPr lang="en-US" altLang="en-US"/>
              <a:t>8-</a:t>
            </a:r>
            <a:endParaRPr lang="en-US" altLang="en-US"/>
          </a:p>
          <a:p>
            <a:r>
              <a:rPr lang="en-US" altLang="en-US"/>
              <a:t>(Lazy(X) V ¬Fit(X) V Successful(X)  </a:t>
            </a:r>
            <a:endParaRPr lang="en-US" altLang="en-US"/>
          </a:p>
          <a:p>
            <a:r>
              <a:rPr lang="en-US" altLang="en-US"/>
              <a:t>¬Exercise(Y) ∨ Fit(Y)]</a:t>
            </a:r>
            <a:endParaRPr lang="en-US" altLang="en-US"/>
          </a:p>
          <a:p>
            <a:r>
              <a:rPr lang="en-US" altLang="en-US"/>
              <a:t>Exercise(lina)</a:t>
            </a:r>
            <a:endParaRPr lang="en-US" altLang="en-US"/>
          </a:p>
          <a:p>
            <a:r>
              <a:rPr lang="en-US" altLang="en-US"/>
              <a:t>¬Lazy(lina) </a:t>
            </a:r>
            <a:endParaRPr lang="en-US" altLang="en-US"/>
          </a:p>
          <a:p>
            <a:r>
              <a:rPr lang="en-US" altLang="en-US"/>
              <a:t>¬Successful(Z) ∨ </a:t>
            </a:r>
            <a:r>
              <a:rPr lang="en-US" altLang="en-US">
                <a:sym typeface="+mn-ea"/>
              </a:rPr>
              <a:t>Fulfilling(Z, career)</a:t>
            </a:r>
            <a:endParaRPr lang="en-US" altLang="en-US">
              <a:sym typeface="+mn-ea"/>
            </a:endParaRPr>
          </a:p>
          <a:p>
            <a:r>
              <a:rPr lang="en-US" altLang="en-US">
                <a:sym typeface="+mn-ea"/>
              </a:rPr>
              <a:t>Fulfilling(W, career)</a:t>
            </a:r>
            <a:endParaRPr lang="en-US" altLang="en-US"/>
          </a:p>
          <a:p>
            <a:endParaRPr lang="en-US" altLang="en-US"/>
          </a:p>
          <a:p>
            <a:pPr marL="0" indent="0">
              <a:buNone/>
            </a:pPr>
            <a:r>
              <a:rPr lang="en-US" altLang="en-US"/>
              <a:t>9-</a:t>
            </a:r>
            <a:endParaRPr lang="en-US" altLang="en-US"/>
          </a:p>
          <a:p>
            <a:r>
              <a:rPr lang="en-US" altLang="en-US"/>
              <a:t>Nothing to do here.</a:t>
            </a: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chemeClr val="accent1">
                    <a:lumMod val="75000"/>
                  </a:schemeClr>
                </a:solidFill>
                <a:effectLst>
                  <a:outerShdw blurRad="38100" dist="25400" dir="5400000" algn="ctr" rotWithShape="0">
                    <a:srgbClr val="6E747A">
                      <a:alpha val="43000"/>
                    </a:srgbClr>
                  </a:outerShdw>
                </a:effectLst>
                <a:sym typeface="+mn-ea"/>
              </a:rPr>
              <a:t>Example:</a:t>
            </a:r>
            <a:endParaRPr lang="en-US"/>
          </a:p>
        </p:txBody>
      </p:sp>
      <p:sp>
        <p:nvSpPr>
          <p:cNvPr id="3" name="Content Placeholder 2"/>
          <p:cNvSpPr>
            <a:spLocks noGrp="1"/>
          </p:cNvSpPr>
          <p:nvPr>
            <p:ph idx="1"/>
          </p:nvPr>
        </p:nvSpPr>
        <p:spPr>
          <a:xfrm>
            <a:off x="838200" y="1522730"/>
            <a:ext cx="10515600" cy="4351338"/>
          </a:xfrm>
        </p:spPr>
        <p:txBody>
          <a:bodyPr>
            <a:normAutofit lnSpcReduction="20000"/>
          </a:bodyPr>
          <a:p>
            <a:pPr>
              <a:lnSpc>
                <a:spcPct val="150000"/>
              </a:lnSpc>
            </a:pPr>
            <a:r>
              <a:rPr lang="en-US" altLang="en-US">
                <a:sym typeface="+mn-ea"/>
              </a:rPr>
              <a:t>Using a a semantic net to solve the following: </a:t>
            </a:r>
            <a:endParaRPr lang="en-US" altLang="en-US"/>
          </a:p>
          <a:p>
            <a:pPr marL="0" indent="0">
              <a:lnSpc>
                <a:spcPct val="150000"/>
              </a:lnSpc>
              <a:buNone/>
            </a:pPr>
            <a:r>
              <a:rPr lang="en-US" altLang="en-US"/>
              <a:t>Ships are divided into two types: the first is an “ocean liner,” and the second is an “oil tanker.” Ships have engines; the oil tanker is designed to transfer oil; therefore, it has “ fire tools.” The ocean liner is designed to transport travelers; consequently, it has a “swimming pool.” Ibn Khaldun is an example of an oil tanker, and ships B and N are examples of ocean liners. </a:t>
            </a: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520700"/>
            <a:ext cx="10515600" cy="5656580"/>
          </a:xfrm>
        </p:spPr>
        <p:txBody>
          <a:bodyPr/>
          <a:p>
            <a:pPr marL="0" indent="0">
              <a:buNone/>
            </a:pPr>
            <a:r>
              <a:rPr lang="en-US" altLang="en-US"/>
              <a:t>c) Step 3: Negated Goal: ¬</a:t>
            </a:r>
            <a:r>
              <a:rPr lang="en-US" altLang="en-US">
                <a:sym typeface="+mn-ea"/>
              </a:rPr>
              <a:t>Fulfilling(W, career)</a:t>
            </a:r>
            <a:endParaRPr lang="en-US" altLang="en-US">
              <a:sym typeface="+mn-ea"/>
            </a:endParaRPr>
          </a:p>
          <a:p>
            <a:pPr marL="0" indent="0">
              <a:buNone/>
            </a:pPr>
            <a:endParaRPr lang="en-US" altLang="en-US"/>
          </a:p>
          <a:p>
            <a:pPr marL="0" indent="0">
              <a:lnSpc>
                <a:spcPct val="150000"/>
              </a:lnSpc>
              <a:buNone/>
            </a:pPr>
            <a:r>
              <a:rPr lang="en-US" altLang="en-US"/>
              <a:t>d) Apply Resolution (Forward and Backword) as in previous example.</a:t>
            </a:r>
            <a:endParaRPr lang="en-US" altLang="en-US"/>
          </a:p>
          <a:p>
            <a:pPr marL="0" indent="0">
              <a:lnSpc>
                <a:spcPct val="150000"/>
              </a:lnSpc>
              <a:buNone/>
            </a:pPr>
            <a:r>
              <a:rPr lang="en-US" altLang="en-US"/>
              <a:t>For both methods, you will get an empty clause, which proves:</a:t>
            </a:r>
            <a:endParaRPr lang="en-US" altLang="en-US"/>
          </a:p>
          <a:p>
            <a:pPr marL="0" indent="0">
              <a:lnSpc>
                <a:spcPct val="150000"/>
              </a:lnSpc>
              <a:buNone/>
            </a:pPr>
            <a:r>
              <a:rPr lang="en-US" altLang="en-US"/>
              <a:t> Lina has a fulfilling career.</a:t>
            </a: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chemeClr val="accent1">
                    <a:lumMod val="75000"/>
                  </a:schemeClr>
                </a:solidFill>
                <a:effectLst>
                  <a:outerShdw blurRad="38100" dist="25400" dir="5400000" algn="ctr" rotWithShape="0">
                    <a:srgbClr val="6E747A">
                      <a:alpha val="43000"/>
                    </a:srgbClr>
                  </a:outerShdw>
                </a:effectLst>
              </a:rPr>
              <a:t>Example:</a:t>
            </a:r>
            <a:endParaRPr lang="en-US" b="1">
              <a:solidFill>
                <a:schemeClr val="accent1">
                  <a:lumMod val="75000"/>
                </a:schemeClr>
              </a:solidFill>
              <a:effectLst>
                <a:outerShdw blurRad="38100" dist="25400" dir="5400000" algn="ctr" rotWithShape="0">
                  <a:srgbClr val="6E747A">
                    <a:alpha val="43000"/>
                  </a:srgbClr>
                </a:outerShdw>
              </a:effectLst>
            </a:endParaRPr>
          </a:p>
        </p:txBody>
      </p:sp>
      <p:sp>
        <p:nvSpPr>
          <p:cNvPr id="3" name="Content Placeholder 2"/>
          <p:cNvSpPr>
            <a:spLocks noGrp="1"/>
          </p:cNvSpPr>
          <p:nvPr>
            <p:ph idx="1"/>
          </p:nvPr>
        </p:nvSpPr>
        <p:spPr>
          <a:xfrm>
            <a:off x="838200" y="1628775"/>
            <a:ext cx="10515600" cy="4548505"/>
          </a:xfrm>
        </p:spPr>
        <p:txBody>
          <a:bodyPr/>
          <a:p>
            <a:r>
              <a:rPr lang="en-US" altLang="en-US"/>
              <a:t>Using a </a:t>
            </a:r>
            <a:r>
              <a:rPr lang="en-US" b="1">
                <a:solidFill>
                  <a:schemeClr val="tx1"/>
                </a:solidFill>
                <a:sym typeface="+mn-ea"/>
              </a:rPr>
              <a:t>Conceptual graph</a:t>
            </a:r>
            <a:r>
              <a:rPr lang="en-US" altLang="en-US"/>
              <a:t> to solve the following:  </a:t>
            </a:r>
            <a:endParaRPr lang="en-US" altLang="en-US"/>
          </a:p>
          <a:p>
            <a:pPr marL="0" indent="0">
              <a:buNone/>
            </a:pPr>
            <a:r>
              <a:rPr lang="en-US" altLang="en-US"/>
              <a:t>   1- The dog scratches its ear with its paw. </a:t>
            </a:r>
            <a:endParaRPr lang="en-US" altLang="en-US"/>
          </a:p>
          <a:p>
            <a:pPr marL="0" indent="0">
              <a:buNone/>
            </a:pPr>
            <a:endParaRPr lang="en-US" altLang="en-US"/>
          </a:p>
          <a:p>
            <a:pPr marL="0" indent="0">
              <a:buNone/>
            </a:pPr>
            <a:endParaRPr lang="en-US" altLang="en-US"/>
          </a:p>
        </p:txBody>
      </p:sp>
      <p:pic>
        <p:nvPicPr>
          <p:cNvPr id="4" name="Picture -2147482616"/>
          <p:cNvPicPr>
            <a:picLocks noChangeAspect="1"/>
          </p:cNvPicPr>
          <p:nvPr/>
        </p:nvPicPr>
        <p:blipFill>
          <a:blip r:embed="rId1"/>
          <a:stretch>
            <a:fillRect/>
          </a:stretch>
        </p:blipFill>
        <p:spPr>
          <a:xfrm>
            <a:off x="2637473" y="3140710"/>
            <a:ext cx="5264785" cy="240030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229235"/>
            <a:ext cx="10515600" cy="1325563"/>
          </a:xfrm>
        </p:spPr>
        <p:txBody>
          <a:bodyPr/>
          <a:p>
            <a:r>
              <a:rPr lang="en-US" b="1">
                <a:solidFill>
                  <a:schemeClr val="accent1">
                    <a:lumMod val="75000"/>
                  </a:schemeClr>
                </a:solidFill>
                <a:effectLst>
                  <a:outerShdw blurRad="38100" dist="25400" dir="5400000" algn="ctr" rotWithShape="0">
                    <a:srgbClr val="6E747A">
                      <a:alpha val="43000"/>
                    </a:srgbClr>
                  </a:outerShdw>
                </a:effectLst>
                <a:sym typeface="+mn-ea"/>
              </a:rPr>
              <a:t>Example:</a:t>
            </a:r>
            <a:endParaRPr lang="en-US"/>
          </a:p>
        </p:txBody>
      </p:sp>
      <p:pic>
        <p:nvPicPr>
          <p:cNvPr id="4" name="Content Placeholder 3"/>
          <p:cNvPicPr>
            <a:picLocks noChangeAspect="1"/>
          </p:cNvPicPr>
          <p:nvPr>
            <p:ph idx="1"/>
          </p:nvPr>
        </p:nvPicPr>
        <p:blipFill>
          <a:blip r:embed="rId1"/>
          <a:stretch>
            <a:fillRect/>
          </a:stretch>
        </p:blipFill>
        <p:spPr>
          <a:xfrm>
            <a:off x="838200" y="1890395"/>
            <a:ext cx="10515600" cy="4164965"/>
          </a:xfrm>
          <a:prstGeom prst="rect">
            <a:avLst/>
          </a:prstGeom>
        </p:spPr>
      </p:pic>
      <p:sp>
        <p:nvSpPr>
          <p:cNvPr id="5" name="Text Box 4"/>
          <p:cNvSpPr txBox="1"/>
          <p:nvPr/>
        </p:nvSpPr>
        <p:spPr>
          <a:xfrm>
            <a:off x="951865" y="1412240"/>
            <a:ext cx="7770495" cy="478155"/>
          </a:xfrm>
          <a:prstGeom prst="rect">
            <a:avLst/>
          </a:prstGeom>
          <a:noFill/>
        </p:spPr>
        <p:txBody>
          <a:bodyPr wrap="square" rtlCol="0" anchor="t">
            <a:spAutoFit/>
          </a:bodyPr>
          <a:p>
            <a:pPr algn="l">
              <a:lnSpc>
                <a:spcPct val="90000"/>
              </a:lnSpc>
              <a:spcBef>
                <a:spcPts val="1000"/>
              </a:spcBef>
              <a:buClrTx/>
              <a:buSzTx/>
              <a:buNone/>
            </a:pPr>
            <a:r>
              <a:rPr lang="en-US" altLang="en-US" sz="2800">
                <a:sym typeface="+mn-ea"/>
              </a:rPr>
              <a:t>2- Tom believes that Mustafa likes cheese. </a:t>
            </a:r>
            <a:endParaRPr lang="en-US" altLang="en-US" sz="280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chemeClr val="accent1">
                    <a:lumMod val="75000"/>
                  </a:schemeClr>
                </a:solidFill>
                <a:effectLst>
                  <a:outerShdw blurRad="38100" dist="25400" dir="5400000" algn="ctr" rotWithShape="0">
                    <a:srgbClr val="6E747A">
                      <a:alpha val="43000"/>
                    </a:srgbClr>
                  </a:outerShdw>
                </a:effectLst>
                <a:sym typeface="+mn-ea"/>
              </a:rPr>
              <a:t>Example:</a:t>
            </a:r>
            <a:endParaRPr lang="en-US"/>
          </a:p>
        </p:txBody>
      </p:sp>
      <p:sp>
        <p:nvSpPr>
          <p:cNvPr id="3" name="Content Placeholder 2"/>
          <p:cNvSpPr>
            <a:spLocks noGrp="1"/>
          </p:cNvSpPr>
          <p:nvPr>
            <p:ph idx="1"/>
          </p:nvPr>
        </p:nvSpPr>
        <p:spPr/>
        <p:txBody>
          <a:bodyPr/>
          <a:p>
            <a:pPr>
              <a:lnSpc>
                <a:spcPct val="150000"/>
              </a:lnSpc>
            </a:pPr>
            <a:r>
              <a:rPr lang="en-US" altLang="en-US"/>
              <a:t> Use the </a:t>
            </a:r>
            <a:r>
              <a:rPr lang="en-US" altLang="en-US" b="1"/>
              <a:t>Resolution Algorithm </a:t>
            </a:r>
            <a:r>
              <a:rPr lang="en-US" altLang="en-US"/>
              <a:t>with regard to the following story:</a:t>
            </a:r>
            <a:endParaRPr lang="en-US" altLang="en-US"/>
          </a:p>
          <a:p>
            <a:pPr marL="0" indent="0">
              <a:lnSpc>
                <a:spcPct val="150000"/>
              </a:lnSpc>
              <a:buNone/>
            </a:pPr>
            <a:r>
              <a:rPr lang="en-US" altLang="en-US"/>
              <a:t>All people who are not poor and are smart are happy. Those people who read are smart. John can read and is not poor. Happy people have an exciting life. Can anyone be found with an exciting life?</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ltLang="en-US"/>
              <a:t>a) </a:t>
            </a:r>
            <a:r>
              <a:rPr lang="en-US" altLang="en-US">
                <a:sym typeface="+mn-ea"/>
              </a:rPr>
              <a:t>Step 1: Convert Statements to First-Order Logic (predicate)</a:t>
            </a:r>
            <a:endParaRPr lang="en-US" altLang="en-US"/>
          </a:p>
          <a:p>
            <a:pPr marL="0" indent="0">
              <a:buNone/>
            </a:pPr>
            <a:endParaRPr lang="en-US" altLang="en-US"/>
          </a:p>
          <a:p>
            <a:r>
              <a:rPr lang="en-US" altLang="en-US"/>
              <a:t>∀X</a:t>
            </a:r>
            <a:r>
              <a:rPr lang="en-US" altLang="en-US"/>
              <a:t>ך</a:t>
            </a:r>
            <a:r>
              <a:rPr lang="en-US" altLang="en-US"/>
              <a:t>poor(X)∧smart(X)→happy(X) </a:t>
            </a:r>
            <a:endParaRPr lang="en-US" altLang="en-US"/>
          </a:p>
          <a:p>
            <a:r>
              <a:rPr lang="en-US" altLang="en-US">
                <a:sym typeface="+mn-ea"/>
              </a:rPr>
              <a:t>∀X</a:t>
            </a:r>
            <a:r>
              <a:rPr lang="en-US" altLang="en-US"/>
              <a:t>read(X)→smart (X) </a:t>
            </a:r>
            <a:endParaRPr lang="en-US" altLang="en-US"/>
          </a:p>
          <a:p>
            <a:r>
              <a:rPr lang="en-US" altLang="en-US"/>
              <a:t>read(john)∧ </a:t>
            </a:r>
            <a:r>
              <a:rPr lang="en-US" altLang="en-US"/>
              <a:t>ך</a:t>
            </a:r>
            <a:r>
              <a:rPr lang="en-US" altLang="en-US"/>
              <a:t>poor(john) </a:t>
            </a:r>
            <a:endParaRPr lang="en-US" altLang="en-US"/>
          </a:p>
          <a:p>
            <a:r>
              <a:rPr lang="en-US" altLang="en-US"/>
              <a:t>happy(X)→ exciting(X,life) </a:t>
            </a:r>
            <a:endParaRPr lang="en-US" altLang="en-US"/>
          </a:p>
          <a:p>
            <a:r>
              <a:rPr lang="en-US" altLang="en-US"/>
              <a:t>∃X exciting(X,life)?</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35915"/>
            <a:ext cx="10515600" cy="6137275"/>
          </a:xfrm>
        </p:spPr>
        <p:txBody>
          <a:bodyPr>
            <a:normAutofit fontScale="80000"/>
          </a:bodyPr>
          <a:p>
            <a:pPr marL="0" indent="0">
              <a:buNone/>
            </a:pPr>
            <a:r>
              <a:rPr lang="en-US" altLang="en-US"/>
              <a:t>b) </a:t>
            </a:r>
            <a:r>
              <a:rPr lang="en-US" altLang="en-US">
                <a:sym typeface="+mn-ea"/>
              </a:rPr>
              <a:t>Step 2: Convert to Clausal Normal Form (CNF)</a:t>
            </a:r>
            <a:endParaRPr lang="en-US" altLang="en-US"/>
          </a:p>
          <a:p>
            <a:pPr marL="0" indent="0">
              <a:buNone/>
            </a:pPr>
            <a:r>
              <a:rPr lang="en-US" altLang="en-US"/>
              <a:t> 1. </a:t>
            </a:r>
            <a:endParaRPr lang="en-US" altLang="en-US"/>
          </a:p>
          <a:p>
            <a:r>
              <a:rPr lang="en-US" altLang="en-US"/>
              <a:t>∀X </a:t>
            </a:r>
            <a:r>
              <a:rPr lang="en-US" altLang="en-US"/>
              <a:t>ך</a:t>
            </a:r>
            <a:r>
              <a:rPr lang="en-US" altLang="en-US"/>
              <a:t>(</a:t>
            </a:r>
            <a:r>
              <a:rPr lang="en-US" altLang="en-US"/>
              <a:t>ך</a:t>
            </a:r>
            <a:r>
              <a:rPr lang="en-US" altLang="en-US"/>
              <a:t>poor(X)∧smart(X))˅ happy(X) </a:t>
            </a:r>
            <a:endParaRPr lang="en-US" altLang="en-US"/>
          </a:p>
          <a:p>
            <a:r>
              <a:rPr lang="en-US"/>
              <a:t> </a:t>
            </a:r>
            <a:r>
              <a:rPr lang="en-US" altLang="en-US">
                <a:sym typeface="+mn-ea"/>
              </a:rPr>
              <a:t>∀X</a:t>
            </a:r>
            <a:r>
              <a:rPr lang="en-US" altLang="en-US"/>
              <a:t>ך</a:t>
            </a:r>
            <a:r>
              <a:rPr lang="en-US" altLang="en-US"/>
              <a:t>read(X)˅smart(X) </a:t>
            </a:r>
            <a:endParaRPr lang="en-US" altLang="en-US"/>
          </a:p>
          <a:p>
            <a:r>
              <a:rPr lang="en-US" altLang="en-US"/>
              <a:t>read(john)∧</a:t>
            </a:r>
            <a:r>
              <a:rPr lang="en-US" altLang="en-US"/>
              <a:t>ך</a:t>
            </a:r>
            <a:r>
              <a:rPr lang="en-US" altLang="en-US"/>
              <a:t> poor(john) </a:t>
            </a:r>
            <a:endParaRPr lang="en-US" altLang="en-US"/>
          </a:p>
          <a:p>
            <a:r>
              <a:rPr lang="en-US" altLang="en-US"/>
              <a:t>ך</a:t>
            </a:r>
            <a:r>
              <a:rPr lang="en-US" altLang="en-US"/>
              <a:t> happy(X)˅ exciting(X,life) </a:t>
            </a:r>
            <a:endParaRPr lang="en-US" altLang="en-US"/>
          </a:p>
          <a:p>
            <a:r>
              <a:rPr lang="en-US" altLang="en-US"/>
              <a:t>∃X exciting(X,life) </a:t>
            </a:r>
            <a:endParaRPr lang="en-US" altLang="en-US"/>
          </a:p>
          <a:p>
            <a:pPr marL="0" indent="0">
              <a:buNone/>
            </a:pPr>
            <a:endParaRPr lang="en-US" altLang="en-US"/>
          </a:p>
          <a:p>
            <a:pPr marL="0" indent="0">
              <a:buNone/>
            </a:pPr>
            <a:r>
              <a:rPr lang="en-US" altLang="en-US"/>
              <a:t>2. </a:t>
            </a:r>
            <a:endParaRPr lang="en-US" altLang="en-US"/>
          </a:p>
          <a:p>
            <a:r>
              <a:rPr lang="en-US" altLang="en-US"/>
              <a:t>∀X (poor(X)˅</a:t>
            </a:r>
            <a:r>
              <a:rPr lang="en-US" altLang="en-US"/>
              <a:t>ך</a:t>
            </a:r>
            <a:r>
              <a:rPr lang="en-US" altLang="en-US"/>
              <a:t>smart(X))˅ happy(X) </a:t>
            </a:r>
            <a:endParaRPr lang="en-US" altLang="en-US"/>
          </a:p>
          <a:p>
            <a:r>
              <a:rPr lang="en-US"/>
              <a:t> </a:t>
            </a:r>
            <a:r>
              <a:rPr lang="en-US" altLang="en-US">
                <a:sym typeface="+mn-ea"/>
              </a:rPr>
              <a:t>∀X</a:t>
            </a:r>
            <a:r>
              <a:rPr lang="en-US" altLang="en-US"/>
              <a:t>ך</a:t>
            </a:r>
            <a:r>
              <a:rPr lang="en-US" altLang="en-US"/>
              <a:t>read(X)˅smart(X) </a:t>
            </a:r>
            <a:endParaRPr lang="en-US" altLang="en-US"/>
          </a:p>
          <a:p>
            <a:r>
              <a:rPr lang="en-US" altLang="en-US"/>
              <a:t>read(john)∧ </a:t>
            </a:r>
            <a:r>
              <a:rPr lang="en-US" altLang="en-US"/>
              <a:t>ך</a:t>
            </a:r>
            <a:r>
              <a:rPr lang="en-US" altLang="en-US"/>
              <a:t>poor(john) </a:t>
            </a:r>
            <a:endParaRPr lang="en-US" altLang="en-US"/>
          </a:p>
          <a:p>
            <a:r>
              <a:rPr lang="en-US" altLang="en-US"/>
              <a:t>ך</a:t>
            </a:r>
            <a:r>
              <a:rPr lang="en-US" altLang="en-US"/>
              <a:t> happy(X)˅ exciting(X,life) </a:t>
            </a:r>
            <a:endParaRPr lang="en-US" altLang="en-US"/>
          </a:p>
          <a:p>
            <a:r>
              <a:rPr lang="en-US" altLang="en-US"/>
              <a:t>∃X exciting(X,life) </a:t>
            </a:r>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681355"/>
            <a:ext cx="10515600" cy="5495925"/>
          </a:xfrm>
        </p:spPr>
        <p:txBody>
          <a:bodyPr/>
          <a:p>
            <a:pPr marL="0" indent="0">
              <a:buNone/>
            </a:pPr>
            <a:r>
              <a:rPr lang="en-US" altLang="en-US"/>
              <a:t>3.</a:t>
            </a:r>
            <a:endParaRPr lang="en-US" altLang="en-US"/>
          </a:p>
          <a:p>
            <a:r>
              <a:rPr lang="en-US" altLang="en-US"/>
              <a:t>∀X (poor(X)˅</a:t>
            </a:r>
            <a:r>
              <a:rPr lang="en-US" altLang="en-US"/>
              <a:t>ך</a:t>
            </a:r>
            <a:r>
              <a:rPr lang="en-US" altLang="en-US"/>
              <a:t>smart(X))˅ happy(X) </a:t>
            </a:r>
            <a:endParaRPr lang="en-US" altLang="en-US"/>
          </a:p>
          <a:p>
            <a:r>
              <a:rPr lang="en-US" altLang="en-US"/>
              <a:t>∀Y</a:t>
            </a:r>
            <a:r>
              <a:rPr lang="en-US" altLang="en-US"/>
              <a:t>ך</a:t>
            </a:r>
            <a:r>
              <a:rPr lang="en-US" altLang="en-US"/>
              <a:t> read(Y)˅smart(Y) </a:t>
            </a:r>
            <a:endParaRPr lang="en-US" altLang="en-US"/>
          </a:p>
          <a:p>
            <a:r>
              <a:rPr lang="en-US" altLang="en-US"/>
              <a:t>read(john)∧ </a:t>
            </a:r>
            <a:r>
              <a:rPr lang="en-US" altLang="en-US"/>
              <a:t>ך</a:t>
            </a:r>
            <a:r>
              <a:rPr lang="en-US" altLang="en-US"/>
              <a:t>poor(john) </a:t>
            </a:r>
            <a:endParaRPr lang="en-US" altLang="en-US"/>
          </a:p>
          <a:p>
            <a:r>
              <a:rPr lang="en-US" altLang="en-US"/>
              <a:t>ך</a:t>
            </a:r>
            <a:r>
              <a:rPr lang="en-US" altLang="en-US"/>
              <a:t> happy(Z)˅ exciting(Z,life) </a:t>
            </a:r>
            <a:endParaRPr lang="en-US" altLang="en-US"/>
          </a:p>
          <a:p>
            <a:r>
              <a:rPr lang="en-US" altLang="en-US"/>
              <a:t>∃W exciting(W,life) </a:t>
            </a:r>
            <a:endParaRPr lang="en-US" altLang="en-US"/>
          </a:p>
          <a:p>
            <a:pPr marL="0" indent="0">
              <a:buNone/>
            </a:pPr>
            <a:endParaRPr lang="en-US" altLang="en-US"/>
          </a:p>
          <a:p>
            <a:pPr marL="0" indent="0">
              <a:buNone/>
            </a:pPr>
            <a:r>
              <a:rPr lang="en-US" altLang="en-US"/>
              <a:t>4. </a:t>
            </a:r>
            <a:endParaRPr lang="en-US" altLang="en-US"/>
          </a:p>
          <a:p>
            <a:r>
              <a:rPr lang="en-US" altLang="en-US"/>
              <a:t>Nothing to do here. </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260985"/>
            <a:ext cx="10515600" cy="5916295"/>
          </a:xfrm>
        </p:spPr>
        <p:txBody>
          <a:bodyPr>
            <a:normAutofit lnSpcReduction="20000"/>
          </a:bodyPr>
          <a:p>
            <a:pPr marL="0" indent="0">
              <a:buNone/>
            </a:pPr>
            <a:r>
              <a:rPr lang="en-US" altLang="en-US"/>
              <a:t>5. </a:t>
            </a:r>
            <a:endParaRPr lang="en-US" altLang="en-US"/>
          </a:p>
          <a:p>
            <a:pPr marL="0" indent="0">
              <a:buNone/>
            </a:pPr>
            <a:r>
              <a:rPr lang="en-US" altLang="en-US"/>
              <a:t>∀X (poor(X)˅</a:t>
            </a:r>
            <a:r>
              <a:rPr lang="en-US" altLang="en-US"/>
              <a:t>ך</a:t>
            </a:r>
            <a:r>
              <a:rPr lang="en-US" altLang="en-US"/>
              <a:t>smart(X))˅ happy(X) </a:t>
            </a:r>
            <a:endParaRPr lang="en-US" altLang="en-US"/>
          </a:p>
          <a:p>
            <a:pPr marL="0" indent="0">
              <a:buNone/>
            </a:pPr>
            <a:r>
              <a:rPr lang="en-US" altLang="en-US"/>
              <a:t>∀Y </a:t>
            </a:r>
            <a:r>
              <a:rPr lang="en-US" altLang="en-US"/>
              <a:t>ך</a:t>
            </a:r>
            <a:r>
              <a:rPr lang="en-US" altLang="en-US"/>
              <a:t> read(Y)˅smart(Y) </a:t>
            </a:r>
            <a:endParaRPr lang="en-US" altLang="en-US"/>
          </a:p>
          <a:p>
            <a:pPr marL="0" indent="0">
              <a:buNone/>
            </a:pPr>
            <a:r>
              <a:rPr lang="en-US" altLang="en-US"/>
              <a:t>read(john)∧ </a:t>
            </a:r>
            <a:r>
              <a:rPr lang="en-US" altLang="en-US"/>
              <a:t>ך</a:t>
            </a:r>
            <a:r>
              <a:rPr lang="en-US" altLang="en-US"/>
              <a:t>poor(john) </a:t>
            </a:r>
            <a:endParaRPr lang="en-US" altLang="en-US"/>
          </a:p>
          <a:p>
            <a:pPr marL="0" indent="0">
              <a:buNone/>
            </a:pPr>
            <a:r>
              <a:rPr lang="en-US" altLang="en-US"/>
              <a:t> </a:t>
            </a:r>
            <a:r>
              <a:rPr lang="en-US" altLang="en-US"/>
              <a:t>ך</a:t>
            </a:r>
            <a:r>
              <a:rPr lang="en-US" altLang="en-US"/>
              <a:t> happy(Z)˅ exciting(Z,life) </a:t>
            </a:r>
            <a:endParaRPr lang="en-US" altLang="en-US"/>
          </a:p>
          <a:p>
            <a:pPr marL="0" indent="0">
              <a:buNone/>
            </a:pPr>
            <a:r>
              <a:rPr lang="en-US" altLang="en-US"/>
              <a:t>exciting(W,life) </a:t>
            </a:r>
            <a:endParaRPr lang="en-US" altLang="en-US"/>
          </a:p>
          <a:p>
            <a:pPr marL="0" indent="0">
              <a:buNone/>
            </a:pPr>
            <a:endParaRPr lang="en-US" altLang="en-US"/>
          </a:p>
          <a:p>
            <a:pPr marL="0" indent="0">
              <a:buNone/>
            </a:pPr>
            <a:r>
              <a:rPr lang="en-US" altLang="en-US"/>
              <a:t>6. </a:t>
            </a:r>
            <a:endParaRPr lang="en-US" altLang="en-US"/>
          </a:p>
          <a:p>
            <a:r>
              <a:rPr lang="en-US" altLang="en-US"/>
              <a:t>(poor(X)˅</a:t>
            </a:r>
            <a:r>
              <a:rPr lang="en-US" altLang="en-US"/>
              <a:t>ך</a:t>
            </a:r>
            <a:r>
              <a:rPr lang="en-US" altLang="en-US"/>
              <a:t>smart(X))˅ happy(X) </a:t>
            </a:r>
            <a:endParaRPr lang="en-US" altLang="en-US"/>
          </a:p>
          <a:p>
            <a:r>
              <a:rPr lang="en-US" altLang="en-US"/>
              <a:t>ך</a:t>
            </a:r>
            <a:r>
              <a:rPr lang="en-US" altLang="en-US"/>
              <a:t>read(Y)˅smart(Y) </a:t>
            </a:r>
            <a:endParaRPr lang="en-US" altLang="en-US"/>
          </a:p>
          <a:p>
            <a:r>
              <a:rPr lang="en-US" altLang="en-US"/>
              <a:t>read(john)∧ </a:t>
            </a:r>
            <a:r>
              <a:rPr lang="en-US" altLang="en-US"/>
              <a:t>ך</a:t>
            </a:r>
            <a:r>
              <a:rPr lang="en-US" altLang="en-US"/>
              <a:t>poor(john) </a:t>
            </a:r>
            <a:endParaRPr lang="en-US" altLang="en-US"/>
          </a:p>
          <a:p>
            <a:r>
              <a:rPr lang="en-US" altLang="en-US"/>
              <a:t>ך</a:t>
            </a:r>
            <a:r>
              <a:rPr lang="en-US" altLang="en-US"/>
              <a:t> happy(Z)˅ exciting(Z,life) </a:t>
            </a:r>
            <a:endParaRPr lang="en-US" altLang="en-US"/>
          </a:p>
          <a:p>
            <a:r>
              <a:rPr lang="en-US" altLang="en-US"/>
              <a:t>exciting(W,life) </a:t>
            </a:r>
            <a:endParaRPr lang="en-US"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4291</Words>
  <Application>WPS Presentation</Application>
  <PresentationFormat>Widescreen</PresentationFormat>
  <Paragraphs>178</Paragraphs>
  <Slides>20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20</vt:i4>
      </vt:variant>
    </vt:vector>
  </HeadingPairs>
  <TitlesOfParts>
    <vt:vector size="28" baseType="lpstr">
      <vt:lpstr>Arial</vt:lpstr>
      <vt:lpstr>SimSun</vt:lpstr>
      <vt:lpstr>Wingdings</vt:lpstr>
      <vt:lpstr>Calibri Light</vt:lpstr>
      <vt:lpstr>Calibri</vt:lpstr>
      <vt:lpstr>Microsoft YaHei</vt:lpstr>
      <vt:lpstr>Arial Unicode MS</vt:lpstr>
      <vt:lpstr>Office Theme</vt:lpstr>
      <vt:lpstr>Artificial Intelligence	</vt:lpstr>
      <vt:lpstr>Example:</vt:lpstr>
      <vt:lpstr>Example:</vt:lpstr>
      <vt:lpstr>Example:</vt:lpstr>
      <vt:lpstr>Example: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Example:</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Wisal Hashim</dc:creator>
  <cp:lastModifiedBy>Dr. Wisal Hashim</cp:lastModifiedBy>
  <cp:revision>13</cp:revision>
  <dcterms:created xsi:type="dcterms:W3CDTF">2025-07-23T00:59:00Z</dcterms:created>
  <dcterms:modified xsi:type="dcterms:W3CDTF">2026-03-05T13:37:24Z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