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4"/>
  </p:notesMasterIdLst>
  <p:sldIdLst>
    <p:sldId id="256" r:id="rId4"/>
    <p:sldId id="257" r:id="rId5"/>
    <p:sldId id="258" r:id="rId6"/>
    <p:sldId id="261" r:id="rId7"/>
    <p:sldId id="262" r:id="rId8"/>
    <p:sldId id="259" r:id="rId9"/>
    <p:sldId id="260" r:id="rId10"/>
    <p:sldId id="263" r:id="rId11"/>
    <p:sldId id="264" r:id="rId12"/>
    <p:sldId id="265" r:id="rId13"/>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1.xml"/><Relationship Id="rId14" Type="http://schemas.openxmlformats.org/officeDocument/2006/relationships/notesMaster" Target="notesMasters/notesMaster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DAB9FC-9FBD-4492-B209-EBAC69477DDC}"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9F7C211F-42B6-44AD-9E13-093184DB723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F7C211F-42B6-44AD-9E13-093184DB723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F7C211F-42B6-44AD-9E13-093184DB723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9E2FD8B9-E7E3-4690-8FA0-0E9C9346FF6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9E2FD8B9-E7E3-4690-8FA0-0E9C9346FF60}"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9E2FD8B9-E7E3-4690-8FA0-0E9C9346FF60}"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FD8B9-E7E3-4690-8FA0-0E9C9346FF60}"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9E2FD8B9-E7E3-4690-8FA0-0E9C9346FF6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F7C211F-42B6-44AD-9E13-093184DB723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9E2FD8B9-E7E3-4690-8FA0-0E9C9346FF6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9F7C211F-42B6-44AD-9E13-093184DB723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9F7C211F-42B6-44AD-9E13-093184DB723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9F7C211F-42B6-44AD-9E13-093184DB7239}"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9F7C211F-42B6-44AD-9E13-093184DB7239}"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7C211F-42B6-44AD-9E13-093184DB7239}"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9F7C211F-42B6-44AD-9E13-093184DB723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9F7C211F-42B6-44AD-9E13-093184DB723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DB80A0-39F5-4715-943F-64D88DC8D2EE}"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7C211F-42B6-44AD-9E13-093184DB7239}"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DB80A0-39F5-4715-943F-64D88DC8D2EE}"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FD8B9-E7E3-4690-8FA0-0E9C9346FF60}"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6DF720-5640-49F6-B72D-A906DD876FA5}"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3.xml"/><Relationship Id="rId2" Type="http://schemas.openxmlformats.org/officeDocument/2006/relationships/image" Target="../media/image5.png"/><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68362"/>
            <a:ext cx="9144000" cy="2387600"/>
          </a:xfrm>
        </p:spPr>
        <p:txBody>
          <a:bodyPr/>
          <a:lstStyle/>
          <a:p>
            <a:r>
              <a:rPr lang="en-US" b="1" dirty="0">
                <a:solidFill>
                  <a:srgbClr val="0070C0"/>
                </a:solidFill>
              </a:rPr>
              <a:t>The Search Space</a:t>
            </a:r>
            <a:endParaRPr lang="en-US" b="1" dirty="0">
              <a:solidFill>
                <a:srgbClr val="0070C0"/>
              </a:solidFill>
            </a:endParaRPr>
          </a:p>
        </p:txBody>
      </p:sp>
      <p:sp>
        <p:nvSpPr>
          <p:cNvPr id="3" name="Subtitle 2"/>
          <p:cNvSpPr>
            <a:spLocks noGrp="1"/>
          </p:cNvSpPr>
          <p:nvPr>
            <p:ph type="subTitle" idx="1"/>
          </p:nvPr>
        </p:nvSpPr>
        <p:spPr/>
        <p:txBody>
          <a:bodyPr/>
          <a:lstStyle/>
          <a:p>
            <a:r>
              <a:rPr lang="en-US" sz="4000" b="1" dirty="0">
                <a:solidFill>
                  <a:srgbClr val="0070C0"/>
                </a:solidFill>
              </a:rPr>
              <a:t>Lecture 2</a:t>
            </a:r>
            <a:endParaRPr lang="en-US" sz="4000" b="1" dirty="0">
              <a:solidFill>
                <a:srgbClr val="0070C0"/>
              </a:solidFill>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Example</a:t>
            </a:r>
            <a:endParaRPr lang="en-US" b="1" dirty="0">
              <a:solidFill>
                <a:srgbClr val="0070C0"/>
              </a:solidFill>
            </a:endParaRPr>
          </a:p>
        </p:txBody>
      </p:sp>
      <p:sp>
        <p:nvSpPr>
          <p:cNvPr id="8" name="Rectangle 7"/>
          <p:cNvSpPr/>
          <p:nvPr/>
        </p:nvSpPr>
        <p:spPr>
          <a:xfrm>
            <a:off x="886020" y="1506022"/>
            <a:ext cx="5813258" cy="369332"/>
          </a:xfrm>
          <a:prstGeom prst="rect">
            <a:avLst/>
          </a:prstGeom>
        </p:spPr>
        <p:txBody>
          <a:bodyPr wrap="none">
            <a:spAutoFit/>
          </a:bodyPr>
          <a:lstStyle/>
          <a:p>
            <a:r>
              <a:rPr lang="en-US" dirty="0"/>
              <a:t>See the tree and find the goal by the breadth first traversal?</a:t>
            </a:r>
            <a:endParaRPr lang="en-US" dirty="0"/>
          </a:p>
        </p:txBody>
      </p:sp>
      <p:pic>
        <p:nvPicPr>
          <p:cNvPr id="3" name="Picture 2"/>
          <p:cNvPicPr>
            <a:picLocks noChangeAspect="1"/>
          </p:cNvPicPr>
          <p:nvPr/>
        </p:nvPicPr>
        <p:blipFill>
          <a:blip r:embed="rId1"/>
          <a:stretch>
            <a:fillRect/>
          </a:stretch>
        </p:blipFill>
        <p:spPr>
          <a:xfrm>
            <a:off x="886020" y="5735532"/>
            <a:ext cx="8402223" cy="504895"/>
          </a:xfrm>
          <a:prstGeom prst="rect">
            <a:avLst/>
          </a:prstGeom>
        </p:spPr>
      </p:pic>
      <p:pic>
        <p:nvPicPr>
          <p:cNvPr id="6" name="Content Placeholder 5"/>
          <p:cNvPicPr>
            <a:picLocks noGrp="1" noChangeAspect="1"/>
          </p:cNvPicPr>
          <p:nvPr>
            <p:ph idx="1"/>
          </p:nvPr>
        </p:nvPicPr>
        <p:blipFill>
          <a:blip r:embed="rId2"/>
          <a:stretch>
            <a:fillRect/>
          </a:stretch>
        </p:blipFill>
        <p:spPr>
          <a:xfrm>
            <a:off x="1988171" y="2146972"/>
            <a:ext cx="6197919" cy="338472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Depth First Traversal (DFT)</a:t>
            </a:r>
            <a:endParaRPr lang="en-US" b="1" dirty="0">
              <a:solidFill>
                <a:srgbClr val="0070C0"/>
              </a:solidFill>
            </a:endParaRPr>
          </a:p>
        </p:txBody>
      </p:sp>
      <p:pic>
        <p:nvPicPr>
          <p:cNvPr id="25" name="Picture 2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416455" y="1587854"/>
            <a:ext cx="7077690" cy="4986334"/>
          </a:xfrm>
          <a:prstGeom prst="rect">
            <a:avLst/>
          </a:prstGeom>
        </p:spPr>
      </p:pic>
      <p:sp>
        <p:nvSpPr>
          <p:cNvPr id="3" name="TextBox 2"/>
          <p:cNvSpPr txBox="1"/>
          <p:nvPr/>
        </p:nvSpPr>
        <p:spPr>
          <a:xfrm>
            <a:off x="981011" y="1980191"/>
            <a:ext cx="4729564" cy="400110"/>
          </a:xfrm>
          <a:prstGeom prst="rect">
            <a:avLst/>
          </a:prstGeom>
          <a:noFill/>
        </p:spPr>
        <p:txBody>
          <a:bodyPr wrap="square" rtlCol="0">
            <a:spAutoFit/>
          </a:bodyPr>
          <a:lstStyle/>
          <a:p>
            <a:r>
              <a:rPr lang="en-US" sz="2000" dirty="0"/>
              <a:t>DFS: works with a principle of Stack (LIFO) </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48422" cy="1325563"/>
          </a:xfrm>
        </p:spPr>
        <p:txBody>
          <a:bodyPr/>
          <a:lstStyle/>
          <a:p>
            <a:r>
              <a:rPr lang="en-US" dirty="0"/>
              <a:t> </a:t>
            </a:r>
            <a:r>
              <a:rPr lang="en-US" b="1" dirty="0">
                <a:solidFill>
                  <a:srgbClr val="0070C0"/>
                </a:solidFill>
              </a:rPr>
              <a:t>Structures and Strategies for State Space Search</a:t>
            </a:r>
            <a:endParaRPr lang="en-US" b="1" dirty="0">
              <a:solidFill>
                <a:srgbClr val="0070C0"/>
              </a:solidFill>
            </a:endParaRPr>
          </a:p>
        </p:txBody>
      </p:sp>
      <p:sp>
        <p:nvSpPr>
          <p:cNvPr id="3" name="Content Placeholder 2"/>
          <p:cNvSpPr>
            <a:spLocks noGrp="1"/>
          </p:cNvSpPr>
          <p:nvPr>
            <p:ph idx="1"/>
          </p:nvPr>
        </p:nvSpPr>
        <p:spPr>
          <a:xfrm>
            <a:off x="838200" y="1445342"/>
            <a:ext cx="10683240" cy="5303520"/>
          </a:xfrm>
        </p:spPr>
        <p:txBody>
          <a:bodyPr>
            <a:normAutofit fontScale="85000" lnSpcReduction="10000"/>
          </a:bodyPr>
          <a:lstStyle/>
          <a:p>
            <a:pPr marL="0" indent="0" algn="just">
              <a:lnSpc>
                <a:spcPct val="120000"/>
              </a:lnSpc>
              <a:buNone/>
            </a:pPr>
            <a:r>
              <a:rPr lang="en-US" dirty="0"/>
              <a:t>To successfully design and implement search algorithms, a programmer must be able to analyze and predict their behavior. Questions that need to be answered include: </a:t>
            </a:r>
            <a:endParaRPr lang="en-US" dirty="0"/>
          </a:p>
          <a:p>
            <a:pPr algn="just">
              <a:lnSpc>
                <a:spcPct val="120000"/>
              </a:lnSpc>
              <a:buFontTx/>
              <a:buChar char="-"/>
            </a:pPr>
            <a:r>
              <a:rPr lang="en-US" dirty="0"/>
              <a:t>Is the problem solver guaranteed to find a solution? </a:t>
            </a:r>
            <a:endParaRPr lang="en-US" dirty="0"/>
          </a:p>
          <a:p>
            <a:pPr algn="just">
              <a:lnSpc>
                <a:spcPct val="120000"/>
              </a:lnSpc>
              <a:buFontTx/>
              <a:buChar char="-"/>
            </a:pPr>
            <a:r>
              <a:rPr lang="en-US" dirty="0"/>
              <a:t>Will the problem solver always terminate, or can it become caught in an infinite loop?</a:t>
            </a:r>
            <a:endParaRPr lang="en-US" dirty="0"/>
          </a:p>
          <a:p>
            <a:pPr algn="just">
              <a:lnSpc>
                <a:spcPct val="120000"/>
              </a:lnSpc>
              <a:buFontTx/>
              <a:buChar char="-"/>
            </a:pPr>
            <a:r>
              <a:rPr lang="en-US" dirty="0"/>
              <a:t>When a solution is found, it is guaranteed to be optimal? </a:t>
            </a:r>
            <a:endParaRPr lang="en-US" dirty="0"/>
          </a:p>
          <a:p>
            <a:pPr algn="just">
              <a:lnSpc>
                <a:spcPct val="120000"/>
              </a:lnSpc>
              <a:buFontTx/>
              <a:buChar char="-"/>
            </a:pPr>
            <a:r>
              <a:rPr lang="en-US" dirty="0"/>
              <a:t>What is the complexity of the search process in terms of time usage? Space usage? </a:t>
            </a:r>
            <a:endParaRPr lang="en-US" dirty="0"/>
          </a:p>
          <a:p>
            <a:pPr algn="just">
              <a:lnSpc>
                <a:spcPct val="120000"/>
              </a:lnSpc>
              <a:buFontTx/>
              <a:buChar char="-"/>
            </a:pPr>
            <a:r>
              <a:rPr lang="en-US" dirty="0"/>
              <a:t>How can the interpreter most effectively reduce search complexity?</a:t>
            </a:r>
            <a:endParaRPr lang="en-US" dirty="0"/>
          </a:p>
          <a:p>
            <a:pPr algn="just">
              <a:lnSpc>
                <a:spcPct val="120000"/>
              </a:lnSpc>
              <a:buFontTx/>
              <a:buChar char="-"/>
            </a:pPr>
            <a:r>
              <a:rPr lang="en-US" dirty="0"/>
              <a:t>How can an interpreter be designed to most effectively utilize a representation </a:t>
            </a:r>
            <a:endParaRPr lang="en-US" dirty="0"/>
          </a:p>
          <a:p>
            <a:pPr marL="0" indent="0" algn="just">
              <a:lnSpc>
                <a:spcPct val="120000"/>
              </a:lnSpc>
              <a:buNone/>
            </a:pPr>
            <a:r>
              <a:rPr lang="en-US" dirty="0"/>
              <a:t>language?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State Space Search </a:t>
            </a:r>
            <a:endParaRPr lang="en-US" b="1" dirty="0">
              <a:solidFill>
                <a:srgbClr val="0070C0"/>
              </a:solidFill>
            </a:endParaRPr>
          </a:p>
        </p:txBody>
      </p:sp>
      <p:sp>
        <p:nvSpPr>
          <p:cNvPr id="3" name="Content Placeholder 2"/>
          <p:cNvSpPr>
            <a:spLocks noGrp="1"/>
          </p:cNvSpPr>
          <p:nvPr>
            <p:ph idx="1"/>
          </p:nvPr>
        </p:nvSpPr>
        <p:spPr/>
        <p:txBody>
          <a:bodyPr/>
          <a:lstStyle/>
          <a:p>
            <a:pPr algn="just"/>
            <a:r>
              <a:rPr lang="en-US" dirty="0"/>
              <a:t>The theory of </a:t>
            </a:r>
            <a:r>
              <a:rPr lang="en-US" b="1" dirty="0">
                <a:solidFill>
                  <a:srgbClr val="00B050"/>
                </a:solidFill>
              </a:rPr>
              <a:t>state space search </a:t>
            </a:r>
            <a:r>
              <a:rPr lang="en-US" dirty="0"/>
              <a:t>is the primary tool for answering these questions</a:t>
            </a:r>
            <a:r>
              <a:rPr lang="en-US"/>
              <a:t>. </a:t>
            </a:r>
            <a:endParaRPr lang="en-US"/>
          </a:p>
          <a:p>
            <a:pPr marL="0" indent="0" algn="just">
              <a:buNone/>
            </a:pPr>
            <a:endParaRPr lang="en-US" dirty="0"/>
          </a:p>
          <a:p>
            <a:pPr algn="just"/>
            <a:r>
              <a:rPr lang="en-US" dirty="0"/>
              <a:t>By representing a problem as a state space graph, the graph theory can be used to analyze the structure and complexity of both the problem and the procedures used to solve it.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Problem Solving</a:t>
            </a:r>
            <a:endParaRPr lang="en-US" b="1" dirty="0">
              <a:solidFill>
                <a:srgbClr val="0070C0"/>
              </a:solidFill>
            </a:endParaRPr>
          </a:p>
        </p:txBody>
      </p:sp>
      <p:sp>
        <p:nvSpPr>
          <p:cNvPr id="3" name="Content Placeholder 2"/>
          <p:cNvSpPr>
            <a:spLocks noGrp="1"/>
          </p:cNvSpPr>
          <p:nvPr>
            <p:ph idx="1"/>
          </p:nvPr>
        </p:nvSpPr>
        <p:spPr>
          <a:xfrm>
            <a:off x="838200" y="1825625"/>
            <a:ext cx="10228990" cy="4351338"/>
          </a:xfrm>
        </p:spPr>
        <p:txBody>
          <a:bodyPr>
            <a:normAutofit lnSpcReduction="10000"/>
          </a:bodyPr>
          <a:lstStyle/>
          <a:p>
            <a:pPr marL="0" indent="0" algn="just">
              <a:lnSpc>
                <a:spcPct val="150000"/>
              </a:lnSpc>
              <a:buNone/>
            </a:pPr>
            <a:r>
              <a:rPr lang="en-US" dirty="0"/>
              <a:t>To solve a problem we must determine the following:  </a:t>
            </a:r>
            <a:endParaRPr lang="en-US" dirty="0"/>
          </a:p>
          <a:p>
            <a:pPr marL="0" indent="0" algn="just">
              <a:lnSpc>
                <a:spcPct val="150000"/>
              </a:lnSpc>
              <a:buNone/>
            </a:pPr>
            <a:r>
              <a:rPr lang="en-US" dirty="0"/>
              <a:t>1- Initial state and goal state.</a:t>
            </a:r>
            <a:r>
              <a:rPr lang="en-US" dirty="0"/>
              <a:t> </a:t>
            </a:r>
            <a:endParaRPr lang="en-US" dirty="0"/>
          </a:p>
          <a:p>
            <a:pPr marL="0" indent="0" algn="just">
              <a:lnSpc>
                <a:spcPct val="150000"/>
              </a:lnSpc>
              <a:buNone/>
            </a:pPr>
            <a:r>
              <a:rPr lang="en-US" dirty="0"/>
              <a:t>2- Problem state space. </a:t>
            </a:r>
            <a:r>
              <a:rPr lang="en-US" dirty="0"/>
              <a:t>	</a:t>
            </a:r>
            <a:endParaRPr lang="en-US" dirty="0"/>
          </a:p>
          <a:p>
            <a:pPr marL="0" indent="0" algn="just">
              <a:lnSpc>
                <a:spcPct val="150000"/>
              </a:lnSpc>
              <a:buNone/>
            </a:pPr>
            <a:r>
              <a:rPr lang="en-US" dirty="0"/>
              <a:t>3- Find the path between start state and goal state.</a:t>
            </a:r>
            <a:endParaRPr lang="en-US" dirty="0"/>
          </a:p>
          <a:p>
            <a:pPr marL="0" indent="0" algn="just">
              <a:lnSpc>
                <a:spcPct val="150000"/>
              </a:lnSpc>
              <a:buNone/>
            </a:pPr>
            <a:r>
              <a:rPr lang="en-US" dirty="0"/>
              <a:t>4- Search about the solution between the start state and the goal state.</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Problem state space</a:t>
            </a:r>
            <a:endParaRPr lang="en-US" b="1" dirty="0">
              <a:solidFill>
                <a:srgbClr val="0070C0"/>
              </a:solidFill>
            </a:endParaRPr>
          </a:p>
        </p:txBody>
      </p:sp>
      <p:sp>
        <p:nvSpPr>
          <p:cNvPr id="3" name="Content Placeholder 2"/>
          <p:cNvSpPr>
            <a:spLocks noGrp="1"/>
          </p:cNvSpPr>
          <p:nvPr>
            <p:ph idx="1"/>
          </p:nvPr>
        </p:nvSpPr>
        <p:spPr>
          <a:xfrm>
            <a:off x="838200" y="1825625"/>
            <a:ext cx="10282084" cy="4351338"/>
          </a:xfrm>
        </p:spPr>
        <p:txBody>
          <a:bodyPr/>
          <a:lstStyle/>
          <a:p>
            <a:pPr>
              <a:lnSpc>
                <a:spcPct val="100000"/>
              </a:lnSpc>
            </a:pPr>
            <a:r>
              <a:rPr lang="en-US" dirty="0"/>
              <a:t>The general rules used in knowledge base of the problem state space are:</a:t>
            </a:r>
            <a:endParaRPr lang="en-US" dirty="0"/>
          </a:p>
          <a:p>
            <a:pPr marL="0" indent="0">
              <a:lnSpc>
                <a:spcPct val="100000"/>
              </a:lnSpc>
              <a:buNone/>
            </a:pPr>
            <a:r>
              <a:rPr lang="en-US" dirty="0"/>
              <a:t>1- find all parameter. </a:t>
            </a:r>
            <a:endParaRPr lang="en-US" dirty="0"/>
          </a:p>
          <a:p>
            <a:pPr marL="0" indent="0">
              <a:lnSpc>
                <a:spcPct val="100000"/>
              </a:lnSpc>
              <a:buNone/>
            </a:pPr>
            <a:r>
              <a:rPr lang="en-US" dirty="0"/>
              <a:t>2- State all the value of parameter. </a:t>
            </a:r>
            <a:endParaRPr lang="en-US" dirty="0"/>
          </a:p>
          <a:p>
            <a:pPr marL="0" indent="0">
              <a:lnSpc>
                <a:spcPct val="100000"/>
              </a:lnSpc>
              <a:buNone/>
            </a:pPr>
            <a:r>
              <a:rPr lang="en-US" dirty="0"/>
              <a:t>3- State the initial state and goal state.</a:t>
            </a:r>
            <a:endParaRPr lang="en-US" dirty="0"/>
          </a:p>
          <a:p>
            <a:pPr marL="0" indent="0">
              <a:lnSpc>
                <a:spcPct val="100000"/>
              </a:lnSpc>
              <a:buNone/>
            </a:pPr>
            <a:r>
              <a:rPr lang="en-US" dirty="0"/>
              <a:t>4- Find all the rules of the problem. </a:t>
            </a:r>
            <a:endParaRPr lang="en-US" dirty="0"/>
          </a:p>
          <a:p>
            <a:pPr marL="0" indent="0">
              <a:lnSpc>
                <a:spcPct val="100000"/>
              </a:lnSpc>
              <a:buNone/>
            </a:pPr>
            <a:r>
              <a:rPr lang="en-US" dirty="0"/>
              <a:t>5- Find the tree of the solution. </a:t>
            </a: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55695"/>
            <a:ext cx="10515600" cy="5221268"/>
          </a:xfrm>
        </p:spPr>
        <p:txBody>
          <a:bodyPr>
            <a:normAutofit lnSpcReduction="10000"/>
          </a:bodyPr>
          <a:lstStyle/>
          <a:p>
            <a:pPr algn="just"/>
            <a:r>
              <a:rPr lang="en-US" dirty="0"/>
              <a:t>If a graph is used, the problem of cycles will occur so the best structure to represent a  problem is a </a:t>
            </a:r>
            <a:r>
              <a:rPr lang="en-US" b="1" dirty="0">
                <a:solidFill>
                  <a:srgbClr val="00B050"/>
                </a:solidFill>
              </a:rPr>
              <a:t>tree structure </a:t>
            </a:r>
            <a:r>
              <a:rPr lang="en-US" dirty="0"/>
              <a:t>(there is a unique path between every two nodes), which  can be defined as </a:t>
            </a:r>
            <a:r>
              <a:rPr lang="en-US" dirty="0">
                <a:solidFill>
                  <a:srgbClr val="00B050"/>
                </a:solidFill>
              </a:rPr>
              <a:t>a tree with no cycles</a:t>
            </a:r>
            <a:r>
              <a:rPr lang="en-US" dirty="0"/>
              <a:t>. It is important to distinguish between  problems whose state space is a tree and those that may contain </a:t>
            </a:r>
            <a:r>
              <a:rPr lang="en-US" dirty="0">
                <a:solidFill>
                  <a:srgbClr val="00B050"/>
                </a:solidFill>
              </a:rPr>
              <a:t>loops </a:t>
            </a:r>
            <a:r>
              <a:rPr lang="en-US" dirty="0"/>
              <a:t>(</a:t>
            </a:r>
            <a:r>
              <a:rPr lang="en-US" b="1" dirty="0">
                <a:solidFill>
                  <a:srgbClr val="00B050"/>
                </a:solidFill>
              </a:rPr>
              <a:t>graph</a:t>
            </a:r>
            <a:r>
              <a:rPr lang="en-US" dirty="0"/>
              <a:t>). </a:t>
            </a:r>
            <a:endParaRPr lang="en-US" dirty="0"/>
          </a:p>
          <a:p>
            <a:pPr marL="0" indent="0" algn="just">
              <a:buNone/>
            </a:pPr>
            <a:endParaRPr lang="en-US" dirty="0"/>
          </a:p>
          <a:p>
            <a:pPr algn="just"/>
            <a:r>
              <a:rPr lang="en-US" dirty="0"/>
              <a:t>General graph search algorithms must detect and eliminate loops from potential solution paths, while tree searches may gain efficiency by eliminating this test and its overhead. So convert graph representation to a tree representation. </a:t>
            </a:r>
            <a:endParaRPr lang="en-US" dirty="0"/>
          </a:p>
          <a:p>
            <a:pPr marL="0" indent="0" algn="just">
              <a:buNone/>
            </a:pPr>
            <a:endParaRPr lang="en-US" dirty="0"/>
          </a:p>
          <a:p>
            <a:pPr algn="just"/>
            <a:r>
              <a:rPr lang="en-US" dirty="0"/>
              <a:t>To convert a graph to a tree, remove any nodes that may cause a cycle.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Example</a:t>
            </a:r>
            <a:endParaRPr lang="en-US" b="1" dirty="0">
              <a:solidFill>
                <a:srgbClr val="0070C0"/>
              </a:solidFill>
            </a:endParaRPr>
          </a:p>
        </p:txBody>
      </p:sp>
      <p:sp>
        <p:nvSpPr>
          <p:cNvPr id="3" name="Content Placeholder 2"/>
          <p:cNvSpPr>
            <a:spLocks noGrp="1"/>
          </p:cNvSpPr>
          <p:nvPr>
            <p:ph idx="1"/>
          </p:nvPr>
        </p:nvSpPr>
        <p:spPr/>
        <p:txBody>
          <a:bodyPr/>
          <a:lstStyle/>
          <a:p>
            <a:r>
              <a:rPr lang="en-US" dirty="0"/>
              <a:t>Convert a graph to a tree:</a:t>
            </a:r>
            <a:endParaRPr lang="en-US" dirty="0"/>
          </a:p>
          <a:p>
            <a:pPr marL="0" indent="0">
              <a:buNone/>
            </a:pPr>
            <a:endParaRPr lang="en-US" dirty="0"/>
          </a:p>
        </p:txBody>
      </p:sp>
      <p:pic>
        <p:nvPicPr>
          <p:cNvPr id="4" name="Picture 3"/>
          <p:cNvPicPr>
            <a:picLocks noChangeAspect="1"/>
          </p:cNvPicPr>
          <p:nvPr/>
        </p:nvPicPr>
        <p:blipFill>
          <a:blip r:embed="rId1"/>
          <a:stretch>
            <a:fillRect/>
          </a:stretch>
        </p:blipFill>
        <p:spPr>
          <a:xfrm>
            <a:off x="906497" y="2656145"/>
            <a:ext cx="3181794" cy="2324424"/>
          </a:xfrm>
          <a:prstGeom prst="rect">
            <a:avLst/>
          </a:prstGeom>
        </p:spPr>
      </p:pic>
      <p:pic>
        <p:nvPicPr>
          <p:cNvPr id="5" name="Picture 4"/>
          <p:cNvPicPr>
            <a:picLocks noChangeAspect="1"/>
          </p:cNvPicPr>
          <p:nvPr/>
        </p:nvPicPr>
        <p:blipFill>
          <a:blip r:embed="rId2"/>
          <a:stretch>
            <a:fillRect/>
          </a:stretch>
        </p:blipFill>
        <p:spPr>
          <a:xfrm>
            <a:off x="5790379" y="1898801"/>
            <a:ext cx="5153744" cy="383911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Traversal vs Search</a:t>
            </a:r>
            <a:endParaRPr lang="en-US" b="1" dirty="0">
              <a:solidFill>
                <a:srgbClr val="0070C0"/>
              </a:solidFill>
            </a:endParaRPr>
          </a:p>
        </p:txBody>
      </p:sp>
      <p:sp>
        <p:nvSpPr>
          <p:cNvPr id="3" name="Content Placeholder 2"/>
          <p:cNvSpPr>
            <a:spLocks noGrp="1"/>
          </p:cNvSpPr>
          <p:nvPr>
            <p:ph idx="1"/>
          </p:nvPr>
        </p:nvSpPr>
        <p:spPr/>
        <p:txBody>
          <a:bodyPr/>
          <a:lstStyle/>
          <a:p>
            <a:r>
              <a:rPr lang="en-US" dirty="0"/>
              <a:t>Traversal: Visit each node once</a:t>
            </a:r>
            <a:endParaRPr lang="en-US" dirty="0"/>
          </a:p>
          <a:p>
            <a:r>
              <a:rPr lang="en-US" dirty="0"/>
              <a:t>Search: Find a path between two nodes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Breadth First Traversal (BFT)</a:t>
            </a:r>
            <a:endParaRPr lang="en-US" b="1" dirty="0">
              <a:solidFill>
                <a:srgbClr val="0070C0"/>
              </a:solidFill>
            </a:endParaRPr>
          </a:p>
        </p:txBody>
      </p:sp>
      <p:pic>
        <p:nvPicPr>
          <p:cNvPr id="4" name="Picture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3294750" y="1523379"/>
            <a:ext cx="7322787" cy="5159008"/>
          </a:xfrm>
          <a:prstGeom prst="rect">
            <a:avLst/>
          </a:prstGeom>
        </p:spPr>
      </p:pic>
      <p:sp>
        <p:nvSpPr>
          <p:cNvPr id="3" name="TextBox 2"/>
          <p:cNvSpPr txBox="1"/>
          <p:nvPr/>
        </p:nvSpPr>
        <p:spPr>
          <a:xfrm>
            <a:off x="999179" y="1792466"/>
            <a:ext cx="4154161" cy="707886"/>
          </a:xfrm>
          <a:prstGeom prst="rect">
            <a:avLst/>
          </a:prstGeom>
          <a:noFill/>
        </p:spPr>
        <p:txBody>
          <a:bodyPr wrap="square" rtlCol="0">
            <a:spAutoFit/>
          </a:bodyPr>
          <a:lstStyle/>
          <a:p>
            <a:r>
              <a:rPr lang="en-US" sz="2000" dirty="0"/>
              <a:t>BFS: works with a principle of Queue (FIFO) </a:t>
            </a: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2441</Words>
  <Application>WPS Presentation</Application>
  <PresentationFormat>Widescreen</PresentationFormat>
  <Paragraphs>69</Paragraphs>
  <Slides>11</Slides>
  <Notes>0</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11</vt:i4>
      </vt:variant>
    </vt:vector>
  </HeadingPairs>
  <TitlesOfParts>
    <vt:vector size="20" baseType="lpstr">
      <vt:lpstr>Arial</vt:lpstr>
      <vt:lpstr>SimSun</vt:lpstr>
      <vt:lpstr>Wingdings</vt:lpstr>
      <vt:lpstr>Calibri Light</vt:lpstr>
      <vt:lpstr>Calibri</vt:lpstr>
      <vt:lpstr>Microsoft YaHei</vt:lpstr>
      <vt:lpstr>Arial Unicode MS</vt:lpstr>
      <vt:lpstr>Office Theme</vt:lpstr>
      <vt:lpstr>1_Office Theme</vt:lpstr>
      <vt:lpstr>The Search Space</vt:lpstr>
      <vt:lpstr> Structures and Strategies for State Space Search</vt:lpstr>
      <vt:lpstr>State Space Search </vt:lpstr>
      <vt:lpstr>Problem Solving</vt:lpstr>
      <vt:lpstr>Problem state space</vt:lpstr>
      <vt:lpstr>PowerPoint 演示文稿</vt:lpstr>
      <vt:lpstr>Example</vt:lpstr>
      <vt:lpstr>Traversal vs Search</vt:lpstr>
      <vt:lpstr>Breadth First Traversal (BFT)</vt:lpstr>
      <vt:lpstr>Example</vt:lpstr>
      <vt:lpstr>Depth First Traversal (DFT)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wisalhashim@gmail.com</dc:creator>
  <cp:lastModifiedBy>Dr. Wisal Hashim</cp:lastModifiedBy>
  <cp:revision>12</cp:revision>
  <dcterms:created xsi:type="dcterms:W3CDTF">2024-09-29T05:26:00Z</dcterms:created>
  <dcterms:modified xsi:type="dcterms:W3CDTF">2025-10-04T20:36:49Z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6EDF432C3AE04D4BB3FA389C38CDFE6F_12</vt:lpwstr>
  </property>
  <property fmtid="{D5CDD505-2E9C-101B-9397-08002B2CF9AE}" pid="3" name="KSOProductBuildVer">
    <vt:lpwstr>1033-12.2.0.22549</vt:lpwstr>
  </property>
</Properties>
</file>